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65" r:id="rId3"/>
    <p:sldId id="266" r:id="rId4"/>
    <p:sldId id="267" r:id="rId5"/>
    <p:sldId id="270" r:id="rId6"/>
    <p:sldId id="269" r:id="rId7"/>
    <p:sldId id="274" r:id="rId8"/>
    <p:sldId id="268" r:id="rId9"/>
    <p:sldId id="275" r:id="rId10"/>
    <p:sldId id="276" r:id="rId11"/>
    <p:sldId id="277" r:id="rId12"/>
    <p:sldId id="271" r:id="rId13"/>
    <p:sldId id="278" r:id="rId14"/>
    <p:sldId id="272" r:id="rId15"/>
    <p:sldId id="273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hFzvj0a0a4pDfHA8Gtqtqz6tF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52"/>
    <p:restoredTop sz="97491"/>
  </p:normalViewPr>
  <p:slideViewPr>
    <p:cSldViewPr snapToGrid="0" snapToObjects="1">
      <p:cViewPr varScale="1">
        <p:scale>
          <a:sx n="127" d="100"/>
          <a:sy n="127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5664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4863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667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2951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3297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245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025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 err="1"/>
              <a:t>hilltoptech.net</a:t>
            </a:r>
            <a:r>
              <a:rPr lang="en-US" dirty="0"/>
              <a:t> is my personal domain running on GoDaddy</a:t>
            </a:r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28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179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37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Web access to Graphite is restricted via F/W rule only from home network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All Docker related data is mapped outside container for persistence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Grafana installed natively for more control of configuration and frequency of updates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0492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 err="1"/>
              <a:t>Siteseed.io</a:t>
            </a:r>
            <a:r>
              <a:rPr lang="en-US" dirty="0"/>
              <a:t> was chosen for its rich analysis capabilities and ability to store results in a TSDB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4077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54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aption - Blue">
  <p:cSld name="Title with Caption - Blu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540000" y="3190387"/>
            <a:ext cx="2743200" cy="23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3"/>
          <p:cNvSpPr/>
          <p:nvPr/>
        </p:nvSpPr>
        <p:spPr>
          <a:xfrm>
            <a:off x="-196078" y="647985"/>
            <a:ext cx="6501124" cy="6502818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25" tIns="28550" rIns="57125" bIns="2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6"/>
              <a:buFont typeface="Arial"/>
              <a:buNone/>
            </a:pPr>
            <a:endParaRPr sz="1166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23"/>
          <p:cNvCxnSpPr/>
          <p:nvPr/>
        </p:nvCxnSpPr>
        <p:spPr>
          <a:xfrm>
            <a:off x="1223208" y="3968299"/>
            <a:ext cx="368909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722314" y="2026595"/>
            <a:ext cx="4727448" cy="173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9CC"/>
              </a:buClr>
              <a:buSzPts val="4000"/>
              <a:buNone/>
              <a:defRPr sz="4000" b="1">
                <a:solidFill>
                  <a:srgbClr val="0099CC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2"/>
          </p:nvPr>
        </p:nvSpPr>
        <p:spPr>
          <a:xfrm>
            <a:off x="722314" y="4225121"/>
            <a:ext cx="4727448" cy="156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FBFD3-8B82-2745-894F-BC25E1CCF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2531" y="579686"/>
            <a:ext cx="2191769" cy="99511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19670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>
            <a:off x="539750" y="1727200"/>
            <a:ext cx="11195050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code">
  <p:cSld name="no co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range">
  <p:cSld name="Section Header - Orange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3"/>
          <p:cNvPicPr preferRelativeResize="0"/>
          <p:nvPr/>
        </p:nvPicPr>
        <p:blipFill rotWithShape="1">
          <a:blip r:embed="rId2">
            <a:alphaModFix/>
          </a:blip>
          <a:srcRect b="-13"/>
          <a:stretch/>
        </p:blipFill>
        <p:spPr>
          <a:xfrm>
            <a:off x="0" y="893"/>
            <a:ext cx="12188824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3"/>
          <p:cNvSpPr txBox="1">
            <a:spLocks noGrp="1"/>
          </p:cNvSpPr>
          <p:nvPr>
            <p:ph type="title"/>
          </p:nvPr>
        </p:nvSpPr>
        <p:spPr>
          <a:xfrm>
            <a:off x="540001" y="540001"/>
            <a:ext cx="11194800" cy="94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C1BDC-2554-0947-8C8E-78C56911DD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540000" y="1714501"/>
            <a:ext cx="11171354" cy="443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/>
          <p:nvPr/>
        </p:nvSpPr>
        <p:spPr>
          <a:xfrm>
            <a:off x="658624" y="6438035"/>
            <a:ext cx="661007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 2022 Akamai | Confidential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 txBox="1"/>
          <p:nvPr/>
        </p:nvSpPr>
        <p:spPr>
          <a:xfrm>
            <a:off x="352846" y="6438036"/>
            <a:ext cx="51291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F38B3-BF20-704D-9EDF-A41D1B67D7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9" r:id="rId3"/>
    <p:sldLayoutId id="214748367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336">
          <p15:clr>
            <a:srgbClr val="F26B43"/>
          </p15:clr>
        </p15:guide>
        <p15:guide id="6" orient="horz" pos="936">
          <p15:clr>
            <a:srgbClr val="F26B43"/>
          </p15:clr>
        </p15:guide>
        <p15:guide id="7" orient="horz" pos="1080">
          <p15:clr>
            <a:srgbClr val="F26B43"/>
          </p15:clr>
        </p15:guide>
        <p15:guide id="8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8.png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illtoptech.net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peed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722314" y="2258645"/>
            <a:ext cx="4881317" cy="150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Site Analysis Portal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body" idx="2"/>
          </p:nvPr>
        </p:nvSpPr>
        <p:spPr>
          <a:xfrm>
            <a:off x="722314" y="4146540"/>
            <a:ext cx="4881317" cy="64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dirty="0">
                <a:latin typeface="Avenir Medium" panose="02000503020000020003" pitchFamily="2" charset="0"/>
              </a:rPr>
              <a:t>February 2022</a:t>
            </a:r>
            <a:endParaRPr dirty="0">
              <a:latin typeface="Avenir Medium" panose="02000503020000020003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461624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Folder Structure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C6FE5-3C95-CF4F-A4F3-79DA162DF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269" y="1298051"/>
            <a:ext cx="5216434" cy="3617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F5CFD4-EEE5-5B48-8DC9-ADF6E6ECC232}"/>
              </a:ext>
            </a:extLst>
          </p:cNvPr>
          <p:cNvSpPr txBox="1"/>
          <p:nvPr/>
        </p:nvSpPr>
        <p:spPr>
          <a:xfrm>
            <a:off x="2837095" y="1295846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Domain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135278A-BCB5-6240-813C-7E8B8FF813C6}"/>
              </a:ext>
            </a:extLst>
          </p:cNvPr>
          <p:cNvSpPr/>
          <p:nvPr/>
        </p:nvSpPr>
        <p:spPr>
          <a:xfrm>
            <a:off x="4194957" y="1348265"/>
            <a:ext cx="1032762" cy="239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DFA8-1315-C648-A123-1AE5BA657804}"/>
              </a:ext>
            </a:extLst>
          </p:cNvPr>
          <p:cNvSpPr txBox="1"/>
          <p:nvPr/>
        </p:nvSpPr>
        <p:spPr>
          <a:xfrm>
            <a:off x="3004648" y="2061280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Competitors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28DE66D-6F64-F04B-90D7-9B92C28BA84E}"/>
              </a:ext>
            </a:extLst>
          </p:cNvPr>
          <p:cNvSpPr/>
          <p:nvPr/>
        </p:nvSpPr>
        <p:spPr>
          <a:xfrm>
            <a:off x="4185784" y="2129738"/>
            <a:ext cx="1032762" cy="239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51173-4040-A140-8A01-C7E3ECD92032}"/>
              </a:ext>
            </a:extLst>
          </p:cNvPr>
          <p:cNvSpPr txBox="1"/>
          <p:nvPr/>
        </p:nvSpPr>
        <p:spPr>
          <a:xfrm>
            <a:off x="2441801" y="2702042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www.hilltoptech.net</a:t>
            </a:r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74D857A-CB3D-3E4C-AE0A-C50F193FB63D}"/>
              </a:ext>
            </a:extLst>
          </p:cNvPr>
          <p:cNvSpPr/>
          <p:nvPr/>
        </p:nvSpPr>
        <p:spPr>
          <a:xfrm rot="303931">
            <a:off x="4194333" y="2831935"/>
            <a:ext cx="1032762" cy="239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E022A-B830-A248-9D01-4F7A9D3B9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06" y="5175181"/>
            <a:ext cx="4765063" cy="11574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4C967F-4721-B040-8A27-F44F20A539D8}"/>
              </a:ext>
            </a:extLst>
          </p:cNvPr>
          <p:cNvSpPr txBox="1"/>
          <p:nvPr/>
        </p:nvSpPr>
        <p:spPr>
          <a:xfrm>
            <a:off x="6526278" y="560002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107C14E-7CC7-7143-9350-89F2B0BBA728}"/>
              </a:ext>
            </a:extLst>
          </p:cNvPr>
          <p:cNvSpPr/>
          <p:nvPr/>
        </p:nvSpPr>
        <p:spPr>
          <a:xfrm rot="10800000">
            <a:off x="5372393" y="5635664"/>
            <a:ext cx="1032762" cy="239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B45ED7-BDA2-FF40-8AF4-1D6D812204AC}"/>
              </a:ext>
            </a:extLst>
          </p:cNvPr>
          <p:cNvSpPr txBox="1"/>
          <p:nvPr/>
        </p:nvSpPr>
        <p:spPr>
          <a:xfrm>
            <a:off x="572896" y="3783096"/>
            <a:ext cx="3082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Dynamically changing symbolic links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017F44FD-4921-874D-B1D3-E209F7DC0D2B}"/>
              </a:ext>
            </a:extLst>
          </p:cNvPr>
          <p:cNvSpPr/>
          <p:nvPr/>
        </p:nvSpPr>
        <p:spPr>
          <a:xfrm rot="20193764">
            <a:off x="3958020" y="3376608"/>
            <a:ext cx="1245918" cy="240915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A1D43F1-4AD6-524C-9ECD-FC336B8E2485}"/>
              </a:ext>
            </a:extLst>
          </p:cNvPr>
          <p:cNvSpPr/>
          <p:nvPr/>
        </p:nvSpPr>
        <p:spPr>
          <a:xfrm rot="314314">
            <a:off x="3970247" y="4147012"/>
            <a:ext cx="1241082" cy="248238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3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461624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Database Sizing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F20328-DEA2-7243-BC86-79D448869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677" y="3690257"/>
            <a:ext cx="4348908" cy="3037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E216D9-6B19-6B4A-A8B3-8AF6A04A3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45" y="4405721"/>
            <a:ext cx="4375645" cy="1847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9D9503-604F-5A43-9E97-6217C5604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45" y="2348390"/>
            <a:ext cx="9413966" cy="108061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F10C65-C132-5749-BF7C-81A7AEC77FD1}"/>
              </a:ext>
            </a:extLst>
          </p:cNvPr>
          <p:cNvCxnSpPr>
            <a:cxnSpLocks/>
          </p:cNvCxnSpPr>
          <p:nvPr/>
        </p:nvCxnSpPr>
        <p:spPr>
          <a:xfrm>
            <a:off x="2013857" y="2775857"/>
            <a:ext cx="0" cy="256249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98;p10">
            <a:extLst>
              <a:ext uri="{FF2B5EF4-FFF2-40B4-BE49-F238E27FC236}">
                <a16:creationId xmlns:a16="http://schemas.microsoft.com/office/drawing/2014/main" id="{274CF3FD-6109-B14D-BE3F-F3612F523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126096"/>
            <a:ext cx="10885646" cy="108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699" marR="5079" indent="0">
              <a:lnSpc>
                <a:spcPct val="138400"/>
              </a:lnSpc>
              <a:spcBef>
                <a:spcPts val="465"/>
              </a:spcBef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Database sizing is driven by the frequency of data collection and the amount of time the data will remain in the database without being rolled off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59817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Setup and Configuration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40000" y="1312985"/>
            <a:ext cx="997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latin typeface="Avenir Medium" panose="02000503020000020003" pitchFamily="2" charset="0"/>
              </a:rPr>
              <a:t>Step 1 – Create URL seed file in either ~/</a:t>
            </a:r>
            <a:r>
              <a:rPr lang="en-US" sz="1800" dirty="0" err="1">
                <a:latin typeface="Avenir Medium" panose="02000503020000020003" pitchFamily="2" charset="0"/>
              </a:rPr>
              <a:t>tld</a:t>
            </a:r>
            <a:r>
              <a:rPr lang="en-US" sz="1800" dirty="0">
                <a:latin typeface="Avenir Medium" panose="02000503020000020003" pitchFamily="2" charset="0"/>
              </a:rPr>
              <a:t> or ~/comp depending on the test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9D413-F4AA-3A49-89E4-AE684A491A53}"/>
              </a:ext>
            </a:extLst>
          </p:cNvPr>
          <p:cNvSpPr txBox="1"/>
          <p:nvPr/>
        </p:nvSpPr>
        <p:spPr>
          <a:xfrm>
            <a:off x="3204752" y="1851594"/>
            <a:ext cx="36924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www.delta.com</a:t>
            </a:r>
            <a:r>
              <a:rPr lang="en-US" dirty="0"/>
              <a:t>/ Delta</a:t>
            </a:r>
          </a:p>
          <a:p>
            <a:r>
              <a:rPr lang="en-US" dirty="0"/>
              <a:t>https://</a:t>
            </a:r>
            <a:r>
              <a:rPr lang="en-US" dirty="0" err="1"/>
              <a:t>www.united.com</a:t>
            </a:r>
            <a:r>
              <a:rPr lang="en-US" dirty="0"/>
              <a:t>/ United</a:t>
            </a:r>
          </a:p>
          <a:p>
            <a:r>
              <a:rPr lang="en-US" dirty="0"/>
              <a:t>https://</a:t>
            </a:r>
            <a:r>
              <a:rPr lang="en-US" dirty="0" err="1"/>
              <a:t>www.southwest.com</a:t>
            </a:r>
            <a:r>
              <a:rPr lang="en-US" dirty="0"/>
              <a:t>/ Southwest</a:t>
            </a:r>
          </a:p>
          <a:p>
            <a:r>
              <a:rPr lang="en-US" dirty="0"/>
              <a:t>https://</a:t>
            </a:r>
            <a:r>
              <a:rPr lang="en-US" dirty="0" err="1"/>
              <a:t>www.aa.com</a:t>
            </a:r>
            <a:r>
              <a:rPr lang="en-US" dirty="0"/>
              <a:t>/ American</a:t>
            </a:r>
          </a:p>
          <a:p>
            <a:r>
              <a:rPr lang="en-US" dirty="0"/>
              <a:t>https://</a:t>
            </a:r>
            <a:r>
              <a:rPr lang="en-US" dirty="0" err="1"/>
              <a:t>www.jetblue.com</a:t>
            </a:r>
            <a:r>
              <a:rPr lang="en-US" dirty="0"/>
              <a:t>/ </a:t>
            </a:r>
            <a:r>
              <a:rPr lang="en-US" dirty="0" err="1"/>
              <a:t>jetBlue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www.alaskaair.com</a:t>
            </a:r>
            <a:r>
              <a:rPr lang="en-US" dirty="0"/>
              <a:t>/ Alaska</a:t>
            </a:r>
          </a:p>
          <a:p>
            <a:r>
              <a:rPr lang="en-US" dirty="0"/>
              <a:t>https://</a:t>
            </a:r>
            <a:r>
              <a:rPr lang="en-US" dirty="0" err="1"/>
              <a:t>www.flyfrontier.com</a:t>
            </a:r>
            <a:r>
              <a:rPr lang="en-US" dirty="0"/>
              <a:t>/ Frontier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60D76-0875-BC47-B7D3-CCAA13D49F4B}"/>
              </a:ext>
            </a:extLst>
          </p:cNvPr>
          <p:cNvSpPr txBox="1"/>
          <p:nvPr/>
        </p:nvSpPr>
        <p:spPr>
          <a:xfrm>
            <a:off x="1453586" y="2497924"/>
            <a:ext cx="139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 err="1">
                <a:latin typeface="Avenir Medium" panose="02000503020000020003" pitchFamily="2" charset="0"/>
              </a:rPr>
              <a:t>Airlines.txt</a:t>
            </a:r>
            <a:endParaRPr lang="en-US" sz="1800" dirty="0">
              <a:latin typeface="Avenir Medium" panose="02000503020000020003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BA774-E974-594E-B2EE-0C46A65A6EDF}"/>
              </a:ext>
            </a:extLst>
          </p:cNvPr>
          <p:cNvSpPr txBox="1"/>
          <p:nvPr/>
        </p:nvSpPr>
        <p:spPr>
          <a:xfrm>
            <a:off x="540001" y="4052196"/>
            <a:ext cx="582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latin typeface="Avenir Medium" panose="02000503020000020003" pitchFamily="2" charset="0"/>
              </a:rPr>
              <a:t>Step 2 – Create a crontab entry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C8AA6-AE1C-B341-A77B-0416838AB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19" y="4852415"/>
            <a:ext cx="9213669" cy="1057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8523B9-992F-2841-941C-121C34753A72}"/>
              </a:ext>
            </a:extLst>
          </p:cNvPr>
          <p:cNvSpPr txBox="1"/>
          <p:nvPr/>
        </p:nvSpPr>
        <p:spPr>
          <a:xfrm>
            <a:off x="5749640" y="3668662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2EB4DB6-63AB-B94F-AB9D-5701C45B401E}"/>
              </a:ext>
            </a:extLst>
          </p:cNvPr>
          <p:cNvSpPr/>
          <p:nvPr/>
        </p:nvSpPr>
        <p:spPr>
          <a:xfrm rot="6604707">
            <a:off x="5677662" y="4392539"/>
            <a:ext cx="1032762" cy="209833"/>
          </a:xfrm>
          <a:prstGeom prst="rightArrow">
            <a:avLst>
              <a:gd name="adj1" fmla="val 276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7683491-9830-5C40-86A5-9FCD9F1712DB}"/>
              </a:ext>
            </a:extLst>
          </p:cNvPr>
          <p:cNvSpPr/>
          <p:nvPr/>
        </p:nvSpPr>
        <p:spPr>
          <a:xfrm rot="7464350">
            <a:off x="6286507" y="4572256"/>
            <a:ext cx="783413" cy="220378"/>
          </a:xfrm>
          <a:prstGeom prst="rightArrow">
            <a:avLst>
              <a:gd name="adj1" fmla="val 276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554DD3-B8A1-D241-8AF5-E7A803E19648}"/>
              </a:ext>
            </a:extLst>
          </p:cNvPr>
          <p:cNvSpPr txBox="1"/>
          <p:nvPr/>
        </p:nvSpPr>
        <p:spPr>
          <a:xfrm>
            <a:off x="6638446" y="4020711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name = Seed file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9FAA4DF-6D72-B941-8BC8-45702AA71DC9}"/>
              </a:ext>
            </a:extLst>
          </p:cNvPr>
          <p:cNvSpPr/>
          <p:nvPr/>
        </p:nvSpPr>
        <p:spPr>
          <a:xfrm>
            <a:off x="2893972" y="1936063"/>
            <a:ext cx="353510" cy="146288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5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Operation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40001" y="1312985"/>
            <a:ext cx="102760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venir Medium" panose="02000503020000020003" pitchFamily="2" charset="0"/>
              </a:rPr>
              <a:t>The entire process is driven by ONE script called </a:t>
            </a:r>
            <a:r>
              <a:rPr lang="en-US" sz="1800" dirty="0" err="1">
                <a:latin typeface="Avenir Medium" panose="02000503020000020003" pitchFamily="2" charset="0"/>
              </a:rPr>
              <a:t>master.sh</a:t>
            </a:r>
            <a:endParaRPr lang="en-US" sz="1800" dirty="0">
              <a:latin typeface="Avenir Medium" panose="02000503020000020003" pitchFamily="2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venir Medium" panose="02000503020000020003" pitchFamily="2" charset="0"/>
              </a:rPr>
              <a:t>Requires two arguments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venir Medium" panose="02000503020000020003" pitchFamily="2" charset="0"/>
              </a:rPr>
              <a:t>The third argument is optional and can be used to test a single URL on the fly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venir Medium" panose="02000503020000020003" pitchFamily="2" charset="0"/>
              </a:rPr>
              <a:t>The execution of </a:t>
            </a:r>
            <a:r>
              <a:rPr lang="en-US" sz="1800" dirty="0" err="1">
                <a:latin typeface="Avenir Medium" panose="02000503020000020003" pitchFamily="2" charset="0"/>
              </a:rPr>
              <a:t>master.sh</a:t>
            </a:r>
            <a:r>
              <a:rPr lang="en-US" sz="1800" dirty="0">
                <a:latin typeface="Avenir Medium" panose="02000503020000020003" pitchFamily="2" charset="0"/>
              </a:rPr>
              <a:t> performs consistency checks and will not proceed until all prerequisites have been satisfied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Avenir Medium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B5E9F-89D5-744F-B778-F4CCB003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80" y="3575016"/>
            <a:ext cx="8482839" cy="196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9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Utilities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40000" y="1312985"/>
            <a:ext cx="10589108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System check </a:t>
            </a: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 </a:t>
            </a:r>
            <a:r>
              <a:rPr lang="en-US" sz="2000" dirty="0" err="1">
                <a:latin typeface="Avenir Medium" panose="02000503020000020003" pitchFamily="2" charset="0"/>
                <a:sym typeface="Wingdings" pitchFamily="2" charset="2"/>
              </a:rPr>
              <a:t>syschk.sh</a:t>
            </a: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Log check  </a:t>
            </a:r>
            <a:r>
              <a:rPr lang="en-US" sz="2000" dirty="0" err="1">
                <a:latin typeface="Avenir Medium" panose="02000503020000020003" pitchFamily="2" charset="0"/>
                <a:sym typeface="Wingdings" pitchFamily="2" charset="2"/>
              </a:rPr>
              <a:t>logchk.sh</a:t>
            </a: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Web permissions  </a:t>
            </a:r>
            <a:r>
              <a:rPr lang="en-US" sz="2000" dirty="0" err="1">
                <a:latin typeface="Avenir Medium" panose="02000503020000020003" pitchFamily="2" charset="0"/>
                <a:sym typeface="Wingdings" pitchFamily="2" charset="2"/>
              </a:rPr>
              <a:t>nginx.sh</a:t>
            </a: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Reset EVERYTHING  </a:t>
            </a:r>
            <a:r>
              <a:rPr lang="en-US" sz="2000" dirty="0" err="1">
                <a:latin typeface="Avenir Medium" panose="02000503020000020003" pitchFamily="2" charset="0"/>
                <a:sym typeface="Wingdings" pitchFamily="2" charset="2"/>
              </a:rPr>
              <a:t>reset.sh</a:t>
            </a: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Docker installation  install-</a:t>
            </a:r>
            <a:r>
              <a:rPr lang="en-US" sz="2000" dirty="0" err="1">
                <a:latin typeface="Avenir Medium" panose="02000503020000020003" pitchFamily="2" charset="0"/>
                <a:sym typeface="Wingdings" pitchFamily="2" charset="2"/>
              </a:rPr>
              <a:t>docker.sh</a:t>
            </a: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Graphite  start-</a:t>
            </a:r>
            <a:r>
              <a:rPr lang="en-US" sz="2000" dirty="0" err="1">
                <a:latin typeface="Avenir Medium" panose="02000503020000020003" pitchFamily="2" charset="0"/>
                <a:sym typeface="Wingdings" pitchFamily="2" charset="2"/>
              </a:rPr>
              <a:t>graphite.sh</a:t>
            </a: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Avenir Medium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venir Medium" panose="02000503020000020003" pitchFamily="2" charset="0"/>
            </a:endParaRPr>
          </a:p>
        </p:txBody>
      </p:sp>
      <p:pic>
        <p:nvPicPr>
          <p:cNvPr id="6" name="Graphic 5" descr="No Touch with solid fill">
            <a:extLst>
              <a:ext uri="{FF2B5EF4-FFF2-40B4-BE49-F238E27FC236}">
                <a16:creationId xmlns:a16="http://schemas.microsoft.com/office/drawing/2014/main" id="{9E69A2F8-8B8D-F945-9AA0-DA866429F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3700" y="2088575"/>
            <a:ext cx="914400" cy="9144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C8E56B6-44B8-5C43-B679-66A32D3DE3EF}"/>
              </a:ext>
            </a:extLst>
          </p:cNvPr>
          <p:cNvSpPr/>
          <p:nvPr/>
        </p:nvSpPr>
        <p:spPr>
          <a:xfrm>
            <a:off x="4775727" y="2574971"/>
            <a:ext cx="2530764" cy="1595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7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Future Direction/Features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40000" y="1312985"/>
            <a:ext cx="105891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venir Medium" panose="02000503020000020003" pitchFamily="2" charset="0"/>
              </a:rPr>
              <a:t>Co-exist with </a:t>
            </a:r>
            <a:r>
              <a:rPr lang="en-US" sz="1800" dirty="0" err="1">
                <a:latin typeface="Avenir Medium" panose="02000503020000020003" pitchFamily="2" charset="0"/>
              </a:rPr>
              <a:t>CuRe</a:t>
            </a:r>
            <a:r>
              <a:rPr lang="en-US" sz="1800" dirty="0">
                <a:latin typeface="Avenir Medium" panose="02000503020000020003" pitchFamily="2" charset="0"/>
              </a:rPr>
              <a:t> on ECP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venir Medium" panose="02000503020000020003" pitchFamily="2" charset="0"/>
              </a:rPr>
              <a:t>Implement using Kubernetes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venir Medium" panose="02000503020000020003" pitchFamily="2" charset="0"/>
                <a:sym typeface="Wingdings" pitchFamily="2" charset="2"/>
              </a:rPr>
              <a:t>Ability to configure tests using Web interface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venir Medium" panose="02000503020000020003" pitchFamily="2" charset="0"/>
                <a:sym typeface="Wingdings" pitchFamily="2" charset="2"/>
              </a:rPr>
              <a:t>Ability to run “one off” tests and access the output on the portal indefinitely until overwritten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Avenir Medium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9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9643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Continuous Testing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963097"/>
              </p:ext>
            </p:extLst>
          </p:nvPr>
        </p:nvGraphicFramePr>
        <p:xfrm>
          <a:off x="1268966" y="1389647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982331" y="2685940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898088"/>
              </p:ext>
            </p:extLst>
          </p:nvPr>
        </p:nvGraphicFramePr>
        <p:xfrm>
          <a:off x="6667521" y="1371599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381323" y="2541746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09654" y="4343399"/>
            <a:ext cx="2588211" cy="220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699" marR="5079" indent="0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</a:t>
            </a:r>
          </a:p>
          <a:p>
            <a:pPr marL="755625" marR="5079" lvl="1" indent="-285726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Up to 5 URLs</a:t>
            </a:r>
          </a:p>
          <a:p>
            <a:pPr marL="755625" marR="5079" lvl="1" indent="-285726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Every 3 hours</a:t>
            </a:r>
          </a:p>
          <a:p>
            <a:pPr marL="755625" marR="5079" lvl="1" indent="-285726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3 iterations</a:t>
            </a:r>
          </a:p>
          <a:p>
            <a:pPr marL="755625" marR="5079" lvl="1" indent="-285726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LAN and LTE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 dirty="0"/>
          </a:p>
        </p:txBody>
      </p:sp>
      <p:sp>
        <p:nvSpPr>
          <p:cNvPr id="15" name="Google Shape;198;p10">
            <a:extLst>
              <a:ext uri="{FF2B5EF4-FFF2-40B4-BE49-F238E27FC236}">
                <a16:creationId xmlns:a16="http://schemas.microsoft.com/office/drawing/2014/main" id="{EAF1E774-105F-E942-9E52-1963F1607FF7}"/>
              </a:ext>
            </a:extLst>
          </p:cNvPr>
          <p:cNvSpPr txBox="1">
            <a:spLocks/>
          </p:cNvSpPr>
          <p:nvPr/>
        </p:nvSpPr>
        <p:spPr>
          <a:xfrm>
            <a:off x="7949587" y="4325351"/>
            <a:ext cx="2588211" cy="220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9" marR="5079" indent="0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Competitive Analysis</a:t>
            </a:r>
          </a:p>
          <a:p>
            <a:pPr marL="755625" marR="5079" lvl="1" indent="-285726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Up to 7 URLs</a:t>
            </a:r>
          </a:p>
          <a:p>
            <a:pPr marL="755625" marR="5079" lvl="1" indent="-285726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Every 4 hours</a:t>
            </a:r>
          </a:p>
          <a:p>
            <a:pPr marL="755625" marR="5079" lvl="1" indent="-285726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1 iteration</a:t>
            </a:r>
          </a:p>
          <a:p>
            <a:pPr marL="755625" marR="5079" lvl="1" indent="-285726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LAN and LTE</a:t>
            </a:r>
          </a:p>
          <a:p>
            <a:pPr marL="0" indent="0">
              <a:spcBef>
                <a:spcPts val="0"/>
              </a:spcBef>
              <a:buSzPts val="2800"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767AA-AF0C-E24B-8E8A-7272E759E5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11582" y="3137078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2113400" cy="51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Data Flow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447292"/>
              </p:ext>
            </p:extLst>
          </p:nvPr>
        </p:nvGraphicFramePr>
        <p:xfrm>
          <a:off x="1032904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53400" y="357603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91659"/>
              </p:ext>
            </p:extLst>
          </p:nvPr>
        </p:nvGraphicFramePr>
        <p:xfrm>
          <a:off x="6746349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460151" y="3414167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29670" y="4890513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29670" y="667883"/>
            <a:ext cx="1708484" cy="1708484"/>
          </a:xfrm>
          <a:prstGeom prst="rect">
            <a:avLst/>
          </a:prstGeom>
        </p:spPr>
      </p:pic>
      <p:sp>
        <p:nvSpPr>
          <p:cNvPr id="17" name="Bent Arrow 16">
            <a:extLst>
              <a:ext uri="{FF2B5EF4-FFF2-40B4-BE49-F238E27FC236}">
                <a16:creationId xmlns:a16="http://schemas.microsoft.com/office/drawing/2014/main" id="{9EEF7980-D01D-AC45-99DD-297B309A982E}"/>
              </a:ext>
            </a:extLst>
          </p:cNvPr>
          <p:cNvSpPr/>
          <p:nvPr/>
        </p:nvSpPr>
        <p:spPr>
          <a:xfrm rot="10800000">
            <a:off x="7503876" y="5220689"/>
            <a:ext cx="1708483" cy="1048131"/>
          </a:xfrm>
          <a:prstGeom prst="bentArrow">
            <a:avLst/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E75B7D92-DA62-8148-BB25-03C2A1D008DC}"/>
              </a:ext>
            </a:extLst>
          </p:cNvPr>
          <p:cNvSpPr/>
          <p:nvPr/>
        </p:nvSpPr>
        <p:spPr>
          <a:xfrm rot="10800000" flipH="1">
            <a:off x="3251818" y="5220689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206E65CF-6033-1F4D-A10F-02FA4A026268}"/>
              </a:ext>
            </a:extLst>
          </p:cNvPr>
          <p:cNvSpPr/>
          <p:nvPr/>
        </p:nvSpPr>
        <p:spPr>
          <a:xfrm flipH="1">
            <a:off x="7356159" y="1193453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CFC91-700A-3945-9A3D-660E79DAA30D}"/>
              </a:ext>
            </a:extLst>
          </p:cNvPr>
          <p:cNvSpPr txBox="1"/>
          <p:nvPr/>
        </p:nvSpPr>
        <p:spPr>
          <a:xfrm>
            <a:off x="7977243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1D160-BAA1-7B49-A656-9F383D6EE4D8}"/>
              </a:ext>
            </a:extLst>
          </p:cNvPr>
          <p:cNvSpPr txBox="1"/>
          <p:nvPr/>
        </p:nvSpPr>
        <p:spPr>
          <a:xfrm>
            <a:off x="3701122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61D3DEAF-CB09-D74E-8AB0-77709B2CC74C}"/>
              </a:ext>
            </a:extLst>
          </p:cNvPr>
          <p:cNvSpPr/>
          <p:nvPr/>
        </p:nvSpPr>
        <p:spPr>
          <a:xfrm>
            <a:off x="3367698" y="1193453"/>
            <a:ext cx="1708483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5772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556000" cy="5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/>
              <a:t>Site </a:t>
            </a:r>
            <a:r>
              <a:rPr lang="en-US" b="0" dirty="0">
                <a:latin typeface="Avenir Medium" panose="02000503020000020003" pitchFamily="2" charset="0"/>
              </a:rPr>
              <a:t>Analysis</a:t>
            </a:r>
            <a:r>
              <a:rPr lang="en-US" b="0" dirty="0"/>
              <a:t> Portal</a:t>
            </a:r>
            <a:endParaRPr b="0" dirty="0"/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8727" y="4805458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6977" y="2061575"/>
            <a:ext cx="1708484" cy="1708484"/>
          </a:xfrm>
          <a:prstGeom prst="rect">
            <a:avLst/>
          </a:prstGeom>
        </p:spPr>
      </p:pic>
      <p:pic>
        <p:nvPicPr>
          <p:cNvPr id="15" name="Graphic 14" descr="Internet outline">
            <a:extLst>
              <a:ext uri="{FF2B5EF4-FFF2-40B4-BE49-F238E27FC236}">
                <a16:creationId xmlns:a16="http://schemas.microsoft.com/office/drawing/2014/main" id="{B318E8F6-71D7-E943-9853-7DB19D39D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8727" y="2061575"/>
            <a:ext cx="1708484" cy="17084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345C5F-E93E-0041-AD93-A1D010DFD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319" y="1357153"/>
            <a:ext cx="2019300" cy="100330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B92352BF-86AA-7F4A-9D20-3B2E5EDDE0BE}"/>
              </a:ext>
            </a:extLst>
          </p:cNvPr>
          <p:cNvSpPr/>
          <p:nvPr/>
        </p:nvSpPr>
        <p:spPr>
          <a:xfrm rot="10800000">
            <a:off x="8520653" y="3631107"/>
            <a:ext cx="484632" cy="978408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F714D52-23E9-5740-A33F-72B0D67139B1}"/>
              </a:ext>
            </a:extLst>
          </p:cNvPr>
          <p:cNvSpPr/>
          <p:nvPr/>
        </p:nvSpPr>
        <p:spPr>
          <a:xfrm rot="16200000">
            <a:off x="5659336" y="1241009"/>
            <a:ext cx="484632" cy="3349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Google Shape;198;p10">
            <a:extLst>
              <a:ext uri="{FF2B5EF4-FFF2-40B4-BE49-F238E27FC236}">
                <a16:creationId xmlns:a16="http://schemas.microsoft.com/office/drawing/2014/main" id="{B921A9E8-1F13-784C-AC7B-2F6BF4B8AC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37917" y="4992085"/>
            <a:ext cx="2366601" cy="97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</a:t>
            </a:r>
          </a:p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Competitive Analysis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D5F3706D-B6C8-3544-882D-B561369FF253}"/>
              </a:ext>
            </a:extLst>
          </p:cNvPr>
          <p:cNvSpPr/>
          <p:nvPr/>
        </p:nvSpPr>
        <p:spPr>
          <a:xfrm>
            <a:off x="2578902" y="3631107"/>
            <a:ext cx="484632" cy="97840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Google Shape;198;p10">
            <a:hlinkClick r:id="rId8"/>
            <a:extLst>
              <a:ext uri="{FF2B5EF4-FFF2-40B4-BE49-F238E27FC236}">
                <a16:creationId xmlns:a16="http://schemas.microsoft.com/office/drawing/2014/main" id="{6A24D05D-50B2-3840-9D08-3F3F9136D925}"/>
              </a:ext>
            </a:extLst>
          </p:cNvPr>
          <p:cNvSpPr txBox="1">
            <a:spLocks/>
          </p:cNvSpPr>
          <p:nvPr/>
        </p:nvSpPr>
        <p:spPr>
          <a:xfrm>
            <a:off x="1637917" y="1838082"/>
            <a:ext cx="2397891" cy="5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u="sng" spc="-60" dirty="0" err="1">
                <a:solidFill>
                  <a:schemeClr val="bg2"/>
                </a:solidFill>
                <a:latin typeface="Avenir Medium" panose="02000503020000020003" pitchFamily="2" charset="0"/>
              </a:rPr>
              <a:t>www.hilltoptech.net</a:t>
            </a:r>
            <a:endParaRPr lang="en-US" sz="2000" b="1" u="sng" spc="-60" dirty="0">
              <a:solidFill>
                <a:schemeClr val="bg2"/>
              </a:solidFill>
              <a:latin typeface="Avenir Medium" panose="02000503020000020003" pitchFamily="2" charset="0"/>
            </a:endParaRPr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79FCB9-5EC0-B546-AA6F-BF62639AE8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7211" y="5417383"/>
            <a:ext cx="1796484" cy="4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0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47904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Interfaces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CBED4-3D68-3F40-A0A9-D12D6E67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852" y="1085439"/>
            <a:ext cx="4201609" cy="2771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0A24D8-E374-C646-AC3A-96C12EE9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217" y="1085439"/>
            <a:ext cx="4291320" cy="2781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4BE5C2-5315-F849-8892-9CCC987B1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972" y="3524794"/>
            <a:ext cx="4870056" cy="29673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6641B-C077-A740-A31C-ECD58FB4B5BF}"/>
              </a:ext>
            </a:extLst>
          </p:cNvPr>
          <p:cNvSpPr txBox="1"/>
          <p:nvPr/>
        </p:nvSpPr>
        <p:spPr>
          <a:xfrm>
            <a:off x="498489" y="4125957"/>
            <a:ext cx="2934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Sitespeed.io 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Open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Dynamically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AF787-68D2-6D42-BBB0-6BA1EF2E441F}"/>
              </a:ext>
            </a:extLst>
          </p:cNvPr>
          <p:cNvSpPr txBox="1"/>
          <p:nvPr/>
        </p:nvSpPr>
        <p:spPr>
          <a:xfrm>
            <a:off x="498488" y="5161715"/>
            <a:ext cx="2934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Graphite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Restricted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Used only for health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7384F-F7F3-3845-92AF-728452CE66C5}"/>
              </a:ext>
            </a:extLst>
          </p:cNvPr>
          <p:cNvSpPr txBox="1"/>
          <p:nvPr/>
        </p:nvSpPr>
        <p:spPr>
          <a:xfrm>
            <a:off x="8531028" y="4603010"/>
            <a:ext cx="32690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Grafana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Restricted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Rich dashboard capabilities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No data segmentation in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7C7860D4-6A01-CA44-ADE7-035CE48F8E3E}"/>
              </a:ext>
            </a:extLst>
          </p:cNvPr>
          <p:cNvSpPr/>
          <p:nvPr/>
        </p:nvSpPr>
        <p:spPr>
          <a:xfrm>
            <a:off x="852615" y="2520778"/>
            <a:ext cx="533959" cy="147068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C59C16DA-FC0C-D04E-B0A1-FC1D9AFB5304}"/>
              </a:ext>
            </a:extLst>
          </p:cNvPr>
          <p:cNvSpPr/>
          <p:nvPr/>
        </p:nvSpPr>
        <p:spPr>
          <a:xfrm flipH="1">
            <a:off x="10168231" y="2414039"/>
            <a:ext cx="637195" cy="21889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186B349-2693-FD45-A7CA-592363C23DF3}"/>
              </a:ext>
            </a:extLst>
          </p:cNvPr>
          <p:cNvSpPr/>
          <p:nvPr/>
        </p:nvSpPr>
        <p:spPr>
          <a:xfrm>
            <a:off x="2673853" y="5225858"/>
            <a:ext cx="1746544" cy="343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985BB029-DAF2-F24A-A9C4-C4DAF0DF0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67" y="1192566"/>
            <a:ext cx="2998760" cy="1567094"/>
          </a:xfrm>
          <a:prstGeom prst="rect">
            <a:avLst/>
          </a:prstGeom>
        </p:spPr>
      </p:pic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Hardware Architecture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967" y="2169683"/>
            <a:ext cx="1285784" cy="1578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1009106" y="1701318"/>
            <a:ext cx="239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Sitespeed.io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411BD-726B-4C4D-8E1F-505DCF1F1150}"/>
              </a:ext>
            </a:extLst>
          </p:cNvPr>
          <p:cNvSpPr txBox="1"/>
          <p:nvPr/>
        </p:nvSpPr>
        <p:spPr>
          <a:xfrm>
            <a:off x="392601" y="3884779"/>
            <a:ext cx="3415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GCE running CentOS 8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4 vCPU, 8GB RAM, 40GB HDD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Static public facing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943" y="2169683"/>
            <a:ext cx="1285784" cy="15785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759357" y="1701318"/>
            <a:ext cx="259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5090-A2A0-EA4D-9357-963AA780ABA1}"/>
              </a:ext>
            </a:extLst>
          </p:cNvPr>
          <p:cNvSpPr txBox="1"/>
          <p:nvPr/>
        </p:nvSpPr>
        <p:spPr>
          <a:xfrm>
            <a:off x="8361321" y="3884779"/>
            <a:ext cx="3415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GCE running CentOS 8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2 vCPU, 8GB RAM, 100GB HDD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Static public facing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FB38BF-A393-7B49-BE0D-4FAAD0C69926}"/>
              </a:ext>
            </a:extLst>
          </p:cNvPr>
          <p:cNvSpPr txBox="1"/>
          <p:nvPr/>
        </p:nvSpPr>
        <p:spPr>
          <a:xfrm>
            <a:off x="4642286" y="2589644"/>
            <a:ext cx="2907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US Region, Central Zone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Single VPC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291C-C0AE-3643-9636-E3DEC2AE5075}"/>
              </a:ext>
            </a:extLst>
          </p:cNvPr>
          <p:cNvSpPr txBox="1"/>
          <p:nvPr/>
        </p:nvSpPr>
        <p:spPr>
          <a:xfrm>
            <a:off x="5289505" y="1101969"/>
            <a:ext cx="1612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9B3E64-0E89-484C-B0CF-EB2026121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174" y="3627985"/>
            <a:ext cx="3105147" cy="28625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740E23-E67B-ED43-8D43-5E61C4FE5A58}"/>
              </a:ext>
            </a:extLst>
          </p:cNvPr>
          <p:cNvSpPr txBox="1"/>
          <p:nvPr/>
        </p:nvSpPr>
        <p:spPr>
          <a:xfrm>
            <a:off x="2437543" y="4838886"/>
            <a:ext cx="1169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2 vCPUs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57B2170-EDCA-5349-AE7B-06ABB7A1FD71}"/>
              </a:ext>
            </a:extLst>
          </p:cNvPr>
          <p:cNvSpPr/>
          <p:nvPr/>
        </p:nvSpPr>
        <p:spPr>
          <a:xfrm rot="20749105">
            <a:off x="3675526" y="4813572"/>
            <a:ext cx="1271942" cy="912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02505-BD6C-3544-BC99-B735CD166BE3}"/>
              </a:ext>
            </a:extLst>
          </p:cNvPr>
          <p:cNvSpPr txBox="1"/>
          <p:nvPr/>
        </p:nvSpPr>
        <p:spPr>
          <a:xfrm>
            <a:off x="8679500" y="5238996"/>
            <a:ext cx="1169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4 vCPUs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12EB09B-FD0C-AA42-AC93-BE9865D7B939}"/>
              </a:ext>
            </a:extLst>
          </p:cNvPr>
          <p:cNvSpPr/>
          <p:nvPr/>
        </p:nvSpPr>
        <p:spPr>
          <a:xfrm rot="11967733">
            <a:off x="7384350" y="5048174"/>
            <a:ext cx="1271942" cy="912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1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Software Components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29" y="2014478"/>
            <a:ext cx="1285784" cy="1578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1227014" y="1641046"/>
            <a:ext cx="148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Sitespeed.io</a:t>
            </a:r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11" y="2014478"/>
            <a:ext cx="1285784" cy="15785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349685" y="1641046"/>
            <a:ext cx="162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5090-A2A0-EA4D-9357-963AA780ABA1}"/>
              </a:ext>
            </a:extLst>
          </p:cNvPr>
          <p:cNvSpPr txBox="1"/>
          <p:nvPr/>
        </p:nvSpPr>
        <p:spPr>
          <a:xfrm>
            <a:off x="1227014" y="4145524"/>
            <a:ext cx="2961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Sitespeed.io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</a:t>
            </a:r>
            <a:r>
              <a:rPr lang="en-US" b="1" dirty="0" err="1">
                <a:latin typeface="Avenir Medium" panose="02000503020000020003" pitchFamily="2" charset="0"/>
              </a:rPr>
              <a:t>nginx</a:t>
            </a:r>
            <a:r>
              <a:rPr lang="en-US" b="1" dirty="0">
                <a:latin typeface="Avenir Medium" panose="02000503020000020003" pitchFamily="2" charset="0"/>
              </a:rPr>
              <a:t> web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 80 HTTPS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F1ADF4E7-0AC7-884A-91AB-3F715E11D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200" y="4007512"/>
            <a:ext cx="498061" cy="498061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ACE150-F70A-5B4E-B90F-D8401467B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498" y="4145524"/>
            <a:ext cx="1796484" cy="4846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D48C72-FC2E-8D4C-B470-1AD74F8700D2}"/>
              </a:ext>
            </a:extLst>
          </p:cNvPr>
          <p:cNvSpPr txBox="1"/>
          <p:nvPr/>
        </p:nvSpPr>
        <p:spPr>
          <a:xfrm>
            <a:off x="8517411" y="4035394"/>
            <a:ext cx="355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Graphite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 8888</a:t>
            </a:r>
            <a:r>
              <a:rPr lang="en-US" b="1" baseline="30000" dirty="0">
                <a:latin typeface="Avenir Medium" panose="02000503020000020003" pitchFamily="2" charset="0"/>
              </a:rPr>
              <a:t>*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Carbon listens on TCP 2003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F4DA43-2985-B842-B317-F8BCE05B2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479" y="4870920"/>
            <a:ext cx="1796484" cy="892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208233-1054-0A46-9A00-27CA6D53BF07}"/>
              </a:ext>
            </a:extLst>
          </p:cNvPr>
          <p:cNvSpPr txBox="1"/>
          <p:nvPr/>
        </p:nvSpPr>
        <p:spPr>
          <a:xfrm>
            <a:off x="8563982" y="5085071"/>
            <a:ext cx="2730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Grafana runs natively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Embedded Apache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 80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DC4E75-E6BD-E44B-91EB-E00A595BF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43" y="4111030"/>
            <a:ext cx="789086" cy="789086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258D2C-3B7C-3840-A6EE-0F058F179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5587" y="4404726"/>
            <a:ext cx="731501" cy="382268"/>
          </a:xfrm>
          <a:prstGeom prst="rect">
            <a:avLst/>
          </a:prstGeom>
        </p:spPr>
      </p:pic>
      <p:pic>
        <p:nvPicPr>
          <p:cNvPr id="9" name="Picture 8" descr="A picture containing aircraft, transport, pen&#10;&#10;Description automatically generated">
            <a:extLst>
              <a:ext uri="{FF2B5EF4-FFF2-40B4-BE49-F238E27FC236}">
                <a16:creationId xmlns:a16="http://schemas.microsoft.com/office/drawing/2014/main" id="{7073B291-AC13-344E-8A46-9EB1781A52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92412" y="5265267"/>
            <a:ext cx="403713" cy="403713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1049601-8C38-3D43-BF42-F8BBF9FF5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280" y="3786363"/>
            <a:ext cx="498061" cy="4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32138" cy="59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Use Cases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40000" y="1212971"/>
            <a:ext cx="108828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Single source of data for TBAs, web site analysis, general research, etc.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One stop for all vital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Domain and Page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Site Construction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1st &amp; 3rd Party Information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Largest JS, CSS, and Images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Slowest First and Third-Party Resources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Prescriptive Guidance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Core Web Vitals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Waterfall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Filmstrip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Video</a:t>
            </a:r>
          </a:p>
          <a:p>
            <a:pPr marL="283464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Rigor replacement…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Synthetic testing is a perfect complement to mPulse RUM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Data can be used for reports and/or used to drive live customer discussions</a:t>
            </a:r>
          </a:p>
        </p:txBody>
      </p:sp>
    </p:spTree>
    <p:extLst>
      <p:ext uri="{BB962C8B-B14F-4D97-AF65-F5344CB8AC3E}">
        <p14:creationId xmlns:p14="http://schemas.microsoft.com/office/powerpoint/2010/main" val="99953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Why Sitespeed.io?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3" name="Google Shape;198;p10">
            <a:extLst>
              <a:ext uri="{FF2B5EF4-FFF2-40B4-BE49-F238E27FC236}">
                <a16:creationId xmlns:a16="http://schemas.microsoft.com/office/drawing/2014/main" id="{B53DE888-DA9E-3341-8EB4-AA9D08CC4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27220"/>
            <a:ext cx="10351520" cy="449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Created in 2012 as an open-source project</a:t>
            </a:r>
            <a:endParaRPr lang="en-US" sz="16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Easy to configure and run!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Capabilities continue to evolve/improve with 700+ developers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Full integration with tools such as WPT, CrUX, PSI, Lighthouse, S3, GCS, Graphite,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InfluxDB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Well documented and great support (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Github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, Slack, Facebook, Twitter)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All test results saved in a database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Extensive scripting support for multi-page journeys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SPA support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b="1" i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list goes on …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endParaRPr lang="en-US" sz="2000" b="1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</p:txBody>
      </p:sp>
      <p:sp>
        <p:nvSpPr>
          <p:cNvPr id="5" name="Google Shape;198;p10">
            <a:extLst>
              <a:ext uri="{FF2B5EF4-FFF2-40B4-BE49-F238E27FC236}">
                <a16:creationId xmlns:a16="http://schemas.microsoft.com/office/drawing/2014/main" id="{D00E41F9-73BE-8E4A-86A3-800FB0A86FC9}"/>
              </a:ext>
            </a:extLst>
          </p:cNvPr>
          <p:cNvSpPr txBox="1">
            <a:spLocks/>
          </p:cNvSpPr>
          <p:nvPr/>
        </p:nvSpPr>
        <p:spPr>
          <a:xfrm>
            <a:off x="5291200" y="6043678"/>
            <a:ext cx="1609600" cy="54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9" marR="5079" indent="0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  <a:hlinkClick r:id="rId3"/>
              </a:rPr>
              <a:t>Sitespeed.io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0" indent="0">
              <a:spcBef>
                <a:spcPts val="0"/>
              </a:spcBef>
              <a:buSzPts val="28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231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kamai Brand Colors">
      <a:dk1>
        <a:srgbClr val="000000"/>
      </a:dk1>
      <a:lt1>
        <a:srgbClr val="FFFFFF"/>
      </a:lt1>
      <a:dk2>
        <a:srgbClr val="009CDE"/>
      </a:dk2>
      <a:lt2>
        <a:srgbClr val="FF9933"/>
      </a:lt2>
      <a:accent1>
        <a:srgbClr val="D0343A"/>
      </a:accent1>
      <a:accent2>
        <a:srgbClr val="81BC00"/>
      </a:accent2>
      <a:accent3>
        <a:srgbClr val="002856"/>
      </a:accent3>
      <a:accent4>
        <a:srgbClr val="A8A8AA"/>
      </a:accent4>
      <a:accent5>
        <a:srgbClr val="54565B"/>
      </a:accent5>
      <a:accent6>
        <a:srgbClr val="000000"/>
      </a:accent6>
      <a:hlink>
        <a:srgbClr val="009CDE"/>
      </a:hlink>
      <a:folHlink>
        <a:srgbClr val="009C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777</Words>
  <Application>Microsoft Macintosh PowerPoint</Application>
  <PresentationFormat>Widescreen</PresentationFormat>
  <Paragraphs>150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Medium</vt:lpstr>
      <vt:lpstr>Calibri</vt:lpstr>
      <vt:lpstr>Office Theme</vt:lpstr>
      <vt:lpstr>PowerPoint Presentation</vt:lpstr>
      <vt:lpstr>Continuous Testing</vt:lpstr>
      <vt:lpstr>Data Flow</vt:lpstr>
      <vt:lpstr>Site Analysis Portal</vt:lpstr>
      <vt:lpstr>Interfaces</vt:lpstr>
      <vt:lpstr>Hardware Architecture</vt:lpstr>
      <vt:lpstr>Software Components</vt:lpstr>
      <vt:lpstr>Use Cases</vt:lpstr>
      <vt:lpstr>Why Sitespeed.io?</vt:lpstr>
      <vt:lpstr>Folder Structure</vt:lpstr>
      <vt:lpstr>Database Sizing</vt:lpstr>
      <vt:lpstr>Setup and Configuration</vt:lpstr>
      <vt:lpstr>Operation</vt:lpstr>
      <vt:lpstr>Utilities</vt:lpstr>
      <vt:lpstr>Future Direction/Features</vt:lpstr>
    </vt:vector>
  </TitlesOfParts>
  <Manager>Desmond Tam</Manager>
  <Company>Akamai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 Analysis Portal</dc:title>
  <dc:subject>Deep Dive</dc:subject>
  <dc:creator>Greg Wolf</dc:creator>
  <cp:keywords/>
  <dc:description/>
  <cp:lastModifiedBy>Wolf, Greg</cp:lastModifiedBy>
  <cp:revision>60</cp:revision>
  <dcterms:modified xsi:type="dcterms:W3CDTF">2022-03-08T22:50:31Z</dcterms:modified>
  <cp:category/>
</cp:coreProperties>
</file>