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5" r:id="rId3"/>
    <p:sldId id="266" r:id="rId4"/>
    <p:sldId id="267" r:id="rId5"/>
    <p:sldId id="270" r:id="rId6"/>
    <p:sldId id="269" r:id="rId7"/>
    <p:sldId id="274" r:id="rId8"/>
    <p:sldId id="268" r:id="rId9"/>
    <p:sldId id="275" r:id="rId10"/>
    <p:sldId id="276" r:id="rId11"/>
    <p:sldId id="277" r:id="rId12"/>
    <p:sldId id="271" r:id="rId13"/>
    <p:sldId id="278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3"/>
    <p:restoredTop sz="96599"/>
  </p:normalViewPr>
  <p:slideViewPr>
    <p:cSldViewPr snapToGrid="0" snapToObjects="1">
      <p:cViewPr varScale="1">
        <p:scale>
          <a:sx n="115" d="100"/>
          <a:sy n="115" d="100"/>
        </p:scale>
        <p:origin x="2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566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4863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667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95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29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source.akamai.com/projects/A2S/repos/sitespeed/brow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peed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GS Advanced Services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June 2022</a:t>
            </a:r>
            <a:endParaRPr dirty="0">
              <a:latin typeface="Avenir Medium" panose="02000503020000020003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61624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Folder Structure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C6FE5-3C95-CF4F-A4F3-79DA162D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9" y="1298051"/>
            <a:ext cx="5216434" cy="3617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5CFD4-EEE5-5B48-8DC9-ADF6E6ECC232}"/>
              </a:ext>
            </a:extLst>
          </p:cNvPr>
          <p:cNvSpPr txBox="1"/>
          <p:nvPr/>
        </p:nvSpPr>
        <p:spPr>
          <a:xfrm>
            <a:off x="2837095" y="129584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Domain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135278A-BCB5-6240-813C-7E8B8FF813C6}"/>
              </a:ext>
            </a:extLst>
          </p:cNvPr>
          <p:cNvSpPr/>
          <p:nvPr/>
        </p:nvSpPr>
        <p:spPr>
          <a:xfrm>
            <a:off x="4194957" y="1348265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DFA8-1315-C648-A123-1AE5BA657804}"/>
              </a:ext>
            </a:extLst>
          </p:cNvPr>
          <p:cNvSpPr txBox="1"/>
          <p:nvPr/>
        </p:nvSpPr>
        <p:spPr>
          <a:xfrm>
            <a:off x="3004648" y="206128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Competitors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28DE66D-6F64-F04B-90D7-9B92C28BA84E}"/>
              </a:ext>
            </a:extLst>
          </p:cNvPr>
          <p:cNvSpPr/>
          <p:nvPr/>
        </p:nvSpPr>
        <p:spPr>
          <a:xfrm>
            <a:off x="4185784" y="2129738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022A-B830-A248-9D01-4F7A9D3B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6" y="5175181"/>
            <a:ext cx="4765063" cy="11574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4C967F-4721-B040-8A27-F44F20A539D8}"/>
              </a:ext>
            </a:extLst>
          </p:cNvPr>
          <p:cNvSpPr txBox="1"/>
          <p:nvPr/>
        </p:nvSpPr>
        <p:spPr>
          <a:xfrm>
            <a:off x="6526278" y="560002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107C14E-7CC7-7143-9350-89F2B0BBA728}"/>
              </a:ext>
            </a:extLst>
          </p:cNvPr>
          <p:cNvSpPr/>
          <p:nvPr/>
        </p:nvSpPr>
        <p:spPr>
          <a:xfrm rot="10800000">
            <a:off x="5372393" y="5635664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45ED7-BDA2-FF40-8AF4-1D6D812204AC}"/>
              </a:ext>
            </a:extLst>
          </p:cNvPr>
          <p:cNvSpPr txBox="1"/>
          <p:nvPr/>
        </p:nvSpPr>
        <p:spPr>
          <a:xfrm>
            <a:off x="572896" y="3783096"/>
            <a:ext cx="308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changing symbolic links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17F44FD-4921-874D-B1D3-E209F7DC0D2B}"/>
              </a:ext>
            </a:extLst>
          </p:cNvPr>
          <p:cNvSpPr/>
          <p:nvPr/>
        </p:nvSpPr>
        <p:spPr>
          <a:xfrm rot="20193764">
            <a:off x="3958020" y="3376608"/>
            <a:ext cx="1245918" cy="24091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A1D43F1-4AD6-524C-9ECD-FC336B8E2485}"/>
              </a:ext>
            </a:extLst>
          </p:cNvPr>
          <p:cNvSpPr/>
          <p:nvPr/>
        </p:nvSpPr>
        <p:spPr>
          <a:xfrm rot="314314">
            <a:off x="3970247" y="4147012"/>
            <a:ext cx="1241082" cy="24823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61624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Database Sizing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2" name="Google Shape;198;p10">
            <a:extLst>
              <a:ext uri="{FF2B5EF4-FFF2-40B4-BE49-F238E27FC236}">
                <a16:creationId xmlns:a16="http://schemas.microsoft.com/office/drawing/2014/main" id="{274CF3FD-6109-B14D-BE3F-F3612F523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423" y="1126095"/>
            <a:ext cx="11616141" cy="197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Database sizing is driven by the frequency of data collection and the amount of time data will be saved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Table size is defined at creation, which makes storage planning deterministic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Testing consisting of 10 URLs done on an hourly basis that will be saved for 13 months will have an initial size of 1.5GB and then will increase ~75MB per run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4CAC6-2DDA-34A3-1530-E8153644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2" y="3756213"/>
            <a:ext cx="11331388" cy="2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7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Setup and Configuration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312985"/>
            <a:ext cx="997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Avenir Medium" panose="02000503020000020003" pitchFamily="2" charset="0"/>
              </a:rPr>
              <a:t>Step 1</a:t>
            </a:r>
            <a:r>
              <a:rPr lang="en-US" sz="1800" dirty="0">
                <a:latin typeface="Avenir Medium" panose="02000503020000020003" pitchFamily="2" charset="0"/>
              </a:rPr>
              <a:t> – Create URL seed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9D413-F4AA-3A49-89E4-AE684A491A53}"/>
              </a:ext>
            </a:extLst>
          </p:cNvPr>
          <p:cNvSpPr txBox="1"/>
          <p:nvPr/>
        </p:nvSpPr>
        <p:spPr>
          <a:xfrm>
            <a:off x="859116" y="2267419"/>
            <a:ext cx="58994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www.abercrombie.com</a:t>
            </a:r>
            <a:r>
              <a:rPr lang="en-US" dirty="0"/>
              <a:t>/shop/us Abercrombie Abercrombie</a:t>
            </a:r>
          </a:p>
          <a:p>
            <a:r>
              <a:rPr lang="en-US" dirty="0"/>
              <a:t>https://</a:t>
            </a:r>
            <a:r>
              <a:rPr lang="en-US" dirty="0" err="1"/>
              <a:t>shop.lululemon.com</a:t>
            </a:r>
            <a:r>
              <a:rPr lang="en-US" dirty="0"/>
              <a:t>/ Lululemon Lululemon</a:t>
            </a:r>
          </a:p>
          <a:p>
            <a:r>
              <a:rPr lang="en-US" dirty="0"/>
              <a:t>https://</a:t>
            </a:r>
            <a:r>
              <a:rPr lang="en-US" dirty="0" err="1"/>
              <a:t>www.gap.com</a:t>
            </a:r>
            <a:r>
              <a:rPr lang="en-US" dirty="0"/>
              <a:t>/ Gap Gap</a:t>
            </a:r>
          </a:p>
          <a:p>
            <a:r>
              <a:rPr lang="en-US" dirty="0"/>
              <a:t>https://</a:t>
            </a:r>
            <a:r>
              <a:rPr lang="en-US" dirty="0" err="1"/>
              <a:t>www.zara.com</a:t>
            </a:r>
            <a:r>
              <a:rPr lang="en-US" dirty="0"/>
              <a:t>/ Zara Zara</a:t>
            </a:r>
          </a:p>
          <a:p>
            <a:r>
              <a:rPr lang="en-US" dirty="0"/>
              <a:t>https://</a:t>
            </a:r>
            <a:r>
              <a:rPr lang="en-US" dirty="0" err="1"/>
              <a:t>www.ae.com</a:t>
            </a:r>
            <a:r>
              <a:rPr lang="en-US" dirty="0"/>
              <a:t>/us/</a:t>
            </a:r>
            <a:r>
              <a:rPr lang="en-US" dirty="0" err="1"/>
              <a:t>en</a:t>
            </a:r>
            <a:r>
              <a:rPr lang="en-US" dirty="0"/>
              <a:t> American-Eagle American-Eagle</a:t>
            </a:r>
          </a:p>
          <a:p>
            <a:r>
              <a:rPr lang="en-US" dirty="0"/>
              <a:t>https://</a:t>
            </a:r>
            <a:r>
              <a:rPr lang="en-US" dirty="0" err="1"/>
              <a:t>www.apple.com</a:t>
            </a:r>
            <a:r>
              <a:rPr lang="en-US" dirty="0"/>
              <a:t>/ Apple Apple</a:t>
            </a:r>
          </a:p>
          <a:p>
            <a:r>
              <a:rPr lang="en-US" dirty="0"/>
              <a:t>https://</a:t>
            </a:r>
            <a:r>
              <a:rPr lang="en-US" dirty="0" err="1"/>
              <a:t>www.etsy.com</a:t>
            </a:r>
            <a:r>
              <a:rPr lang="en-US" dirty="0"/>
              <a:t>/ Etsy Etsy</a:t>
            </a:r>
          </a:p>
          <a:p>
            <a:r>
              <a:rPr lang="en-US" dirty="0"/>
              <a:t>https://</a:t>
            </a:r>
            <a:r>
              <a:rPr lang="en-US" dirty="0" err="1"/>
              <a:t>www.nike.com</a:t>
            </a:r>
            <a:r>
              <a:rPr lang="en-US" dirty="0"/>
              <a:t>/ Nike Nike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60D76-0875-BC47-B7D3-CCAA13D49F4B}"/>
              </a:ext>
            </a:extLst>
          </p:cNvPr>
          <p:cNvSpPr txBox="1"/>
          <p:nvPr/>
        </p:nvSpPr>
        <p:spPr>
          <a:xfrm>
            <a:off x="859116" y="1922303"/>
            <a:ext cx="419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Avenir Medium" panose="02000503020000020003" pitchFamily="2" charset="0"/>
              </a:rPr>
              <a:t>eCommerce.txt</a:t>
            </a:r>
            <a:r>
              <a:rPr lang="en-US" sz="1800" dirty="0">
                <a:latin typeface="Avenir Medium" panose="02000503020000020003" pitchFamily="2" charset="0"/>
              </a:rPr>
              <a:t> (Competitive Analysis)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BA774-E974-594E-B2EE-0C46A65A6EDF}"/>
              </a:ext>
            </a:extLst>
          </p:cNvPr>
          <p:cNvSpPr txBox="1"/>
          <p:nvPr/>
        </p:nvSpPr>
        <p:spPr>
          <a:xfrm>
            <a:off x="540000" y="4428417"/>
            <a:ext cx="1006398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Avenir Medium" panose="02000503020000020003" pitchFamily="2" charset="0"/>
              </a:rPr>
              <a:t>Step 2</a:t>
            </a:r>
            <a:r>
              <a:rPr lang="en-US" sz="1800" dirty="0">
                <a:latin typeface="Avenir Medium" panose="02000503020000020003" pitchFamily="2" charset="0"/>
              </a:rPr>
              <a:t> – Push seed file(s) out to Linode servers</a:t>
            </a:r>
          </a:p>
          <a:p>
            <a:pPr>
              <a:spcAft>
                <a:spcPts val="600"/>
              </a:spcAft>
            </a:pPr>
            <a:r>
              <a:rPr lang="en-US" sz="1800" b="1" dirty="0">
                <a:latin typeface="Avenir Medium" panose="02000503020000020003" pitchFamily="2" charset="0"/>
              </a:rPr>
              <a:t>Step 3 </a:t>
            </a:r>
            <a:r>
              <a:rPr lang="en-US" sz="1800" dirty="0">
                <a:latin typeface="Avenir Medium" panose="02000503020000020003" pitchFamily="2" charset="0"/>
              </a:rPr>
              <a:t>– Configure a testing schedule and push schedule to all Linode servers</a:t>
            </a:r>
          </a:p>
          <a:p>
            <a:pPr>
              <a:spcAft>
                <a:spcPts val="600"/>
              </a:spcAft>
            </a:pPr>
            <a:endParaRPr lang="en-US" sz="1800" dirty="0">
              <a:latin typeface="Avenir Medium" panose="02000503020000020003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Avenir Medium" panose="02000503020000020003" pitchFamily="2" charset="0"/>
              </a:rPr>
              <a:t>All scripts and documentation are available on </a:t>
            </a:r>
            <a:r>
              <a:rPr lang="en-US" sz="1800" dirty="0" err="1">
                <a:latin typeface="Avenir Medium" panose="02000503020000020003" pitchFamily="2" charset="0"/>
              </a:rPr>
              <a:t>Github</a:t>
            </a:r>
            <a:endParaRPr lang="en-US" sz="1800" dirty="0">
              <a:latin typeface="Avenir Medium" panose="020005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B018E-891D-A25C-B18B-A9475936D194}"/>
              </a:ext>
            </a:extLst>
          </p:cNvPr>
          <p:cNvSpPr txBox="1"/>
          <p:nvPr/>
        </p:nvSpPr>
        <p:spPr>
          <a:xfrm>
            <a:off x="7014751" y="2267419"/>
            <a:ext cx="4032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 Home ATT</a:t>
            </a:r>
          </a:p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/deals/ Deals ATT</a:t>
            </a:r>
          </a:p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/wireless/ Wireless ATT</a:t>
            </a:r>
          </a:p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/buy/phones/ PLP ATT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57DC7-51DB-F19D-D729-B5CC6BF5DBCB}"/>
              </a:ext>
            </a:extLst>
          </p:cNvPr>
          <p:cNvSpPr txBox="1"/>
          <p:nvPr/>
        </p:nvSpPr>
        <p:spPr>
          <a:xfrm>
            <a:off x="7014750" y="1922303"/>
            <a:ext cx="431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Avenir Medium" panose="02000503020000020003" pitchFamily="2" charset="0"/>
              </a:rPr>
              <a:t>ATT.txt</a:t>
            </a:r>
            <a:r>
              <a:rPr lang="en-US" sz="1800" dirty="0">
                <a:latin typeface="Avenir Medium" panose="02000503020000020003" pitchFamily="2" charset="0"/>
              </a:rPr>
              <a:t> (Single Domain)</a:t>
            </a:r>
          </a:p>
        </p:txBody>
      </p:sp>
    </p:spTree>
    <p:extLst>
      <p:ext uri="{BB962C8B-B14F-4D97-AF65-F5344CB8AC3E}">
        <p14:creationId xmlns:p14="http://schemas.microsoft.com/office/powerpoint/2010/main" val="121225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Operation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312985"/>
            <a:ext cx="1146281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Testing is driven by one script called </a:t>
            </a:r>
            <a:r>
              <a:rPr lang="en-US" sz="1800" dirty="0" err="1">
                <a:latin typeface="Avenir Medium" panose="02000503020000020003" pitchFamily="2" charset="0"/>
              </a:rPr>
              <a:t>master.sh</a:t>
            </a:r>
            <a:endParaRPr lang="en-US" sz="1800" dirty="0">
              <a:latin typeface="Avenir Medium" panose="02000503020000020003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Administration of scripts and server functions are driven by a script called </a:t>
            </a:r>
            <a:r>
              <a:rPr lang="en-US" sz="1800" dirty="0" err="1">
                <a:latin typeface="Avenir Medium" panose="02000503020000020003" pitchFamily="2" charset="0"/>
              </a:rPr>
              <a:t>push.sh</a:t>
            </a:r>
            <a:endParaRPr lang="en-US" sz="180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9283B-0AF9-28CB-06B1-D37D8E3B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52" y="2154830"/>
            <a:ext cx="5347296" cy="446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Utilities &amp; Documentation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39999" y="1312985"/>
            <a:ext cx="112875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System check 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syschk.sh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Web permissions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nginx.sh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Reset EVERYTHING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reset.sh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Docker installation  install-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docker.sh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Graphite  start-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graphite.sh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Global administration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push.sh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Fully documented  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  <a:hlinkClick r:id="rId3"/>
              </a:rPr>
              <a:t>https://git.source.akamai.com/projects/A2S/repos/sitespeed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</p:txBody>
      </p:sp>
      <p:pic>
        <p:nvPicPr>
          <p:cNvPr id="6" name="Graphic 5" descr="No Touch with solid fill">
            <a:extLst>
              <a:ext uri="{FF2B5EF4-FFF2-40B4-BE49-F238E27FC236}">
                <a16:creationId xmlns:a16="http://schemas.microsoft.com/office/drawing/2014/main" id="{9E69A2F8-8B8D-F945-9AA0-DA866429F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752" y="1722824"/>
            <a:ext cx="914400" cy="9144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C8E56B6-44B8-5C43-B679-66A32D3DE3EF}"/>
              </a:ext>
            </a:extLst>
          </p:cNvPr>
          <p:cNvSpPr/>
          <p:nvPr/>
        </p:nvSpPr>
        <p:spPr>
          <a:xfrm>
            <a:off x="5510832" y="2180024"/>
            <a:ext cx="2530764" cy="15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analysis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URLs are tested 3 times on an hourly basis over a LAN and LTE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490715" y="1802114"/>
            <a:ext cx="2661003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 err="1">
                <a:solidFill>
                  <a:schemeClr val="tx1"/>
                </a:solidFill>
                <a:latin typeface="Avenir Medium" panose="02000503020000020003" pitchFamily="2" charset="0"/>
              </a:rPr>
              <a:t>sitespeed.akamai.com</a:t>
            </a:r>
            <a:endParaRPr lang="en-US" sz="2000" b="1" spc="-60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52" y="1085439"/>
            <a:ext cx="4201609" cy="2771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17" y="1085439"/>
            <a:ext cx="4291320" cy="2781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BE5C2-5315-F849-8892-9CCC987B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972" y="3524794"/>
            <a:ext cx="4870056" cy="2967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498489" y="4125957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AF787-68D2-6D42-BBB0-6BA1EF2E441F}"/>
              </a:ext>
            </a:extLst>
          </p:cNvPr>
          <p:cNvSpPr txBox="1"/>
          <p:nvPr/>
        </p:nvSpPr>
        <p:spPr>
          <a:xfrm>
            <a:off x="498488" y="5161715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Graphite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Used only for health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8970298" y="4504935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7C7860D4-6A01-CA44-ADE7-035CE48F8E3E}"/>
              </a:ext>
            </a:extLst>
          </p:cNvPr>
          <p:cNvSpPr/>
          <p:nvPr/>
        </p:nvSpPr>
        <p:spPr>
          <a:xfrm>
            <a:off x="852615" y="2520778"/>
            <a:ext cx="533959" cy="14706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C59C16DA-FC0C-D04E-B0A1-FC1D9AFB5304}"/>
              </a:ext>
            </a:extLst>
          </p:cNvPr>
          <p:cNvSpPr/>
          <p:nvPr/>
        </p:nvSpPr>
        <p:spPr>
          <a:xfrm flipH="1">
            <a:off x="10168231" y="2414039"/>
            <a:ext cx="637195" cy="21889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186B349-2693-FD45-A7CA-592363C23DF3}"/>
              </a:ext>
            </a:extLst>
          </p:cNvPr>
          <p:cNvSpPr/>
          <p:nvPr/>
        </p:nvSpPr>
        <p:spPr>
          <a:xfrm>
            <a:off x="2673853" y="5225858"/>
            <a:ext cx="1746544" cy="343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Hardware Architecture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67" y="2169683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009106" y="1701318"/>
            <a:ext cx="239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Sitespeed.io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11BD-726B-4C4D-8E1F-505DCF1F1150}"/>
              </a:ext>
            </a:extLst>
          </p:cNvPr>
          <p:cNvSpPr txBox="1"/>
          <p:nvPr/>
        </p:nvSpPr>
        <p:spPr>
          <a:xfrm>
            <a:off x="392601" y="3884779"/>
            <a:ext cx="341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CentOS 7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8 CPU, 16GB RAM, 320GB HDD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Static public facing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943" y="2169683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759357" y="1701318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8361321" y="3884779"/>
            <a:ext cx="3415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CentOS 7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16 CPU, 32GB RAM, 1TB HDD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Static public facing IP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Located in New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B38BF-A393-7B49-BE0D-4FAAD0C69926}"/>
              </a:ext>
            </a:extLst>
          </p:cNvPr>
          <p:cNvSpPr txBox="1"/>
          <p:nvPr/>
        </p:nvSpPr>
        <p:spPr>
          <a:xfrm>
            <a:off x="4245257" y="3884779"/>
            <a:ext cx="3206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 machines located in: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4894700" y="1701318"/>
            <a:ext cx="99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Linode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527430A-080D-1FD2-5267-24C4334A9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195" y="2149808"/>
            <a:ext cx="1646826" cy="16468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4964082" y="4192556"/>
            <a:ext cx="185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New Jersey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Dallas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California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Toronto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London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Frankfurt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Singapore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Tokyo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Mumbai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Sydney</a:t>
            </a:r>
          </a:p>
        </p:txBody>
      </p: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29" y="2014478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227014" y="1641046"/>
            <a:ext cx="148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Sitespeed.io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014478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One stop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Synthetic testing is a perfect complement to mPulse RUM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Data can be used for reports and/or used to drive live customer discussions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Why Sitespeed.io?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run!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sp>
        <p:nvSpPr>
          <p:cNvPr id="5" name="Google Shape;198;p10">
            <a:extLst>
              <a:ext uri="{FF2B5EF4-FFF2-40B4-BE49-F238E27FC236}">
                <a16:creationId xmlns:a16="http://schemas.microsoft.com/office/drawing/2014/main" id="{D00E41F9-73BE-8E4A-86A3-800FB0A86FC9}"/>
              </a:ext>
            </a:extLst>
          </p:cNvPr>
          <p:cNvSpPr txBox="1">
            <a:spLocks/>
          </p:cNvSpPr>
          <p:nvPr/>
        </p:nvSpPr>
        <p:spPr>
          <a:xfrm>
            <a:off x="5291200" y="6043678"/>
            <a:ext cx="1609600" cy="5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  <a:hlinkClick r:id="rId3"/>
              </a:rPr>
              <a:t>Sitespeed.io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0" indent="0">
              <a:spcBef>
                <a:spcPts val="0"/>
              </a:spcBef>
              <a:buSzPts val="2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883</Words>
  <Application>Microsoft Macintosh PowerPoint</Application>
  <PresentationFormat>Widescreen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Medium</vt:lpstr>
      <vt:lpstr>Calibri</vt:lpstr>
      <vt:lpstr>Office Theme</vt:lpstr>
      <vt:lpstr>PowerPoint Presentation</vt:lpstr>
      <vt:lpstr>Continuous Testing</vt:lpstr>
      <vt:lpstr>Data Flow</vt:lpstr>
      <vt:lpstr>Site Analysis Portal</vt:lpstr>
      <vt:lpstr>Interfaces</vt:lpstr>
      <vt:lpstr>Hardware Architecture</vt:lpstr>
      <vt:lpstr>Software Components</vt:lpstr>
      <vt:lpstr>Use Cases</vt:lpstr>
      <vt:lpstr>Why Sitespeed.io?</vt:lpstr>
      <vt:lpstr>Folder Structure</vt:lpstr>
      <vt:lpstr>Database Sizing</vt:lpstr>
      <vt:lpstr>Setup and Configuration</vt:lpstr>
      <vt:lpstr>Operation</vt:lpstr>
      <vt:lpstr>Utilities &amp; Documentation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75</cp:revision>
  <dcterms:modified xsi:type="dcterms:W3CDTF">2022-06-04T11:04:14Z</dcterms:modified>
  <cp:category/>
</cp:coreProperties>
</file>