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7" r:id="rId2"/>
    <p:sldId id="265" r:id="rId3"/>
    <p:sldId id="286" r:id="rId4"/>
    <p:sldId id="271" r:id="rId5"/>
    <p:sldId id="273" r:id="rId6"/>
    <p:sldId id="274" r:id="rId7"/>
    <p:sldId id="282" r:id="rId8"/>
    <p:sldId id="266" r:id="rId9"/>
    <p:sldId id="269" r:id="rId10"/>
    <p:sldId id="267" r:id="rId11"/>
    <p:sldId id="268" r:id="rId12"/>
    <p:sldId id="270" r:id="rId13"/>
    <p:sldId id="276" r:id="rId14"/>
    <p:sldId id="279" r:id="rId15"/>
    <p:sldId id="277" r:id="rId16"/>
    <p:sldId id="278" r:id="rId17"/>
    <p:sldId id="280" r:id="rId18"/>
    <p:sldId id="281" r:id="rId19"/>
    <p:sldId id="283" r:id="rId20"/>
    <p:sldId id="284" r:id="rId21"/>
    <p:sldId id="285" r:id="rId22"/>
    <p:sldId id="287" r:id="rId23"/>
    <p:sldId id="288" r:id="rId24"/>
    <p:sldId id="289" r:id="rId25"/>
    <p:sldId id="29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52"/>
    <p:restoredTop sz="96599"/>
  </p:normalViewPr>
  <p:slideViewPr>
    <p:cSldViewPr snapToGrid="0" snapToObjects="1">
      <p:cViewPr varScale="1">
        <p:scale>
          <a:sx n="134" d="100"/>
          <a:sy n="134" d="100"/>
        </p:scale>
        <p:origin x="264" y="176"/>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81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58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5217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008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168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4551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9699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48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31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s.akamai.com/user/sitespeed/jum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October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grafana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Akamai CDN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uses TCP ports 22, 2003, and 8888 for intra-system communication, which will cause the system to fail across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the origin domain name should be used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Akamai could be used to deliver HTML-based results, which are on the Sitespeed portal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files on the Jump server should be changed to deliver HTML-based results across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a:t>
            </a:r>
            <a:r>
              <a:rPr lang="en-US" sz="1400" spc="-60" dirty="0" err="1">
                <a:solidFill>
                  <a:srgbClr val="383838"/>
                </a:solidFill>
                <a:latin typeface="Courier New" panose="02070309020205020404" pitchFamily="49" charset="0"/>
                <a:cs typeface="Courier New" panose="02070309020205020404" pitchFamily="49" charset="0"/>
              </a:rPr>
              <a:t>sitespeed</a:t>
            </a:r>
            <a:r>
              <a:rPr lang="en-US" sz="1400" spc="-60" dirty="0">
                <a:solidFill>
                  <a:srgbClr val="383838"/>
                </a:solidFill>
                <a:latin typeface="Courier New" panose="02070309020205020404" pitchFamily="49" charset="0"/>
                <a:cs typeface="Courier New" panose="02070309020205020404" pitchFamily="49" charset="0"/>
              </a:rPr>
              <a:t>/admin.sh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set the CDN variable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index.html</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Grafana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error.html</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 change the domain for Sitespeed and Grafana to the FQDN that traverses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Once the changes are done distribute the changes using </a:t>
            </a:r>
            <a:r>
              <a:rPr lang="en-US" sz="1800" spc="-60" dirty="0">
                <a:solidFill>
                  <a:srgbClr val="383838"/>
                </a:solidFill>
                <a:latin typeface="Courier New" panose="02070309020205020404" pitchFamily="49" charset="0"/>
                <a:cs typeface="Courier New" panose="02070309020205020404" pitchFamily="49" charset="0"/>
                <a:sym typeface="Wingdings" pitchFamily="2" charset="2"/>
              </a:rPr>
              <a:t>./admin.sh all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Modify the following file on the Graphite/Grafana server</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to the FQDN that traverses Akamai</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1649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12165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There are no passwords used for communication with any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For existing Sitespeed installations, contact the Sitespeed administrator to have an account created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for the Jump server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 SSH key pair was installed during the initial system installation, which is used for communication between the Jump server and the other servers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is installed using HTTP</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certbot was installed on every server that uses a web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from to convert Sitespeed to HTTPS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certbot –nginx </a:t>
            </a:r>
            <a:r>
              <a:rPr lang="en-US" sz="1600" spc="-60" dirty="0">
                <a:solidFill>
                  <a:srgbClr val="383838"/>
                </a:solidFill>
                <a:latin typeface="Avenir Medium" panose="02000503020000020003" pitchFamily="2" charset="0"/>
                <a:cs typeface="Courier New" panose="02070309020205020404" pitchFamily="49" charset="0"/>
              </a:rPr>
              <a:t>on each server to install a Let's Encrypt SSL certificate</a:t>
            </a: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the following files on the Jump server</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/admin.sh</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sitespeed.sh</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index.html</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error.html</a:t>
            </a:r>
            <a:br>
              <a:rPr lang="en-US" sz="1200" spc="-60" dirty="0">
                <a:solidFill>
                  <a:srgbClr val="383838"/>
                </a:solidFill>
                <a:latin typeface="Courier New" panose="02070309020205020404" pitchFamily="49" charset="0"/>
                <a:cs typeface="Courier New" panose="02070309020205020404" pitchFamily="49" charset="0"/>
              </a:rPr>
            </a:br>
            <a:endParaRPr lang="en-US" sz="12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./admin.sh all </a:t>
            </a:r>
            <a:r>
              <a:rPr lang="en-US" sz="1600" spc="-60" dirty="0">
                <a:solidFill>
                  <a:srgbClr val="383838"/>
                </a:solidFill>
                <a:latin typeface="Avenir Medium" panose="02000503020000020003" pitchFamily="2" charset="0"/>
                <a:cs typeface="Courier New" panose="02070309020205020404" pitchFamily="49" charset="0"/>
              </a:rPr>
              <a:t>to distribute all changes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in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sym typeface="Wingdings" pitchFamily="2" charset="2"/>
              </a:rPr>
              <a:t>on the Graphite/Grafana server</a:t>
            </a:r>
            <a:endParaRPr lang="en-US" sz="16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195766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03337"/>
            <a:ext cx="11252078" cy="432641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steps should be done on the Graphite/Grafana 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stop grafana-server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certbot certonly </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use option #1</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start grafana-server</a:t>
            </a:r>
            <a:br>
              <a:rPr lang="en-US" sz="1400" spc="-60" dirty="0">
                <a:solidFill>
                  <a:srgbClr val="383838"/>
                </a:solidFill>
                <a:latin typeface="Courier New" panose="02070309020205020404" pitchFamily="49" charset="0"/>
                <a:cs typeface="Courier New" panose="02070309020205020404" pitchFamily="49" charset="0"/>
              </a:rPr>
            </a:br>
            <a:endParaRPr lang="en-US" sz="1400" spc="-60" dirty="0">
              <a:solidFill>
                <a:srgbClr val="383838"/>
              </a:solidFill>
              <a:latin typeface="Courier New" panose="02070309020205020404" pitchFamily="49"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Make the following changes to </a:t>
            </a:r>
            <a:r>
              <a:rPr lang="en-US" sz="1800" spc="-60" dirty="0">
                <a:solidFill>
                  <a:srgbClr val="383838"/>
                </a:solidFill>
                <a:latin typeface="Courier New" panose="02070309020205020404" pitchFamily="49" charset="0"/>
                <a:cs typeface="Courier New" panose="02070309020205020404" pitchFamily="49" charset="0"/>
              </a:rPr>
              <a:t>/etc/grafana/</a:t>
            </a:r>
            <a:r>
              <a:rPr lang="en-US" sz="1800" spc="-60" dirty="0" err="1">
                <a:solidFill>
                  <a:srgbClr val="383838"/>
                </a:solidFill>
                <a:latin typeface="Courier New" panose="02070309020205020404" pitchFamily="49" charset="0"/>
                <a:cs typeface="Courier New" panose="02070309020205020404" pitchFamily="49" charset="0"/>
              </a:rPr>
              <a:t>grafana.ini</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in the Server section</a:t>
            </a:r>
          </a:p>
          <a:p>
            <a:pPr marL="755649" marR="5079" lvl="1"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protocol = https</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http_port</a:t>
            </a:r>
            <a:r>
              <a:rPr lang="en-US" sz="1600" spc="-60" dirty="0">
                <a:solidFill>
                  <a:srgbClr val="383838"/>
                </a:solidFill>
                <a:latin typeface="Courier New" panose="02070309020205020404" pitchFamily="49" charset="0"/>
                <a:cs typeface="Courier New" panose="02070309020205020404" pitchFamily="49" charset="0"/>
              </a:rPr>
              <a:t> = 443</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cert_file</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abc</a:t>
            </a:r>
            <a:endParaRPr lang="en-US" sz="16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cert_key</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xyz</a:t>
            </a:r>
            <a:br>
              <a:rPr lang="en-US" sz="1600" spc="-60" dirty="0">
                <a:solidFill>
                  <a:srgbClr val="383838"/>
                </a:solidFill>
                <a:latin typeface="Courier New" panose="02070309020205020404" pitchFamily="49" charset="0"/>
                <a:cs typeface="Courier New" panose="02070309020205020404" pitchFamily="49" charset="0"/>
              </a:rPr>
            </a:br>
            <a:endParaRPr lang="en-US" sz="1600" spc="-60" dirty="0">
              <a:solidFill>
                <a:srgbClr val="383838"/>
              </a:solidFill>
              <a:latin typeface="Courier New" panose="02070309020205020404" pitchFamily="49" charset="0"/>
              <a:cs typeface="Courier New" panose="02070309020205020404" pitchFamily="49" charset="0"/>
            </a:endParaRPr>
          </a:p>
          <a:p>
            <a:pPr marL="469899" marR="5079" lvl="1" indent="0">
              <a:lnSpc>
                <a:spcPct val="100000"/>
              </a:lnSpc>
              <a:spcBef>
                <a:spcPts val="0"/>
              </a:spcBef>
              <a:spcAft>
                <a:spcPts val="1200"/>
              </a:spcAft>
            </a:pPr>
            <a:r>
              <a:rPr lang="en-US" sz="1600" spc="-60" dirty="0">
                <a:solidFill>
                  <a:srgbClr val="383838"/>
                </a:solidFill>
                <a:latin typeface="Avenir Medium" panose="02000503020000020003" pitchFamily="2" charset="0"/>
                <a:cs typeface="Courier New" panose="02070309020205020404" pitchFamily="49" charset="0"/>
              </a:rPr>
              <a:t>where </a:t>
            </a:r>
            <a:r>
              <a:rPr lang="en-US" sz="1600" spc="-60" dirty="0" err="1">
                <a:solidFill>
                  <a:srgbClr val="383838"/>
                </a:solidFill>
                <a:latin typeface="Avenir Medium" panose="02000503020000020003" pitchFamily="2" charset="0"/>
                <a:cs typeface="Courier New" panose="02070309020205020404" pitchFamily="49" charset="0"/>
              </a:rPr>
              <a:t>abc</a:t>
            </a:r>
            <a:r>
              <a:rPr lang="en-US" sz="1600" spc="-60" dirty="0">
                <a:solidFill>
                  <a:srgbClr val="383838"/>
                </a:solidFill>
                <a:latin typeface="Avenir Medium" panose="02000503020000020003" pitchFamily="2" charset="0"/>
                <a:cs typeface="Courier New" panose="02070309020205020404" pitchFamily="49" charset="0"/>
              </a:rPr>
              <a:t> and </a:t>
            </a:r>
            <a:r>
              <a:rPr lang="en-US" sz="1600" spc="-60" dirty="0" err="1">
                <a:solidFill>
                  <a:srgbClr val="383838"/>
                </a:solidFill>
                <a:latin typeface="Avenir Medium" panose="02000503020000020003" pitchFamily="2" charset="0"/>
                <a:cs typeface="Courier New" panose="02070309020205020404" pitchFamily="49" charset="0"/>
              </a:rPr>
              <a:t>xyz</a:t>
            </a:r>
            <a:r>
              <a:rPr lang="en-US" sz="1600" spc="-60" dirty="0">
                <a:solidFill>
                  <a:srgbClr val="383838"/>
                </a:solidFill>
                <a:latin typeface="Avenir Medium" panose="02000503020000020003" pitchFamily="2" charset="0"/>
                <a:cs typeface="Courier New" panose="02070309020205020404" pitchFamily="49" charset="0"/>
              </a:rPr>
              <a:t> are the names of the files that were installed during the </a:t>
            </a:r>
            <a:r>
              <a:rPr lang="en-US" sz="1600" spc="-60" dirty="0">
                <a:solidFill>
                  <a:srgbClr val="383838"/>
                </a:solidFill>
                <a:latin typeface="Courier New" panose="02070309020205020404" pitchFamily="49" charset="0"/>
                <a:cs typeface="Courier New" panose="02070309020205020404" pitchFamily="49" charset="0"/>
              </a:rPr>
              <a:t>certbot</a:t>
            </a:r>
            <a:r>
              <a:rPr lang="en-US" sz="1600" spc="-60" dirty="0">
                <a:solidFill>
                  <a:srgbClr val="383838"/>
                </a:solidFill>
                <a:latin typeface="Avenir Medium" panose="02000503020000020003" pitchFamily="2" charset="0"/>
                <a:cs typeface="Courier New" panose="02070309020205020404" pitchFamily="49" charset="0"/>
              </a:rPr>
              <a:t> process</a:t>
            </a:r>
          </a:p>
        </p:txBody>
      </p:sp>
    </p:spTree>
    <p:extLst>
      <p:ext uri="{BB962C8B-B14F-4D97-AF65-F5344CB8AC3E}">
        <p14:creationId xmlns:p14="http://schemas.microsoft.com/office/powerpoint/2010/main" val="3438005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default location of the Graphite database on the Graphite/Grafana server is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 </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Depending on the required data retention period, it may be necessary to create an external Linode volume that is large enough to store large amounts of data</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Linode Console Manager to add an external storage volume</a:t>
            </a:r>
          </a:p>
          <a:p>
            <a:pPr marL="755649" marR="5079" lvl="1"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minimum recommended size is 2TB</a:t>
            </a:r>
          </a:p>
          <a:p>
            <a:pPr marL="755649" marR="5079" lvl="1"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Once the volume exists, it can be resized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to move the existing Graphite database to the newly created Linode volume</a:t>
            </a:r>
          </a:p>
          <a:p>
            <a:pPr marL="755649" marR="5079" lvl="1"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For illustration purposes, the new volume will be mounted at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endParaRPr lang="en-US" sz="18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commands must be executed from the Graphite/Grafana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Create a File System</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mkfs.ext4 /dev/disk/by-id/scsi-0Linode_Volume_data</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Create a Mount Point</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mkdir</a:t>
            </a:r>
            <a:r>
              <a:rPr lang="en-US" sz="1400" spc="-60" dirty="0">
                <a:solidFill>
                  <a:srgbClr val="383838"/>
                </a:solidFill>
                <a:latin typeface="Courier New" panose="02070309020205020404" pitchFamily="49" charset="0"/>
                <a:cs typeface="Courier New" panose="02070309020205020404" pitchFamily="49" charset="0"/>
              </a:rPr>
              <a:t> –p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p:txBody>
      </p:sp>
    </p:spTree>
    <p:extLst>
      <p:ext uri="{BB962C8B-B14F-4D97-AF65-F5344CB8AC3E}">
        <p14:creationId xmlns:p14="http://schemas.microsoft.com/office/powerpoint/2010/main" val="479371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Mount the Volume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mount /dev/disk/by-id/scsi-0Linode_Volume_data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Add the following line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etc</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fstab</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to mount the volume when the Linode server starts</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/dev/disk/by-id/scsi-0Linode_Volume_data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 ext4 </a:t>
            </a:r>
            <a:r>
              <a:rPr lang="en-US" sz="1400" spc="-60" dirty="0" err="1">
                <a:solidFill>
                  <a:srgbClr val="383838"/>
                </a:solidFill>
                <a:latin typeface="Courier New" panose="02070309020205020404" pitchFamily="49" charset="0"/>
                <a:cs typeface="Courier New" panose="02070309020205020404" pitchFamily="49" charset="0"/>
              </a:rPr>
              <a:t>defaults,noatime,nofail</a:t>
            </a:r>
            <a:r>
              <a:rPr lang="en-US" sz="1400" spc="-60" dirty="0">
                <a:solidFill>
                  <a:srgbClr val="383838"/>
                </a:solidFill>
                <a:latin typeface="Courier New" panose="02070309020205020404" pitchFamily="49" charset="0"/>
                <a:cs typeface="Courier New" panose="02070309020205020404" pitchFamily="49" charset="0"/>
              </a:rPr>
              <a:t> 0 2</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The following steps should be performed on the Graphite/Grafana server when no tests are running</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Shutdown the Graphite database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graphite.sh</a:t>
            </a:r>
            <a:r>
              <a:rPr lang="en-US" sz="1400" spc="-60" dirty="0">
                <a:solidFill>
                  <a:srgbClr val="383838"/>
                </a:solidFill>
                <a:latin typeface="Courier New" panose="02070309020205020404" pitchFamily="49" charset="0"/>
                <a:cs typeface="Courier New" panose="02070309020205020404" pitchFamily="49" charset="0"/>
              </a:rPr>
              <a:t> stop</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Move the Graphite database to the new volume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/local/graphite/graphite-conf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/local/graphite/graphite-storage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mv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/local/graphite/graphite-log /</a:t>
            </a:r>
            <a:r>
              <a:rPr lang="en-US" sz="1400" spc="-60" dirty="0" err="1">
                <a:solidFill>
                  <a:srgbClr val="383838"/>
                </a:solidFill>
                <a:latin typeface="Courier New" panose="02070309020205020404" pitchFamily="49" charset="0"/>
                <a:cs typeface="Courier New" panose="02070309020205020404" pitchFamily="49" charset="0"/>
              </a:rPr>
              <a:t>mnt</a:t>
            </a:r>
            <a:r>
              <a:rPr lang="en-US" sz="1400" spc="-60" dirty="0">
                <a:solidFill>
                  <a:srgbClr val="383838"/>
                </a:solidFill>
                <a:latin typeface="Courier New" panose="02070309020205020404" pitchFamily="49" charset="0"/>
                <a:cs typeface="Courier New" panose="02070309020205020404" pitchFamily="49" charset="0"/>
              </a:rPr>
              <a:t>/data</a:t>
            </a:r>
            <a:endParaRPr lang="en-US" sz="18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8477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/graphite-conf:/opt/graphite/conf \</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/graphite-storage:/opt/graphite/storage \</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 -v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/log:/var/log \</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/local/graphite/</a:t>
            </a:r>
            <a:r>
              <a:rPr lang="en-US" sz="1800" spc="-60" dirty="0" err="1">
                <a:solidFill>
                  <a:srgbClr val="383838"/>
                </a:solidFill>
                <a:latin typeface="Courier New" panose="02070309020205020404" pitchFamily="49" charset="0"/>
                <a:cs typeface="Courier New" panose="02070309020205020404" pitchFamily="49" charset="0"/>
              </a:rPr>
              <a:t>sqlite.sh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sqlite3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&lt;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deleteoldevents.sql</a:t>
            </a:r>
            <a:r>
              <a:rPr lang="en-US" sz="1400" spc="-60" dirty="0">
                <a:solidFill>
                  <a:srgbClr val="383838"/>
                </a:solidFill>
                <a:latin typeface="Courier New" panose="02070309020205020404" pitchFamily="49" charset="0"/>
                <a:cs typeface="Courier New" panose="02070309020205020404" pitchFamily="49" charset="0"/>
              </a:rPr>
              <a:t> &amp;&amp; sqlite3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'VACUUM;’</a:t>
            </a:r>
          </a:p>
          <a:p>
            <a:pPr marL="298449" marR="5079"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37947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Implementing an External Storage Volume</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40000" y="1128713"/>
            <a:ext cx="11310624" cy="534523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The following files must be modified on the Jump server</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a:t>
            </a:r>
            <a:r>
              <a:rPr lang="en-US" sz="1400" spc="-60" dirty="0" err="1">
                <a:solidFill>
                  <a:srgbClr val="383838"/>
                </a:solidFill>
                <a:latin typeface="Courier New" panose="02070309020205020404" pitchFamily="49" charset="0"/>
                <a:cs typeface="Courier New" panose="02070309020205020404" pitchFamily="49" charset="0"/>
              </a:rPr>
              <a:t>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a:t>
            </a:r>
            <a:r>
              <a:rPr lang="en-US" sz="1400" spc="-60" dirty="0" err="1">
                <a:solidFill>
                  <a:srgbClr val="383838"/>
                </a:solidFill>
                <a:latin typeface="Courier New" panose="02070309020205020404" pitchFamily="49" charset="0"/>
                <a:cs typeface="Courier New" panose="02070309020205020404" pitchFamily="49" charset="0"/>
              </a:rPr>
              <a:t>graphite.db</a:t>
            </a:r>
            <a:r>
              <a:rPr lang="en-US" sz="1400" spc="-60" dirty="0">
                <a:solidFill>
                  <a:srgbClr val="383838"/>
                </a:solidFill>
                <a:latin typeface="Courier New" panose="02070309020205020404" pitchFamily="49" charset="0"/>
                <a:cs typeface="Courier New" panose="02070309020205020404" pitchFamily="49" charset="0"/>
              </a:rPr>
              <a:t> </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Edit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usr</a:t>
            </a:r>
            <a:r>
              <a:rPr lang="en-US" sz="1800" spc="-60" dirty="0">
                <a:solidFill>
                  <a:srgbClr val="383838"/>
                </a:solidFill>
                <a:latin typeface="Courier New" panose="02070309020205020404" pitchFamily="49" charset="0"/>
                <a:cs typeface="Courier New" panose="02070309020205020404" pitchFamily="49" charset="0"/>
              </a:rPr>
              <a:t>/local/</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Courier New" panose="02070309020205020404" pitchFamily="49" charset="0"/>
                <a:cs typeface="Courier New" panose="02070309020205020404" pitchFamily="49" charset="0"/>
              </a:rPr>
              <a:t> </a:t>
            </a:r>
            <a:r>
              <a:rPr lang="en-US" sz="1800" b="1" spc="-60" dirty="0">
                <a:solidFill>
                  <a:srgbClr val="383838"/>
                </a:solidFill>
                <a:latin typeface="Avenir Book" panose="02000503020000020003" pitchFamily="2" charset="0"/>
                <a:cs typeface="Courier New" panose="02070309020205020404" pitchFamily="49" charset="0"/>
              </a:rPr>
              <a:t>and change the highlighted text to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mnt</a:t>
            </a:r>
            <a:r>
              <a:rPr lang="en-US" sz="1800" spc="-60" dirty="0">
                <a:solidFill>
                  <a:srgbClr val="383838"/>
                </a:solidFill>
                <a:latin typeface="Courier New" panose="02070309020205020404" pitchFamily="49" charset="0"/>
                <a:cs typeface="Courier New" panose="02070309020205020404" pitchFamily="49" charset="0"/>
              </a:rPr>
              <a:t>/data</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sitespeed_log.TLD.disk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/TLD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echo "</a:t>
            </a:r>
            <a:r>
              <a:rPr lang="en-US" sz="1400" spc="-60" dirty="0" err="1">
                <a:solidFill>
                  <a:srgbClr val="383838"/>
                </a:solidFill>
                <a:latin typeface="Courier New" panose="02070309020205020404" pitchFamily="49" charset="0"/>
                <a:cs typeface="Courier New" panose="02070309020205020404" pitchFamily="49" charset="0"/>
              </a:rPr>
              <a:t>sitespeed_log.Competitors.disk</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ssh</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i</a:t>
            </a:r>
            <a:r>
              <a:rPr lang="en-US" sz="1400" spc="-60" dirty="0">
                <a:solidFill>
                  <a:srgbClr val="383838"/>
                </a:solidFill>
                <a:latin typeface="Courier New" panose="02070309020205020404" pitchFamily="49" charset="0"/>
                <a:cs typeface="Courier New" panose="02070309020205020404" pitchFamily="49" charset="0"/>
              </a:rPr>
              <a:t> $Key $(</a:t>
            </a:r>
            <a:r>
              <a:rPr lang="en-US" sz="1400" spc="-60" dirty="0" err="1">
                <a:solidFill>
                  <a:srgbClr val="383838"/>
                </a:solidFill>
                <a:latin typeface="Courier New" panose="02070309020205020404" pitchFamily="49" charset="0"/>
                <a:cs typeface="Courier New" panose="02070309020205020404" pitchFamily="49" charset="0"/>
              </a:rPr>
              <a:t>whoami</a:t>
            </a: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du -s </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a:t>
            </a:r>
            <a:r>
              <a:rPr lang="en-US" sz="1400" spc="-60" dirty="0" err="1">
                <a:solidFill>
                  <a:srgbClr val="383838"/>
                </a:solidFill>
                <a:highlight>
                  <a:srgbClr val="FFFF00"/>
                </a:highlight>
                <a:latin typeface="Courier New" panose="02070309020205020404" pitchFamily="49" charset="0"/>
                <a:cs typeface="Courier New" panose="02070309020205020404" pitchFamily="49" charset="0"/>
              </a:rPr>
              <a:t>usr</a:t>
            </a:r>
            <a:r>
              <a:rPr lang="en-US" sz="1400" spc="-60" dirty="0">
                <a:solidFill>
                  <a:srgbClr val="383838"/>
                </a:solidFill>
                <a:highlight>
                  <a:srgbClr val="FFFF00"/>
                </a:highlight>
                <a:latin typeface="Courier New" panose="02070309020205020404" pitchFamily="49" charset="0"/>
                <a:cs typeface="Courier New" panose="02070309020205020404" pitchFamily="49" charset="0"/>
              </a:rPr>
              <a:t>/local/graphite</a:t>
            </a:r>
            <a:r>
              <a:rPr lang="en-US" sz="1400" spc="-60" dirty="0">
                <a:solidFill>
                  <a:srgbClr val="383838"/>
                </a:solidFill>
                <a:latin typeface="Courier New" panose="02070309020205020404" pitchFamily="49" charset="0"/>
                <a:cs typeface="Courier New" panose="02070309020205020404" pitchFamily="49" charset="0"/>
              </a:rPr>
              <a:t>/graphite-storage/whisper/</a:t>
            </a:r>
            <a:r>
              <a:rPr lang="en-US" sz="1400" spc="-60" dirty="0" err="1">
                <a:solidFill>
                  <a:srgbClr val="383838"/>
                </a:solidFill>
                <a:latin typeface="Courier New" panose="02070309020205020404" pitchFamily="49" charset="0"/>
                <a:cs typeface="Courier New" panose="02070309020205020404" pitchFamily="49" charset="0"/>
              </a:rPr>
              <a:t>sitespeed_io</a:t>
            </a:r>
            <a:r>
              <a:rPr lang="en-US" sz="1400" spc="-60" dirty="0">
                <a:solidFill>
                  <a:srgbClr val="383838"/>
                </a:solidFill>
                <a:latin typeface="Courier New" panose="02070309020205020404" pitchFamily="49" charset="0"/>
                <a:cs typeface="Courier New" panose="02070309020205020404" pitchFamily="49" charset="0"/>
              </a:rPr>
              <a:t>/Competitors | awk '{print $1}'` `date +%s`" | </a:t>
            </a:r>
            <a:r>
              <a:rPr lang="en-US" sz="1400" spc="-60" dirty="0" err="1">
                <a:solidFill>
                  <a:srgbClr val="383838"/>
                </a:solidFill>
                <a:latin typeface="Courier New" panose="02070309020205020404" pitchFamily="49" charset="0"/>
                <a:cs typeface="Courier New" panose="02070309020205020404" pitchFamily="49" charset="0"/>
              </a:rPr>
              <a:t>nc</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graphite.$Domain</a:t>
            </a:r>
            <a:r>
              <a:rPr lang="en-US" sz="1400" spc="-60" dirty="0">
                <a:solidFill>
                  <a:srgbClr val="383838"/>
                </a:solidFill>
                <a:latin typeface="Courier New" panose="02070309020205020404" pitchFamily="49" charset="0"/>
                <a:cs typeface="Courier New" panose="02070309020205020404" pitchFamily="49" charset="0"/>
              </a:rPr>
              <a:t> 2003 &amp;&gt; /dev/null</a:t>
            </a:r>
          </a:p>
          <a:p>
            <a:pPr marL="298449" marR="5079" indent="-285750">
              <a:lnSpc>
                <a:spcPct val="100000"/>
              </a:lnSpc>
              <a:spcBef>
                <a:spcPts val="0"/>
              </a:spcBef>
              <a:spcAft>
                <a:spcPts val="1200"/>
              </a:spcAft>
              <a:buFont typeface="Arial" panose="020B0604020202020204" pitchFamily="34" charset="0"/>
              <a:buChar char="•"/>
            </a:pPr>
            <a:r>
              <a:rPr lang="en-US" sz="1800" b="1" spc="-60" dirty="0">
                <a:solidFill>
                  <a:srgbClr val="383838"/>
                </a:solidFill>
                <a:latin typeface="Avenir Book" panose="02000503020000020003" pitchFamily="2" charset="0"/>
                <a:cs typeface="Courier New" panose="02070309020205020404" pitchFamily="49" charset="0"/>
              </a:rPr>
              <a:t>SSH back into the Graphite/Grafana server to restart the Graphite database</a:t>
            </a:r>
          </a:p>
          <a:p>
            <a:pPr marL="755649" marR="5079" lvl="1" indent="-285750">
              <a:lnSpc>
                <a:spcPct val="100000"/>
              </a:lnSpc>
              <a:spcBef>
                <a:spcPts val="0"/>
              </a:spcBef>
              <a:spcAft>
                <a:spcPts val="1200"/>
              </a:spcAft>
              <a:buFont typeface="Arial" panose="020B0604020202020204" pitchFamily="34" charset="0"/>
              <a:buChar char="•"/>
            </a:pPr>
            <a:r>
              <a:rPr lang="en-US" sz="1400" spc="-60" dirty="0" err="1">
                <a:solidFill>
                  <a:srgbClr val="383838"/>
                </a:solidFill>
                <a:latin typeface="Courier New" panose="02070309020205020404" pitchFamily="49" charset="0"/>
                <a:cs typeface="Courier New" panose="02070309020205020404" pitchFamily="49" charset="0"/>
              </a:rPr>
              <a:t>sudo</a:t>
            </a:r>
            <a:r>
              <a:rPr lang="en-US" sz="1400" spc="-60" dirty="0">
                <a:solidFill>
                  <a:srgbClr val="383838"/>
                </a:solidFill>
                <a:latin typeface="Courier New" panose="02070309020205020404" pitchFamily="49" charset="0"/>
                <a:cs typeface="Courier New" panose="02070309020205020404" pitchFamily="49" charset="0"/>
              </a:rPr>
              <a:t> /</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/local/graphite/</a:t>
            </a:r>
            <a:r>
              <a:rPr lang="en-US" sz="1400" spc="-60" dirty="0" err="1">
                <a:solidFill>
                  <a:srgbClr val="383838"/>
                </a:solidFill>
                <a:latin typeface="Courier New" panose="02070309020205020404" pitchFamily="49" charset="0"/>
                <a:cs typeface="Courier New" panose="02070309020205020404" pitchFamily="49" charset="0"/>
              </a:rPr>
              <a:t>graphite.sh</a:t>
            </a:r>
            <a:r>
              <a:rPr lang="en-US" sz="1400" spc="-60" dirty="0">
                <a:solidFill>
                  <a:srgbClr val="383838"/>
                </a:solidFill>
                <a:latin typeface="Courier New" panose="02070309020205020404" pitchFamily="49" charset="0"/>
                <a:cs typeface="Courier New" panose="02070309020205020404" pitchFamily="49" charset="0"/>
              </a:rPr>
              <a:t> start</a:t>
            </a:r>
          </a:p>
          <a:p>
            <a:pPr marL="755649" marR="5079" lvl="1" indent="-285750">
              <a:lnSpc>
                <a:spcPct val="100000"/>
              </a:lnSpc>
              <a:spcBef>
                <a:spcPts val="0"/>
              </a:spcBef>
              <a:spcAft>
                <a:spcPts val="1200"/>
              </a:spcAft>
              <a:buFont typeface="Arial" panose="020B0604020202020204" pitchFamily="34" charset="0"/>
              <a:buChar char="•"/>
            </a:pPr>
            <a:endParaRPr lang="en-US" sz="1400" b="1" spc="-60" dirty="0">
              <a:solidFill>
                <a:srgbClr val="383838"/>
              </a:solidFill>
              <a:latin typeface="Avenir Book" panose="02000503020000020003" pitchFamily="2"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61568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Jump Server Access for New Installations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7333"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During initial installation of the Jump server, an SSH public key is installed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private key for the Jump server can be downloaded from </a:t>
            </a:r>
            <a:r>
              <a:rPr lang="en-US" sz="1800" spc="-60" dirty="0">
                <a:solidFill>
                  <a:srgbClr val="383838"/>
                </a:solidFill>
                <a:latin typeface="Avenir Medium" panose="02000503020000020003" pitchFamily="2" charset="0"/>
                <a:hlinkClick r:id="rId3"/>
              </a:rPr>
              <a:t>https://as.akamai.com/user/sitespeed/jump</a:t>
            </a:r>
            <a:endParaRPr lang="en-US" sz="18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displayed contents to a file called </a:t>
            </a:r>
            <a:r>
              <a:rPr lang="en-US" sz="1800" spc="-60" dirty="0">
                <a:solidFill>
                  <a:srgbClr val="383838"/>
                </a:solidFill>
                <a:latin typeface="Courier New" panose="02070309020205020404" pitchFamily="49" charset="0"/>
                <a:cs typeface="Courier New" panose="02070309020205020404" pitchFamily="49" charset="0"/>
              </a:rPr>
              <a:t>jump </a:t>
            </a:r>
            <a:r>
              <a:rPr lang="en-US" sz="1800" spc="-60" dirty="0">
                <a:solidFill>
                  <a:srgbClr val="383838"/>
                </a:solidFill>
                <a:latin typeface="Avenir Medium" panose="02000503020000020003" pitchFamily="2" charset="0"/>
                <a:cs typeface="Courier New" panose="02070309020205020404" pitchFamily="49" charset="0"/>
              </a:rPr>
              <a:t>and change the file permission to 600 (i.e., </a:t>
            </a:r>
            <a:r>
              <a:rPr lang="en-US" sz="1800" spc="-60" dirty="0" err="1">
                <a:solidFill>
                  <a:srgbClr val="383838"/>
                </a:solidFill>
                <a:latin typeface="Courier New" panose="02070309020205020404" pitchFamily="49" charset="0"/>
                <a:cs typeface="Courier New" panose="02070309020205020404" pitchFamily="49" charset="0"/>
              </a:rPr>
              <a:t>chmod</a:t>
            </a:r>
            <a:r>
              <a:rPr lang="en-US" sz="1800" spc="-60" dirty="0">
                <a:solidFill>
                  <a:srgbClr val="383838"/>
                </a:solidFill>
                <a:latin typeface="Courier New" panose="02070309020205020404" pitchFamily="49" charset="0"/>
                <a:cs typeface="Courier New" panose="02070309020205020404" pitchFamily="49" charset="0"/>
              </a:rPr>
              <a:t> 600 jump</a:t>
            </a:r>
            <a:r>
              <a:rPr lang="en-US" sz="1800" spc="-60" dirty="0">
                <a:solidFill>
                  <a:srgbClr val="383838"/>
                </a:solidFill>
                <a:latin typeface="Avenir Medium" panose="02000503020000020003" pitchFamily="2"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SSH passphrase for the SSH private key is </a:t>
            </a: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sitespeed</a:t>
            </a:r>
            <a:r>
              <a:rPr lang="en-US" sz="1800" spc="-60" dirty="0">
                <a:solidFill>
                  <a:srgbClr val="383838"/>
                </a:solidFill>
                <a:latin typeface="Courier New" panose="02070309020205020404" pitchFamily="49" charset="0"/>
                <a:cs typeface="Courier New" panose="02070309020205020404" pitchFamily="49" charset="0"/>
              </a:rPr>
              <a:t>!!</a:t>
            </a:r>
          </a:p>
          <a:p>
            <a:pPr marL="355599" marR="5079" indent="-342900">
              <a:lnSpc>
                <a:spcPct val="138400"/>
              </a:lnSpc>
              <a:spcBef>
                <a:spcPts val="465"/>
              </a:spcBef>
              <a:buFont typeface="Arial" panose="020B0604020202020204" pitchFamily="34" charset="0"/>
              <a:buChar char="•"/>
            </a:pPr>
            <a:endParaRPr lang="en-US" sz="14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To create a new SSH key pair use the following steps:</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err="1">
                <a:solidFill>
                  <a:srgbClr val="383838"/>
                </a:solidFill>
                <a:latin typeface="Courier New" panose="02070309020205020404" pitchFamily="49" charset="0"/>
                <a:cs typeface="Courier New" panose="02070309020205020404" pitchFamily="49" charset="0"/>
              </a:rPr>
              <a:t>ssh</a:t>
            </a:r>
            <a:r>
              <a:rPr lang="en-US" sz="1800" spc="-60" dirty="0">
                <a:solidFill>
                  <a:srgbClr val="383838"/>
                </a:solidFill>
                <a:latin typeface="Courier New" panose="02070309020205020404" pitchFamily="49" charset="0"/>
                <a:cs typeface="Courier New" panose="02070309020205020404" pitchFamily="49" charset="0"/>
              </a:rPr>
              <a:t>-keygen -t </a:t>
            </a:r>
            <a:r>
              <a:rPr lang="en-US" sz="1800" spc="-60" dirty="0" err="1">
                <a:solidFill>
                  <a:srgbClr val="383838"/>
                </a:solidFill>
                <a:latin typeface="Courier New" panose="02070309020205020404" pitchFamily="49" charset="0"/>
                <a:cs typeface="Courier New" panose="02070309020205020404" pitchFamily="49" charset="0"/>
              </a:rPr>
              <a:t>rsa</a:t>
            </a:r>
            <a:r>
              <a:rPr lang="en-US" sz="1800" spc="-60" dirty="0">
                <a:solidFill>
                  <a:srgbClr val="383838"/>
                </a:solidFill>
                <a:latin typeface="Courier New" panose="02070309020205020404" pitchFamily="49" charset="0"/>
                <a:cs typeface="Courier New" panose="02070309020205020404" pitchFamily="49" charset="0"/>
              </a:rPr>
              <a:t> -b 2048 -C "jump" -f jump</a:t>
            </a:r>
            <a:r>
              <a:rPr lang="en-US" sz="1800" spc="-60" dirty="0">
                <a:solidFill>
                  <a:srgbClr val="383838"/>
                </a:solidFill>
                <a:latin typeface="Avenir Medium" panose="02000503020000020003" pitchFamily="2" charset="0"/>
              </a:rPr>
              <a:t> to generate a new key pair</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name </a:t>
            </a:r>
            <a:r>
              <a:rPr lang="en-US" sz="1800" b="1" i="1" spc="-60" dirty="0">
                <a:solidFill>
                  <a:srgbClr val="383838"/>
                </a:solidFill>
                <a:latin typeface="Avenir Medium" panose="02000503020000020003" pitchFamily="2" charset="0"/>
              </a:rPr>
              <a:t>jump</a:t>
            </a:r>
            <a:r>
              <a:rPr lang="en-US" sz="1800" spc="-60" dirty="0">
                <a:solidFill>
                  <a:srgbClr val="383838"/>
                </a:solidFill>
                <a:latin typeface="Avenir Medium" panose="02000503020000020003" pitchFamily="2" charset="0"/>
              </a:rPr>
              <a:t> can be changed to anything </a:t>
            </a:r>
          </a:p>
          <a:p>
            <a:pPr marL="812799" marR="5079" lvl="1"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Copy the public key to </a:t>
            </a:r>
            <a:r>
              <a:rPr lang="en-US" sz="1800" spc="-60" dirty="0">
                <a:solidFill>
                  <a:srgbClr val="383838"/>
                </a:solidFill>
                <a:latin typeface="Courier New" panose="02070309020205020404" pitchFamily="49" charset="0"/>
                <a:cs typeface="Courier New" panose="02070309020205020404" pitchFamily="49" charset="0"/>
              </a:rPr>
              <a:t>~/.shh/</a:t>
            </a:r>
            <a:r>
              <a:rPr lang="en-US" sz="1800" spc="-60" dirty="0" err="1">
                <a:solidFill>
                  <a:srgbClr val="383838"/>
                </a:solidFill>
                <a:latin typeface="Courier New" panose="02070309020205020404" pitchFamily="49" charset="0"/>
                <a:cs typeface="Courier New" panose="02070309020205020404" pitchFamily="49" charset="0"/>
              </a:rPr>
              <a:t>authorized_keys</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rPr>
              <a:t>on the Jump server</a:t>
            </a:r>
          </a:p>
        </p:txBody>
      </p:sp>
    </p:spTree>
    <p:extLst>
      <p:ext uri="{BB962C8B-B14F-4D97-AF65-F5344CB8AC3E}">
        <p14:creationId xmlns:p14="http://schemas.microsoft.com/office/powerpoint/2010/main" val="202881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5216365" y="729698"/>
            <a:ext cx="5580988" cy="5398603"/>
          </a:xfrm>
          <a:prstGeom prst="rect">
            <a:avLst/>
          </a:prstGeom>
        </p:spPr>
      </p:pic>
      <p:sp>
        <p:nvSpPr>
          <p:cNvPr id="6" name="Google Shape;198;p10">
            <a:extLst>
              <a:ext uri="{FF2B5EF4-FFF2-40B4-BE49-F238E27FC236}">
                <a16:creationId xmlns:a16="http://schemas.microsoft.com/office/drawing/2014/main" id="{51F94486-2ED0-E032-B372-FFBEF408FCE9}"/>
              </a:ext>
            </a:extLst>
          </p:cNvPr>
          <p:cNvSpPr txBox="1">
            <a:spLocks noGrp="1"/>
          </p:cNvSpPr>
          <p:nvPr>
            <p:ph type="body" idx="1"/>
          </p:nvPr>
        </p:nvSpPr>
        <p:spPr>
          <a:xfrm>
            <a:off x="540000" y="1346098"/>
            <a:ext cx="4299037" cy="3290638"/>
          </a:xfrm>
          <a:prstGeom prst="rect">
            <a:avLst/>
          </a:prstGeom>
          <a:noFill/>
          <a:ln>
            <a:noFill/>
          </a:ln>
        </p:spPr>
        <p:txBody>
          <a:bodyPr spcFirstLastPara="1" wrap="square" lIns="0" tIns="0" rIns="0" bIns="0" anchor="t" anchorCtr="0">
            <a:noAutofit/>
          </a:bodyPr>
          <a:lstStyle/>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access to admin functions is restricted based on account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accounts are created with either Admin level or User level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users are permitted to create seed files and schedule tests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550713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1" y="540001"/>
            <a:ext cx="5399554"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Permission Matrix</a:t>
            </a:r>
            <a:endParaRPr b="0" dirty="0">
              <a:latin typeface="Avenir Medium" panose="02000503020000020003" pitchFamily="2" charset="0"/>
            </a:endParaRPr>
          </a:p>
        </p:txBody>
      </p:sp>
      <p:pic>
        <p:nvPicPr>
          <p:cNvPr id="4" name="Picture 3">
            <a:extLst>
              <a:ext uri="{FF2B5EF4-FFF2-40B4-BE49-F238E27FC236}">
                <a16:creationId xmlns:a16="http://schemas.microsoft.com/office/drawing/2014/main" id="{20BC4A9E-E347-F476-8B0B-B647B05960A9}"/>
              </a:ext>
            </a:extLst>
          </p:cNvPr>
          <p:cNvPicPr>
            <a:picLocks noChangeAspect="1"/>
          </p:cNvPicPr>
          <p:nvPr/>
        </p:nvPicPr>
        <p:blipFill>
          <a:blip r:embed="rId3"/>
          <a:stretch>
            <a:fillRect/>
          </a:stretch>
        </p:blipFill>
        <p:spPr>
          <a:xfrm>
            <a:off x="6096000" y="405731"/>
            <a:ext cx="3178694" cy="6046538"/>
          </a:xfrm>
          <a:prstGeom prst="rect">
            <a:avLst/>
          </a:prstGeom>
        </p:spPr>
      </p:pic>
    </p:spTree>
    <p:extLst>
      <p:ext uri="{BB962C8B-B14F-4D97-AF65-F5344CB8AC3E}">
        <p14:creationId xmlns:p14="http://schemas.microsoft.com/office/powerpoint/2010/main" val="145389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2515</TotalTime>
  <Words>4648</Words>
  <Application>Microsoft Macintosh PowerPoint</Application>
  <PresentationFormat>Widescreen</PresentationFormat>
  <Paragraphs>312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Avenir Book</vt:lpstr>
      <vt:lpstr>Avenir Medium</vt:lpstr>
      <vt:lpstr>Calibri</vt:lpstr>
      <vt:lpstr>Courier New</vt:lpstr>
      <vt:lpstr>Office Theme</vt:lpstr>
      <vt:lpstr>PowerPoint Presentation</vt:lpstr>
      <vt:lpstr>Access and Administration</vt:lpstr>
      <vt:lpstr>Jump Server Access for New Installations</vt:lpstr>
      <vt:lpstr>Test Workflow</vt:lpstr>
      <vt:lpstr>Admin Script</vt:lpstr>
      <vt:lpstr>Admin Script</vt:lpstr>
      <vt:lpstr>Admin Permission Matrix</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lpstr>Akamai CDN</vt:lpstr>
      <vt:lpstr>Converting to HTTPS</vt:lpstr>
      <vt:lpstr>Converting to HTTPS</vt:lpstr>
      <vt:lpstr>Implementing an External Storage Volume</vt:lpstr>
      <vt:lpstr>Implementing an External Storage Volume</vt:lpstr>
      <vt:lpstr>Implementing an External Storage Volume</vt:lpstr>
      <vt:lpstr>Implementing an External Storage Volume</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199</cp:revision>
  <cp:lastPrinted>2023-04-02T15:13:25Z</cp:lastPrinted>
  <dcterms:modified xsi:type="dcterms:W3CDTF">2023-10-10T19:38:23Z</dcterms:modified>
  <cp:category/>
</cp:coreProperties>
</file>