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hFzvj0a0a4pDfHA8Gtqtqz6tF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/>
    <p:restoredTop sz="96599"/>
  </p:normalViewPr>
  <p:slideViewPr>
    <p:cSldViewPr snapToGrid="0" snapToObjects="1">
      <p:cViewPr varScale="1">
        <p:scale>
          <a:sx n="128" d="100"/>
          <a:sy n="128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Single Domain and Competitive Analysis are stored in Graphite in two different namespaces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Complete flexibility in how tests are set up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Nothing set in stone about the number of single domain vs competitive analysis tests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Single Domain and Competitive Analysis are stored in Graphite in two different namespaces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Complete flexibility in how tests are set up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Nothing set in stone about the number of single domain vs competitive analysis tests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415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Single Domain and Competitive Analysis are stored in Graphite in two different namespaces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Complete flexibility in how tests are set up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Nothing set in stone about the number of single domain vs competitive analysis tests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5656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Single Domain and Competitive Analysis are stored in Graphite in two different namespaces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Complete flexibility in how tests are set up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Nothing set in stone about the number of single domain vs competitive analysis tests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256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Single Domain and Competitive Analysis are stored in Graphite in two different namespaces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Complete flexibility in how tests are set up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Nothing set in stone about the number of single domain vs competitive analysis tests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670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Single Domain and Competitive Analysis are stored in Graphite in two different namespaces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Complete flexibility in how tests are set up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Nothing set in stone about the number of single domain vs competitive analysis tests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637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aption - Blue">
  <p:cSld name="Title with Caption - Blu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540000" y="3190387"/>
            <a:ext cx="2743200" cy="23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85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3"/>
          <p:cNvSpPr/>
          <p:nvPr/>
        </p:nvSpPr>
        <p:spPr>
          <a:xfrm>
            <a:off x="-196078" y="647985"/>
            <a:ext cx="6501124" cy="6502818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rgbClr val="009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25" tIns="28550" rIns="57125" bIns="2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6"/>
              <a:buFont typeface="Arial"/>
              <a:buNone/>
            </a:pPr>
            <a:endParaRPr sz="1166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23"/>
          <p:cNvCxnSpPr/>
          <p:nvPr/>
        </p:nvCxnSpPr>
        <p:spPr>
          <a:xfrm>
            <a:off x="1223208" y="3968299"/>
            <a:ext cx="3689094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722314" y="2026595"/>
            <a:ext cx="4727448" cy="173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9CC"/>
              </a:buClr>
              <a:buSzPts val="4000"/>
              <a:buNone/>
              <a:defRPr sz="4000" b="1">
                <a:solidFill>
                  <a:srgbClr val="0099CC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2"/>
          </p:nvPr>
        </p:nvSpPr>
        <p:spPr>
          <a:xfrm>
            <a:off x="722314" y="4225121"/>
            <a:ext cx="4727448" cy="1562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FBFD3-8B82-2745-894F-BC25E1CCF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2531" y="579686"/>
            <a:ext cx="2191769" cy="99511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19670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>
            <a:off x="539750" y="1727200"/>
            <a:ext cx="11195050" cy="44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code">
  <p:cSld name="no co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range">
  <p:cSld name="Section Header - Orange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3"/>
          <p:cNvPicPr preferRelativeResize="0"/>
          <p:nvPr/>
        </p:nvPicPr>
        <p:blipFill rotWithShape="1">
          <a:blip r:embed="rId2">
            <a:alphaModFix/>
          </a:blip>
          <a:srcRect b="-13"/>
          <a:stretch/>
        </p:blipFill>
        <p:spPr>
          <a:xfrm>
            <a:off x="0" y="893"/>
            <a:ext cx="12188824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3"/>
          <p:cNvSpPr txBox="1">
            <a:spLocks noGrp="1"/>
          </p:cNvSpPr>
          <p:nvPr>
            <p:ph type="title"/>
          </p:nvPr>
        </p:nvSpPr>
        <p:spPr>
          <a:xfrm>
            <a:off x="540001" y="540001"/>
            <a:ext cx="11194800" cy="94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C1BDC-2554-0947-8C8E-78C56911DD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540000" y="1714501"/>
            <a:ext cx="11171354" cy="443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/>
          <p:nvPr/>
        </p:nvSpPr>
        <p:spPr>
          <a:xfrm>
            <a:off x="658624" y="6438035"/>
            <a:ext cx="661007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© 2022 Akamai | Confidential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 txBox="1"/>
          <p:nvPr/>
        </p:nvSpPr>
        <p:spPr>
          <a:xfrm>
            <a:off x="352846" y="6438036"/>
            <a:ext cx="51291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F38B3-BF20-704D-9EDF-A41D1B67D7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9" r:id="rId3"/>
    <p:sldLayoutId id="214748367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36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3888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336">
          <p15:clr>
            <a:srgbClr val="F26B43"/>
          </p15:clr>
        </p15:guide>
        <p15:guide id="6" orient="horz" pos="936">
          <p15:clr>
            <a:srgbClr val="F26B43"/>
          </p15:clr>
        </p15:guide>
        <p15:guide id="7" orient="horz" pos="1080">
          <p15:clr>
            <a:srgbClr val="F26B43"/>
          </p15:clr>
        </p15:guide>
        <p15:guide id="8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>
            <a:spLocks noGrp="1"/>
          </p:cNvSpPr>
          <p:nvPr>
            <p:ph type="body" idx="1"/>
          </p:nvPr>
        </p:nvSpPr>
        <p:spPr>
          <a:xfrm>
            <a:off x="476129" y="1977888"/>
            <a:ext cx="5373686" cy="182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b="0" dirty="0">
                <a:latin typeface="Avenir Medium" panose="02000503020000020003" pitchFamily="2" charset="0"/>
              </a:rPr>
              <a:t>Sitespeed</a:t>
            </a:r>
            <a:br>
              <a:rPr lang="en-US" b="0" dirty="0">
                <a:latin typeface="Avenir Medium" panose="02000503020000020003" pitchFamily="2" charset="0"/>
              </a:rPr>
            </a:br>
            <a:r>
              <a:rPr lang="en-US" b="0" dirty="0">
                <a:latin typeface="Avenir Medium" panose="02000503020000020003" pitchFamily="2" charset="0"/>
              </a:rPr>
              <a:t>User Guide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36" name="Google Shape;136;p2"/>
          <p:cNvSpPr txBox="1">
            <a:spLocks noGrp="1"/>
          </p:cNvSpPr>
          <p:nvPr>
            <p:ph type="body" idx="2"/>
          </p:nvPr>
        </p:nvSpPr>
        <p:spPr>
          <a:xfrm>
            <a:off x="722314" y="4146540"/>
            <a:ext cx="4881317" cy="64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dirty="0">
                <a:latin typeface="Avenir Medium" panose="02000503020000020003" pitchFamily="2" charset="0"/>
              </a:rPr>
              <a:t>March 2023</a:t>
            </a:r>
            <a:endParaRPr dirty="0">
              <a:latin typeface="Avenir Medium" panose="02000503020000020003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DB8802-2EE5-75D7-5FEC-57BC52689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787" y="4793457"/>
            <a:ext cx="1224369" cy="12243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96431" cy="58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Request Access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4" name="Google Shape;198;p10">
            <a:extLst>
              <a:ext uri="{FF2B5EF4-FFF2-40B4-BE49-F238E27FC236}">
                <a16:creationId xmlns:a16="http://schemas.microsoft.com/office/drawing/2014/main" id="{ADF47C86-3730-8F43-AF64-4FD21181E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7" y="1127615"/>
            <a:ext cx="11388026" cy="236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4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Contact the Sitespeed administrator to have an account created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4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Obtain an SSH private key from the Sitespeed administration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4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private key will allow access to the Sitespeed portal machine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96431" cy="58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Create a Seed File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4" name="Google Shape;198;p10">
            <a:extLst>
              <a:ext uri="{FF2B5EF4-FFF2-40B4-BE49-F238E27FC236}">
                <a16:creationId xmlns:a16="http://schemas.microsoft.com/office/drawing/2014/main" id="{ADF47C86-3730-8F43-AF64-4FD21181E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7" y="1127614"/>
            <a:ext cx="11388026" cy="505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Create a seed file in the /seeds folder</a:t>
            </a:r>
          </a:p>
          <a:p>
            <a:pPr marL="731520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name of the file should be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name.txt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, where name should be the name of the test</a:t>
            </a:r>
          </a:p>
          <a:p>
            <a:pPr marL="731520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Example i.e.,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ATT.txt</a:t>
            </a:r>
            <a:endParaRPr lang="en-US" sz="20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47472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Seed file entries use the following format:</a:t>
            </a:r>
          </a:p>
          <a:p>
            <a:pPr marL="731520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URL Page-Name Company-Name</a:t>
            </a:r>
            <a:endParaRPr lang="en-US" sz="2000" spc="-60" dirty="0">
              <a:solidFill>
                <a:srgbClr val="383838"/>
              </a:solidFill>
              <a:latin typeface="Avenir Medium" panose="02000503020000020003" pitchFamily="2" charset="0"/>
              <a:sym typeface="Wingdings" pitchFamily="2" charset="2"/>
            </a:endParaRPr>
          </a:p>
          <a:p>
            <a:pPr marL="388620" marR="5079" indent="0">
              <a:lnSpc>
                <a:spcPct val="138400"/>
              </a:lnSpc>
              <a:spcBef>
                <a:spcPts val="465"/>
              </a:spcBef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  <a:sym typeface="Wingdings" pitchFamily="2" charset="2"/>
              </a:rPr>
              <a:t>where …</a:t>
            </a:r>
          </a:p>
          <a:p>
            <a:pPr marL="731520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  <a:sym typeface="Wingdings" pitchFamily="2" charset="2"/>
              </a:rPr>
              <a:t>URL is any valid URL, which can include query parameters</a:t>
            </a:r>
          </a:p>
          <a:p>
            <a:pPr marL="731520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  <a:sym typeface="Wingdings" pitchFamily="2" charset="2"/>
              </a:rPr>
              <a:t>Page-Name is a friendly name to identify the page</a:t>
            </a:r>
          </a:p>
          <a:p>
            <a:pPr marL="731520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  <a:sym typeface="Wingdings" pitchFamily="2" charset="2"/>
              </a:rPr>
              <a:t>Company-Name is a friendly name to identify the test or domain being tested</a:t>
            </a:r>
          </a:p>
          <a:p>
            <a:pPr marL="1371600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  <a:sym typeface="Wingdings" pitchFamily="2" charset="2"/>
              </a:rPr>
              <a:t>Example i.e., 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  <a:sym typeface="Wingdings" pitchFamily="2" charset="2"/>
                <a:hlinkClick r:id="rId3"/>
              </a:rPr>
              <a:t>https://www.att.com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  <a:sym typeface="Wingdings" pitchFamily="2" charset="2"/>
              </a:rPr>
              <a:t> Home ATT</a:t>
            </a:r>
            <a:endParaRPr lang="en-US" sz="20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28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9230301" cy="58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Update the Cron Folder Entries 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4" name="Google Shape;198;p10">
            <a:extLst>
              <a:ext uri="{FF2B5EF4-FFF2-40B4-BE49-F238E27FC236}">
                <a16:creationId xmlns:a16="http://schemas.microsoft.com/office/drawing/2014/main" id="{ADF47C86-3730-8F43-AF64-4FD21181E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7" y="1127614"/>
            <a:ext cx="11252078" cy="511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cron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folder contains three files:</a:t>
            </a:r>
          </a:p>
          <a:p>
            <a:pPr marL="812799" marR="5079" lvl="1" indent="-342900">
              <a:lnSpc>
                <a:spcPct val="1384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psicron</a:t>
            </a:r>
            <a:endParaRPr lang="en-US" sz="20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812799" marR="5079" lvl="1" indent="-342900">
              <a:lnSpc>
                <a:spcPct val="1384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sitecron</a:t>
            </a:r>
            <a:endParaRPr lang="en-US" sz="20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>
                <a:solidFill>
                  <a:srgbClr val="383838"/>
                </a:solidFill>
                <a:latin typeface="Avenir Medium" panose="02000503020000020003" pitchFamily="2" charset="0"/>
              </a:rPr>
              <a:t>The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psicron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file controls the collection of Google Chrome User Experience data using an API call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Data is only collected once per day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following is an example of an entry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+mn-lt"/>
              </a:rPr>
              <a:t>5 1 * * * /</a:t>
            </a:r>
            <a:r>
              <a:rPr lang="en-US" sz="1600" dirty="0" err="1">
                <a:solidFill>
                  <a:schemeClr val="tx1"/>
                </a:solidFill>
                <a:effectLst/>
                <a:latin typeface="+mn-lt"/>
              </a:rPr>
              <a:t>usr</a:t>
            </a:r>
            <a:r>
              <a:rPr lang="en-US" sz="1600" dirty="0">
                <a:solidFill>
                  <a:schemeClr val="tx1"/>
                </a:solidFill>
                <a:effectLst/>
                <a:latin typeface="+mn-lt"/>
              </a:rPr>
              <a:t>/local/</a:t>
            </a:r>
            <a:r>
              <a:rPr lang="en-US" sz="1600" dirty="0" err="1">
                <a:solidFill>
                  <a:schemeClr val="tx1"/>
                </a:solidFill>
                <a:effectLst/>
                <a:latin typeface="+mn-lt"/>
              </a:rPr>
              <a:t>sitespeed</a:t>
            </a:r>
            <a:r>
              <a:rPr lang="en-US" sz="1600" dirty="0">
                <a:solidFill>
                  <a:schemeClr val="tx1"/>
                </a:solidFill>
                <a:effectLst/>
                <a:latin typeface="+mn-lt"/>
              </a:rPr>
              <a:t>/</a:t>
            </a:r>
            <a:r>
              <a:rPr lang="en-US" sz="1600" dirty="0" err="1">
                <a:solidFill>
                  <a:schemeClr val="tx1"/>
                </a:solidFill>
                <a:effectLst/>
                <a:latin typeface="+mn-lt"/>
              </a:rPr>
              <a:t>google.sh</a:t>
            </a:r>
            <a:r>
              <a:rPr lang="en-US" sz="16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600" u="sng" dirty="0" err="1">
                <a:solidFill>
                  <a:schemeClr val="tx1"/>
                </a:solidFill>
                <a:effectLst/>
                <a:latin typeface="+mn-lt"/>
              </a:rPr>
              <a:t>tld</a:t>
            </a:r>
            <a:r>
              <a:rPr lang="en-US" sz="16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600" u="sng" dirty="0">
                <a:solidFill>
                  <a:schemeClr val="tx1"/>
                </a:solidFill>
                <a:effectLst/>
                <a:latin typeface="+mn-lt"/>
              </a:rPr>
              <a:t>ATT</a:t>
            </a:r>
            <a:r>
              <a:rPr lang="en-US" sz="1600" u="sng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+mn-lt"/>
              </a:rPr>
              <a:t>&amp;&gt;&gt; /</a:t>
            </a:r>
            <a:r>
              <a:rPr lang="en-US" sz="1600" dirty="0" err="1">
                <a:solidFill>
                  <a:schemeClr val="tx1"/>
                </a:solidFill>
                <a:effectLst/>
                <a:latin typeface="+mn-lt"/>
              </a:rPr>
              <a:t>usr</a:t>
            </a:r>
            <a:r>
              <a:rPr lang="en-US" sz="1600" dirty="0">
                <a:solidFill>
                  <a:schemeClr val="tx1"/>
                </a:solidFill>
                <a:effectLst/>
                <a:latin typeface="+mn-lt"/>
              </a:rPr>
              <a:t>/local/</a:t>
            </a:r>
            <a:r>
              <a:rPr lang="en-US" sz="1600" dirty="0" err="1">
                <a:solidFill>
                  <a:schemeClr val="tx1"/>
                </a:solidFill>
                <a:effectLst/>
                <a:latin typeface="+mn-lt"/>
              </a:rPr>
              <a:t>sitespeed</a:t>
            </a:r>
            <a:r>
              <a:rPr lang="en-US" sz="1600" dirty="0">
                <a:solidFill>
                  <a:schemeClr val="tx1"/>
                </a:solidFill>
                <a:effectLst/>
                <a:latin typeface="+mn-lt"/>
              </a:rPr>
              <a:t>/logs/</a:t>
            </a:r>
            <a:r>
              <a:rPr lang="en-US" sz="1600" dirty="0" err="1">
                <a:solidFill>
                  <a:schemeClr val="tx1"/>
                </a:solidFill>
                <a:effectLst/>
                <a:latin typeface="+mn-lt"/>
              </a:rPr>
              <a:t>YYY.ZZZ.msg.log</a:t>
            </a:r>
            <a:endParaRPr lang="en-US" sz="1600" dirty="0">
              <a:solidFill>
                <a:schemeClr val="tx1"/>
              </a:solidFill>
              <a:effectLst/>
              <a:latin typeface="+mn-lt"/>
            </a:endParaRP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tld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can either be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tld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(Single Domain test) or comp (Competitive Analysis test)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ATT is the name of the seed file that was previously created</a:t>
            </a:r>
          </a:p>
        </p:txBody>
      </p:sp>
    </p:spTree>
    <p:extLst>
      <p:ext uri="{BB962C8B-B14F-4D97-AF65-F5344CB8AC3E}">
        <p14:creationId xmlns:p14="http://schemas.microsoft.com/office/powerpoint/2010/main" val="30718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9230301" cy="58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Update the Cron Folder Entries 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4" name="Google Shape;198;p10">
            <a:extLst>
              <a:ext uri="{FF2B5EF4-FFF2-40B4-BE49-F238E27FC236}">
                <a16:creationId xmlns:a16="http://schemas.microsoft.com/office/drawing/2014/main" id="{ADF47C86-3730-8F43-AF64-4FD21181E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7" y="1127614"/>
            <a:ext cx="11252078" cy="411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sitecron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file controls the synthetic tests and frequency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following is an example of an entry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5 * * * * /</a:t>
            </a:r>
            <a:r>
              <a:rPr lang="en-US" sz="1200" dirty="0" err="1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usr</a:t>
            </a:r>
            <a:r>
              <a:rPr lang="en-US" sz="1200" dirty="0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/local/</a:t>
            </a:r>
            <a:r>
              <a:rPr lang="en-US" sz="1200" dirty="0" err="1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sitespeed</a:t>
            </a:r>
            <a:r>
              <a:rPr lang="en-US" sz="1200" dirty="0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/</a:t>
            </a:r>
            <a:r>
              <a:rPr lang="en-US" sz="1200" dirty="0" err="1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sitespeed.sh</a:t>
            </a:r>
            <a:r>
              <a:rPr lang="en-US" sz="1200" dirty="0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200" b="1" u="sng" dirty="0" err="1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tld</a:t>
            </a:r>
            <a:r>
              <a:rPr lang="en-US" sz="1200" b="1" dirty="0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200" b="1" u="sng" dirty="0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ATT</a:t>
            </a:r>
            <a:r>
              <a:rPr lang="en-US" sz="1200" b="1" dirty="0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XXX </a:t>
            </a:r>
            <a:r>
              <a:rPr lang="en-US" sz="1200" b="1" u="sng" dirty="0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3</a:t>
            </a:r>
            <a:r>
              <a:rPr lang="en-US" sz="1200" dirty="0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 &amp;&gt;&gt; /</a:t>
            </a:r>
            <a:r>
              <a:rPr lang="en-US" sz="1200" dirty="0" err="1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usr</a:t>
            </a:r>
            <a:r>
              <a:rPr lang="en-US" sz="1200" dirty="0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/local/</a:t>
            </a:r>
            <a:r>
              <a:rPr lang="en-US" sz="1200" dirty="0" err="1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sitespeed</a:t>
            </a:r>
            <a:r>
              <a:rPr lang="en-US" sz="1200" dirty="0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/logs/</a:t>
            </a:r>
            <a:r>
              <a:rPr lang="en-US" sz="1200" dirty="0" err="1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YYY.ZZZ.msg.log</a:t>
            </a:r>
            <a:endParaRPr lang="en-US" sz="1200" dirty="0">
              <a:solidFill>
                <a:schemeClr val="tx1"/>
              </a:solidFill>
              <a:effectLst/>
              <a:latin typeface="Andale Mono" panose="020B0509000000000004" pitchFamily="49" charset="0"/>
            </a:endParaRP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tld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can either be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tld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(Single Domain test) or comp (Competitive Analysis test)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ATT represents the name of the seed file that was previously created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3 represents the number of test iterations, which is optional</a:t>
            </a:r>
          </a:p>
          <a:p>
            <a:pPr marL="1371600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If the number if missing, it will default to 3</a:t>
            </a:r>
          </a:p>
          <a:p>
            <a:pPr marL="1371600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number must be odd, or the test will not run</a:t>
            </a:r>
          </a:p>
        </p:txBody>
      </p:sp>
    </p:spTree>
    <p:extLst>
      <p:ext uri="{BB962C8B-B14F-4D97-AF65-F5344CB8AC3E}">
        <p14:creationId xmlns:p14="http://schemas.microsoft.com/office/powerpoint/2010/main" val="57767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9230301" cy="58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Deploy Seed File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4" name="Google Shape;198;p10">
            <a:extLst>
              <a:ext uri="{FF2B5EF4-FFF2-40B4-BE49-F238E27FC236}">
                <a16:creationId xmlns:a16="http://schemas.microsoft.com/office/drawing/2014/main" id="{ADF47C86-3730-8F43-AF64-4FD21181E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7" y="1127614"/>
            <a:ext cx="11252078" cy="411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Run the following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18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./</a:t>
            </a:r>
            <a:r>
              <a:rPr lang="en-US" sz="18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admin.sh</a:t>
            </a:r>
            <a:r>
              <a:rPr lang="en-US" sz="18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seed </a:t>
            </a:r>
            <a:r>
              <a:rPr lang="en-US" sz="18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tld</a:t>
            </a:r>
            <a:r>
              <a:rPr lang="en-US" sz="18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ATT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endParaRPr lang="en-US" sz="12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endParaRPr lang="en-US" sz="12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9230301" cy="58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Schedule a Test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4" name="Google Shape;198;p10">
            <a:extLst>
              <a:ext uri="{FF2B5EF4-FFF2-40B4-BE49-F238E27FC236}">
                <a16:creationId xmlns:a16="http://schemas.microsoft.com/office/drawing/2014/main" id="{ADF47C86-3730-8F43-AF64-4FD21181E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7" y="1127614"/>
            <a:ext cx="11252078" cy="411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Run the following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18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./</a:t>
            </a:r>
            <a:r>
              <a:rPr lang="en-US" sz="18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admin.sh</a:t>
            </a:r>
            <a:r>
              <a:rPr lang="en-US" sz="18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</a:t>
            </a:r>
            <a:r>
              <a:rPr lang="en-US" sz="18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cron</a:t>
            </a:r>
            <a:r>
              <a:rPr lang="en-US" sz="18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update</a:t>
            </a:r>
          </a:p>
          <a:p>
            <a:pPr marL="469899" marR="5079" lvl="1" indent="0">
              <a:lnSpc>
                <a:spcPct val="138400"/>
              </a:lnSpc>
              <a:spcBef>
                <a:spcPts val="465"/>
              </a:spcBef>
            </a:pPr>
            <a:endParaRPr lang="en-US" sz="18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When testing is complete, remove your entries from the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psicron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and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sitecron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files and</a:t>
            </a:r>
            <a:b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</a:b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then run the following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18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./</a:t>
            </a:r>
            <a:r>
              <a:rPr lang="en-US" sz="18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admin.sh</a:t>
            </a:r>
            <a:r>
              <a:rPr lang="en-US" sz="18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</a:t>
            </a:r>
            <a:r>
              <a:rPr lang="en-US" sz="18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cron</a:t>
            </a:r>
            <a:r>
              <a:rPr lang="en-US" sz="18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update OR ./</a:t>
            </a:r>
            <a:r>
              <a:rPr lang="en-US" sz="18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admin.sh</a:t>
            </a:r>
            <a:r>
              <a:rPr lang="en-US" sz="18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</a:t>
            </a:r>
            <a:r>
              <a:rPr lang="en-US" sz="18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cron</a:t>
            </a:r>
            <a:r>
              <a:rPr lang="en-US" sz="18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delete to remove all testing</a:t>
            </a:r>
            <a:endParaRPr lang="en-US" sz="22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74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kamai Brand Colors">
      <a:dk1>
        <a:srgbClr val="000000"/>
      </a:dk1>
      <a:lt1>
        <a:srgbClr val="FFFFFF"/>
      </a:lt1>
      <a:dk2>
        <a:srgbClr val="009CDE"/>
      </a:dk2>
      <a:lt2>
        <a:srgbClr val="FF9933"/>
      </a:lt2>
      <a:accent1>
        <a:srgbClr val="D0343A"/>
      </a:accent1>
      <a:accent2>
        <a:srgbClr val="81BC00"/>
      </a:accent2>
      <a:accent3>
        <a:srgbClr val="002856"/>
      </a:accent3>
      <a:accent4>
        <a:srgbClr val="A8A8AA"/>
      </a:accent4>
      <a:accent5>
        <a:srgbClr val="54565B"/>
      </a:accent5>
      <a:accent6>
        <a:srgbClr val="000000"/>
      </a:accent6>
      <a:hlink>
        <a:srgbClr val="009CDE"/>
      </a:hlink>
      <a:folHlink>
        <a:srgbClr val="009C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639</Words>
  <Application>Microsoft Macintosh PowerPoint</Application>
  <PresentationFormat>Widescreen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Andale Mono</vt:lpstr>
      <vt:lpstr>Arial</vt:lpstr>
      <vt:lpstr>Avenir Medium</vt:lpstr>
      <vt:lpstr>Calibri</vt:lpstr>
      <vt:lpstr>Office Theme</vt:lpstr>
      <vt:lpstr>PowerPoint Presentation</vt:lpstr>
      <vt:lpstr>Request Access</vt:lpstr>
      <vt:lpstr>Create a Seed File</vt:lpstr>
      <vt:lpstr>Update the Cron Folder Entries </vt:lpstr>
      <vt:lpstr>Update the Cron Folder Entries </vt:lpstr>
      <vt:lpstr>Deploy Seed File</vt:lpstr>
      <vt:lpstr>Schedule a Test</vt:lpstr>
    </vt:vector>
  </TitlesOfParts>
  <Manager>Desmond Tam</Manager>
  <Company>Akamai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 Analysis Portal</dc:title>
  <dc:subject>Deep Dive</dc:subject>
  <dc:creator>Greg Wolf</dc:creator>
  <cp:keywords/>
  <dc:description/>
  <cp:lastModifiedBy>Wolf, Greg</cp:lastModifiedBy>
  <cp:revision>92</cp:revision>
  <dcterms:modified xsi:type="dcterms:W3CDTF">2023-03-22T13:21:47Z</dcterms:modified>
  <cp:category/>
</cp:coreProperties>
</file>