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743906997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74390699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743906997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74390699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8743906997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74390699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74390699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74390699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743906997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874390699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743906997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874390699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743906997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74390699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743906997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874390699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8743906997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874390699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8743906997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874390699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919934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919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74390699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74390699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8743906997_0_1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874390699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8743906997_0_1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874390699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8743906997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874390699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743906997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74390699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874390699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74390699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879c8ad14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879c8ad14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79c8ad143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79c8ad1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743906997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7439069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1993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199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743906997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7439069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919934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91993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743906997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74390699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743906997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74390699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prog2.cs" TargetMode="External"/><Relationship Id="rId4" Type="http://schemas.openxmlformats.org/officeDocument/2006/relationships/hyperlink" Target="http://prog.c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LEKSION 4 : OOP</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PROGRAMIM I ORIENTUAR NE OBJEKT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Fushat</a:t>
            </a:r>
            <a:endParaRPr/>
          </a:p>
        </p:txBody>
      </p:sp>
      <p:sp>
        <p:nvSpPr>
          <p:cNvPr id="125" name="Google Shape;125;p22"/>
          <p:cNvSpPr txBox="1"/>
          <p:nvPr>
            <p:ph idx="1" type="body"/>
          </p:nvPr>
        </p:nvSpPr>
        <p:spPr>
          <a:xfrm>
            <a:off x="0" y="1712775"/>
            <a:ext cx="4471800" cy="343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Fushat jane variablat brenda nje klasa</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Ato mund ti marrim duke krijuar nje objekt te asaj klase ku ndodhet dhe duke perdorur sintaksen e pikes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string ngjyra = "red";</a:t>
            </a:r>
            <a:endParaRPr sz="1500">
              <a:solidFill>
                <a:srgbClr val="000000"/>
              </a:solidFill>
              <a:highlight>
                <a:schemeClr val="lt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int shpejtesiaMax = 200;</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
        <p:nvSpPr>
          <p:cNvPr id="126" name="Google Shape;126;p22"/>
          <p:cNvSpPr txBox="1"/>
          <p:nvPr>
            <p:ph idx="2" type="body"/>
          </p:nvPr>
        </p:nvSpPr>
        <p:spPr>
          <a:xfrm>
            <a:off x="4694250" y="1712775"/>
            <a:ext cx="44718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static void Main(string[] args)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Makina makina  = new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Console.WriteLine(makina.ngjyra);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Console.WriteLine(makina.shpejtesiaMax);</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Fushat</a:t>
            </a:r>
            <a:endParaRPr/>
          </a:p>
        </p:txBody>
      </p:sp>
      <p:sp>
        <p:nvSpPr>
          <p:cNvPr id="132" name="Google Shape;132;p23"/>
          <p:cNvSpPr txBox="1"/>
          <p:nvPr>
            <p:ph idx="1" type="body"/>
          </p:nvPr>
        </p:nvSpPr>
        <p:spPr>
          <a:xfrm>
            <a:off x="-16595" y="1712775"/>
            <a:ext cx="4471800" cy="343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Fushat mund te lihen bosh ne deklarim dhe tu japim vlere kur krijojme objektin.</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Kjo menyre  perdoret me teper ne rastet e objekteve te shumefishta te nje klase.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class Makina {</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string </a:t>
            </a:r>
            <a:r>
              <a:rPr lang="en" sz="1200">
                <a:solidFill>
                  <a:srgbClr val="000000"/>
                </a:solidFill>
                <a:highlight>
                  <a:schemeClr val="lt1"/>
                </a:highlight>
                <a:latin typeface="Times New Roman"/>
                <a:ea typeface="Times New Roman"/>
                <a:cs typeface="Times New Roman"/>
                <a:sym typeface="Times New Roman"/>
              </a:rPr>
              <a:t>m</a:t>
            </a:r>
            <a:r>
              <a:rPr lang="en" sz="1200">
                <a:solidFill>
                  <a:srgbClr val="000000"/>
                </a:solidFill>
                <a:highlight>
                  <a:schemeClr val="lt1"/>
                </a:highlight>
                <a:latin typeface="Times New Roman"/>
                <a:ea typeface="Times New Roman"/>
                <a:cs typeface="Times New Roman"/>
                <a:sym typeface="Times New Roman"/>
              </a:rPr>
              <a:t>odeli;</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string </a:t>
            </a:r>
            <a:r>
              <a:rPr lang="en" sz="1200">
                <a:solidFill>
                  <a:srgbClr val="000000"/>
                </a:solidFill>
                <a:highlight>
                  <a:schemeClr val="lt1"/>
                </a:highlight>
                <a:latin typeface="Times New Roman"/>
                <a:ea typeface="Times New Roman"/>
                <a:cs typeface="Times New Roman"/>
                <a:sym typeface="Times New Roman"/>
              </a:rPr>
              <a:t>n</a:t>
            </a:r>
            <a:r>
              <a:rPr lang="en" sz="1200">
                <a:solidFill>
                  <a:srgbClr val="000000"/>
                </a:solidFill>
                <a:highlight>
                  <a:schemeClr val="lt1"/>
                </a:highlight>
                <a:latin typeface="Times New Roman"/>
                <a:ea typeface="Times New Roman"/>
                <a:cs typeface="Times New Roman"/>
                <a:sym typeface="Times New Roman"/>
              </a:rPr>
              <a:t>gjyra;</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int viti;</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static void Main(string[] args) {</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
        <p:nvSpPr>
          <p:cNvPr id="133" name="Google Shape;133;p23"/>
          <p:cNvSpPr txBox="1"/>
          <p:nvPr>
            <p:ph idx="2" type="body"/>
          </p:nvPr>
        </p:nvSpPr>
        <p:spPr>
          <a:xfrm>
            <a:off x="4677655" y="1712775"/>
            <a:ext cx="44718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highlight>
                  <a:schemeClr val="lt1"/>
                </a:highlight>
                <a:latin typeface="Times New Roman"/>
                <a:ea typeface="Times New Roman"/>
                <a:cs typeface="Times New Roman"/>
                <a:sym typeface="Times New Roman"/>
              </a:rPr>
              <a:t>Makina ford  = new Makina();</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a:t>
            </a:r>
            <a:r>
              <a:rPr lang="en" sz="1200">
                <a:solidFill>
                  <a:srgbClr val="000000"/>
                </a:solidFill>
                <a:highlight>
                  <a:schemeClr val="lt1"/>
                </a:highlight>
                <a:latin typeface="Times New Roman"/>
                <a:ea typeface="Times New Roman"/>
                <a:cs typeface="Times New Roman"/>
                <a:sym typeface="Times New Roman"/>
              </a:rPr>
              <a:t>ford </a:t>
            </a:r>
            <a:r>
              <a:rPr lang="en" sz="1200">
                <a:solidFill>
                  <a:srgbClr val="000000"/>
                </a:solidFill>
                <a:highlight>
                  <a:schemeClr val="lt1"/>
                </a:highlight>
                <a:latin typeface="Times New Roman"/>
                <a:ea typeface="Times New Roman"/>
                <a:cs typeface="Times New Roman"/>
                <a:sym typeface="Times New Roman"/>
              </a:rPr>
              <a:t>.modeli = "Mustang";</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a:t>
            </a:r>
            <a:r>
              <a:rPr lang="en" sz="1200">
                <a:solidFill>
                  <a:srgbClr val="000000"/>
                </a:solidFill>
                <a:highlight>
                  <a:schemeClr val="lt1"/>
                </a:highlight>
                <a:latin typeface="Times New Roman"/>
                <a:ea typeface="Times New Roman"/>
                <a:cs typeface="Times New Roman"/>
                <a:sym typeface="Times New Roman"/>
              </a:rPr>
              <a:t>ford </a:t>
            </a:r>
            <a:r>
              <a:rPr lang="en" sz="1200">
                <a:solidFill>
                  <a:srgbClr val="000000"/>
                </a:solidFill>
                <a:highlight>
                  <a:schemeClr val="lt1"/>
                </a:highlight>
                <a:latin typeface="Times New Roman"/>
                <a:ea typeface="Times New Roman"/>
                <a:cs typeface="Times New Roman"/>
                <a:sym typeface="Times New Roman"/>
              </a:rPr>
              <a:t>.ngjyra  = "e kuqe";</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a:t>
            </a:r>
            <a:r>
              <a:rPr lang="en" sz="1200">
                <a:solidFill>
                  <a:srgbClr val="000000"/>
                </a:solidFill>
                <a:highlight>
                  <a:schemeClr val="lt1"/>
                </a:highlight>
                <a:latin typeface="Times New Roman"/>
                <a:ea typeface="Times New Roman"/>
                <a:cs typeface="Times New Roman"/>
                <a:sym typeface="Times New Roman"/>
              </a:rPr>
              <a:t>ford </a:t>
            </a:r>
            <a:r>
              <a:rPr lang="en" sz="1200">
                <a:solidFill>
                  <a:srgbClr val="000000"/>
                </a:solidFill>
                <a:highlight>
                  <a:schemeClr val="lt1"/>
                </a:highlight>
                <a:latin typeface="Times New Roman"/>
                <a:ea typeface="Times New Roman"/>
                <a:cs typeface="Times New Roman"/>
                <a:sym typeface="Times New Roman"/>
              </a:rPr>
              <a:t>.viti  = 1969;</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Makina opel = new Makina();</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opel.modeli = "Astra";</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opel.ngjyra  = "e bardhe";</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200">
                <a:solidFill>
                  <a:srgbClr val="000000"/>
                </a:solidFill>
                <a:highlight>
                  <a:schemeClr val="lt1"/>
                </a:highlight>
                <a:latin typeface="Times New Roman"/>
                <a:ea typeface="Times New Roman"/>
                <a:cs typeface="Times New Roman"/>
                <a:sym typeface="Times New Roman"/>
              </a:rPr>
              <a:t>    opel.viti  = 2005; Console.WriteLine(ford.modeli); Console.WriteLine(opel.modeli); } }</a:t>
            </a:r>
            <a:endParaRPr sz="12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139" name="Google Shape;139;p24"/>
          <p:cNvSpPr txBox="1"/>
          <p:nvPr>
            <p:ph idx="1" type="body"/>
          </p:nvPr>
        </p:nvSpPr>
        <p:spPr>
          <a:xfrm>
            <a:off x="-16605" y="1712775"/>
            <a:ext cx="9144000" cy="343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Property jane nje menyre me e sigurt per te lexuar dhe vendosur vlera</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Zevendesojme perdorimin direkt te fushave.</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Shkruhen me get dhe set (lexim/shkrim)</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Student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 Property Emer</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public string Emer { get; set;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Perdorimi i property</a:t>
            </a:r>
            <a:endParaRPr/>
          </a:p>
        </p:txBody>
      </p:sp>
      <p:sp>
        <p:nvSpPr>
          <p:cNvPr id="145" name="Google Shape;145;p25"/>
          <p:cNvSpPr txBox="1"/>
          <p:nvPr>
            <p:ph idx="1" type="body"/>
          </p:nvPr>
        </p:nvSpPr>
        <p:spPr>
          <a:xfrm>
            <a:off x="-16605" y="1712775"/>
            <a:ext cx="91440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Program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static void Main()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Student s = new Student(); //krijojme nje objekt te klases student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s.Emer = "Ana";       // përdor set i japim vlere properties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Console.WriteLine($"{s.Emer}"); // përdor get marrim vleren e emrit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Perdorimi i property - vetem per lexim</a:t>
            </a:r>
            <a:endParaRPr/>
          </a:p>
        </p:txBody>
      </p:sp>
      <p:sp>
        <p:nvSpPr>
          <p:cNvPr id="151" name="Google Shape;151;p26"/>
          <p:cNvSpPr txBox="1"/>
          <p:nvPr>
            <p:ph idx="1" type="body"/>
          </p:nvPr>
        </p:nvSpPr>
        <p:spPr>
          <a:xfrm>
            <a:off x="-16602" y="1712775"/>
            <a:ext cx="45885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Rrethi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public double Rrezja { get; set;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 Property vetëm për lexim</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public double Siperfaqja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get { return Math.PI * Rrezja * Rrezja;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 } // llogaritet automatikisht siperfaqja ska nevoje ti vendosim manualisht dhe te perdorim set.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
        <p:nvSpPr>
          <p:cNvPr id="152" name="Google Shape;152;p26"/>
          <p:cNvSpPr txBox="1"/>
          <p:nvPr>
            <p:ph idx="1" type="body"/>
          </p:nvPr>
        </p:nvSpPr>
        <p:spPr>
          <a:xfrm>
            <a:off x="4571898" y="1712775"/>
            <a:ext cx="45885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Program{</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static void Main()</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Rrethi r = new Rrethi { Rrezja = 5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Console.WriteLine($"Rrezja: {r.Rrezja}");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Console.WriteLine($"Sipërfaqja: {r.Siperfaqja}");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Metodat e objektit</a:t>
            </a:r>
            <a:endParaRPr/>
          </a:p>
        </p:txBody>
      </p:sp>
      <p:sp>
        <p:nvSpPr>
          <p:cNvPr id="158" name="Google Shape;158;p27"/>
          <p:cNvSpPr txBox="1"/>
          <p:nvPr>
            <p:ph idx="1" type="body"/>
          </p:nvPr>
        </p:nvSpPr>
        <p:spPr>
          <a:xfrm>
            <a:off x="-16600" y="1593150"/>
            <a:ext cx="4471800" cy="35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Metodat perdoren per te kryer veprime te caktuara.Metodat normalisht i përkasin një klase dhe ato përcaktojnë se si sillet një objekt i një klase.Ashtu si me fushat dhe metodat mund ti therrasim me sintaksen e pikes (.) , emri i metodes, dy kllapat (), dhe ; ne fund te therritjes per ekzekutim.</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class Makina{</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string ngjyra;                 // field</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int shpejtesiaMax;                 // field</a:t>
            </a:r>
            <a:endParaRPr sz="1500">
              <a:solidFill>
                <a:srgbClr val="000000"/>
              </a:solidFill>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latin typeface="Times New Roman"/>
                <a:ea typeface="Times New Roman"/>
                <a:cs typeface="Times New Roman"/>
                <a:sym typeface="Times New Roman"/>
              </a:rPr>
              <a:t>  public void AfishoMesazh() //public method</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rgbClr val="000000"/>
              </a:solidFill>
              <a:latin typeface="Times New Roman"/>
              <a:ea typeface="Times New Roman"/>
              <a:cs typeface="Times New Roman"/>
              <a:sym typeface="Times New Roman"/>
            </a:endParaRPr>
          </a:p>
        </p:txBody>
      </p:sp>
      <p:sp>
        <p:nvSpPr>
          <p:cNvPr id="159" name="Google Shape;159;p27"/>
          <p:cNvSpPr txBox="1"/>
          <p:nvPr>
            <p:ph idx="2" type="body"/>
          </p:nvPr>
        </p:nvSpPr>
        <p:spPr>
          <a:xfrm>
            <a:off x="4677650" y="1506425"/>
            <a:ext cx="4471800" cy="36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Console.WriteLine("Makina po ecen shume shpejte!"); </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static void Main(string[] args)</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Makina makina  = new Makina();</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makina.AfishoMesazh();  // therrasim metoden</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Konstruktoret</a:t>
            </a:r>
            <a:endParaRPr/>
          </a:p>
        </p:txBody>
      </p:sp>
      <p:sp>
        <p:nvSpPr>
          <p:cNvPr id="165" name="Google Shape;165;p28"/>
          <p:cNvSpPr txBox="1"/>
          <p:nvPr>
            <p:ph idx="1" type="body"/>
          </p:nvPr>
        </p:nvSpPr>
        <p:spPr>
          <a:xfrm>
            <a:off x="-16600" y="1593150"/>
            <a:ext cx="9144000" cy="35505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1D2A35"/>
              </a:buClr>
              <a:buSzPts val="1500"/>
              <a:buFont typeface="Arial"/>
              <a:buChar char="●"/>
            </a:pPr>
            <a:r>
              <a:rPr lang="en" sz="1500">
                <a:solidFill>
                  <a:srgbClr val="1D2A35"/>
                </a:solidFill>
                <a:latin typeface="Times New Roman"/>
                <a:ea typeface="Times New Roman"/>
                <a:cs typeface="Times New Roman"/>
                <a:sym typeface="Times New Roman"/>
              </a:rPr>
              <a:t>Një </a:t>
            </a:r>
            <a:r>
              <a:rPr b="1" lang="en" sz="1500">
                <a:solidFill>
                  <a:srgbClr val="1D2A35"/>
                </a:solidFill>
                <a:latin typeface="Times New Roman"/>
                <a:ea typeface="Times New Roman"/>
                <a:cs typeface="Times New Roman"/>
                <a:sym typeface="Times New Roman"/>
              </a:rPr>
              <a:t>konstruktor</a:t>
            </a:r>
            <a:r>
              <a:rPr lang="en" sz="1500">
                <a:solidFill>
                  <a:srgbClr val="1D2A35"/>
                </a:solidFill>
                <a:latin typeface="Times New Roman"/>
                <a:ea typeface="Times New Roman"/>
                <a:cs typeface="Times New Roman"/>
                <a:sym typeface="Times New Roman"/>
              </a:rPr>
              <a:t> është një </a:t>
            </a:r>
            <a:r>
              <a:rPr b="1" lang="en" sz="1500">
                <a:solidFill>
                  <a:srgbClr val="1D2A35"/>
                </a:solidFill>
                <a:latin typeface="Times New Roman"/>
                <a:ea typeface="Times New Roman"/>
                <a:cs typeface="Times New Roman"/>
                <a:sym typeface="Times New Roman"/>
              </a:rPr>
              <a:t>metodë speciale</a:t>
            </a:r>
            <a:r>
              <a:rPr lang="en" sz="1500">
                <a:solidFill>
                  <a:srgbClr val="1D2A35"/>
                </a:solidFill>
                <a:latin typeface="Times New Roman"/>
                <a:ea typeface="Times New Roman"/>
                <a:cs typeface="Times New Roman"/>
                <a:sym typeface="Times New Roman"/>
              </a:rPr>
              <a:t> brenda një klase.</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Arial"/>
              <a:buChar char="●"/>
            </a:pPr>
            <a:r>
              <a:rPr lang="en" sz="1500">
                <a:solidFill>
                  <a:srgbClr val="1D2A35"/>
                </a:solidFill>
                <a:latin typeface="Times New Roman"/>
                <a:ea typeface="Times New Roman"/>
                <a:cs typeface="Times New Roman"/>
                <a:sym typeface="Times New Roman"/>
              </a:rPr>
              <a:t>Ai </a:t>
            </a:r>
            <a:r>
              <a:rPr b="1" lang="en" sz="1500">
                <a:solidFill>
                  <a:srgbClr val="1D2A35"/>
                </a:solidFill>
                <a:latin typeface="Times New Roman"/>
                <a:ea typeface="Times New Roman"/>
                <a:cs typeface="Times New Roman"/>
                <a:sym typeface="Times New Roman"/>
              </a:rPr>
              <a:t>thirret automatikisht</a:t>
            </a:r>
            <a:r>
              <a:rPr lang="en" sz="1500">
                <a:solidFill>
                  <a:srgbClr val="1D2A35"/>
                </a:solidFill>
                <a:latin typeface="Times New Roman"/>
                <a:ea typeface="Times New Roman"/>
                <a:cs typeface="Times New Roman"/>
                <a:sym typeface="Times New Roman"/>
              </a:rPr>
              <a:t> kur krijojmë një objekt (new).</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Arial"/>
              <a:buChar char="●"/>
            </a:pPr>
            <a:r>
              <a:rPr lang="en" sz="1500">
                <a:solidFill>
                  <a:srgbClr val="1D2A35"/>
                </a:solidFill>
                <a:latin typeface="Times New Roman"/>
                <a:ea typeface="Times New Roman"/>
                <a:cs typeface="Times New Roman"/>
                <a:sym typeface="Times New Roman"/>
              </a:rPr>
              <a:t>Përdoret për të </a:t>
            </a:r>
            <a:r>
              <a:rPr b="1" lang="en" sz="1500">
                <a:solidFill>
                  <a:srgbClr val="1D2A35"/>
                </a:solidFill>
                <a:latin typeface="Times New Roman"/>
                <a:ea typeface="Times New Roman"/>
                <a:cs typeface="Times New Roman"/>
                <a:sym typeface="Times New Roman"/>
              </a:rPr>
              <a:t>inicializuar</a:t>
            </a:r>
            <a:r>
              <a:rPr lang="en" sz="1500">
                <a:solidFill>
                  <a:srgbClr val="1D2A35"/>
                </a:solidFill>
                <a:latin typeface="Times New Roman"/>
                <a:ea typeface="Times New Roman"/>
                <a:cs typeface="Times New Roman"/>
                <a:sym typeface="Times New Roman"/>
              </a:rPr>
              <a:t> (vendosur vlerat fillestare) të objektit.</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Arial"/>
              <a:buChar char="●"/>
            </a:pPr>
            <a:r>
              <a:rPr lang="en" sz="1500">
                <a:solidFill>
                  <a:srgbClr val="1D2A35"/>
                </a:solidFill>
                <a:latin typeface="Times New Roman"/>
                <a:ea typeface="Times New Roman"/>
                <a:cs typeface="Times New Roman"/>
                <a:sym typeface="Times New Roman"/>
              </a:rPr>
              <a:t>Ka </a:t>
            </a:r>
            <a:r>
              <a:rPr b="1" lang="en" sz="1500">
                <a:solidFill>
                  <a:srgbClr val="1D2A35"/>
                </a:solidFill>
                <a:latin typeface="Times New Roman"/>
                <a:ea typeface="Times New Roman"/>
                <a:cs typeface="Times New Roman"/>
                <a:sym typeface="Times New Roman"/>
              </a:rPr>
              <a:t>të njëjtin emër si klasa</a:t>
            </a: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Arial"/>
              <a:buChar char="●"/>
            </a:pPr>
            <a:r>
              <a:rPr b="1" lang="en" sz="1500">
                <a:solidFill>
                  <a:srgbClr val="1D2A35"/>
                </a:solidFill>
                <a:latin typeface="Times New Roman"/>
                <a:ea typeface="Times New Roman"/>
                <a:cs typeface="Times New Roman"/>
                <a:sym typeface="Times New Roman"/>
              </a:rPr>
              <a:t>Nuk ka tip kthimi</a:t>
            </a:r>
            <a:r>
              <a:rPr lang="en" sz="1500">
                <a:solidFill>
                  <a:srgbClr val="1D2A35"/>
                </a:solidFill>
                <a:latin typeface="Times New Roman"/>
                <a:ea typeface="Times New Roman"/>
                <a:cs typeface="Times New Roman"/>
                <a:sym typeface="Times New Roman"/>
              </a:rPr>
              <a:t> (as void).</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Times New Roman"/>
              <a:buChar char="●"/>
            </a:pPr>
            <a:r>
              <a:rPr lang="en" sz="1500">
                <a:solidFill>
                  <a:srgbClr val="1D2A35"/>
                </a:solidFill>
                <a:latin typeface="Times New Roman"/>
                <a:ea typeface="Times New Roman"/>
                <a:cs typeface="Times New Roman"/>
                <a:sym typeface="Times New Roman"/>
              </a:rPr>
              <a:t>Mund të jete pa parametra, me parametra ose te mbingarkuar.</a:t>
            </a:r>
            <a:endParaRPr sz="1500">
              <a:solidFill>
                <a:srgbClr val="1D2A35"/>
              </a:solidFill>
              <a:latin typeface="Times New Roman"/>
              <a:ea typeface="Times New Roman"/>
              <a:cs typeface="Times New Roman"/>
              <a:sym typeface="Times New Roman"/>
            </a:endParaRPr>
          </a:p>
          <a:p>
            <a:pPr indent="-323850" lvl="0" marL="457200" rtl="0" algn="l">
              <a:spcBef>
                <a:spcPts val="0"/>
              </a:spcBef>
              <a:spcAft>
                <a:spcPts val="0"/>
              </a:spcAft>
              <a:buClr>
                <a:srgbClr val="1D2A35"/>
              </a:buClr>
              <a:buSzPts val="1500"/>
              <a:buFont typeface="Arial"/>
              <a:buChar char="●"/>
            </a:pPr>
            <a:r>
              <a:rPr lang="en" sz="1500">
                <a:solidFill>
                  <a:srgbClr val="1D2A35"/>
                </a:solidFill>
                <a:latin typeface="Times New Roman"/>
                <a:ea typeface="Times New Roman"/>
                <a:cs typeface="Times New Roman"/>
                <a:sym typeface="Times New Roman"/>
              </a:rPr>
              <a:t>Mund të kemi </a:t>
            </a:r>
            <a:r>
              <a:rPr b="1" lang="en" sz="1500">
                <a:solidFill>
                  <a:srgbClr val="1D2A35"/>
                </a:solidFill>
                <a:latin typeface="Times New Roman"/>
                <a:ea typeface="Times New Roman"/>
                <a:cs typeface="Times New Roman"/>
                <a:sym typeface="Times New Roman"/>
              </a:rPr>
              <a:t>më shumë se një konstruktor</a:t>
            </a:r>
            <a:r>
              <a:rPr lang="en" sz="1500">
                <a:solidFill>
                  <a:srgbClr val="1D2A35"/>
                </a:solidFill>
                <a:latin typeface="Times New Roman"/>
                <a:ea typeface="Times New Roman"/>
                <a:cs typeface="Times New Roman"/>
                <a:sym typeface="Times New Roman"/>
              </a:rPr>
              <a:t> në të njëjtën klasë (overloading).</a:t>
            </a:r>
            <a:br>
              <a:rPr lang="en" sz="1500">
                <a:solidFill>
                  <a:srgbClr val="1D2A35"/>
                </a:solidFill>
                <a:latin typeface="Times New Roman"/>
                <a:ea typeface="Times New Roman"/>
                <a:cs typeface="Times New Roman"/>
                <a:sym typeface="Times New Roman"/>
              </a:rPr>
            </a:b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Konstruktoret - pa parametra</a:t>
            </a:r>
            <a:endParaRPr/>
          </a:p>
        </p:txBody>
      </p:sp>
      <p:sp>
        <p:nvSpPr>
          <p:cNvPr id="171" name="Google Shape;171;p29"/>
          <p:cNvSpPr txBox="1"/>
          <p:nvPr>
            <p:ph idx="1" type="body"/>
          </p:nvPr>
        </p:nvSpPr>
        <p:spPr>
          <a:xfrm>
            <a:off x="-1660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using System;</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Student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string Emer;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int Mosha;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 Konstruktor pa parametra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Student()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
        <p:nvSpPr>
          <p:cNvPr id="172" name="Google Shape;172;p29"/>
          <p:cNvSpPr txBox="1"/>
          <p:nvPr>
            <p:ph idx="1" type="body"/>
          </p:nvPr>
        </p:nvSpPr>
        <p:spPr>
          <a:xfrm>
            <a:off x="305655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Emer = "I panjohur";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Mosha = 0;</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Program</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static void Main()</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p:txBody>
      </p:sp>
      <p:sp>
        <p:nvSpPr>
          <p:cNvPr id="173" name="Google Shape;173;p29"/>
          <p:cNvSpPr txBox="1"/>
          <p:nvPr>
            <p:ph idx="1" type="body"/>
          </p:nvPr>
        </p:nvSpPr>
        <p:spPr>
          <a:xfrm>
            <a:off x="612970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Student s1 = new Student();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Console.WriteLine($"{s1.Emer}, {s1.Mosha} vjeç"); // I panjohur, 0 vjeç</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Konstruktoret - me parametra</a:t>
            </a:r>
            <a:endParaRPr/>
          </a:p>
        </p:txBody>
      </p:sp>
      <p:sp>
        <p:nvSpPr>
          <p:cNvPr id="179" name="Google Shape;179;p30"/>
          <p:cNvSpPr txBox="1"/>
          <p:nvPr>
            <p:ph idx="1" type="body"/>
          </p:nvPr>
        </p:nvSpPr>
        <p:spPr>
          <a:xfrm>
            <a:off x="-1660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Student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string Emer;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int Mosha;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 Konstruktor me parametra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Student(string emer, int mosha)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p:txBody>
      </p:sp>
      <p:sp>
        <p:nvSpPr>
          <p:cNvPr id="180" name="Google Shape;180;p30"/>
          <p:cNvSpPr txBox="1"/>
          <p:nvPr>
            <p:ph idx="1" type="body"/>
          </p:nvPr>
        </p:nvSpPr>
        <p:spPr>
          <a:xfrm>
            <a:off x="305655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Emer = emer;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Mosha = mosha;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Program</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static void Main()</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
        <p:nvSpPr>
          <p:cNvPr id="181" name="Google Shape;181;p30"/>
          <p:cNvSpPr txBox="1"/>
          <p:nvPr>
            <p:ph idx="1" type="body"/>
          </p:nvPr>
        </p:nvSpPr>
        <p:spPr>
          <a:xfrm>
            <a:off x="612970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Student s2 = new Student("Ana", 20);</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Console.WriteLine($"{s2.Emer}, {s2.Mosha} vjeç"); // Ana, 20 vjeç</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Konstruktoret - mbingarkuar</a:t>
            </a:r>
            <a:endParaRPr/>
          </a:p>
        </p:txBody>
      </p:sp>
      <p:sp>
        <p:nvSpPr>
          <p:cNvPr id="187" name="Google Shape;187;p31"/>
          <p:cNvSpPr txBox="1"/>
          <p:nvPr>
            <p:ph idx="1" type="body"/>
          </p:nvPr>
        </p:nvSpPr>
        <p:spPr>
          <a:xfrm>
            <a:off x="-1660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Libri{</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string Titull;</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string Autor;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Libri()</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Titull = "I panjohur";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Autor = "I panjohur";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
        <p:nvSpPr>
          <p:cNvPr id="188" name="Google Shape;188;p31"/>
          <p:cNvSpPr txBox="1"/>
          <p:nvPr>
            <p:ph idx="1" type="body"/>
          </p:nvPr>
        </p:nvSpPr>
        <p:spPr>
          <a:xfrm>
            <a:off x="305655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public Libri(string titull, string autor)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Titull = titull;</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Autor = autor;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Program{</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static void Main()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
        <p:nvSpPr>
          <p:cNvPr id="189" name="Google Shape;189;p31"/>
          <p:cNvSpPr txBox="1"/>
          <p:nvPr>
            <p:ph idx="1" type="body"/>
          </p:nvPr>
        </p:nvSpPr>
        <p:spPr>
          <a:xfrm>
            <a:off x="6129700" y="1506425"/>
            <a:ext cx="2804700" cy="36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Libri l1 = new Libri();</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Libri l2 = new Libri("Kujtimet e mia", "Arben Xhafa");</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Console.WriteLine($"{l1.Titull}, {l1.Autor}");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Console.WriteLine($"{l2.Titull}, {l2.Autor}");</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OOP</a:t>
            </a:r>
            <a:endParaRPr/>
          </a:p>
        </p:txBody>
      </p:sp>
      <p:sp>
        <p:nvSpPr>
          <p:cNvPr id="74" name="Google Shape;74;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Cfare eshte OOP?</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Cfare jane klasat dhe objektet?</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Klasat dhe objektet</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Property</a:t>
            </a:r>
            <a:endParaRPr sz="1600">
              <a:latin typeface="Times New Roman"/>
              <a:ea typeface="Times New Roman"/>
              <a:cs typeface="Times New Roman"/>
              <a:sym typeface="Times New Roman"/>
            </a:endParaRPr>
          </a:p>
          <a:p>
            <a:pPr indent="-330200" lvl="0" marL="457200" rtl="0" algn="l">
              <a:spcBef>
                <a:spcPts val="1600"/>
              </a:spcBef>
              <a:spcAft>
                <a:spcPts val="0"/>
              </a:spcAft>
              <a:buSzPts val="1600"/>
              <a:buFont typeface="Times New Roman"/>
              <a:buChar char="●"/>
            </a:pPr>
            <a:r>
              <a:rPr lang="en" sz="1600">
                <a:latin typeface="Times New Roman"/>
                <a:ea typeface="Times New Roman"/>
                <a:cs typeface="Times New Roman"/>
                <a:sym typeface="Times New Roman"/>
              </a:rPr>
              <a:t>Konstruktoret</a:t>
            </a:r>
            <a:endParaRPr sz="1600">
              <a:latin typeface="Times New Roman"/>
              <a:ea typeface="Times New Roman"/>
              <a:cs typeface="Times New Roman"/>
              <a:sym typeface="Times New Roman"/>
            </a:endParaRPr>
          </a:p>
          <a:p>
            <a:pPr indent="-330200" lvl="0" marL="457200" rtl="0" algn="l">
              <a:spcBef>
                <a:spcPts val="1600"/>
              </a:spcBef>
              <a:spcAft>
                <a:spcPts val="1600"/>
              </a:spcAft>
              <a:buSzPts val="1600"/>
              <a:buFont typeface="Times New Roman"/>
              <a:buChar char="●"/>
            </a:pPr>
            <a:r>
              <a:rPr lang="en" sz="1600">
                <a:latin typeface="Times New Roman"/>
                <a:ea typeface="Times New Roman"/>
                <a:cs typeface="Times New Roman"/>
                <a:sym typeface="Times New Roman"/>
              </a:rPr>
              <a:t>Aksesi</a:t>
            </a:r>
            <a:endParaRPr sz="16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Konstruktoret - static</a:t>
            </a:r>
            <a:endParaRPr/>
          </a:p>
        </p:txBody>
      </p:sp>
      <p:sp>
        <p:nvSpPr>
          <p:cNvPr id="195" name="Google Shape;195;p32"/>
          <p:cNvSpPr txBox="1"/>
          <p:nvPr>
            <p:ph idx="1" type="body"/>
          </p:nvPr>
        </p:nvSpPr>
        <p:spPr>
          <a:xfrm>
            <a:off x="-16600" y="1506425"/>
            <a:ext cx="2804700" cy="374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Thirret </a:t>
            </a:r>
            <a:r>
              <a:rPr b="1" lang="en" sz="1500">
                <a:solidFill>
                  <a:srgbClr val="000000"/>
                </a:solidFill>
                <a:latin typeface="Times New Roman"/>
                <a:ea typeface="Times New Roman"/>
                <a:cs typeface="Times New Roman"/>
                <a:sym typeface="Times New Roman"/>
              </a:rPr>
              <a:t>vetëm një herë</a:t>
            </a:r>
            <a:r>
              <a:rPr lang="en" sz="1500">
                <a:solidFill>
                  <a:srgbClr val="000000"/>
                </a:solidFill>
                <a:latin typeface="Times New Roman"/>
                <a:ea typeface="Times New Roman"/>
                <a:cs typeface="Times New Roman"/>
                <a:sym typeface="Times New Roman"/>
              </a:rPr>
              <a:t> për klasë, jo për çdo objekt.Përdoret për të inicializuar </a:t>
            </a:r>
            <a:r>
              <a:rPr b="1" lang="en" sz="1500">
                <a:solidFill>
                  <a:srgbClr val="000000"/>
                </a:solidFill>
                <a:latin typeface="Times New Roman"/>
                <a:ea typeface="Times New Roman"/>
                <a:cs typeface="Times New Roman"/>
                <a:sym typeface="Times New Roman"/>
              </a:rPr>
              <a:t>vlera të përbashkëta (static)</a:t>
            </a: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class Banka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public static double NormaInteresit;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 Konstruktor static</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static Banka()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sp>
        <p:nvSpPr>
          <p:cNvPr id="196" name="Google Shape;196;p32"/>
          <p:cNvSpPr txBox="1"/>
          <p:nvPr>
            <p:ph idx="1" type="body"/>
          </p:nvPr>
        </p:nvSpPr>
        <p:spPr>
          <a:xfrm>
            <a:off x="305655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NormaInteresit = 3.5;</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latin typeface="Times New Roman"/>
                <a:ea typeface="Times New Roman"/>
                <a:cs typeface="Times New Roman"/>
                <a:sym typeface="Times New Roman"/>
              </a:rPr>
              <a:t>}</a:t>
            </a:r>
            <a:endParaRPr sz="1500">
              <a:solidFill>
                <a:srgbClr val="1D2A35"/>
              </a:solidFill>
              <a:latin typeface="Times New Roman"/>
              <a:ea typeface="Times New Roman"/>
              <a:cs typeface="Times New Roman"/>
              <a:sym typeface="Times New Roman"/>
            </a:endParaRPr>
          </a:p>
        </p:txBody>
      </p:sp>
      <p:sp>
        <p:nvSpPr>
          <p:cNvPr id="197" name="Google Shape;197;p32"/>
          <p:cNvSpPr txBox="1"/>
          <p:nvPr>
            <p:ph idx="1" type="body"/>
          </p:nvPr>
        </p:nvSpPr>
        <p:spPr>
          <a:xfrm>
            <a:off x="6129700" y="1506425"/>
            <a:ext cx="2804700" cy="36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class Program</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static void Main()</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Banka banka = new Banka(); //1 here brenda nje klase</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Console.WriteLine($"Norma e interesit: {banka.NormaInteresit}%");</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1D2A35"/>
                </a:solidFill>
                <a:latin typeface="Times New Roman"/>
                <a:ea typeface="Times New Roman"/>
                <a:cs typeface="Times New Roman"/>
                <a:sym typeface="Times New Roman"/>
              </a:rPr>
              <a:t>    } }</a:t>
            </a:r>
            <a:endParaRPr sz="1500">
              <a:solidFill>
                <a:srgbClr val="1D2A35"/>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Aksesi</a:t>
            </a:r>
            <a:endParaRPr/>
          </a:p>
        </p:txBody>
      </p:sp>
      <p:sp>
        <p:nvSpPr>
          <p:cNvPr id="203" name="Google Shape;203;p33"/>
          <p:cNvSpPr txBox="1"/>
          <p:nvPr>
            <p:ph idx="1" type="body"/>
          </p:nvPr>
        </p:nvSpPr>
        <p:spPr>
          <a:xfrm>
            <a:off x="-16600" y="1506425"/>
            <a:ext cx="9144000" cy="3704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Percaktohet ku mund te perdoret nje klase, nje metode, nje fushe.Pra ne tregojne sa private apo publike eshte dicka.Llojet kryesore te aksesit:</a:t>
            </a:r>
            <a:endParaRPr sz="1500">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public -</a:t>
            </a:r>
            <a:r>
              <a:rPr lang="en" sz="1500">
                <a:solidFill>
                  <a:srgbClr val="000000"/>
                </a:solidFill>
                <a:latin typeface="Times New Roman"/>
                <a:ea typeface="Times New Roman"/>
                <a:cs typeface="Times New Roman"/>
                <a:sym typeface="Times New Roman"/>
              </a:rPr>
              <a:t> i perdorshem kudo brenda dhe jashte klases , ne projekte te tjera.Perdoret kur duam qe dicka te jete e aksesueshme nga te gjithe. =&gt;  public string Emer;</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private </a:t>
            </a:r>
            <a:r>
              <a:rPr lang="en" sz="1500">
                <a:solidFill>
                  <a:srgbClr val="000000"/>
                </a:solidFill>
                <a:latin typeface="Times New Roman"/>
                <a:ea typeface="Times New Roman"/>
                <a:cs typeface="Times New Roman"/>
                <a:sym typeface="Times New Roman"/>
              </a:rPr>
              <a:t>- i perdorshem dhe i dukshem vetem brenda klases ku eshte deklaruar.Perdoret per te fshehur detajet e brendshme.=&gt; private double balanca = 0;</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protected </a:t>
            </a:r>
            <a:r>
              <a:rPr lang="en" sz="1500">
                <a:solidFill>
                  <a:srgbClr val="000000"/>
                </a:solidFill>
                <a:latin typeface="Times New Roman"/>
                <a:ea typeface="Times New Roman"/>
                <a:cs typeface="Times New Roman"/>
                <a:sym typeface="Times New Roman"/>
              </a:rPr>
              <a:t>- i dukshem vetem brenda klases dhe klasave te trasheguara.=&gt; protected string Emer;</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internal - </a:t>
            </a:r>
            <a:r>
              <a:rPr lang="en" sz="1500">
                <a:solidFill>
                  <a:srgbClr val="000000"/>
                </a:solidFill>
                <a:latin typeface="Times New Roman"/>
                <a:ea typeface="Times New Roman"/>
                <a:cs typeface="Times New Roman"/>
                <a:sym typeface="Times New Roman"/>
              </a:rPr>
              <a:t>i dukshem vetem brenda te njejtit projekt, nuk perdoret nga projekte te tjera.</a:t>
            </a:r>
            <a:endParaRPr sz="15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rPr lang="en" sz="1500">
                <a:solidFill>
                  <a:srgbClr val="000000"/>
                </a:solidFill>
                <a:latin typeface="Times New Roman"/>
                <a:ea typeface="Times New Roman"/>
                <a:cs typeface="Times New Roman"/>
                <a:sym typeface="Times New Roman"/>
              </a:rPr>
              <a:t>internal static void Printo() =&gt; Console.WriteLine("Vetëm brenda projektit!");</a:t>
            </a:r>
            <a:endParaRPr sz="1500">
              <a:solidFill>
                <a:srgbClr val="000000"/>
              </a:solidFill>
              <a:latin typeface="Times New Roman"/>
              <a:ea typeface="Times New Roman"/>
              <a:cs typeface="Times New Roman"/>
              <a:sym typeface="Times New Roman"/>
            </a:endParaRPr>
          </a:p>
          <a:p>
            <a:pPr indent="-323850" lvl="0" marL="457200" rtl="0" algn="l">
              <a:spcBef>
                <a:spcPts val="120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protected internal</a:t>
            </a:r>
            <a:r>
              <a:rPr lang="en" sz="1500">
                <a:solidFill>
                  <a:srgbClr val="000000"/>
                </a:solidFill>
                <a:latin typeface="Times New Roman"/>
                <a:ea typeface="Times New Roman"/>
                <a:cs typeface="Times New Roman"/>
                <a:sym typeface="Times New Roman"/>
              </a:rPr>
              <a:t> - i dukshem brenda te njejtit projekt dhe nga klasat qe trashegojne.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private protected </a:t>
            </a:r>
            <a:r>
              <a:rPr lang="en" sz="1500">
                <a:solidFill>
                  <a:srgbClr val="000000"/>
                </a:solidFill>
                <a:latin typeface="Times New Roman"/>
                <a:ea typeface="Times New Roman"/>
                <a:cs typeface="Times New Roman"/>
                <a:sym typeface="Times New Roman"/>
              </a:rPr>
              <a:t>- i dukshem brenda klases dhe klasave te trasheguara te te njejtit projekt</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Aksesi - shembull</a:t>
            </a:r>
            <a:endParaRPr/>
          </a:p>
        </p:txBody>
      </p:sp>
      <p:sp>
        <p:nvSpPr>
          <p:cNvPr id="209" name="Google Shape;209;p34"/>
          <p:cNvSpPr txBox="1"/>
          <p:nvPr>
            <p:ph idx="1" type="body"/>
          </p:nvPr>
        </p:nvSpPr>
        <p:spPr>
          <a:xfrm>
            <a:off x="-16600" y="1506425"/>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class Banka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private double balanca;      // vetëm brenda klasës</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public string Emri { get; set; }  // qasje publike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latin typeface="Times New Roman"/>
                <a:ea typeface="Times New Roman"/>
                <a:cs typeface="Times New Roman"/>
                <a:sym typeface="Times New Roman"/>
              </a:rPr>
              <a:t>    protected string KodiSekret; // vetëm për klasën dhe trashëgimtarët</a:t>
            </a:r>
            <a:endParaRPr sz="1500">
              <a:solidFill>
                <a:srgbClr val="000000"/>
              </a:solidFill>
              <a:latin typeface="Times New Roman"/>
              <a:ea typeface="Times New Roman"/>
              <a:cs typeface="Times New Roman"/>
              <a:sym typeface="Times New Roman"/>
            </a:endParaRPr>
          </a:p>
        </p:txBody>
      </p:sp>
      <p:sp>
        <p:nvSpPr>
          <p:cNvPr id="210" name="Google Shape;210;p34"/>
          <p:cNvSpPr txBox="1"/>
          <p:nvPr>
            <p:ph idx="1" type="body"/>
          </p:nvPr>
        </p:nvSpPr>
        <p:spPr>
          <a:xfrm>
            <a:off x="3056550" y="1593150"/>
            <a:ext cx="28047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public void VendosBalancen(double shuma)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if (shuma &gt;= 0)</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balanca = shuma;</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public double LexoBalancen()</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
        <p:nvSpPr>
          <p:cNvPr id="211" name="Google Shape;211;p34"/>
          <p:cNvSpPr txBox="1"/>
          <p:nvPr>
            <p:ph idx="1" type="body"/>
          </p:nvPr>
        </p:nvSpPr>
        <p:spPr>
          <a:xfrm>
            <a:off x="6129700" y="1506425"/>
            <a:ext cx="2804700" cy="363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return balanca; // kontrolluar nga metoda publike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1D2A35"/>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Aksesi - shembull</a:t>
            </a:r>
            <a:endParaRPr/>
          </a:p>
        </p:txBody>
      </p:sp>
      <p:sp>
        <p:nvSpPr>
          <p:cNvPr id="217" name="Google Shape;217;p35"/>
          <p:cNvSpPr txBox="1"/>
          <p:nvPr>
            <p:ph idx="1" type="body"/>
          </p:nvPr>
        </p:nvSpPr>
        <p:spPr>
          <a:xfrm>
            <a:off x="-16600" y="1506425"/>
            <a:ext cx="45885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class Program</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static void Main()</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Banka b = new Banka(); //krijojme nje objekt b</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b.Emri = "Banka Kombëtare";   // mund të qaset (public)</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p:txBody>
      </p:sp>
      <p:sp>
        <p:nvSpPr>
          <p:cNvPr id="218" name="Google Shape;218;p35"/>
          <p:cNvSpPr txBox="1"/>
          <p:nvPr>
            <p:ph idx="1" type="body"/>
          </p:nvPr>
        </p:nvSpPr>
        <p:spPr>
          <a:xfrm>
            <a:off x="4572000" y="1593000"/>
            <a:ext cx="4122000" cy="355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b.VendosBalancen(1000);       // vendos balancën me metodë publike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Console.WriteLine(b.LexoBalancen()); // lexon me metodë publike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 b.balanca = 500; ❌ Error, sepse është private</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rgbClr val="000000"/>
                </a:solidFill>
                <a:latin typeface="Times New Roman"/>
                <a:ea typeface="Times New Roman"/>
                <a:cs typeface="Times New Roman"/>
                <a:sym typeface="Times New Roman"/>
              </a:rPr>
              <a: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Ushtrime - Klasat dhe Objektet</a:t>
            </a:r>
            <a:endParaRPr/>
          </a:p>
        </p:txBody>
      </p:sp>
      <p:sp>
        <p:nvSpPr>
          <p:cNvPr id="224" name="Google Shape;224;p36"/>
          <p:cNvSpPr txBox="1"/>
          <p:nvPr>
            <p:ph idx="1" type="body"/>
          </p:nvPr>
        </p:nvSpPr>
        <p:spPr>
          <a:xfrm>
            <a:off x="-16600" y="1506425"/>
            <a:ext cx="9144000" cy="35505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Libri me fusha titull, autor, cmim. Printo informacionin për librin.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Person me metodën Pershendetje(). Printo një mesazh për secilin objekt.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Drejtëkëndëshi me fusha gjatesia dhe gjersia. Shto një metodë që llogarit sipërfaqen.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LlogariBankare me fusha numeriLlogarise dhe balanca. Krijo dy objekte dhe shfaq balancën e tyre.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Student me fusha emer, mosha, notaMesatare. Shto metodën Info().</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Sportisti me fusha emer dhe sport. Krijo 3 objekte dhe shfaq të dhënat.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Filmi me fusha titull, zhaner, viti. Printo informacionin e filmit.</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Ushtrime - Property</a:t>
            </a:r>
            <a:endParaRPr/>
          </a:p>
        </p:txBody>
      </p:sp>
      <p:sp>
        <p:nvSpPr>
          <p:cNvPr id="230" name="Google Shape;230;p37"/>
          <p:cNvSpPr txBox="1"/>
          <p:nvPr>
            <p:ph idx="1" type="body"/>
          </p:nvPr>
        </p:nvSpPr>
        <p:spPr>
          <a:xfrm>
            <a:off x="0" y="1506425"/>
            <a:ext cx="9144000" cy="3637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Person me property Emer dhe Mosha. Vendos dhe lexo vlerat me get; set;.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Libri me property Titull dhe Autor. Printo të dhënat për librin.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Rrethi me property Rrezja dhe vetëm-lexim Siperfaqja.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Llogari me property Balanca. Lejo vetëm vlera pozitive.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Kursi me property Emri dhe Kredite. Printo detajet e kursit.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Makina me property Shpejtesia. Mos lejo shpejtësi negative.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Punonjes me property Emer dhe Rroga. Printo rrogën e tij.</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Qyteti me property Emri dhe Popullsia. Vendos dhe shfaq popullsinë.</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Lapsi me property Ngjyra dhe Gjatësia. Printo detajet e lapsit.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Telefon me property Model dhe Cmimi. Mos lejo që Cmimi të jetë më i vogël se 0.</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Ushtrime - Konstruktoret</a:t>
            </a:r>
            <a:endParaRPr/>
          </a:p>
        </p:txBody>
      </p:sp>
      <p:sp>
        <p:nvSpPr>
          <p:cNvPr id="236" name="Google Shape;236;p38"/>
          <p:cNvSpPr txBox="1"/>
          <p:nvPr>
            <p:ph idx="1" type="body"/>
          </p:nvPr>
        </p:nvSpPr>
        <p:spPr>
          <a:xfrm>
            <a:off x="0" y="1506425"/>
            <a:ext cx="9144000" cy="3637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Person me konstruktor që inicializon emrin dhe moshën.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Makina me konstruktor që inicializon marka dhe model.</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Student me konstruktor pa parametra që vendos vlera default.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Libri me dy konstruktorë: një pa parametra dhe një me parametra.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Llogari me konstruktor që merr numriLlogarise dhe balanca.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Sportisti me konstruktor që merr vetëm emrin, ndërsa sporti të vendoset default.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Punonjes me konstruktor që inicializon emrin, pozicionin dhe pagën.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Drejtëkëndëshi me konstruktor që merr gjatësinë dhe gjerësinë, dhe metodë për sipërfaqen.</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Ushtrime - Aksesi</a:t>
            </a:r>
            <a:endParaRPr/>
          </a:p>
        </p:txBody>
      </p:sp>
      <p:sp>
        <p:nvSpPr>
          <p:cNvPr id="242" name="Google Shape;242;p39"/>
          <p:cNvSpPr txBox="1"/>
          <p:nvPr>
            <p:ph idx="1" type="body"/>
          </p:nvPr>
        </p:nvSpPr>
        <p:spPr>
          <a:xfrm>
            <a:off x="0" y="1506425"/>
            <a:ext cx="9144000" cy="36372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Llogari me private double balanca dhe metodë publike VendosBalancen().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Makina me property publike Model, por fusha shpejtesia private.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Person me fushë emer private dhe metodë publike Pershendetje().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Punonjes me protected string Pozicioni. Trashëgo klasën në Menaxher.</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Utility me metodë internal PrintoMesazh(). Provo ta thërrasësh brenda projektit.</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Student me public Emer, private notaMesatare.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Libri me metodë publike Shfaq(), e cila printon fushat private.</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Banka me property publike Emri dhe fusha private balanca.</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Kafsha me protected Fol(). Trashëgo në klasën Qeni dhe thirre metodën.</a:t>
            </a:r>
            <a:endParaRPr sz="1500">
              <a:solidFill>
                <a:srgbClr val="000000"/>
              </a:solidFill>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AutoNum type="arabicPeriod"/>
            </a:pPr>
            <a:r>
              <a:rPr lang="en" sz="1500">
                <a:solidFill>
                  <a:srgbClr val="000000"/>
                </a:solidFill>
                <a:latin typeface="Times New Roman"/>
                <a:ea typeface="Times New Roman"/>
                <a:cs typeface="Times New Roman"/>
                <a:sym typeface="Times New Roman"/>
              </a:rPr>
              <a:t>Krijo një klasë Konfigurim me internal fushë Versioni.</a:t>
            </a:r>
            <a:endParaRPr sz="1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OPP - Programim i orientuar nga objektet</a:t>
            </a:r>
            <a:endParaRPr/>
          </a:p>
        </p:txBody>
      </p:sp>
      <p:sp>
        <p:nvSpPr>
          <p:cNvPr id="80" name="Google Shape;80;p15"/>
          <p:cNvSpPr txBox="1"/>
          <p:nvPr>
            <p:ph idx="1" type="body"/>
          </p:nvPr>
        </p:nvSpPr>
        <p:spPr>
          <a:xfrm>
            <a:off x="0" y="1609750"/>
            <a:ext cx="9144000" cy="3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Programimi i orientuar nga objektet ka te beje me krijimin e objekteve qe permbajne si te dhena ashtu dhe metoda.</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160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OOP është më i shpejtë dhe më i lehtë për t’u ekzekutuar</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OOP ofron një strukturë të qartë për programet</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OOP ndihmon që kodi C# ti mbahet parimit "Mos e përsërit veten" dhe e bën kodin më të lehtë për t'u mirëmbajtur, modifikuar dhe debuguar.</a:t>
            </a:r>
            <a:endParaRPr sz="1500">
              <a:solidFill>
                <a:srgbClr val="000000"/>
              </a:solidFill>
              <a:highlight>
                <a:schemeClr val="lt1"/>
              </a:highlight>
              <a:latin typeface="Times New Roman"/>
              <a:ea typeface="Times New Roman"/>
              <a:cs typeface="Times New Roman"/>
              <a:sym typeface="Times New Roman"/>
            </a:endParaRPr>
          </a:p>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OOP bën të mundur krijimin e aplikacioneve të ripërdorshme plotësisht me më pak kod dhe kohë më të shkurtër zhvillimi.</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Klasat dhe objektet</a:t>
            </a:r>
            <a:endParaRPr/>
          </a:p>
        </p:txBody>
      </p:sp>
      <p:sp>
        <p:nvSpPr>
          <p:cNvPr id="86" name="Google Shape;86;p16"/>
          <p:cNvSpPr txBox="1"/>
          <p:nvPr>
            <p:ph idx="1" type="body"/>
          </p:nvPr>
        </p:nvSpPr>
        <p:spPr>
          <a:xfrm>
            <a:off x="0" y="1609750"/>
            <a:ext cx="9144000" cy="3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Klasat dhe objektet janë dy aspektet kryesore të programimit të orientuar nga objektet.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Klase: Fruta   Objekte : molle, dardhe, mango</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Klase: Makina   Objekte : benz, audi, toyota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Pra, një klasë është një shabllon për objektet, dhe një objekt është një instancë e një klase.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rPr lang="en" sz="1500">
                <a:solidFill>
                  <a:srgbClr val="000000"/>
                </a:solidFill>
                <a:highlight>
                  <a:schemeClr val="lt1"/>
                </a:highlight>
                <a:latin typeface="Times New Roman"/>
                <a:ea typeface="Times New Roman"/>
                <a:cs typeface="Times New Roman"/>
                <a:sym typeface="Times New Roman"/>
              </a:rPr>
              <a:t>Çdo gjë në C# shoqërohet me klasa dhe objekte, së bashku me atributet dhe metodat e saj.</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rPr lang="en" sz="1500">
                <a:solidFill>
                  <a:srgbClr val="000000"/>
                </a:solidFill>
                <a:highlight>
                  <a:schemeClr val="lt1"/>
                </a:highlight>
                <a:latin typeface="Times New Roman"/>
                <a:ea typeface="Times New Roman"/>
                <a:cs typeface="Times New Roman"/>
                <a:sym typeface="Times New Roman"/>
              </a:rPr>
              <a:t>Për shembull: në jetën reale, një makinë është një objekt. Makina ka atribute , të tilla si pesha dhe ngjyra, dhe metoda , të tilla si drejtimi dhe frenimi.</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rPr lang="en" sz="1500">
                <a:solidFill>
                  <a:srgbClr val="000000"/>
                </a:solidFill>
                <a:highlight>
                  <a:schemeClr val="lt1"/>
                </a:highlight>
                <a:latin typeface="Times New Roman"/>
                <a:ea typeface="Times New Roman"/>
                <a:cs typeface="Times New Roman"/>
                <a:sym typeface="Times New Roman"/>
              </a:rPr>
              <a:t>Një klasë është si një konstruktor objektesh, ose një "plan" për krijimin e objekteve.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0"/>
              </a:spcAft>
              <a:buNone/>
            </a:pPr>
            <a:r>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4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Klasat</a:t>
            </a:r>
            <a:endParaRPr/>
          </a:p>
        </p:txBody>
      </p:sp>
      <p:sp>
        <p:nvSpPr>
          <p:cNvPr id="92" name="Google Shape;92;p17"/>
          <p:cNvSpPr txBox="1"/>
          <p:nvPr/>
        </p:nvSpPr>
        <p:spPr>
          <a:xfrm>
            <a:off x="4917325" y="1054350"/>
            <a:ext cx="3840000" cy="30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Per te krijuar nje klase perdorim fjalen kyce </a:t>
            </a:r>
            <a:r>
              <a:rPr b="1" lang="en" sz="1500">
                <a:solidFill>
                  <a:schemeClr val="lt1"/>
                </a:solidFill>
                <a:highlight>
                  <a:schemeClr val="dk1"/>
                </a:highlight>
                <a:latin typeface="Times New Roman"/>
                <a:ea typeface="Times New Roman"/>
                <a:cs typeface="Times New Roman"/>
                <a:sym typeface="Times New Roman"/>
              </a:rPr>
              <a:t>class</a:t>
            </a:r>
            <a:r>
              <a:rPr b="1" lang="en" sz="1500">
                <a:solidFill>
                  <a:schemeClr val="lt1"/>
                </a:solidFill>
                <a:highlight>
                  <a:schemeClr val="dk1"/>
                </a:highlight>
                <a:latin typeface="Times New Roman"/>
                <a:ea typeface="Times New Roman"/>
                <a:cs typeface="Times New Roman"/>
                <a:sym typeface="Times New Roman"/>
              </a:rPr>
              <a:t>.</a:t>
            </a:r>
            <a:endParaRPr b="1"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class Makina</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string  ngjyra= “e kuqe”; //atribut ose fushe</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1600"/>
              </a:spcAft>
              <a:buNone/>
            </a:pPr>
            <a:r>
              <a:t/>
            </a:r>
            <a:endParaRPr b="1" sz="15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718250"/>
            <a:ext cx="4045200" cy="170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Objektet</a:t>
            </a:r>
            <a:endParaRPr/>
          </a:p>
        </p:txBody>
      </p:sp>
      <p:sp>
        <p:nvSpPr>
          <p:cNvPr id="98" name="Google Shape;98;p18"/>
          <p:cNvSpPr txBox="1"/>
          <p:nvPr/>
        </p:nvSpPr>
        <p:spPr>
          <a:xfrm>
            <a:off x="4572000" y="0"/>
            <a:ext cx="4572000" cy="518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1"/>
                </a:solidFill>
                <a:highlight>
                  <a:schemeClr val="dk1"/>
                </a:highlight>
                <a:latin typeface="Times New Roman"/>
                <a:ea typeface="Times New Roman"/>
                <a:cs typeface="Times New Roman"/>
                <a:sym typeface="Times New Roman"/>
              </a:rPr>
              <a:t>Një objekt krijohet nga një klasë.Për të krijuar një objekt të Car, specifikoni emrin e klasës, të ndjekur nga emri i objektit dhe përdorni fjalën kyçe new:</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class Makina</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string ngjyra = "e kuqe";</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static void Main(string[] args)</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Makina makina = new Makina();</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Console.WriteLine(makina.ngjyra);</a:t>
            </a:r>
            <a:endParaRPr sz="1500">
              <a:solidFill>
                <a:schemeClr val="lt1"/>
              </a:solidFill>
              <a:highlight>
                <a:schemeClr val="dk1"/>
              </a:highlight>
              <a:latin typeface="Times New Roman"/>
              <a:ea typeface="Times New Roman"/>
              <a:cs typeface="Times New Roman"/>
              <a:sym typeface="Times New Roman"/>
            </a:endParaRPr>
          </a:p>
          <a:p>
            <a:pPr indent="0" lvl="0" marL="0" rtl="0" algn="l">
              <a:lnSpc>
                <a:spcPct val="115000"/>
              </a:lnSpc>
              <a:spcBef>
                <a:spcPts val="1600"/>
              </a:spcBef>
              <a:spcAft>
                <a:spcPts val="0"/>
              </a:spcAft>
              <a:buNone/>
            </a:pPr>
            <a:r>
              <a:rPr lang="en" sz="1500">
                <a:solidFill>
                  <a:schemeClr val="lt1"/>
                </a:solidFill>
                <a:highlight>
                  <a:schemeClr val="dk1"/>
                </a:highlight>
                <a:latin typeface="Times New Roman"/>
                <a:ea typeface="Times New Roman"/>
                <a:cs typeface="Times New Roman"/>
                <a:sym typeface="Times New Roman"/>
              </a:rPr>
              <a:t>  }</a:t>
            </a:r>
            <a:endParaRPr sz="1500">
              <a:solidFill>
                <a:schemeClr val="lt1"/>
              </a:solidFill>
              <a:highlight>
                <a:schemeClr val="dk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1200"/>
              </a:spcAft>
              <a:buNone/>
            </a:pPr>
            <a:r>
              <a:rPr lang="en" sz="1500">
                <a:solidFill>
                  <a:schemeClr val="lt1"/>
                </a:solidFill>
                <a:highlight>
                  <a:schemeClr val="dk1"/>
                </a:highlight>
                <a:latin typeface="Times New Roman"/>
                <a:ea typeface="Times New Roman"/>
                <a:cs typeface="Times New Roman"/>
                <a:sym typeface="Times New Roman"/>
              </a:rPr>
              <a:t>}</a:t>
            </a:r>
            <a:endParaRPr sz="1500">
              <a:solidFill>
                <a:schemeClr val="lt1"/>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Objekte te shumefishta</a:t>
            </a:r>
            <a:endParaRPr/>
          </a:p>
        </p:txBody>
      </p:sp>
      <p:sp>
        <p:nvSpPr>
          <p:cNvPr id="104" name="Google Shape;104;p19"/>
          <p:cNvSpPr txBox="1"/>
          <p:nvPr>
            <p:ph idx="1" type="body"/>
          </p:nvPr>
        </p:nvSpPr>
        <p:spPr>
          <a:xfrm>
            <a:off x="0" y="1629900"/>
            <a:ext cx="44718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Mund të krijoni objekte të shumta të një klase: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string ngjyra = "red";</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static void Main(string[] args)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Makina makina1 = new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
        <p:nvSpPr>
          <p:cNvPr id="105" name="Google Shape;105;p19"/>
          <p:cNvSpPr txBox="1"/>
          <p:nvPr>
            <p:ph idx="2" type="body"/>
          </p:nvPr>
        </p:nvSpPr>
        <p:spPr>
          <a:xfrm>
            <a:off x="4694250" y="1629900"/>
            <a:ext cx="44718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Makina makina2 = new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Console.WriteLine(makina1.ngjyra);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Console.WriteLine(makina2.ngjyra);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Klasat  e shumefishta</a:t>
            </a:r>
            <a:endParaRPr/>
          </a:p>
        </p:txBody>
      </p:sp>
      <p:sp>
        <p:nvSpPr>
          <p:cNvPr id="111" name="Google Shape;111;p20"/>
          <p:cNvSpPr txBox="1"/>
          <p:nvPr>
            <p:ph idx="1" type="body"/>
          </p:nvPr>
        </p:nvSpPr>
        <p:spPr>
          <a:xfrm>
            <a:off x="0" y="1712775"/>
            <a:ext cx="44718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Gjithashtu mund të krijoni një objekt të një klase dhe t'i qaseni atij në një klasë tjetër. Kjo përdoret shpesh për një organizim më të mirë të klasave (një klasë ka të gjitha fushat dhe metodat, ndërsa klasa tjetër përmban Main() metodën (kodin që do të ekzekutohet)).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u="sng">
                <a:solidFill>
                  <a:srgbClr val="000000"/>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prog2.cs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Makina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public string ngjyra = "red";</a:t>
            </a:r>
            <a:endParaRPr sz="1500">
              <a:solidFill>
                <a:srgbClr val="000000"/>
              </a:solidFill>
              <a:highlight>
                <a:schemeClr val="lt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
        <p:nvSpPr>
          <p:cNvPr id="112" name="Google Shape;112;p20"/>
          <p:cNvSpPr txBox="1"/>
          <p:nvPr>
            <p:ph idx="2" type="body"/>
          </p:nvPr>
        </p:nvSpPr>
        <p:spPr>
          <a:xfrm>
            <a:off x="4694250" y="1712775"/>
            <a:ext cx="44718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rgbClr val="000000"/>
                </a:solidFill>
                <a:highlight>
                  <a:schemeClr val="lt1"/>
                </a:highlight>
                <a:latin typeface="Times New Roman"/>
                <a:ea typeface="Times New Roman"/>
                <a:cs typeface="Times New Roman"/>
                <a:sym typeface="Times New Roman"/>
                <a:hlinkClick r:id="rId4">
                  <a:extLst>
                    <a:ext uri="{A12FA001-AC4F-418D-AE19-62706E023703}">
                      <ahyp:hlinkClr val="tx"/>
                    </a:ext>
                  </a:extLst>
                </a:hlinkClick>
              </a:rPr>
              <a:t>prog.cs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Program{</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static void Main(string[] args)</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Makina makina  = new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Console.WriteLine(makina.ngjyra);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 }</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Anetaret e klases</a:t>
            </a:r>
            <a:endParaRPr/>
          </a:p>
        </p:txBody>
      </p:sp>
      <p:sp>
        <p:nvSpPr>
          <p:cNvPr id="118" name="Google Shape;118;p21"/>
          <p:cNvSpPr txBox="1"/>
          <p:nvPr>
            <p:ph idx="1" type="body"/>
          </p:nvPr>
        </p:nvSpPr>
        <p:spPr>
          <a:xfrm>
            <a:off x="0" y="1712775"/>
            <a:ext cx="4471800" cy="3430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Times New Roman"/>
              <a:buChar char="●"/>
            </a:pPr>
            <a:r>
              <a:rPr lang="en" sz="1500">
                <a:solidFill>
                  <a:srgbClr val="000000"/>
                </a:solidFill>
                <a:highlight>
                  <a:schemeClr val="lt1"/>
                </a:highlight>
                <a:latin typeface="Times New Roman"/>
                <a:ea typeface="Times New Roman"/>
                <a:cs typeface="Times New Roman"/>
                <a:sym typeface="Times New Roman"/>
              </a:rPr>
              <a:t>Quajme fushat dhe metodat brenda klasave.</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class Makina</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string ngjyra = "red";        // field</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int shpejtesiaMax= 200;          // field</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1600"/>
              </a:spcAft>
              <a:buNone/>
            </a:pPr>
            <a:r>
              <a:rPr lang="en" sz="1500">
                <a:solidFill>
                  <a:srgbClr val="000000"/>
                </a:solidFill>
                <a:highlight>
                  <a:schemeClr val="lt1"/>
                </a:highlight>
                <a:latin typeface="Times New Roman"/>
                <a:ea typeface="Times New Roman"/>
                <a:cs typeface="Times New Roman"/>
                <a:sym typeface="Times New Roman"/>
              </a:rPr>
              <a:t>  public void AfishoMesazh()   // method</a:t>
            </a:r>
            <a:endParaRPr sz="1500">
              <a:solidFill>
                <a:srgbClr val="000000"/>
              </a:solidFill>
              <a:highlight>
                <a:schemeClr val="lt1"/>
              </a:highlight>
              <a:latin typeface="Times New Roman"/>
              <a:ea typeface="Times New Roman"/>
              <a:cs typeface="Times New Roman"/>
              <a:sym typeface="Times New Roman"/>
            </a:endParaRPr>
          </a:p>
        </p:txBody>
      </p:sp>
      <p:sp>
        <p:nvSpPr>
          <p:cNvPr id="119" name="Google Shape;119;p21"/>
          <p:cNvSpPr txBox="1"/>
          <p:nvPr>
            <p:ph idx="2" type="body"/>
          </p:nvPr>
        </p:nvSpPr>
        <p:spPr>
          <a:xfrm>
            <a:off x="4694250" y="1712775"/>
            <a:ext cx="4471800" cy="34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Console.WriteLine("Makina po ecen shume shpejt!!");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  }</a:t>
            </a:r>
            <a:endParaRPr sz="1500">
              <a:solidFill>
                <a:srgbClr val="000000"/>
              </a:solidFill>
              <a:highlight>
                <a:schemeClr val="lt1"/>
              </a:highlight>
              <a:latin typeface="Times New Roman"/>
              <a:ea typeface="Times New Roman"/>
              <a:cs typeface="Times New Roman"/>
              <a:sym typeface="Times New Roman"/>
            </a:endParaRPr>
          </a:p>
          <a:p>
            <a:pPr indent="0" lvl="0" marL="152400" marR="152400" rtl="0" algn="l">
              <a:lnSpc>
                <a:spcPct val="150000"/>
              </a:lnSpc>
              <a:spcBef>
                <a:spcPts val="1600"/>
              </a:spcBef>
              <a:spcAft>
                <a:spcPts val="0"/>
              </a:spcAft>
              <a:buNone/>
            </a:pPr>
            <a:r>
              <a:rPr lang="en" sz="1500">
                <a:solidFill>
                  <a:srgbClr val="000000"/>
                </a:solidFill>
                <a:highlight>
                  <a:schemeClr val="lt1"/>
                </a:highlight>
                <a:latin typeface="Times New Roman"/>
                <a:ea typeface="Times New Roman"/>
                <a:cs typeface="Times New Roman"/>
                <a:sym typeface="Times New Roman"/>
              </a:rPr>
              <a:t>}</a:t>
            </a:r>
            <a:endParaRPr sz="1500">
              <a:solidFill>
                <a:srgbClr val="000000"/>
              </a:solidFill>
              <a:highlight>
                <a:schemeClr val="lt1"/>
              </a:highlight>
              <a:latin typeface="Times New Roman"/>
              <a:ea typeface="Times New Roman"/>
              <a:cs typeface="Times New Roman"/>
              <a:sym typeface="Times New Roman"/>
            </a:endParaRPr>
          </a:p>
          <a:p>
            <a:pPr indent="0" lvl="0" marL="0" rtl="0" algn="l">
              <a:spcBef>
                <a:spcPts val="1200"/>
              </a:spcBef>
              <a:spcAft>
                <a:spcPts val="1600"/>
              </a:spcAft>
              <a:buNone/>
            </a:pPr>
            <a:r>
              <a:t/>
            </a:r>
            <a:endParaRPr sz="15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