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19934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1993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39348222a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3934822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39348222a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3934822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39348222a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39348222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39348222a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3934822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39348222a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39348222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39348222a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3934822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39348222a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39348222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39348222a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3934822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39348222a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39348222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19934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199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39348222a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39348222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39348222a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39348222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39348222a_0_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39348222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39348222a_0_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39348222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39348222a_0_9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39348222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40925127e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4092512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40925127e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4092512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40925127e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4092512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40925127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4092512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40925127e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4092512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19934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199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40925127e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4092512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19934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199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19934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199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39348222a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3934822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3f61937e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3f61937e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3f61937e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3f61937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3f61937e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3f61937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Leksion 2:Koleksionet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60950" y="1932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Diferenca Listat &amp; Arrays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21000" y="1298400"/>
            <a:ext cx="4608000" cy="3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</a:t>
            </a:r>
            <a:endParaRPr b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Madhësi fikse – nuk mund të ndryshohet pasi është krijuar.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Performancë shumë e lartë për qasje me indeks.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E përshtatshme kur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dimë saktë madhësinë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të dhënave.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Tipar bazë i gjuhës, shumë efikas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2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4979250" y="1298400"/>
            <a:ext cx="3754500" cy="32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</a:t>
            </a:r>
            <a:endParaRPr b="1" sz="1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Madhësi dinamike – mund të shtohet ose hiqet elemente në çdo moment.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Përmban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metoda të integruara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etj.).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📌 Përdoret kur </a:t>
            </a: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nuk dimë madhësinë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të dhënave paraprakisht.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Dictionary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71900" y="1726500"/>
            <a:ext cx="8104500" cy="31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Dictionary&lt;TKey, TValue&gt; është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koleksion çelës–vlerë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(key-value)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Çdo element ka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çelës unik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 dhe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vlerë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Është shumë i shpejtë për kërkime (lookup) sepse përdor një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hash table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brenda.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Sintaksa bazë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Dictionary&lt;int, string&gt; students = new Dictionary&lt;int, string&gt;();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int është tipi i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çelësit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(key)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string është tipi i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vlerës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(value)</a:t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Dictionary-Operacionet baze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410400" y="1713375"/>
            <a:ext cx="41616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Shtimi i elementeve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students = new Dictionary&lt;int, string&gt;();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students.Add(1, "Ardit");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students.Add(2, "Elira");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Ose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students[3] = "Albi";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106900" y="1713375"/>
            <a:ext cx="357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Leximi i elementeve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Console.WriteLine(students[1]);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66800" y="141650"/>
            <a:ext cx="8210400" cy="122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Dictionary - Operacionet baze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365100" y="1740400"/>
            <a:ext cx="4331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3..  Kontrollo nese ekziston nje celes.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if (students.ContainsKey(2))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Console.WriteLine("Studenti ekziston!");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Përditësimi i një vlere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students[1] = "Ari";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 Fshirja e elementeve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students.Remove(2);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4898650" y="1740400"/>
            <a:ext cx="433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Iterimi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foreach (var kvp in students)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Console.WriteLine($"Key: {kvp.Key}, Value: {kvp.Value}");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66800" y="141650"/>
            <a:ext cx="8210400" cy="9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Dictionary-Ushtrime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0" y="1062050"/>
            <a:ext cx="9144000" cy="4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int&gt; ku key është emri i personit dhe vlera është mosha.Shto 3 persona, shfaq te gjithe personat, perditeso moshen e njerit, fshi nje tjeter.</a:t>
            </a:r>
            <a:b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people = new Dictionary&lt;string, int&gt;();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people["Arta"] = 25;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people["Bledi"] = 30;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people["Eris"] = 20;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 (var p in people)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Console.WriteLine($"{p.Key} - {p.Value}");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people["Arta"] = 26; // update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people.Remove("Eris"); // delete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0" y="138125"/>
            <a:ext cx="9014700" cy="50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string&gt; për të ruajtur numrat e telefonit (key = emri, value = numri).Shto 3 persona, Jep mundësi përdoruesit të kërkojë një emër dhe shfaq numrin nëse ekziston.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 phones = new Dictionary&lt;string, string&gt;();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phones["Arben"] = "0681234567";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phones["Mira"] = "0697654321";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phones["Elira"] = "0671112223";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Console.Write("Shkruaj emrin: 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name = Console.ReadLine();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(phones.ContainsKey(name))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Console.WriteLine($"Numri i {name} është {phones[name]}");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Console.WriteLine("Emri nuk ekziston!");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Menaxhimi i rrjedhës së programit në C#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Ciklet (Loops/Iterations)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311700" y="1853550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b="1" lang="en" sz="1800">
                <a:solidFill>
                  <a:srgbClr val="000000"/>
                </a:solidFill>
              </a:rPr>
              <a:t>while</a:t>
            </a:r>
            <a:r>
              <a:rPr lang="en" sz="1800">
                <a:solidFill>
                  <a:srgbClr val="000000"/>
                </a:solidFill>
              </a:rPr>
              <a:t> – përsëritje derisa kushti të jetë i vërtetë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i = 1;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while (i &lt;= 5)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Console.WriteLine("Numri: " + i);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i++;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br>
              <a:rPr lang="en" sz="1800">
                <a:solidFill>
                  <a:srgbClr val="000000"/>
                </a:solidFill>
              </a:rPr>
            </a:b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806900" y="1795675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b="1" lang="en" sz="1800">
                <a:solidFill>
                  <a:srgbClr val="000000"/>
                </a:solidFill>
              </a:rPr>
              <a:t>do … while </a:t>
            </a:r>
            <a:r>
              <a:rPr lang="en" sz="1800">
                <a:solidFill>
                  <a:srgbClr val="000000"/>
                </a:solidFill>
              </a:rPr>
              <a:t>– ekzekutohet të paktën një herë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r>
              <a:rPr lang="en" sz="1800">
                <a:solidFill>
                  <a:srgbClr val="000000"/>
                </a:solidFill>
              </a:rPr>
              <a:t> int i = 1;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do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Console.WriteLine("Numri: " + i);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i++;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while (i &lt;= 5);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Menaxhimi i rrjedhës së programit në C#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Ciklet (Loops/Iterations)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429150" y="1712800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for</a:t>
            </a:r>
            <a:r>
              <a:rPr lang="en" sz="1800">
                <a:solidFill>
                  <a:srgbClr val="000000"/>
                </a:solidFill>
              </a:rPr>
              <a:t> – përsëritje me numër të caktuar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(int i = 1; i &lt;= 5; i++)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Console.WriteLine("Numri: " + i);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4689450" y="1712800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foreach – </a:t>
            </a:r>
            <a:r>
              <a:rPr lang="en" sz="1800">
                <a:solidFill>
                  <a:srgbClr val="000000"/>
                </a:solidFill>
              </a:rPr>
              <a:t>për çdo element në një koleksion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string[] lng = { “C", “C++", “C#" };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foreach (string l in lng)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Console.WriteLine(l);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Menaxhimi i rrjedhës së programit në C#</a:t>
            </a:r>
            <a:endParaRPr sz="2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50">
                <a:latin typeface="Arial"/>
                <a:ea typeface="Arial"/>
                <a:cs typeface="Arial"/>
                <a:sym typeface="Arial"/>
              </a:rPr>
              <a:t>Ciklet (Loops/Iterations)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440100" y="1795650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b="1" lang="en" sz="1800">
                <a:solidFill>
                  <a:srgbClr val="000000"/>
                </a:solidFill>
              </a:rPr>
              <a:t>break</a:t>
            </a:r>
            <a:r>
              <a:rPr lang="en" sz="1800">
                <a:solidFill>
                  <a:srgbClr val="000000"/>
                </a:solidFill>
              </a:rPr>
              <a:t> – ndërpret ciklin</a:t>
            </a:r>
            <a:endParaRPr sz="1800">
              <a:solidFill>
                <a:srgbClr val="000000"/>
              </a:solidFill>
            </a:endParaRPr>
          </a:p>
          <a:p>
            <a:pPr indent="-325755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b="1" lang="en" sz="1800">
                <a:solidFill>
                  <a:srgbClr val="000000"/>
                </a:solidFill>
              </a:rPr>
              <a:t>continue</a:t>
            </a:r>
            <a:r>
              <a:rPr lang="en" sz="1800">
                <a:solidFill>
                  <a:srgbClr val="000000"/>
                </a:solidFill>
              </a:rPr>
              <a:t> – kalon në iterimin tjetër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for (int i = 1; i &lt;= 5; i++)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if (i == 3) continue; // kalon 3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if (i == 5) break;	// ndalon tek 5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Console.WriteLine(i);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4700400" y="1795650"/>
            <a:ext cx="40254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➢"/>
            </a:pPr>
            <a:r>
              <a:rPr b="1" lang="en" sz="1800">
                <a:solidFill>
                  <a:srgbClr val="000000"/>
                </a:solidFill>
              </a:rPr>
              <a:t>return</a:t>
            </a:r>
            <a:r>
              <a:rPr lang="en" sz="1800">
                <a:solidFill>
                  <a:srgbClr val="000000"/>
                </a:solidFill>
              </a:rPr>
              <a:t> – del nga metoda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int MerrNumrin()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{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int n = 10;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	return n;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}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Console.WriteLine(MerrNumrin());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Ciklet -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10563" y="1744346"/>
            <a:ext cx="42603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Shuma e numrave 1 deri 100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shuma = 0;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(int i = 1; i &lt;= 100; i++)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shuma += i;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Console.WriteLine($"Shuma është: {shuma}");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4673138" y="1733850"/>
            <a:ext cx="4260300" cy="3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Numri i shifrave të një numri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n = 12345, count = 0;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(n &gt; 0)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count++;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 /= 10;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b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Console.WriteLine($"Ka {count} shifra");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265500" y="1718250"/>
            <a:ext cx="4045200" cy="170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Temat</a:t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953175" y="365100"/>
            <a:ext cx="3837000" cy="44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Listat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Operacionet baze - lista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Diferenca Arrays &amp; Lists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 - operacionet baze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Ciklet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Ushtrime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Ciklet -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461450" y="1802250"/>
            <a:ext cx="42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Shfaq numrat nga 1 deri në 10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for (int i = 1; i &lt;= 10; i++)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Console.WriteLine(i);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4444150" y="1802250"/>
            <a:ext cx="42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Numëron nga 1 deri në 50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int i = 1;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(i &lt;= 50)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Console.WriteLine(i);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i++;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Ciklet - 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311700" y="1712775"/>
            <a:ext cx="8382300" cy="3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Kërkon numër pozitiv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 n;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Console.Write("Jep një numër pozitiv: 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 = int.Parse(Console.ReadLine());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while (n &lt;= 0);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Console.WriteLine("Numri i dhënë është: " + n);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311700" y="1506300"/>
            <a:ext cx="85560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Gjej shumen e elementeve te nje array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int[] numrat = { 5, 10, 15, 20 };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shuma = 0;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(int i = 0; i &lt; numrat.Length; i++)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shuma += numrat[i];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Console.WriteLine("Shuma = " + shuma);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5"/>
          <p:cNvSpPr txBox="1"/>
          <p:nvPr/>
        </p:nvSpPr>
        <p:spPr>
          <a:xfrm>
            <a:off x="523650" y="1634100"/>
            <a:ext cx="8118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 Gjej numrin më të madh në një array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int[] numrat = { 3, 17, 8, 25, 10 };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int max = numrat[0];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for (int i = 1; i &lt; numrat.Length; i++)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{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if (numrat[i] &gt; max)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max = numrat[i];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}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Console.WriteLine("Numri më i madh    është: " + max);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311700" y="1657525"/>
            <a:ext cx="82221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Kthe array ne rend te kundert.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int[] numrat = { 1, 2, 3, 4, 5 };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Console.WriteLine("Array origjinal: " +   string.Join(", ", numrat));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Array.Reverse(numrat);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Console.WriteLine("Array i kthyer: " + string.Join(", ", numrat));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10950" y="1644425"/>
            <a:ext cx="9144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4.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Shto elemente në listë dhe shfaq ato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List&lt;string&gt; fruta = new List&lt;string&gt;();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fruta.Add("Molla");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fruta.Add("Dardha");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fruta.Add("Banane");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Console.WriteLine("Frutat në listë:");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foreach (string f in fruta)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Console.WriteLine(f);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311700" y="1506300"/>
            <a:ext cx="83823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Gjej nëse një element ekziston në listë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List&lt;int&gt; numrat = new List&lt;int&gt; { 10, 20, 30, 40 };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Console.Write("Jep nje numer: 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n = int.Parse(Console.ReadLine());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(numrat.Contains(n))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Console.WriteLine("Numri ekziston në listë.");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Console.WriteLine("Numri NUK ekziston në listë.");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me Lista/Arrays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39"/>
          <p:cNvSpPr txBox="1"/>
          <p:nvPr/>
        </p:nvSpPr>
        <p:spPr>
          <a:xfrm>
            <a:off x="512700" y="1782550"/>
            <a:ext cx="8118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6. Hiq elemente nga listë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List&lt;string&gt; lista = new List&lt;string&gt; { "C", "C++", "C#", "JAVA" };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Console.WriteLine("Lista origjinale: " + string.Join(", ", lista);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lista.Remove("JAVA"); // heq sipas emrit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lista.RemoveAt(3);    // heq sipas indeksit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  Console.WriteLine("Lista pas fshirjes: " + string.Join(", ", lista));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te pazgjidhura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322650" y="2039750"/>
            <a:ext cx="8520600" cy="24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array me 10 numra dhe gjej mesataren e tyre.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Lexo nga tastiera 5 numra dhe vendosi në një array. Pastaj shfaq vetëm numrat çift.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Gjej numrin më të vogël në një array.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array me 10 numra dhe numëro sa herë përsëritet një numër i dhënë nga përdoruesi.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Kthe një array të dhënë nga përdoruesi në rend rritës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listë me emrat e 5 studentëve. Shfaq të gjithë emrat në rend alfabetik.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Lexo emra nga tastiera derisa përdoruesi të shkruajë “STOP”, pastaj shfaq të gjithë emrat që janë shtuar.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te pazgjidhura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41"/>
          <p:cNvSpPr txBox="1"/>
          <p:nvPr/>
        </p:nvSpPr>
        <p:spPr>
          <a:xfrm>
            <a:off x="311700" y="1933775"/>
            <a:ext cx="8520600" cy="26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Gjej elementin më të gjatë (string me më shumë shkronja) në një listë string-ësh.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Krijo një listë me numra. Hiq të gjithë numrat që janë më të vegjël se 10.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Lexo 5 nota të studentëve (numra nga 1 deri 10) dhe shfaq mesataren.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nje program qe shfaq numrat nga 1 deri ne 10 me for.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nje program qe llogarit Shumen e numrave nga 1 deri ne n, ku n jepet nga perdoruesi.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nje program qe lexon nje numer te plote n dhe provoni qe ky numer plotepjestohet me 5.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Shkruaj nje program qe merr si input 3 numra dhe paraqet ne ekran numrin me te madh.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1759100"/>
            <a:ext cx="8520600" cy="31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Eshte nje koleksion elementesh te te njejtit tip.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Ka madhesi fikse pasi percaktohet qe ne fillim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sz="1800">
                <a:solidFill>
                  <a:srgbClr val="000000"/>
                </a:solidFill>
              </a:rPr>
              <a:t>Indeksohet duke filluar nga 0.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DEKLARIMI DHE INICIALIZIMI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 sz="1800">
                <a:solidFill>
                  <a:srgbClr val="000000"/>
                </a:solidFill>
              </a:rPr>
              <a:t>Deklarim bosh =&gt;  int[ ] numra = new int[5];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 sz="1800">
                <a:solidFill>
                  <a:srgbClr val="000000"/>
                </a:solidFill>
              </a:rPr>
              <a:t>Deklarim dhe inicializim =&gt; int[ ] vlera = new {1,2,3,4,5};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➔"/>
            </a:pPr>
            <a:r>
              <a:rPr lang="en" sz="1800">
                <a:solidFill>
                  <a:srgbClr val="000000"/>
                </a:solidFill>
              </a:rPr>
              <a:t>Leximi i elementeve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Console.WriteLine(vlera[0]) //1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Console.WriteLine(vlera[4]) //5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471900" y="401100"/>
            <a:ext cx="8222100" cy="11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Ushtrime te pazgjidhura- Dictionary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0" y="1506300"/>
            <a:ext cx="9144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Krijo një Dictionary&lt;int, string&gt; që ruan ditët e javës (1 = E hënë, 2 = E martë, …).Shfaq të gjitha ditët.Jep një numër nga përdoruesi dhe nxirr ditën përkatëse.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double&gt; ku key është emri i studentit dhe vlera është nota mesatare.Shto disa studentë me nota.Llogarit mesataren e të gjitha notave.Gjej studentin me notën më të lartë.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int&gt; për inventar produktesh (emri i produktit = çelës, sasia = vlera).Shto disa produkte me sasi.Zmadho ose zvogëlo sasinë e një produkti të caktuar.Shfaq listën e produkteve që kanë sasi më pak se 5 copë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string&gt; si mini-fjalor (p.sh. "hello" = "përshëndetje").Shto 5 fjalë me përkthime.Jep një fjalë nga përdoruesi dhe shfaq përkthimin nëse ekziston.Nëse nuk ekziston, trego një mesazh “Nuk u gjet”.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Krijo një Dictionary&lt;string, int&gt; ku ruan emrat e lojtarëve dhe pikët e tyre.Jep mundësi të shtosh pikë një lojtari.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Shfaq renditjen e lojtarëve nga më i miri tek më i dobëti.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Karakteristikat Arrays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Te gjithe elementet jane te te njejtit tip.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Madhesia e saj nuk mund te ndryshoj.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Qasje shume  e shpejte me indekset.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Mbeshtet metoda te gatshme per manipulimin permes arrays (sort, reverse, indexOf)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311700" y="75100"/>
            <a:ext cx="8520600" cy="4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using System;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class Program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static void Main()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int[] nota = { 8, 9, 10, 7, 6 };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Console.WriteLine("Notat:");s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foreach (int n in nota)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{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    Console.WriteLine(n);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   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    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}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24475" y="1592600"/>
            <a:ext cx="4045200" cy="15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Listat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679875" y="0"/>
            <a:ext cx="446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 eshte nje koleksion gjenerik ne C#.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Ndodhet ne namespace System.Collections.Generic.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Ajo mund të ruajë elemente të të njëjtit tip (p.sh. vetëm int, vetëm string etj.).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AutoNum type="arabicPeriod"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Mund të shtojmë ose heqim elemente ne menyre dinamike.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DEKLARIMI I LISTES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System.Collection.Generic;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List&lt;datatype&gt; emri_listes = new List&lt;datatype&gt;();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Shembull: List&lt;int&gt; numrat = new List&lt;int&gt;();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Avantazhet e Listes</a:t>
            </a:r>
            <a:endParaRPr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939500" y="461700"/>
            <a:ext cx="3837000" cy="42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Dinamike - mund te shtosh dhe te heqesh elemente pa percaktuar madhesine.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Metodat e gatshme per shtim, fshirje, pastrim,renditje.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Lehte per tu perdorur me foreach.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Performance te larte - e optimizuar per perdorim te shpeshte.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Mbeshtetje per tipe te ndryshme - (int, string, etj)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24475" y="1642925"/>
            <a:ext cx="4045200" cy="147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Operacionet baze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Times New Roman"/>
              <a:buNone/>
            </a:pPr>
            <a:r>
              <a:rPr lang="en" sz="3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Lista</a:t>
            </a:r>
            <a:endParaRPr sz="3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0"/>
          <p:cNvSpPr txBox="1"/>
          <p:nvPr>
            <p:ph idx="2" type="body"/>
          </p:nvPr>
        </p:nvSpPr>
        <p:spPr>
          <a:xfrm>
            <a:off x="4572000" y="165950"/>
            <a:ext cx="4204500" cy="48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Add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Shton nje element ne liste 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numrat.Add(10);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Marrja e elementeve me index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numrat[0]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fshin nje element nga lista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numrat.Remove(10)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Heqja e elementit ne baze te indexit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numrat.RemoveAt(0);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Count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numri i elementeve te listes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numrat.Count();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Contains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- kontrollon nese nje element ekziston ne nje liste.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numrat.Contains(10);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Pastrimi i listes =&gt;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numrat.Clear()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16175" y="0"/>
            <a:ext cx="8716200" cy="49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using System;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using System.Collections.Generic;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class Program {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Static void Main(){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List&lt;string&gt; emrat = new List&lt;string&gt;();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emrat.Add(“ANA”);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emrat.Add(“Bledi”);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emrat.Add(“Tani”);</a:t>
            </a:r>
            <a:endParaRPr sz="1600">
              <a:solidFill>
                <a:schemeClr val="lt1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emrat.Remove(“ANA”);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Console.WriteLine(emrat);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