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AB6806-D0A1-4A45-A985-B0D3A2B74D25}">
  <a:tblStyle styleId="{EEAB6806-D0A1-4A45-A985-B0D3A2B74D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4c0b62ca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4c0b62ca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4c0b62ca8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4c0b62ca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4c0b62ca8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4c0b62c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4c0b62ca8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4c0b62ca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4c0b62ca8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4c0b62ca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4c0b62ca8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4c0b62c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39348222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3934822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39348222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3934822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4c0b62ca8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4c0b62c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4c0b62ca8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4c0b62ca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39348222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3934822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4c0b62ca8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4c0b62ca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4c0b62ca8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4c0b62c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4c0b62ca8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4c0b62ca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4c0b62ca8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4c0b62ca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4c0b62ca8_0_1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4c0b62ca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4c0b62ca8_0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4c0b62ca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4c0b62ca8_0_1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84c0b62ca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4c0b62ca8_0_1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4c0b62ca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4c0b62ca8_0_1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84c0b62c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4c0b62ca8_0_1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4c0b62ca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4c0b62ca8_0_2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84c0b62ca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4c0b62ca8_0_2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4c0b62ca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84c0b62ca8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84c0b62ca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4c0b62ca8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4c0b62c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4c0b62ca8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4c0b62ca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4c0b62ca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4c0b62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39348222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3934822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3f61937e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3f61937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3f61937e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3f61937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4c0b62ca8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4c0b62ca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Leksion 3: FUNKSIONET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in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Parametri jepet vetëm për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lexim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, nuk mund të ndryshohet brenda metodës.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Shfaq(in int numri)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Console.WriteLine(numri);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// numri = 10; ❌ nuk lejohet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params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Lejon dërgimin e një numri të ndryshëm argumentesh (array implicit).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int Shuma(params int[] numrat)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int sum = 0;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foreach (int n in numrat) sum += n;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return sum;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Console.WriteLine(Shuma(1, 2, 3, 4, 5)); // 15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opsionale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Vendosen vlera default → nëse nuk jepet parametri, përdoret default.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Pershendetje(string emer = "Mik")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Console.WriteLine($"Përshëndetje {emer}!");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Pershendetje();        // Përshëndetje Mik!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Pershendetje("Ana");   // Përshëndetje Ana!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e emertuar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Kur thërrasim metodën, mund t’i japim emrin parametrit.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InfoStudent(string emer, int mosha, string qyteti)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Console.WriteLine($"{emer}, {mosha} vjeç, nga {qyteti}");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InfoStudent(qyteti: "Tiranë", mosha: 20, emer: "Ergi");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Tipet e kthimit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Kur krijojmë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metodë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, ajo mund të kthejë një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vlerë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ose të mos kthejë asgjë (void).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Tipi i kthimit vendoset para emrit të metodës.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Baze (int, double, decimal, bool, string)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Komplekse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Koleksione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Tuple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460950" y="1932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221000" y="1298400"/>
            <a:ext cx="87168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(nuk kthen asgjë).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Përdoret kur metoda vetëm </a:t>
            </a: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ekzekuton diçka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pa kthyer vlerë.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Pershendetje()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Console.WriteLine("Pershendetje nga C#!");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Pershendetje();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297775" y="1669650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t/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Tipet baze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Metoda mund të kthejë tipe si int, double, bool, string, etj.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t/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static int Shuma(int a, int b)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return a + b;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Console.WriteLine(Shuma(5, 3));         // 8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460950" y="-106900"/>
            <a:ext cx="82221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Tipet komplekse - Objekte/klasa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Një metodë mund të kthejë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objekte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të krijuara nga klasa.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06875" y="1656600"/>
            <a:ext cx="4328700" cy="3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class Student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public string Emri { get; set; 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public int Mosha { get; set; 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static Student KrijoStudent(string emer, int moshe)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4681350" y="1656600"/>
            <a:ext cx="43287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    return new Student { Emri = emer, Mosha = moshe };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static void Main()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    Student s = KrijoStudent("Ana", 19);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Console.WriteLine($"{s.Emri}, {s.Mosha} vjeç");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66800" y="462300"/>
            <a:ext cx="82104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Koleksione - array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Metoda mund të kthejë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ose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List&lt;T&gt;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6800" y="1737050"/>
            <a:ext cx="45720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System.Collections.Generic;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int[] KtheArray()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return new int[] { 1, 2, 3, 4, 5 };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4572000" y="1737049"/>
            <a:ext cx="42552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int[] numrat = KtheArray();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foreach (var n in numrat)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Console.Write(n + " "); // 1 2 3 4 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66800" y="462300"/>
            <a:ext cx="82104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Koleksione - list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Metoda mund të kthejë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ose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List&lt;T&gt;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66800" y="1737050"/>
            <a:ext cx="4572000" cy="3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System.Collections.Generic;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static List&lt;string&gt; KtheLista()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return new List&lt;string&gt; { "Ana", "Beni", "Drita" };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4572000" y="1737049"/>
            <a:ext cx="42552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List&lt;string&gt; lista = KtheLista();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foreach (var em in lista)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Console.WriteLine(em);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Temat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53175" y="365100"/>
            <a:ext cx="3837000" cy="44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Funksionet  vs Metodat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Parametrat me vlere, me reference, in, out, params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Parametrat opsionale, parametrat e emertuar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Tipet e kthimit, baze dhe komplekse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66800" y="462300"/>
            <a:ext cx="82104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Tuple - kthen disa vlera njekohesisht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Nëse duam të kthejmë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më shumë se një vlerë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nga një metodë, mund të përdorim Tuple ose (tip1, tip2)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160325" y="1349350"/>
            <a:ext cx="44784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(int, int) MerrMinMax(int[] numrat)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int min = int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MaxValue, max = int.MinValue;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foreach (int n in numrat)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if (n &lt; min) min = n;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if (n &gt; max) max = n;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return (min, max);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572000" y="1349349"/>
            <a:ext cx="4255200" cy="30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var (min, max) = MerrMinMax(new int[] { 3, 7, 1, 9, 4 });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Console.WriteLine($"Min = {min}, Max = {max}"); // Min=1, Max=9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Funksionet dhe Metodat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0" y="1593450"/>
            <a:ext cx="4572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1. Metodë që printon një mesazh motivues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void PrintoMesazh()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Console.WriteLine("Ti mund ta mësosh C# nëse praktikon çdo ditë!");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4828325" y="1593450"/>
            <a:ext cx="3849000" cy="4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void Main()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PrintoMesazh();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PrintoMesazh();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Funksionet dhe Metodat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0" y="1593450"/>
            <a:ext cx="4572000" cy="3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2. Metodë që merr një numër dhe printon shenjën (pozitiv/negativ/zero)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KontrolloShenjen(int numri)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if (numri &gt; 0)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Console.WriteLine("Numri është pozitiv.");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else if (numri &lt; 0)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Console.WriteLine("Numri është negativ.");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4572000" y="1593450"/>
            <a:ext cx="45720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else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Console.WriteLine("Numri është zero.");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KontrolloShenjen(5);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KontrolloShenjen(-3);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KontrolloShenjen(0);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Funksionet dhe Metodat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0" y="1593450"/>
            <a:ext cx="89643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3. Metodë që merr një string dhe kthen shkronjën e parë.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char ShkronjaPare(string tekst)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return tekst[0];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Console.WriteLine(ShkronjaPare("Csharp")); // C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Parametrat me vlere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0" y="1593450"/>
            <a:ext cx="40212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ProvoNdryshimin(int x)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x = 100;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Console.WriteLine($"Brenda metodës: {x}");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int numri = 5;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ProvoNdryshimin(numri);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11" name="Google Shape;211;p36"/>
          <p:cNvSpPr txBox="1"/>
          <p:nvPr/>
        </p:nvSpPr>
        <p:spPr>
          <a:xfrm>
            <a:off x="4021200" y="1705775"/>
            <a:ext cx="51228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Console.WriteLine($"Jashtë metodës: {numri}"); // mbetet 5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Parametrat me ref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46975" y="1593450"/>
            <a:ext cx="40212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Dyfisho(ref int numri)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numri *= 2;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int x = 4;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Dyfisho(ref x);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Console.WriteLine(x); // 8   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Parametrat 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8"/>
          <p:cNvSpPr txBox="1"/>
          <p:nvPr/>
        </p:nvSpPr>
        <p:spPr>
          <a:xfrm>
            <a:off x="146975" y="1593450"/>
            <a:ext cx="40212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MerrInfoStudent(out string emer, out int mosha)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emer = "Ana";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mosha = 20;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MerrInfoStudent(out string emri, out int mosha);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24" name="Google Shape;224;p38"/>
          <p:cNvSpPr txBox="1"/>
          <p:nvPr/>
        </p:nvSpPr>
        <p:spPr>
          <a:xfrm>
            <a:off x="4454250" y="1705775"/>
            <a:ext cx="40212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    Console.WriteLine($"Studenti: {emri}, {mosha} vjeç");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Parametrat 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39"/>
          <p:cNvSpPr txBox="1"/>
          <p:nvPr/>
        </p:nvSpPr>
        <p:spPr>
          <a:xfrm>
            <a:off x="146975" y="1593450"/>
            <a:ext cx="40212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Shfaq(in int numri)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Console.WriteLine($"Numri është {numri}");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int x = 25;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Shfaq(in x);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Parametrat params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146975" y="1593450"/>
            <a:ext cx="88977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double Mesatarja(params int[] nota)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                                                 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int shuma = 0;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foreach (int n in nota) shuma += n;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return (double)shuma / nota.Length;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    Console.WriteLine(Mesatarja(10, 9, 8)); // 9   }</a:t>
            </a:r>
            <a:endParaRPr b="1"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Parametrat opsionale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146975" y="1593450"/>
            <a:ext cx="8897700" cy="4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Pershendetje(string emer = "Student")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Console.WriteLine($"Mirë se erdhe, {emer}!");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Pershendetje();         // Mirë se erdhe, Student!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Pershendetje("Beni");   // Mirë se erdhe, Beni!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Funksionet dhe Metodat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50475" y="1600500"/>
            <a:ext cx="88779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Metodë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është një bllok kodi që kryen një veprim dhe mund të thirret sa herë të duash.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Është gjithashtu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funksion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, por e lidhur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me një objekt ose klasë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Metodat përdoren zakonisht për të përshkruar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sjelljen e një objekti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Metodat mund të jenë: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Statike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(i përkasin klasës)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Jo statike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(i përkasin një objekti të krijuar nga klasa).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Është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bllok kodi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që ka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emër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, merr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parametra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dhe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kthehet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me një vlerë (ose jo).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Në C# çdo funksion është pjesë e një klase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dallimi kryesor: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Funksioni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→ koncept i përgjithshëm (një bllok kodi që kryen një punë dhe mund të kthejë vlera).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Metoda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→ është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funksion i lidhur me një klasë ose objekt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në C#.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të gjitha funksionet janë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metoda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sepse çdo gjë është brenda klasave.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Fjala “funksion” përdoret më shumë për të shpjeguar idenë e përgjithshme të një “operacioni” që kthen diçka.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Tipet e kthimit-baze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42"/>
          <p:cNvSpPr txBox="1"/>
          <p:nvPr/>
        </p:nvSpPr>
        <p:spPr>
          <a:xfrm>
            <a:off x="146975" y="1593450"/>
            <a:ext cx="4355400" cy="3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/>
              <a:t>Krijo një metodë që merr dy numra dhe kthen shumën e tyre (int).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using System;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class Program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static int Shuma(int a, int b)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    return a + b;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    }</a:t>
            </a:r>
            <a:endParaRPr b="1" sz="1300"/>
          </a:p>
        </p:txBody>
      </p:sp>
      <p:sp>
        <p:nvSpPr>
          <p:cNvPr id="249" name="Google Shape;249;p42"/>
          <p:cNvSpPr txBox="1"/>
          <p:nvPr/>
        </p:nvSpPr>
        <p:spPr>
          <a:xfrm>
            <a:off x="4572000" y="1593450"/>
            <a:ext cx="43554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static void Main()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{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    int rezultat = Shuma(5, 7);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    Console.WriteLine($"Shuma është: {rezultat}");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   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}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Tipet e kthimit-komplekse(objekt)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216600" y="1741075"/>
            <a:ext cx="43554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 Student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public string Emer { get; set;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public int Mosha { get; set;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class Program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300"/>
              <a:t>static Student KrijoStudent()</a:t>
            </a:r>
            <a:endParaRPr sz="1300"/>
          </a:p>
        </p:txBody>
      </p:sp>
      <p:sp>
        <p:nvSpPr>
          <p:cNvPr id="256" name="Google Shape;256;p43"/>
          <p:cNvSpPr txBox="1"/>
          <p:nvPr/>
        </p:nvSpPr>
        <p:spPr>
          <a:xfrm>
            <a:off x="4502375" y="1741075"/>
            <a:ext cx="46416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    return new Student { Emer = "Ana", Mosha = 20 };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static void Main()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    Student s = KrijoStudent();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    Console.WriteLine($"Studenti: {s.Emer}, Mosha: {s.Mosha}");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/>
              <a:t>    } 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7" name="Google Shape;257;p43"/>
          <p:cNvSpPr txBox="1"/>
          <p:nvPr/>
        </p:nvSpPr>
        <p:spPr>
          <a:xfrm>
            <a:off x="466800" y="1325575"/>
            <a:ext cx="839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2. Krijo një klasë Student me Emer dhe Mosha. Pastaj një metodë që kthen një objekt të tipit Student.</a:t>
            </a:r>
            <a:endParaRPr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Tipet e kthimit-array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4"/>
          <p:cNvSpPr txBox="1"/>
          <p:nvPr/>
        </p:nvSpPr>
        <p:spPr>
          <a:xfrm>
            <a:off x="216600" y="1741075"/>
            <a:ext cx="43554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int[] KtheNumraCift()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return new int[] { 2, 4, 6, 8, 10 };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4502375" y="1741075"/>
            <a:ext cx="46416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int[] numrat = KtheNumraCift();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Console.WriteLine("Numrat çift:");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foreach (int n in numrat)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Console.WriteLine(n);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300"/>
          </a:p>
        </p:txBody>
      </p:sp>
      <p:sp>
        <p:nvSpPr>
          <p:cNvPr id="265" name="Google Shape;265;p44"/>
          <p:cNvSpPr txBox="1"/>
          <p:nvPr/>
        </p:nvSpPr>
        <p:spPr>
          <a:xfrm>
            <a:off x="466800" y="1325575"/>
            <a:ext cx="839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3. Krijo një metodë që kthen një array me numrat çift nga 1 deri në 10.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Tipet e kthimit-liste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216600" y="1741075"/>
            <a:ext cx="43554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System.Collections.Generic;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List&lt;string&gt; KtheQytete()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return new List&lt;string&gt; { "Tiranë", "Durrës", "Shkodër" };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45"/>
          <p:cNvSpPr txBox="1"/>
          <p:nvPr/>
        </p:nvSpPr>
        <p:spPr>
          <a:xfrm>
            <a:off x="4502375" y="1741075"/>
            <a:ext cx="46416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}   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var qytetet = KtheQytete();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Console.WriteLine("Qytetet:");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foreach (var q in qytetet)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Console.WriteLine(q);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466800" y="1325575"/>
            <a:ext cx="8390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4. Krijo një metodë që kthen një listë me emrat e 3 qyteteve.</a:t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6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 te zgjidhura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Tipet e kthimit-tuple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216600" y="1741075"/>
            <a:ext cx="43554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System;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(int numri, int kuadrati, double rrënja) InfoNumri(int n)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return (n, n * n, Math.Sqrt(n));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4502375" y="1741075"/>
            <a:ext cx="46416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static void Main()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var rezultat = InfoNumri(9);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Console.WriteLine($"Numri: {rezultat.numri}");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Console.WriteLine($"Kuadrati: {rezultat.kuadrati}");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Console.WriteLine($"Rrënja katrore: {rezultat.rrënja}");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} }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6"/>
          <p:cNvSpPr txBox="1"/>
          <p:nvPr/>
        </p:nvSpPr>
        <p:spPr>
          <a:xfrm>
            <a:off x="-175" y="1325575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5. Krijo një metodë që merr një numër dhe kthen një tuple me: (numri, kuadrati i tij, rrënja katrore).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365100" y="1740400"/>
            <a:ext cx="85059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Funksionet dhe Metodat</a:t>
            </a:r>
            <a:endParaRPr b="1"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që printon “Mirësevini në C#”. Thirre atë disa herë nga Main().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që merr një numër dhe printon nëse është çift apo tek.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që merr një string dhe kthen gjatësinë e tij.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(vlerë, ref, out, in, params)</a:t>
            </a:r>
            <a:endParaRPr b="1"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4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një metodë që merr një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numër me vlerë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dhe provon ta ndryshojë atë. Shiko çfarë ndodh.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4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një metodë që merr një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numër me referencë (ref)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dhe e ndryshon atë.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4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një metodë që përdor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për të kthyer numrin maksimal dhe minimal nga një listë me numra.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4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një metodë që përdor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dhe thjesht lexon vlerën pa e ndryshuar.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4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një metodë që përdor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params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për të bërë shumen e shumë numrave të dhënë nga përdoruesi.</a:t>
            </a:r>
            <a:b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Ushtrime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48"/>
          <p:cNvSpPr txBox="1"/>
          <p:nvPr/>
        </p:nvSpPr>
        <p:spPr>
          <a:xfrm>
            <a:off x="365100" y="1740400"/>
            <a:ext cx="85059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opsionalë dhe të emërtuar</a:t>
            </a:r>
            <a:endParaRPr b="1"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9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Pershendetje me parametër opsional për emrin (default = “Mik”).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9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InfoStudent me tre parametra (emer, moshe, qytet) dhe thirre duke përdorur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 të emërtuar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Tipet e kthimit</a:t>
            </a:r>
            <a:endParaRPr b="1"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11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që kthen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shumen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dy numrave (tip bazë int).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11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klasë Student me emër dhe moshë. Shkruaj një metodë që kthen një objekt Student.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11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që kthen një </a:t>
            </a:r>
            <a:r>
              <a:rPr b="1"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listë me numra</a:t>
            </a: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nga 1 deri në 10.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AutoNum type="arabicPeriod" startAt="11"/>
            </a:pPr>
            <a:r>
              <a:rPr lang="en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metodë që kthen true/false nëse një numër është prim apo jo.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6"/>
          <p:cNvGraphicFramePr/>
          <p:nvPr/>
        </p:nvGraphicFramePr>
        <p:xfrm>
          <a:off x="952500" y="27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{EEAB6806-D0A1-4A45-A985-B0D3A2B74D25}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Kriteri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Funksion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Metodë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Përkufizimi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Bllok kodi që merr input dhe mund të kthejë output.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Funksion i lidhur me një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klasë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ose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objekt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Vendndodhja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Në gjuhë si C/C++ mund të ekzistojë i pavarur nga klasat.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Në C#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gjithmonë brenda një klase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(ose strukture).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Lidhja me OOP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Nuk ka lidhje direkte me konceptin e OOP.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Është pjesë e një klase/objekti → përshkruan sjelljen e tij.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Tipet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Zakonisht ndahen sipas tipit të kthimit (int, string, void...).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Mund të jenë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statike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(për klasën) ose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 statike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(për objektin).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Thirrja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Thirret direkt nga kodi kryesor ose nga një tjetër funksion.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Thirret përmes një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objekti</a:t>
                      </a: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ose duke përdorur emrin e klasës (nëse është statike).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Shembull</a:t>
                      </a:r>
                      <a:endParaRPr b="1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 Shuma(int a, int b) { return a+b; }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obj.Shuma(5, 3) ose Kalkulator.Shuma(5,3)</a:t>
                      </a:r>
                      <a:endParaRPr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11700" y="75100"/>
            <a:ext cx="4163700" cy="4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Times New Roman"/>
              <a:buAutoNum type="arabicPeriod"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Funksion (në teori – në C# është metodë statike):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int Shuma(int a, int b)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a + b;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AutoNum type="arabicPeriod"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Metodë (e lidhur me një klasë):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Calculate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Shuma(int a, int b)  // metodë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a + b;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739225" y="75100"/>
            <a:ext cx="4163700" cy="50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Program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static void Main()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{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Calculate k = new Calculate();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Console.WriteLine(k.Shuma(5, 3));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24475" y="1592600"/>
            <a:ext cx="40452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679875" y="0"/>
            <a:ext cx="446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vlere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reference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Opsionale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 emertuar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me vlere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729350" y="173675"/>
            <a:ext cx="42351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Parametri kopjohet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ndryshimi brenda metodës nuk ndikon jashtë saj.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NdryshoNumer(int x){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x = x + 10;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 num = 5;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NdryshoNumer(num);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Console.WriteLine(num);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me reference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572000" y="66800"/>
            <a:ext cx="4572000" cy="50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Parametri kalon si referencë → ndryshimi brenda metodës ndikon jashtë saj.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NdryshoNumerRef(ref int x)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x = x + 10;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int num = 5;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NdryshoNumerRef(ref num);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   Console.WriteLine(num); // del 15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Parametrat out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572000" y="-100"/>
            <a:ext cx="4572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Përdoren kur duam që metoda të kthejë </a:t>
            </a:r>
            <a:r>
              <a:rPr b="1" lang="en" sz="1450">
                <a:latin typeface="Times New Roman"/>
                <a:ea typeface="Times New Roman"/>
                <a:cs typeface="Times New Roman"/>
                <a:sym typeface="Times New Roman"/>
              </a:rPr>
              <a:t>më shumë se një vlerë</a:t>
            </a: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static void MerrDyNumra(out int a, out int b)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a = 10;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b = 20;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static void Main()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int x, y;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MerrDyNumra(out x, out y);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    Console.WriteLine($"x = {x}, y = {y}"); // x=10, y=20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