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llifun:Downloads:result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Timing (3000 nodes)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OMP </c:v>
          </c:tx>
          <c:marker>
            <c:symbol val="none"/>
          </c:marker>
          <c:xVal>
            <c:numRef>
              <c:f>Sheet1!$P$43:$P$53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Sheet1!$O$43:$O$53</c:f>
              <c:numCache>
                <c:formatCode>General</c:formatCode>
                <c:ptCount val="11"/>
                <c:pt idx="0">
                  <c:v>731.252</c:v>
                </c:pt>
                <c:pt idx="1">
                  <c:v>576.3019999999999</c:v>
                </c:pt>
                <c:pt idx="2">
                  <c:v>449.054</c:v>
                </c:pt>
                <c:pt idx="3">
                  <c:v>593.745</c:v>
                </c:pt>
                <c:pt idx="4">
                  <c:v>550.838</c:v>
                </c:pt>
                <c:pt idx="5">
                  <c:v>510.23</c:v>
                </c:pt>
                <c:pt idx="6">
                  <c:v>434.153</c:v>
                </c:pt>
                <c:pt idx="7">
                  <c:v>424.992</c:v>
                </c:pt>
                <c:pt idx="8">
                  <c:v>385.13</c:v>
                </c:pt>
                <c:pt idx="9">
                  <c:v>373.773</c:v>
                </c:pt>
                <c:pt idx="10">
                  <c:v>151.33</c:v>
                </c:pt>
              </c:numCache>
            </c:numRef>
          </c:yVal>
          <c:smooth val="0"/>
        </c:ser>
        <c:ser>
          <c:idx val="1"/>
          <c:order val="1"/>
          <c:tx>
            <c:v>MPI-Naive</c:v>
          </c:tx>
          <c:marker>
            <c:symbol val="none"/>
          </c:marker>
          <c:xVal>
            <c:numRef>
              <c:f>Sheet1!$S$42:$S$52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Sheet1!$R$42:$R$52</c:f>
              <c:numCache>
                <c:formatCode>General</c:formatCode>
                <c:ptCount val="11"/>
                <c:pt idx="0">
                  <c:v>848.761</c:v>
                </c:pt>
                <c:pt idx="1">
                  <c:v>600.116</c:v>
                </c:pt>
                <c:pt idx="2">
                  <c:v>550.182</c:v>
                </c:pt>
                <c:pt idx="3">
                  <c:v>814.979</c:v>
                </c:pt>
                <c:pt idx="4">
                  <c:v>798.77</c:v>
                </c:pt>
                <c:pt idx="5">
                  <c:v>804.8459999999999</c:v>
                </c:pt>
                <c:pt idx="6">
                  <c:v>743.672</c:v>
                </c:pt>
                <c:pt idx="7">
                  <c:v>591.6369999999998</c:v>
                </c:pt>
                <c:pt idx="8">
                  <c:v>590.732</c:v>
                </c:pt>
                <c:pt idx="9">
                  <c:v>587.37</c:v>
                </c:pt>
                <c:pt idx="10">
                  <c:v>193.601</c:v>
                </c:pt>
              </c:numCache>
            </c:numRef>
          </c:yVal>
          <c:smooth val="0"/>
        </c:ser>
        <c:ser>
          <c:idx val="2"/>
          <c:order val="2"/>
          <c:tx>
            <c:v>MPI-Non-Naive</c:v>
          </c:tx>
          <c:marker>
            <c:symbol val="none"/>
          </c:marker>
          <c:xVal>
            <c:numRef>
              <c:f>Sheet1!$S$57:$S$67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xVal>
          <c:yVal>
            <c:numRef>
              <c:f>Sheet1!$R$57:$R$67</c:f>
              <c:numCache>
                <c:formatCode>General</c:formatCode>
                <c:ptCount val="11"/>
                <c:pt idx="0">
                  <c:v>722.114</c:v>
                </c:pt>
                <c:pt idx="1">
                  <c:v>605.984</c:v>
                </c:pt>
                <c:pt idx="2">
                  <c:v>588.181</c:v>
                </c:pt>
                <c:pt idx="3">
                  <c:v>447.092</c:v>
                </c:pt>
                <c:pt idx="4">
                  <c:v>396.252</c:v>
                </c:pt>
                <c:pt idx="5">
                  <c:v>235.53</c:v>
                </c:pt>
                <c:pt idx="6">
                  <c:v>328.867</c:v>
                </c:pt>
                <c:pt idx="7">
                  <c:v>195.299</c:v>
                </c:pt>
                <c:pt idx="8">
                  <c:v>198.376</c:v>
                </c:pt>
                <c:pt idx="9">
                  <c:v>190.93</c:v>
                </c:pt>
                <c:pt idx="10">
                  <c:v>174.899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8872504"/>
        <c:axId val="1848877992"/>
      </c:scatterChart>
      <c:valAx>
        <c:axId val="1848872504"/>
        <c:scaling>
          <c:orientation val="minMax"/>
          <c:max val="13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Processors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8877992"/>
        <c:crosses val="autoZero"/>
        <c:crossBetween val="midCat"/>
        <c:majorUnit val="2.0"/>
      </c:valAx>
      <c:valAx>
        <c:axId val="1848877992"/>
        <c:scaling>
          <c:orientation val="minMax"/>
          <c:min val="1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887250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Floyd-</a:t>
            </a:r>
            <a:r>
              <a:rPr lang="en-US" dirty="0" err="1" smtClean="0"/>
              <a:t>Warshall</a:t>
            </a:r>
            <a:r>
              <a:rPr lang="en-US" baseline="0" dirty="0" smtClean="0"/>
              <a:t> </a:t>
            </a:r>
            <a:r>
              <a:rPr lang="en-US" baseline="0" dirty="0"/>
              <a:t>OMP </a:t>
            </a:r>
            <a:r>
              <a:rPr lang="en-US" baseline="0" dirty="0" err="1"/>
              <a:t>vs</a:t>
            </a:r>
            <a:r>
              <a:rPr lang="en-US" baseline="0" dirty="0"/>
              <a:t> Serial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Sheet3!$L$10:$L$21</c:f>
              <c:numCache>
                <c:formatCode>0.00E+00</c:formatCode>
                <c:ptCount val="12"/>
                <c:pt idx="0" formatCode="General">
                  <c:v>200000.0</c:v>
                </c:pt>
                <c:pt idx="1">
                  <c:v>1.06E6</c:v>
                </c:pt>
                <c:pt idx="2">
                  <c:v>3.17E6</c:v>
                </c:pt>
                <c:pt idx="3">
                  <c:v>7.06E6</c:v>
                </c:pt>
                <c:pt idx="4">
                  <c:v>1.3E7</c:v>
                </c:pt>
                <c:pt idx="5">
                  <c:v>2.283E7</c:v>
                </c:pt>
                <c:pt idx="6">
                  <c:v>3.653E7</c:v>
                </c:pt>
                <c:pt idx="7">
                  <c:v>5.141E7</c:v>
                </c:pt>
                <c:pt idx="8">
                  <c:v>8.511E7</c:v>
                </c:pt>
                <c:pt idx="9">
                  <c:v>9.733E7</c:v>
                </c:pt>
                <c:pt idx="10">
                  <c:v>1.4482E8</c:v>
                </c:pt>
                <c:pt idx="11">
                  <c:v>1.6452E8</c:v>
                </c:pt>
              </c:numCache>
            </c:numRef>
          </c:val>
          <c:smooth val="0"/>
        </c:ser>
        <c:ser>
          <c:idx val="1"/>
          <c:order val="1"/>
          <c:tx>
            <c:v>7 Threads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Sheet3!$N$10:$N$21</c:f>
              <c:numCache>
                <c:formatCode>General</c:formatCode>
                <c:ptCount val="12"/>
                <c:pt idx="0">
                  <c:v>50003.0</c:v>
                </c:pt>
                <c:pt idx="1">
                  <c:v>206030.0</c:v>
                </c:pt>
                <c:pt idx="2">
                  <c:v>522900.0</c:v>
                </c:pt>
                <c:pt idx="3" formatCode="0.00E+00">
                  <c:v>1.1872E6</c:v>
                </c:pt>
                <c:pt idx="4" formatCode="0.00E+00">
                  <c:v>2.54454E6</c:v>
                </c:pt>
                <c:pt idx="5" formatCode="0.00E+00">
                  <c:v>4.72506E6</c:v>
                </c:pt>
                <c:pt idx="6" formatCode="0.00E+00">
                  <c:v>8.25255E6</c:v>
                </c:pt>
                <c:pt idx="7" formatCode="0.00E+00">
                  <c:v>1.13538E7</c:v>
                </c:pt>
                <c:pt idx="8" formatCode="0.00E+00">
                  <c:v>1.59946E7</c:v>
                </c:pt>
                <c:pt idx="9" formatCode="0.00E+00">
                  <c:v>2.15132E7</c:v>
                </c:pt>
                <c:pt idx="10" formatCode="0.00E+00">
                  <c:v>2.82679E7</c:v>
                </c:pt>
                <c:pt idx="11" formatCode="0.00E+00">
                  <c:v>3.64578E7</c:v>
                </c:pt>
              </c:numCache>
            </c:numRef>
          </c:val>
          <c:smooth val="0"/>
        </c:ser>
        <c:ser>
          <c:idx val="2"/>
          <c:order val="2"/>
          <c:tx>
            <c:v>2 Threads</c:v>
          </c:tx>
          <c:marker>
            <c:symbol val="none"/>
          </c:marker>
          <c:cat>
            <c:numRef>
              <c:f>Sheet3!$O$10:$O$21</c:f>
              <c:numCache>
                <c:formatCode>General</c:formatCode>
                <c:ptCount val="12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  <c:pt idx="10">
                  <c:v>3400.0</c:v>
                </c:pt>
                <c:pt idx="11">
                  <c:v>3700.0</c:v>
                </c:pt>
              </c:numCache>
            </c:numRef>
          </c:cat>
          <c:val>
            <c:numRef>
              <c:f>Sheet3!$Q$10:$Q$21</c:f>
              <c:numCache>
                <c:formatCode>General</c:formatCode>
                <c:ptCount val="12"/>
                <c:pt idx="0">
                  <c:v>109492.0</c:v>
                </c:pt>
                <c:pt idx="1">
                  <c:v>600252.0</c:v>
                </c:pt>
                <c:pt idx="2" formatCode="0.00E+00">
                  <c:v>1.63254E6</c:v>
                </c:pt>
                <c:pt idx="3" formatCode="0.00E+00">
                  <c:v>3.71435E6</c:v>
                </c:pt>
                <c:pt idx="4" formatCode="0.00E+00">
                  <c:v>7.16933E6</c:v>
                </c:pt>
                <c:pt idx="5" formatCode="0.00E+00">
                  <c:v>1.37744E7</c:v>
                </c:pt>
                <c:pt idx="6" formatCode="0.00E+00">
                  <c:v>2.41049E7</c:v>
                </c:pt>
                <c:pt idx="7" formatCode="0.00E+00">
                  <c:v>2.87276E7</c:v>
                </c:pt>
                <c:pt idx="8" formatCode="0.00E+00">
                  <c:v>4.14226E7</c:v>
                </c:pt>
                <c:pt idx="9" formatCode="0.00E+00">
                  <c:v>5.13324E7</c:v>
                </c:pt>
                <c:pt idx="10" formatCode="0.00E+00">
                  <c:v>7.91247E7</c:v>
                </c:pt>
                <c:pt idx="11" formatCode="0.00E+00">
                  <c:v>9.28684E7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7237816"/>
        <c:axId val="1847227240"/>
      </c:lineChart>
      <c:catAx>
        <c:axId val="1847237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</a:t>
                </a:r>
                <a:r>
                  <a:rPr lang="en-US" sz="1400" baseline="0"/>
                  <a:t> of Nodes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7227240"/>
        <c:crosses val="autoZero"/>
        <c:auto val="1"/>
        <c:lblAlgn val="ctr"/>
        <c:lblOffset val="100"/>
        <c:noMultiLvlLbl val="0"/>
      </c:catAx>
      <c:valAx>
        <c:axId val="1847227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</a:t>
                </a:r>
                <a:r>
                  <a:rPr lang="en-US" sz="1400" baseline="0" dirty="0" smtClean="0"/>
                  <a:t> (s</a:t>
                </a:r>
                <a:r>
                  <a:rPr lang="en-US" sz="1400" baseline="0" dirty="0"/>
                  <a:t>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7237816"/>
        <c:crosses val="autoZero"/>
        <c:crossBetween val="between"/>
        <c:dispUnits>
          <c:builtInUnit val="millions"/>
        </c:dispUnits>
      </c:valAx>
    </c:plotArea>
    <c:legend>
      <c:legendPos val="r"/>
      <c:layout/>
      <c:overlay val="0"/>
      <c:spPr>
        <a:solidFill>
          <a:schemeClr val="bg1"/>
        </a:solidFill>
        <a:ln w="19050">
          <a:noFill/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OMP </a:t>
            </a:r>
          </a:p>
          <a:p>
            <a:pPr>
              <a:defRPr/>
            </a:pPr>
            <a:r>
              <a:rPr lang="en-US" dirty="0" smtClean="0"/>
              <a:t>(3000 Nodes)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Sheet3!$H$10:$H$21</c:f>
              <c:numCache>
                <c:formatCode>0</c:formatCode>
                <c:ptCount val="12"/>
                <c:pt idx="0">
                  <c:v>9.3042E7</c:v>
                </c:pt>
                <c:pt idx="1">
                  <c:v>4.64869E7</c:v>
                </c:pt>
                <c:pt idx="2">
                  <c:v>3.15419E7</c:v>
                </c:pt>
                <c:pt idx="3">
                  <c:v>2.3744E7</c:v>
                </c:pt>
                <c:pt idx="4">
                  <c:v>1.98699E7</c:v>
                </c:pt>
                <c:pt idx="5">
                  <c:v>1.95192E7</c:v>
                </c:pt>
                <c:pt idx="6">
                  <c:v>1.95692E7</c:v>
                </c:pt>
                <c:pt idx="7">
                  <c:v>1.96785E7</c:v>
                </c:pt>
                <c:pt idx="8">
                  <c:v>2.5979E7</c:v>
                </c:pt>
                <c:pt idx="9">
                  <c:v>2.39206E7</c:v>
                </c:pt>
                <c:pt idx="10">
                  <c:v>2.37227E7</c:v>
                </c:pt>
                <c:pt idx="11">
                  <c:v>2.37234E7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7336376"/>
        <c:axId val="1847342120"/>
      </c:lineChart>
      <c:catAx>
        <c:axId val="1847336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847342120"/>
        <c:crosses val="autoZero"/>
        <c:auto val="1"/>
        <c:lblAlgn val="ctr"/>
        <c:lblOffset val="100"/>
        <c:noMultiLvlLbl val="0"/>
      </c:catAx>
      <c:valAx>
        <c:axId val="1847342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1847336376"/>
        <c:crosses val="autoZero"/>
        <c:crossBetween val="between"/>
        <c:dispUnits>
          <c:builtInUnit val="millions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OMP</a:t>
            </a: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(500 Nodes)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Sheet3!$B$10:$B$21</c:f>
              <c:numCache>
                <c:formatCode>General</c:formatCode>
                <c:ptCount val="12"/>
                <c:pt idx="0">
                  <c:v>419036.0</c:v>
                </c:pt>
                <c:pt idx="1">
                  <c:v>211595.0</c:v>
                </c:pt>
                <c:pt idx="2">
                  <c:v>146625.0</c:v>
                </c:pt>
                <c:pt idx="3">
                  <c:v>109294.0</c:v>
                </c:pt>
                <c:pt idx="4">
                  <c:v>92766.0</c:v>
                </c:pt>
                <c:pt idx="5">
                  <c:v>81967.0</c:v>
                </c:pt>
                <c:pt idx="6">
                  <c:v>73487.0</c:v>
                </c:pt>
                <c:pt idx="7">
                  <c:v>70594.0</c:v>
                </c:pt>
                <c:pt idx="8">
                  <c:v>123828.0</c:v>
                </c:pt>
                <c:pt idx="9">
                  <c:v>109688.0</c:v>
                </c:pt>
                <c:pt idx="10">
                  <c:v>109240.0</c:v>
                </c:pt>
                <c:pt idx="11">
                  <c:v>105652.0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7370856"/>
        <c:axId val="1847376568"/>
      </c:lineChart>
      <c:catAx>
        <c:axId val="1847370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847376568"/>
        <c:crosses val="autoZero"/>
        <c:auto val="1"/>
        <c:lblAlgn val="ctr"/>
        <c:lblOffset val="100"/>
        <c:noMultiLvlLbl val="0"/>
      </c:catAx>
      <c:valAx>
        <c:axId val="1847376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(s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7370856"/>
        <c:crosses val="autoZero"/>
        <c:crossBetween val="between"/>
        <c:dispUnits>
          <c:builtInUnit val="millions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Speedup</a:t>
            </a:r>
            <a:r>
              <a:rPr lang="en-US" baseline="0" dirty="0"/>
              <a:t> </a:t>
            </a:r>
            <a:r>
              <a:rPr lang="en-US" baseline="0" dirty="0" smtClean="0"/>
              <a:t>Plot </a:t>
            </a:r>
            <a:r>
              <a:rPr lang="en-US" baseline="0" dirty="0"/>
              <a:t>(3000 </a:t>
            </a:r>
            <a:r>
              <a:rPr lang="en-US" baseline="0" dirty="0" smtClean="0"/>
              <a:t>Nodes</a:t>
            </a:r>
            <a:r>
              <a:rPr lang="en-US" baseline="0" dirty="0"/>
              <a:t>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Square Sum (Naive MPI)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Sheet2!$H$3:$H$14</c:f>
              <c:numCache>
                <c:formatCode>General</c:formatCode>
                <c:ptCount val="12"/>
                <c:pt idx="0">
                  <c:v>1.086921902447834</c:v>
                </c:pt>
                <c:pt idx="1">
                  <c:v>1.560050473572655</c:v>
                </c:pt>
                <c:pt idx="2">
                  <c:v>2.206423424804538</c:v>
                </c:pt>
                <c:pt idx="3">
                  <c:v>2.406676336194203</c:v>
                </c:pt>
                <c:pt idx="4">
                  <c:v>1.624716710491927</c:v>
                </c:pt>
                <c:pt idx="5">
                  <c:v>1.657686192521001</c:v>
                </c:pt>
                <c:pt idx="6">
                  <c:v>1.645171871389061</c:v>
                </c:pt>
                <c:pt idx="7">
                  <c:v>1.78050269473639</c:v>
                </c:pt>
                <c:pt idx="8">
                  <c:v>2.23804461181434</c:v>
                </c:pt>
                <c:pt idx="9">
                  <c:v>2.241473290764678</c:v>
                </c:pt>
                <c:pt idx="10">
                  <c:v>2.25430307983043</c:v>
                </c:pt>
                <c:pt idx="11">
                  <c:v>6.839375829670301</c:v>
                </c:pt>
              </c:numCache>
            </c:numRef>
          </c:yVal>
          <c:smooth val="0"/>
        </c:ser>
        <c:ser>
          <c:idx val="1"/>
          <c:order val="1"/>
          <c:tx>
            <c:v>Ideal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yVal>
          <c:smooth val="0"/>
        </c:ser>
        <c:ser>
          <c:idx val="2"/>
          <c:order val="2"/>
          <c:tx>
            <c:v>Square Sum (Non-Naive MPI)</c:v>
          </c:tx>
          <c:marker>
            <c:symbol val="none"/>
          </c:marker>
          <c:xVal>
            <c:numRef>
              <c:f>Sheet2!$F$3:$F$14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Sheet2!$I$3:$I$14</c:f>
              <c:numCache>
                <c:formatCode>General</c:formatCode>
                <c:ptCount val="12"/>
                <c:pt idx="0">
                  <c:v>1.090089570915797</c:v>
                </c:pt>
                <c:pt idx="1">
                  <c:v>1.833657843498395</c:v>
                </c:pt>
                <c:pt idx="2">
                  <c:v>2.18505769129218</c:v>
                </c:pt>
                <c:pt idx="3">
                  <c:v>2.251194785278681</c:v>
                </c:pt>
                <c:pt idx="4">
                  <c:v>2.961605217718053</c:v>
                </c:pt>
                <c:pt idx="5">
                  <c:v>3.341585657611823</c:v>
                </c:pt>
                <c:pt idx="6">
                  <c:v>5.621831613807157</c:v>
                </c:pt>
                <c:pt idx="7">
                  <c:v>4.026278100265456</c:v>
                </c:pt>
                <c:pt idx="8">
                  <c:v>6.779911827505516</c:v>
                </c:pt>
                <c:pt idx="9">
                  <c:v>6.67474896156793</c:v>
                </c:pt>
                <c:pt idx="10">
                  <c:v>6.93505473210077</c:v>
                </c:pt>
                <c:pt idx="11">
                  <c:v>7.570712239635445</c:v>
                </c:pt>
              </c:numCache>
            </c:numRef>
          </c:yVal>
          <c:smooth val="0"/>
        </c:ser>
        <c:ser>
          <c:idx val="3"/>
          <c:order val="3"/>
          <c:tx>
            <c:v>Square Sum (OMP)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Sheet2!$Q$3:$Q$14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Sheet2!$J$3:$J$14</c:f>
              <c:numCache>
                <c:formatCode>General</c:formatCode>
                <c:ptCount val="12"/>
                <c:pt idx="0">
                  <c:v>1.0</c:v>
                </c:pt>
                <c:pt idx="1">
                  <c:v>1.810743765487137</c:v>
                </c:pt>
                <c:pt idx="2">
                  <c:v>2.29759744023099</c:v>
                </c:pt>
                <c:pt idx="3">
                  <c:v>2.948665416631407</c:v>
                </c:pt>
                <c:pt idx="4">
                  <c:v>2.230098779779198</c:v>
                </c:pt>
                <c:pt idx="5">
                  <c:v>2.40381019464888</c:v>
                </c:pt>
                <c:pt idx="6">
                  <c:v>2.5951237677126</c:v>
                </c:pt>
                <c:pt idx="7">
                  <c:v>3.049869516046186</c:v>
                </c:pt>
                <c:pt idx="8">
                  <c:v>3.115611587982832</c:v>
                </c:pt>
                <c:pt idx="9">
                  <c:v>3.438085841144548</c:v>
                </c:pt>
                <c:pt idx="10">
                  <c:v>3.542551227616761</c:v>
                </c:pt>
                <c:pt idx="11">
                  <c:v>8.749818277935637</c:v>
                </c:pt>
              </c:numCache>
            </c:numRef>
          </c:yVal>
          <c:smooth val="0"/>
        </c:ser>
        <c:ser>
          <c:idx val="4"/>
          <c:order val="4"/>
          <c:tx>
            <c:v>Floyd Warshall (OMP)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Sheet2!$T$3:$T$14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xVal>
          <c:yVal>
            <c:numRef>
              <c:f>Sheet2!$K$3:$K$14</c:f>
              <c:numCache>
                <c:formatCode>General</c:formatCode>
                <c:ptCount val="12"/>
                <c:pt idx="0">
                  <c:v>0.49891446873455</c:v>
                </c:pt>
                <c:pt idx="1">
                  <c:v>2.001467079973068</c:v>
                </c:pt>
                <c:pt idx="2">
                  <c:v>2.949790596000875</c:v>
                </c:pt>
                <c:pt idx="3">
                  <c:v>3.918547843665768</c:v>
                </c:pt>
                <c:pt idx="4">
                  <c:v>4.68256005314571</c:v>
                </c:pt>
                <c:pt idx="5">
                  <c:v>4.766691257838436</c:v>
                </c:pt>
                <c:pt idx="6">
                  <c:v>4.754512192629234</c:v>
                </c:pt>
                <c:pt idx="7">
                  <c:v>4.728104276240566</c:v>
                </c:pt>
                <c:pt idx="8">
                  <c:v>3.58143115593364</c:v>
                </c:pt>
                <c:pt idx="9">
                  <c:v>3.8896181533908</c:v>
                </c:pt>
                <c:pt idx="10">
                  <c:v>3.922066206629094</c:v>
                </c:pt>
                <c:pt idx="11">
                  <c:v>3.921950479273627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401768"/>
        <c:axId val="1847407416"/>
      </c:scatterChart>
      <c:valAx>
        <c:axId val="1847401768"/>
        <c:scaling>
          <c:orientation val="minMax"/>
          <c:max val="14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Processors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47407416"/>
        <c:crosses val="autoZero"/>
        <c:crossBetween val="midCat"/>
      </c:valAx>
      <c:valAx>
        <c:axId val="1847407416"/>
        <c:scaling>
          <c:orientation val="minMax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4740176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Memory</a:t>
            </a:r>
            <a:r>
              <a:rPr lang="en-US" baseline="0" dirty="0" smtClean="0"/>
              <a:t> Performance by Cache Hit/Miss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Floyd Warshall </c:v>
          </c:tx>
          <c:xVal>
            <c:numRef>
              <c:f>Sheet2!$D$74:$D$83</c:f>
              <c:numCache>
                <c:formatCode>General</c:formatCode>
                <c:ptCount val="10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</c:numCache>
            </c:numRef>
          </c:xVal>
          <c:yVal>
            <c:numRef>
              <c:f>Sheet2!$C$74:$C$83</c:f>
              <c:numCache>
                <c:formatCode>General</c:formatCode>
                <c:ptCount val="10"/>
                <c:pt idx="0">
                  <c:v>1280.0</c:v>
                </c:pt>
                <c:pt idx="1">
                  <c:v>1276.28</c:v>
                </c:pt>
                <c:pt idx="2">
                  <c:v>1161.1</c:v>
                </c:pt>
                <c:pt idx="3">
                  <c:v>1124.5</c:v>
                </c:pt>
                <c:pt idx="4">
                  <c:v>1137.38</c:v>
                </c:pt>
                <c:pt idx="5">
                  <c:v>1143.64</c:v>
                </c:pt>
                <c:pt idx="6">
                  <c:v>1002.75</c:v>
                </c:pt>
                <c:pt idx="7">
                  <c:v>1159.02</c:v>
                </c:pt>
                <c:pt idx="8">
                  <c:v>1170.62</c:v>
                </c:pt>
                <c:pt idx="9">
                  <c:v>1142.46</c:v>
                </c:pt>
              </c:numCache>
            </c:numRef>
          </c:yVal>
          <c:smooth val="0"/>
        </c:ser>
        <c:ser>
          <c:idx val="1"/>
          <c:order val="1"/>
          <c:tx>
            <c:v>Square Sum</c:v>
          </c:tx>
          <c:xVal>
            <c:numRef>
              <c:f>Sheet2!$O$75:$O$84</c:f>
              <c:numCache>
                <c:formatCode>General</c:formatCode>
                <c:ptCount val="10"/>
                <c:pt idx="0">
                  <c:v>400.0</c:v>
                </c:pt>
                <c:pt idx="1">
                  <c:v>700.0</c:v>
                </c:pt>
                <c:pt idx="2">
                  <c:v>1000.0</c:v>
                </c:pt>
                <c:pt idx="3">
                  <c:v>1300.0</c:v>
                </c:pt>
                <c:pt idx="4">
                  <c:v>1600.0</c:v>
                </c:pt>
                <c:pt idx="5">
                  <c:v>1900.0</c:v>
                </c:pt>
                <c:pt idx="6">
                  <c:v>2200.0</c:v>
                </c:pt>
                <c:pt idx="7">
                  <c:v>2500.0</c:v>
                </c:pt>
                <c:pt idx="8">
                  <c:v>2800.0</c:v>
                </c:pt>
                <c:pt idx="9">
                  <c:v>3100.0</c:v>
                </c:pt>
              </c:numCache>
            </c:numRef>
          </c:xVal>
          <c:yVal>
            <c:numRef>
              <c:f>Sheet2!$N$75:$N$84</c:f>
              <c:numCache>
                <c:formatCode>General</c:formatCode>
                <c:ptCount val="10"/>
                <c:pt idx="0">
                  <c:v>1280.0</c:v>
                </c:pt>
                <c:pt idx="1">
                  <c:v>724.011</c:v>
                </c:pt>
                <c:pt idx="2">
                  <c:v>166.147</c:v>
                </c:pt>
                <c:pt idx="3">
                  <c:v>137.312</c:v>
                </c:pt>
                <c:pt idx="4">
                  <c:v>158.952</c:v>
                </c:pt>
                <c:pt idx="5">
                  <c:v>159.721</c:v>
                </c:pt>
                <c:pt idx="6">
                  <c:v>408.335</c:v>
                </c:pt>
                <c:pt idx="7">
                  <c:v>128.889</c:v>
                </c:pt>
                <c:pt idx="8">
                  <c:v>146.391</c:v>
                </c:pt>
                <c:pt idx="9">
                  <c:v>141.88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456984"/>
        <c:axId val="1848933288"/>
      </c:scatterChart>
      <c:valAx>
        <c:axId val="1847456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8933288"/>
        <c:crosses val="autoZero"/>
        <c:crossBetween val="midCat"/>
      </c:valAx>
      <c:valAx>
        <c:axId val="1848933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 smtClean="0"/>
                  <a:t>MFlops</a:t>
                </a:r>
                <a:r>
                  <a:rPr lang="en-US" sz="1400" dirty="0" smtClean="0"/>
                  <a:t>/sec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745698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5236" y="4624668"/>
            <a:ext cx="5083964" cy="9334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 Path Finding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40" y="5562599"/>
            <a:ext cx="5452660" cy="748553"/>
          </a:xfrm>
        </p:spPr>
        <p:txBody>
          <a:bodyPr/>
          <a:lstStyle/>
          <a:p>
            <a:pPr algn="r"/>
            <a:r>
              <a:rPr lang="en-US" dirty="0" err="1" smtClean="0"/>
              <a:t>Abdelrahman</a:t>
            </a:r>
            <a:r>
              <a:rPr lang="en-US" dirty="0" smtClean="0"/>
              <a:t> </a:t>
            </a:r>
            <a:r>
              <a:rPr lang="en-US" dirty="0" err="1" smtClean="0"/>
              <a:t>Kamel</a:t>
            </a:r>
            <a:r>
              <a:rPr lang="en-US" dirty="0" smtClean="0"/>
              <a:t> (ak883)</a:t>
            </a:r>
          </a:p>
          <a:p>
            <a:pPr algn="r"/>
            <a:r>
              <a:rPr lang="en-US" dirty="0" smtClean="0"/>
              <a:t>Hee Jung Ryu (hr99)</a:t>
            </a:r>
            <a:endParaRPr lang="en-US" dirty="0"/>
          </a:p>
        </p:txBody>
      </p:sp>
      <p:pic>
        <p:nvPicPr>
          <p:cNvPr id="5" name="Picture 4" descr="Screen Shot 2011-11-30 at 3.0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0" y="413419"/>
            <a:ext cx="2886203" cy="3838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30" y="254793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SS: Blocked Version for Square-Sum</a:t>
            </a:r>
          </a:p>
          <a:p>
            <a:r>
              <a:rPr lang="en-US" dirty="0"/>
              <a:t>FW: MPI Version for Floyd-</a:t>
            </a:r>
            <a:r>
              <a:rPr lang="en-US" dirty="0" err="1"/>
              <a:t>Warshall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Bindel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Square-Sum (Project 3)</a:t>
            </a:r>
          </a:p>
          <a:p>
            <a:pPr lvl="1"/>
            <a:r>
              <a:rPr lang="en-US" dirty="0" smtClean="0"/>
              <a:t>Time Complexity O(n</a:t>
            </a:r>
            <a:r>
              <a:rPr lang="en-US" baseline="30000" dirty="0" smtClean="0"/>
              <a:t>3</a:t>
            </a:r>
            <a:r>
              <a:rPr lang="en-US" dirty="0" smtClean="0"/>
              <a:t>log(n))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endParaRPr lang="en-US" dirty="0"/>
          </a:p>
          <a:p>
            <a:pPr lvl="1"/>
            <a:r>
              <a:rPr lang="en-US" dirty="0" smtClean="0"/>
              <a:t>Time Complexity </a:t>
            </a:r>
            <a:r>
              <a:rPr lang="en-US" dirty="0"/>
              <a:t>O(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 descr="Screen Shot 2011-11-30 at 3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4" y="2773578"/>
            <a:ext cx="4993386" cy="1077005"/>
          </a:xfrm>
          <a:prstGeom prst="rect">
            <a:avLst/>
          </a:prstGeom>
        </p:spPr>
      </p:pic>
      <p:pic>
        <p:nvPicPr>
          <p:cNvPr id="7" name="Picture 6" descr="Screen Shot 2011-11-30 at 3.3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44" y="5089323"/>
            <a:ext cx="4993386" cy="8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Back @ Square Sum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94223"/>
              </p:ext>
            </p:extLst>
          </p:nvPr>
        </p:nvGraphicFramePr>
        <p:xfrm>
          <a:off x="955879" y="2057400"/>
          <a:ext cx="7565094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4158069" y="4669858"/>
            <a:ext cx="314075" cy="2867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745770" y="4492349"/>
            <a:ext cx="1747893" cy="35501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: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172708" cy="4144963"/>
          </a:xfrm>
        </p:spPr>
        <p:txBody>
          <a:bodyPr/>
          <a:lstStyle/>
          <a:p>
            <a:r>
              <a:rPr lang="en-US" dirty="0" smtClean="0"/>
              <a:t>Computation Time: Floyd-</a:t>
            </a:r>
            <a:r>
              <a:rPr lang="en-US" dirty="0" err="1" smtClean="0"/>
              <a:t>Warshall</a:t>
            </a:r>
            <a:r>
              <a:rPr lang="en-US" dirty="0" smtClean="0"/>
              <a:t> &lt; Square-Sum</a:t>
            </a:r>
          </a:p>
          <a:p>
            <a:r>
              <a:rPr lang="en-US" dirty="0" smtClean="0"/>
              <a:t>Computation Time: FW = C * (SS </a:t>
            </a:r>
            <a:r>
              <a:rPr lang="en-US" dirty="0" smtClean="0"/>
              <a:t>/ </a:t>
            </a:r>
            <a:r>
              <a:rPr lang="en-US" dirty="0" smtClean="0"/>
              <a:t>log(# of nodes)) for some constant C.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8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No. of Nodes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116486"/>
              </p:ext>
            </p:extLst>
          </p:nvPr>
        </p:nvGraphicFramePr>
        <p:xfrm>
          <a:off x="342900" y="1966256"/>
          <a:ext cx="8458200" cy="4583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730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No. of Threads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05157"/>
              </p:ext>
            </p:extLst>
          </p:nvPr>
        </p:nvGraphicFramePr>
        <p:xfrm>
          <a:off x="0" y="1994210"/>
          <a:ext cx="4479742" cy="486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OMP 500 Nod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17422"/>
              </p:ext>
            </p:extLst>
          </p:nvPr>
        </p:nvGraphicFramePr>
        <p:xfrm>
          <a:off x="4654212" y="1994210"/>
          <a:ext cx="4394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1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Square-Sum:</a:t>
            </a:r>
            <a:r>
              <a:rPr lang="en-US" dirty="0"/>
              <a:t> </a:t>
            </a:r>
            <a:r>
              <a:rPr lang="en-US" dirty="0" smtClean="0"/>
              <a:t>Speedup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77277"/>
              </p:ext>
            </p:extLst>
          </p:nvPr>
        </p:nvGraphicFramePr>
        <p:xfrm>
          <a:off x="498473" y="2045654"/>
          <a:ext cx="8145397" cy="4604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65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Square-Sum: Serial Code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01065"/>
              </p:ext>
            </p:extLst>
          </p:nvPr>
        </p:nvGraphicFramePr>
        <p:xfrm>
          <a:off x="837408" y="1988566"/>
          <a:ext cx="7574321" cy="4756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49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Looking forward to..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FW: Parallelized Inner 2 Loops &gt;&gt; 2/3</a:t>
            </a:r>
            <a:r>
              <a:rPr lang="en-US" baseline="30000" dirty="0" smtClean="0"/>
              <a:t>rd</a:t>
            </a:r>
            <a:r>
              <a:rPr lang="en-US" dirty="0" smtClean="0"/>
              <a:t> of the speedup</a:t>
            </a:r>
          </a:p>
          <a:p>
            <a:r>
              <a:rPr lang="en-US" dirty="0" smtClean="0"/>
              <a:t>FW: 2/3</a:t>
            </a:r>
            <a:r>
              <a:rPr lang="en-US" baseline="30000" dirty="0" smtClean="0"/>
              <a:t>rd</a:t>
            </a:r>
            <a:r>
              <a:rPr lang="en-US" dirty="0" smtClean="0"/>
              <a:t> of the speedup &gt;&gt; Speed-up up to max 5 threads</a:t>
            </a:r>
          </a:p>
          <a:p>
            <a:r>
              <a:rPr lang="en-US" dirty="0" smtClean="0"/>
              <a:t>FW: Rarely any cache miss &gt;&gt; No need for blocking.</a:t>
            </a:r>
          </a:p>
          <a:p>
            <a:r>
              <a:rPr lang="en-US" dirty="0" smtClean="0"/>
              <a:t>FW OMP implementation has..</a:t>
            </a:r>
          </a:p>
          <a:p>
            <a:pPr lvl="1"/>
            <a:r>
              <a:rPr lang="en-US" dirty="0" smtClean="0"/>
              <a:t>Max memory usage with rare cache miss;</a:t>
            </a:r>
          </a:p>
          <a:p>
            <a:pPr lvl="1"/>
            <a:r>
              <a:rPr lang="en-US" dirty="0" smtClean="0"/>
              <a:t>Max improvement in performance at 5 threads;</a:t>
            </a:r>
          </a:p>
          <a:p>
            <a:pPr lvl="1"/>
            <a:r>
              <a:rPr lang="en-US" dirty="0" smtClean="0"/>
              <a:t>Much faster than Square-Sum serial, OMP, and MPI codes.</a:t>
            </a:r>
          </a:p>
          <a:p>
            <a:pPr lvl="1"/>
            <a:r>
              <a:rPr lang="en-US" dirty="0" smtClean="0"/>
              <a:t>Much faster than Floyd-</a:t>
            </a:r>
            <a:r>
              <a:rPr lang="en-US" dirty="0" err="1" smtClean="0"/>
              <a:t>Warshall</a:t>
            </a:r>
            <a:r>
              <a:rPr lang="en-US" dirty="0" smtClean="0"/>
              <a:t> serial.</a:t>
            </a:r>
          </a:p>
          <a:p>
            <a:r>
              <a:rPr lang="en-US" dirty="0" smtClean="0"/>
              <a:t>Amortized Computation Time: </a:t>
            </a:r>
          </a:p>
          <a:p>
            <a:pPr lvl="1"/>
            <a:r>
              <a:rPr lang="en-US" dirty="0" smtClean="0"/>
              <a:t>FW Serial &gt; C * </a:t>
            </a:r>
            <a:r>
              <a:rPr lang="en-US" dirty="0" smtClean="0"/>
              <a:t>(SS Serial / log</a:t>
            </a:r>
            <a:r>
              <a:rPr lang="en-US" dirty="0" smtClean="0"/>
              <a:t>(n</a:t>
            </a:r>
            <a:r>
              <a:rPr lang="en-US" dirty="0" smtClean="0"/>
              <a:t>))</a:t>
            </a:r>
            <a:endParaRPr lang="en-US" dirty="0" smtClean="0"/>
          </a:p>
          <a:p>
            <a:pPr lvl="1"/>
            <a:r>
              <a:rPr lang="en-US" dirty="0" smtClean="0"/>
              <a:t>FW OMP &lt;= C * </a:t>
            </a:r>
            <a:r>
              <a:rPr lang="en-US" dirty="0" smtClean="0"/>
              <a:t>(SS </a:t>
            </a:r>
            <a:r>
              <a:rPr lang="en-US" dirty="0" smtClean="0"/>
              <a:t>OMP/MPI * log(n</a:t>
            </a:r>
            <a:r>
              <a:rPr lang="en-US" dirty="0" smtClean="0"/>
              <a:t>))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46469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312</TotalTime>
  <Words>352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Advantage</vt:lpstr>
      <vt:lpstr>Floyd-Warshall vs Square-Sum Path Finding Methods</vt:lpstr>
      <vt:lpstr>Equations</vt:lpstr>
      <vt:lpstr>Flash Back @ Square Sum</vt:lpstr>
      <vt:lpstr>Floyd-Warshall: Hypothesis</vt:lpstr>
      <vt:lpstr>Floyd-Warshall vs No. of Nodes</vt:lpstr>
      <vt:lpstr>Floyd-Warshall vs No. of Threads</vt:lpstr>
      <vt:lpstr>Floyd-Warshall vs Square-Sum: Speedup</vt:lpstr>
      <vt:lpstr>Floyd-Warshall vs Square-Sum: Serial Code</vt:lpstr>
      <vt:lpstr>Conclusion &amp; Looking forward to..</vt:lpstr>
      <vt:lpstr>Looking forward to…</vt:lpstr>
      <vt:lpstr>Acknowledgements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vs Squared-Sum Path Finding Methods</dc:title>
  <dc:creator>Hee Jung Ryu</dc:creator>
  <cp:lastModifiedBy>Abdelrahman Kamel</cp:lastModifiedBy>
  <cp:revision>19</cp:revision>
  <dcterms:created xsi:type="dcterms:W3CDTF">2011-11-30T19:55:29Z</dcterms:created>
  <dcterms:modified xsi:type="dcterms:W3CDTF">2011-12-01T01:25:07Z</dcterms:modified>
</cp:coreProperties>
</file>