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llifun:Downloads: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llifun:Downloads: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llifun:Downloads: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llifun:Downloads: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llifun:Downloads: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llifun:Downloads:results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Timing (3000 nodes)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OMP </c:v>
          </c:tx>
          <c:marker>
            <c:symbol val="none"/>
          </c:marker>
          <c:xVal>
            <c:numRef>
              <c:f>Sheet1!$P$43:$P$53</c:f>
              <c:numCache>
                <c:formatCode>General</c:formatCode>
                <c:ptCount val="11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  <c:pt idx="8">
                  <c:v>10.0</c:v>
                </c:pt>
                <c:pt idx="9">
                  <c:v>11.0</c:v>
                </c:pt>
                <c:pt idx="10">
                  <c:v>12.0</c:v>
                </c:pt>
              </c:numCache>
            </c:numRef>
          </c:xVal>
          <c:yVal>
            <c:numRef>
              <c:f>Sheet1!$O$43:$O$53</c:f>
              <c:numCache>
                <c:formatCode>General</c:formatCode>
                <c:ptCount val="11"/>
                <c:pt idx="0">
                  <c:v>731.252</c:v>
                </c:pt>
                <c:pt idx="1">
                  <c:v>576.3019999999998</c:v>
                </c:pt>
                <c:pt idx="2">
                  <c:v>449.054</c:v>
                </c:pt>
                <c:pt idx="3">
                  <c:v>593.745</c:v>
                </c:pt>
                <c:pt idx="4">
                  <c:v>550.838</c:v>
                </c:pt>
                <c:pt idx="5">
                  <c:v>510.23</c:v>
                </c:pt>
                <c:pt idx="6">
                  <c:v>434.153</c:v>
                </c:pt>
                <c:pt idx="7">
                  <c:v>424.992</c:v>
                </c:pt>
                <c:pt idx="8">
                  <c:v>385.13</c:v>
                </c:pt>
                <c:pt idx="9">
                  <c:v>373.773</c:v>
                </c:pt>
                <c:pt idx="10">
                  <c:v>151.33</c:v>
                </c:pt>
              </c:numCache>
            </c:numRef>
          </c:yVal>
          <c:smooth val="0"/>
        </c:ser>
        <c:ser>
          <c:idx val="1"/>
          <c:order val="1"/>
          <c:tx>
            <c:v>MPI-Naive</c:v>
          </c:tx>
          <c:marker>
            <c:symbol val="none"/>
          </c:marker>
          <c:xVal>
            <c:numRef>
              <c:f>Sheet1!$S$42:$S$52</c:f>
              <c:numCache>
                <c:formatCode>General</c:formatCode>
                <c:ptCount val="11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  <c:pt idx="8">
                  <c:v>10.0</c:v>
                </c:pt>
                <c:pt idx="9">
                  <c:v>11.0</c:v>
                </c:pt>
                <c:pt idx="10">
                  <c:v>12.0</c:v>
                </c:pt>
              </c:numCache>
            </c:numRef>
          </c:xVal>
          <c:yVal>
            <c:numRef>
              <c:f>Sheet1!$R$42:$R$52</c:f>
              <c:numCache>
                <c:formatCode>General</c:formatCode>
                <c:ptCount val="11"/>
                <c:pt idx="0">
                  <c:v>848.761</c:v>
                </c:pt>
                <c:pt idx="1">
                  <c:v>600.116</c:v>
                </c:pt>
                <c:pt idx="2">
                  <c:v>550.182</c:v>
                </c:pt>
                <c:pt idx="3">
                  <c:v>814.979</c:v>
                </c:pt>
                <c:pt idx="4">
                  <c:v>798.77</c:v>
                </c:pt>
                <c:pt idx="5">
                  <c:v>804.8459999999998</c:v>
                </c:pt>
                <c:pt idx="6">
                  <c:v>743.672</c:v>
                </c:pt>
                <c:pt idx="7">
                  <c:v>591.6369999999997</c:v>
                </c:pt>
                <c:pt idx="8">
                  <c:v>590.732</c:v>
                </c:pt>
                <c:pt idx="9">
                  <c:v>587.37</c:v>
                </c:pt>
                <c:pt idx="10">
                  <c:v>193.601</c:v>
                </c:pt>
              </c:numCache>
            </c:numRef>
          </c:yVal>
          <c:smooth val="0"/>
        </c:ser>
        <c:ser>
          <c:idx val="2"/>
          <c:order val="2"/>
          <c:tx>
            <c:v>MPI-Non-Naive</c:v>
          </c:tx>
          <c:marker>
            <c:symbol val="none"/>
          </c:marker>
          <c:xVal>
            <c:numRef>
              <c:f>Sheet1!$S$57:$S$67</c:f>
              <c:numCache>
                <c:formatCode>General</c:formatCode>
                <c:ptCount val="11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  <c:pt idx="8">
                  <c:v>10.0</c:v>
                </c:pt>
                <c:pt idx="9">
                  <c:v>11.0</c:v>
                </c:pt>
                <c:pt idx="10">
                  <c:v>12.0</c:v>
                </c:pt>
              </c:numCache>
            </c:numRef>
          </c:xVal>
          <c:yVal>
            <c:numRef>
              <c:f>Sheet1!$R$57:$R$67</c:f>
              <c:numCache>
                <c:formatCode>General</c:formatCode>
                <c:ptCount val="11"/>
                <c:pt idx="0">
                  <c:v>722.114</c:v>
                </c:pt>
                <c:pt idx="1">
                  <c:v>605.984</c:v>
                </c:pt>
                <c:pt idx="2">
                  <c:v>588.181</c:v>
                </c:pt>
                <c:pt idx="3">
                  <c:v>447.092</c:v>
                </c:pt>
                <c:pt idx="4">
                  <c:v>396.252</c:v>
                </c:pt>
                <c:pt idx="5">
                  <c:v>235.53</c:v>
                </c:pt>
                <c:pt idx="6">
                  <c:v>328.867</c:v>
                </c:pt>
                <c:pt idx="7">
                  <c:v>195.299</c:v>
                </c:pt>
                <c:pt idx="8">
                  <c:v>198.376</c:v>
                </c:pt>
                <c:pt idx="9">
                  <c:v>190.93</c:v>
                </c:pt>
                <c:pt idx="10">
                  <c:v>174.899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5864552"/>
        <c:axId val="-2081859080"/>
      </c:scatterChart>
      <c:valAx>
        <c:axId val="-2085864552"/>
        <c:scaling>
          <c:orientation val="minMax"/>
          <c:max val="13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Processors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1859080"/>
        <c:crosses val="autoZero"/>
        <c:crossBetween val="midCat"/>
        <c:majorUnit val="2.0"/>
      </c:valAx>
      <c:valAx>
        <c:axId val="-2081859080"/>
        <c:scaling>
          <c:orientation val="minMax"/>
          <c:min val="1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586455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Floyd-</a:t>
            </a:r>
            <a:r>
              <a:rPr lang="en-US" dirty="0" err="1" smtClean="0"/>
              <a:t>Warshall</a:t>
            </a:r>
            <a:r>
              <a:rPr lang="en-US" baseline="0" dirty="0" smtClean="0"/>
              <a:t> </a:t>
            </a:r>
            <a:r>
              <a:rPr lang="en-US" baseline="0" dirty="0"/>
              <a:t>OMP </a:t>
            </a:r>
            <a:r>
              <a:rPr lang="en-US" baseline="0" dirty="0" err="1"/>
              <a:t>vs</a:t>
            </a:r>
            <a:r>
              <a:rPr lang="en-US" baseline="0" dirty="0"/>
              <a:t> Serial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Serial</c:v>
          </c:tx>
          <c:marker>
            <c:symbol val="none"/>
          </c:marker>
          <c:cat>
            <c:numRef>
              <c:f>Sheet3!$O$10:$O$21</c:f>
              <c:numCache>
                <c:formatCode>General</c:formatCode>
                <c:ptCount val="12"/>
                <c:pt idx="0">
                  <c:v>400.0</c:v>
                </c:pt>
                <c:pt idx="1">
                  <c:v>700.0</c:v>
                </c:pt>
                <c:pt idx="2">
                  <c:v>1000.0</c:v>
                </c:pt>
                <c:pt idx="3">
                  <c:v>1300.0</c:v>
                </c:pt>
                <c:pt idx="4">
                  <c:v>1600.0</c:v>
                </c:pt>
                <c:pt idx="5">
                  <c:v>1900.0</c:v>
                </c:pt>
                <c:pt idx="6">
                  <c:v>2200.0</c:v>
                </c:pt>
                <c:pt idx="7">
                  <c:v>2500.0</c:v>
                </c:pt>
                <c:pt idx="8">
                  <c:v>2800.0</c:v>
                </c:pt>
                <c:pt idx="9">
                  <c:v>3100.0</c:v>
                </c:pt>
                <c:pt idx="10">
                  <c:v>3400.0</c:v>
                </c:pt>
                <c:pt idx="11">
                  <c:v>3700.0</c:v>
                </c:pt>
              </c:numCache>
            </c:numRef>
          </c:cat>
          <c:val>
            <c:numRef>
              <c:f>Sheet3!$L$10:$L$21</c:f>
              <c:numCache>
                <c:formatCode>0.00E+00</c:formatCode>
                <c:ptCount val="12"/>
                <c:pt idx="0" formatCode="General">
                  <c:v>200000.0</c:v>
                </c:pt>
                <c:pt idx="1">
                  <c:v>1.06E6</c:v>
                </c:pt>
                <c:pt idx="2">
                  <c:v>3.17E6</c:v>
                </c:pt>
                <c:pt idx="3">
                  <c:v>7.06E6</c:v>
                </c:pt>
                <c:pt idx="4">
                  <c:v>1.3E7</c:v>
                </c:pt>
                <c:pt idx="5">
                  <c:v>2.283E7</c:v>
                </c:pt>
                <c:pt idx="6">
                  <c:v>3.653E7</c:v>
                </c:pt>
                <c:pt idx="7">
                  <c:v>5.141E7</c:v>
                </c:pt>
                <c:pt idx="8">
                  <c:v>8.511E7</c:v>
                </c:pt>
                <c:pt idx="9">
                  <c:v>9.733E7</c:v>
                </c:pt>
                <c:pt idx="10">
                  <c:v>1.4482E8</c:v>
                </c:pt>
                <c:pt idx="11">
                  <c:v>1.6452E8</c:v>
                </c:pt>
              </c:numCache>
            </c:numRef>
          </c:val>
          <c:smooth val="0"/>
        </c:ser>
        <c:ser>
          <c:idx val="1"/>
          <c:order val="1"/>
          <c:tx>
            <c:v>7 Threads</c:v>
          </c:tx>
          <c:marker>
            <c:symbol val="none"/>
          </c:marker>
          <c:cat>
            <c:numRef>
              <c:f>Sheet3!$O$10:$O$21</c:f>
              <c:numCache>
                <c:formatCode>General</c:formatCode>
                <c:ptCount val="12"/>
                <c:pt idx="0">
                  <c:v>400.0</c:v>
                </c:pt>
                <c:pt idx="1">
                  <c:v>700.0</c:v>
                </c:pt>
                <c:pt idx="2">
                  <c:v>1000.0</c:v>
                </c:pt>
                <c:pt idx="3">
                  <c:v>1300.0</c:v>
                </c:pt>
                <c:pt idx="4">
                  <c:v>1600.0</c:v>
                </c:pt>
                <c:pt idx="5">
                  <c:v>1900.0</c:v>
                </c:pt>
                <c:pt idx="6">
                  <c:v>2200.0</c:v>
                </c:pt>
                <c:pt idx="7">
                  <c:v>2500.0</c:v>
                </c:pt>
                <c:pt idx="8">
                  <c:v>2800.0</c:v>
                </c:pt>
                <c:pt idx="9">
                  <c:v>3100.0</c:v>
                </c:pt>
                <c:pt idx="10">
                  <c:v>3400.0</c:v>
                </c:pt>
                <c:pt idx="11">
                  <c:v>3700.0</c:v>
                </c:pt>
              </c:numCache>
            </c:numRef>
          </c:cat>
          <c:val>
            <c:numRef>
              <c:f>Sheet3!$N$10:$N$21</c:f>
              <c:numCache>
                <c:formatCode>General</c:formatCode>
                <c:ptCount val="12"/>
                <c:pt idx="0">
                  <c:v>50003.0</c:v>
                </c:pt>
                <c:pt idx="1">
                  <c:v>206030.0</c:v>
                </c:pt>
                <c:pt idx="2">
                  <c:v>522900.0</c:v>
                </c:pt>
                <c:pt idx="3" formatCode="0.00E+00">
                  <c:v>1.1872E6</c:v>
                </c:pt>
                <c:pt idx="4" formatCode="0.00E+00">
                  <c:v>2.54454E6</c:v>
                </c:pt>
                <c:pt idx="5" formatCode="0.00E+00">
                  <c:v>4.72506E6</c:v>
                </c:pt>
                <c:pt idx="6" formatCode="0.00E+00">
                  <c:v>8.25255E6</c:v>
                </c:pt>
                <c:pt idx="7" formatCode="0.00E+00">
                  <c:v>1.13538E7</c:v>
                </c:pt>
                <c:pt idx="8" formatCode="0.00E+00">
                  <c:v>1.59946E7</c:v>
                </c:pt>
                <c:pt idx="9" formatCode="0.00E+00">
                  <c:v>2.15132E7</c:v>
                </c:pt>
                <c:pt idx="10" formatCode="0.00E+00">
                  <c:v>2.82679E7</c:v>
                </c:pt>
                <c:pt idx="11" formatCode="0.00E+00">
                  <c:v>3.64578E7</c:v>
                </c:pt>
              </c:numCache>
            </c:numRef>
          </c:val>
          <c:smooth val="0"/>
        </c:ser>
        <c:ser>
          <c:idx val="2"/>
          <c:order val="2"/>
          <c:tx>
            <c:v>2 Threads</c:v>
          </c:tx>
          <c:marker>
            <c:symbol val="none"/>
          </c:marker>
          <c:cat>
            <c:numRef>
              <c:f>Sheet3!$O$10:$O$21</c:f>
              <c:numCache>
                <c:formatCode>General</c:formatCode>
                <c:ptCount val="12"/>
                <c:pt idx="0">
                  <c:v>400.0</c:v>
                </c:pt>
                <c:pt idx="1">
                  <c:v>700.0</c:v>
                </c:pt>
                <c:pt idx="2">
                  <c:v>1000.0</c:v>
                </c:pt>
                <c:pt idx="3">
                  <c:v>1300.0</c:v>
                </c:pt>
                <c:pt idx="4">
                  <c:v>1600.0</c:v>
                </c:pt>
                <c:pt idx="5">
                  <c:v>1900.0</c:v>
                </c:pt>
                <c:pt idx="6">
                  <c:v>2200.0</c:v>
                </c:pt>
                <c:pt idx="7">
                  <c:v>2500.0</c:v>
                </c:pt>
                <c:pt idx="8">
                  <c:v>2800.0</c:v>
                </c:pt>
                <c:pt idx="9">
                  <c:v>3100.0</c:v>
                </c:pt>
                <c:pt idx="10">
                  <c:v>3400.0</c:v>
                </c:pt>
                <c:pt idx="11">
                  <c:v>3700.0</c:v>
                </c:pt>
              </c:numCache>
            </c:numRef>
          </c:cat>
          <c:val>
            <c:numRef>
              <c:f>Sheet3!$Q$10:$Q$21</c:f>
              <c:numCache>
                <c:formatCode>General</c:formatCode>
                <c:ptCount val="12"/>
                <c:pt idx="0">
                  <c:v>109492.0</c:v>
                </c:pt>
                <c:pt idx="1">
                  <c:v>600252.0</c:v>
                </c:pt>
                <c:pt idx="2" formatCode="0.00E+00">
                  <c:v>1.63254E6</c:v>
                </c:pt>
                <c:pt idx="3" formatCode="0.00E+00">
                  <c:v>3.71435E6</c:v>
                </c:pt>
                <c:pt idx="4" formatCode="0.00E+00">
                  <c:v>7.16933E6</c:v>
                </c:pt>
                <c:pt idx="5" formatCode="0.00E+00">
                  <c:v>1.37744E7</c:v>
                </c:pt>
                <c:pt idx="6" formatCode="0.00E+00">
                  <c:v>2.41049E7</c:v>
                </c:pt>
                <c:pt idx="7" formatCode="0.00E+00">
                  <c:v>2.87276E7</c:v>
                </c:pt>
                <c:pt idx="8" formatCode="0.00E+00">
                  <c:v>4.14226E7</c:v>
                </c:pt>
                <c:pt idx="9" formatCode="0.00E+00">
                  <c:v>5.13324E7</c:v>
                </c:pt>
                <c:pt idx="10" formatCode="0.00E+00">
                  <c:v>7.91247E7</c:v>
                </c:pt>
                <c:pt idx="11" formatCode="0.00E+00">
                  <c:v>9.28684E7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827992"/>
        <c:axId val="2129402504"/>
      </c:lineChart>
      <c:catAx>
        <c:axId val="2128827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#</a:t>
                </a:r>
                <a:r>
                  <a:rPr lang="en-US" sz="1400" baseline="0"/>
                  <a:t> of Nodes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9402504"/>
        <c:crosses val="autoZero"/>
        <c:auto val="1"/>
        <c:lblAlgn val="ctr"/>
        <c:lblOffset val="100"/>
        <c:noMultiLvlLbl val="0"/>
      </c:catAx>
      <c:valAx>
        <c:axId val="21294025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smtClean="0"/>
                  <a:t>Time</a:t>
                </a:r>
                <a:r>
                  <a:rPr lang="en-US" sz="1400" baseline="0" dirty="0" smtClean="0"/>
                  <a:t> (s</a:t>
                </a:r>
                <a:r>
                  <a:rPr lang="en-US" sz="1400" baseline="0" dirty="0"/>
                  <a:t>)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8827992"/>
        <c:crosses val="autoZero"/>
        <c:crossBetween val="between"/>
        <c:dispUnits>
          <c:builtInUnit val="millions"/>
        </c:dispUnits>
      </c:valAx>
    </c:plotArea>
    <c:legend>
      <c:legendPos val="r"/>
      <c:layout/>
      <c:overlay val="0"/>
      <c:spPr>
        <a:solidFill>
          <a:schemeClr val="bg1"/>
        </a:solidFill>
        <a:ln w="19050">
          <a:noFill/>
        </a:ln>
      </c:spPr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OMP </a:t>
            </a:r>
          </a:p>
          <a:p>
            <a:pPr>
              <a:defRPr/>
            </a:pPr>
            <a:r>
              <a:rPr lang="en-US" dirty="0" smtClean="0"/>
              <a:t>(3000 Nodes)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Sheet3!$H$10:$H$21</c:f>
              <c:numCache>
                <c:formatCode>0</c:formatCode>
                <c:ptCount val="12"/>
                <c:pt idx="0">
                  <c:v>9.3042E7</c:v>
                </c:pt>
                <c:pt idx="1">
                  <c:v>4.64869E7</c:v>
                </c:pt>
                <c:pt idx="2">
                  <c:v>3.15419E7</c:v>
                </c:pt>
                <c:pt idx="3">
                  <c:v>2.3744E7</c:v>
                </c:pt>
                <c:pt idx="4">
                  <c:v>1.98699E7</c:v>
                </c:pt>
                <c:pt idx="5">
                  <c:v>1.95192E7</c:v>
                </c:pt>
                <c:pt idx="6">
                  <c:v>1.95692E7</c:v>
                </c:pt>
                <c:pt idx="7">
                  <c:v>1.96785E7</c:v>
                </c:pt>
                <c:pt idx="8">
                  <c:v>2.5979E7</c:v>
                </c:pt>
                <c:pt idx="9">
                  <c:v>2.39206E7</c:v>
                </c:pt>
                <c:pt idx="10">
                  <c:v>2.37227E7</c:v>
                </c:pt>
                <c:pt idx="11">
                  <c:v>2.37234E7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9319896"/>
        <c:axId val="-2078579464"/>
      </c:lineChart>
      <c:catAx>
        <c:axId val="2129319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</a:t>
                </a:r>
                <a:r>
                  <a:rPr lang="en-US" baseline="0"/>
                  <a:t> of Threads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-2078579464"/>
        <c:crosses val="autoZero"/>
        <c:auto val="1"/>
        <c:lblAlgn val="ctr"/>
        <c:lblOffset val="100"/>
        <c:noMultiLvlLbl val="0"/>
      </c:catAx>
      <c:valAx>
        <c:axId val="-20785794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2129319896"/>
        <c:crosses val="autoZero"/>
        <c:crossBetween val="between"/>
        <c:dispUnits>
          <c:builtInUnit val="millions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OMP</a:t>
            </a:r>
            <a:endParaRPr lang="en-US" baseline="0" dirty="0" smtClean="0"/>
          </a:p>
          <a:p>
            <a:pPr>
              <a:defRPr/>
            </a:pPr>
            <a:r>
              <a:rPr lang="en-US" baseline="0" dirty="0" smtClean="0"/>
              <a:t>(500 Nodes)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Sheet3!$B$10:$B$21</c:f>
              <c:numCache>
                <c:formatCode>General</c:formatCode>
                <c:ptCount val="12"/>
                <c:pt idx="0">
                  <c:v>419036.0</c:v>
                </c:pt>
                <c:pt idx="1">
                  <c:v>211595.0</c:v>
                </c:pt>
                <c:pt idx="2">
                  <c:v>146625.0</c:v>
                </c:pt>
                <c:pt idx="3">
                  <c:v>109294.0</c:v>
                </c:pt>
                <c:pt idx="4">
                  <c:v>92766.0</c:v>
                </c:pt>
                <c:pt idx="5">
                  <c:v>81967.0</c:v>
                </c:pt>
                <c:pt idx="6">
                  <c:v>73487.0</c:v>
                </c:pt>
                <c:pt idx="7">
                  <c:v>70594.0</c:v>
                </c:pt>
                <c:pt idx="8">
                  <c:v>123828.0</c:v>
                </c:pt>
                <c:pt idx="9">
                  <c:v>109688.0</c:v>
                </c:pt>
                <c:pt idx="10">
                  <c:v>109240.0</c:v>
                </c:pt>
                <c:pt idx="11">
                  <c:v>105652.0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9784792"/>
        <c:axId val="2066715944"/>
      </c:lineChart>
      <c:catAx>
        <c:axId val="2119784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</a:t>
                </a:r>
                <a:r>
                  <a:rPr lang="en-US" baseline="0"/>
                  <a:t> of Threads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2066715944"/>
        <c:crosses val="autoZero"/>
        <c:auto val="1"/>
        <c:lblAlgn val="ctr"/>
        <c:lblOffset val="100"/>
        <c:noMultiLvlLbl val="0"/>
      </c:catAx>
      <c:valAx>
        <c:axId val="20667159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(s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9784792"/>
        <c:crosses val="autoZero"/>
        <c:crossBetween val="between"/>
        <c:dispUnits>
          <c:builtInUnit val="millions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Speedup</a:t>
            </a:r>
            <a:r>
              <a:rPr lang="en-US" baseline="0" dirty="0"/>
              <a:t> </a:t>
            </a:r>
            <a:r>
              <a:rPr lang="en-US" baseline="0" dirty="0" smtClean="0"/>
              <a:t>Plot </a:t>
            </a:r>
            <a:r>
              <a:rPr lang="en-US" baseline="0" dirty="0"/>
              <a:t>(3000 </a:t>
            </a:r>
            <a:r>
              <a:rPr lang="en-US" baseline="0" dirty="0" smtClean="0"/>
              <a:t>Nodes</a:t>
            </a:r>
            <a:r>
              <a:rPr lang="en-US" baseline="0" dirty="0"/>
              <a:t>)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Square Sum (Naive MPI)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Sheet2!$F$3:$F$14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xVal>
          <c:yVal>
            <c:numRef>
              <c:f>Sheet2!$H$3:$H$14</c:f>
              <c:numCache>
                <c:formatCode>General</c:formatCode>
                <c:ptCount val="12"/>
                <c:pt idx="0">
                  <c:v>1.086921902447834</c:v>
                </c:pt>
                <c:pt idx="1">
                  <c:v>1.560050473572655</c:v>
                </c:pt>
                <c:pt idx="2">
                  <c:v>2.206423424804538</c:v>
                </c:pt>
                <c:pt idx="3">
                  <c:v>2.406676336194202</c:v>
                </c:pt>
                <c:pt idx="4">
                  <c:v>1.624716710491927</c:v>
                </c:pt>
                <c:pt idx="5">
                  <c:v>1.657686192521001</c:v>
                </c:pt>
                <c:pt idx="6">
                  <c:v>1.645171871389061</c:v>
                </c:pt>
                <c:pt idx="7">
                  <c:v>1.78050269473639</c:v>
                </c:pt>
                <c:pt idx="8">
                  <c:v>2.23804461181434</c:v>
                </c:pt>
                <c:pt idx="9">
                  <c:v>2.241473290764678</c:v>
                </c:pt>
                <c:pt idx="10">
                  <c:v>2.25430307983043</c:v>
                </c:pt>
                <c:pt idx="11">
                  <c:v>6.839375829670301</c:v>
                </c:pt>
              </c:numCache>
            </c:numRef>
          </c:yVal>
          <c:smooth val="0"/>
        </c:ser>
        <c:ser>
          <c:idx val="1"/>
          <c:order val="1"/>
          <c:tx>
            <c:v>Ideal</c:v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Sheet2!$F$3:$F$14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xVal>
          <c:yVal>
            <c:numRef>
              <c:f>Sheet2!$F$3:$F$14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yVal>
          <c:smooth val="0"/>
        </c:ser>
        <c:ser>
          <c:idx val="2"/>
          <c:order val="2"/>
          <c:tx>
            <c:v>Square Sum (Non-Naive MPI)</c:v>
          </c:tx>
          <c:marker>
            <c:symbol val="none"/>
          </c:marker>
          <c:xVal>
            <c:numRef>
              <c:f>Sheet2!$F$3:$F$14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xVal>
          <c:yVal>
            <c:numRef>
              <c:f>Sheet2!$I$3:$I$14</c:f>
              <c:numCache>
                <c:formatCode>General</c:formatCode>
                <c:ptCount val="12"/>
                <c:pt idx="0">
                  <c:v>1.090089570915797</c:v>
                </c:pt>
                <c:pt idx="1">
                  <c:v>1.833657843498395</c:v>
                </c:pt>
                <c:pt idx="2">
                  <c:v>2.18505769129218</c:v>
                </c:pt>
                <c:pt idx="3">
                  <c:v>2.251194785278681</c:v>
                </c:pt>
                <c:pt idx="4">
                  <c:v>2.961605217718053</c:v>
                </c:pt>
                <c:pt idx="5">
                  <c:v>3.341585657611823</c:v>
                </c:pt>
                <c:pt idx="6">
                  <c:v>5.621831613807156</c:v>
                </c:pt>
                <c:pt idx="7">
                  <c:v>4.026278100265456</c:v>
                </c:pt>
                <c:pt idx="8">
                  <c:v>6.779911827505515</c:v>
                </c:pt>
                <c:pt idx="9">
                  <c:v>6.674748961567929</c:v>
                </c:pt>
                <c:pt idx="10">
                  <c:v>6.93505473210077</c:v>
                </c:pt>
                <c:pt idx="11">
                  <c:v>7.570712239635444</c:v>
                </c:pt>
              </c:numCache>
            </c:numRef>
          </c:yVal>
          <c:smooth val="0"/>
        </c:ser>
        <c:ser>
          <c:idx val="3"/>
          <c:order val="3"/>
          <c:tx>
            <c:v>Square Sum (OMP)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Sheet2!$Q$3:$Q$14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xVal>
          <c:yVal>
            <c:numRef>
              <c:f>Sheet2!$J$3:$J$14</c:f>
              <c:numCache>
                <c:formatCode>General</c:formatCode>
                <c:ptCount val="12"/>
                <c:pt idx="0">
                  <c:v>1.0</c:v>
                </c:pt>
                <c:pt idx="1">
                  <c:v>1.810743765487137</c:v>
                </c:pt>
                <c:pt idx="2">
                  <c:v>2.29759744023099</c:v>
                </c:pt>
                <c:pt idx="3">
                  <c:v>2.948665416631407</c:v>
                </c:pt>
                <c:pt idx="4">
                  <c:v>2.230098779779198</c:v>
                </c:pt>
                <c:pt idx="5">
                  <c:v>2.403810194648879</c:v>
                </c:pt>
                <c:pt idx="6">
                  <c:v>2.5951237677126</c:v>
                </c:pt>
                <c:pt idx="7">
                  <c:v>3.049869516046186</c:v>
                </c:pt>
                <c:pt idx="8">
                  <c:v>3.115611587982832</c:v>
                </c:pt>
                <c:pt idx="9">
                  <c:v>3.438085841144548</c:v>
                </c:pt>
                <c:pt idx="10">
                  <c:v>3.542551227616761</c:v>
                </c:pt>
                <c:pt idx="11">
                  <c:v>8.749818277935637</c:v>
                </c:pt>
              </c:numCache>
            </c:numRef>
          </c:yVal>
          <c:smooth val="0"/>
        </c:ser>
        <c:ser>
          <c:idx val="4"/>
          <c:order val="4"/>
          <c:tx>
            <c:v>Floyd Warshall (OMP)</c:v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Sheet2!$T$3:$T$14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xVal>
          <c:yVal>
            <c:numRef>
              <c:f>Sheet2!$K$3:$K$14</c:f>
              <c:numCache>
                <c:formatCode>General</c:formatCode>
                <c:ptCount val="12"/>
                <c:pt idx="0">
                  <c:v>0.49891446873455</c:v>
                </c:pt>
                <c:pt idx="1">
                  <c:v>2.001467079973068</c:v>
                </c:pt>
                <c:pt idx="2">
                  <c:v>2.949790596000875</c:v>
                </c:pt>
                <c:pt idx="3">
                  <c:v>3.918547843665768</c:v>
                </c:pt>
                <c:pt idx="4">
                  <c:v>4.682560053145709</c:v>
                </c:pt>
                <c:pt idx="5">
                  <c:v>4.766691257838436</c:v>
                </c:pt>
                <c:pt idx="6">
                  <c:v>4.754512192629234</c:v>
                </c:pt>
                <c:pt idx="7">
                  <c:v>4.728104276240565</c:v>
                </c:pt>
                <c:pt idx="8">
                  <c:v>3.58143115593364</c:v>
                </c:pt>
                <c:pt idx="9">
                  <c:v>3.889618153390799</c:v>
                </c:pt>
                <c:pt idx="10">
                  <c:v>3.922066206629094</c:v>
                </c:pt>
                <c:pt idx="11">
                  <c:v>3.921950479273626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9760104"/>
        <c:axId val="2119190936"/>
      </c:scatterChart>
      <c:valAx>
        <c:axId val="2119760104"/>
        <c:scaling>
          <c:orientation val="minMax"/>
          <c:max val="14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Processors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19190936"/>
        <c:crosses val="autoZero"/>
        <c:crossBetween val="midCat"/>
      </c:valAx>
      <c:valAx>
        <c:axId val="2119190936"/>
        <c:scaling>
          <c:orientation val="minMax"/>
          <c:min val="1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Speedup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19760104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Memory</a:t>
            </a:r>
            <a:r>
              <a:rPr lang="en-US" baseline="0" dirty="0" smtClean="0"/>
              <a:t> Performance by Cache Hit/Miss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Floyd Warshall </c:v>
          </c:tx>
          <c:xVal>
            <c:numRef>
              <c:f>Sheet2!$D$74:$D$83</c:f>
              <c:numCache>
                <c:formatCode>General</c:formatCode>
                <c:ptCount val="10"/>
                <c:pt idx="0">
                  <c:v>400.0</c:v>
                </c:pt>
                <c:pt idx="1">
                  <c:v>700.0</c:v>
                </c:pt>
                <c:pt idx="2">
                  <c:v>1000.0</c:v>
                </c:pt>
                <c:pt idx="3">
                  <c:v>1300.0</c:v>
                </c:pt>
                <c:pt idx="4">
                  <c:v>1600.0</c:v>
                </c:pt>
                <c:pt idx="5">
                  <c:v>1900.0</c:v>
                </c:pt>
                <c:pt idx="6">
                  <c:v>2200.0</c:v>
                </c:pt>
                <c:pt idx="7">
                  <c:v>2500.0</c:v>
                </c:pt>
                <c:pt idx="8">
                  <c:v>2800.0</c:v>
                </c:pt>
                <c:pt idx="9">
                  <c:v>3100.0</c:v>
                </c:pt>
              </c:numCache>
            </c:numRef>
          </c:xVal>
          <c:yVal>
            <c:numRef>
              <c:f>Sheet2!$C$74:$C$83</c:f>
              <c:numCache>
                <c:formatCode>General</c:formatCode>
                <c:ptCount val="10"/>
                <c:pt idx="0">
                  <c:v>1280.0</c:v>
                </c:pt>
                <c:pt idx="1">
                  <c:v>1276.28</c:v>
                </c:pt>
                <c:pt idx="2">
                  <c:v>1161.1</c:v>
                </c:pt>
                <c:pt idx="3">
                  <c:v>1124.5</c:v>
                </c:pt>
                <c:pt idx="4">
                  <c:v>1137.38</c:v>
                </c:pt>
                <c:pt idx="5">
                  <c:v>1143.64</c:v>
                </c:pt>
                <c:pt idx="6">
                  <c:v>1002.75</c:v>
                </c:pt>
                <c:pt idx="7">
                  <c:v>1159.02</c:v>
                </c:pt>
                <c:pt idx="8">
                  <c:v>1170.62</c:v>
                </c:pt>
                <c:pt idx="9">
                  <c:v>1142.46</c:v>
                </c:pt>
              </c:numCache>
            </c:numRef>
          </c:yVal>
          <c:smooth val="0"/>
        </c:ser>
        <c:ser>
          <c:idx val="1"/>
          <c:order val="1"/>
          <c:tx>
            <c:v>Square Sum</c:v>
          </c:tx>
          <c:xVal>
            <c:numRef>
              <c:f>Sheet2!$O$75:$O$84</c:f>
              <c:numCache>
                <c:formatCode>General</c:formatCode>
                <c:ptCount val="10"/>
                <c:pt idx="0">
                  <c:v>400.0</c:v>
                </c:pt>
                <c:pt idx="1">
                  <c:v>700.0</c:v>
                </c:pt>
                <c:pt idx="2">
                  <c:v>1000.0</c:v>
                </c:pt>
                <c:pt idx="3">
                  <c:v>1300.0</c:v>
                </c:pt>
                <c:pt idx="4">
                  <c:v>1600.0</c:v>
                </c:pt>
                <c:pt idx="5">
                  <c:v>1900.0</c:v>
                </c:pt>
                <c:pt idx="6">
                  <c:v>2200.0</c:v>
                </c:pt>
                <c:pt idx="7">
                  <c:v>2500.0</c:v>
                </c:pt>
                <c:pt idx="8">
                  <c:v>2800.0</c:v>
                </c:pt>
                <c:pt idx="9">
                  <c:v>3100.0</c:v>
                </c:pt>
              </c:numCache>
            </c:numRef>
          </c:xVal>
          <c:yVal>
            <c:numRef>
              <c:f>Sheet2!$N$75:$N$84</c:f>
              <c:numCache>
                <c:formatCode>General</c:formatCode>
                <c:ptCount val="10"/>
                <c:pt idx="0">
                  <c:v>1280.0</c:v>
                </c:pt>
                <c:pt idx="1">
                  <c:v>724.011</c:v>
                </c:pt>
                <c:pt idx="2">
                  <c:v>166.147</c:v>
                </c:pt>
                <c:pt idx="3">
                  <c:v>137.312</c:v>
                </c:pt>
                <c:pt idx="4">
                  <c:v>158.952</c:v>
                </c:pt>
                <c:pt idx="5">
                  <c:v>159.721</c:v>
                </c:pt>
                <c:pt idx="6">
                  <c:v>408.335</c:v>
                </c:pt>
                <c:pt idx="7">
                  <c:v>128.889</c:v>
                </c:pt>
                <c:pt idx="8">
                  <c:v>146.391</c:v>
                </c:pt>
                <c:pt idx="9">
                  <c:v>141.88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638760"/>
        <c:axId val="2094912936"/>
      </c:scatterChart>
      <c:valAx>
        <c:axId val="2094638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4912936"/>
        <c:crosses val="autoZero"/>
        <c:crossBetween val="midCat"/>
      </c:valAx>
      <c:valAx>
        <c:axId val="20949129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err="1" smtClean="0"/>
                  <a:t>MFlops</a:t>
                </a:r>
                <a:r>
                  <a:rPr lang="en-US" sz="1400" dirty="0" smtClean="0"/>
                  <a:t>/sec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4638760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5236" y="4624668"/>
            <a:ext cx="5083964" cy="93345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Square-Sum Path Finding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40" y="5562599"/>
            <a:ext cx="5452660" cy="748553"/>
          </a:xfrm>
        </p:spPr>
        <p:txBody>
          <a:bodyPr/>
          <a:lstStyle/>
          <a:p>
            <a:pPr algn="r"/>
            <a:r>
              <a:rPr lang="en-US" dirty="0" err="1" smtClean="0"/>
              <a:t>Abdelrahman</a:t>
            </a:r>
            <a:r>
              <a:rPr lang="en-US" dirty="0" smtClean="0"/>
              <a:t> </a:t>
            </a:r>
            <a:r>
              <a:rPr lang="en-US" dirty="0" err="1" smtClean="0"/>
              <a:t>Kamel</a:t>
            </a:r>
            <a:r>
              <a:rPr lang="en-US" dirty="0" smtClean="0"/>
              <a:t> (ak883)</a:t>
            </a:r>
          </a:p>
          <a:p>
            <a:pPr algn="r"/>
            <a:r>
              <a:rPr lang="en-US" dirty="0" smtClean="0"/>
              <a:t>Hee Jung Ryu (hr99)</a:t>
            </a:r>
            <a:endParaRPr lang="en-US" dirty="0"/>
          </a:p>
        </p:txBody>
      </p:sp>
      <p:pic>
        <p:nvPicPr>
          <p:cNvPr id="5" name="Picture 4" descr="Screen Shot 2011-11-30 at 3.02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30" y="413419"/>
            <a:ext cx="2886203" cy="3838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430" y="254793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2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SS: Blocked Version for Square-Sum</a:t>
            </a:r>
          </a:p>
          <a:p>
            <a:r>
              <a:rPr lang="en-US" dirty="0"/>
              <a:t>FW: MPI Version for Floyd-</a:t>
            </a:r>
            <a:r>
              <a:rPr lang="en-US" dirty="0" err="1"/>
              <a:t>Warshall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0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Professor </a:t>
            </a:r>
            <a:r>
              <a:rPr lang="en-US" dirty="0" err="1" smtClean="0"/>
              <a:t>Bindel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6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Square-Sum (Project 3)</a:t>
            </a:r>
          </a:p>
          <a:p>
            <a:pPr lvl="1"/>
            <a:r>
              <a:rPr lang="en-US" dirty="0" smtClean="0"/>
              <a:t>Time Complexity O(n</a:t>
            </a:r>
            <a:r>
              <a:rPr lang="en-US" baseline="30000" dirty="0" smtClean="0"/>
              <a:t>3</a:t>
            </a:r>
            <a:r>
              <a:rPr lang="en-US" dirty="0" smtClean="0"/>
              <a:t>log(n))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endParaRPr lang="en-US" dirty="0"/>
          </a:p>
          <a:p>
            <a:pPr lvl="1"/>
            <a:r>
              <a:rPr lang="en-US" dirty="0" smtClean="0"/>
              <a:t>Time Complexity </a:t>
            </a:r>
            <a:r>
              <a:rPr lang="en-US" dirty="0"/>
              <a:t>O(</a:t>
            </a:r>
            <a:r>
              <a:rPr lang="en-US" dirty="0" smtClean="0"/>
              <a:t>n</a:t>
            </a:r>
            <a:r>
              <a:rPr lang="en-US" baseline="30000" dirty="0" smtClean="0"/>
              <a:t>3</a:t>
            </a:r>
            <a:r>
              <a:rPr lang="en-US" dirty="0"/>
              <a:t>)</a:t>
            </a:r>
          </a:p>
        </p:txBody>
      </p:sp>
      <p:pic>
        <p:nvPicPr>
          <p:cNvPr id="6" name="Picture 5" descr="Screen Shot 2011-11-30 at 3.2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44" y="2773578"/>
            <a:ext cx="4993386" cy="1077005"/>
          </a:xfrm>
          <a:prstGeom prst="rect">
            <a:avLst/>
          </a:prstGeom>
        </p:spPr>
      </p:pic>
      <p:pic>
        <p:nvPicPr>
          <p:cNvPr id="7" name="Picture 6" descr="Screen Shot 2011-11-30 at 3.30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44" y="5089323"/>
            <a:ext cx="4993386" cy="8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0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Back @ Square Sum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394223"/>
              </p:ext>
            </p:extLst>
          </p:nvPr>
        </p:nvGraphicFramePr>
        <p:xfrm>
          <a:off x="955879" y="2057400"/>
          <a:ext cx="7565094" cy="414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4158069" y="4669858"/>
            <a:ext cx="314075" cy="28674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745770" y="4492349"/>
            <a:ext cx="1747893" cy="35501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: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172708" cy="4144963"/>
          </a:xfrm>
        </p:spPr>
        <p:txBody>
          <a:bodyPr/>
          <a:lstStyle/>
          <a:p>
            <a:r>
              <a:rPr lang="en-US" dirty="0" smtClean="0"/>
              <a:t>Computation Time: Floyd-</a:t>
            </a:r>
            <a:r>
              <a:rPr lang="en-US" dirty="0" err="1" smtClean="0"/>
              <a:t>Warshall</a:t>
            </a:r>
            <a:r>
              <a:rPr lang="en-US" dirty="0" smtClean="0"/>
              <a:t> &lt; Square-Sum</a:t>
            </a:r>
          </a:p>
          <a:p>
            <a:r>
              <a:rPr lang="en-US" dirty="0" smtClean="0"/>
              <a:t>Computation Time: FW = C * (SS / log(# of nodes)) for some constant C.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989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No. of Nodes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116486"/>
              </p:ext>
            </p:extLst>
          </p:nvPr>
        </p:nvGraphicFramePr>
        <p:xfrm>
          <a:off x="342900" y="1966256"/>
          <a:ext cx="8458200" cy="4583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730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No. of Threads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05157"/>
              </p:ext>
            </p:extLst>
          </p:nvPr>
        </p:nvGraphicFramePr>
        <p:xfrm>
          <a:off x="0" y="1994210"/>
          <a:ext cx="4479742" cy="4863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 title="OMP 500 Nod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617422"/>
              </p:ext>
            </p:extLst>
          </p:nvPr>
        </p:nvGraphicFramePr>
        <p:xfrm>
          <a:off x="4654212" y="1994210"/>
          <a:ext cx="4394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10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Square-Sum:</a:t>
            </a:r>
            <a:r>
              <a:rPr lang="en-US" dirty="0"/>
              <a:t> </a:t>
            </a:r>
            <a:r>
              <a:rPr lang="en-US" dirty="0" smtClean="0"/>
              <a:t>Speedup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477277"/>
              </p:ext>
            </p:extLst>
          </p:nvPr>
        </p:nvGraphicFramePr>
        <p:xfrm>
          <a:off x="498473" y="2045654"/>
          <a:ext cx="8145397" cy="4604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765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Square-Sum: Serial Code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701065"/>
              </p:ext>
            </p:extLst>
          </p:nvPr>
        </p:nvGraphicFramePr>
        <p:xfrm>
          <a:off x="837408" y="1988566"/>
          <a:ext cx="7574321" cy="4756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749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Looking forward to..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FW: Parallelized Inner 2 Loops &gt;&gt; 2/3</a:t>
            </a:r>
            <a:r>
              <a:rPr lang="en-US" baseline="30000" dirty="0" smtClean="0"/>
              <a:t>rd</a:t>
            </a:r>
            <a:r>
              <a:rPr lang="en-US" dirty="0" smtClean="0"/>
              <a:t> of the speedup</a:t>
            </a:r>
          </a:p>
          <a:p>
            <a:r>
              <a:rPr lang="en-US" dirty="0" smtClean="0"/>
              <a:t>FW: 2/3</a:t>
            </a:r>
            <a:r>
              <a:rPr lang="en-US" baseline="30000" dirty="0" smtClean="0"/>
              <a:t>rd</a:t>
            </a:r>
            <a:r>
              <a:rPr lang="en-US" dirty="0" smtClean="0"/>
              <a:t> of the speedup &gt;&gt; Speed-up up to max 5 threads</a:t>
            </a:r>
          </a:p>
          <a:p>
            <a:r>
              <a:rPr lang="en-US" dirty="0" smtClean="0"/>
              <a:t>FW: Rarely any cache miss &gt;&gt; No need for blocking.</a:t>
            </a:r>
          </a:p>
          <a:p>
            <a:r>
              <a:rPr lang="en-US" dirty="0" smtClean="0"/>
              <a:t>FW OMP implementation has..</a:t>
            </a:r>
          </a:p>
          <a:p>
            <a:pPr lvl="1"/>
            <a:r>
              <a:rPr lang="en-US" dirty="0" smtClean="0"/>
              <a:t>Max memory usage with rare cache miss;</a:t>
            </a:r>
          </a:p>
          <a:p>
            <a:pPr lvl="1"/>
            <a:r>
              <a:rPr lang="en-US" dirty="0" smtClean="0"/>
              <a:t>Max improvement in performance at 5 threads;</a:t>
            </a:r>
          </a:p>
          <a:p>
            <a:pPr lvl="1"/>
            <a:r>
              <a:rPr lang="en-US" dirty="0" smtClean="0"/>
              <a:t>Much faster than Square-Sum serial, OMP, and MPI codes.</a:t>
            </a:r>
          </a:p>
          <a:p>
            <a:pPr lvl="1"/>
            <a:r>
              <a:rPr lang="en-US" dirty="0" smtClean="0"/>
              <a:t>Much faster than Floyd-</a:t>
            </a:r>
            <a:r>
              <a:rPr lang="en-US" dirty="0" err="1" smtClean="0"/>
              <a:t>Warshall</a:t>
            </a:r>
            <a:r>
              <a:rPr lang="en-US" dirty="0" smtClean="0"/>
              <a:t> serial.</a:t>
            </a:r>
          </a:p>
          <a:p>
            <a:r>
              <a:rPr lang="en-US" dirty="0" smtClean="0"/>
              <a:t>Amortized Computation Time: </a:t>
            </a:r>
          </a:p>
          <a:p>
            <a:pPr lvl="1"/>
            <a:r>
              <a:rPr lang="en-US" dirty="0" smtClean="0"/>
              <a:t>FW Serial &gt; C * (SS Serial / log(n))</a:t>
            </a:r>
          </a:p>
          <a:p>
            <a:pPr lvl="1"/>
            <a:r>
              <a:rPr lang="en-US" dirty="0" smtClean="0"/>
              <a:t>FW OMP &lt;= C * (SS </a:t>
            </a:r>
            <a:r>
              <a:rPr lang="en-US" dirty="0" smtClean="0"/>
              <a:t>OMP or MPI </a:t>
            </a:r>
            <a:r>
              <a:rPr lang="en-US" dirty="0"/>
              <a:t>/</a:t>
            </a:r>
            <a:r>
              <a:rPr lang="en-US" dirty="0" smtClean="0"/>
              <a:t> </a:t>
            </a:r>
            <a:r>
              <a:rPr lang="en-US" dirty="0" smtClean="0"/>
              <a:t>log(n))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464693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313</TotalTime>
  <Words>352</Words>
  <Application>Microsoft Macintosh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Advantage</vt:lpstr>
      <vt:lpstr>Floyd-Warshall vs Square-Sum Path Finding Methods</vt:lpstr>
      <vt:lpstr>Equations</vt:lpstr>
      <vt:lpstr>Flash Back @ Square Sum</vt:lpstr>
      <vt:lpstr>Floyd-Warshall: Hypothesis</vt:lpstr>
      <vt:lpstr>Floyd-Warshall vs No. of Nodes</vt:lpstr>
      <vt:lpstr>Floyd-Warshall vs No. of Threads</vt:lpstr>
      <vt:lpstr>Floyd-Warshall vs Square-Sum: Speedup</vt:lpstr>
      <vt:lpstr>Floyd-Warshall vs Square-Sum: Serial Code</vt:lpstr>
      <vt:lpstr>Conclusion &amp; Looking forward to..</vt:lpstr>
      <vt:lpstr>Looking forward to…</vt:lpstr>
      <vt:lpstr>Acknowledgements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Floyd-Warshall vs Squared-Sum Path Finding Methods</dc:title>
  <dc:creator>Hee Jung Ryu</dc:creator>
  <cp:lastModifiedBy>Hee Jung Ryu</cp:lastModifiedBy>
  <cp:revision>20</cp:revision>
  <dcterms:created xsi:type="dcterms:W3CDTF">2011-11-30T19:55:29Z</dcterms:created>
  <dcterms:modified xsi:type="dcterms:W3CDTF">2011-12-01T02:10:00Z</dcterms:modified>
</cp:coreProperties>
</file>