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2" r:id="rId3"/>
    <p:sldId id="259" r:id="rId4"/>
    <p:sldId id="258" r:id="rId5"/>
    <p:sldId id="257" r:id="rId6"/>
    <p:sldId id="260" r:id="rId7"/>
    <p:sldId id="266" r:id="rId8"/>
    <p:sldId id="268" r:id="rId9"/>
    <p:sldId id="269" r:id="rId10"/>
    <p:sldId id="261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5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93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5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14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1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6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3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i.kamlani@nagra.com" TargetMode="External"/><Relationship Id="rId2" Type="http://schemas.openxmlformats.org/officeDocument/2006/relationships/hyperlink" Target="mailto:akamlani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://github.com/akamlani/openfda" TargetMode="External"/><Relationship Id="rId4" Type="http://schemas.openxmlformats.org/officeDocument/2006/relationships/hyperlink" Target="http://twitter.com/akamlan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kamlani/openfda/blob/master/plots/reference/drug_hidden_rbm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akamlani/openfda/blob/master/plots/reference/drug_reaction_minimiz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drug/event.json?search=%3c%3e&amp;cou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57" y="633844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OpenFDA Adverse</a:t>
            </a:r>
            <a:br>
              <a:rPr lang="en-US" sz="4000" dirty="0" smtClean="0"/>
            </a:br>
            <a:r>
              <a:rPr lang="en-US" sz="4000" dirty="0" smtClean="0"/>
              <a:t>Drug Prescriptions &amp; Reactions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Prediction Model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964" y="4145973"/>
            <a:ext cx="8825658" cy="19431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ARI KAMLANI</a:t>
            </a:r>
          </a:p>
          <a:p>
            <a:r>
              <a:rPr lang="en-US" cap="none" dirty="0" smtClean="0">
                <a:solidFill>
                  <a:schemeClr val="bg1"/>
                </a:solidFill>
                <a:hlinkClick r:id="rId2"/>
              </a:rPr>
              <a:t>arikamlani.com</a:t>
            </a:r>
          </a:p>
          <a:p>
            <a:r>
              <a:rPr lang="en-US" cap="none" dirty="0" smtClean="0">
                <a:solidFill>
                  <a:schemeClr val="bg1"/>
                </a:solidFill>
                <a:hlinkClick r:id="rId2"/>
              </a:rPr>
              <a:t>akamlani@gmail.com</a:t>
            </a:r>
            <a:r>
              <a:rPr lang="en-US" cap="none" dirty="0" smtClean="0">
                <a:solidFill>
                  <a:schemeClr val="bg1"/>
                </a:solidFill>
              </a:rPr>
              <a:t>, </a:t>
            </a:r>
            <a:r>
              <a:rPr lang="en-US" cap="none" dirty="0" smtClean="0">
                <a:solidFill>
                  <a:schemeClr val="bg1"/>
                </a:solidFill>
                <a:hlinkClick r:id="rId3"/>
              </a:rPr>
              <a:t>ari.kamlani@nagra.com</a:t>
            </a:r>
            <a:r>
              <a:rPr lang="en-US" cap="none" dirty="0" smtClean="0">
                <a:solidFill>
                  <a:schemeClr val="bg1"/>
                </a:solidFill>
              </a:rPr>
              <a:t>, </a:t>
            </a:r>
            <a:r>
              <a:rPr lang="en-US" cap="none" dirty="0" smtClean="0">
                <a:solidFill>
                  <a:schemeClr val="bg1"/>
                </a:solidFill>
                <a:hlinkClick r:id="rId4"/>
              </a:rPr>
              <a:t>@akamlani</a:t>
            </a:r>
            <a:endParaRPr lang="en-US" cap="none" dirty="0" smtClean="0">
              <a:solidFill>
                <a:schemeClr val="bg1"/>
              </a:solidFill>
            </a:endParaRPr>
          </a:p>
          <a:p>
            <a:r>
              <a:rPr lang="en-US" cap="none" dirty="0" smtClean="0">
                <a:solidFill>
                  <a:schemeClr val="bg1"/>
                </a:solidFill>
                <a:hlinkClick r:id="rId5"/>
              </a:rPr>
              <a:t>http://github.com/akamlani/openfda</a:t>
            </a:r>
            <a:endParaRPr lang="en-US" cap="none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6" y="4826577"/>
            <a:ext cx="1455448" cy="7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Visualization: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Minimized Reactions from Drug Connection Weights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122877"/>
            <a:ext cx="5292437" cy="4038932"/>
          </a:xfrm>
        </p:spPr>
      </p:pic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0" y="2122877"/>
            <a:ext cx="5385242" cy="40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simpler dataset and Project Idea!</a:t>
            </a:r>
          </a:p>
          <a:p>
            <a:r>
              <a:rPr lang="en-US" dirty="0" smtClean="0"/>
              <a:t>Non-Tabular data format creates more difficulty</a:t>
            </a:r>
          </a:p>
          <a:p>
            <a:r>
              <a:rPr lang="en-US" dirty="0" smtClean="0"/>
              <a:t>Dealing with Multidimensional data (Input + Output) is difficult</a:t>
            </a:r>
          </a:p>
          <a:p>
            <a:r>
              <a:rPr lang="en-US" dirty="0" smtClean="0"/>
              <a:t>Even small Neural Networks can take a long time to train</a:t>
            </a:r>
          </a:p>
          <a:p>
            <a:r>
              <a:rPr lang="en-US" dirty="0" smtClean="0"/>
              <a:t>Sparse Matrixes and Memory are important!</a:t>
            </a:r>
          </a:p>
          <a:p>
            <a:r>
              <a:rPr lang="en-US" dirty="0" smtClean="0"/>
              <a:t>Minimization problem to apply more traditional ML Aspects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6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of Drug Harmonization</a:t>
            </a:r>
          </a:p>
          <a:p>
            <a:r>
              <a:rPr lang="en-US" dirty="0" smtClean="0"/>
              <a:t>Further Drug Separation and Insights</a:t>
            </a:r>
          </a:p>
          <a:p>
            <a:pPr lvl="1"/>
            <a:r>
              <a:rPr lang="en-US" dirty="0" smtClean="0"/>
              <a:t>Chemical Structure</a:t>
            </a:r>
          </a:p>
          <a:p>
            <a:pPr lvl="1"/>
            <a:r>
              <a:rPr lang="en-US" dirty="0" smtClean="0"/>
              <a:t>Physiologic Effect</a:t>
            </a:r>
          </a:p>
          <a:p>
            <a:pPr lvl="1"/>
            <a:r>
              <a:rPr lang="en-US" dirty="0" smtClean="0"/>
              <a:t>Dosage Information</a:t>
            </a:r>
          </a:p>
          <a:p>
            <a:r>
              <a:rPr lang="en-US" dirty="0" smtClean="0"/>
              <a:t>Neural Networks </a:t>
            </a:r>
          </a:p>
          <a:p>
            <a:pPr lvl="1"/>
            <a:r>
              <a:rPr lang="en-US" dirty="0" smtClean="0"/>
              <a:t>Theano Package </a:t>
            </a:r>
          </a:p>
          <a:p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Apply to other Case Studies and Larger datasets</a:t>
            </a:r>
          </a:p>
          <a:p>
            <a:pPr lvl="1"/>
            <a:r>
              <a:rPr lang="en-US" dirty="0" smtClean="0"/>
              <a:t>Multiple Clusters</a:t>
            </a:r>
          </a:p>
          <a:p>
            <a:pPr lvl="1"/>
            <a:r>
              <a:rPr lang="en-US" dirty="0" smtClean="0"/>
              <a:t>Account for Memory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8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0" y="2155607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7864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help Patients avoid adverse </a:t>
            </a:r>
            <a:r>
              <a:rPr lang="en-US" dirty="0"/>
              <a:t>reactions </a:t>
            </a:r>
            <a:r>
              <a:rPr lang="en-US" dirty="0">
                <a:latin typeface="Arial Black" panose="020B0A04020102020204" pitchFamily="34" charset="0"/>
              </a:rPr>
              <a:t>?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Minimized Reactions from Multiple Prescribed drugs</a:t>
            </a:r>
          </a:p>
          <a:p>
            <a:r>
              <a:rPr lang="en-US" dirty="0" smtClean="0"/>
              <a:t>Drug </a:t>
            </a:r>
            <a:r>
              <a:rPr lang="en-US" dirty="0"/>
              <a:t>Avoidance based on High Probability of </a:t>
            </a:r>
            <a:r>
              <a:rPr lang="en-US" dirty="0" smtClean="0"/>
              <a:t>Reaction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30" y="3614125"/>
            <a:ext cx="914416" cy="856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98" y="3307122"/>
            <a:ext cx="3273008" cy="3273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16" y="4042501"/>
            <a:ext cx="2857500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469900" stA="52000" endPos="65000" dist="50800" dir="5400000" sy="-100000" algn="bl" rotWithShape="0"/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326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26891"/>
            <a:ext cx="8946541" cy="4195481"/>
          </a:xfrm>
        </p:spPr>
        <p:txBody>
          <a:bodyPr/>
          <a:lstStyle/>
          <a:p>
            <a:r>
              <a:rPr lang="en-US" dirty="0" smtClean="0"/>
              <a:t>Serious Reports</a:t>
            </a:r>
          </a:p>
          <a:p>
            <a:r>
              <a:rPr lang="en-US" dirty="0" smtClean="0"/>
              <a:t>Elderly Patients (Ages 65+), Patient Indication=“Hypertension”</a:t>
            </a:r>
          </a:p>
          <a:p>
            <a:r>
              <a:rPr lang="en-US" dirty="0" smtClean="0"/>
              <a:t>Multiple Prescribed Drugs -&gt; Multiple Reactions</a:t>
            </a:r>
          </a:p>
          <a:p>
            <a:r>
              <a:rPr lang="en-US" dirty="0" smtClean="0"/>
              <a:t>Determine Drug Correlation and Drug/Reaction Dependency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55" y="4148300"/>
            <a:ext cx="1472698" cy="2321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45" y="4068553"/>
            <a:ext cx="1774850" cy="11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OpenFDA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OpenFDA Launched in Beta Summer 2014</a:t>
            </a:r>
          </a:p>
          <a:p>
            <a:r>
              <a:rPr lang="en-US" dirty="0" smtClean="0"/>
              <a:t>Drug Endpoint Query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https://api.fda.gov/drug/event.json?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Parameters: api_key, search, count, limit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Pagination and Queries Rate Limited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4M + Reported Records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records include Drug Name Normalization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Via Voluntary Reports (FDA Adverse Event Reporting System: FAERS)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data not Flat (Multiple Embedded Dictionaries and Lists)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Able to Filter Multiple Levels (e.g. all Drugs, Reactions)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Multi-Dimensional Feature Space, Multiple Possible Targets</a:t>
            </a:r>
          </a:p>
          <a:p>
            <a:pPr lvl="1"/>
            <a:r>
              <a:rPr lang="en-US" dirty="0" smtClean="0"/>
              <a:t>No True Target Label -&gt; Semi-Supervised/Unsupervised Learning</a:t>
            </a:r>
          </a:p>
          <a:p>
            <a:pPr lvl="1"/>
            <a:r>
              <a:rPr lang="en-US" dirty="0" smtClean="0"/>
              <a:t>Common ML Techniques learned don’t fit</a:t>
            </a:r>
          </a:p>
          <a:p>
            <a:endParaRPr lang="en-US" dirty="0" smtClean="0"/>
          </a:p>
          <a:p>
            <a:r>
              <a:rPr lang="en-US" dirty="0" smtClean="0"/>
              <a:t>Data Munging/Filtering – Voluntary Data</a:t>
            </a:r>
          </a:p>
          <a:p>
            <a:r>
              <a:rPr lang="en-US" dirty="0" smtClean="0"/>
              <a:t>Neural Networks Variants (Deep Learning)</a:t>
            </a:r>
          </a:p>
          <a:p>
            <a:pPr lvl="1"/>
            <a:r>
              <a:rPr lang="en-US" dirty="0" smtClean="0"/>
              <a:t>Restricted Boltzmann Machine (RBM) – Binary Valued</a:t>
            </a:r>
          </a:p>
          <a:p>
            <a:r>
              <a:rPr lang="en-US" dirty="0" smtClean="0"/>
              <a:t>Cosine Similarity Metrics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Mappings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47" y="1147249"/>
            <a:ext cx="5328303" cy="4755511"/>
          </a:xfrm>
        </p:spPr>
      </p:pic>
      <p:sp>
        <p:nvSpPr>
          <p:cNvPr id="5" name="TextBox 4"/>
          <p:cNvSpPr txBox="1"/>
          <p:nvPr/>
        </p:nvSpPr>
        <p:spPr>
          <a:xfrm>
            <a:off x="822756" y="3201838"/>
            <a:ext cx="232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n_visible:</a:t>
            </a:r>
            <a:br>
              <a:rPr lang="en-US" dirty="0" smtClean="0"/>
            </a:br>
            <a:r>
              <a:rPr lang="en-US" dirty="0" smtClean="0"/>
              <a:t>{d1, d2, d3, … dn}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8091" y="5790831"/>
            <a:ext cx="273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n_hidden: n_reactions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400790" y="18430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31734" y="2259452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3140" y="2737826"/>
            <a:ext cx="11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RBM NN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00790" y="3991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83080" y="5037504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 Drug Similarity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25667" y="2623494"/>
            <a:ext cx="640735" cy="12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19416" y="18430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83901" y="2779273"/>
            <a:ext cx="262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Nodes</a:t>
            </a:r>
            <a:br>
              <a:rPr lang="en-US" dirty="0" smtClean="0"/>
            </a:br>
            <a:r>
              <a:rPr lang="en-US" dirty="0" smtClean="0"/>
              <a:t>Weight Thresholds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105494" y="18582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03570" y="2783560"/>
            <a:ext cx="20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Patients</a:t>
            </a:r>
            <a:br>
              <a:rPr lang="en-US" dirty="0" smtClean="0"/>
            </a:br>
            <a:r>
              <a:rPr lang="en-US" dirty="0" smtClean="0"/>
              <a:t>+ Drugs Taken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88982" y="18473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26680" y="2761728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Reduction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414066" y="40298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3908" y="4448936"/>
            <a:ext cx="497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83908" y="2274197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34268" y="2277961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102669" y="2263430"/>
            <a:ext cx="1164778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870285" y="5182825"/>
            <a:ext cx="982" cy="66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70285" y="3186885"/>
            <a:ext cx="0" cy="6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35301" y="5308109"/>
            <a:ext cx="29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Focused Drug/Reaction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0119" y="1694390"/>
            <a:ext cx="158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3000 Patient Training Records : Minimized due to Memory</a:t>
            </a:r>
          </a:p>
          <a:p>
            <a:r>
              <a:rPr lang="en-US" dirty="0" smtClean="0"/>
              <a:t>4970 Visible Nodes (Drug Matrix)</a:t>
            </a:r>
          </a:p>
          <a:p>
            <a:r>
              <a:rPr lang="en-US" dirty="0" smtClean="0"/>
              <a:t>2908 Hidden Nodes (Reactions)</a:t>
            </a:r>
          </a:p>
          <a:p>
            <a:r>
              <a:rPr lang="en-US" dirty="0" smtClean="0"/>
              <a:t>Default Number of Epochs (10)</a:t>
            </a:r>
          </a:p>
          <a:p>
            <a:r>
              <a:rPr lang="en-US" dirty="0" smtClean="0"/>
              <a:t>Training Time:  &lt;  10 Min</a:t>
            </a:r>
          </a:p>
          <a:p>
            <a:r>
              <a:rPr lang="en-US" dirty="0" smtClean="0"/>
              <a:t>Hidden Node Connection Threshold: &gt;= 2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Similar Drugs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4678"/>
              </p:ext>
            </p:extLst>
          </p:nvPr>
        </p:nvGraphicFramePr>
        <p:xfrm>
          <a:off x="2340610" y="1607148"/>
          <a:ext cx="66475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7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ACCUZIDE (HYDROCHLOROTHIAZIDE, QUINAPRIL)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MENATETRENONE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VICODIN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SPIRIVA</a:t>
                      </a:r>
                      <a:r>
                        <a:rPr lang="en-US" baseline="0" dirty="0" smtClean="0"/>
                        <a:t> (TIOTROPIOUM BROMIDE)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ENALAPRIL</a:t>
                      </a:r>
                      <a:r>
                        <a:rPr lang="en-US" baseline="0" dirty="0" smtClean="0"/>
                        <a:t> MALEATE AND HYDROCHLOROTHIAZIDE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CEFAMEZIN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EPOETIN</a:t>
                      </a:r>
                      <a:r>
                        <a:rPr lang="en-US" baseline="0" dirty="0" smtClean="0"/>
                        <a:t> BETA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9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5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C00000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8281</TotalTime>
  <Words>373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Ion</vt:lpstr>
      <vt:lpstr>OpenFDA Adverse Drug Prescriptions &amp; Reactions  Prediction Model</vt:lpstr>
      <vt:lpstr>Problem</vt:lpstr>
      <vt:lpstr>Case Study</vt:lpstr>
      <vt:lpstr>OpenFDA Queries</vt:lpstr>
      <vt:lpstr>ML Techniques Used</vt:lpstr>
      <vt:lpstr>Neural Network Mappings</vt:lpstr>
      <vt:lpstr>Model</vt:lpstr>
      <vt:lpstr>Stats</vt:lpstr>
      <vt:lpstr>Top Similar Drugs Sample</vt:lpstr>
      <vt:lpstr>Visualization: Minimized Reactions from Drug Connection Weights </vt:lpstr>
      <vt:lpstr>Lessons Learned</vt:lpstr>
      <vt:lpstr>Next Steps</vt:lpstr>
      <vt:lpstr>Q/A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openFDA  drug reactions prediction engine</dc:title>
  <dc:creator>Ari kamlani</dc:creator>
  <cp:lastModifiedBy>Ari kamlani</cp:lastModifiedBy>
  <cp:revision>96</cp:revision>
  <dcterms:created xsi:type="dcterms:W3CDTF">2014-12-11T07:29:26Z</dcterms:created>
  <dcterms:modified xsi:type="dcterms:W3CDTF">2014-12-17T19:50:30Z</dcterms:modified>
</cp:coreProperties>
</file>