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9"/>
  </p:notesMasterIdLst>
  <p:sldIdLst>
    <p:sldId id="256" r:id="rId2"/>
    <p:sldId id="259" r:id="rId3"/>
    <p:sldId id="257" r:id="rId4"/>
    <p:sldId id="258" r:id="rId5"/>
    <p:sldId id="260" r:id="rId6"/>
    <p:sldId id="261" r:id="rId7"/>
    <p:sldId id="290" r:id="rId8"/>
    <p:sldId id="291" r:id="rId9"/>
    <p:sldId id="292" r:id="rId10"/>
    <p:sldId id="293" r:id="rId11"/>
    <p:sldId id="294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95" r:id="rId23"/>
    <p:sldId id="273" r:id="rId24"/>
    <p:sldId id="296" r:id="rId25"/>
    <p:sldId id="274" r:id="rId26"/>
    <p:sldId id="276" r:id="rId27"/>
    <p:sldId id="278" r:id="rId28"/>
    <p:sldId id="279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2" r:id="rId37"/>
    <p:sldId id="289" r:id="rId38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A9ADF-8E9D-46BF-AA53-B855B4AB93FB}" type="datetimeFigureOut">
              <a:rPr lang="en-US" smtClean="0"/>
              <a:pPr/>
              <a:t>1/6/2010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AFC1-BAAC-4937-B32B-C8C1DAF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Pressure</a:t>
            </a:r>
            <a:r>
              <a:rPr lang="en-US" baseline="0" dirty="0" smtClean="0"/>
              <a:t> cone angle can be assumed to be 30 degree in most case, unless specified otherwise</a:t>
            </a:r>
          </a:p>
          <a:p>
            <a:r>
              <a:rPr lang="en-US" baseline="0" dirty="0" smtClean="0"/>
              <a:t>If washer diameter is not specified, use screw head diameter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AFC1-BAAC-4937-B32B-C8C1DAF2816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Load in member</a:t>
            </a:r>
            <a:r>
              <a:rPr lang="en-US" baseline="0" dirty="0" smtClean="0"/>
              <a:t> and bolt depends on relative stiffness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AFC1-BAAC-4937-B32B-C8C1DAF2816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AFC1-BAAC-4937-B32B-C8C1DAF2816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Browallia New" pitchFamily="34" charset="-34"/>
              </a:rPr>
              <a:t>Joint Design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7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Pitch and Metric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Constant Pitch Series</a:t>
            </a:r>
          </a:p>
          <a:p>
            <a:pPr lvl="1"/>
            <a:r>
              <a:rPr lang="en-US" dirty="0" smtClean="0"/>
              <a:t>Fixed number of threads per inch</a:t>
            </a:r>
          </a:p>
          <a:p>
            <a:pPr lvl="1"/>
            <a:r>
              <a:rPr lang="en-US" dirty="0" smtClean="0"/>
              <a:t>Have 4, 6, 8, 12, 16, 20, 28, 32 threads per inch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Metric Series</a:t>
            </a:r>
          </a:p>
          <a:p>
            <a:pPr lvl="1"/>
            <a:r>
              <a:rPr lang="en-US" dirty="0" smtClean="0"/>
              <a:t>Major diameters in metric 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with Screws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Screws are paired with nuts or threaded components of the same diameter and thread count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Thread components are made by first drill a hole and use a thread maker to cut threads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86200"/>
            <a:ext cx="3200400" cy="210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226158"/>
            <a:ext cx="2438400" cy="276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Bolted Joint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Twisting the screw stretches it, producing a clamping force—</a:t>
            </a:r>
            <a:r>
              <a:rPr lang="en-US" i="1" dirty="0" smtClean="0"/>
              <a:t>bolt preload</a:t>
            </a:r>
          </a:p>
          <a:p>
            <a:endParaRPr lang="en-US" i="1" dirty="0" smtClean="0"/>
          </a:p>
          <a:p>
            <a:r>
              <a:rPr lang="en-US" dirty="0" smtClean="0"/>
              <a:t>Stiffness composed of two part</a:t>
            </a:r>
          </a:p>
          <a:p>
            <a:pPr lvl="1"/>
            <a:r>
              <a:rPr lang="en-US" dirty="0" smtClean="0"/>
              <a:t>Unthreaded portion</a:t>
            </a:r>
          </a:p>
          <a:p>
            <a:pPr lvl="1"/>
            <a:r>
              <a:rPr lang="en-US" dirty="0" smtClean="0"/>
              <a:t>Threaded portion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Total stiffness is the </a:t>
            </a:r>
            <a:r>
              <a:rPr lang="en-US" dirty="0" smtClean="0"/>
              <a:t>spring </a:t>
            </a:r>
            <a:r>
              <a:rPr lang="en-US" dirty="0" smtClean="0"/>
              <a:t>connected in series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62200" y="4953000"/>
          <a:ext cx="4486836" cy="1066800"/>
        </p:xfrm>
        <a:graphic>
          <a:graphicData uri="http://schemas.openxmlformats.org/presentationml/2006/ole">
            <p:oleObj spid="_x0000_s40962" name="Equation" r:id="rId3" imgW="18158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Fastener Stiffness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Stiffness of bolt in clamped area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</a:t>
            </a:r>
            <a:r>
              <a:rPr lang="en-US" i="1" baseline="-25000" dirty="0" smtClean="0"/>
              <a:t>t</a:t>
            </a:r>
            <a:r>
              <a:rPr lang="en-US" dirty="0" smtClean="0"/>
              <a:t> = </a:t>
            </a:r>
            <a:r>
              <a:rPr lang="en-US" dirty="0" smtClean="0"/>
              <a:t>minor-diameter area of bolt</a:t>
            </a:r>
            <a:endParaRPr lang="en-US" dirty="0" smtClean="0"/>
          </a:p>
          <a:p>
            <a:r>
              <a:rPr lang="en-US" i="1" dirty="0" smtClean="0"/>
              <a:t>L</a:t>
            </a:r>
            <a:r>
              <a:rPr lang="en-US" i="1" baseline="-25000" dirty="0" smtClean="0"/>
              <a:t>t</a:t>
            </a:r>
            <a:r>
              <a:rPr lang="en-US" dirty="0" smtClean="0"/>
              <a:t> = length of threaded portion of the grip</a:t>
            </a:r>
          </a:p>
          <a:p>
            <a:r>
              <a:rPr lang="en-US" i="1" dirty="0" smtClean="0"/>
              <a:t>A</a:t>
            </a:r>
            <a:r>
              <a:rPr lang="en-US" i="1" baseline="-25000" dirty="0" smtClean="0"/>
              <a:t>d</a:t>
            </a:r>
            <a:r>
              <a:rPr lang="en-US" dirty="0" smtClean="0"/>
              <a:t> = major-diameter area </a:t>
            </a:r>
            <a:r>
              <a:rPr lang="en-US" dirty="0" smtClean="0"/>
              <a:t>of bolt</a:t>
            </a:r>
            <a:endParaRPr lang="en-US" dirty="0" smtClean="0"/>
          </a:p>
          <a:p>
            <a:r>
              <a:rPr lang="en-US" i="1" dirty="0" smtClean="0"/>
              <a:t>L</a:t>
            </a:r>
            <a:r>
              <a:rPr lang="en-US" i="1" baseline="-25000" dirty="0" smtClean="0"/>
              <a:t>d</a:t>
            </a:r>
            <a:r>
              <a:rPr lang="en-US" dirty="0" smtClean="0"/>
              <a:t> = length of unthreaded portion in grip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514600" y="1828800"/>
          <a:ext cx="3514725" cy="2195512"/>
        </p:xfrm>
        <a:graphic>
          <a:graphicData uri="http://schemas.openxmlformats.org/presentationml/2006/ole">
            <p:oleObj spid="_x0000_s41986" name="Equation" r:id="rId3" imgW="1422360" imgH="888840" progId="Equation.DSMT4">
              <p:embed/>
            </p:oleObj>
          </a:graphicData>
        </a:graphic>
      </p:graphicFrame>
      <p:pic>
        <p:nvPicPr>
          <p:cNvPr id="5" name="Content Placeholder 6" descr="223px-Bolted_joint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162800" y="1371600"/>
            <a:ext cx="145364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223px-Bolted_joint_2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2800" y="3962400"/>
            <a:ext cx="1453644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5800" y="1463040"/>
            <a:ext cx="4191000" cy="4861560"/>
          </a:xfrm>
        </p:spPr>
        <p:txBody>
          <a:bodyPr/>
          <a:lstStyle/>
          <a:p>
            <a:pPr lvl="1"/>
            <a:r>
              <a:rPr lang="en-US" i="1" dirty="0" smtClean="0"/>
              <a:t>D </a:t>
            </a:r>
            <a:r>
              <a:rPr lang="en-US" dirty="0" smtClean="0"/>
              <a:t>is </a:t>
            </a:r>
            <a:r>
              <a:rPr lang="en-US" dirty="0" smtClean="0"/>
              <a:t>diameter of washer</a:t>
            </a:r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 is the minor diameter</a:t>
            </a:r>
          </a:p>
          <a:p>
            <a:pPr lvl="1"/>
            <a:r>
              <a:rPr lang="en-US" i="1" dirty="0" smtClean="0"/>
              <a:t>t </a:t>
            </a:r>
            <a:r>
              <a:rPr lang="en-US" dirty="0" smtClean="0"/>
              <a:t>is </a:t>
            </a:r>
            <a:r>
              <a:rPr lang="en-US" dirty="0" smtClean="0"/>
              <a:t>the grip </a:t>
            </a:r>
            <a:r>
              <a:rPr lang="en-US" dirty="0" smtClean="0"/>
              <a:t>length (thickness)</a:t>
            </a:r>
            <a:endParaRPr lang="en-US" dirty="0" smtClean="0"/>
          </a:p>
          <a:p>
            <a:pPr lvl="1"/>
            <a:r>
              <a:rPr lang="el-GR" i="1" dirty="0" smtClean="0">
                <a:latin typeface="Calibri"/>
              </a:rPr>
              <a:t>α</a:t>
            </a:r>
            <a:r>
              <a:rPr lang="en-US" i="1" dirty="0" smtClean="0">
                <a:latin typeface="Calibri"/>
              </a:rPr>
              <a:t> </a:t>
            </a:r>
            <a:r>
              <a:rPr lang="en-US" dirty="0" smtClean="0"/>
              <a:t>is the pressure cone angle 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611313" y="4510088"/>
          <a:ext cx="4740275" cy="1406525"/>
        </p:xfrm>
        <a:graphic>
          <a:graphicData uri="http://schemas.openxmlformats.org/presentationml/2006/ole">
            <p:oleObj spid="_x0000_s43010" name="Equation" r:id="rId4" imgW="2057400" imgH="609480" progId="Equation.DSMT4">
              <p:embed/>
            </p:oleObj>
          </a:graphicData>
        </a:graphic>
      </p:graphicFrame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397" y="1600200"/>
            <a:ext cx="42218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Tensile Load on Bolted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bolt has been preloaded to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there is external load </a:t>
            </a:r>
            <a:r>
              <a:rPr lang="en-US" i="1" dirty="0" smtClean="0"/>
              <a:t>P</a:t>
            </a:r>
          </a:p>
          <a:p>
            <a:pPr lvl="1"/>
            <a:r>
              <a:rPr lang="en-US" dirty="0" smtClean="0"/>
              <a:t>The load will cause the joint to stretch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447800" y="2743200"/>
          <a:ext cx="6276975" cy="3298825"/>
        </p:xfrm>
        <a:graphic>
          <a:graphicData uri="http://schemas.openxmlformats.org/presentationml/2006/ole">
            <p:oleObj spid="_x0000_s44034" name="Equation" r:id="rId4" imgW="2539800" imgH="1333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Bolt Torque to Bolt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8229600" cy="3870960"/>
          </a:xfrm>
        </p:spPr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 is called a torque coefficient</a:t>
            </a:r>
          </a:p>
          <a:p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the tension in the bolt</a:t>
            </a:r>
          </a:p>
          <a:p>
            <a:r>
              <a:rPr lang="en-US" i="1" dirty="0" smtClean="0"/>
              <a:t>d</a:t>
            </a:r>
            <a:r>
              <a:rPr lang="en-US" dirty="0" smtClean="0"/>
              <a:t> is the minor diameter</a:t>
            </a:r>
            <a:endParaRPr 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825875" y="1492250"/>
          <a:ext cx="1506538" cy="565150"/>
        </p:xfrm>
        <a:graphic>
          <a:graphicData uri="http://schemas.openxmlformats.org/presentationml/2006/ole">
            <p:oleObj spid="_x0000_s45059" name="Equation" r:id="rId3" imgW="609480" imgH="228600" progId="Equation.DSMT4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114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Bolt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K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Nonplated</a:t>
                      </a:r>
                      <a:r>
                        <a:rPr lang="en-US" dirty="0" smtClean="0"/>
                        <a:t>, black 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Zinc-plated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Lubricated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Cadmium-plated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Gasketed</a:t>
            </a:r>
            <a:r>
              <a:rPr lang="en-US" dirty="0" smtClean="0"/>
              <a:t>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33800" y="1905000"/>
            <a:ext cx="4953000" cy="4251960"/>
          </a:xfrm>
        </p:spPr>
        <p:txBody>
          <a:bodyPr/>
          <a:lstStyle/>
          <a:p>
            <a:r>
              <a:rPr lang="en-US" dirty="0" smtClean="0"/>
              <a:t>Use to keep pressure/fluid inside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28575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743200" y="3886200"/>
          <a:ext cx="3892550" cy="2198688"/>
        </p:xfrm>
        <a:graphic>
          <a:graphicData uri="http://schemas.openxmlformats.org/presentationml/2006/ole">
            <p:oleObj spid="_x0000_s46083" name="Equation" r:id="rId4" imgW="157464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to join two or more components together</a:t>
            </a:r>
          </a:p>
          <a:p>
            <a:endParaRPr lang="en-US" dirty="0" smtClean="0"/>
          </a:p>
          <a:p>
            <a:r>
              <a:rPr lang="en-US" dirty="0" smtClean="0"/>
              <a:t>Transfer force/displacement between components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2667000" cy="261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276600"/>
            <a:ext cx="347290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Welded joints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Adhesive joints</a:t>
            </a:r>
          </a:p>
          <a:p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9960" y="4038599"/>
            <a:ext cx="2998040" cy="203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0716" y="1295400"/>
            <a:ext cx="3017284" cy="243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2133600"/>
            <a:ext cx="4038600" cy="4023360"/>
          </a:xfrm>
        </p:spPr>
        <p:txBody>
          <a:bodyPr/>
          <a:lstStyle/>
          <a:p>
            <a:r>
              <a:rPr lang="en-US" dirty="0" smtClean="0"/>
              <a:t>Joining </a:t>
            </a:r>
            <a:r>
              <a:rPr lang="en-US" dirty="0" err="1" smtClean="0"/>
              <a:t>workpieces</a:t>
            </a:r>
            <a:r>
              <a:rPr lang="en-US" dirty="0" smtClean="0"/>
              <a:t> by partial melting, adding filler, and letting the joints cool</a:t>
            </a:r>
            <a:endParaRPr lang="en-US" dirty="0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3048000" cy="343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Welding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Arc Welding</a:t>
            </a:r>
          </a:p>
          <a:p>
            <a:pPr lvl="2"/>
            <a:r>
              <a:rPr lang="en-US" dirty="0" smtClean="0"/>
              <a:t>heat from electrical arc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Gas Welding</a:t>
            </a:r>
          </a:p>
          <a:p>
            <a:pPr lvl="2"/>
            <a:r>
              <a:rPr lang="en-US" dirty="0" smtClean="0"/>
              <a:t>Heat from gas combustion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Resistance Welding</a:t>
            </a:r>
          </a:p>
          <a:p>
            <a:pPr lvl="2"/>
            <a:r>
              <a:rPr lang="en-US" dirty="0" smtClean="0"/>
              <a:t>Heat from component resistance</a:t>
            </a:r>
          </a:p>
          <a:p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23812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590800"/>
            <a:ext cx="209340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495800"/>
            <a:ext cx="279558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of Welded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0" y="1676400"/>
            <a:ext cx="4876800" cy="44805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Square butt joint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V-butt joint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 joint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T-joint</a:t>
            </a:r>
            <a:endParaRPr lang="en-US" dirty="0"/>
          </a:p>
        </p:txBody>
      </p:sp>
      <p:pic>
        <p:nvPicPr>
          <p:cNvPr id="68611" name="Picture 3" descr="C:\Documents and Settings\Sup\Desktop\200px-Common_Joint_Types_ZP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200400" cy="384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Weld Electrode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67818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Weld Stress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butt welds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28800"/>
            <a:ext cx="29622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123406" y="33520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1676400" y="2057400"/>
            <a:ext cx="10668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609600" y="2895600"/>
            <a:ext cx="1042116" cy="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05200" y="2894011"/>
            <a:ext cx="1371600" cy="158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" y="2514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2514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22098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l</a:t>
            </a:r>
            <a:endParaRPr lang="en-US" sz="20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313438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h</a:t>
            </a:r>
            <a:endParaRPr lang="en-US" sz="2000" i="1" dirty="0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676400" y="4419600"/>
          <a:ext cx="1130300" cy="973138"/>
        </p:xfrm>
        <a:graphic>
          <a:graphicData uri="http://schemas.openxmlformats.org/presentationml/2006/ole">
            <p:oleObj spid="_x0000_s69635" name="Equation" r:id="rId4" imgW="457200" imgH="393480" progId="Equation.DSMT4">
              <p:embed/>
            </p:oleObj>
          </a:graphicData>
        </a:graphic>
      </p:graphicFrame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600200"/>
            <a:ext cx="29622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" name="Straight Arrow Connector 40"/>
          <p:cNvCxnSpPr/>
          <p:nvPr/>
        </p:nvCxnSpPr>
        <p:spPr>
          <a:xfrm rot="5400000">
            <a:off x="7543006" y="31234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096000" y="1828800"/>
            <a:ext cx="10668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00800" y="1981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l</a:t>
            </a:r>
            <a:endParaRPr lang="en-US" sz="20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48600" y="290578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h</a:t>
            </a:r>
            <a:endParaRPr lang="en-US" sz="2000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5599906" y="3847306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7277894" y="1789906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8800" y="3581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924800" y="10668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495800" y="3048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6553200" y="4572000"/>
          <a:ext cx="1066800" cy="972671"/>
        </p:xfrm>
        <a:graphic>
          <a:graphicData uri="http://schemas.openxmlformats.org/presentationml/2006/ole">
            <p:oleObj spid="_x0000_s69636" name="Equation" r:id="rId5" imgW="4316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Fillet Welds Under Axial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91000"/>
            <a:ext cx="8229600" cy="1965960"/>
          </a:xfrm>
        </p:spPr>
        <p:txBody>
          <a:bodyPr/>
          <a:lstStyle/>
          <a:p>
            <a:r>
              <a:rPr lang="en-US" dirty="0" smtClean="0"/>
              <a:t>Normal and shear stresses depend on orientation of consideration</a:t>
            </a:r>
          </a:p>
          <a:p>
            <a:pPr lvl="1"/>
            <a:r>
              <a:rPr lang="en-US" dirty="0" smtClean="0"/>
              <a:t>Stresses listed not considering stress concentration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371600"/>
            <a:ext cx="3745605" cy="2286000"/>
            <a:chOff x="902595" y="1295400"/>
            <a:chExt cx="3745605" cy="2286000"/>
          </a:xfrm>
        </p:grpSpPr>
        <p:grpSp>
          <p:nvGrpSpPr>
            <p:cNvPr id="17" name="Group 16"/>
            <p:cNvGrpSpPr/>
            <p:nvPr/>
          </p:nvGrpSpPr>
          <p:grpSpPr>
            <a:xfrm>
              <a:off x="902595" y="1295400"/>
              <a:ext cx="3745605" cy="2286000"/>
              <a:chOff x="902595" y="1295400"/>
              <a:chExt cx="3745605" cy="22860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02595" y="1295400"/>
                <a:ext cx="3745605" cy="2286000"/>
                <a:chOff x="902595" y="1295400"/>
                <a:chExt cx="3745605" cy="2286000"/>
              </a:xfrm>
            </p:grpSpPr>
            <p:pic>
              <p:nvPicPr>
                <p:cNvPr id="7065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14400" y="1295400"/>
                  <a:ext cx="3657600" cy="2286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902595" y="1871246"/>
                  <a:ext cx="45720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2F</a:t>
                  </a:r>
                  <a:endParaRPr lang="en-US" sz="16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191000" y="1871246"/>
                  <a:ext cx="45720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F</a:t>
                  </a:r>
                  <a:endParaRPr lang="en-US" sz="16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191000" y="2362200"/>
                  <a:ext cx="45720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F</a:t>
                  </a:r>
                  <a:endParaRPr lang="en-US" sz="1600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828800" y="1524000"/>
                  <a:ext cx="8382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6200000">
                  <a:off x="1676400" y="1676400"/>
                  <a:ext cx="571500" cy="266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Arrow Connector 11"/>
              <p:cNvCxnSpPr/>
              <p:nvPr/>
            </p:nvCxnSpPr>
            <p:spPr>
              <a:xfrm rot="5400000">
                <a:off x="3009900" y="1714500"/>
                <a:ext cx="381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6200000" flipV="1">
                <a:off x="3010694" y="2324100"/>
                <a:ext cx="380206" cy="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200400" y="1337846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h</a:t>
                </a:r>
                <a:endParaRPr lang="en-US" sz="1600" dirty="0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rot="5400000">
              <a:off x="1562894" y="1976854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1563688" y="2586454"/>
              <a:ext cx="380206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53394" y="1600200"/>
              <a:ext cx="457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>
              <a:off x="3238500" y="22479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3239294" y="2857500"/>
              <a:ext cx="380206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429000" y="1871246"/>
              <a:ext cx="457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</a:t>
              </a:r>
              <a:endParaRPr lang="en-US" sz="1600" dirty="0"/>
            </a:p>
          </p:txBody>
        </p:sp>
      </p:grp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4953000" y="1676400"/>
          <a:ext cx="3505200" cy="1779325"/>
        </p:xfrm>
        <a:graphic>
          <a:graphicData uri="http://schemas.openxmlformats.org/presentationml/2006/ole">
            <p:oleObj spid="_x0000_s70659" name="Equation" r:id="rId4" imgW="160020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Concentration in Welded Joints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41656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Weld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Stress</a:t>
                      </a:r>
                      <a:r>
                        <a:rPr lang="en-US" baseline="0" dirty="0" smtClean="0"/>
                        <a:t> Concentration Factor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Reinforced</a:t>
                      </a:r>
                      <a:r>
                        <a:rPr lang="en-US" baseline="0" dirty="0" smtClean="0"/>
                        <a:t> butt weld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Toe of transverse fillet weld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of parallel fillet weld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T-butt joint with sharp</a:t>
                      </a:r>
                      <a:r>
                        <a:rPr lang="en-US" baseline="0" dirty="0" smtClean="0"/>
                        <a:t> corners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524000"/>
            <a:ext cx="2307026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676400"/>
            <a:ext cx="253928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637985"/>
            <a:ext cx="2590800" cy="172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8229600" cy="2423160"/>
          </a:xfrm>
        </p:spPr>
        <p:txBody>
          <a:bodyPr/>
          <a:lstStyle/>
          <a:p>
            <a:r>
              <a:rPr lang="en-US" dirty="0" smtClean="0"/>
              <a:t>Pattern of weld (distribution, </a:t>
            </a:r>
            <a:r>
              <a:rPr lang="en-US" i="1" dirty="0" smtClean="0"/>
              <a:t>b</a:t>
            </a:r>
            <a:r>
              <a:rPr lang="en-US" dirty="0" smtClean="0"/>
              <a:t>,</a:t>
            </a:r>
            <a:r>
              <a:rPr lang="en-US" i="1" dirty="0" smtClean="0"/>
              <a:t> 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 of </a:t>
            </a:r>
            <a:r>
              <a:rPr lang="en-US" dirty="0" smtClean="0"/>
              <a:t>weld (depends on material and thickness)</a:t>
            </a:r>
            <a:endParaRPr lang="en-US" dirty="0" smtClean="0"/>
          </a:p>
          <a:p>
            <a:r>
              <a:rPr lang="en-US" dirty="0" smtClean="0"/>
              <a:t>Length of weld </a:t>
            </a:r>
            <a:r>
              <a:rPr lang="en-US" i="1" dirty="0" smtClean="0"/>
              <a:t>l</a:t>
            </a:r>
            <a:endParaRPr lang="en-US" dirty="0" smtClean="0"/>
          </a:p>
          <a:p>
            <a:r>
              <a:rPr lang="en-US" dirty="0" smtClean="0"/>
              <a:t>Leg size </a:t>
            </a:r>
            <a:r>
              <a:rPr lang="en-US" i="1" dirty="0" smtClean="0"/>
              <a:t>h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95600" y="1438275"/>
            <a:ext cx="2962275" cy="2066925"/>
            <a:chOff x="1371600" y="1828800"/>
            <a:chExt cx="2962275" cy="206692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1600" y="1828800"/>
              <a:ext cx="2962275" cy="206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Arrow Connector 4"/>
            <p:cNvCxnSpPr/>
            <p:nvPr/>
          </p:nvCxnSpPr>
          <p:spPr>
            <a:xfrm rot="5400000">
              <a:off x="3123406" y="3352006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>
              <a:off x="1676400" y="2057400"/>
              <a:ext cx="10668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81200" y="22098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l</a:t>
              </a:r>
              <a:endParaRPr lang="en-US" sz="2000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29000" y="313438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h</a:t>
              </a:r>
              <a:endParaRPr lang="en-US" sz="2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Adhesive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962400"/>
            <a:ext cx="8229600" cy="2194560"/>
          </a:xfrm>
        </p:spPr>
        <p:txBody>
          <a:bodyPr>
            <a:normAutofit/>
          </a:bodyPr>
          <a:lstStyle/>
          <a:p>
            <a:r>
              <a:rPr lang="en-US" dirty="0" smtClean="0"/>
              <a:t>The use of ‘glue’ to join parts</a:t>
            </a:r>
          </a:p>
          <a:p>
            <a:endParaRPr lang="en-US" dirty="0" smtClean="0"/>
          </a:p>
          <a:p>
            <a:r>
              <a:rPr lang="en-US" dirty="0" smtClean="0"/>
              <a:t>Most effective use is to prevent shearing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38100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524000"/>
            <a:ext cx="2743200" cy="186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Nonpermanent joints</a:t>
            </a:r>
          </a:p>
          <a:p>
            <a:pPr lvl="1"/>
            <a:r>
              <a:rPr lang="en-US" dirty="0" smtClean="0"/>
              <a:t>Bolted joints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Permanent Joints</a:t>
            </a:r>
          </a:p>
          <a:p>
            <a:pPr lvl="1"/>
            <a:r>
              <a:rPr lang="en-US" dirty="0" smtClean="0"/>
              <a:t>Welded </a:t>
            </a:r>
            <a:r>
              <a:rPr lang="en-US" dirty="0" smtClean="0"/>
              <a:t>joints</a:t>
            </a:r>
          </a:p>
          <a:p>
            <a:pPr lvl="1"/>
            <a:r>
              <a:rPr lang="en-US" dirty="0" smtClean="0"/>
              <a:t>Adhesive</a:t>
            </a:r>
            <a:r>
              <a:rPr lang="en-US" dirty="0"/>
              <a:t> </a:t>
            </a:r>
            <a:r>
              <a:rPr lang="en-US" dirty="0" smtClean="0"/>
              <a:t>joints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Adhesives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adhesives</a:t>
            </a:r>
          </a:p>
          <a:p>
            <a:pPr lvl="1"/>
            <a:r>
              <a:rPr lang="en-US" dirty="0" smtClean="0"/>
              <a:t>Can carry significant stresses</a:t>
            </a:r>
          </a:p>
          <a:p>
            <a:pPr lvl="2"/>
            <a:r>
              <a:rPr lang="en-US" dirty="0" smtClean="0"/>
              <a:t>Epoxies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Nonstructural adhesives</a:t>
            </a:r>
          </a:p>
          <a:p>
            <a:pPr lvl="1"/>
            <a:r>
              <a:rPr lang="en-US" dirty="0" smtClean="0"/>
              <a:t>Pressure sensitive</a:t>
            </a:r>
          </a:p>
          <a:p>
            <a:pPr lvl="2"/>
            <a:r>
              <a:rPr lang="en-US" dirty="0" smtClean="0"/>
              <a:t>Duct tapes, scotch tapes, labels</a:t>
            </a:r>
          </a:p>
          <a:p>
            <a:pPr lvl="1"/>
            <a:r>
              <a:rPr lang="en-US" dirty="0" smtClean="0"/>
              <a:t>Contact sensitive</a:t>
            </a:r>
          </a:p>
          <a:p>
            <a:pPr lvl="2"/>
            <a:r>
              <a:rPr lang="en-US" dirty="0" smtClean="0"/>
              <a:t>Rubber cement</a:t>
            </a:r>
          </a:p>
          <a:p>
            <a:pPr lvl="1"/>
            <a:r>
              <a:rPr lang="en-US" dirty="0" smtClean="0"/>
              <a:t>Anaerobic</a:t>
            </a:r>
          </a:p>
          <a:p>
            <a:pPr lvl="2"/>
            <a:r>
              <a:rPr lang="en-US" dirty="0" smtClean="0"/>
              <a:t>Thread locking glue</a:t>
            </a:r>
          </a:p>
          <a:p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0"/>
            <a:ext cx="1588770" cy="191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19400"/>
            <a:ext cx="192302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438650"/>
            <a:ext cx="1885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495800"/>
            <a:ext cx="220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Performance of Typical Adhesives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Adhesive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Lap-Shear</a:t>
                      </a:r>
                      <a:r>
                        <a:rPr lang="en-US" baseline="0" dirty="0" smtClean="0"/>
                        <a:t> Strength (MPa)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Peel Strength</a:t>
                      </a:r>
                      <a:r>
                        <a:rPr lang="en-US" baseline="0" dirty="0" smtClean="0"/>
                        <a:t> per unit width, </a:t>
                      </a:r>
                      <a:r>
                        <a:rPr lang="en-US" baseline="0" dirty="0" err="1" smtClean="0"/>
                        <a:t>kN</a:t>
                      </a:r>
                      <a:r>
                        <a:rPr lang="en-US" baseline="0" dirty="0" smtClean="0"/>
                        <a:t>/m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sensitive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0.01-0.07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0.18-0.88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Starch-based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0.07-0.7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0.18-0.88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Rubber-based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0.35-3.5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1.8-7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Urethane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6.9-17.2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1.8-8.8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Phenolic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13.8-27.6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3.6-7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10.3-27.6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0.35-1.8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Rubber</a:t>
                      </a:r>
                      <a:r>
                        <a:rPr lang="en-US" baseline="0" dirty="0" smtClean="0"/>
                        <a:t>-modified epoxy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20.7-41.4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4.4-14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Adhesive Joint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Good design allows adhesive to carry load in </a:t>
            </a:r>
            <a:r>
              <a:rPr lang="en-US" i="1" u="sng" dirty="0" smtClean="0"/>
              <a:t>shear, not tension</a:t>
            </a:r>
            <a:endParaRPr lang="en-US" i="1" u="sn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438400"/>
            <a:ext cx="1981200" cy="13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572000"/>
            <a:ext cx="1981200" cy="13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524000" y="2743200"/>
            <a:ext cx="1423116" cy="523220"/>
            <a:chOff x="228600" y="2514600"/>
            <a:chExt cx="1423116" cy="523220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609600" y="2895600"/>
              <a:ext cx="1042116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8600" y="25146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76800" y="3200400"/>
            <a:ext cx="1371600" cy="677209"/>
            <a:chOff x="3505200" y="2894011"/>
            <a:chExt cx="1371600" cy="67720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05200" y="2894011"/>
              <a:ext cx="1371600" cy="15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5800" y="30480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rot="5400000">
            <a:off x="3467894" y="5980906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3467894" y="4609306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9000" y="5943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0" y="4038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pic>
        <p:nvPicPr>
          <p:cNvPr id="74754" name="Picture 2" descr="C:\Documents and Settings\Sup\Local Settings\Temporary Internet Files\Content.IE5\CGYDJH7M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438400"/>
            <a:ext cx="1447800" cy="1447800"/>
          </a:xfrm>
          <a:prstGeom prst="rect">
            <a:avLst/>
          </a:prstGeom>
          <a:noFill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648200"/>
            <a:ext cx="152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Stress Distribution in Adhesive Lap Joint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2209" y="1786354"/>
            <a:ext cx="31242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7209" y="2091154"/>
            <a:ext cx="31242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32209" y="2395954"/>
            <a:ext cx="31242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3637209" y="2014954"/>
            <a:ext cx="1219200" cy="7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3637209" y="2319754"/>
            <a:ext cx="1219200" cy="7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838201" y="1902264"/>
            <a:ext cx="837126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838201" y="2507571"/>
            <a:ext cx="837126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17029" y="2211357"/>
            <a:ext cx="103031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0600" y="140088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dirty="0" smtClean="0"/>
              <a:t>/2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990600" y="269628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dirty="0" smtClean="0"/>
              <a:t>/2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170568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57600" y="3081754"/>
            <a:ext cx="1219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8513" y="2205991"/>
            <a:ext cx="13394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3822879" y="1823917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86200" y="1295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257800" y="2243554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308175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</a:t>
            </a:r>
            <a:endParaRPr lang="en-US" sz="1600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18705" y="211665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3619500" y="2585661"/>
            <a:ext cx="3802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81400" y="262455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</a:t>
            </a:r>
            <a:endParaRPr lang="en-US" sz="1600" dirty="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581025" y="3505199"/>
          <a:ext cx="5057775" cy="2784439"/>
        </p:xfrm>
        <a:graphic>
          <a:graphicData uri="http://schemas.openxmlformats.org/presentationml/2006/ole">
            <p:oleObj spid="_x0000_s75780" name="Equation" r:id="rId3" imgW="2489040" imgH="1371600" progId="Equation.DSMT4">
              <p:embed/>
            </p:oleObj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6172200" y="4114800"/>
          <a:ext cx="2057400" cy="1158536"/>
        </p:xfrm>
        <a:graphic>
          <a:graphicData uri="http://schemas.openxmlformats.org/presentationml/2006/ole">
            <p:oleObj spid="_x0000_s75781" name="Equation" r:id="rId4" imgW="130788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Stresses in Adhesive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 smtClean="0"/>
              <a:t>When joint constructing temperature is different from operating temperature</a:t>
            </a:r>
          </a:p>
          <a:p>
            <a:pPr lvl="1"/>
            <a:r>
              <a:rPr lang="en-US" dirty="0" smtClean="0"/>
              <a:t>Mismatch in coefficient of thermal expansions result in residual stress </a:t>
            </a:r>
            <a:endParaRPr lang="en-U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438400" y="3352800"/>
          <a:ext cx="3731557" cy="1143000"/>
        </p:xfrm>
        <a:graphic>
          <a:graphicData uri="http://schemas.openxmlformats.org/presentationml/2006/ole">
            <p:oleObj spid="_x0000_s76802" name="Equation" r:id="rId3" imgW="14094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Adhesive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aware of environmental effect</a:t>
            </a:r>
          </a:p>
          <a:p>
            <a:pPr lvl="2"/>
            <a:r>
              <a:rPr lang="en-US" dirty="0" smtClean="0"/>
              <a:t>Degradation due to heat, light, or corrosion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Design for easy inspection</a:t>
            </a:r>
          </a:p>
          <a:p>
            <a:pPr lvl="2"/>
            <a:r>
              <a:rPr lang="en-US" dirty="0" smtClean="0"/>
              <a:t>Harder to detect degraded bond than missing bolts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Allow sufficient bond area</a:t>
            </a:r>
          </a:p>
          <a:p>
            <a:pPr lvl="2"/>
            <a:r>
              <a:rPr lang="en-US" dirty="0" smtClean="0"/>
              <a:t>Debonding should be expected. Allow some </a:t>
            </a:r>
            <a:r>
              <a:rPr lang="en-US" dirty="0" err="1" smtClean="0"/>
              <a:t>debonding</a:t>
            </a:r>
            <a:r>
              <a:rPr lang="en-US" dirty="0" smtClean="0"/>
              <a:t> before joint breakage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Creep is an issue</a:t>
            </a:r>
          </a:p>
          <a:p>
            <a:pPr lvl="2"/>
            <a:r>
              <a:rPr lang="en-US" dirty="0" smtClean="0"/>
              <a:t>Temperature + load + adhesive = creep. Choose the right adhesive for the operating temperature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 smtClean="0"/>
              <a:t>between</a:t>
            </a:r>
            <a:r>
              <a:rPr lang="en-US" dirty="0" smtClean="0"/>
              <a:t> </a:t>
            </a:r>
            <a:r>
              <a:rPr lang="en-US" dirty="0" smtClean="0"/>
              <a:t>Joint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3276600"/>
          <a:ext cx="8229600" cy="268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905000"/>
                <a:gridCol w="2057400"/>
                <a:gridCol w="20574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Bolted Joints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Welded</a:t>
                      </a:r>
                      <a:r>
                        <a:rPr lang="en-US" baseline="0" dirty="0" smtClean="0"/>
                        <a:t> Joints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Adhesive Joints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Joint 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Part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Labor Skill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600200"/>
            <a:ext cx="1981200" cy="13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600200"/>
            <a:ext cx="1671888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524000"/>
            <a:ext cx="13906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Bolted Joints</a:t>
            </a:r>
            <a:endParaRPr lang="en-US" dirty="0"/>
          </a:p>
        </p:txBody>
      </p:sp>
      <p:pic>
        <p:nvPicPr>
          <p:cNvPr id="7" name="Content Placeholder 6" descr="223px-Bolted_joint.sv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1453644" cy="2209800"/>
          </a:xfrm>
        </p:spPr>
      </p:pic>
      <p:pic>
        <p:nvPicPr>
          <p:cNvPr id="8" name="Picture 7" descr="223px-Bolted_joint_2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857625"/>
            <a:ext cx="1453644" cy="2209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971800" y="1219200"/>
            <a:ext cx="57150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71800" y="1219200"/>
            <a:ext cx="57150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tension in screws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hold components together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endParaRPr lang="en-US" sz="2600" baseline="0" dirty="0" smtClean="0">
              <a:latin typeface="+mn-lt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lang="en-US" sz="2600" noProof="0" dirty="0" smtClean="0">
                <a:solidFill>
                  <a:schemeClr val="tx2"/>
                </a:solidFill>
                <a:latin typeface="+mn-lt"/>
                <a:cs typeface="+mn-cs"/>
              </a:rPr>
              <a:t>Usually made up of</a:t>
            </a:r>
          </a:p>
          <a:p>
            <a:pPr marL="730250" lvl="1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Screw</a:t>
            </a:r>
            <a:r>
              <a:rPr kumimoji="0" lang="en-US" sz="23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(or bolt)</a:t>
            </a:r>
          </a:p>
          <a:p>
            <a:pPr marL="730250" lvl="1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300" baseline="0" noProof="0" dirty="0" smtClean="0">
                <a:solidFill>
                  <a:schemeClr val="tx2"/>
                </a:solidFill>
                <a:latin typeface="+mn-lt"/>
                <a:cs typeface="+mn-cs"/>
              </a:rPr>
              <a:t>Nut</a:t>
            </a:r>
          </a:p>
          <a:p>
            <a:pPr marL="730250" lvl="1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kumimoji="0" lang="en-US" sz="23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or more </a:t>
            </a:r>
            <a:r>
              <a:rPr kumimoji="0" lang="en-US" sz="2300" b="0" i="0" u="none" strike="noStrike" kern="1200" cap="none" spc="0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workpieces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Screw Thread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67200" y="1219200"/>
            <a:ext cx="441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Major diameter (D)</a:t>
            </a:r>
          </a:p>
          <a:p>
            <a:pPr lvl="1"/>
            <a:r>
              <a:rPr lang="en-US" dirty="0" smtClean="0"/>
              <a:t>Largest diameter</a:t>
            </a:r>
          </a:p>
          <a:p>
            <a:endParaRPr lang="en-US" dirty="0" smtClean="0"/>
          </a:p>
          <a:p>
            <a:r>
              <a:rPr lang="en-US" dirty="0" smtClean="0"/>
              <a:t>Minor diameter (d)</a:t>
            </a:r>
          </a:p>
          <a:p>
            <a:pPr lvl="1"/>
            <a:r>
              <a:rPr lang="en-US" dirty="0" smtClean="0"/>
              <a:t>Smallest diameter</a:t>
            </a:r>
          </a:p>
          <a:p>
            <a:endParaRPr lang="en-US" dirty="0" smtClean="0"/>
          </a:p>
          <a:p>
            <a:r>
              <a:rPr lang="en-US" dirty="0" smtClean="0"/>
              <a:t>Pitch diameter</a:t>
            </a:r>
          </a:p>
          <a:p>
            <a:pPr lvl="1"/>
            <a:r>
              <a:rPr lang="en-US" dirty="0" smtClean="0"/>
              <a:t>Diameter where width of thread and of space are equal</a:t>
            </a:r>
          </a:p>
          <a:p>
            <a:endParaRPr lang="en-US" dirty="0" smtClean="0"/>
          </a:p>
          <a:p>
            <a:r>
              <a:rPr lang="en-US" dirty="0" smtClean="0"/>
              <a:t>Pitch</a:t>
            </a:r>
          </a:p>
          <a:p>
            <a:pPr lvl="1"/>
            <a:r>
              <a:rPr lang="en-US" dirty="0" smtClean="0"/>
              <a:t>Distance between two adjacent threads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29146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Diameter Illustration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54180"/>
            <a:ext cx="4648200" cy="499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Screw Thread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Unified Screw Threads Series</a:t>
            </a:r>
          </a:p>
          <a:p>
            <a:pPr lvl="1"/>
            <a:r>
              <a:rPr lang="en-US" dirty="0" smtClean="0"/>
              <a:t>UNC – coarse threads</a:t>
            </a:r>
          </a:p>
          <a:p>
            <a:pPr lvl="1"/>
            <a:r>
              <a:rPr lang="en-US" dirty="0" smtClean="0"/>
              <a:t>UNF – fine threads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Constant Pitch Series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Metric Screw Threads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Threads Series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Coarse threads</a:t>
            </a:r>
          </a:p>
          <a:p>
            <a:pPr lvl="1"/>
            <a:r>
              <a:rPr lang="en-US" dirty="0" smtClean="0"/>
              <a:t>For fast assembly and disassembly</a:t>
            </a:r>
          </a:p>
          <a:p>
            <a:pPr lvl="1"/>
            <a:r>
              <a:rPr lang="en-US" dirty="0" smtClean="0"/>
              <a:t>For low strength materials: mild steel, copper, aluminum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Fine threads</a:t>
            </a:r>
          </a:p>
          <a:p>
            <a:pPr lvl="1"/>
            <a:r>
              <a:rPr lang="en-US" dirty="0" smtClean="0"/>
              <a:t>For short thread engagement (thin component)</a:t>
            </a:r>
          </a:p>
          <a:p>
            <a:pPr lvl="1"/>
            <a:r>
              <a:rPr lang="en-US" dirty="0" smtClean="0"/>
              <a:t>For high strength materials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UNC-UNF Screw Geometries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04999" y="1219196"/>
          <a:ext cx="2523429" cy="4992727"/>
        </p:xfrm>
        <a:graphic>
          <a:graphicData uri="http://schemas.openxmlformats.org/drawingml/2006/table">
            <a:tbl>
              <a:tblPr/>
              <a:tblGrid>
                <a:gridCol w="841143"/>
                <a:gridCol w="841143"/>
                <a:gridCol w="841143"/>
              </a:tblGrid>
              <a:tr h="5163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UNC Size</a:t>
                      </a:r>
                      <a:endParaRPr lang="en-US" sz="1000" dirty="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Major </a:t>
                      </a:r>
                      <a:r>
                        <a:rPr lang="en-US" sz="1000" b="1" dirty="0" err="1"/>
                        <a:t>Dia</a:t>
                      </a:r>
                      <a:endParaRPr lang="en-US" sz="1000" dirty="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Threads Per Inch</a:t>
                      </a:r>
                      <a:endParaRPr lang="en-US" sz="100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#</a:t>
                      </a:r>
                      <a:endParaRPr lang="en-US" sz="1000" dirty="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inch</a:t>
                      </a:r>
                      <a:endParaRPr lang="en-US" sz="100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tpi</a:t>
                      </a:r>
                      <a:endParaRPr lang="en-US" sz="100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0.073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64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#2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0.086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0.099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0.112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40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0.125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40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0.138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32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0.164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32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#10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0.19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0.216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¼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0.25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5/16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0.3125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3/8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0.375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7/16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0.4375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½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13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9/16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0.5625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5/8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0.625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¾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0.75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7/8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0.875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12907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9731" y="1219196"/>
          <a:ext cx="2599269" cy="5083184"/>
        </p:xfrm>
        <a:graphic>
          <a:graphicData uri="http://schemas.openxmlformats.org/drawingml/2006/table">
            <a:tbl>
              <a:tblPr/>
              <a:tblGrid>
                <a:gridCol w="866423"/>
                <a:gridCol w="866423"/>
                <a:gridCol w="866423"/>
              </a:tblGrid>
              <a:tr h="5028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UNF Size</a:t>
                      </a:r>
                      <a:endParaRPr lang="en-US" sz="1000" dirty="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Major Dia</a:t>
                      </a:r>
                      <a:endParaRPr lang="en-US" sz="100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Threads Per Inch</a:t>
                      </a:r>
                      <a:endParaRPr lang="en-US" sz="100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#</a:t>
                      </a:r>
                      <a:endParaRPr lang="en-US" sz="100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inch</a:t>
                      </a:r>
                      <a:endParaRPr lang="en-US" sz="100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tpi</a:t>
                      </a:r>
                      <a:endParaRPr lang="en-US" sz="100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80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0.073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0.086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64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0.099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0.112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0.125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0.138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0.164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#10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0.19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0.216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5/16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0.3125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3/8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0.375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7/16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0.4375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1/2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9/16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0.5625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5/8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0.625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3/4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0.75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7/8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0.875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2742</TotalTime>
  <Words>1017</Words>
  <Application>Microsoft Office PowerPoint</Application>
  <PresentationFormat>On-screen Show (4:3)</PresentationFormat>
  <Paragraphs>408</Paragraphs>
  <Slides>37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Lecture 1</vt:lpstr>
      <vt:lpstr>Equation</vt:lpstr>
      <vt:lpstr>MathType 6.0 Equation</vt:lpstr>
      <vt:lpstr>Joint Design</vt:lpstr>
      <vt:lpstr>Joints</vt:lpstr>
      <vt:lpstr>Types of Joints</vt:lpstr>
      <vt:lpstr>Bolted Joints</vt:lpstr>
      <vt:lpstr>Screw Thread Geometry</vt:lpstr>
      <vt:lpstr>Pitch Diameter Illustration</vt:lpstr>
      <vt:lpstr>Screw Thread System</vt:lpstr>
      <vt:lpstr>Unified Threads Series</vt:lpstr>
      <vt:lpstr>UNC-UNF Screw Geometries</vt:lpstr>
      <vt:lpstr>Constant Pitch and Metric Series</vt:lpstr>
      <vt:lpstr>Pairing with Screws</vt:lpstr>
      <vt:lpstr>Bolted Joint Stiffness</vt:lpstr>
      <vt:lpstr>Fastener Stiffness (cont)</vt:lpstr>
      <vt:lpstr>Member Stiffness</vt:lpstr>
      <vt:lpstr>External Tensile Load on Bolted Joints</vt:lpstr>
      <vt:lpstr>Relating Bolt Torque to Bolt Tension</vt:lpstr>
      <vt:lpstr>Gasketed Joint</vt:lpstr>
      <vt:lpstr>Examples</vt:lpstr>
      <vt:lpstr>Questions</vt:lpstr>
      <vt:lpstr>Permanent Joints</vt:lpstr>
      <vt:lpstr>Welding</vt:lpstr>
      <vt:lpstr>Types of Welding Processes</vt:lpstr>
      <vt:lpstr>Geometry of Welded Joints</vt:lpstr>
      <vt:lpstr>Weld Electrode Properties</vt:lpstr>
      <vt:lpstr>Weld Stress Analysis</vt:lpstr>
      <vt:lpstr>Fillet Welds Under Axial Loads</vt:lpstr>
      <vt:lpstr>Stress Concentration in Welded Joints</vt:lpstr>
      <vt:lpstr>Design Parameters</vt:lpstr>
      <vt:lpstr>Adhesive Joints</vt:lpstr>
      <vt:lpstr>Types of Adhesives</vt:lpstr>
      <vt:lpstr>Mechanical Performance of Typical Adhesives</vt:lpstr>
      <vt:lpstr>Basic Adhesive Joint Design</vt:lpstr>
      <vt:lpstr>Shear Stress Distribution in Adhesive Lap Joint</vt:lpstr>
      <vt:lpstr>Residual Stresses in Adhesive Joint</vt:lpstr>
      <vt:lpstr>Designing with Adhesive</vt:lpstr>
      <vt:lpstr>Comparison between Joint Types</vt:lpstr>
      <vt:lpstr>Questions?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Design</dc:title>
  <dc:creator>Sup Akamphon</dc:creator>
  <cp:lastModifiedBy>Sup Akamphon</cp:lastModifiedBy>
  <cp:revision>14</cp:revision>
  <dcterms:created xsi:type="dcterms:W3CDTF">2009-12-24T07:45:24Z</dcterms:created>
  <dcterms:modified xsi:type="dcterms:W3CDTF">2010-01-06T12:15:30Z</dcterms:modified>
</cp:coreProperties>
</file>