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3"/>
  </p:notes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399F-8316-4E08-8278-52703B7BE555}" type="datetimeFigureOut">
              <a:rPr lang="en-US" smtClean="0"/>
              <a:pPr/>
              <a:t>2/10/2010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0690-A9C4-453D-89FF-C77CE267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Cones that meet</a:t>
            </a:r>
            <a:r>
              <a:rPr lang="en-US" baseline="0" dirty="0" smtClean="0"/>
              <a:t> at a point can roll over each other without slipping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B0690-A9C4-453D-89FF-C77CE267DBD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B0690-A9C4-453D-89FF-C77CE267DBD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Browallia New" pitchFamily="34" charset="-34"/>
              </a:rPr>
              <a:t>Bearing Design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10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Construction of Ball Bearing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91000" cy="4937760"/>
          </a:xfrm>
        </p:spPr>
        <p:txBody>
          <a:bodyPr/>
          <a:lstStyle/>
          <a:p>
            <a:r>
              <a:rPr lang="en-US" dirty="0" smtClean="0"/>
              <a:t>Angular Contact</a:t>
            </a:r>
          </a:p>
          <a:p>
            <a:pPr lvl="2"/>
            <a:r>
              <a:rPr lang="en-US" dirty="0" smtClean="0"/>
              <a:t>For radial and axial load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Axial</a:t>
            </a:r>
          </a:p>
          <a:p>
            <a:pPr lvl="2"/>
            <a:r>
              <a:rPr lang="en-US" dirty="0" smtClean="0"/>
              <a:t>Mainly for axial load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Deep groove</a:t>
            </a:r>
          </a:p>
          <a:p>
            <a:pPr lvl="2"/>
            <a:r>
              <a:rPr lang="en-US" dirty="0" smtClean="0"/>
              <a:t>Groove size is close to ball diameter, enhancing load resistance but limiting misalignment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168758"/>
            <a:ext cx="1905000" cy="160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5908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114800"/>
            <a:ext cx="1338262" cy="212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Roller/Needle Bearings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Rollers are cylinders with slightly longer length than diameter</a:t>
            </a:r>
          </a:p>
          <a:p>
            <a:endParaRPr lang="en-US" dirty="0" smtClean="0"/>
          </a:p>
          <a:p>
            <a:r>
              <a:rPr lang="en-US" dirty="0" smtClean="0"/>
              <a:t>Needles are cylindrical rollers but with small diameter and long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3505200"/>
            <a:ext cx="2438400" cy="279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9718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Tapered Roller Bearings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to support large axial and radial load simultaneously</a:t>
            </a:r>
          </a:p>
          <a:p>
            <a:endParaRPr lang="en-US" dirty="0" smtClean="0"/>
          </a:p>
          <a:p>
            <a:r>
              <a:rPr lang="en-US" dirty="0" smtClean="0"/>
              <a:t>Rollers are tapered</a:t>
            </a:r>
          </a:p>
          <a:p>
            <a:pPr lvl="2"/>
            <a:r>
              <a:rPr lang="en-US" dirty="0" smtClean="0"/>
              <a:t>Each is a part of a cone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438400"/>
            <a:ext cx="23812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Element Bearing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3 major failure modes</a:t>
            </a:r>
          </a:p>
          <a:p>
            <a:pPr lvl="2"/>
            <a:r>
              <a:rPr lang="en-US" dirty="0" smtClean="0"/>
              <a:t>Abrasion: heavy scratching on race surface</a:t>
            </a:r>
          </a:p>
          <a:p>
            <a:pPr lvl="2"/>
            <a:r>
              <a:rPr lang="en-US" dirty="0" smtClean="0"/>
              <a:t>Fatigue: race or ball fracture due to repeated contact stress</a:t>
            </a:r>
          </a:p>
          <a:p>
            <a:pPr lvl="2"/>
            <a:r>
              <a:rPr lang="en-US" dirty="0" smtClean="0"/>
              <a:t>Pressure-induced welding: metal bonding due to high pressure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81400"/>
            <a:ext cx="2819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Bearing life is usually defined by</a:t>
            </a:r>
          </a:p>
          <a:p>
            <a:pPr lvl="2"/>
            <a:r>
              <a:rPr lang="en-US" dirty="0" smtClean="0"/>
              <a:t>Number of revolutions of inner ring until first sign of failure</a:t>
            </a:r>
          </a:p>
          <a:p>
            <a:pPr lvl="2"/>
            <a:r>
              <a:rPr lang="en-US" dirty="0" smtClean="0"/>
              <a:t>Number of hours of use at standard angular speed</a:t>
            </a:r>
          </a:p>
          <a:p>
            <a:pPr lvl="2"/>
            <a:endParaRPr lang="en-US" dirty="0" smtClean="0"/>
          </a:p>
          <a:p>
            <a:r>
              <a:rPr lang="en-US" i="1" dirty="0" smtClean="0"/>
              <a:t>Rating life</a:t>
            </a:r>
            <a:r>
              <a:rPr lang="en-US" dirty="0" smtClean="0"/>
              <a:t> is a term used by most manufacturers</a:t>
            </a:r>
          </a:p>
          <a:p>
            <a:pPr lvl="2"/>
            <a:r>
              <a:rPr lang="en-US" dirty="0" smtClean="0"/>
              <a:t>number of revolutions or hours than 90% of bearings will achieve before failure develops, </a:t>
            </a:r>
            <a:r>
              <a:rPr lang="en-US" i="1" dirty="0" smtClean="0"/>
              <a:t>L</a:t>
            </a:r>
            <a:r>
              <a:rPr lang="en-US" i="1" baseline="-25000" dirty="0" smtClean="0"/>
              <a:t>10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Load-Life Tradeoff at Constant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from regression shows that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i="1" dirty="0" smtClean="0"/>
              <a:t>F</a:t>
            </a:r>
            <a:r>
              <a:rPr lang="en-US" dirty="0" smtClean="0"/>
              <a:t> is exerted load on bearing</a:t>
            </a:r>
          </a:p>
          <a:p>
            <a:pPr lvl="2"/>
            <a:r>
              <a:rPr lang="en-US" i="1" dirty="0" smtClean="0"/>
              <a:t>L </a:t>
            </a:r>
            <a:r>
              <a:rPr lang="en-US" dirty="0" smtClean="0"/>
              <a:t>is bearing life</a:t>
            </a:r>
            <a:endParaRPr lang="en-US" i="1" dirty="0" smtClean="0"/>
          </a:p>
          <a:p>
            <a:pPr lvl="3"/>
            <a:r>
              <a:rPr lang="en-US" i="1" dirty="0" smtClean="0"/>
              <a:t>a</a:t>
            </a:r>
            <a:r>
              <a:rPr lang="en-US" dirty="0" smtClean="0"/>
              <a:t> = 3 for ball bearing</a:t>
            </a:r>
          </a:p>
          <a:p>
            <a:pPr lvl="3"/>
            <a:r>
              <a:rPr lang="en-US" i="1" dirty="0" smtClean="0"/>
              <a:t>a</a:t>
            </a:r>
            <a:r>
              <a:rPr lang="en-US" dirty="0" smtClean="0"/>
              <a:t> = 10/3 for roller bearings (cylindrical and tapered rollers)</a:t>
            </a:r>
          </a:p>
          <a:p>
            <a:endParaRPr lang="en-US" dirty="0" smtClean="0"/>
          </a:p>
          <a:p>
            <a:r>
              <a:rPr lang="en-US" dirty="0" smtClean="0"/>
              <a:t>Manufacturer choose to rate the load based on a set number of revolutions</a:t>
            </a:r>
          </a:p>
          <a:p>
            <a:pPr lvl="2"/>
            <a:r>
              <a:rPr lang="en-US" dirty="0" smtClean="0"/>
              <a:t>The rated load is usually called </a:t>
            </a:r>
            <a:r>
              <a:rPr lang="en-US" i="1" dirty="0" smtClean="0"/>
              <a:t>catalog load rating, C</a:t>
            </a:r>
            <a:r>
              <a:rPr lang="en-US" i="1" baseline="-25000" dirty="0" smtClean="0"/>
              <a:t>10</a:t>
            </a:r>
            <a:endParaRPr lang="en-US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1905000"/>
          <a:ext cx="2515490" cy="496887"/>
        </p:xfrm>
        <a:graphic>
          <a:graphicData uri="http://schemas.openxmlformats.org/presentationml/2006/ole">
            <p:oleObj spid="_x0000_s8194" name="Equation" r:id="rId3" imgW="10285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Load Rating and Rating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relate load requirement to expected bearing life by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can be converted to number of revolutions</a:t>
            </a:r>
          </a:p>
          <a:p>
            <a:endParaRPr lang="en-US" dirty="0" smtClean="0"/>
          </a:p>
          <a:p>
            <a:endParaRPr lang="en-US" dirty="0" smtClean="0"/>
          </a:p>
          <a:p>
            <a:pPr lvl="3"/>
            <a:r>
              <a:rPr lang="en-US" i="1" dirty="0" smtClean="0"/>
              <a:t>L </a:t>
            </a:r>
            <a:r>
              <a:rPr lang="en-US" dirty="0" smtClean="0"/>
              <a:t>is life, in hours</a:t>
            </a:r>
          </a:p>
          <a:p>
            <a:pPr lvl="3"/>
            <a:r>
              <a:rPr lang="en-US" i="1" dirty="0" smtClean="0"/>
              <a:t>n</a:t>
            </a:r>
            <a:r>
              <a:rPr lang="en-US" dirty="0" smtClean="0"/>
              <a:t> is angular speed, rev/min</a:t>
            </a:r>
          </a:p>
          <a:p>
            <a:pPr lvl="3"/>
            <a:r>
              <a:rPr lang="en-US" dirty="0" smtClean="0"/>
              <a:t>Subscript:</a:t>
            </a:r>
          </a:p>
          <a:p>
            <a:pPr lvl="4"/>
            <a:r>
              <a:rPr lang="en-US" i="1" dirty="0" smtClean="0"/>
              <a:t>R</a:t>
            </a:r>
            <a:r>
              <a:rPr lang="en-US" dirty="0" smtClean="0"/>
              <a:t> for rated</a:t>
            </a:r>
          </a:p>
          <a:p>
            <a:pPr lvl="4"/>
            <a:r>
              <a:rPr lang="en-US" i="1" dirty="0" smtClean="0"/>
              <a:t>D </a:t>
            </a:r>
            <a:r>
              <a:rPr lang="en-US" dirty="0" smtClean="0"/>
              <a:t>for </a:t>
            </a:r>
            <a:r>
              <a:rPr lang="en-US" i="1" dirty="0" smtClean="0"/>
              <a:t>desired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081338" y="2209800"/>
          <a:ext cx="2143125" cy="590550"/>
        </p:xfrm>
        <a:graphic>
          <a:graphicData uri="http://schemas.openxmlformats.org/presentationml/2006/ole">
            <p:oleObj spid="_x0000_s9219" name="Equation" r:id="rId3" imgW="876240" imgH="241200" progId="Equation.DSMT4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881188" y="3657600"/>
          <a:ext cx="4783137" cy="590550"/>
        </p:xfrm>
        <a:graphic>
          <a:graphicData uri="http://schemas.openxmlformats.org/presentationml/2006/ole">
            <p:oleObj spid="_x0000_s9220" name="Equation" r:id="rId4" imgW="19555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Survival: Reliability-Life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constant load, the longer bearing works, the lower its chance to continue working</a:t>
            </a:r>
          </a:p>
          <a:p>
            <a:pPr lvl="1"/>
            <a:r>
              <a:rPr lang="en-US" dirty="0" smtClean="0"/>
              <a:t>follows a Weibull distribution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i="1" dirty="0" smtClean="0"/>
              <a:t>R </a:t>
            </a:r>
            <a:r>
              <a:rPr lang="en-US" dirty="0" smtClean="0"/>
              <a:t>= reliability</a:t>
            </a:r>
          </a:p>
          <a:p>
            <a:pPr lvl="2"/>
            <a:r>
              <a:rPr lang="en-US" i="1" dirty="0" smtClean="0"/>
              <a:t>x</a:t>
            </a:r>
            <a:r>
              <a:rPr lang="en-US" dirty="0" smtClean="0"/>
              <a:t> = life</a:t>
            </a:r>
          </a:p>
          <a:p>
            <a:pPr lvl="2"/>
            <a:r>
              <a:rPr lang="en-US" i="1" dirty="0" smtClean="0"/>
              <a:t>x</a:t>
            </a:r>
            <a:r>
              <a:rPr lang="en-US" dirty="0" smtClean="0"/>
              <a:t>0 = guaranteed or minimum value of life</a:t>
            </a:r>
          </a:p>
          <a:p>
            <a:pPr lvl="2"/>
            <a:r>
              <a:rPr lang="en-US" dirty="0" smtClean="0"/>
              <a:t>theta = characteristic parameter</a:t>
            </a:r>
          </a:p>
          <a:p>
            <a:pPr lvl="2"/>
            <a:r>
              <a:rPr lang="en-US" i="1" dirty="0" smtClean="0"/>
              <a:t>b</a:t>
            </a:r>
            <a:r>
              <a:rPr lang="en-US" dirty="0" smtClean="0"/>
              <a:t> = shape parameter</a:t>
            </a:r>
            <a:endParaRPr lang="en-US" i="1" dirty="0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13012" y="2519362"/>
          <a:ext cx="3354388" cy="1366838"/>
        </p:xfrm>
        <a:graphic>
          <a:graphicData uri="http://schemas.openxmlformats.org/presentationml/2006/ole">
            <p:oleObj spid="_x0000_s10242" name="Equation" r:id="rId3" imgW="137160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Load-Life-Reliability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 the two previous equations, we have</a:t>
            </a:r>
            <a:endParaRPr lang="en-US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481138" y="1884363"/>
          <a:ext cx="5343525" cy="1243012"/>
        </p:xfrm>
        <a:graphic>
          <a:graphicData uri="http://schemas.openxmlformats.org/presentationml/2006/ole">
            <p:oleObj spid="_x0000_s11266" name="Equation" r:id="rId3" imgW="218412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Overview of Bearings</a:t>
            </a:r>
          </a:p>
          <a:p>
            <a:r>
              <a:rPr lang="en-US" dirty="0" smtClean="0"/>
              <a:t>Rolling-contact bearings</a:t>
            </a:r>
          </a:p>
          <a:p>
            <a:pPr lvl="1"/>
            <a:r>
              <a:rPr lang="en-US" dirty="0" smtClean="0"/>
              <a:t>Principles of rolling contact bearings</a:t>
            </a:r>
          </a:p>
          <a:p>
            <a:pPr lvl="1"/>
            <a:r>
              <a:rPr lang="en-US" dirty="0" smtClean="0"/>
              <a:t>Type of rolling-contact bearings</a:t>
            </a:r>
          </a:p>
          <a:p>
            <a:pPr lvl="1"/>
            <a:r>
              <a:rPr lang="en-US" dirty="0" smtClean="0"/>
              <a:t>Bearing life</a:t>
            </a:r>
          </a:p>
          <a:p>
            <a:pPr lvl="1"/>
            <a:r>
              <a:rPr lang="en-US" dirty="0" smtClean="0"/>
              <a:t>Bearing reliability</a:t>
            </a:r>
          </a:p>
          <a:p>
            <a:endParaRPr lang="en-US" dirty="0" smtClean="0"/>
          </a:p>
          <a:p>
            <a:r>
              <a:rPr lang="en-US" dirty="0" smtClean="0"/>
              <a:t>Journal bearings</a:t>
            </a:r>
          </a:p>
          <a:p>
            <a:pPr lvl="1"/>
            <a:r>
              <a:rPr lang="en-US" dirty="0" smtClean="0"/>
              <a:t>Principles of journal bearings</a:t>
            </a:r>
          </a:p>
          <a:p>
            <a:pPr lvl="1"/>
            <a:r>
              <a:rPr lang="en-US" dirty="0" smtClean="0"/>
              <a:t>Theory of lubrication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Radial and Thrust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there are both radial and thrust loads, equivalent load needs to be calculated to determine bearing life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/>
            <a:r>
              <a:rPr lang="en-US" dirty="0" smtClean="0"/>
              <a:t>depends on relative axial to radial load and whether inner or outer ring is rotating</a:t>
            </a:r>
          </a:p>
          <a:p>
            <a:endParaRPr lang="en-US" dirty="0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619250" y="2590800"/>
          <a:ext cx="5000625" cy="2174875"/>
        </p:xfrm>
        <a:graphic>
          <a:graphicData uri="http://schemas.openxmlformats.org/presentationml/2006/ole">
            <p:oleObj spid="_x0000_s12290" name="Equation" r:id="rId3" imgW="204444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Equivalent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/>
          <a:lstStyle/>
          <a:p>
            <a:r>
              <a:rPr lang="en-US" dirty="0" smtClean="0"/>
              <a:t>General form can be written as</a:t>
            </a:r>
          </a:p>
          <a:p>
            <a:pPr lvl="2"/>
            <a:endParaRPr lang="en-US" i="1" dirty="0" smtClean="0"/>
          </a:p>
          <a:p>
            <a:pPr lvl="2"/>
            <a:endParaRPr lang="en-US" i="1" dirty="0" smtClean="0"/>
          </a:p>
          <a:p>
            <a:pPr lvl="3"/>
            <a:r>
              <a:rPr lang="en-US" i="1" dirty="0" smtClean="0"/>
              <a:t>V</a:t>
            </a:r>
            <a:r>
              <a:rPr lang="en-US" dirty="0" smtClean="0"/>
              <a:t> = 1 for inner ring rotates, = 1.2 for outer</a:t>
            </a:r>
          </a:p>
          <a:p>
            <a:pPr lvl="3"/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= 1 when </a:t>
            </a:r>
            <a:r>
              <a:rPr lang="en-US" i="1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/</a:t>
            </a:r>
            <a:r>
              <a:rPr lang="en-US" i="1" dirty="0" err="1" smtClean="0"/>
              <a:t>VF</a:t>
            </a:r>
            <a:r>
              <a:rPr lang="en-US" baseline="-25000" dirty="0" err="1" smtClean="0"/>
              <a:t>r</a:t>
            </a:r>
            <a:r>
              <a:rPr lang="en-US" dirty="0" smtClean="0"/>
              <a:t> &lt; </a:t>
            </a:r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dirty="0" err="1" smtClean="0"/>
              <a:t>i</a:t>
            </a:r>
            <a:r>
              <a:rPr lang="en-US" dirty="0" smtClean="0"/>
              <a:t> = 2 when </a:t>
            </a:r>
            <a:r>
              <a:rPr lang="en-US" i="1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/</a:t>
            </a:r>
            <a:r>
              <a:rPr lang="en-US" i="1" dirty="0" err="1" smtClean="0"/>
              <a:t>VF</a:t>
            </a:r>
            <a:r>
              <a:rPr lang="en-US" baseline="-25000" dirty="0" err="1" smtClean="0"/>
              <a:t>r</a:t>
            </a:r>
            <a:r>
              <a:rPr lang="en-US" dirty="0" smtClean="0"/>
              <a:t> &gt; </a:t>
            </a:r>
            <a:r>
              <a:rPr lang="en-US" i="1" dirty="0" smtClean="0"/>
              <a:t>e</a:t>
            </a:r>
          </a:p>
          <a:p>
            <a:pPr lvl="5"/>
            <a:endParaRPr lang="en-US" i="1" dirty="0" smtClean="0"/>
          </a:p>
          <a:p>
            <a:pPr lvl="2"/>
            <a:r>
              <a:rPr lang="en-US" dirty="0" smtClean="0"/>
              <a:t>dependent on axial load compared to basic static load rating C</a:t>
            </a:r>
            <a:r>
              <a:rPr lang="en-US" baseline="-25000" dirty="0" smtClean="0"/>
              <a:t>0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855913" y="1879600"/>
          <a:ext cx="2640012" cy="558800"/>
        </p:xfrm>
        <a:graphic>
          <a:graphicData uri="http://schemas.openxmlformats.org/presentationml/2006/ole">
            <p:oleObj spid="_x0000_s13315" name="Equation" r:id="rId3" imgW="1079280" imgH="228600" progId="Equation.DSMT4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8800" y="3901440"/>
          <a:ext cx="55626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234120">
                <a:tc rowSpan="2">
                  <a:txBody>
                    <a:bodyPr/>
                    <a:lstStyle/>
                    <a:p>
                      <a:r>
                        <a:rPr lang="en-US" sz="1600" dirty="0" err="1" smtClean="0"/>
                        <a:t>F</a:t>
                      </a:r>
                      <a:r>
                        <a:rPr lang="en-US" sz="1600" baseline="-25000" dirty="0" err="1" smtClean="0"/>
                        <a:t>a</a:t>
                      </a:r>
                      <a:r>
                        <a:rPr lang="en-US" sz="1600" dirty="0" smtClean="0"/>
                        <a:t>/C</a:t>
                      </a:r>
                      <a:r>
                        <a:rPr lang="en-US" sz="1600" baseline="-25000" dirty="0" smtClean="0"/>
                        <a:t>0</a:t>
                      </a:r>
                      <a:endParaRPr lang="en-US" sz="1600" baseline="-25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i="1" dirty="0" smtClean="0"/>
                        <a:t>e</a:t>
                      </a:r>
                      <a:endParaRPr lang="en-US" sz="16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i="1" dirty="0" err="1" smtClean="0"/>
                        <a:t>F</a:t>
                      </a:r>
                      <a:r>
                        <a:rPr lang="en-US" sz="1600" baseline="-25000" dirty="0" err="1" smtClean="0"/>
                        <a:t>a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i="1" dirty="0" err="1" smtClean="0"/>
                        <a:t>VF</a:t>
                      </a:r>
                      <a:r>
                        <a:rPr lang="en-US" sz="1600" baseline="-25000" dirty="0" err="1" smtClean="0"/>
                        <a:t>r</a:t>
                      </a:r>
                      <a:r>
                        <a:rPr lang="en-US" sz="1600" dirty="0" smtClean="0"/>
                        <a:t> &lt; </a:t>
                      </a:r>
                      <a:r>
                        <a:rPr lang="en-US" sz="1600" i="1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i="1" dirty="0" err="1" smtClean="0"/>
                        <a:t>F</a:t>
                      </a:r>
                      <a:r>
                        <a:rPr lang="en-US" sz="1600" baseline="-25000" dirty="0" err="1" smtClean="0"/>
                        <a:t>a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i="1" dirty="0" err="1" smtClean="0"/>
                        <a:t>VF</a:t>
                      </a:r>
                      <a:r>
                        <a:rPr lang="en-US" sz="1600" baseline="-25000" dirty="0" err="1" smtClean="0"/>
                        <a:t>r</a:t>
                      </a:r>
                      <a:r>
                        <a:rPr lang="en-US" sz="1600" dirty="0" smtClean="0"/>
                        <a:t> &gt; </a:t>
                      </a:r>
                      <a:r>
                        <a:rPr lang="en-US" sz="1600" i="1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41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</a:t>
                      </a:r>
                      <a:r>
                        <a:rPr lang="en-US" sz="1600" baseline="-25000" dirty="0" smtClean="0"/>
                        <a:t>1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r>
                        <a:rPr lang="en-US" sz="1600" baseline="-25000" dirty="0" smtClean="0"/>
                        <a:t>1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</a:t>
                      </a:r>
                      <a:r>
                        <a:rPr lang="en-US" sz="1600" baseline="-25000" dirty="0" smtClean="0"/>
                        <a:t>2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r>
                        <a:rPr lang="en-US" sz="1600" baseline="-25000" dirty="0" smtClean="0"/>
                        <a:t>2</a:t>
                      </a:r>
                      <a:endParaRPr lang="en-US" sz="1600" baseline="-25000" dirty="0"/>
                    </a:p>
                  </a:txBody>
                  <a:tcPr/>
                </a:tc>
              </a:tr>
              <a:tr h="2341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2.30</a:t>
                      </a:r>
                      <a:endParaRPr lang="en-US" sz="1600" dirty="0"/>
                    </a:p>
                  </a:txBody>
                  <a:tcPr/>
                </a:tc>
              </a:tr>
              <a:tr h="2341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1.99</a:t>
                      </a:r>
                      <a:endParaRPr lang="en-US" sz="1600" dirty="0"/>
                    </a:p>
                  </a:txBody>
                  <a:tcPr/>
                </a:tc>
              </a:tr>
              <a:tr h="2341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1.63</a:t>
                      </a:r>
                      <a:endParaRPr lang="en-US" sz="1600" dirty="0"/>
                    </a:p>
                  </a:txBody>
                  <a:tcPr/>
                </a:tc>
              </a:tr>
              <a:tr h="2341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1.31</a:t>
                      </a:r>
                      <a:endParaRPr lang="en-US" sz="1600" dirty="0"/>
                    </a:p>
                  </a:txBody>
                  <a:tcPr/>
                </a:tc>
              </a:tr>
              <a:tr h="2341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Bearing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uses of lubrication to reduce friction</a:t>
            </a:r>
          </a:p>
          <a:p>
            <a:pPr lvl="2"/>
            <a:r>
              <a:rPr lang="en-US" dirty="0" smtClean="0"/>
              <a:t>no direct contact between two surfaces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743200"/>
            <a:ext cx="43529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71800"/>
            <a:ext cx="334904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Journal Bearings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Hydrostatically lubricated</a:t>
            </a:r>
          </a:p>
          <a:p>
            <a:pPr lvl="2"/>
            <a:r>
              <a:rPr lang="en-US" dirty="0" smtClean="0"/>
              <a:t>external pump is needed to keep lubricant correctly pressurized</a:t>
            </a:r>
          </a:p>
          <a:p>
            <a:endParaRPr lang="en-US" dirty="0" smtClean="0"/>
          </a:p>
          <a:p>
            <a:r>
              <a:rPr lang="en-US" dirty="0" smtClean="0"/>
              <a:t>Hydrodynamically lubricated</a:t>
            </a:r>
          </a:p>
          <a:p>
            <a:pPr lvl="2"/>
            <a:r>
              <a:rPr lang="en-US" dirty="0" smtClean="0"/>
              <a:t>lubricant is pressurized by the motion of surfaces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81400"/>
            <a:ext cx="3124200" cy="24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505200"/>
            <a:ext cx="3038475" cy="271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Lubrication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Required to understand the basics of how journal bearing works</a:t>
            </a:r>
          </a:p>
          <a:p>
            <a:pPr lvl="2"/>
            <a:r>
              <a:rPr lang="en-US" dirty="0" smtClean="0"/>
              <a:t>Directly related to fluid mechanics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43200"/>
            <a:ext cx="3855537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638800" y="2905125"/>
          <a:ext cx="2111375" cy="2047875"/>
        </p:xfrm>
        <a:graphic>
          <a:graphicData uri="http://schemas.openxmlformats.org/presentationml/2006/ole">
            <p:oleObj spid="_x0000_s44035" name="Equation" r:id="rId4" imgW="86328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Petroff’s</a:t>
            </a:r>
            <a:r>
              <a:rPr lang="en-US" dirty="0" smtClean="0"/>
              <a:t>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Assuming concentric shaft and housing</a:t>
            </a:r>
          </a:p>
          <a:p>
            <a:endParaRPr lang="en-US" dirty="0" smtClean="0"/>
          </a:p>
          <a:p>
            <a:endParaRPr lang="en-US" dirty="0" smtClean="0"/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N is rotational speed (rev/s)</a:t>
            </a:r>
          </a:p>
          <a:p>
            <a:pPr lvl="3"/>
            <a:r>
              <a:rPr lang="en-US" dirty="0" smtClean="0"/>
              <a:t>r is shaft radius</a:t>
            </a:r>
          </a:p>
          <a:p>
            <a:pPr lvl="3"/>
            <a:r>
              <a:rPr lang="en-US" dirty="0" smtClean="0"/>
              <a:t>c is shaft-housing clearance</a:t>
            </a:r>
          </a:p>
          <a:p>
            <a:r>
              <a:rPr lang="en-US" dirty="0" smtClean="0"/>
              <a:t>Torque on the shaft is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784475" y="1857375"/>
          <a:ext cx="2794000" cy="962025"/>
        </p:xfrm>
        <a:graphic>
          <a:graphicData uri="http://schemas.openxmlformats.org/presentationml/2006/ole">
            <p:oleObj spid="_x0000_s45058" name="Equation" r:id="rId3" imgW="1143000" imgH="393480" progId="Equation.DSMT4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739775" y="4475163"/>
          <a:ext cx="7170738" cy="1087437"/>
        </p:xfrm>
        <a:graphic>
          <a:graphicData uri="http://schemas.openxmlformats.org/presentationml/2006/ole">
            <p:oleObj spid="_x0000_s45059" name="Equation" r:id="rId4" imgW="29336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Frictional Torque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for </a:t>
            </a:r>
            <a:r>
              <a:rPr lang="en-US" i="1" dirty="0" smtClean="0"/>
              <a:t>W</a:t>
            </a:r>
            <a:r>
              <a:rPr lang="en-US" dirty="0" smtClean="0"/>
              <a:t> on bearing</a:t>
            </a:r>
          </a:p>
          <a:p>
            <a:pPr lvl="2"/>
            <a:r>
              <a:rPr lang="en-US" dirty="0" smtClean="0"/>
              <a:t>pressure on shaft projected area is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frictional force is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torque due to friction is</a:t>
            </a:r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543300" y="2057400"/>
          <a:ext cx="1273175" cy="962025"/>
        </p:xfrm>
        <a:graphic>
          <a:graphicData uri="http://schemas.openxmlformats.org/presentationml/2006/ole">
            <p:oleObj spid="_x0000_s46082" name="Equation" r:id="rId3" imgW="520560" imgH="393480" progId="Equation.DSMT4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094038" y="3694112"/>
          <a:ext cx="2205037" cy="496888"/>
        </p:xfrm>
        <a:graphic>
          <a:graphicData uri="http://schemas.openxmlformats.org/presentationml/2006/ole">
            <p:oleObj spid="_x0000_s46083" name="Equation" r:id="rId4" imgW="901440" imgH="203040" progId="Equation.DSMT4">
              <p:embed/>
            </p:oleObj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371600" y="4673600"/>
          <a:ext cx="5648325" cy="1117600"/>
        </p:xfrm>
        <a:graphic>
          <a:graphicData uri="http://schemas.openxmlformats.org/presentationml/2006/ole">
            <p:oleObj spid="_x0000_s46084" name="Equation" r:id="rId5" imgW="23112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Coefficient of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dirty="0" smtClean="0"/>
              <a:t>This is called </a:t>
            </a:r>
            <a:r>
              <a:rPr lang="en-US" dirty="0" err="1" smtClean="0"/>
              <a:t>Petroff’s</a:t>
            </a:r>
            <a:r>
              <a:rPr lang="en-US" dirty="0" smtClean="0"/>
              <a:t> equation</a:t>
            </a:r>
          </a:p>
          <a:p>
            <a:pPr lvl="2"/>
            <a:r>
              <a:rPr lang="en-US" dirty="0" smtClean="0"/>
              <a:t>provides quick estimates for coefficient of friction of lightly loaded bearing</a:t>
            </a:r>
          </a:p>
          <a:p>
            <a:endParaRPr lang="en-US" dirty="0" smtClean="0"/>
          </a:p>
          <a:p>
            <a:r>
              <a:rPr lang="en-US" dirty="0" smtClean="0"/>
              <a:t>Two important quantities to lubrication are</a:t>
            </a:r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062288" y="1219200"/>
          <a:ext cx="2266950" cy="962025"/>
        </p:xfrm>
        <a:graphic>
          <a:graphicData uri="http://schemas.openxmlformats.org/presentationml/2006/ole">
            <p:oleObj spid="_x0000_s47106" name="Equation" r:id="rId3" imgW="927000" imgH="393480" progId="Equation.DSMT4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201988" y="4448175"/>
          <a:ext cx="2141537" cy="962025"/>
        </p:xfrm>
        <a:graphic>
          <a:graphicData uri="http://schemas.openxmlformats.org/presentationml/2006/ole">
            <p:oleObj spid="_x0000_s47107" name="Equation" r:id="rId4" imgW="8762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Generated in Journal Bearing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Constant shearing increases temperature of lubricant</a:t>
            </a:r>
          </a:p>
          <a:p>
            <a:pPr lvl="2"/>
            <a:r>
              <a:rPr lang="en-US" dirty="0" smtClean="0"/>
              <a:t>flow rate of lubricant through a clearance is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Heat loss by convection and radiation is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Heat generated is from frictional torque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720975" y="2035175"/>
          <a:ext cx="3074988" cy="962025"/>
        </p:xfrm>
        <a:graphic>
          <a:graphicData uri="http://schemas.openxmlformats.org/presentationml/2006/ole">
            <p:oleObj spid="_x0000_s48130" name="Equation" r:id="rId3" imgW="1257120" imgH="393480" progId="Equation.DSMT4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341438" y="3548063"/>
          <a:ext cx="5527675" cy="1023937"/>
        </p:xfrm>
        <a:graphic>
          <a:graphicData uri="http://schemas.openxmlformats.org/presentationml/2006/ole">
            <p:oleObj spid="_x0000_s48131" name="Equation" r:id="rId4" imgW="2260440" imgH="419040" progId="Equation.DSMT4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371600" y="5072063"/>
          <a:ext cx="5840413" cy="1023937"/>
        </p:xfrm>
        <a:graphic>
          <a:graphicData uri="http://schemas.openxmlformats.org/presentationml/2006/ole">
            <p:oleObj spid="_x0000_s48133" name="Equation" r:id="rId5" imgW="238752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Device that allows constrained motions between two or more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Lubricant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steady state, heat generated is equal to heat loss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Lubricant temperature usually should not go above approximately 120 C</a:t>
            </a:r>
          </a:p>
          <a:p>
            <a:pPr lvl="2"/>
            <a:r>
              <a:rPr lang="en-US" dirty="0" smtClean="0"/>
              <a:t>unless lubricant manufacturer states a higher number</a:t>
            </a:r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627313" y="1981200"/>
          <a:ext cx="3321050" cy="1800225"/>
        </p:xfrm>
        <a:graphic>
          <a:graphicData uri="http://schemas.openxmlformats.org/presentationml/2006/ole">
            <p:oleObj spid="_x0000_s49154" name="Equation" r:id="rId3" imgW="135864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be divided based on principles of operation or by allowed motions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Types by Allowed Motions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Axial rotation</a:t>
            </a:r>
          </a:p>
          <a:p>
            <a:pPr lvl="2"/>
            <a:r>
              <a:rPr lang="en-US" dirty="0" smtClean="0"/>
              <a:t>Shaft rotation</a:t>
            </a:r>
          </a:p>
          <a:p>
            <a:endParaRPr lang="en-US" dirty="0" smtClean="0"/>
          </a:p>
          <a:p>
            <a:r>
              <a:rPr lang="en-US" dirty="0" smtClean="0"/>
              <a:t>Linear motion</a:t>
            </a:r>
          </a:p>
          <a:p>
            <a:pPr lvl="2"/>
            <a:r>
              <a:rPr lang="en-US" dirty="0" smtClean="0"/>
              <a:t>drawer</a:t>
            </a:r>
          </a:p>
          <a:p>
            <a:endParaRPr lang="en-US" dirty="0" smtClean="0"/>
          </a:p>
          <a:p>
            <a:r>
              <a:rPr lang="en-US" dirty="0" smtClean="0"/>
              <a:t>Spherical rotation</a:t>
            </a:r>
          </a:p>
          <a:p>
            <a:pPr lvl="2"/>
            <a:r>
              <a:rPr lang="en-US" dirty="0" smtClean="0"/>
              <a:t>Ball and socket joint (shoulder)</a:t>
            </a:r>
          </a:p>
          <a:p>
            <a:endParaRPr lang="en-US" dirty="0" smtClean="0"/>
          </a:p>
          <a:p>
            <a:r>
              <a:rPr lang="en-US" dirty="0" smtClean="0"/>
              <a:t>Hinged motion</a:t>
            </a:r>
          </a:p>
          <a:p>
            <a:pPr lvl="2"/>
            <a:r>
              <a:rPr lang="en-US" dirty="0" smtClean="0"/>
              <a:t>Door, elbow, knee,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 Types by Principles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Plain bearing</a:t>
            </a:r>
          </a:p>
          <a:p>
            <a:r>
              <a:rPr lang="en-US" dirty="0" smtClean="0"/>
              <a:t>Rolling-contact bearing</a:t>
            </a:r>
          </a:p>
          <a:p>
            <a:r>
              <a:rPr lang="en-US" dirty="0" smtClean="0"/>
              <a:t>Fluid bearing</a:t>
            </a:r>
          </a:p>
          <a:p>
            <a:r>
              <a:rPr lang="en-US" dirty="0" smtClean="0"/>
              <a:t>Jewel bearing</a:t>
            </a:r>
          </a:p>
          <a:p>
            <a:r>
              <a:rPr lang="en-US" dirty="0" smtClean="0"/>
              <a:t>Magnetic bearing</a:t>
            </a:r>
          </a:p>
          <a:p>
            <a:r>
              <a:rPr lang="en-US" dirty="0" smtClean="0"/>
              <a:t>Flexure bearing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Rolling-contact bearings</a:t>
            </a:r>
          </a:p>
          <a:p>
            <a:endParaRPr lang="en-US" dirty="0" smtClean="0"/>
          </a:p>
          <a:p>
            <a:r>
              <a:rPr lang="en-US" dirty="0" smtClean="0"/>
              <a:t>Journal bearings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Element Bearings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Bearing have rolling elements, which allows relative motions between two surfaces without sliding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Rolling elements can be:</a:t>
            </a:r>
          </a:p>
          <a:p>
            <a:pPr lvl="2"/>
            <a:r>
              <a:rPr lang="en-US" dirty="0" smtClean="0"/>
              <a:t>Balls</a:t>
            </a:r>
          </a:p>
          <a:p>
            <a:pPr lvl="2"/>
            <a:r>
              <a:rPr lang="en-US" dirty="0" smtClean="0"/>
              <a:t>Needles</a:t>
            </a:r>
          </a:p>
          <a:p>
            <a:pPr lvl="2"/>
            <a:r>
              <a:rPr lang="en-US" dirty="0" smtClean="0"/>
              <a:t>Cylinders (rollers)</a:t>
            </a:r>
          </a:p>
          <a:p>
            <a:pPr lvl="2"/>
            <a:r>
              <a:rPr lang="en-US" dirty="0" smtClean="0"/>
              <a:t>Tapered rollers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276600"/>
            <a:ext cx="1219200" cy="140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3200400"/>
            <a:ext cx="9525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8006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96151" y="4800600"/>
            <a:ext cx="1157249" cy="142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Bearings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to reduce rotational friction and support radial and axial loads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124200"/>
            <a:ext cx="3505200" cy="282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5904</TotalTime>
  <Words>834</Words>
  <Application>Microsoft Office PowerPoint</Application>
  <PresentationFormat>On-screen Show (4:3)</PresentationFormat>
  <Paragraphs>236</Paragraphs>
  <Slides>31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Lecture 1</vt:lpstr>
      <vt:lpstr>Equation</vt:lpstr>
      <vt:lpstr>MathType 6.0 Equation</vt:lpstr>
      <vt:lpstr>Bearing Design</vt:lpstr>
      <vt:lpstr>Today’s Topics</vt:lpstr>
      <vt:lpstr>Bearing Uses</vt:lpstr>
      <vt:lpstr>Bearing Categories</vt:lpstr>
      <vt:lpstr>Bearing Types by Allowed Motions</vt:lpstr>
      <vt:lpstr>Bearing Types by Principles of Operation</vt:lpstr>
      <vt:lpstr>Main Focus</vt:lpstr>
      <vt:lpstr>Rolling Element Bearings</vt:lpstr>
      <vt:lpstr>Ball Bearings</vt:lpstr>
      <vt:lpstr>Typical Construction of Ball Bearing</vt:lpstr>
      <vt:lpstr>Roller/Needle Bearings</vt:lpstr>
      <vt:lpstr>Tapered Roller Bearings</vt:lpstr>
      <vt:lpstr>Rolling Element Bearing Failure</vt:lpstr>
      <vt:lpstr>Bearing Life</vt:lpstr>
      <vt:lpstr>Bearing Load-Life Tradeoff at Constant Reliability</vt:lpstr>
      <vt:lpstr>Catalog Load Rating and Rating Life</vt:lpstr>
      <vt:lpstr>Example</vt:lpstr>
      <vt:lpstr>Bearing Survival: Reliability-Life Tradeoff</vt:lpstr>
      <vt:lpstr>Load-Life-Reliability</vt:lpstr>
      <vt:lpstr>Combined Radial and Thrust Loading</vt:lpstr>
      <vt:lpstr>General Form of Equivalent Load</vt:lpstr>
      <vt:lpstr>Example</vt:lpstr>
      <vt:lpstr>Journal Bearing</vt:lpstr>
      <vt:lpstr>Types of Journal Bearings</vt:lpstr>
      <vt:lpstr>Theory of Lubrication</vt:lpstr>
      <vt:lpstr>Petroff’s Equation</vt:lpstr>
      <vt:lpstr>Frictional Torque</vt:lpstr>
      <vt:lpstr>Equivalent Coefficient of Friction</vt:lpstr>
      <vt:lpstr>Heat Generated in Journal Bearing</vt:lpstr>
      <vt:lpstr>Lubricant Temperature</vt:lpstr>
      <vt:lpstr>Example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Bearing Design</dc:title>
  <dc:creator>Sup Akamphon</dc:creator>
  <cp:lastModifiedBy>Sup Akamphon</cp:lastModifiedBy>
  <cp:revision>12</cp:revision>
  <dcterms:created xsi:type="dcterms:W3CDTF">2010-01-22T11:02:52Z</dcterms:created>
  <dcterms:modified xsi:type="dcterms:W3CDTF">2010-02-10T06:32:14Z</dcterms:modified>
</cp:coreProperties>
</file>