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1" r:id="rId10"/>
    <p:sldId id="263" r:id="rId11"/>
    <p:sldId id="264" r:id="rId12"/>
    <p:sldId id="275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399F-8316-4E08-8278-52703B7BE555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0690-A9C4-453D-89FF-C77CE267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Shafts, Axles, and Couplings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11</a:t>
            </a:r>
            <a:endParaRPr lang="th-TH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09600"/>
            <a:ext cx="57054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Loading on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machine applications, shafts are usually subjected to combined loads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Use stress transformation to analyze stress</a:t>
            </a:r>
          </a:p>
          <a:p>
            <a:pPr lvl="2"/>
            <a:r>
              <a:rPr lang="en-US" dirty="0" smtClean="0"/>
              <a:t>principal stresses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maximum shear stress</a:t>
            </a:r>
          </a:p>
          <a:p>
            <a:pPr lvl="2"/>
            <a:endParaRPr lang="en-US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683257" y="2133600"/>
          <a:ext cx="2649156" cy="1143000"/>
        </p:xfrm>
        <a:graphic>
          <a:graphicData uri="http://schemas.openxmlformats.org/presentationml/2006/ole">
            <p:oleObj spid="_x0000_s54276" name="Equation" r:id="rId3" imgW="1117440" imgH="482400" progId="Equation.DSMT4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743200" y="4038600"/>
          <a:ext cx="2676525" cy="964012"/>
        </p:xfrm>
        <a:graphic>
          <a:graphicData uri="http://schemas.openxmlformats.org/presentationml/2006/ole">
            <p:oleObj spid="_x0000_s54277" name="Equation" r:id="rId4" imgW="1409400" imgH="507960" progId="Equation.DSMT4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971800" y="5284787"/>
          <a:ext cx="2219325" cy="963613"/>
        </p:xfrm>
        <a:graphic>
          <a:graphicData uri="http://schemas.openxmlformats.org/presentationml/2006/ole">
            <p:oleObj spid="_x0000_s54279" name="Equation" r:id="rId5" imgW="116820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shaft is spinning, eccentricity causes centrifugal force deflection</a:t>
            </a:r>
          </a:p>
          <a:p>
            <a:pPr lvl="2"/>
            <a:r>
              <a:rPr lang="en-US" dirty="0" smtClean="0"/>
              <a:t>for simply supported shaft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for clamped shaft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4"/>
            <a:r>
              <a:rPr lang="en-US" i="1" dirty="0" smtClean="0"/>
              <a:t>m </a:t>
            </a:r>
            <a:r>
              <a:rPr lang="en-US" dirty="0" smtClean="0"/>
              <a:t>is mass per length</a:t>
            </a:r>
          </a:p>
          <a:p>
            <a:pPr lvl="4"/>
            <a:r>
              <a:rPr lang="en-US" i="1" dirty="0" smtClean="0"/>
              <a:t>l </a:t>
            </a:r>
            <a:r>
              <a:rPr lang="en-US" dirty="0" smtClean="0"/>
              <a:t>is length of shaft</a:t>
            </a:r>
            <a:endParaRPr lang="en-US" i="1" dirty="0" smtClean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831820" y="2590800"/>
          <a:ext cx="2121180" cy="1030287"/>
        </p:xfrm>
        <a:graphic>
          <a:graphicData uri="http://schemas.openxmlformats.org/presentationml/2006/ole">
            <p:oleObj spid="_x0000_s79874" name="Equation" r:id="rId3" imgW="965160" imgH="469800" progId="Equation.DSMT4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22563" y="4191000"/>
          <a:ext cx="2316162" cy="1030288"/>
        </p:xfrm>
        <a:graphic>
          <a:graphicData uri="http://schemas.openxmlformats.org/presentationml/2006/ole">
            <p:oleObj spid="_x0000_s79875" name="Equation" r:id="rId4" imgW="10540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 used to transfer power from one shaft end to another</a:t>
            </a:r>
          </a:p>
          <a:p>
            <a:endParaRPr lang="en-US" dirty="0" smtClean="0"/>
          </a:p>
          <a:p>
            <a:r>
              <a:rPr lang="en-US" dirty="0" smtClean="0"/>
              <a:t>Can allow misalignment and end movement</a:t>
            </a:r>
            <a:endParaRPr lang="en-US" dirty="0"/>
          </a:p>
        </p:txBody>
      </p:sp>
      <p:pic>
        <p:nvPicPr>
          <p:cNvPr id="82948" name="Picture 4" descr="C:\Documents and Settings\Sup\Desktop\rotating_coupl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343400"/>
            <a:ext cx="2939143" cy="1543050"/>
          </a:xfrm>
          <a:prstGeom prst="rect">
            <a:avLst/>
          </a:prstGeom>
          <a:noFill/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148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transfer large power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misalignment allowed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backlash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example:  muff couplings, clamp couplings, flange couplings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114800"/>
            <a:ext cx="1671637" cy="196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148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1148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Misalignment (angle and radial) allowed</a:t>
            </a:r>
          </a:p>
          <a:p>
            <a:endParaRPr lang="en-US" dirty="0" smtClean="0"/>
          </a:p>
          <a:p>
            <a:r>
              <a:rPr lang="en-US" dirty="0" smtClean="0"/>
              <a:t>End movement allowed</a:t>
            </a:r>
          </a:p>
          <a:p>
            <a:endParaRPr lang="en-US" dirty="0" smtClean="0"/>
          </a:p>
          <a:p>
            <a:r>
              <a:rPr lang="en-US" dirty="0" smtClean="0"/>
              <a:t>Examples: universal coupling, bellow coupling, CV coupling, etc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4994" name="Picture 2" descr="C:\Documents and Settings\Sup\Desktop\Universal_join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3088"/>
            <a:ext cx="2209800" cy="1294311"/>
          </a:xfrm>
          <a:prstGeom prst="rect">
            <a:avLst/>
          </a:prstGeom>
          <a:noFill/>
        </p:spPr>
      </p:pic>
      <p:pic>
        <p:nvPicPr>
          <p:cNvPr id="84995" name="Picture 3" descr="C:\Documents and Settings\Sup\Desktop\Simple_CV_Joint_animate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19600"/>
            <a:ext cx="2057400" cy="1543050"/>
          </a:xfrm>
          <a:prstGeom prst="rect">
            <a:avLst/>
          </a:prstGeom>
          <a:noFill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572000"/>
            <a:ext cx="19767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Keyways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small material inserted in slot to transfer torque between driving mechanism and shaft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94079"/>
            <a:ext cx="46672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034" y="2209800"/>
            <a:ext cx="243196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57600" y="41910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shear stress in </a:t>
            </a:r>
            <a:r>
              <a:rPr lang="en-US" sz="2400" dirty="0" smtClean="0">
                <a:latin typeface="+mn-lt"/>
                <a:cs typeface="+mn-cs"/>
              </a:rPr>
              <a:t>key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979988" y="4851400"/>
          <a:ext cx="1785937" cy="863600"/>
        </p:xfrm>
        <a:graphic>
          <a:graphicData uri="http://schemas.openxmlformats.org/presentationml/2006/ole">
            <p:oleObj spid="_x0000_s81924" name="Equation" r:id="rId5" imgW="812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625384" y="2514600"/>
            <a:ext cx="140970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Used to locate shaft and transfer torque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Shear stress in pin is due to torque </a:t>
            </a:r>
            <a:r>
              <a:rPr lang="en-US" i="1" dirty="0" smtClean="0"/>
              <a:t>T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nut 4"/>
          <p:cNvSpPr/>
          <p:nvPr/>
        </p:nvSpPr>
        <p:spPr>
          <a:xfrm>
            <a:off x="4990563" y="1905000"/>
            <a:ext cx="2667000" cy="2577921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096000" y="2019837"/>
            <a:ext cx="470079" cy="230171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rot="5400000">
            <a:off x="5809990" y="3146040"/>
            <a:ext cx="561134" cy="517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31050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439629" y="4075281"/>
            <a:ext cx="7129" cy="224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3810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124200" y="5080000"/>
          <a:ext cx="1535113" cy="863600"/>
        </p:xfrm>
        <a:graphic>
          <a:graphicData uri="http://schemas.openxmlformats.org/presentationml/2006/ole">
            <p:oleObj spid="_x0000_s80899" name="Equation" r:id="rId4" imgW="698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Tapered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447800"/>
            <a:ext cx="3733800" cy="1813560"/>
          </a:xfrm>
        </p:spPr>
        <p:txBody>
          <a:bodyPr/>
          <a:lstStyle/>
          <a:p>
            <a:r>
              <a:rPr lang="en-US" dirty="0" smtClean="0"/>
              <a:t>Used to fit a gear or rotating arm to a shaft</a:t>
            </a:r>
          </a:p>
          <a:p>
            <a:pPr lvl="2"/>
            <a:r>
              <a:rPr lang="en-US" dirty="0" smtClean="0"/>
              <a:t>by using taper, axial force is translated to radial force, generating friction</a:t>
            </a:r>
            <a:endParaRPr lang="en-US" dirty="0"/>
          </a:p>
        </p:txBody>
      </p:sp>
      <p:pic>
        <p:nvPicPr>
          <p:cNvPr id="87043" name="Picture 3" descr="C:\Documents and Settings\Sup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414558" y="347758"/>
            <a:ext cx="2590800" cy="4486084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1964565" y="4120703"/>
            <a:ext cx="2079938" cy="23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2105696" y="4295105"/>
            <a:ext cx="2042375" cy="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0916" y="4724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Calibri"/>
              </a:rPr>
              <a:t>α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Tapered Coupling Torque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219200"/>
            <a:ext cx="6324600" cy="4251960"/>
          </a:xfrm>
        </p:spPr>
        <p:txBody>
          <a:bodyPr/>
          <a:lstStyle/>
          <a:p>
            <a:r>
              <a:rPr lang="en-US" dirty="0" smtClean="0"/>
              <a:t>Assuming uniform pressure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torque capacity depends on friction force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10800000">
            <a:off x="685801" y="2286000"/>
            <a:ext cx="1371600" cy="1066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40217" y="3862588"/>
            <a:ext cx="1524002" cy="35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162059" y="4130898"/>
            <a:ext cx="15562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0158" y="4418526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Calibri"/>
              </a:rPr>
              <a:t>α</a:t>
            </a:r>
            <a:endParaRPr lang="en-US" sz="2000" dirty="0"/>
          </a:p>
        </p:txBody>
      </p:sp>
      <p:sp>
        <p:nvSpPr>
          <p:cNvPr id="18" name="Down Arrow 17"/>
          <p:cNvSpPr/>
          <p:nvPr/>
        </p:nvSpPr>
        <p:spPr>
          <a:xfrm>
            <a:off x="1219200" y="1447800"/>
            <a:ext cx="304800" cy="838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066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F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6958" y="2438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81200" y="2590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929685" y="27432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879242" y="28956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841679" y="30480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828800" y="3200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803042" y="3339921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2057400" y="22860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P</a:t>
            </a:r>
            <a:r>
              <a:rPr lang="en-US" sz="2000" baseline="-25000" dirty="0" smtClean="0">
                <a:latin typeface="Calibri"/>
              </a:rPr>
              <a:t>a</a:t>
            </a:r>
            <a:endParaRPr lang="en-US" sz="2000" baseline="-25000" dirty="0"/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04825" y="5199063"/>
          <a:ext cx="2832100" cy="973137"/>
        </p:xfrm>
        <a:graphic>
          <a:graphicData uri="http://schemas.openxmlformats.org/presentationml/2006/ole">
            <p:oleObj spid="_x0000_s88070" name="Equation" r:id="rId3" imgW="1218960" imgH="419040" progId="Equation.DSMT4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914400" y="35814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3505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d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0042" y="2083158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9472" y="17880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d</a:t>
            </a:r>
            <a:endParaRPr lang="en-US" sz="2000" dirty="0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2667000" y="1676400"/>
          <a:ext cx="5749925" cy="1925638"/>
        </p:xfrm>
        <a:graphic>
          <a:graphicData uri="http://schemas.openxmlformats.org/presentationml/2006/ole">
            <p:oleObj spid="_x0000_s88071" name="Equation" r:id="rId4" imgW="2501640" imgH="838080" progId="Equation.DSMT4">
              <p:embed/>
            </p:oleObj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3636962" y="4322762"/>
          <a:ext cx="4668838" cy="1925638"/>
        </p:xfrm>
        <a:graphic>
          <a:graphicData uri="http://schemas.openxmlformats.org/presentationml/2006/ole">
            <p:oleObj spid="_x0000_s88072" name="Equation" r:id="rId5" imgW="203184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Shafts and Axles</a:t>
            </a:r>
          </a:p>
          <a:p>
            <a:pPr lvl="2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Strength considerations</a:t>
            </a:r>
          </a:p>
          <a:p>
            <a:pPr lvl="2"/>
            <a:r>
              <a:rPr lang="en-US" dirty="0" smtClean="0"/>
              <a:t>Speed considerations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Couplings</a:t>
            </a:r>
          </a:p>
          <a:p>
            <a:pPr lvl="2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Pins and keys</a:t>
            </a:r>
          </a:p>
          <a:p>
            <a:pPr lvl="2"/>
            <a:r>
              <a:rPr lang="en-US" dirty="0" smtClean="0"/>
              <a:t>Tapered Couplings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Shaft Assembly 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 should be as short as possible</a:t>
            </a:r>
          </a:p>
          <a:p>
            <a:pPr lvl="2"/>
            <a:r>
              <a:rPr lang="en-US" dirty="0" smtClean="0"/>
              <a:t>small overhand</a:t>
            </a:r>
          </a:p>
          <a:p>
            <a:pPr lvl="2"/>
            <a:r>
              <a:rPr lang="en-US" dirty="0" smtClean="0"/>
              <a:t>minimize bending stress</a:t>
            </a:r>
          </a:p>
          <a:p>
            <a:pPr lvl="2"/>
            <a:r>
              <a:rPr lang="en-US" dirty="0" smtClean="0"/>
              <a:t>increase critical speed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Bearing support should be as farthest apart as possible</a:t>
            </a:r>
          </a:p>
          <a:p>
            <a:pPr lvl="2"/>
            <a:r>
              <a:rPr lang="en-US" dirty="0" smtClean="0"/>
              <a:t>provide highest stability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Shafts and Axles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Shafts</a:t>
            </a:r>
          </a:p>
          <a:p>
            <a:pPr lvl="2"/>
            <a:r>
              <a:rPr lang="en-US" dirty="0" smtClean="0"/>
              <a:t>transfer of torque or rotation from source to intended component(s)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Axle</a:t>
            </a:r>
          </a:p>
          <a:p>
            <a:pPr lvl="2"/>
            <a:r>
              <a:rPr lang="en-US" dirty="0" err="1" smtClean="0"/>
              <a:t>nonrotational</a:t>
            </a:r>
            <a:r>
              <a:rPr lang="en-US" dirty="0" smtClean="0"/>
              <a:t> component used to support rotational parts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162800" cy="262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Shaft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transmit power from driving device (motor or engine) to machine, gears, pulleys, flywheels, clutches, or sprockets are mounted on shaft</a:t>
            </a:r>
          </a:p>
          <a:p>
            <a:endParaRPr lang="en-US" dirty="0" smtClean="0"/>
          </a:p>
          <a:p>
            <a:r>
              <a:rPr lang="en-US" dirty="0" smtClean="0"/>
              <a:t>Torque is transmitted to shaft by press fit, keys, or pins</a:t>
            </a:r>
          </a:p>
          <a:p>
            <a:endParaRPr lang="en-US" dirty="0" smtClean="0"/>
          </a:p>
          <a:p>
            <a:r>
              <a:rPr lang="en-US" dirty="0" smtClean="0"/>
              <a:t>Shaft rotates usually on rolling contact bearing or journal bearing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Shaft Designs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Retaining rings</a:t>
            </a:r>
          </a:p>
          <a:p>
            <a:pPr lvl="2"/>
            <a:r>
              <a:rPr lang="en-US" dirty="0" smtClean="0"/>
              <a:t>take axial load and retain shaft positions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514479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 and axle are subjected to these loads</a:t>
            </a:r>
          </a:p>
          <a:p>
            <a:pPr lvl="2"/>
            <a:r>
              <a:rPr lang="en-US" dirty="0" smtClean="0"/>
              <a:t>bending</a:t>
            </a:r>
          </a:p>
          <a:p>
            <a:pPr lvl="2"/>
            <a:r>
              <a:rPr lang="en-US" dirty="0" smtClean="0"/>
              <a:t>torsion</a:t>
            </a:r>
          </a:p>
          <a:p>
            <a:pPr lvl="2"/>
            <a:r>
              <a:rPr lang="en-US" dirty="0" smtClean="0"/>
              <a:t>shear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have to make sure shafts can take these </a:t>
            </a:r>
            <a:r>
              <a:rPr lang="en-US" u="sng" dirty="0" smtClean="0"/>
              <a:t>combined</a:t>
            </a:r>
            <a:r>
              <a:rPr lang="en-US" dirty="0" smtClean="0"/>
              <a:t> loads to operate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Loads in Shafts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7166"/>
            <a:ext cx="8229600" cy="3870960"/>
          </a:xfrm>
        </p:spPr>
        <p:txBody>
          <a:bodyPr/>
          <a:lstStyle/>
          <a:p>
            <a:r>
              <a:rPr lang="en-US" dirty="0" smtClean="0"/>
              <a:t>Transverse load away from fulcrum point causes bending</a:t>
            </a:r>
          </a:p>
          <a:p>
            <a:pPr lvl="2"/>
            <a:r>
              <a:rPr lang="en-US" dirty="0" smtClean="0"/>
              <a:t>radial load from gear</a:t>
            </a:r>
          </a:p>
          <a:p>
            <a:pPr lvl="2"/>
            <a:r>
              <a:rPr lang="en-US" dirty="0" smtClean="0"/>
              <a:t>belt tension from pulley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Resulting in bending stress</a:t>
            </a:r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003300" y="3657600"/>
          <a:ext cx="3984625" cy="1624013"/>
        </p:xfrm>
        <a:graphic>
          <a:graphicData uri="http://schemas.openxmlformats.org/presentationml/2006/ole">
            <p:oleObj spid="_x0000_s57346" name="Equation" r:id="rId3" imgW="1993680" imgH="812520" progId="Equation.DSMT4">
              <p:embed/>
            </p:oleObj>
          </a:graphicData>
        </a:graphic>
      </p:graphicFrame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438400"/>
            <a:ext cx="395189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Axial Loads on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Compressive/tensile load from axial load</a:t>
            </a:r>
          </a:p>
          <a:p>
            <a:pPr lvl="2"/>
            <a:r>
              <a:rPr lang="en-US" dirty="0" smtClean="0"/>
              <a:t>axial load from bevel or helical gear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954270"/>
            <a:ext cx="4495800" cy="329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447800" y="3048000"/>
          <a:ext cx="1952693" cy="1981200"/>
        </p:xfrm>
        <a:graphic>
          <a:graphicData uri="http://schemas.openxmlformats.org/presentationml/2006/ole">
            <p:oleObj spid="_x0000_s59394" name="Equation" r:id="rId4" imgW="79992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Torsional Loads in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423160"/>
          </a:xfrm>
        </p:spPr>
        <p:txBody>
          <a:bodyPr/>
          <a:lstStyle/>
          <a:p>
            <a:r>
              <a:rPr lang="en-US" dirty="0" smtClean="0"/>
              <a:t>Shear stress from torsional load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674425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17800" y="4343400"/>
          <a:ext cx="3478213" cy="1641475"/>
        </p:xfrm>
        <a:graphic>
          <a:graphicData uri="http://schemas.openxmlformats.org/presentationml/2006/ole">
            <p:oleObj spid="_x0000_s53251" name="Equation" r:id="rId4" imgW="182880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10</Template>
  <TotalTime>2066</TotalTime>
  <Words>435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Lecture 10</vt:lpstr>
      <vt:lpstr>Equation</vt:lpstr>
      <vt:lpstr>Shafts, Axles, and Couplings</vt:lpstr>
      <vt:lpstr>Topics to Cover</vt:lpstr>
      <vt:lpstr>Shafts and Axles</vt:lpstr>
      <vt:lpstr>Typical Shaft Designs</vt:lpstr>
      <vt:lpstr>Typical Shaft Designs (Cont)</vt:lpstr>
      <vt:lpstr>Strength Considerations</vt:lpstr>
      <vt:lpstr>Bending Loads in Shafts</vt:lpstr>
      <vt:lpstr>Axial Loads on Shaft</vt:lpstr>
      <vt:lpstr>Torsional Loads in Shaft</vt:lpstr>
      <vt:lpstr>Combined Loading on Shaft</vt:lpstr>
      <vt:lpstr>Speed Consideration</vt:lpstr>
      <vt:lpstr>Example</vt:lpstr>
      <vt:lpstr>Couplings</vt:lpstr>
      <vt:lpstr>Rigid Couplings</vt:lpstr>
      <vt:lpstr>Flexible Couplings</vt:lpstr>
      <vt:lpstr>Keys and Keyways</vt:lpstr>
      <vt:lpstr>Pins</vt:lpstr>
      <vt:lpstr>Tapered Coupling</vt:lpstr>
      <vt:lpstr>Tapered Coupling Torque Capacity</vt:lpstr>
      <vt:lpstr>Shaft Assembly General Rules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Shafts, Axles, and Couplings</dc:title>
  <dc:creator>Sup Akamphon</dc:creator>
  <cp:lastModifiedBy>Sup Akamphon</cp:lastModifiedBy>
  <cp:revision>19</cp:revision>
  <dcterms:created xsi:type="dcterms:W3CDTF">2010-02-08T08:04:10Z</dcterms:created>
  <dcterms:modified xsi:type="dcterms:W3CDTF">2010-02-24T09:13:37Z</dcterms:modified>
</cp:coreProperties>
</file>