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2" r:id="rId6"/>
    <p:sldId id="269" r:id="rId7"/>
    <p:sldId id="263" r:id="rId8"/>
    <p:sldId id="271" r:id="rId9"/>
    <p:sldId id="264" r:id="rId10"/>
    <p:sldId id="267" r:id="rId11"/>
    <p:sldId id="265" r:id="rId12"/>
    <p:sldId id="266" r:id="rId13"/>
    <p:sldId id="270" r:id="rId14"/>
    <p:sldId id="259" r:id="rId15"/>
    <p:sldId id="260" r:id="rId16"/>
    <p:sldId id="261" r:id="rId17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399F-8316-4E08-8278-52703B7BE555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0690-A9C4-453D-89FF-C77CE267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B0690-A9C4-453D-89FF-C77CE267DB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Brakes and Clutches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12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 Clutches and Brakes:</a:t>
            </a:r>
            <a:br>
              <a:rPr lang="en-US" dirty="0" smtClean="0"/>
            </a:br>
            <a:r>
              <a:rPr lang="en-US" sz="28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19200"/>
            <a:ext cx="5029200" cy="4937760"/>
          </a:xfrm>
        </p:spPr>
        <p:txBody>
          <a:bodyPr/>
          <a:lstStyle/>
          <a:p>
            <a:r>
              <a:rPr lang="en-US" dirty="0" smtClean="0"/>
              <a:t>Due to cone shape, axial force  is supported by normal force on the cone surface </a:t>
            </a:r>
          </a:p>
          <a:p>
            <a:endParaRPr lang="en-US" dirty="0" smtClean="0"/>
          </a:p>
          <a:p>
            <a:r>
              <a:rPr lang="en-US" dirty="0" smtClean="0"/>
              <a:t>Friction between cone and drum can carry torque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19200" y="1371600"/>
            <a:ext cx="1930758" cy="3842200"/>
            <a:chOff x="3403241" y="1600200"/>
            <a:chExt cx="1930758" cy="3842200"/>
          </a:xfrm>
        </p:grpSpPr>
        <p:sp>
          <p:nvSpPr>
            <p:cNvPr id="4" name="Trapezoid 3"/>
            <p:cNvSpPr/>
            <p:nvPr/>
          </p:nvSpPr>
          <p:spPr>
            <a:xfrm rot="10800000">
              <a:off x="3429000" y="2819400"/>
              <a:ext cx="1371600" cy="10668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16200000" flipH="1">
              <a:off x="3083416" y="4395988"/>
              <a:ext cx="1524002" cy="352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2905258" y="4664298"/>
              <a:ext cx="1556200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683357" y="4951926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dirty="0" smtClean="0">
                  <a:latin typeface="Calibri"/>
                </a:rPr>
                <a:t>α</a:t>
              </a:r>
              <a:endParaRPr lang="en-US" sz="2000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3962399" y="1981200"/>
              <a:ext cx="304800" cy="83820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399" y="16002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F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4750157" y="2971800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4724399" y="3124200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>
              <a:off x="4672884" y="3276600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622441" y="3429000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4584878" y="3581400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4571999" y="3733800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4546241" y="3873321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>
              <a:off x="4800599" y="2819400"/>
              <a:ext cx="2286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876799" y="3276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P</a:t>
              </a:r>
              <a:r>
                <a:rPr lang="en-US" sz="2000" baseline="-25000" dirty="0" smtClean="0">
                  <a:latin typeface="Calibri"/>
                </a:rPr>
                <a:t>a</a:t>
              </a:r>
              <a:endParaRPr lang="en-US" sz="2000" baseline="-25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657599" y="4114800"/>
              <a:ext cx="9144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62399" y="40386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d</a:t>
              </a:r>
              <a:endParaRPr lang="en-US" sz="2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403241" y="2616558"/>
              <a:ext cx="1447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02671" y="2321415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d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 Clutches and Brake: </a:t>
            </a:r>
            <a:br>
              <a:rPr lang="en-US" dirty="0" smtClean="0"/>
            </a:br>
            <a:r>
              <a:rPr lang="en-US" sz="2800" dirty="0" smtClean="0"/>
              <a:t>Force and Torque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Assuming uniform pressure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Torque capacity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997075" y="1676400"/>
          <a:ext cx="4708525" cy="1576874"/>
        </p:xfrm>
        <a:graphic>
          <a:graphicData uri="http://schemas.openxmlformats.org/presentationml/2006/ole">
            <p:oleObj spid="_x0000_s23554" name="Equation" r:id="rId3" imgW="2501640" imgH="83808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14600" y="3546475"/>
          <a:ext cx="4065588" cy="2666617"/>
        </p:xfrm>
        <a:graphic>
          <a:graphicData uri="http://schemas.openxmlformats.org/presentationml/2006/ole">
            <p:oleObj spid="_x0000_s23555" name="Equation" r:id="rId4" imgW="2031840" imgH="1333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that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assuming the torque from brake is constant and that a system is rotating at  </a:t>
            </a:r>
            <a:endParaRPr 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635375" y="1828800"/>
          <a:ext cx="1254125" cy="466725"/>
        </p:xfrm>
        <a:graphic>
          <a:graphicData uri="http://schemas.openxmlformats.org/presentationml/2006/ole">
            <p:oleObj spid="_x0000_s24578" name="Equation" r:id="rId3" imgW="545760" imgH="203040" progId="Equation.DSMT4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155163" y="3124201"/>
          <a:ext cx="416837" cy="381000"/>
        </p:xfrm>
        <a:graphic>
          <a:graphicData uri="http://schemas.openxmlformats.org/presentationml/2006/ole">
            <p:oleObj spid="_x0000_s24580" name="Equation" r:id="rId4" imgW="152280" imgH="139680" progId="Equation.DSMT4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254375" y="3476625"/>
          <a:ext cx="2014538" cy="2771775"/>
        </p:xfrm>
        <a:graphic>
          <a:graphicData uri="http://schemas.openxmlformats.org/presentationml/2006/ole">
            <p:oleObj spid="_x0000_s24581" name="Equation" r:id="rId5" imgW="876240" imgH="1206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Expanding Rim (Drum Brake)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mostly in automotive applications</a:t>
            </a:r>
            <a:endParaRPr lang="en-US" dirty="0"/>
          </a:p>
        </p:txBody>
      </p:sp>
      <p:pic>
        <p:nvPicPr>
          <p:cNvPr id="17414" name="Picture 6" descr="http://203.114.105.84/virtual/Physicals/Phys%203/www.rit.ac.th/homepage-sc/physics/oldfront/91/car_files/drum-brake4tha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47752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 from Force on 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Pressure distribution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Moment from friction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Moment from normal force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19916" y="1600200"/>
          <a:ext cx="1809284" cy="992188"/>
        </p:xfrm>
        <a:graphic>
          <a:graphicData uri="http://schemas.openxmlformats.org/presentationml/2006/ole">
            <p:oleObj spid="_x0000_s18433" name="Equation" r:id="rId3" imgW="787320" imgH="431640" progId="Equation.DSMT4">
              <p:embed/>
            </p:oleObj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28775" y="3351213"/>
          <a:ext cx="5106988" cy="992187"/>
        </p:xfrm>
        <a:graphic>
          <a:graphicData uri="http://schemas.openxmlformats.org/presentationml/2006/ole">
            <p:oleObj spid="_x0000_s18434" name="Equation" r:id="rId4" imgW="2222280" imgH="431640" progId="Equation.DSMT4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300288" y="5103812"/>
          <a:ext cx="3590925" cy="992188"/>
        </p:xfrm>
        <a:graphic>
          <a:graphicData uri="http://schemas.openxmlformats.org/presentationml/2006/ole">
            <p:oleObj spid="_x0000_s18435" name="Equation" r:id="rId5" imgW="15620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Actuation Force and Torque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Actuation force balances out the moment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Torque capacity</a:t>
            </a:r>
            <a:endParaRPr 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182938" y="1779588"/>
          <a:ext cx="2130425" cy="963612"/>
        </p:xfrm>
        <a:graphic>
          <a:graphicData uri="http://schemas.openxmlformats.org/presentationml/2006/ole">
            <p:oleObj spid="_x0000_s19458" name="Equation" r:id="rId3" imgW="927000" imgH="419040" progId="Equation.DSMT4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70075" y="3536950"/>
          <a:ext cx="4640263" cy="2101850"/>
        </p:xfrm>
        <a:graphic>
          <a:graphicData uri="http://schemas.openxmlformats.org/presentationml/2006/ole">
            <p:oleObj spid="_x0000_s19459" name="Equation" r:id="rId4" imgW="201924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 of brakes and clutches</a:t>
            </a:r>
          </a:p>
          <a:p>
            <a:endParaRPr lang="en-US" dirty="0" smtClean="0"/>
          </a:p>
          <a:p>
            <a:r>
              <a:rPr lang="en-US" dirty="0" smtClean="0"/>
              <a:t>Actuation force required</a:t>
            </a:r>
          </a:p>
          <a:p>
            <a:endParaRPr lang="en-US" dirty="0" smtClean="0"/>
          </a:p>
          <a:p>
            <a:r>
              <a:rPr lang="en-US" dirty="0" smtClean="0"/>
              <a:t>Torque capacity</a:t>
            </a:r>
          </a:p>
          <a:p>
            <a:endParaRPr lang="en-US" dirty="0" smtClean="0"/>
          </a:p>
          <a:p>
            <a:r>
              <a:rPr lang="en-US" dirty="0" smtClean="0"/>
              <a:t>Operating time</a:t>
            </a:r>
          </a:p>
          <a:p>
            <a:endParaRPr lang="en-US" dirty="0" smtClean="0"/>
          </a:p>
        </p:txBody>
      </p:sp>
      <p:pic>
        <p:nvPicPr>
          <p:cNvPr id="2050" name="Picture 2" descr="http://upload.wikimedia.org/wikipedia/commons/thumb/7/74/Disc_brake.jpg/240px-Disc_br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352800"/>
            <a:ext cx="2826326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Clutches and Brakes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Band Brake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Frictional Contact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Disk Brake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Cone Brake</a:t>
            </a:r>
            <a:endParaRPr lang="en-US" dirty="0"/>
          </a:p>
        </p:txBody>
      </p:sp>
      <p:pic>
        <p:nvPicPr>
          <p:cNvPr id="4" name="Picture 4" descr="File:Drum br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3600" y="3352800"/>
            <a:ext cx="38608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Brake: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219200"/>
            <a:ext cx="3962400" cy="4937760"/>
          </a:xfrm>
        </p:spPr>
        <p:txBody>
          <a:bodyPr/>
          <a:lstStyle/>
          <a:p>
            <a:r>
              <a:rPr lang="en-US" dirty="0" smtClean="0"/>
              <a:t>Much like belt and pulley, band brake use friction to apply negative torque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16200000">
            <a:off x="1676400" y="2362200"/>
            <a:ext cx="1600200" cy="1600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1104900" y="3848100"/>
            <a:ext cx="1295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647680" y="3820734"/>
            <a:ext cx="1075388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1676400" y="2057400"/>
            <a:ext cx="1524000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9123" y="17188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38200" y="4572000"/>
            <a:ext cx="3352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1219994" y="3886994"/>
            <a:ext cx="533400" cy="7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124994" y="3885406"/>
            <a:ext cx="533400" cy="7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3000" y="3810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3733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676400" y="3124200"/>
            <a:ext cx="762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438400" y="31242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209800" y="2841938"/>
            <a:ext cx="457200" cy="485104"/>
          </a:xfrm>
          <a:prstGeom prst="arc">
            <a:avLst>
              <a:gd name="adj1" fmla="val 9664243"/>
              <a:gd name="adj2" fmla="val 17637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0" y="25146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</a:rPr>
              <a:t>θ</a:t>
            </a:r>
            <a:endParaRPr lang="en-US" sz="1600" dirty="0"/>
          </a:p>
        </p:txBody>
      </p:sp>
      <p:sp>
        <p:nvSpPr>
          <p:cNvPr id="51" name="Arc 50"/>
          <p:cNvSpPr/>
          <p:nvPr/>
        </p:nvSpPr>
        <p:spPr>
          <a:xfrm>
            <a:off x="1447800" y="2286000"/>
            <a:ext cx="1828800" cy="1524000"/>
          </a:xfrm>
          <a:prstGeom prst="arc">
            <a:avLst>
              <a:gd name="adj1" fmla="val 9669345"/>
              <a:gd name="adj2" fmla="val 1309097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Brake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in principles to band and pulley power transmission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Torque capacity</a:t>
            </a:r>
            <a:endParaRPr lang="en-US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521075" y="2209800"/>
          <a:ext cx="1489075" cy="554038"/>
        </p:xfrm>
        <a:graphic>
          <a:graphicData uri="http://schemas.openxmlformats.org/presentationml/2006/ole">
            <p:oleObj spid="_x0000_s20482" name="Equation" r:id="rId3" imgW="647640" imgH="241200" progId="Equation.DSMT4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989263" y="3609975"/>
          <a:ext cx="2247900" cy="904875"/>
        </p:xfrm>
        <a:graphic>
          <a:graphicData uri="http://schemas.openxmlformats.org/presentationml/2006/ole">
            <p:oleObj spid="_x0000_s20483" name="Equation" r:id="rId4" imgW="9777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Frictional Contact Axial Clutches and Brakes: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0" y="1219200"/>
            <a:ext cx="4876800" cy="4937760"/>
          </a:xfrm>
        </p:spPr>
        <p:txBody>
          <a:bodyPr/>
          <a:lstStyle/>
          <a:p>
            <a:r>
              <a:rPr lang="en-US" dirty="0" smtClean="0"/>
              <a:t>Axial force translate directly to normal force and friction</a:t>
            </a:r>
          </a:p>
          <a:p>
            <a:endParaRPr lang="en-US" dirty="0" smtClean="0"/>
          </a:p>
          <a:p>
            <a:r>
              <a:rPr lang="en-US" dirty="0" smtClean="0"/>
              <a:t>Friction allows transfer of torque</a:t>
            </a:r>
            <a:endParaRPr lang="en-US" dirty="0"/>
          </a:p>
        </p:txBody>
      </p:sp>
      <p:pic>
        <p:nvPicPr>
          <p:cNvPr id="43010" name="Picture 2" descr="http://www.jeysons.com/images/frictionclut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2857500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Frictional Contact Axial Clutches and Brakes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Assuming uniform pressure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Torque capacity</a:t>
            </a: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876550" y="1752600"/>
          <a:ext cx="2743200" cy="904875"/>
        </p:xfrm>
        <a:graphic>
          <a:graphicData uri="http://schemas.openxmlformats.org/presentationml/2006/ole">
            <p:oleObj spid="_x0000_s21506" name="Equation" r:id="rId3" imgW="1193760" imgH="39348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827338" y="3333750"/>
          <a:ext cx="2830512" cy="2686050"/>
        </p:xfrm>
        <a:graphic>
          <a:graphicData uri="http://schemas.openxmlformats.org/presentationml/2006/ole">
            <p:oleObj spid="_x0000_s21507" name="Equation" r:id="rId4" imgW="1231560" imgH="1168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Brakes: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981200"/>
            <a:ext cx="3962400" cy="4175760"/>
          </a:xfrm>
        </p:spPr>
        <p:txBody>
          <a:bodyPr/>
          <a:lstStyle/>
          <a:p>
            <a:r>
              <a:rPr lang="en-US" dirty="0" smtClean="0"/>
              <a:t>Similar in principle to frictional contact axial clutches or brakes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7106" name="Picture 2" descr="http://www.trelleborg.com/upload/Rubore/Images/Image%20Bank/ECONOX/Disk_br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053" y="1295400"/>
            <a:ext cx="3722547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Brake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Assuming uniform pressure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Torque capacity</a:t>
            </a:r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76513" y="1657406"/>
          <a:ext cx="3214687" cy="1542994"/>
        </p:xfrm>
        <a:graphic>
          <a:graphicData uri="http://schemas.openxmlformats.org/presentationml/2006/ole">
            <p:oleObj spid="_x0000_s22530" name="Equation" r:id="rId3" imgW="1587240" imgH="761760" progId="Equation.DSMT4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517775" y="3657600"/>
          <a:ext cx="3502025" cy="2666814"/>
        </p:xfrm>
        <a:graphic>
          <a:graphicData uri="http://schemas.openxmlformats.org/presentationml/2006/ole">
            <p:oleObj spid="_x0000_s22531" name="Equation" r:id="rId4" imgW="1650960" imgH="1257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0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10</Template>
  <TotalTime>5313</TotalTime>
  <Words>231</Words>
  <Application>Microsoft Office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Lecture 10</vt:lpstr>
      <vt:lpstr>Equation</vt:lpstr>
      <vt:lpstr>MathType 6.0 Equation</vt:lpstr>
      <vt:lpstr>Brakes and Clutches</vt:lpstr>
      <vt:lpstr>Topics</vt:lpstr>
      <vt:lpstr>Types of Clutches and Brakes</vt:lpstr>
      <vt:lpstr>Band Brake: Overview</vt:lpstr>
      <vt:lpstr>Band Brake</vt:lpstr>
      <vt:lpstr>Frictional Contact Axial Clutches and Brakes: Overview</vt:lpstr>
      <vt:lpstr>Frictional Contact Axial Clutches and Brakes Calculation</vt:lpstr>
      <vt:lpstr>Disk Brakes: Overview</vt:lpstr>
      <vt:lpstr>Disk Brake</vt:lpstr>
      <vt:lpstr>Cone Clutches and Brakes: Overview</vt:lpstr>
      <vt:lpstr>Cone Clutches and Brake:  Force and Torque Calculation</vt:lpstr>
      <vt:lpstr>Operating Time</vt:lpstr>
      <vt:lpstr>Conclusion</vt:lpstr>
      <vt:lpstr>Internal Expanding Rim (Drum Brake)</vt:lpstr>
      <vt:lpstr>Moments from Force on Drum</vt:lpstr>
      <vt:lpstr>Required Actuation Force and Torque Capacity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Brakes and Clutches</dc:title>
  <dc:creator>Sup Akamphon</dc:creator>
  <cp:lastModifiedBy>Sup Akamphon</cp:lastModifiedBy>
  <cp:revision>8</cp:revision>
  <dcterms:created xsi:type="dcterms:W3CDTF">2010-02-15T03:28:16Z</dcterms:created>
  <dcterms:modified xsi:type="dcterms:W3CDTF">2010-02-24T15:33:30Z</dcterms:modified>
</cp:coreProperties>
</file>