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99FFCC"/>
    <a:srgbClr val="99CC00"/>
    <a:srgbClr val="FFFF00"/>
    <a:srgbClr val="FFCC66"/>
    <a:srgbClr val="FF3300"/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755-E6FB-48FF-9B2A-A7195F0CE937}" type="datetimeFigureOut">
              <a:rPr lang="en-US" smtClean="0"/>
              <a:pPr/>
              <a:t>1/6/2010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245AE-FC8D-42CF-BA69-9E2A3AE009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45AE-FC8D-42CF-BA69-9E2A3AE009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stresses</a:t>
            </a:r>
            <a:r>
              <a:rPr lang="en-US" baseline="0" dirty="0" smtClean="0"/>
              <a:t> occurs along the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45AE-FC8D-42CF-BA69-9E2A3AE009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stresses</a:t>
            </a:r>
            <a:r>
              <a:rPr lang="en-US" baseline="0" dirty="0" smtClean="0"/>
              <a:t> occurs at the 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245AE-FC8D-42CF-BA69-9E2A3AE009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18" descr="thamjaki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2AED-2458-4D8A-9EA1-477AA6FCEFD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635EE-1BFB-4758-B0F5-C2B38CCB0A8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29933-A99D-4867-84BA-C2E1FBD1483C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8AE3-7D9D-4CB6-9E8E-44D4D555D1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C1B8-ECD2-4420-AA90-B825E1B506A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3F5-7C1C-4D6B-AB14-B3A748EA758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0F52-B0E7-4935-8607-C8A2390E0D1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394F-4E32-4260-B8F9-DC75F66D3AC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D4FA8-4FC7-410C-B05C-C5668250F5C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0C1E-3D00-4E2D-9425-838818486E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FDF7-448D-4D47-9E0A-6E4D45ED186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4E4870D-116C-43B8-A645-743DF274992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58" name="Picture 10" descr="thamjaki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6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597650" y="6550025"/>
            <a:ext cx="25146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Arial" pitchFamily="34" charset="0"/>
              </a:rPr>
              <a:t>Dr. </a:t>
            </a:r>
            <a:r>
              <a:rPr lang="en-US" sz="1400" dirty="0" err="1">
                <a:latin typeface="Arial" pitchFamily="34" charset="0"/>
              </a:rPr>
              <a:t>Sappinandana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</a:rPr>
              <a:t>Akamphon</a:t>
            </a:r>
            <a:endParaRPr lang="th-TH" sz="14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5" r:id="rId2"/>
    <p:sldLayoutId id="2147483712" r:id="rId3"/>
    <p:sldLayoutId id="2147483706" r:id="rId4"/>
    <p:sldLayoutId id="2147483707" r:id="rId5"/>
    <p:sldLayoutId id="2147483713" r:id="rId6"/>
    <p:sldLayoutId id="2147483714" r:id="rId7"/>
    <p:sldLayoutId id="2147483715" r:id="rId8"/>
    <p:sldLayoutId id="2147483716" r:id="rId9"/>
    <p:sldLayoutId id="2147483708" r:id="rId10"/>
    <p:sldLayoutId id="214748371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cs typeface="Browallia New" pitchFamily="34" charset="-34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Browallia New" pitchFamily="34" charset="-34"/>
              </a:rPr>
              <a:t>Plate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5</a:t>
            </a:r>
            <a:endParaRPr lang="th-TH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supported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5257800" y="1257180"/>
            <a:ext cx="3048000" cy="2400420"/>
            <a:chOff x="5105400" y="2038290"/>
            <a:chExt cx="3048000" cy="2400420"/>
          </a:xfrm>
        </p:grpSpPr>
        <p:grpSp>
          <p:nvGrpSpPr>
            <p:cNvPr id="5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91668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492375" y="2362200"/>
          <a:ext cx="2193925" cy="1189038"/>
        </p:xfrm>
        <a:graphic>
          <a:graphicData uri="http://schemas.openxmlformats.org/presentationml/2006/ole">
            <p:oleObj spid="_x0000_s60418" name="Equation" r:id="rId3" imgW="77436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supported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stress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calculated</a:t>
            </a:r>
            <a:b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bending moment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n-US" sz="2300" baseline="0" dirty="0" smtClean="0">
                <a:solidFill>
                  <a:schemeClr val="tx2"/>
                </a:solidFill>
                <a:latin typeface="+mn-lt"/>
                <a:cs typeface="+mn-cs"/>
              </a:rPr>
              <a:t>There are</a:t>
            </a: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 bending moment both in </a:t>
            </a:r>
            <a:b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x and y directions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5638800" y="1104780"/>
            <a:ext cx="3048000" cy="2400420"/>
            <a:chOff x="5105400" y="2038290"/>
            <a:chExt cx="3048000" cy="2400420"/>
          </a:xfrm>
        </p:grpSpPr>
        <p:grpSp>
          <p:nvGrpSpPr>
            <p:cNvPr id="5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467868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x</a:t>
                      </a:r>
                      <a:endParaRPr lang="en-US" sz="240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0.0464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733800" y="3048000"/>
          <a:ext cx="2362200" cy="1598266"/>
        </p:xfrm>
        <a:graphic>
          <a:graphicData uri="http://schemas.openxmlformats.org/presentationml/2006/ole">
            <p:oleObj spid="_x0000_s61442" name="Equation" r:id="rId4" imgW="101592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Central 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Clamped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5257800" y="1581090"/>
            <a:ext cx="3048000" cy="2076510"/>
            <a:chOff x="5105400" y="2362200"/>
            <a:chExt cx="3048000" cy="2076510"/>
          </a:xfrm>
          <a:scene3d>
            <a:camera prst="orthographicFront">
              <a:rot lat="18852371" lon="19844824" rev="1421525"/>
            </a:camera>
            <a:lightRig rig="threePt" dir="t"/>
          </a:scene3d>
        </p:grpSpPr>
        <p:sp>
          <p:nvSpPr>
            <p:cNvPr id="33" name="Rectangle 32"/>
            <p:cNvSpPr/>
            <p:nvPr/>
          </p:nvSpPr>
          <p:spPr>
            <a:xfrm>
              <a:off x="5638800" y="2362200"/>
              <a:ext cx="2514600" cy="14478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4686300" y="3086100"/>
              <a:ext cx="1447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5638800" y="4038600"/>
              <a:ext cx="2514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40386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29718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733506" y="125718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endParaRPr lang="en-US" sz="20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886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286000" y="2362200"/>
          <a:ext cx="2266950" cy="1189038"/>
        </p:xfrm>
        <a:graphic>
          <a:graphicData uri="http://schemas.openxmlformats.org/presentationml/2006/ole">
            <p:oleObj spid="_x0000_s62466" name="Equation" r:id="rId3" imgW="799920" imgH="419040" progId="Equation.DSMT4">
              <p:embed/>
            </p:oleObj>
          </a:graphicData>
        </a:graphic>
      </p:graphicFrame>
      <p:sp>
        <p:nvSpPr>
          <p:cNvPr id="37" name="Down Arrow 36"/>
          <p:cNvSpPr/>
          <p:nvPr/>
        </p:nvSpPr>
        <p:spPr>
          <a:xfrm>
            <a:off x="6731358" y="16764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Central 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Simply supported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5257800" y="1581090"/>
            <a:ext cx="3048000" cy="2076510"/>
            <a:chOff x="5105400" y="2362200"/>
            <a:chExt cx="3048000" cy="2076510"/>
          </a:xfrm>
          <a:scene3d>
            <a:camera prst="orthographicFront">
              <a:rot lat="18852371" lon="19844824" rev="1421525"/>
            </a:camera>
            <a:lightRig rig="threePt" dir="t"/>
          </a:scene3d>
        </p:grpSpPr>
        <p:sp>
          <p:nvSpPr>
            <p:cNvPr id="33" name="Rectangle 32"/>
            <p:cNvSpPr/>
            <p:nvPr/>
          </p:nvSpPr>
          <p:spPr>
            <a:xfrm>
              <a:off x="5638800" y="2362200"/>
              <a:ext cx="2514600" cy="14478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4686300" y="3086100"/>
              <a:ext cx="1447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>
              <a:off x="5638800" y="4038600"/>
              <a:ext cx="2514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81800" y="40386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297180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</a:t>
              </a:r>
              <a:endParaRPr lang="en-US" sz="20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733506" y="125718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endParaRPr lang="en-US" sz="2000" dirty="0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886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0.01527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286000" y="2362200"/>
          <a:ext cx="2266950" cy="1189038"/>
        </p:xfrm>
        <a:graphic>
          <a:graphicData uri="http://schemas.openxmlformats.org/presentationml/2006/ole">
            <p:oleObj spid="_x0000_s64514" name="Equation" r:id="rId3" imgW="799920" imgH="419040" progId="Equation.DSMT4">
              <p:embed/>
            </p:oleObj>
          </a:graphicData>
        </a:graphic>
      </p:graphicFrame>
      <p:sp>
        <p:nvSpPr>
          <p:cNvPr id="37" name="Down Arrow 36"/>
          <p:cNvSpPr/>
          <p:nvPr/>
        </p:nvSpPr>
        <p:spPr>
          <a:xfrm>
            <a:off x="6731358" y="1676400"/>
            <a:ext cx="3810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Design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 the requirements: stress and/or deflection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the shapes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shape parameters: radius, or length x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maximum deflection/stress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the design satisfactory?</a:t>
            </a:r>
          </a:p>
          <a:p>
            <a:pPr marL="788988" lvl="1" indent="-514350"/>
            <a:r>
              <a:rPr lang="en-US" dirty="0" smtClean="0"/>
              <a:t>If not, make appropriate adjustments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Shell Design</a:t>
            </a:r>
            <a:endParaRPr lang="th-T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ME 313: Mechanical Design</a:t>
            </a:r>
          </a:p>
          <a:p>
            <a:pPr eaLnBrk="1" hangingPunct="1">
              <a:defRPr/>
            </a:pPr>
            <a:r>
              <a:rPr lang="en-US" dirty="0" smtClean="0"/>
              <a:t>Week 5</a:t>
            </a:r>
            <a:endParaRPr lang="th-TH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Curved thin component</a:t>
            </a:r>
          </a:p>
          <a:p>
            <a:pPr lvl="1"/>
            <a:r>
              <a:rPr lang="en-US" dirty="0" smtClean="0"/>
              <a:t>Thickness must be much smaller than radius of curvature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in roofs, walls, containers, …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443288" y="2540000"/>
          <a:ext cx="1114425" cy="431800"/>
        </p:xfrm>
        <a:graphic>
          <a:graphicData uri="http://schemas.openxmlformats.org/presentationml/2006/ole">
            <p:oleObj spid="_x0000_s66562" name="Equation" r:id="rId3" imgW="393480" imgH="152280" progId="Equation.DSMT4">
              <p:embed/>
            </p:oleObj>
          </a:graphicData>
        </a:graphic>
      </p:graphicFrame>
      <p:pic>
        <p:nvPicPr>
          <p:cNvPr id="36867" name="Picture 3" descr="C:\Documents and Settings\Sup\Desktop\tromsoradhus04-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048000"/>
            <a:ext cx="2133600" cy="3214624"/>
          </a:xfrm>
          <a:prstGeom prst="rect">
            <a:avLst/>
          </a:prstGeom>
          <a:noFill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038600"/>
            <a:ext cx="22288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6225" y="4064448"/>
            <a:ext cx="1171575" cy="219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Curvature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Defined by Gaussian curvature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K &gt; 0</a:t>
            </a:r>
          </a:p>
          <a:p>
            <a:r>
              <a:rPr lang="en-US" i="1" dirty="0" smtClean="0"/>
              <a:t>K = 0</a:t>
            </a:r>
          </a:p>
          <a:p>
            <a:r>
              <a:rPr lang="en-US" i="1" dirty="0" smtClean="0"/>
              <a:t>K &lt; 0</a:t>
            </a:r>
            <a:endParaRPr lang="en-US" i="1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362200" y="1941512"/>
          <a:ext cx="2263775" cy="1258888"/>
        </p:xfrm>
        <a:graphic>
          <a:graphicData uri="http://schemas.openxmlformats.org/presentationml/2006/ole">
            <p:oleObj spid="_x0000_s67586" name="Equation" r:id="rId3" imgW="799920" imgH="444240" progId="Equation.DSMT4">
              <p:embed/>
            </p:oleObj>
          </a:graphicData>
        </a:graphic>
      </p:graphicFrame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0300" y="4191000"/>
            <a:ext cx="27051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3713162"/>
            <a:ext cx="1752600" cy="223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1676400"/>
            <a:ext cx="3157537" cy="165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229600" cy="3032760"/>
          </a:xfrm>
        </p:spPr>
        <p:txBody>
          <a:bodyPr/>
          <a:lstStyle/>
          <a:p>
            <a:r>
              <a:rPr lang="en-US" dirty="0" smtClean="0"/>
              <a:t>Force per length depends on the radius of curvature</a:t>
            </a:r>
          </a:p>
          <a:p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i="1" dirty="0" smtClean="0"/>
              <a:t>membrane equation</a:t>
            </a:r>
            <a:endParaRPr 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706688" y="1487488"/>
          <a:ext cx="2408237" cy="1331912"/>
        </p:xfrm>
        <a:graphic>
          <a:graphicData uri="http://schemas.openxmlformats.org/presentationml/2006/ole">
            <p:oleObj spid="_x0000_s68610" name="Equation" r:id="rId3" imgW="85068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Shell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Spherical pressure vessels</a:t>
            </a:r>
          </a:p>
          <a:p>
            <a:endParaRPr lang="en-US" dirty="0" smtClean="0"/>
          </a:p>
          <a:p>
            <a:r>
              <a:rPr lang="en-US" dirty="0" smtClean="0"/>
              <a:t>Cylindrical pressure vessels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flat component that takes the load on its surface</a:t>
            </a:r>
          </a:p>
          <a:p>
            <a:endParaRPr lang="en-US" dirty="0" smtClean="0"/>
          </a:p>
          <a:p>
            <a:r>
              <a:rPr lang="en-US" dirty="0" smtClean="0"/>
              <a:t>The main mechanism of load resistance is bending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Dented Coke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Governing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Much like beam bending, plate bending also has a governing equation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v (</a:t>
            </a:r>
            <a:r>
              <a:rPr lang="en-US" i="1" dirty="0" smtClean="0"/>
              <a:t>E</a:t>
            </a:r>
            <a:r>
              <a:rPr lang="en-US" i="1" dirty="0" smtClean="0"/>
              <a:t>nglish letter v)</a:t>
            </a:r>
            <a:r>
              <a:rPr lang="en-US" dirty="0" smtClean="0"/>
              <a:t> </a:t>
            </a:r>
            <a:r>
              <a:rPr lang="en-US" dirty="0" smtClean="0"/>
              <a:t>is the deflection, </a:t>
            </a:r>
            <a:r>
              <a:rPr lang="en-US" i="1" dirty="0" smtClean="0"/>
              <a:t>P</a:t>
            </a:r>
            <a:r>
              <a:rPr lang="en-US" dirty="0" smtClean="0"/>
              <a:t> is the load, and </a:t>
            </a:r>
            <a:r>
              <a:rPr lang="en-US" i="1" dirty="0" smtClean="0"/>
              <a:t>D </a:t>
            </a:r>
            <a:r>
              <a:rPr lang="en-US" dirty="0" smtClean="0"/>
              <a:t>is the bending rigidity of </a:t>
            </a:r>
            <a:r>
              <a:rPr lang="en-US" dirty="0" smtClean="0"/>
              <a:t>plate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E</a:t>
            </a:r>
            <a:r>
              <a:rPr lang="en-US" dirty="0" smtClean="0"/>
              <a:t> is the modulus of elasticity, </a:t>
            </a:r>
            <a:r>
              <a:rPr lang="en-US" i="1" dirty="0" smtClean="0"/>
              <a:t>t</a:t>
            </a:r>
            <a:r>
              <a:rPr lang="en-US" dirty="0" smtClean="0"/>
              <a:t> is the thickness of the plate, and </a:t>
            </a:r>
            <a:r>
              <a:rPr lang="en-US" i="1" dirty="0" smtClean="0">
                <a:latin typeface="Calibri"/>
              </a:rPr>
              <a:t>ν</a:t>
            </a:r>
            <a:r>
              <a:rPr lang="en-US" i="1" dirty="0" smtClean="0"/>
              <a:t> (Greek letter nu) </a:t>
            </a:r>
            <a:r>
              <a:rPr lang="en-US" dirty="0" smtClean="0"/>
              <a:t>is the Poisson’s ratio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32025" y="2209800"/>
          <a:ext cx="4276725" cy="1258887"/>
        </p:xfrm>
        <a:graphic>
          <a:graphicData uri="http://schemas.openxmlformats.org/presentationml/2006/ole">
            <p:oleObj spid="_x0000_s71682" name="Equation" r:id="rId4" imgW="1511280" imgH="44424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130550" y="4267200"/>
          <a:ext cx="2587625" cy="1258888"/>
        </p:xfrm>
        <a:graphic>
          <a:graphicData uri="http://schemas.openxmlformats.org/presentationml/2006/ole">
            <p:oleObj spid="_x0000_s71683" name="Equation" r:id="rId5" imgW="9144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Deflection Under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Deflection depends on various things</a:t>
            </a:r>
          </a:p>
          <a:p>
            <a:pPr lvl="1"/>
            <a:r>
              <a:rPr lang="en-US" dirty="0" smtClean="0"/>
              <a:t>Plate shape: circular or rectangular</a:t>
            </a:r>
          </a:p>
          <a:p>
            <a:pPr lvl="1"/>
            <a:r>
              <a:rPr lang="en-US" dirty="0" smtClean="0"/>
              <a:t>Boundary conditions: fixed (clamped) or simple support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go through the equations for plate deflections for each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Plate with Uniform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Clamped edges</a:t>
            </a:r>
          </a:p>
          <a:p>
            <a:pPr lvl="1"/>
            <a:r>
              <a:rPr lang="en-US" dirty="0" smtClean="0"/>
              <a:t>Maximum deflection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stress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i="1" dirty="0" smtClean="0"/>
              <a:t>q</a:t>
            </a:r>
            <a:r>
              <a:rPr lang="en-US" dirty="0" smtClean="0"/>
              <a:t> is the magnitude of load per area (pressure)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667000" y="2286000"/>
          <a:ext cx="2049462" cy="1187450"/>
        </p:xfrm>
        <a:graphic>
          <a:graphicData uri="http://schemas.openxmlformats.org/presentationml/2006/ole">
            <p:oleObj spid="_x0000_s37890" name="Equation" r:id="rId3" imgW="723600" imgH="41904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657475" y="4343400"/>
          <a:ext cx="2373313" cy="1187450"/>
        </p:xfrm>
        <a:graphic>
          <a:graphicData uri="http://schemas.openxmlformats.org/presentationml/2006/ole">
            <p:oleObj spid="_x0000_s37891" name="Equation" r:id="rId4" imgW="838080" imgH="419040" progId="Equation.DSMT4">
              <p:embed/>
            </p:oleObj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5867400" y="2286000"/>
            <a:ext cx="2438400" cy="2286000"/>
            <a:chOff x="5867400" y="2286000"/>
            <a:chExt cx="2438400" cy="2286000"/>
          </a:xfrm>
        </p:grpSpPr>
        <p:grpSp>
          <p:nvGrpSpPr>
            <p:cNvPr id="41" name="Group 40"/>
            <p:cNvGrpSpPr/>
            <p:nvPr/>
          </p:nvGrpSpPr>
          <p:grpSpPr>
            <a:xfrm>
              <a:off x="5867400" y="2286000"/>
              <a:ext cx="2438400" cy="2286000"/>
              <a:chOff x="5867400" y="2286000"/>
              <a:chExt cx="2438400" cy="2286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867400" y="2286000"/>
                <a:ext cx="2438400" cy="2286000"/>
                <a:chOff x="5867400" y="2286000"/>
                <a:chExt cx="2438400" cy="2286000"/>
              </a:xfr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scene3d>
                <a:camera prst="orthographicFront">
                  <a:rot lat="17999990" lon="0" rev="600000"/>
                </a:camera>
                <a:lightRig rig="threePt" dir="t"/>
              </a:scene3d>
            </p:grpSpPr>
            <p:sp>
              <p:nvSpPr>
                <p:cNvPr id="7" name="Oval 6"/>
                <p:cNvSpPr/>
                <p:nvPr/>
              </p:nvSpPr>
              <p:spPr>
                <a:xfrm>
                  <a:off x="5867400" y="2286000"/>
                  <a:ext cx="2438400" cy="2286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>
                  <a:endCxn id="7" idx="7"/>
                </p:cNvCxnSpPr>
                <p:nvPr/>
              </p:nvCxnSpPr>
              <p:spPr>
                <a:xfrm rot="5400000" flipH="1" flipV="1">
                  <a:off x="7151642" y="2631938"/>
                  <a:ext cx="808223" cy="785902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7315200" y="2861846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5791200" y="32766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5943600" y="34290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6096000" y="35814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6172994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6248400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63238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>
                <a:off x="64015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67063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>
                <a:off x="66286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>
                <a:off x="65524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>
                <a:off x="6476206" y="2818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>
                <a:off x="7085806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>
                <a:off x="6782594" y="2742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68572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5400000">
                <a:off x="7163594" y="3199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>
                <a:off x="6933406" y="3656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>
                <a:off x="7315994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74668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7543006" y="3275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77716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>
                <a:off x="7163594" y="26662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6248400" y="22860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Plate with Uniform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Simply supported edges</a:t>
            </a:r>
          </a:p>
          <a:p>
            <a:pPr lvl="1"/>
            <a:r>
              <a:rPr lang="en-US" dirty="0" smtClean="0"/>
              <a:t>Maximum deflection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Maximum stress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27250" y="2249488"/>
          <a:ext cx="3128963" cy="1260475"/>
        </p:xfrm>
        <a:graphic>
          <a:graphicData uri="http://schemas.openxmlformats.org/presentationml/2006/ole">
            <p:oleObj spid="_x0000_s56322" name="Equation" r:id="rId3" imgW="1104840" imgH="44424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190750" y="4375150"/>
          <a:ext cx="3308350" cy="1187450"/>
        </p:xfrm>
        <a:graphic>
          <a:graphicData uri="http://schemas.openxmlformats.org/presentationml/2006/ole">
            <p:oleObj spid="_x0000_s56323" name="Equation" r:id="rId4" imgW="1168200" imgH="419040" progId="Equation.DSMT4">
              <p:embed/>
            </p:oleObj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867400" y="2286000"/>
            <a:ext cx="2438400" cy="2286000"/>
            <a:chOff x="5867400" y="2286000"/>
            <a:chExt cx="2438400" cy="2286000"/>
          </a:xfrm>
        </p:grpSpPr>
        <p:grpSp>
          <p:nvGrpSpPr>
            <p:cNvPr id="38" name="Group 40"/>
            <p:cNvGrpSpPr/>
            <p:nvPr/>
          </p:nvGrpSpPr>
          <p:grpSpPr>
            <a:xfrm>
              <a:off x="5867400" y="2286000"/>
              <a:ext cx="2438400" cy="2286000"/>
              <a:chOff x="5867400" y="2286000"/>
              <a:chExt cx="2438400" cy="2286000"/>
            </a:xfrm>
          </p:grpSpPr>
          <p:grpSp>
            <p:nvGrpSpPr>
              <p:cNvPr id="40" name="Group 15"/>
              <p:cNvGrpSpPr/>
              <p:nvPr/>
            </p:nvGrpSpPr>
            <p:grpSpPr>
              <a:xfrm>
                <a:off x="5867400" y="2286000"/>
                <a:ext cx="2438400" cy="2286000"/>
                <a:chOff x="5867400" y="2286000"/>
                <a:chExt cx="2438400" cy="2286000"/>
              </a:xfr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scene3d>
                <a:camera prst="orthographicFront">
                  <a:rot lat="17999990" lon="0" rev="600000"/>
                </a:camera>
                <a:lightRig rig="threePt" dir="t"/>
              </a:scene3d>
            </p:grpSpPr>
            <p:sp>
              <p:nvSpPr>
                <p:cNvPr id="63" name="Oval 62"/>
                <p:cNvSpPr/>
                <p:nvPr/>
              </p:nvSpPr>
              <p:spPr>
                <a:xfrm>
                  <a:off x="5867400" y="2286000"/>
                  <a:ext cx="2438400" cy="2286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>
                  <a:endCxn id="63" idx="7"/>
                </p:cNvCxnSpPr>
                <p:nvPr/>
              </p:nvCxnSpPr>
              <p:spPr>
                <a:xfrm rot="5400000" flipH="1" flipV="1">
                  <a:off x="7151642" y="2631938"/>
                  <a:ext cx="808223" cy="785902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7315200" y="2861846"/>
                <a:ext cx="228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5791200" y="32766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>
                <a:off x="5943600" y="34290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>
                <a:off x="6096000" y="3581400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6172994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6248400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63238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64015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6706394" y="3580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5400000">
                <a:off x="6628606" y="3352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65524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6476206" y="2818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>
                <a:off x="7085806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>
                <a:off x="6782594" y="2742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68572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rot="5400000">
                <a:off x="7163594" y="31996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5400000">
                <a:off x="6933406" y="3656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rot="5400000">
                <a:off x="7315994" y="3504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rot="5400000">
                <a:off x="7466806" y="31234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rot="5400000">
                <a:off x="7543006" y="32758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rot="5400000">
                <a:off x="7771606" y="29710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rot="5400000">
                <a:off x="7163594" y="2666206"/>
                <a:ext cx="457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248400" y="22860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Plate Loaded at the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Clamped edges</a:t>
            </a:r>
          </a:p>
          <a:p>
            <a:pPr lvl="1"/>
            <a:r>
              <a:rPr lang="en-US" dirty="0" smtClean="0"/>
              <a:t>Maximum deflection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Simply supported edges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422525" y="2284413"/>
          <a:ext cx="2301875" cy="1189037"/>
        </p:xfrm>
        <a:graphic>
          <a:graphicData uri="http://schemas.openxmlformats.org/presentationml/2006/ole">
            <p:oleObj spid="_x0000_s57346" name="Equation" r:id="rId3" imgW="812520" imgH="4190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15200" y="286184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5867400" y="1962090"/>
            <a:ext cx="2438400" cy="2609910"/>
            <a:chOff x="5867400" y="1962090"/>
            <a:chExt cx="2438400" cy="2609910"/>
          </a:xfrm>
        </p:grpSpPr>
        <p:grpSp>
          <p:nvGrpSpPr>
            <p:cNvPr id="5" name="Group 15"/>
            <p:cNvGrpSpPr/>
            <p:nvPr/>
          </p:nvGrpSpPr>
          <p:grpSpPr>
            <a:xfrm>
              <a:off x="5867400" y="2286000"/>
              <a:ext cx="2438400" cy="2286000"/>
              <a:chOff x="5867400" y="2286000"/>
              <a:chExt cx="2438400" cy="2286000"/>
            </a:xfr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scene3d>
              <a:camera prst="orthographicFront">
                <a:rot lat="17999990" lon="0" rev="600000"/>
              </a:camera>
              <a:lightRig rig="threePt" dir="t"/>
            </a:scene3d>
          </p:grpSpPr>
          <p:sp>
            <p:nvSpPr>
              <p:cNvPr id="35" name="Oval 34"/>
              <p:cNvSpPr/>
              <p:nvPr/>
            </p:nvSpPr>
            <p:spPr>
              <a:xfrm>
                <a:off x="5867400" y="2286000"/>
                <a:ext cx="2438400" cy="2286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endCxn id="35" idx="7"/>
              </p:cNvCxnSpPr>
              <p:nvPr/>
            </p:nvCxnSpPr>
            <p:spPr>
              <a:xfrm rot="5400000" flipH="1" flipV="1">
                <a:off x="7151642" y="2631938"/>
                <a:ext cx="808223" cy="78590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Down Arrow 36"/>
            <p:cNvSpPr/>
            <p:nvPr/>
          </p:nvSpPr>
          <p:spPr>
            <a:xfrm>
              <a:off x="6858000" y="2438400"/>
              <a:ext cx="457200" cy="990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4200" y="1962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</a:t>
              </a:r>
              <a:endParaRPr lang="en-US" sz="2000" b="1" dirty="0"/>
            </a:p>
          </p:txBody>
        </p:sp>
      </p:grp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993900" y="4384675"/>
          <a:ext cx="3344863" cy="1260475"/>
        </p:xfrm>
        <a:graphic>
          <a:graphicData uri="http://schemas.openxmlformats.org/presentationml/2006/ole">
            <p:oleObj spid="_x0000_s57348" name="Equation" r:id="rId4" imgW="11808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Clamped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deflection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257800" y="1257180"/>
            <a:ext cx="3048000" cy="2400420"/>
            <a:chOff x="5105400" y="2038290"/>
            <a:chExt cx="3048000" cy="2400420"/>
          </a:xfrm>
        </p:grpSpPr>
        <p:grpSp>
          <p:nvGrpSpPr>
            <p:cNvPr id="41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3886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α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492375" y="2362200"/>
          <a:ext cx="2193925" cy="1189038"/>
        </p:xfrm>
        <a:graphic>
          <a:graphicData uri="http://schemas.openxmlformats.org/presentationml/2006/ole">
            <p:oleObj spid="_x0000_s58370" name="Equation" r:id="rId3" imgW="77436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Rectangular Plate under Uniform Loading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234440"/>
            <a:ext cx="82296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Clamped edges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kumimoji="0" 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stress</a:t>
            </a: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calculated</a:t>
            </a:r>
            <a:b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3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bending moment</a:t>
            </a: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tabLst/>
              <a:defRPr/>
            </a:pPr>
            <a:r>
              <a:rPr lang="en-US" sz="2300" baseline="0" dirty="0" smtClean="0">
                <a:solidFill>
                  <a:schemeClr val="tx2"/>
                </a:solidFill>
                <a:latin typeface="+mn-lt"/>
                <a:cs typeface="+mn-cs"/>
              </a:rPr>
              <a:t>There are</a:t>
            </a: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 bending moments both in </a:t>
            </a:r>
            <a:b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2300" dirty="0" smtClean="0">
                <a:solidFill>
                  <a:schemeClr val="tx2"/>
                </a:solidFill>
                <a:latin typeface="+mn-lt"/>
                <a:cs typeface="+mn-cs"/>
              </a:rPr>
              <a:t>x and y directions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7688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65"/>
          <p:cNvGrpSpPr/>
          <p:nvPr/>
        </p:nvGrpSpPr>
        <p:grpSpPr>
          <a:xfrm>
            <a:off x="5638800" y="1104780"/>
            <a:ext cx="3048000" cy="2400420"/>
            <a:chOff x="5105400" y="2038290"/>
            <a:chExt cx="3048000" cy="2400420"/>
          </a:xfrm>
        </p:grpSpPr>
        <p:grpSp>
          <p:nvGrpSpPr>
            <p:cNvPr id="5" name="Group 40"/>
            <p:cNvGrpSpPr/>
            <p:nvPr/>
          </p:nvGrpSpPr>
          <p:grpSpPr>
            <a:xfrm>
              <a:off x="5105400" y="2362200"/>
              <a:ext cx="3048000" cy="2076510"/>
              <a:chOff x="5105400" y="2362200"/>
              <a:chExt cx="3048000" cy="2076510"/>
            </a:xfrm>
            <a:scene3d>
              <a:camera prst="orthographicFront">
                <a:rot lat="18852371" lon="19844824" rev="1421525"/>
              </a:camera>
              <a:lightRig rig="threePt" dir="t"/>
            </a:scene3d>
          </p:grpSpPr>
          <p:sp>
            <p:nvSpPr>
              <p:cNvPr id="33" name="Rectangle 32"/>
              <p:cNvSpPr/>
              <p:nvPr/>
            </p:nvSpPr>
            <p:spPr>
              <a:xfrm>
                <a:off x="5638800" y="2362200"/>
                <a:ext cx="2514600" cy="144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4686300" y="3086100"/>
                <a:ext cx="14478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10800000">
                <a:off x="5638800" y="4038600"/>
                <a:ext cx="251460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6781800" y="40386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05400" y="2971800"/>
                <a:ext cx="22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a</a:t>
                </a:r>
                <a:endParaRPr lang="en-US" sz="2000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 rot="5400000">
              <a:off x="5296694" y="2552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9809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6666706" y="2551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7276306" y="2475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9062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2857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62110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6590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6592094" y="27043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6971506" y="2856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6896894" y="3009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72763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5599906" y="27051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5525294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>
              <a:off x="5829300" y="30099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7694" y="31623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>
              <a:off x="6058694" y="32377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>
              <a:off x="7201694" y="26281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>
              <a:off x="7581106" y="2780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7428706" y="29329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>
              <a:off x="7733506" y="3161506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400800" y="203829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q</a:t>
              </a:r>
              <a:endParaRPr lang="en-US" sz="2000" dirty="0"/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1600200" y="467868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x</a:t>
                      </a:r>
                      <a:endParaRPr lang="en-US" sz="2400" i="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dirty="0" smtClean="0"/>
                        <a:t>β</a:t>
                      </a:r>
                      <a:r>
                        <a:rPr lang="en-US" sz="2400" i="0" baseline="-250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-0.0571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3733800" y="3048000"/>
          <a:ext cx="2362200" cy="1598266"/>
        </p:xfrm>
        <a:graphic>
          <a:graphicData uri="http://schemas.openxmlformats.org/presentationml/2006/ole">
            <p:oleObj spid="_x0000_s59394" name="Equation" r:id="rId4" imgW="101592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 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535</TotalTime>
  <Words>464</Words>
  <Application>Microsoft Office PowerPoint</Application>
  <PresentationFormat>On-screen Show (4:3)</PresentationFormat>
  <Paragraphs>192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Lecture 1</vt:lpstr>
      <vt:lpstr>Equation</vt:lpstr>
      <vt:lpstr>Plate Design</vt:lpstr>
      <vt:lpstr>Definition of Plate</vt:lpstr>
      <vt:lpstr>Plate Governing Equation</vt:lpstr>
      <vt:lpstr>Plate Deflection Under Loads</vt:lpstr>
      <vt:lpstr>Circular Plate with Uniform Load</vt:lpstr>
      <vt:lpstr>Circular Plate with Uniform Load</vt:lpstr>
      <vt:lpstr>Circular Plate Loaded at the Center</vt:lpstr>
      <vt:lpstr>Rectangular Plate under Uniform Loading</vt:lpstr>
      <vt:lpstr>Rectangular Plate under Uniform Loading</vt:lpstr>
      <vt:lpstr>Rectangular Plate under Uniform Loading</vt:lpstr>
      <vt:lpstr>Rectangular Plate under Uniform Loading</vt:lpstr>
      <vt:lpstr>Rectangular Plate under Central Load</vt:lpstr>
      <vt:lpstr>Rectangular Plate under Central Load</vt:lpstr>
      <vt:lpstr>Plate Design Conclusion</vt:lpstr>
      <vt:lpstr>Shell Design</vt:lpstr>
      <vt:lpstr>Shell Structures</vt:lpstr>
      <vt:lpstr>Shell Curvature</vt:lpstr>
      <vt:lpstr>Governing Equation</vt:lpstr>
      <vt:lpstr>Applications of Shell Equation</vt:lpstr>
      <vt:lpstr>Example: Dented Coke Can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Design</dc:title>
  <dc:creator>Sup Akamphon</dc:creator>
  <cp:lastModifiedBy>Sup Akamphon</cp:lastModifiedBy>
  <cp:revision>9</cp:revision>
  <dcterms:created xsi:type="dcterms:W3CDTF">2009-12-14T03:16:00Z</dcterms:created>
  <dcterms:modified xsi:type="dcterms:W3CDTF">2010-01-06T08:24:29Z</dcterms:modified>
</cp:coreProperties>
</file>