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9"/>
  </p:notesMasterIdLst>
  <p:sldIdLst>
    <p:sldId id="256" r:id="rId2"/>
    <p:sldId id="259" r:id="rId3"/>
    <p:sldId id="257" r:id="rId4"/>
    <p:sldId id="258" r:id="rId5"/>
    <p:sldId id="260" r:id="rId6"/>
    <p:sldId id="261" r:id="rId7"/>
    <p:sldId id="290" r:id="rId8"/>
    <p:sldId id="291" r:id="rId9"/>
    <p:sldId id="292" r:id="rId10"/>
    <p:sldId id="293" r:id="rId11"/>
    <p:sldId id="294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95" r:id="rId23"/>
    <p:sldId id="273" r:id="rId24"/>
    <p:sldId id="296" r:id="rId25"/>
    <p:sldId id="274" r:id="rId26"/>
    <p:sldId id="276" r:id="rId27"/>
    <p:sldId id="278" r:id="rId28"/>
    <p:sldId id="279" r:id="rId29"/>
    <p:sldId id="281" r:id="rId30"/>
    <p:sldId id="283" r:id="rId31"/>
    <p:sldId id="284" r:id="rId32"/>
    <p:sldId id="285" r:id="rId33"/>
    <p:sldId id="286" r:id="rId34"/>
    <p:sldId id="287" r:id="rId35"/>
    <p:sldId id="288" r:id="rId36"/>
    <p:sldId id="282" r:id="rId37"/>
    <p:sldId id="289" r:id="rId38"/>
  </p:sldIdLst>
  <p:sldSz cx="9144000" cy="6858000" type="screen4x3"/>
  <p:notesSz cx="6858000" cy="9144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33CCFF"/>
    <a:srgbClr val="99FFCC"/>
    <a:srgbClr val="99CC00"/>
    <a:srgbClr val="FFFF00"/>
    <a:srgbClr val="FFCC66"/>
    <a:srgbClr val="FF3300"/>
    <a:srgbClr val="FF99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8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A9ADF-8E9D-46BF-AA53-B855B4AB93FB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7AFC1-BAAC-4937-B32B-C8C1DAF28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Pressure</a:t>
            </a:r>
            <a:r>
              <a:rPr lang="en-US" baseline="0" dirty="0" smtClean="0"/>
              <a:t> cone angle can be assumed to be 30 degree in most case, unless specified otherwise</a:t>
            </a:r>
          </a:p>
          <a:p>
            <a:r>
              <a:rPr lang="en-US" baseline="0" dirty="0" smtClean="0"/>
              <a:t>If washer diameter is not specified, use screw head diameter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7AFC1-BAAC-4937-B32B-C8C1DAF2816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Load in member</a:t>
            </a:r>
            <a:r>
              <a:rPr lang="en-US" baseline="0" dirty="0" smtClean="0"/>
              <a:t> and bolt depends on relative stiffness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7AFC1-BAAC-4937-B32B-C8C1DAF2816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7AFC1-BAAC-4937-B32B-C8C1DAF2816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" name="Picture 18" descr="thamjaki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6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D2AED-2458-4D8A-9EA1-477AA6FCEFD3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635EE-1BFB-4758-B0F5-C2B38CCB0A82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29933-A99D-4867-84BA-C2E1FBD1483C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58AE3-7D9D-4CB6-9E8E-44D4D555D1A5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0C1B8-ECD2-4420-AA90-B825E1B506A0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F33F5-7C1C-4D6B-AB14-B3A748EA7583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20F52-B0E7-4935-8607-C8A2390E0D14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0394F-4E32-4260-B8F9-DC75F66D3AC0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D4FA8-4FC7-410C-B05C-C5668250F5CA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10C1E-3D00-4E2D-9425-838818486EF1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9FDF7-448D-4D47-9E0A-6E4D45ED1864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24E4870D-116C-43B8-A645-743DF2749929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058" name="Picture 10" descr="thamjaki.gif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096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6597650" y="6550025"/>
            <a:ext cx="25146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latin typeface="Arial" pitchFamily="34" charset="0"/>
              </a:rPr>
              <a:t>Dr. </a:t>
            </a:r>
            <a:r>
              <a:rPr lang="en-US" sz="1400" dirty="0" err="1">
                <a:latin typeface="Arial" pitchFamily="34" charset="0"/>
              </a:rPr>
              <a:t>Sappinandana</a:t>
            </a:r>
            <a:r>
              <a:rPr lang="en-US" sz="1400" dirty="0">
                <a:latin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</a:rPr>
              <a:t>Akamphon</a:t>
            </a:r>
            <a:endParaRPr lang="th-TH" sz="1400" dirty="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5" r:id="rId2"/>
    <p:sldLayoutId id="2147483712" r:id="rId3"/>
    <p:sldLayoutId id="2147483706" r:id="rId4"/>
    <p:sldLayoutId id="2147483707" r:id="rId5"/>
    <p:sldLayoutId id="2147483713" r:id="rId6"/>
    <p:sldLayoutId id="2147483714" r:id="rId7"/>
    <p:sldLayoutId id="2147483715" r:id="rId8"/>
    <p:sldLayoutId id="2147483716" r:id="rId9"/>
    <p:sldLayoutId id="2147483708" r:id="rId10"/>
    <p:sldLayoutId id="214748371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cs typeface="Browallia New" pitchFamily="34" charset="-34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cs typeface="Browallia New" pitchFamily="34" charset="-34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cs typeface="Browallia New" pitchFamily="34" charset="-34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cs typeface="Browallia New" pitchFamily="34" charset="-34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9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cs typeface="Browallia New" pitchFamily="34" charset="-34"/>
              </a:rPr>
              <a:t>Joint Design</a:t>
            </a:r>
            <a:endParaRPr lang="th-TH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ME 313: Mechanical Design</a:t>
            </a:r>
          </a:p>
          <a:p>
            <a:pPr eaLnBrk="1" hangingPunct="1">
              <a:defRPr/>
            </a:pPr>
            <a:r>
              <a:rPr lang="en-US" dirty="0" smtClean="0"/>
              <a:t>Week 7</a:t>
            </a:r>
            <a:endParaRPr lang="th-T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Pitch and Metric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Constant Pitch Series</a:t>
            </a:r>
          </a:p>
          <a:p>
            <a:pPr lvl="1"/>
            <a:r>
              <a:rPr lang="en-US" dirty="0" smtClean="0"/>
              <a:t>Fixed number of threads per inch</a:t>
            </a:r>
          </a:p>
          <a:p>
            <a:pPr lvl="1"/>
            <a:r>
              <a:rPr lang="en-US" dirty="0" smtClean="0"/>
              <a:t>Have 4, 6, 8, 12, 16, 20, 28, 32 threads per inch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Metric Series</a:t>
            </a:r>
          </a:p>
          <a:p>
            <a:pPr lvl="1"/>
            <a:r>
              <a:rPr lang="en-US" dirty="0" smtClean="0"/>
              <a:t>Major diameters in metric unit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Pairing with Screws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Screws are paired with nuts or threaded components of the same diameter and thread count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Thread components are made by first drill a hole and use a thread maker to cut threads</a:t>
            </a:r>
            <a:endParaRPr lang="en-US" dirty="0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886200"/>
            <a:ext cx="3200400" cy="2104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3226158"/>
            <a:ext cx="2438400" cy="276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Bolted Joint Stiffness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Twisting the screw stretches it, producing a clamping force—</a:t>
            </a:r>
            <a:r>
              <a:rPr lang="en-US" i="1" dirty="0" smtClean="0"/>
              <a:t>bolt preload</a:t>
            </a:r>
          </a:p>
          <a:p>
            <a:endParaRPr lang="en-US" i="1" dirty="0" smtClean="0"/>
          </a:p>
          <a:p>
            <a:r>
              <a:rPr lang="en-US" dirty="0" smtClean="0"/>
              <a:t>Stiffness composed of two part</a:t>
            </a:r>
          </a:p>
          <a:p>
            <a:pPr lvl="1"/>
            <a:r>
              <a:rPr lang="en-US" dirty="0" smtClean="0"/>
              <a:t>Unthreaded portion</a:t>
            </a:r>
          </a:p>
          <a:p>
            <a:pPr lvl="1"/>
            <a:r>
              <a:rPr lang="en-US" dirty="0" smtClean="0"/>
              <a:t>Threaded portion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Total stiffness is the spring connected in series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362200" y="4953000"/>
          <a:ext cx="4486836" cy="1066800"/>
        </p:xfrm>
        <a:graphic>
          <a:graphicData uri="http://schemas.openxmlformats.org/presentationml/2006/ole">
            <p:oleObj spid="_x0000_s40962" name="Equation" r:id="rId3" imgW="181584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Fastener Stiffness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Stiffness of bolt in clamped area is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A</a:t>
            </a:r>
            <a:r>
              <a:rPr lang="en-US" i="1" baseline="-25000" dirty="0" smtClean="0"/>
              <a:t>t</a:t>
            </a:r>
            <a:r>
              <a:rPr lang="en-US" dirty="0" smtClean="0"/>
              <a:t> = minor-diameter area of bolt</a:t>
            </a:r>
          </a:p>
          <a:p>
            <a:r>
              <a:rPr lang="en-US" i="1" dirty="0" smtClean="0"/>
              <a:t>L</a:t>
            </a:r>
            <a:r>
              <a:rPr lang="en-US" i="1" baseline="-25000" dirty="0" smtClean="0"/>
              <a:t>t</a:t>
            </a:r>
            <a:r>
              <a:rPr lang="en-US" dirty="0" smtClean="0"/>
              <a:t> = length of threaded portion of the grip</a:t>
            </a:r>
          </a:p>
          <a:p>
            <a:r>
              <a:rPr lang="en-US" i="1" dirty="0" smtClean="0"/>
              <a:t>A</a:t>
            </a:r>
            <a:r>
              <a:rPr lang="en-US" i="1" baseline="-25000" dirty="0" smtClean="0"/>
              <a:t>d</a:t>
            </a:r>
            <a:r>
              <a:rPr lang="en-US" dirty="0" smtClean="0"/>
              <a:t> = major-diameter area of bolt</a:t>
            </a:r>
          </a:p>
          <a:p>
            <a:r>
              <a:rPr lang="en-US" i="1" dirty="0" smtClean="0"/>
              <a:t>L</a:t>
            </a:r>
            <a:r>
              <a:rPr lang="en-US" i="1" baseline="-25000" dirty="0" smtClean="0"/>
              <a:t>d</a:t>
            </a:r>
            <a:r>
              <a:rPr lang="en-US" dirty="0" smtClean="0"/>
              <a:t> = length of unthreaded portion in grip</a:t>
            </a:r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2514600" y="1828800"/>
          <a:ext cx="3514725" cy="2195512"/>
        </p:xfrm>
        <a:graphic>
          <a:graphicData uri="http://schemas.openxmlformats.org/presentationml/2006/ole">
            <p:oleObj spid="_x0000_s41986" name="Equation" r:id="rId3" imgW="1422360" imgH="888840" progId="Equation.DSMT4">
              <p:embed/>
            </p:oleObj>
          </a:graphicData>
        </a:graphic>
      </p:graphicFrame>
      <p:pic>
        <p:nvPicPr>
          <p:cNvPr id="5" name="Content Placeholder 6" descr="223px-Bolted_joint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162800" y="1371600"/>
            <a:ext cx="1453644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223px-Bolted_joint_2.sv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62800" y="3962400"/>
            <a:ext cx="1453644" cy="22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Stiffness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495800" y="1463040"/>
            <a:ext cx="4191000" cy="4861560"/>
          </a:xfrm>
        </p:spPr>
        <p:txBody>
          <a:bodyPr/>
          <a:lstStyle/>
          <a:p>
            <a:pPr lvl="1"/>
            <a:r>
              <a:rPr lang="en-US" i="1" dirty="0" smtClean="0"/>
              <a:t>D </a:t>
            </a:r>
            <a:r>
              <a:rPr lang="en-US" dirty="0" smtClean="0"/>
              <a:t>is diameter of washer</a:t>
            </a:r>
          </a:p>
          <a:p>
            <a:pPr lvl="1"/>
            <a:r>
              <a:rPr lang="en-US" i="1" dirty="0" smtClean="0"/>
              <a:t>d</a:t>
            </a:r>
            <a:r>
              <a:rPr lang="en-US" dirty="0" smtClean="0"/>
              <a:t> is the minor diameter</a:t>
            </a:r>
          </a:p>
          <a:p>
            <a:pPr lvl="1"/>
            <a:r>
              <a:rPr lang="en-US" i="1" dirty="0" smtClean="0"/>
              <a:t>t </a:t>
            </a:r>
            <a:r>
              <a:rPr lang="en-US" dirty="0" smtClean="0"/>
              <a:t>is the grip length (thickness)</a:t>
            </a:r>
          </a:p>
          <a:p>
            <a:pPr lvl="1"/>
            <a:r>
              <a:rPr lang="el-GR" i="1" dirty="0" smtClean="0">
                <a:latin typeface="Calibri"/>
              </a:rPr>
              <a:t>α</a:t>
            </a:r>
            <a:r>
              <a:rPr lang="en-US" i="1" dirty="0" smtClean="0">
                <a:latin typeface="Calibri"/>
              </a:rPr>
              <a:t> </a:t>
            </a:r>
            <a:r>
              <a:rPr lang="en-US" dirty="0" smtClean="0"/>
              <a:t>is the pressure cone angle </a:t>
            </a: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1611313" y="4510088"/>
          <a:ext cx="4740275" cy="1406525"/>
        </p:xfrm>
        <a:graphic>
          <a:graphicData uri="http://schemas.openxmlformats.org/presentationml/2006/ole">
            <p:oleObj spid="_x0000_s43010" name="Equation" r:id="rId4" imgW="2057400" imgH="609480" progId="Equation.DSMT4">
              <p:embed/>
            </p:oleObj>
          </a:graphicData>
        </a:graphic>
      </p:graphicFrame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6397" y="1600200"/>
            <a:ext cx="422180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Tensile Load on Bolted Joints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the bolt has been preloaded to 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i</a:t>
            </a:r>
            <a:r>
              <a:rPr lang="en-US" dirty="0" smtClean="0"/>
              <a:t> and there is external load </a:t>
            </a:r>
            <a:r>
              <a:rPr lang="en-US" i="1" dirty="0" smtClean="0"/>
              <a:t>P</a:t>
            </a:r>
          </a:p>
          <a:p>
            <a:pPr lvl="1"/>
            <a:r>
              <a:rPr lang="en-US" dirty="0" smtClean="0"/>
              <a:t>The load will cause the joint to stretch</a:t>
            </a:r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1447800" y="2743200"/>
          <a:ext cx="6276975" cy="3298825"/>
        </p:xfrm>
        <a:graphic>
          <a:graphicData uri="http://schemas.openxmlformats.org/presentationml/2006/ole">
            <p:oleObj spid="_x0000_s44034" name="Equation" r:id="rId4" imgW="2539800" imgH="13334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Relating Bolt Torque to Bolt 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0"/>
            <a:ext cx="8229600" cy="3870960"/>
          </a:xfrm>
        </p:spPr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 is called a torque coefficient</a:t>
            </a:r>
          </a:p>
          <a:p>
            <a:r>
              <a:rPr lang="en-US" i="1" dirty="0" err="1" smtClean="0"/>
              <a:t>F</a:t>
            </a:r>
            <a:r>
              <a:rPr lang="en-US" i="1" baseline="-25000" dirty="0" err="1" smtClean="0"/>
              <a:t>i</a:t>
            </a:r>
            <a:r>
              <a:rPr lang="en-US" dirty="0" smtClean="0"/>
              <a:t> is the tension in the bolt</a:t>
            </a:r>
          </a:p>
          <a:p>
            <a:r>
              <a:rPr lang="en-US" i="1" dirty="0" smtClean="0"/>
              <a:t>d</a:t>
            </a:r>
            <a:r>
              <a:rPr lang="en-US" dirty="0" smtClean="0"/>
              <a:t> is the minor diameter</a:t>
            </a:r>
            <a:endParaRPr lang="en-US" dirty="0"/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3825875" y="1492250"/>
          <a:ext cx="1506538" cy="565150"/>
        </p:xfrm>
        <a:graphic>
          <a:graphicData uri="http://schemas.openxmlformats.org/presentationml/2006/ole">
            <p:oleObj spid="_x0000_s45059" name="Equation" r:id="rId3" imgW="609480" imgH="228600" progId="Equation.DSMT4">
              <p:embed/>
            </p:oleObj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41148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Bolt 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K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Nonplated</a:t>
                      </a:r>
                      <a:r>
                        <a:rPr lang="en-US" dirty="0" smtClean="0"/>
                        <a:t>, black finish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Zinc-plated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Lubricated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Cadmium-plated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Gasketed</a:t>
            </a:r>
            <a:r>
              <a:rPr lang="en-US" dirty="0" smtClean="0"/>
              <a:t> Joint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733800" y="1905000"/>
            <a:ext cx="4953000" cy="4251960"/>
          </a:xfrm>
        </p:spPr>
        <p:txBody>
          <a:bodyPr/>
          <a:lstStyle/>
          <a:p>
            <a:r>
              <a:rPr lang="en-US" dirty="0" smtClean="0"/>
              <a:t>Use to keep pressure/fluid inside</a:t>
            </a:r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19200"/>
            <a:ext cx="28575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2743200" y="3886200"/>
          <a:ext cx="3892550" cy="2198688"/>
        </p:xfrm>
        <a:graphic>
          <a:graphicData uri="http://schemas.openxmlformats.org/presentationml/2006/ole">
            <p:oleObj spid="_x0000_s46083" name="Equation" r:id="rId4" imgW="1574640" imgH="8888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to join two or more components together</a:t>
            </a:r>
          </a:p>
          <a:p>
            <a:endParaRPr lang="en-US" dirty="0" smtClean="0"/>
          </a:p>
          <a:p>
            <a:r>
              <a:rPr lang="en-US" dirty="0" smtClean="0"/>
              <a:t>Transfer force/displacement between components</a:t>
            </a:r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124200"/>
            <a:ext cx="2667000" cy="2614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3276600"/>
            <a:ext cx="3472904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Permanent Joints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Welded joints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Adhesive joints</a:t>
            </a:r>
          </a:p>
          <a:p>
            <a:endParaRPr lang="en-US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9960" y="4038599"/>
            <a:ext cx="2998040" cy="2039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40716" y="1295400"/>
            <a:ext cx="3017284" cy="2432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48200" y="2133600"/>
            <a:ext cx="4038600" cy="4023360"/>
          </a:xfrm>
        </p:spPr>
        <p:txBody>
          <a:bodyPr/>
          <a:lstStyle/>
          <a:p>
            <a:r>
              <a:rPr lang="en-US" dirty="0" smtClean="0"/>
              <a:t>Joining </a:t>
            </a:r>
            <a:r>
              <a:rPr lang="en-US" dirty="0" err="1" smtClean="0"/>
              <a:t>workpieces</a:t>
            </a:r>
            <a:r>
              <a:rPr lang="en-US" dirty="0" smtClean="0"/>
              <a:t> by partial melting, adding filler, and letting the joints cool</a:t>
            </a:r>
            <a:endParaRPr lang="en-US" dirty="0"/>
          </a:p>
        </p:txBody>
      </p:sp>
      <p:pic>
        <p:nvPicPr>
          <p:cNvPr id="716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00200"/>
            <a:ext cx="3048000" cy="3438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Welding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Arc Welding</a:t>
            </a:r>
          </a:p>
          <a:p>
            <a:pPr lvl="2"/>
            <a:r>
              <a:rPr lang="en-US" dirty="0" smtClean="0"/>
              <a:t>heat from electrical arc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Gas Welding</a:t>
            </a:r>
          </a:p>
          <a:p>
            <a:pPr lvl="2"/>
            <a:r>
              <a:rPr lang="en-US" dirty="0" smtClean="0"/>
              <a:t>Heat from gas combustion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Resistance Welding</a:t>
            </a:r>
          </a:p>
          <a:p>
            <a:pPr lvl="2"/>
            <a:r>
              <a:rPr lang="en-US" dirty="0" smtClean="0"/>
              <a:t>Heat from component resistance</a:t>
            </a:r>
          </a:p>
          <a:p>
            <a:endParaRPr lang="en-US" dirty="0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066800"/>
            <a:ext cx="238125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26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2590800"/>
            <a:ext cx="2093407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26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0" y="4495800"/>
            <a:ext cx="2795587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 of Welded Joints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0" y="1676400"/>
            <a:ext cx="4876800" cy="448056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Square butt joint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V-butt joint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Lap joint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T-joint</a:t>
            </a:r>
            <a:endParaRPr lang="en-US" dirty="0"/>
          </a:p>
        </p:txBody>
      </p:sp>
      <p:pic>
        <p:nvPicPr>
          <p:cNvPr id="68611" name="Picture 3" descr="C:\Documents and Settings\Sup\Desktop\200px-Common_Joint_Types_ZP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3200400" cy="3840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Weld Electrode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19200"/>
            <a:ext cx="67818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Weld Stress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butt welds</a:t>
            </a:r>
            <a:endParaRPr lang="en-US" dirty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828800"/>
            <a:ext cx="29622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>
            <a:off x="3123406" y="3352006"/>
            <a:ext cx="457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1676400" y="2057400"/>
            <a:ext cx="1066800" cy="1066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609600" y="2895600"/>
            <a:ext cx="1042116" cy="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505200" y="2894011"/>
            <a:ext cx="1371600" cy="158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8600" y="251460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19800" y="251460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981200" y="22098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l</a:t>
            </a:r>
            <a:endParaRPr lang="en-US" sz="20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3429000" y="313438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h</a:t>
            </a:r>
            <a:endParaRPr lang="en-US" sz="2000" i="1" dirty="0"/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1676400" y="4419600"/>
          <a:ext cx="1130300" cy="973138"/>
        </p:xfrm>
        <a:graphic>
          <a:graphicData uri="http://schemas.openxmlformats.org/presentationml/2006/ole">
            <p:oleObj spid="_x0000_s69635" name="Equation" r:id="rId4" imgW="457200" imgH="393480" progId="Equation.DSMT4">
              <p:embed/>
            </p:oleObj>
          </a:graphicData>
        </a:graphic>
      </p:graphicFrame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600200"/>
            <a:ext cx="29622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1" name="Straight Arrow Connector 40"/>
          <p:cNvCxnSpPr/>
          <p:nvPr/>
        </p:nvCxnSpPr>
        <p:spPr>
          <a:xfrm rot="5400000">
            <a:off x="7543006" y="3123406"/>
            <a:ext cx="457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6096000" y="1828800"/>
            <a:ext cx="1066800" cy="1066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400800" y="19812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l</a:t>
            </a:r>
            <a:endParaRPr lang="en-US" sz="2000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7848600" y="290578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h</a:t>
            </a:r>
            <a:endParaRPr lang="en-US" sz="2000" i="1" dirty="0"/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5599906" y="3847306"/>
            <a:ext cx="9906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 flipH="1" flipV="1">
            <a:off x="7277894" y="1789906"/>
            <a:ext cx="9906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638800" y="358140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924800" y="106680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495800" y="304800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6553200" y="4572000"/>
          <a:ext cx="1066800" cy="972671"/>
        </p:xfrm>
        <a:graphic>
          <a:graphicData uri="http://schemas.openxmlformats.org/presentationml/2006/ole">
            <p:oleObj spid="_x0000_s69636" name="Equation" r:id="rId5" imgW="43164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Fillet Welds Under Axial 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191000"/>
            <a:ext cx="8229600" cy="1965960"/>
          </a:xfrm>
        </p:spPr>
        <p:txBody>
          <a:bodyPr/>
          <a:lstStyle/>
          <a:p>
            <a:r>
              <a:rPr lang="en-US" dirty="0" smtClean="0"/>
              <a:t>Normal and shear stresses depend on orientation of consideration</a:t>
            </a:r>
          </a:p>
          <a:p>
            <a:pPr lvl="1"/>
            <a:r>
              <a:rPr lang="en-US" dirty="0" smtClean="0"/>
              <a:t>Stresses listed not considering stress concentration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838200" y="1371600"/>
            <a:ext cx="3745605" cy="2286000"/>
            <a:chOff x="902595" y="1295400"/>
            <a:chExt cx="3745605" cy="2286000"/>
          </a:xfrm>
        </p:grpSpPr>
        <p:grpSp>
          <p:nvGrpSpPr>
            <p:cNvPr id="17" name="Group 16"/>
            <p:cNvGrpSpPr/>
            <p:nvPr/>
          </p:nvGrpSpPr>
          <p:grpSpPr>
            <a:xfrm>
              <a:off x="902595" y="1295400"/>
              <a:ext cx="3745605" cy="2286000"/>
              <a:chOff x="902595" y="1295400"/>
              <a:chExt cx="3745605" cy="228600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902595" y="1295400"/>
                <a:ext cx="3745605" cy="2286000"/>
                <a:chOff x="902595" y="1295400"/>
                <a:chExt cx="3745605" cy="2286000"/>
              </a:xfrm>
            </p:grpSpPr>
            <p:pic>
              <p:nvPicPr>
                <p:cNvPr id="70658" name="Picture 2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914400" y="1295400"/>
                  <a:ext cx="3657600" cy="2286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5" name="TextBox 4"/>
                <p:cNvSpPr txBox="1"/>
                <p:nvPr/>
              </p:nvSpPr>
              <p:spPr>
                <a:xfrm>
                  <a:off x="902595" y="1871246"/>
                  <a:ext cx="457200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/>
                    <a:t>2F</a:t>
                  </a:r>
                  <a:endParaRPr lang="en-US" sz="1600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4191000" y="1871246"/>
                  <a:ext cx="457200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/>
                    <a:t>F</a:t>
                  </a:r>
                  <a:endParaRPr lang="en-US" sz="1600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4191000" y="2362200"/>
                  <a:ext cx="457200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/>
                    <a:t>F</a:t>
                  </a:r>
                  <a:endParaRPr lang="en-US" sz="1600" dirty="0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1828800" y="1524000"/>
                  <a:ext cx="838200" cy="304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 rot="16200000">
                  <a:off x="1676400" y="1676400"/>
                  <a:ext cx="571500" cy="2667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Straight Arrow Connector 11"/>
              <p:cNvCxnSpPr/>
              <p:nvPr/>
            </p:nvCxnSpPr>
            <p:spPr>
              <a:xfrm rot="5400000">
                <a:off x="3009900" y="1714500"/>
                <a:ext cx="3810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rot="16200000" flipV="1">
                <a:off x="3010694" y="2324100"/>
                <a:ext cx="380206" cy="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3200400" y="1337846"/>
                <a:ext cx="457200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h</a:t>
                </a:r>
                <a:endParaRPr lang="en-US" sz="1600" dirty="0"/>
              </a:p>
            </p:txBody>
          </p:sp>
        </p:grpSp>
        <p:cxnSp>
          <p:nvCxnSpPr>
            <p:cNvPr id="18" name="Straight Arrow Connector 17"/>
            <p:cNvCxnSpPr/>
            <p:nvPr/>
          </p:nvCxnSpPr>
          <p:spPr>
            <a:xfrm rot="5400000">
              <a:off x="1562894" y="1976854"/>
              <a:ext cx="381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6200000" flipV="1">
              <a:off x="1563688" y="2586454"/>
              <a:ext cx="380206" cy="79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753394" y="1600200"/>
              <a:ext cx="45720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h</a:t>
              </a:r>
              <a:endParaRPr lang="en-US" sz="1600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rot="5400000">
              <a:off x="3238500" y="2247900"/>
              <a:ext cx="381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16200000" flipV="1">
              <a:off x="3239294" y="2857500"/>
              <a:ext cx="380206" cy="79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429000" y="1871246"/>
              <a:ext cx="45720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h</a:t>
              </a:r>
              <a:endParaRPr lang="en-US" sz="1600" dirty="0"/>
            </a:p>
          </p:txBody>
        </p:sp>
      </p:grpSp>
      <p:graphicFrame>
        <p:nvGraphicFramePr>
          <p:cNvPr id="70659" name="Object 3"/>
          <p:cNvGraphicFramePr>
            <a:graphicFrameLocks noChangeAspect="1"/>
          </p:cNvGraphicFramePr>
          <p:nvPr/>
        </p:nvGraphicFramePr>
        <p:xfrm>
          <a:off x="4953000" y="1676400"/>
          <a:ext cx="3505200" cy="1779325"/>
        </p:xfrm>
        <a:graphic>
          <a:graphicData uri="http://schemas.openxmlformats.org/presentationml/2006/ole">
            <p:oleObj spid="_x0000_s70659" name="Equation" r:id="rId4" imgW="1600200" imgH="8125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Concentration in Welded Joints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457200" y="41656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 of Weld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Stress</a:t>
                      </a:r>
                      <a:r>
                        <a:rPr lang="en-US" baseline="0" dirty="0" smtClean="0"/>
                        <a:t> Concentration Factor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Reinforced</a:t>
                      </a:r>
                      <a:r>
                        <a:rPr lang="en-US" baseline="0" dirty="0" smtClean="0"/>
                        <a:t> butt weld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Toe of transverse fillet weld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End of parallel fillet weld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T-butt joint with sharp</a:t>
                      </a:r>
                      <a:r>
                        <a:rPr lang="en-US" baseline="0" dirty="0" smtClean="0"/>
                        <a:t> corners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799" y="1524000"/>
            <a:ext cx="2307026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1676400"/>
            <a:ext cx="2539280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1637985"/>
            <a:ext cx="2590800" cy="172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733800"/>
            <a:ext cx="8229600" cy="2423160"/>
          </a:xfrm>
        </p:spPr>
        <p:txBody>
          <a:bodyPr/>
          <a:lstStyle/>
          <a:p>
            <a:r>
              <a:rPr lang="en-US" dirty="0" smtClean="0"/>
              <a:t>Pattern of weld (distribution, </a:t>
            </a:r>
            <a:r>
              <a:rPr lang="en-US" i="1" dirty="0" smtClean="0"/>
              <a:t>b</a:t>
            </a:r>
            <a:r>
              <a:rPr lang="en-US" dirty="0" smtClean="0"/>
              <a:t>,</a:t>
            </a:r>
            <a:r>
              <a:rPr lang="en-US" i="1" dirty="0" smtClean="0"/>
              <a:t> d</a:t>
            </a:r>
            <a:r>
              <a:rPr lang="en-US" dirty="0" smtClean="0"/>
              <a:t>)</a:t>
            </a:r>
          </a:p>
          <a:p>
            <a:r>
              <a:rPr lang="en-US" dirty="0" smtClean="0"/>
              <a:t>Type of weld (depends on material and thickness)</a:t>
            </a:r>
          </a:p>
          <a:p>
            <a:r>
              <a:rPr lang="en-US" dirty="0" smtClean="0"/>
              <a:t>Length of weld </a:t>
            </a:r>
            <a:r>
              <a:rPr lang="en-US" i="1" dirty="0" smtClean="0"/>
              <a:t>l</a:t>
            </a:r>
            <a:endParaRPr lang="en-US" dirty="0" smtClean="0"/>
          </a:p>
          <a:p>
            <a:r>
              <a:rPr lang="en-US" dirty="0" smtClean="0"/>
              <a:t>Leg size </a:t>
            </a:r>
            <a:r>
              <a:rPr lang="en-US" i="1" dirty="0" smtClean="0"/>
              <a:t>h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895600" y="1438275"/>
            <a:ext cx="2962275" cy="2066925"/>
            <a:chOff x="1371600" y="1828800"/>
            <a:chExt cx="2962275" cy="2066925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71600" y="1828800"/>
              <a:ext cx="2962275" cy="2066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" name="Straight Arrow Connector 4"/>
            <p:cNvCxnSpPr/>
            <p:nvPr/>
          </p:nvCxnSpPr>
          <p:spPr>
            <a:xfrm rot="5400000">
              <a:off x="3123406" y="3352006"/>
              <a:ext cx="4572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5400000">
              <a:off x="1676400" y="2057400"/>
              <a:ext cx="1066800" cy="10668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981200" y="2209800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/>
                <a:t>l</a:t>
              </a:r>
              <a:endParaRPr lang="en-US" sz="2000" i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29000" y="3134380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/>
                <a:t>h</a:t>
              </a:r>
              <a:endParaRPr lang="en-US" sz="2000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Adhesive Joints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962400"/>
            <a:ext cx="8229600" cy="2194560"/>
          </a:xfrm>
        </p:spPr>
        <p:txBody>
          <a:bodyPr>
            <a:normAutofit/>
          </a:bodyPr>
          <a:lstStyle/>
          <a:p>
            <a:r>
              <a:rPr lang="en-US" dirty="0" smtClean="0"/>
              <a:t>The use of ‘glue’ to join parts</a:t>
            </a:r>
          </a:p>
          <a:p>
            <a:endParaRPr lang="en-US" dirty="0" smtClean="0"/>
          </a:p>
          <a:p>
            <a:r>
              <a:rPr lang="en-US" dirty="0" smtClean="0"/>
              <a:t>Most effective use is to prevent shearing</a:t>
            </a: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95400"/>
            <a:ext cx="381000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524000"/>
            <a:ext cx="2743200" cy="1865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Joints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Nonpermanent joints</a:t>
            </a:r>
          </a:p>
          <a:p>
            <a:pPr lvl="1"/>
            <a:r>
              <a:rPr lang="en-US" dirty="0" smtClean="0"/>
              <a:t>Bolted joints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Permanent Joints</a:t>
            </a:r>
          </a:p>
          <a:p>
            <a:pPr lvl="1"/>
            <a:r>
              <a:rPr lang="en-US" dirty="0" smtClean="0"/>
              <a:t>Welded joints</a:t>
            </a:r>
          </a:p>
          <a:p>
            <a:pPr lvl="1"/>
            <a:r>
              <a:rPr lang="en-US" dirty="0" smtClean="0"/>
              <a:t>Adhesive</a:t>
            </a:r>
            <a:r>
              <a:rPr lang="en-US" dirty="0"/>
              <a:t> </a:t>
            </a:r>
            <a:r>
              <a:rPr lang="en-US" dirty="0" smtClean="0"/>
              <a:t>joints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Adhesives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Structural adhesives</a:t>
            </a:r>
          </a:p>
          <a:p>
            <a:pPr lvl="1"/>
            <a:r>
              <a:rPr lang="en-US" dirty="0" smtClean="0"/>
              <a:t>Can carry significant stresses</a:t>
            </a:r>
          </a:p>
          <a:p>
            <a:pPr lvl="2"/>
            <a:r>
              <a:rPr lang="en-US" dirty="0" smtClean="0"/>
              <a:t>Epoxies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Nonstructural adhesives</a:t>
            </a:r>
          </a:p>
          <a:p>
            <a:pPr lvl="1"/>
            <a:r>
              <a:rPr lang="en-US" dirty="0" smtClean="0"/>
              <a:t>Pressure sensitive</a:t>
            </a:r>
          </a:p>
          <a:p>
            <a:pPr lvl="2"/>
            <a:r>
              <a:rPr lang="en-US" dirty="0" smtClean="0"/>
              <a:t>Duct tapes, scotch tapes, labels</a:t>
            </a:r>
          </a:p>
          <a:p>
            <a:pPr lvl="1"/>
            <a:r>
              <a:rPr lang="en-US" dirty="0" smtClean="0"/>
              <a:t>Contact sensitive</a:t>
            </a:r>
          </a:p>
          <a:p>
            <a:pPr lvl="2"/>
            <a:r>
              <a:rPr lang="en-US" dirty="0" smtClean="0"/>
              <a:t>Rubber cement</a:t>
            </a:r>
          </a:p>
          <a:p>
            <a:pPr lvl="1"/>
            <a:r>
              <a:rPr lang="en-US" dirty="0" smtClean="0"/>
              <a:t>Anaerobic</a:t>
            </a:r>
          </a:p>
          <a:p>
            <a:pPr lvl="2"/>
            <a:r>
              <a:rPr lang="en-US" dirty="0" smtClean="0"/>
              <a:t>Thread locking glue</a:t>
            </a:r>
          </a:p>
          <a:p>
            <a:endParaRPr lang="en-US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762000"/>
            <a:ext cx="1588770" cy="1914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2819400"/>
            <a:ext cx="1923029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4438650"/>
            <a:ext cx="18859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67200" y="4495800"/>
            <a:ext cx="22098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Performance of Typical Adhesives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Adhesive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Lap-Shear</a:t>
                      </a:r>
                      <a:r>
                        <a:rPr lang="en-US" baseline="0" dirty="0" smtClean="0"/>
                        <a:t> Strength (MPa)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Peel Strength</a:t>
                      </a:r>
                      <a:r>
                        <a:rPr lang="en-US" baseline="0" dirty="0" smtClean="0"/>
                        <a:t> per unit width, </a:t>
                      </a:r>
                      <a:r>
                        <a:rPr lang="en-US" baseline="0" dirty="0" err="1" smtClean="0"/>
                        <a:t>kN</a:t>
                      </a:r>
                      <a:r>
                        <a:rPr lang="en-US" baseline="0" dirty="0" smtClean="0"/>
                        <a:t>/m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Pressure sensitive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0.01-0.07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0.18-0.88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Starch-based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0.07-0.7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0.18-0.88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Rubber-based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0.35-3.5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1.8-7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Urethane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6.9-17.2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1.8-8.8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Phenolic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13.8-27.6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3.6-7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Epoxy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10.3-27.6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0.35-1.8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Rubber</a:t>
                      </a:r>
                      <a:r>
                        <a:rPr lang="en-US" baseline="0" dirty="0" smtClean="0"/>
                        <a:t>-modified epoxy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20.7-41.4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4.4-14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Adhesive Joint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Good design allows adhesive to carry load in </a:t>
            </a:r>
            <a:r>
              <a:rPr lang="en-US" i="1" u="sng" dirty="0" smtClean="0"/>
              <a:t>shear, not tension</a:t>
            </a:r>
            <a:endParaRPr lang="en-US" i="1" u="sng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2438400"/>
            <a:ext cx="1981200" cy="1347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4572000"/>
            <a:ext cx="1981200" cy="1347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/>
        </p:nvGrpSpPr>
        <p:grpSpPr>
          <a:xfrm>
            <a:off x="1524000" y="2743200"/>
            <a:ext cx="1423116" cy="523220"/>
            <a:chOff x="228600" y="2514600"/>
            <a:chExt cx="1423116" cy="523220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609600" y="2895600"/>
              <a:ext cx="1042116" cy="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28600" y="2514600"/>
              <a:ext cx="304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76800" y="3200400"/>
            <a:ext cx="1371600" cy="677209"/>
            <a:chOff x="3505200" y="2894011"/>
            <a:chExt cx="1371600" cy="67720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505200" y="2894011"/>
              <a:ext cx="1371600" cy="158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5800" y="3048000"/>
              <a:ext cx="304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</a:t>
              </a:r>
              <a:endParaRPr lang="en-US" dirty="0"/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rot="5400000">
            <a:off x="3467894" y="5980906"/>
            <a:ext cx="9906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H="1" flipV="1">
            <a:off x="3467894" y="4609306"/>
            <a:ext cx="9906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29000" y="594360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38600" y="403860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pic>
        <p:nvPicPr>
          <p:cNvPr id="74754" name="Picture 2" descr="C:\Documents and Settings\Sup\Local Settings\Temporary Internet Files\Content.IE5\CGYDJH7M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2438400"/>
            <a:ext cx="1447800" cy="1447800"/>
          </a:xfrm>
          <a:prstGeom prst="rect">
            <a:avLst/>
          </a:prstGeom>
          <a:noFill/>
        </p:spPr>
      </p:pic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4648200"/>
            <a:ext cx="15240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Shear Stress Distribution in Adhesive Lap Joint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32209" y="1786354"/>
            <a:ext cx="3124200" cy="228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7209" y="2091154"/>
            <a:ext cx="3124200" cy="228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32209" y="2395954"/>
            <a:ext cx="3124200" cy="228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3637209" y="2014954"/>
            <a:ext cx="1219200" cy="76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3637209" y="2319754"/>
            <a:ext cx="1219200" cy="76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838201" y="1902264"/>
            <a:ext cx="837126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838201" y="2507571"/>
            <a:ext cx="837126" cy="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917029" y="2211357"/>
            <a:ext cx="103031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90600" y="1400889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P/2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990600" y="2696289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P/2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7391400" y="170568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</a:t>
            </a:r>
            <a:endParaRPr lang="en-US" sz="24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657600" y="3081754"/>
            <a:ext cx="1219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198513" y="2205991"/>
            <a:ext cx="133940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 flipH="1" flipV="1">
            <a:off x="3822879" y="1823917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886200" y="12954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y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5257800" y="2243554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4114800" y="3081754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l</a:t>
            </a:r>
            <a:endParaRPr lang="en-US" sz="1600" i="1" dirty="0"/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3618705" y="2116655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6200000" flipV="1">
            <a:off x="3619500" y="2585661"/>
            <a:ext cx="380206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81400" y="2624554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</a:t>
            </a:r>
            <a:endParaRPr lang="en-US" sz="1600" dirty="0"/>
          </a:p>
        </p:txBody>
      </p:sp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581025" y="3505199"/>
          <a:ext cx="5057775" cy="2784439"/>
        </p:xfrm>
        <a:graphic>
          <a:graphicData uri="http://schemas.openxmlformats.org/presentationml/2006/ole">
            <p:oleObj spid="_x0000_s75780" name="Equation" r:id="rId3" imgW="2489040" imgH="1371600" progId="Equation.DSMT4">
              <p:embed/>
            </p:oleObj>
          </a:graphicData>
        </a:graphic>
      </p:graphicFrame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6172200" y="4114800"/>
          <a:ext cx="2057400" cy="1158536"/>
        </p:xfrm>
        <a:graphic>
          <a:graphicData uri="http://schemas.openxmlformats.org/presentationml/2006/ole">
            <p:oleObj spid="_x0000_s75781" name="Equation" r:id="rId4" imgW="1307880" imgH="7365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 Stresses in Adhesive Joint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dirty="0" smtClean="0"/>
              <a:t>When joint constructing temperature is different from operating temperature</a:t>
            </a:r>
          </a:p>
          <a:p>
            <a:pPr lvl="1"/>
            <a:r>
              <a:rPr lang="en-US" dirty="0" smtClean="0"/>
              <a:t>Mismatch in coefficient of thermal expansions result in residual stress </a:t>
            </a:r>
            <a:endParaRPr lang="en-US" dirty="0"/>
          </a:p>
        </p:txBody>
      </p:sp>
      <p:graphicFrame>
        <p:nvGraphicFramePr>
          <p:cNvPr id="76802" name="Object 2"/>
          <p:cNvGraphicFramePr>
            <a:graphicFrameLocks noChangeAspect="1"/>
          </p:cNvGraphicFramePr>
          <p:nvPr/>
        </p:nvGraphicFramePr>
        <p:xfrm>
          <a:off x="2438400" y="3352800"/>
          <a:ext cx="3731557" cy="1143000"/>
        </p:xfrm>
        <a:graphic>
          <a:graphicData uri="http://schemas.openxmlformats.org/presentationml/2006/ole">
            <p:oleObj spid="_x0000_s76802" name="Equation" r:id="rId3" imgW="140940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with Adhesive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 aware of environmental effect</a:t>
            </a:r>
          </a:p>
          <a:p>
            <a:pPr lvl="2"/>
            <a:r>
              <a:rPr lang="en-US" dirty="0" smtClean="0"/>
              <a:t>Degradation due to heat, light, or corrosion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Design for easy inspection</a:t>
            </a:r>
          </a:p>
          <a:p>
            <a:pPr lvl="2"/>
            <a:r>
              <a:rPr lang="en-US" dirty="0" smtClean="0"/>
              <a:t>Harder to detect degraded bond than missing bolts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Allow sufficient bond area</a:t>
            </a:r>
          </a:p>
          <a:p>
            <a:pPr lvl="2"/>
            <a:r>
              <a:rPr lang="en-US" dirty="0" smtClean="0"/>
              <a:t>Debonding should be expected. Allow some </a:t>
            </a:r>
            <a:r>
              <a:rPr lang="en-US" dirty="0" err="1" smtClean="0"/>
              <a:t>debonding</a:t>
            </a:r>
            <a:r>
              <a:rPr lang="en-US" dirty="0" smtClean="0"/>
              <a:t> before joint breakage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Creep is an issue</a:t>
            </a:r>
          </a:p>
          <a:p>
            <a:pPr lvl="2"/>
            <a:r>
              <a:rPr lang="en-US" dirty="0" smtClean="0"/>
              <a:t>Temperature + load + adhesive = creep. Choose the right adhesive for the operating temperature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between Joint Types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3276600"/>
          <a:ext cx="8229600" cy="268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1905000"/>
                <a:gridCol w="2057400"/>
                <a:gridCol w="2057400"/>
              </a:tblGrid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Bolted Joints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Welded</a:t>
                      </a:r>
                      <a:r>
                        <a:rPr lang="en-US" baseline="0" dirty="0" smtClean="0"/>
                        <a:t> Joints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Adhesive Joints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Joint strength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Part 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Assembly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Labor Skill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1600200"/>
            <a:ext cx="1981200" cy="1347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600200"/>
            <a:ext cx="1671888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1524000"/>
            <a:ext cx="139065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Bolted Joints</a:t>
            </a:r>
            <a:endParaRPr lang="en-US" dirty="0"/>
          </a:p>
        </p:txBody>
      </p:sp>
      <p:pic>
        <p:nvPicPr>
          <p:cNvPr id="7" name="Content Placeholder 6" descr="223px-Bolted_joint.svg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295400"/>
            <a:ext cx="1453644" cy="2209800"/>
          </a:xfrm>
        </p:spPr>
      </p:pic>
      <p:pic>
        <p:nvPicPr>
          <p:cNvPr id="8" name="Picture 7" descr="223px-Bolted_joint_2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3857625"/>
            <a:ext cx="1453644" cy="22098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971800" y="1219200"/>
            <a:ext cx="571500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tabLst/>
              <a:defRPr/>
            </a:pP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7688" marR="0" lvl="1" indent="-27305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971800" y="1219200"/>
            <a:ext cx="571500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tension in screws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hold components together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tabLst/>
              <a:defRPr/>
            </a:pPr>
            <a:endParaRPr lang="en-US" sz="2600" baseline="0" dirty="0" smtClean="0">
              <a:latin typeface="+mn-lt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tabLst/>
              <a:defRPr/>
            </a:pPr>
            <a:r>
              <a:rPr lang="en-US" sz="2600" noProof="0" dirty="0" smtClean="0">
                <a:solidFill>
                  <a:schemeClr val="tx2"/>
                </a:solidFill>
                <a:latin typeface="+mn-lt"/>
                <a:cs typeface="+mn-cs"/>
              </a:rPr>
              <a:t>Usually made up of</a:t>
            </a:r>
          </a:p>
          <a:p>
            <a:pPr marL="730250" lvl="1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</a:pPr>
            <a:r>
              <a:rPr kumimoji="0" lang="en-US" sz="2300" b="0" i="0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Screw</a:t>
            </a:r>
            <a:r>
              <a:rPr kumimoji="0" lang="en-US" sz="2300" b="0" i="0" u="none" strike="noStrike" kern="1200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(or bolt)</a:t>
            </a:r>
          </a:p>
          <a:p>
            <a:pPr marL="730250" lvl="1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</a:pPr>
            <a:r>
              <a:rPr lang="en-US" sz="2300" baseline="0" noProof="0" dirty="0" smtClean="0">
                <a:solidFill>
                  <a:schemeClr val="tx2"/>
                </a:solidFill>
                <a:latin typeface="+mn-lt"/>
                <a:cs typeface="+mn-cs"/>
              </a:rPr>
              <a:t>Nut</a:t>
            </a:r>
          </a:p>
          <a:p>
            <a:pPr marL="730250" lvl="1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</a:pPr>
            <a:r>
              <a:rPr kumimoji="0" lang="en-US" sz="2300" b="0" i="0" u="none" strike="noStrike" kern="1200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Two or more </a:t>
            </a:r>
            <a:r>
              <a:rPr kumimoji="0" lang="en-US" sz="2300" b="0" i="0" u="none" strike="noStrike" kern="1200" cap="none" spc="0" normalizeH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workpieces</a:t>
            </a: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Screw Thread 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67200" y="1219200"/>
            <a:ext cx="4419600" cy="493776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Major diameter (D)</a:t>
            </a:r>
          </a:p>
          <a:p>
            <a:pPr lvl="1"/>
            <a:r>
              <a:rPr lang="en-US" dirty="0" smtClean="0"/>
              <a:t>Largest diameter</a:t>
            </a:r>
          </a:p>
          <a:p>
            <a:endParaRPr lang="en-US" dirty="0" smtClean="0"/>
          </a:p>
          <a:p>
            <a:r>
              <a:rPr lang="en-US" dirty="0" smtClean="0"/>
              <a:t>Minor diameter (d)</a:t>
            </a:r>
          </a:p>
          <a:p>
            <a:pPr lvl="1"/>
            <a:r>
              <a:rPr lang="en-US" dirty="0" smtClean="0"/>
              <a:t>Smallest diameter</a:t>
            </a:r>
          </a:p>
          <a:p>
            <a:endParaRPr lang="en-US" dirty="0" smtClean="0"/>
          </a:p>
          <a:p>
            <a:r>
              <a:rPr lang="en-US" dirty="0" smtClean="0"/>
              <a:t>Pitch diameter</a:t>
            </a:r>
          </a:p>
          <a:p>
            <a:pPr lvl="1"/>
            <a:r>
              <a:rPr lang="en-US" dirty="0" smtClean="0"/>
              <a:t>Diameter where width of thread and of space are equal</a:t>
            </a:r>
          </a:p>
          <a:p>
            <a:endParaRPr lang="en-US" dirty="0" smtClean="0"/>
          </a:p>
          <a:p>
            <a:r>
              <a:rPr lang="en-US" dirty="0" smtClean="0"/>
              <a:t>Pitch</a:t>
            </a:r>
          </a:p>
          <a:p>
            <a:pPr lvl="1"/>
            <a:r>
              <a:rPr lang="en-US" dirty="0" smtClean="0"/>
              <a:t>Distance between two adjacent threads</a:t>
            </a:r>
            <a:endParaRPr lang="en-US" dirty="0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371600"/>
            <a:ext cx="291465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Pitch Diameter Illustration</a:t>
            </a:r>
            <a:endParaRPr 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254180"/>
            <a:ext cx="4648200" cy="4994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Screw Thread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Unified Screw Threads Series</a:t>
            </a:r>
          </a:p>
          <a:p>
            <a:pPr lvl="1"/>
            <a:r>
              <a:rPr lang="en-US" dirty="0" smtClean="0"/>
              <a:t>UNC – coarse threads</a:t>
            </a:r>
          </a:p>
          <a:p>
            <a:pPr lvl="1"/>
            <a:r>
              <a:rPr lang="en-US" dirty="0" smtClean="0"/>
              <a:t>UNF – fine threads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Constant Pitch Series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Metric Screw Threads Series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Unified Threads Series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Coarse threads</a:t>
            </a:r>
          </a:p>
          <a:p>
            <a:pPr lvl="1"/>
            <a:r>
              <a:rPr lang="en-US" dirty="0" smtClean="0"/>
              <a:t>For fast assembly and disassembly</a:t>
            </a:r>
          </a:p>
          <a:p>
            <a:pPr lvl="1"/>
            <a:r>
              <a:rPr lang="en-US" dirty="0" smtClean="0"/>
              <a:t>For low strength materials: mild steel, copper, aluminum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Fine threads</a:t>
            </a:r>
          </a:p>
          <a:p>
            <a:pPr lvl="1"/>
            <a:r>
              <a:rPr lang="en-US" dirty="0" smtClean="0"/>
              <a:t>For short thread engagement (thin component)</a:t>
            </a:r>
          </a:p>
          <a:p>
            <a:pPr lvl="1"/>
            <a:r>
              <a:rPr lang="en-US" dirty="0" smtClean="0"/>
              <a:t>For high strength materials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UNC-UNF Screw Geometries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904999" y="1219196"/>
          <a:ext cx="2523429" cy="4992727"/>
        </p:xfrm>
        <a:graphic>
          <a:graphicData uri="http://schemas.openxmlformats.org/drawingml/2006/table">
            <a:tbl>
              <a:tblPr/>
              <a:tblGrid>
                <a:gridCol w="841143"/>
                <a:gridCol w="841143"/>
                <a:gridCol w="841143"/>
              </a:tblGrid>
              <a:tr h="51630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UNC Size</a:t>
                      </a:r>
                      <a:endParaRPr lang="en-US" sz="1000" dirty="0"/>
                    </a:p>
                  </a:txBody>
                  <a:tcPr marL="32269" marR="32269" marT="16134" marB="1613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Major </a:t>
                      </a:r>
                      <a:r>
                        <a:rPr lang="en-US" sz="1000" b="1" dirty="0" err="1"/>
                        <a:t>Dia</a:t>
                      </a:r>
                      <a:endParaRPr lang="en-US" sz="1000" dirty="0"/>
                    </a:p>
                  </a:txBody>
                  <a:tcPr marL="32269" marR="32269" marT="16134" marB="1613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Threads Per Inch</a:t>
                      </a:r>
                      <a:endParaRPr lang="en-US" sz="1000"/>
                    </a:p>
                  </a:txBody>
                  <a:tcPr marL="32269" marR="32269" marT="16134" marB="1613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99"/>
                    </a:solidFill>
                  </a:tcPr>
                </a:tc>
              </a:tr>
              <a:tr h="22588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#</a:t>
                      </a:r>
                      <a:endParaRPr lang="en-US" sz="1000" dirty="0"/>
                    </a:p>
                  </a:txBody>
                  <a:tcPr marL="32269" marR="32269" marT="16134" marB="1613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inch</a:t>
                      </a:r>
                      <a:endParaRPr lang="en-US" sz="1000"/>
                    </a:p>
                  </a:txBody>
                  <a:tcPr marL="32269" marR="32269" marT="16134" marB="1613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tpi</a:t>
                      </a:r>
                      <a:endParaRPr lang="en-US" sz="1000"/>
                    </a:p>
                  </a:txBody>
                  <a:tcPr marL="32269" marR="32269" marT="16134" marB="1613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66"/>
                    </a:solidFill>
                  </a:tcPr>
                </a:tc>
              </a:tr>
              <a:tr h="22588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#</a:t>
                      </a:r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0.073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64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</a:tr>
              <a:tr h="22588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#2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0.086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56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  <a:tr h="22588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#</a:t>
                      </a:r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0.099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48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</a:tr>
              <a:tr h="22588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#4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0.112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40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  <a:tr h="22588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#5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0.125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40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</a:tr>
              <a:tr h="22588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#6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0.138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32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  <a:tr h="22588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#8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0.164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32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</a:tr>
              <a:tr h="22588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#10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0.19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24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  <a:tr h="22588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#</a:t>
                      </a:r>
                      <a:r>
                        <a:rPr lang="en-US" sz="1000" dirty="0" smtClean="0"/>
                        <a:t>12</a:t>
                      </a:r>
                      <a:endParaRPr lang="en-US" sz="1000" dirty="0"/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0.216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24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</a:tr>
              <a:tr h="22588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¼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0.25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  <a:tr h="22588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5/16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0.3125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18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</a:tr>
              <a:tr h="22588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3/8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0.375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16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  <a:tr h="22588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7/16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0.4375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14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</a:tr>
              <a:tr h="22588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½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0.5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13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  <a:tr h="22588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9/16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0.5625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</a:tr>
              <a:tr h="22588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5/8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0.625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11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  <a:tr h="22588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¾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0.75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</a:tr>
              <a:tr h="22588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7/8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0.875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  <a:tr h="129075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32269" marR="32269" marT="16134" marB="16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39731" y="1219196"/>
          <a:ext cx="2599269" cy="5083184"/>
        </p:xfrm>
        <a:graphic>
          <a:graphicData uri="http://schemas.openxmlformats.org/drawingml/2006/table">
            <a:tbl>
              <a:tblPr/>
              <a:tblGrid>
                <a:gridCol w="866423"/>
                <a:gridCol w="866423"/>
                <a:gridCol w="866423"/>
              </a:tblGrid>
              <a:tr h="5028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UNF Size</a:t>
                      </a:r>
                      <a:endParaRPr lang="en-US" sz="1000" dirty="0"/>
                    </a:p>
                  </a:txBody>
                  <a:tcPr marL="25400" marR="25400" marT="12700" marB="127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Major Dia</a:t>
                      </a:r>
                      <a:endParaRPr lang="en-US" sz="1000"/>
                    </a:p>
                  </a:txBody>
                  <a:tcPr marL="25400" marR="25400" marT="12700" marB="127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Threads Per Inch</a:t>
                      </a:r>
                      <a:endParaRPr lang="en-US" sz="1000"/>
                    </a:p>
                  </a:txBody>
                  <a:tcPr marL="25400" marR="25400" marT="12700" marB="127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99"/>
                    </a:solidFill>
                  </a:tcPr>
                </a:tc>
              </a:tr>
              <a:tr h="219992"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#</a:t>
                      </a:r>
                      <a:endParaRPr lang="en-US" sz="1000"/>
                    </a:p>
                  </a:txBody>
                  <a:tcPr marL="25400" marR="25400" marT="12700" marB="127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inch</a:t>
                      </a:r>
                      <a:endParaRPr lang="en-US" sz="1000"/>
                    </a:p>
                  </a:txBody>
                  <a:tcPr marL="25400" marR="25400" marT="12700" marB="127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tpi</a:t>
                      </a:r>
                      <a:endParaRPr lang="en-US" sz="1000"/>
                    </a:p>
                  </a:txBody>
                  <a:tcPr marL="25400" marR="25400" marT="12700" marB="127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66"/>
                    </a:solidFill>
                  </a:tcPr>
                </a:tc>
              </a:tr>
              <a:tr h="21999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#0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0.06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80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</a:tr>
              <a:tr h="21999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#</a:t>
                      </a:r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0.073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72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  <a:tr h="21999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#2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0.086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64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</a:tr>
              <a:tr h="21999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#</a:t>
                      </a:r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0.099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56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  <a:tr h="21999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#4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0.112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48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</a:tr>
              <a:tr h="21999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#5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0.125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44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  <a:tr h="21999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#6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0.138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40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</a:tr>
              <a:tr h="21999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#8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0.164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36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  <a:tr h="21999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#10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0.19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32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</a:tr>
              <a:tr h="21999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#</a:t>
                      </a:r>
                      <a:r>
                        <a:rPr lang="en-US" sz="1000" dirty="0" smtClean="0"/>
                        <a:t>12</a:t>
                      </a:r>
                      <a:endParaRPr lang="en-US" sz="1000" dirty="0"/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0.216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28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  <a:tr h="21999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1/4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0.25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28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</a:tr>
              <a:tr h="21999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5/16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0.3125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24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  <a:tr h="21999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3/8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0.375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24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</a:tr>
              <a:tr h="21999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7/16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0.4375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20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  <a:tr h="21999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1/2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0.5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20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</a:tr>
              <a:tr h="21999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9/16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0.5625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18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  <a:tr h="21999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5/8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0.625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18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</a:tr>
              <a:tr h="21999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3/4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0.75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16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  <a:tr h="21999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7/8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0.875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14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0"/>
                    </a:solidFill>
                  </a:tcPr>
                </a:tc>
              </a:tr>
              <a:tr h="180506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</a:t>
                      </a:r>
                    </a:p>
                  </a:txBody>
                  <a:tcPr marL="25400" marR="254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 1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Lecture 1</Template>
  <TotalTime>2793</TotalTime>
  <Words>1017</Words>
  <Application>Microsoft Office PowerPoint</Application>
  <PresentationFormat>On-screen Show (4:3)</PresentationFormat>
  <Paragraphs>408</Paragraphs>
  <Slides>37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Lecture 1</vt:lpstr>
      <vt:lpstr>Equation</vt:lpstr>
      <vt:lpstr>MathType 6.0 Equation</vt:lpstr>
      <vt:lpstr>Joint Design</vt:lpstr>
      <vt:lpstr>Joints</vt:lpstr>
      <vt:lpstr>Types of Joints</vt:lpstr>
      <vt:lpstr>Bolted Joints</vt:lpstr>
      <vt:lpstr>Screw Thread Geometry</vt:lpstr>
      <vt:lpstr>Pitch Diameter Illustration</vt:lpstr>
      <vt:lpstr>Screw Thread System</vt:lpstr>
      <vt:lpstr>Unified Threads Series</vt:lpstr>
      <vt:lpstr>UNC-UNF Screw Geometries</vt:lpstr>
      <vt:lpstr>Constant Pitch and Metric Series</vt:lpstr>
      <vt:lpstr>Pairing with Screws</vt:lpstr>
      <vt:lpstr>Bolted Joint Stiffness</vt:lpstr>
      <vt:lpstr>Fastener Stiffness (cont)</vt:lpstr>
      <vt:lpstr>Member Stiffness</vt:lpstr>
      <vt:lpstr>External Tensile Load on Bolted Joints</vt:lpstr>
      <vt:lpstr>Relating Bolt Torque to Bolt Tension</vt:lpstr>
      <vt:lpstr>Gasketed Joint</vt:lpstr>
      <vt:lpstr>Examples</vt:lpstr>
      <vt:lpstr>Questions</vt:lpstr>
      <vt:lpstr>Permanent Joints</vt:lpstr>
      <vt:lpstr>Welding</vt:lpstr>
      <vt:lpstr>Types of Welding Processes</vt:lpstr>
      <vt:lpstr>Geometry of Welded Joints</vt:lpstr>
      <vt:lpstr>Weld Electrode Properties</vt:lpstr>
      <vt:lpstr>Weld Stress Analysis</vt:lpstr>
      <vt:lpstr>Fillet Welds Under Axial Loads</vt:lpstr>
      <vt:lpstr>Stress Concentration in Welded Joints</vt:lpstr>
      <vt:lpstr>Design Parameters</vt:lpstr>
      <vt:lpstr>Adhesive Joints</vt:lpstr>
      <vt:lpstr>Types of Adhesives</vt:lpstr>
      <vt:lpstr>Mechanical Performance of Typical Adhesives</vt:lpstr>
      <vt:lpstr>Basic Adhesive Joint Design</vt:lpstr>
      <vt:lpstr>Shear Stress Distribution in Adhesive Lap Joint</vt:lpstr>
      <vt:lpstr>Residual Stresses in Adhesive Joint</vt:lpstr>
      <vt:lpstr>Designing with Adhesive</vt:lpstr>
      <vt:lpstr>Comparison between Joint Types</vt:lpstr>
      <vt:lpstr>Questions?</vt:lpstr>
    </vt:vector>
  </TitlesOfParts>
  <Company>MIT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Design</dc:title>
  <dc:creator>Sup Akamphon</dc:creator>
  <cp:lastModifiedBy>Sup Akamphon</cp:lastModifiedBy>
  <cp:revision>15</cp:revision>
  <dcterms:created xsi:type="dcterms:W3CDTF">2009-12-24T07:45:24Z</dcterms:created>
  <dcterms:modified xsi:type="dcterms:W3CDTF">2010-02-11T07:51:00Z</dcterms:modified>
</cp:coreProperties>
</file>