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74" r:id="rId21"/>
    <p:sldId id="275" r:id="rId22"/>
    <p:sldId id="276" r:id="rId23"/>
    <p:sldId id="277" r:id="rId24"/>
    <p:sldId id="280" r:id="rId25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Flexible Mechanical Elements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8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belt is moving at speed </a:t>
            </a:r>
            <a:r>
              <a:rPr lang="en-US" i="1" dirty="0" smtClean="0"/>
              <a:t>v</a:t>
            </a:r>
            <a:r>
              <a:rPr lang="en-US" dirty="0" smtClean="0"/>
              <a:t>, then</a:t>
            </a:r>
            <a:endParaRPr lang="en-US" i="1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382963" y="2057400"/>
          <a:ext cx="2025650" cy="520700"/>
        </p:xfrm>
        <a:graphic>
          <a:graphicData uri="http://schemas.openxmlformats.org/presentationml/2006/ole">
            <p:oleObj spid="_x0000_s43010" name="Equation" r:id="rId3" imgW="8888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Belts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4114800" cy="4937760"/>
          </a:xfrm>
        </p:spPr>
        <p:txBody>
          <a:bodyPr/>
          <a:lstStyle/>
          <a:p>
            <a:r>
              <a:rPr lang="en-US" dirty="0" smtClean="0"/>
              <a:t>Standard V belt cross section is usually 40 degree trapezoid </a:t>
            </a:r>
          </a:p>
          <a:p>
            <a:endParaRPr lang="en-US" dirty="0" smtClean="0"/>
          </a:p>
          <a:p>
            <a:r>
              <a:rPr lang="en-US" dirty="0" smtClean="0"/>
              <a:t>The pulleys also have grooves for belts to fit into</a:t>
            </a:r>
          </a:p>
          <a:p>
            <a:endParaRPr lang="en-US" dirty="0" smtClean="0"/>
          </a:p>
          <a:p>
            <a:r>
              <a:rPr lang="en-US" dirty="0" smtClean="0"/>
              <a:t>This allows the belt to fit further into the groove as belt tension increases</a:t>
            </a:r>
            <a:endParaRPr lang="en-US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600200" y="1447800"/>
            <a:ext cx="1295400" cy="8382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562100" y="27813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866900" y="27813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40</a:t>
            </a:r>
            <a:r>
              <a:rPr lang="en-US" sz="1800" baseline="30000" dirty="0" smtClean="0">
                <a:latin typeface="Calibri"/>
              </a:rPr>
              <a:t>°</a:t>
            </a:r>
            <a:endParaRPr lang="en-US" sz="1800" baseline="30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657600"/>
            <a:ext cx="1581150" cy="153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Belt friction depends on the angle on the grooves</a:t>
            </a:r>
          </a:p>
          <a:p>
            <a:pPr lvl="1"/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819400" y="4262437"/>
          <a:ext cx="2921000" cy="1909763"/>
        </p:xfrm>
        <a:graphic>
          <a:graphicData uri="http://schemas.openxmlformats.org/presentationml/2006/ole">
            <p:oleObj spid="_x0000_s45058" name="Equation" r:id="rId3" imgW="1282680" imgH="838080" progId="Equation.DSMT4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209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Groove Angles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 of Friction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Belts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219200"/>
            <a:ext cx="5181600" cy="4937760"/>
          </a:xfrm>
        </p:spPr>
        <p:txBody>
          <a:bodyPr/>
          <a:lstStyle/>
          <a:p>
            <a:r>
              <a:rPr lang="en-US" dirty="0" smtClean="0"/>
              <a:t>Belt teeth to fit into grooves of pulley</a:t>
            </a:r>
          </a:p>
          <a:p>
            <a:pPr lvl="2"/>
            <a:r>
              <a:rPr lang="en-US" dirty="0" smtClean="0"/>
              <a:t>Prevent slipping and eliminate need for initial belt tension</a:t>
            </a:r>
          </a:p>
          <a:p>
            <a:pPr lvl="2"/>
            <a:r>
              <a:rPr lang="en-US" dirty="0" smtClean="0"/>
              <a:t>Transmits power at constant velocity</a:t>
            </a:r>
          </a:p>
          <a:p>
            <a:endParaRPr lang="en-US" dirty="0" smtClean="0"/>
          </a:p>
          <a:p>
            <a:r>
              <a:rPr lang="en-US" dirty="0" smtClean="0"/>
              <a:t>Require no lubrication, quiet operation</a:t>
            </a:r>
          </a:p>
          <a:p>
            <a:endParaRPr lang="en-US" dirty="0" smtClean="0"/>
          </a:p>
          <a:p>
            <a:r>
              <a:rPr lang="en-US" dirty="0" smtClean="0"/>
              <a:t>Attractive solution for precision-drive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839" y="1371600"/>
            <a:ext cx="252876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Roller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051560"/>
          </a:xfrm>
        </p:spPr>
        <p:txBody>
          <a:bodyPr/>
          <a:lstStyle/>
          <a:p>
            <a:r>
              <a:rPr lang="en-US" dirty="0" smtClean="0"/>
              <a:t>Chains of constant pitch, coupled with a sprocket, for power transmission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37816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Roller Chain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1371600"/>
            <a:ext cx="4191000" cy="4785360"/>
          </a:xfrm>
        </p:spPr>
        <p:txBody>
          <a:bodyPr/>
          <a:lstStyle/>
          <a:p>
            <a:r>
              <a:rPr lang="en-US" dirty="0" smtClean="0"/>
              <a:t>Pitch, </a:t>
            </a:r>
            <a:r>
              <a:rPr lang="en-US" i="1" dirty="0" smtClean="0"/>
              <a:t>p</a:t>
            </a:r>
            <a:endParaRPr lang="en-US" dirty="0" smtClean="0"/>
          </a:p>
          <a:p>
            <a:pPr lvl="2"/>
            <a:r>
              <a:rPr lang="en-US" dirty="0" smtClean="0"/>
              <a:t>Distance between adjacent chains</a:t>
            </a:r>
          </a:p>
          <a:p>
            <a:endParaRPr lang="en-US" dirty="0" smtClean="0"/>
          </a:p>
          <a:p>
            <a:r>
              <a:rPr lang="en-US" dirty="0" smtClean="0"/>
              <a:t>Pitch angle, </a:t>
            </a:r>
            <a:r>
              <a:rPr lang="el-GR" i="1" dirty="0" smtClean="0">
                <a:latin typeface="Calibri"/>
              </a:rPr>
              <a:t>γ</a:t>
            </a:r>
            <a:endParaRPr lang="en-US" i="1" dirty="0" smtClean="0">
              <a:latin typeface="Calibri"/>
            </a:endParaRPr>
          </a:p>
          <a:p>
            <a:pPr lvl="2"/>
            <a:r>
              <a:rPr lang="en-US" dirty="0" smtClean="0"/>
              <a:t>Angle between adjacent teeth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55879"/>
            <a:ext cx="37816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1242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400675" y="4343400"/>
          <a:ext cx="2025650" cy="1909763"/>
        </p:xfrm>
        <a:graphic>
          <a:graphicData uri="http://schemas.openxmlformats.org/presentationml/2006/ole">
            <p:oleObj spid="_x0000_s48130" name="Equation" r:id="rId5" imgW="88884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there are </a:t>
            </a:r>
            <a:r>
              <a:rPr lang="en-US" i="1" dirty="0" smtClean="0"/>
              <a:t>N</a:t>
            </a:r>
            <a:r>
              <a:rPr lang="en-US" dirty="0" smtClean="0"/>
              <a:t> teeth on the sprocket, and roller chain has pitch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49600" y="2609850"/>
          <a:ext cx="2432050" cy="955675"/>
        </p:xfrm>
        <a:graphic>
          <a:graphicData uri="http://schemas.openxmlformats.org/presentationml/2006/ole">
            <p:oleObj spid="_x0000_s49154" name="Equation" r:id="rId3" imgW="10666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023360"/>
          </a:xfrm>
        </p:spPr>
        <p:txBody>
          <a:bodyPr/>
          <a:lstStyle/>
          <a:p>
            <a:pPr lvl="2"/>
            <a:r>
              <a:rPr lang="en-US" i="1" dirty="0" smtClean="0"/>
              <a:t>v </a:t>
            </a:r>
            <a:r>
              <a:rPr lang="en-US" dirty="0" smtClean="0"/>
              <a:t>= chain velocity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 = number of sprocket teeth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= chain pitch</a:t>
            </a:r>
          </a:p>
          <a:p>
            <a:pPr lvl="2"/>
            <a:r>
              <a:rPr lang="en-US" sz="2200" i="1" dirty="0" smtClean="0">
                <a:latin typeface="Calibri"/>
              </a:rPr>
              <a:t>n</a:t>
            </a:r>
            <a:r>
              <a:rPr lang="en-US" dirty="0" smtClean="0"/>
              <a:t> = rotational speed (in revolution/second)</a:t>
            </a:r>
            <a:endParaRPr lang="en-US" i="1" dirty="0" smtClean="0"/>
          </a:p>
          <a:p>
            <a:r>
              <a:rPr lang="en-US" dirty="0" smtClean="0"/>
              <a:t>However, chain velocity is not constant, due to sprocket uneven radius</a:t>
            </a:r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462338" y="1371600"/>
          <a:ext cx="1381125" cy="525463"/>
        </p:xfrm>
        <a:graphic>
          <a:graphicData uri="http://schemas.openxmlformats.org/presentationml/2006/ole">
            <p:oleObj spid="_x0000_s50178" name="Equation" r:id="rId3" imgW="533160" imgH="203040" progId="Equation.DSMT4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32125" y="4267200"/>
          <a:ext cx="2944813" cy="2060575"/>
        </p:xfrm>
        <a:graphic>
          <a:graphicData uri="http://schemas.openxmlformats.org/presentationml/2006/ole">
            <p:oleObj spid="_x0000_s50179" name="Equation" r:id="rId4" imgW="123156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Chordal</a:t>
            </a:r>
            <a:r>
              <a:rPr lang="en-US" dirty="0" smtClean="0"/>
              <a:t> Speed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variation in speed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is called the </a:t>
            </a:r>
            <a:r>
              <a:rPr lang="en-US" i="1" dirty="0" err="1" smtClean="0"/>
              <a:t>chordal</a:t>
            </a:r>
            <a:r>
              <a:rPr lang="en-US" i="1" dirty="0" smtClean="0"/>
              <a:t> speed variation</a:t>
            </a:r>
            <a:endParaRPr lang="en-US" dirty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809625" y="2107501"/>
          <a:ext cx="7419975" cy="1092899"/>
        </p:xfrm>
        <a:graphic>
          <a:graphicData uri="http://schemas.openxmlformats.org/presentationml/2006/ole">
            <p:oleObj spid="_x0000_s73731" name="Equation" r:id="rId3" imgW="30985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Chains seldom fail because they lack tensile stress</a:t>
            </a:r>
          </a:p>
          <a:p>
            <a:endParaRPr lang="en-US" dirty="0" smtClean="0"/>
          </a:p>
          <a:p>
            <a:r>
              <a:rPr lang="en-US" dirty="0" smtClean="0"/>
              <a:t>There mode of failure is usually from long hours of service due to wear on the rollers or pins and fatigue of rollers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Flexible Mechanical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Elastic elements used in conveying and transmission of power</a:t>
            </a:r>
          </a:p>
          <a:p>
            <a:pPr lvl="1"/>
            <a:r>
              <a:rPr lang="en-US" dirty="0" smtClean="0"/>
              <a:t>Belts, ropes, chains, etc..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to transmit power over long distance</a:t>
            </a:r>
          </a:p>
          <a:p>
            <a:endParaRPr lang="en-US" dirty="0" smtClean="0"/>
          </a:p>
          <a:p>
            <a:r>
              <a:rPr lang="en-US" dirty="0" smtClean="0"/>
              <a:t>Replace gears, shafts, and/or bearings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Made up of windings of wire</a:t>
            </a:r>
            <a:br>
              <a:rPr lang="en-US" dirty="0" smtClean="0"/>
            </a:br>
            <a:r>
              <a:rPr lang="en-US" dirty="0" smtClean="0"/>
              <a:t>into strands, and of strands</a:t>
            </a:r>
            <a:br>
              <a:rPr lang="en-US" dirty="0" smtClean="0"/>
            </a:br>
            <a:r>
              <a:rPr lang="en-US" dirty="0" smtClean="0"/>
              <a:t>into rope</a:t>
            </a:r>
          </a:p>
          <a:p>
            <a:endParaRPr lang="en-US" dirty="0" smtClean="0"/>
          </a:p>
          <a:p>
            <a:r>
              <a:rPr lang="en-US" dirty="0" smtClean="0"/>
              <a:t>Many uses especially in very</a:t>
            </a:r>
            <a:br>
              <a:rPr lang="en-US" dirty="0" smtClean="0"/>
            </a:br>
            <a:r>
              <a:rPr lang="en-US" dirty="0" smtClean="0"/>
              <a:t>long and heavy load carriers</a:t>
            </a:r>
          </a:p>
          <a:p>
            <a:pPr lvl="1"/>
            <a:r>
              <a:rPr lang="en-US" dirty="0" smtClean="0"/>
              <a:t>Elevators</a:t>
            </a:r>
          </a:p>
          <a:p>
            <a:pPr lvl="1"/>
            <a:r>
              <a:rPr lang="en-US" dirty="0" smtClean="0"/>
              <a:t>Mineshafts</a:t>
            </a:r>
          </a:p>
          <a:p>
            <a:pPr lvl="1"/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192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in Wire 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dirty="0" smtClean="0"/>
              <a:t>From beam bending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447925" y="1752600"/>
          <a:ext cx="3800475" cy="833711"/>
        </p:xfrm>
        <a:graphic>
          <a:graphicData uri="http://schemas.openxmlformats.org/presentationml/2006/ole">
            <p:oleObj spid="_x0000_s52227" name="Equation" r:id="rId3" imgW="1790640" imgH="39348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667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2" spcCol="45720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smtClean="0">
                <a:latin typeface="Calibri"/>
              </a:rPr>
              <a:t>M</a:t>
            </a:r>
            <a:r>
              <a:rPr lang="en-US" sz="2400" dirty="0" smtClean="0">
                <a:latin typeface="Calibri"/>
              </a:rPr>
              <a:t> = bending moment</a:t>
            </a:r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l-GR" sz="2400" i="1" dirty="0" smtClean="0">
                <a:latin typeface="Calibri"/>
              </a:rPr>
              <a:t>κ</a:t>
            </a:r>
            <a:r>
              <a:rPr lang="en-US" sz="2400" i="1" dirty="0" smtClean="0">
                <a:latin typeface="Calibri"/>
              </a:rPr>
              <a:t> </a:t>
            </a:r>
            <a:r>
              <a:rPr lang="en-US" sz="2400" dirty="0" smtClean="0">
                <a:latin typeface="Calibri"/>
              </a:rPr>
              <a:t>=</a:t>
            </a:r>
            <a:r>
              <a:rPr lang="en-US" sz="2400" i="1" dirty="0" smtClean="0">
                <a:latin typeface="Calibri"/>
              </a:rPr>
              <a:t> </a:t>
            </a:r>
            <a:r>
              <a:rPr lang="en-US" sz="2400" dirty="0" smtClean="0">
                <a:latin typeface="Calibri"/>
              </a:rPr>
              <a:t>curvature</a:t>
            </a:r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smtClean="0">
                <a:latin typeface="Calibri"/>
              </a:rPr>
              <a:t>E </a:t>
            </a:r>
            <a:r>
              <a:rPr lang="en-US" sz="2400" dirty="0" smtClean="0">
                <a:latin typeface="Calibri"/>
              </a:rPr>
              <a:t>= Young’s modulus</a:t>
            </a:r>
            <a:endParaRPr lang="en-US" sz="2400" i="1" dirty="0" smtClean="0">
              <a:latin typeface="Calibri"/>
            </a:endParaRPr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smtClean="0">
                <a:latin typeface="Calibri"/>
              </a:rPr>
              <a:t>I </a:t>
            </a:r>
            <a:r>
              <a:rPr lang="en-US" sz="2400" dirty="0" smtClean="0">
                <a:latin typeface="Calibri"/>
              </a:rPr>
              <a:t>= moment of inertia</a:t>
            </a:r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smtClean="0">
                <a:latin typeface="Calibri"/>
              </a:rPr>
              <a:t>R</a:t>
            </a:r>
            <a:r>
              <a:rPr lang="en-US" sz="2400" dirty="0" smtClean="0">
                <a:latin typeface="Calibri"/>
              </a:rPr>
              <a:t> = radius of curvature</a:t>
            </a:r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smtClean="0">
                <a:latin typeface="Calibri"/>
              </a:rPr>
              <a:t>c </a:t>
            </a:r>
            <a:r>
              <a:rPr lang="en-US" sz="2400" dirty="0" smtClean="0">
                <a:latin typeface="Calibri"/>
              </a:rPr>
              <a:t>= furthest distance from neutral axis</a:t>
            </a:r>
            <a:endParaRPr lang="en-US" sz="2400" i="1" dirty="0" smtClean="0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546475" y="4087813"/>
          <a:ext cx="1711325" cy="1017587"/>
        </p:xfrm>
        <a:graphic>
          <a:graphicData uri="http://schemas.openxmlformats.org/presentationml/2006/ole">
            <p:oleObj spid="_x0000_s52228" name="Equation" r:id="rId4" imgW="660240" imgH="393480" progId="Equation.DSMT4">
              <p:embed/>
            </p:oleObj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953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2" spcCol="457200" anchor="t" anchorCtr="0" compatLnSpc="1">
            <a:prstTxWarp prst="textNoShape">
              <a:avLst/>
            </a:prstTxWarp>
            <a:normAutofit/>
          </a:bodyPr>
          <a:lstStyle/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err="1" smtClean="0">
                <a:latin typeface="Calibri"/>
              </a:rPr>
              <a:t>E</a:t>
            </a:r>
            <a:r>
              <a:rPr lang="en-US" sz="2400" i="1" baseline="-25000" dirty="0" err="1" smtClean="0">
                <a:latin typeface="Calibri"/>
              </a:rPr>
              <a:t>r</a:t>
            </a:r>
            <a:r>
              <a:rPr lang="en-US" sz="2400" i="1" dirty="0" smtClean="0">
                <a:latin typeface="Calibri"/>
              </a:rPr>
              <a:t> = </a:t>
            </a:r>
            <a:r>
              <a:rPr lang="en-US" sz="2400" dirty="0" smtClean="0">
                <a:latin typeface="Calibri"/>
              </a:rPr>
              <a:t>Young’s modulus of rope</a:t>
            </a:r>
            <a:endParaRPr lang="en-US" sz="2400" i="1" dirty="0" smtClean="0"/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err="1" smtClean="0">
                <a:latin typeface="Calibri"/>
              </a:rPr>
              <a:t>d</a:t>
            </a:r>
            <a:r>
              <a:rPr lang="en-US" sz="2400" i="1" baseline="-25000" dirty="0" err="1" smtClean="0">
                <a:latin typeface="Calibri"/>
              </a:rPr>
              <a:t>w</a:t>
            </a:r>
            <a:r>
              <a:rPr lang="en-US" sz="2400" i="1" dirty="0" smtClean="0">
                <a:latin typeface="Calibri"/>
              </a:rPr>
              <a:t> </a:t>
            </a:r>
            <a:r>
              <a:rPr lang="en-US" sz="2400" dirty="0" smtClean="0">
                <a:latin typeface="Calibri"/>
              </a:rPr>
              <a:t>= wire diameter</a:t>
            </a:r>
          </a:p>
          <a:p>
            <a:pPr marL="1187450" lvl="2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i="1" dirty="0" smtClean="0">
                <a:latin typeface="Calibri"/>
              </a:rPr>
              <a:t>D</a:t>
            </a:r>
            <a:r>
              <a:rPr lang="en-US" sz="2400" dirty="0" smtClean="0">
                <a:latin typeface="Calibri"/>
              </a:rPr>
              <a:t> = sheave diameter (radius of curvature of wire rope)</a:t>
            </a:r>
            <a:endParaRPr lang="en-US" sz="2400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Pulley Diameter </a:t>
            </a:r>
            <a:r>
              <a:rPr lang="en-US" dirty="0" err="1" smtClean="0"/>
              <a:t>vs</a:t>
            </a:r>
            <a:r>
              <a:rPr lang="en-US" dirty="0" smtClean="0"/>
              <a:t> Rope 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smaller the pulley diameter, the higher the bending stress</a:t>
            </a:r>
          </a:p>
          <a:p>
            <a:endParaRPr lang="en-US" dirty="0" smtClean="0"/>
          </a:p>
          <a:p>
            <a:r>
              <a:rPr lang="en-US" dirty="0" smtClean="0"/>
              <a:t>When analyze stress in the rope, must consider both tensile and bending stress</a:t>
            </a:r>
          </a:p>
          <a:p>
            <a:endParaRPr lang="en-US" dirty="0" smtClean="0"/>
          </a:p>
          <a:p>
            <a:r>
              <a:rPr lang="en-US" dirty="0" smtClean="0"/>
              <a:t>General rule: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e.g. mine shafts and elevators, the ratio goes from 800-1000</a:t>
            </a:r>
            <a:endParaRPr 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036888" y="4294188"/>
          <a:ext cx="1579562" cy="1116012"/>
        </p:xfrm>
        <a:graphic>
          <a:graphicData uri="http://schemas.openxmlformats.org/presentationml/2006/ole">
            <p:oleObj spid="_x0000_s71682" name="Equation" r:id="rId3" imgW="6094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rope is massless, rope tension due to load acceleration-deceleration is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endParaRPr lang="en-US" i="1" dirty="0" smtClean="0"/>
          </a:p>
          <a:p>
            <a:pPr lvl="2"/>
            <a:r>
              <a:rPr lang="en-US" i="1" dirty="0" smtClean="0"/>
              <a:t>W</a:t>
            </a:r>
            <a:r>
              <a:rPr lang="en-US" dirty="0" smtClean="0"/>
              <a:t> is weight at the end of the rope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 is the number of wire ropes supporting the load</a:t>
            </a:r>
          </a:p>
          <a:p>
            <a:r>
              <a:rPr lang="en-US" dirty="0" smtClean="0"/>
              <a:t>Therefore the total stress in the rope is</a:t>
            </a:r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340100" y="2222524"/>
          <a:ext cx="2231410" cy="1054076"/>
        </p:xfrm>
        <a:graphic>
          <a:graphicData uri="http://schemas.openxmlformats.org/presentationml/2006/ole">
            <p:oleObj spid="_x0000_s72706" name="Equation" r:id="rId3" imgW="965160" imgH="45720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771775" y="4624388"/>
          <a:ext cx="3751263" cy="1624012"/>
        </p:xfrm>
        <a:graphic>
          <a:graphicData uri="http://schemas.openxmlformats.org/presentationml/2006/ole">
            <p:oleObj spid="_x0000_s72707" name="Equation" r:id="rId4" imgW="163800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Flexible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Absorb shock loads and isolate vibrations</a:t>
            </a:r>
          </a:p>
          <a:p>
            <a:endParaRPr lang="en-US" dirty="0" smtClean="0"/>
          </a:p>
          <a:p>
            <a:r>
              <a:rPr lang="en-US" dirty="0" smtClean="0"/>
              <a:t>Simplify design</a:t>
            </a:r>
          </a:p>
          <a:p>
            <a:endParaRPr lang="en-US" dirty="0" smtClean="0"/>
          </a:p>
          <a:p>
            <a:r>
              <a:rPr lang="en-US" dirty="0" smtClean="0"/>
              <a:t>Save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Usually coupled with pulleys</a:t>
            </a:r>
          </a:p>
          <a:p>
            <a:endParaRPr lang="en-US" dirty="0" smtClean="0"/>
          </a:p>
          <a:p>
            <a:r>
              <a:rPr lang="en-US" dirty="0" smtClean="0"/>
              <a:t>Cheapest method of power transmission</a:t>
            </a:r>
          </a:p>
          <a:p>
            <a:endParaRPr lang="en-US" dirty="0" smtClean="0"/>
          </a:p>
          <a:p>
            <a:r>
              <a:rPr lang="en-US" dirty="0" smtClean="0"/>
              <a:t>Shafts do not have to align</a:t>
            </a:r>
          </a:p>
          <a:p>
            <a:endParaRPr lang="en-US" dirty="0" smtClean="0"/>
          </a:p>
          <a:p>
            <a:r>
              <a:rPr lang="en-US" dirty="0" smtClean="0"/>
              <a:t>Very little noise</a:t>
            </a:r>
          </a:p>
          <a:p>
            <a:endParaRPr lang="en-US" dirty="0" smtClean="0"/>
          </a:p>
          <a:p>
            <a:r>
              <a:rPr lang="en-US" dirty="0" smtClean="0"/>
              <a:t>No lubrication and small </a:t>
            </a:r>
            <a:br>
              <a:rPr lang="en-US" dirty="0" smtClean="0"/>
            </a:br>
            <a:r>
              <a:rPr lang="en-US" dirty="0" smtClean="0"/>
              <a:t>maintenance required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991" y="3657600"/>
            <a:ext cx="3479234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Belts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Flat belts</a:t>
            </a:r>
          </a:p>
          <a:p>
            <a:pPr lvl="1"/>
            <a:r>
              <a:rPr lang="en-US" dirty="0" smtClean="0"/>
              <a:t>Simple, flat rectangular cross section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Round belts</a:t>
            </a:r>
          </a:p>
          <a:p>
            <a:pPr lvl="1"/>
            <a:r>
              <a:rPr lang="en-US" dirty="0" smtClean="0"/>
              <a:t>Circular cross section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 belts</a:t>
            </a:r>
          </a:p>
          <a:p>
            <a:pPr lvl="1"/>
            <a:r>
              <a:rPr lang="en-US" dirty="0" smtClean="0"/>
              <a:t>Trapezoidal cross section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Timing Belts</a:t>
            </a:r>
          </a:p>
          <a:p>
            <a:pPr lvl="1"/>
            <a:r>
              <a:rPr lang="en-US" dirty="0" smtClean="0"/>
              <a:t>Have teeth to match toothed pulley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95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438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505200"/>
            <a:ext cx="1676400" cy="126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399" y="5105400"/>
            <a:ext cx="166837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and Round Belt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4114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Belts usually consists of elastic core surrounded by an elastomer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57800" y="3048000"/>
            <a:ext cx="1676400" cy="160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3352800"/>
            <a:ext cx="1117600" cy="1066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5" idx="0"/>
          </p:cNvCxnSpPr>
          <p:nvPr/>
        </p:nvCxnSpPr>
        <p:spPr>
          <a:xfrm rot="5400000" flipH="1" flipV="1">
            <a:off x="4165600" y="1422400"/>
            <a:ext cx="304800" cy="35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5" idx="4"/>
          </p:cNvCxnSpPr>
          <p:nvPr/>
        </p:nvCxnSpPr>
        <p:spPr>
          <a:xfrm rot="16200000" flipH="1">
            <a:off x="4203700" y="2755900"/>
            <a:ext cx="228600" cy="35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581400" y="4876800"/>
          <a:ext cx="2590800" cy="1549637"/>
        </p:xfrm>
        <a:graphic>
          <a:graphicData uri="http://schemas.openxmlformats.org/presentationml/2006/ole">
            <p:oleObj spid="_x0000_s38915" name="Equation" r:id="rId3" imgW="1358640" imgH="812520" progId="Equation.DSMT4">
              <p:embed/>
            </p:oleObj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38200" y="53340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>
                <a:latin typeface="+mn-lt"/>
                <a:cs typeface="+mn-cs"/>
              </a:rPr>
              <a:t>Contact angles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318000" y="1116806"/>
            <a:ext cx="1588" cy="355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45738" y="2724090"/>
            <a:ext cx="304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5" idx="3"/>
            <a:endCxn id="5" idx="7"/>
          </p:cNvCxnSpPr>
          <p:nvPr/>
        </p:nvCxnSpPr>
        <p:spPr>
          <a:xfrm rot="5400000" flipH="1" flipV="1">
            <a:off x="5530244" y="3255403"/>
            <a:ext cx="1131512" cy="11853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3623846"/>
            <a:ext cx="304800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6" idx="5"/>
            <a:endCxn id="6" idx="1"/>
          </p:cNvCxnSpPr>
          <p:nvPr/>
        </p:nvCxnSpPr>
        <p:spPr>
          <a:xfrm rot="5400000" flipH="1">
            <a:off x="2162829" y="3491069"/>
            <a:ext cx="754342" cy="79026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3733800"/>
            <a:ext cx="254358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Belt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685800"/>
          </a:xfrm>
        </p:spPr>
        <p:txBody>
          <a:bodyPr/>
          <a:lstStyle/>
          <a:p>
            <a:r>
              <a:rPr lang="en-US" dirty="0" smtClean="0"/>
              <a:t>When the belts are crossed, contact angles are the same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And length is</a:t>
            </a:r>
            <a:endParaRPr lang="en-US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057400" y="1524000"/>
          <a:ext cx="5495402" cy="896937"/>
        </p:xfrm>
        <a:graphic>
          <a:graphicData uri="http://schemas.openxmlformats.org/presentationml/2006/ole">
            <p:oleObj spid="_x0000_s39938" name="Equation" r:id="rId3" imgW="2412720" imgH="393480" progId="Equation.DSMT4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362200" y="5046662"/>
          <a:ext cx="4830762" cy="896938"/>
        </p:xfrm>
        <a:graphic>
          <a:graphicData uri="http://schemas.openxmlformats.org/presentationml/2006/ole">
            <p:oleObj spid="_x0000_s39939" name="Equation" r:id="rId4" imgW="2120760" imgH="393480" progId="Equation.DSMT4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048000" y="3657600"/>
          <a:ext cx="2757379" cy="838200"/>
        </p:xfrm>
        <a:graphic>
          <a:graphicData uri="http://schemas.openxmlformats.org/presentationml/2006/ole">
            <p:oleObj spid="_x0000_s39940" name="Equation" r:id="rId5" imgW="1295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Belt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belt mass is very small, pulley and belt has coefficient of friction </a:t>
            </a:r>
            <a:r>
              <a:rPr lang="el-GR" i="1" dirty="0" smtClean="0">
                <a:latin typeface="Calibri"/>
              </a:rPr>
              <a:t>μ</a:t>
            </a:r>
            <a:r>
              <a:rPr lang="en-US" i="1" dirty="0" smtClean="0">
                <a:latin typeface="Calibri"/>
              </a:rPr>
              <a:t> </a:t>
            </a:r>
            <a:r>
              <a:rPr lang="en-US" dirty="0" smtClean="0"/>
              <a:t>and angle of contact </a:t>
            </a:r>
            <a:r>
              <a:rPr lang="el-GR" dirty="0" smtClean="0">
                <a:latin typeface="Calibri"/>
              </a:rPr>
              <a:t>θ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981200" y="2514599"/>
            <a:ext cx="1117600" cy="1066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 rot="5400000" flipH="1" flipV="1">
            <a:off x="3441702" y="1460499"/>
            <a:ext cx="152399" cy="19558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4"/>
          </p:cNvCxnSpPr>
          <p:nvPr/>
        </p:nvCxnSpPr>
        <p:spPr>
          <a:xfrm rot="16200000" flipH="1">
            <a:off x="3441699" y="2679700"/>
            <a:ext cx="152403" cy="19558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2133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: tight side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35052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: loose side</a:t>
            </a:r>
            <a:endParaRPr lang="en-US" baseline="-25000" dirty="0"/>
          </a:p>
        </p:txBody>
      </p:sp>
      <p:sp>
        <p:nvSpPr>
          <p:cNvPr id="20" name="Arc 19"/>
          <p:cNvSpPr/>
          <p:nvPr/>
        </p:nvSpPr>
        <p:spPr>
          <a:xfrm>
            <a:off x="2083158" y="2590800"/>
            <a:ext cx="914400" cy="838200"/>
          </a:xfrm>
          <a:prstGeom prst="arc">
            <a:avLst>
              <a:gd name="adj1" fmla="val 14105852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352800" y="4648200"/>
          <a:ext cx="2185518" cy="741362"/>
        </p:xfrm>
        <a:graphic>
          <a:graphicData uri="http://schemas.openxmlformats.org/presentationml/2006/ole">
            <p:oleObj spid="_x0000_s40962" name="Equation" r:id="rId3" imgW="7110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Torque transmission is related to the difference in belt tensions</a:t>
            </a:r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819400" y="2362200"/>
          <a:ext cx="2921000" cy="2863850"/>
        </p:xfrm>
        <a:graphic>
          <a:graphicData uri="http://schemas.openxmlformats.org/presentationml/2006/ole">
            <p:oleObj spid="_x0000_s41986" name="Equation" r:id="rId3" imgW="1282680" imgH="1257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1856</TotalTime>
  <Words>588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Lecture 1</vt:lpstr>
      <vt:lpstr>MathType 6.0 Equation</vt:lpstr>
      <vt:lpstr>Equation</vt:lpstr>
      <vt:lpstr>Flexible Mechanical Elements</vt:lpstr>
      <vt:lpstr>What are Flexible Mechanical Elements?</vt:lpstr>
      <vt:lpstr>Advantages of Using Flexible Elements</vt:lpstr>
      <vt:lpstr>Belts</vt:lpstr>
      <vt:lpstr>Types of Belts</vt:lpstr>
      <vt:lpstr>Flat and Round Belt Drives</vt:lpstr>
      <vt:lpstr>Length of Belt</vt:lpstr>
      <vt:lpstr>Belt Tension</vt:lpstr>
      <vt:lpstr>Torque Transmission</vt:lpstr>
      <vt:lpstr>Power Transmission</vt:lpstr>
      <vt:lpstr>V Belts</vt:lpstr>
      <vt:lpstr>Torque Transmission</vt:lpstr>
      <vt:lpstr>Timing Belts</vt:lpstr>
      <vt:lpstr>Roller Chains</vt:lpstr>
      <vt:lpstr>Roller Chain Geometry</vt:lpstr>
      <vt:lpstr>Sprocket Dimension</vt:lpstr>
      <vt:lpstr>Chain Velocity</vt:lpstr>
      <vt:lpstr>Chordal Speed Variation</vt:lpstr>
      <vt:lpstr>Chain Failure</vt:lpstr>
      <vt:lpstr>Wire Rope</vt:lpstr>
      <vt:lpstr>Stress in Wire Rope</vt:lpstr>
      <vt:lpstr>Importance of Pulley Diameter vs Rope Diameter</vt:lpstr>
      <vt:lpstr>Elevator Problem</vt:lpstr>
      <vt:lpstr>Questions?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Mechanical Elements</dc:title>
  <dc:creator>Sup Akamphon</dc:creator>
  <cp:lastModifiedBy>Sup Akamphon</cp:lastModifiedBy>
  <cp:revision>14</cp:revision>
  <dcterms:created xsi:type="dcterms:W3CDTF">2010-01-12T02:21:12Z</dcterms:created>
  <dcterms:modified xsi:type="dcterms:W3CDTF">2010-02-11T13:31:55Z</dcterms:modified>
</cp:coreProperties>
</file>