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9" r:id="rId13"/>
    <p:sldId id="265" r:id="rId14"/>
    <p:sldId id="273" r:id="rId15"/>
    <p:sldId id="266" r:id="rId16"/>
    <p:sldId id="274" r:id="rId17"/>
    <p:sldId id="270" r:id="rId18"/>
    <p:sldId id="275" r:id="rId19"/>
    <p:sldId id="271" r:id="rId20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459DE-E4CC-4764-AD7B-18D0A929D9CF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3B5B-6EF3-44F4-A7E8-3F54C4ABD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93B5B-6EF3-44F4-A7E8-3F54C4ABD9F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Gear Design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9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Mating Two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mating gears must have the same circular pitches</a:t>
            </a:r>
          </a:p>
          <a:p>
            <a:endParaRPr lang="en-US" dirty="0" smtClean="0"/>
          </a:p>
          <a:p>
            <a:r>
              <a:rPr lang="en-US" dirty="0" smtClean="0"/>
              <a:t>They also must have the same pressure angles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Gear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9600" y="1600200"/>
            <a:ext cx="4267200" cy="4556760"/>
          </a:xfrm>
        </p:spPr>
        <p:txBody>
          <a:bodyPr/>
          <a:lstStyle/>
          <a:p>
            <a:r>
              <a:rPr lang="en-US" dirty="0" smtClean="0"/>
              <a:t>Gear angular velocity ratio is dependent on gear pitch radius ratio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295400" y="1866153"/>
          <a:ext cx="1905000" cy="953247"/>
        </p:xfrm>
        <a:graphic>
          <a:graphicData uri="http://schemas.openxmlformats.org/presentationml/2006/ole">
            <p:oleObj spid="_x0000_s44035" name="Equation" r:id="rId3" imgW="8632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600200"/>
            <a:ext cx="4114800" cy="4556760"/>
          </a:xfrm>
        </p:spPr>
        <p:txBody>
          <a:bodyPr/>
          <a:lstStyle/>
          <a:p>
            <a:r>
              <a:rPr lang="en-US" dirty="0" smtClean="0"/>
              <a:t>Force transmitted in gear is dependent on the pressure angle, </a:t>
            </a:r>
            <a:r>
              <a:rPr lang="el-GR" dirty="0" smtClean="0"/>
              <a:t>φ</a:t>
            </a:r>
            <a:endParaRPr lang="en-US" dirty="0" smtClean="0">
              <a:latin typeface="Calibri"/>
            </a:endParaRPr>
          </a:p>
          <a:p>
            <a:pPr lvl="2"/>
            <a:r>
              <a:rPr lang="en-US" dirty="0" smtClean="0"/>
              <a:t>where F is the total reaction force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71600" y="4718050"/>
          <a:ext cx="1844675" cy="1073150"/>
        </p:xfrm>
        <a:graphic>
          <a:graphicData uri="http://schemas.openxmlformats.org/presentationml/2006/ole">
            <p:oleObj spid="_x0000_s47106" name="Equation" r:id="rId3" imgW="787320" imgH="457200" progId="Equation.DSMT4">
              <p:embed/>
            </p:oleObj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745386"/>
            <a:ext cx="2590800" cy="252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 the tangential force transmit torque and power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pitch line velocity is </a:t>
            </a:r>
            <a:r>
              <a:rPr lang="en-US" i="1" dirty="0" smtClean="0"/>
              <a:t>v</a:t>
            </a:r>
            <a:r>
              <a:rPr lang="en-US" dirty="0" smtClean="0"/>
              <a:t>, then power, </a:t>
            </a:r>
            <a:r>
              <a:rPr lang="en-US" i="1" dirty="0" smtClean="0"/>
              <a:t>P</a:t>
            </a:r>
            <a:r>
              <a:rPr lang="en-US" dirty="0" smtClean="0"/>
              <a:t>, is</a:t>
            </a:r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651250" y="1895475"/>
          <a:ext cx="1398588" cy="923925"/>
        </p:xfrm>
        <a:graphic>
          <a:graphicData uri="http://schemas.openxmlformats.org/presentationml/2006/ole">
            <p:oleObj spid="_x0000_s45058" name="Equation" r:id="rId3" imgW="596880" imgH="393480" progId="Equation.DSMT4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756025" y="3962400"/>
          <a:ext cx="1189038" cy="954087"/>
        </p:xfrm>
        <a:graphic>
          <a:graphicData uri="http://schemas.openxmlformats.org/presentationml/2006/ole">
            <p:oleObj spid="_x0000_s45059" name="Equation" r:id="rId4" imgW="5079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Bevel Gear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Aside from pressure angle </a:t>
            </a:r>
            <a:r>
              <a:rPr lang="el-GR" dirty="0" smtClean="0"/>
              <a:t>φ</a:t>
            </a:r>
            <a:r>
              <a:rPr lang="en-US" dirty="0" smtClean="0"/>
              <a:t>, bevel gear is also defined by angle of pitch surface, </a:t>
            </a:r>
            <a:r>
              <a:rPr lang="el-GR" i="1" dirty="0" smtClean="0">
                <a:latin typeface="Calibri"/>
              </a:rPr>
              <a:t>γ</a:t>
            </a:r>
            <a:endParaRPr lang="en-US" i="1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819400"/>
            <a:ext cx="4858449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Analysis—Bevel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that the forces were concentrated at the midpoint of the tooth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i="1" dirty="0" err="1" smtClean="0"/>
              <a:t>r</a:t>
            </a:r>
            <a:r>
              <a:rPr lang="en-US" i="1" baseline="-25000" dirty="0" err="1" smtClean="0"/>
              <a:t>av</a:t>
            </a:r>
            <a:r>
              <a:rPr lang="en-US" dirty="0" smtClean="0"/>
              <a:t> is the pitch radius at midpoint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Force acting on the tooth have three components: axial, radial, and tangential</a:t>
            </a: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716338" y="2133600"/>
          <a:ext cx="1219200" cy="1012825"/>
        </p:xfrm>
        <a:graphic>
          <a:graphicData uri="http://schemas.openxmlformats.org/presentationml/2006/ole">
            <p:oleObj spid="_x0000_s49154" name="Equation" r:id="rId3" imgW="520560" imgH="431640" progId="Equation.DSMT4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971800" y="4876800"/>
          <a:ext cx="2705100" cy="1073150"/>
        </p:xfrm>
        <a:graphic>
          <a:graphicData uri="http://schemas.openxmlformats.org/presentationml/2006/ole">
            <p:oleObj spid="_x0000_s49155" name="Equation" r:id="rId4" imgW="11556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Helical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Defining angles are pressure angle </a:t>
            </a:r>
            <a:r>
              <a:rPr lang="el-GR" dirty="0" smtClean="0"/>
              <a:t>φ</a:t>
            </a:r>
            <a:r>
              <a:rPr lang="en-US" dirty="0" smtClean="0"/>
              <a:t> and helix angle </a:t>
            </a:r>
            <a:r>
              <a:rPr lang="el-GR" i="1" dirty="0" smtClean="0">
                <a:latin typeface="Calibri"/>
              </a:rPr>
              <a:t>ψ</a:t>
            </a:r>
            <a:endParaRPr lang="en-US" i="1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362200"/>
            <a:ext cx="3619055" cy="31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Analysis—Helical Gear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of force is at the middle of the gear face</a:t>
            </a:r>
            <a:endParaRPr lang="en-US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743200" y="2209800"/>
          <a:ext cx="2706688" cy="1609725"/>
        </p:xfrm>
        <a:graphic>
          <a:graphicData uri="http://schemas.openxmlformats.org/presentationml/2006/ole">
            <p:oleObj spid="_x0000_s52226" name="Equation" r:id="rId3" imgW="115560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Defining angles are pressure angle </a:t>
            </a:r>
            <a:r>
              <a:rPr lang="el-GR" dirty="0" smtClean="0">
                <a:latin typeface="Calibri"/>
              </a:rPr>
              <a:t>φ</a:t>
            </a:r>
            <a:r>
              <a:rPr lang="en-US" dirty="0" smtClean="0"/>
              <a:t> and helix angle </a:t>
            </a:r>
            <a:r>
              <a:rPr lang="el-GR" i="1" dirty="0" smtClean="0"/>
              <a:t>λ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Additionally, worm and</a:t>
            </a:r>
            <a:br>
              <a:rPr lang="en-US" dirty="0" smtClean="0"/>
            </a:br>
            <a:r>
              <a:rPr lang="en-US" dirty="0" smtClean="0"/>
              <a:t>pinion surfaces are</a:t>
            </a:r>
            <a:br>
              <a:rPr lang="en-US" dirty="0" smtClean="0"/>
            </a:br>
            <a:r>
              <a:rPr lang="en-US" dirty="0" smtClean="0"/>
              <a:t>always sliding</a:t>
            </a:r>
          </a:p>
          <a:p>
            <a:pPr lvl="1"/>
            <a:r>
              <a:rPr lang="en-US" dirty="0" smtClean="0"/>
              <a:t>Friction becomes an</a:t>
            </a:r>
            <a:br>
              <a:rPr lang="en-US" dirty="0" smtClean="0"/>
            </a:br>
            <a:r>
              <a:rPr lang="en-US" dirty="0" smtClean="0"/>
              <a:t>important factor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Worm gears are not</a:t>
            </a:r>
            <a:br>
              <a:rPr lang="en-US" dirty="0" smtClean="0"/>
            </a:br>
            <a:r>
              <a:rPr lang="en-US" dirty="0" smtClean="0"/>
              <a:t>100% efficient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098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Analysis—Worm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Directions are relative to the worm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Efficiency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00250" y="2133600"/>
          <a:ext cx="4194175" cy="1639887"/>
        </p:xfrm>
        <a:graphic>
          <a:graphicData uri="http://schemas.openxmlformats.org/presentationml/2006/ole">
            <p:oleObj spid="_x0000_s54274" name="Equation" r:id="rId3" imgW="1790640" imgH="698400" progId="Equation.DSMT4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860675" y="4822825"/>
          <a:ext cx="2736850" cy="984250"/>
        </p:xfrm>
        <a:graphic>
          <a:graphicData uri="http://schemas.openxmlformats.org/presentationml/2006/ole">
            <p:oleObj spid="_x0000_s54275" name="Equation" r:id="rId4" imgW="11682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Rotating machines with cut </a:t>
            </a:r>
            <a:r>
              <a:rPr lang="en-US" i="1" dirty="0" smtClean="0"/>
              <a:t>teeth </a:t>
            </a:r>
            <a:r>
              <a:rPr lang="en-US" dirty="0" smtClean="0"/>
              <a:t>or </a:t>
            </a:r>
            <a:r>
              <a:rPr lang="en-US" i="1" dirty="0" smtClean="0"/>
              <a:t>cogs </a:t>
            </a:r>
            <a:r>
              <a:rPr lang="en-US" dirty="0" smtClean="0"/>
              <a:t>to transmit torque</a:t>
            </a:r>
            <a:endParaRPr lang="en-US" dirty="0"/>
          </a:p>
        </p:txBody>
      </p:sp>
      <p:pic>
        <p:nvPicPr>
          <p:cNvPr id="36867" name="Picture 3" descr="C:\Documents and Settings\Sup\Desktop\Gears_anima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590800"/>
            <a:ext cx="32766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 err="1" smtClean="0"/>
              <a:t>vs</a:t>
            </a:r>
            <a:r>
              <a:rPr lang="en-US" dirty="0" smtClean="0"/>
              <a:t> External Gears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While most gears we use are usually external gears, there are still some uses for internal gears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23524"/>
            <a:ext cx="2514600" cy="223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 descr="C:\Documents and Settings\Sup\Desktop\200px-Spur_Gear_12mm,_18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05000"/>
            <a:ext cx="2286000" cy="2000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Spur gears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Bevel gears</a:t>
            </a:r>
            <a:endParaRPr lang="en-US" dirty="0"/>
          </a:p>
        </p:txBody>
      </p:sp>
      <p:pic>
        <p:nvPicPr>
          <p:cNvPr id="38914" name="Picture 2" descr="C:\Documents and Settings\Sup\Desktop\200px-Spur_Gear_12mm,_18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524000"/>
            <a:ext cx="1905000" cy="1666875"/>
          </a:xfrm>
          <a:prstGeom prst="rect">
            <a:avLst/>
          </a:prstGeom>
          <a:noFill/>
        </p:spPr>
      </p:pic>
      <p:pic>
        <p:nvPicPr>
          <p:cNvPr id="38916" name="Picture 4" descr="C:\Documents and Settings\Sup\Desktop\200px-Gear-kegelzahnra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038600"/>
            <a:ext cx="3099661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Gears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Helical gears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Double helical gears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810000"/>
            <a:ext cx="2286000" cy="245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311736"/>
            <a:ext cx="2667000" cy="234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Gears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Crown Gears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Worm Gear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752600"/>
            <a:ext cx="19050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893710"/>
            <a:ext cx="2195512" cy="243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Rack and Pinion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Planetary Gear</a:t>
            </a:r>
            <a:endParaRPr lang="en-US" dirty="0"/>
          </a:p>
        </p:txBody>
      </p:sp>
      <p:pic>
        <p:nvPicPr>
          <p:cNvPr id="41986" name="Picture 2" descr="C:\Documents and Settings\Sup\Desktop\Rack_and_pinion_animatio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76400"/>
            <a:ext cx="1524000" cy="1647825"/>
          </a:xfrm>
          <a:prstGeom prst="rect">
            <a:avLst/>
          </a:prstGeom>
          <a:noFill/>
        </p:spPr>
      </p:pic>
      <p:pic>
        <p:nvPicPr>
          <p:cNvPr id="41987" name="Picture 3" descr="C:\Documents and Settings\Sup\Desktop\Sun_and_planet_gears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017700"/>
            <a:ext cx="2057400" cy="2316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219200"/>
            <a:ext cx="5915025" cy="49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5800" y="1219200"/>
            <a:ext cx="4191000" cy="4937760"/>
          </a:xfrm>
        </p:spPr>
        <p:txBody>
          <a:bodyPr/>
          <a:lstStyle/>
          <a:p>
            <a:r>
              <a:rPr lang="en-US" dirty="0" smtClean="0"/>
              <a:t>Angle of gear surface compared to pitch circle tangent line</a:t>
            </a:r>
          </a:p>
          <a:p>
            <a:endParaRPr lang="en-US" dirty="0" smtClean="0"/>
          </a:p>
          <a:p>
            <a:r>
              <a:rPr lang="en-US" dirty="0" smtClean="0"/>
              <a:t>Typical values are 20 and 25 degrees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3505200" cy="341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5702</TotalTime>
  <Words>294</Words>
  <Application>Microsoft Office PowerPoint</Application>
  <PresentationFormat>On-screen Show (4:3)</PresentationFormat>
  <Paragraphs>93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Lecture 1</vt:lpstr>
      <vt:lpstr>Equation</vt:lpstr>
      <vt:lpstr>MathType 6.0 Equation</vt:lpstr>
      <vt:lpstr>Gear Design</vt:lpstr>
      <vt:lpstr>What are Gears?</vt:lpstr>
      <vt:lpstr>Type of Gears</vt:lpstr>
      <vt:lpstr>Type of Gears</vt:lpstr>
      <vt:lpstr>Type of Gears (cont)</vt:lpstr>
      <vt:lpstr>Type of Gears (cont)</vt:lpstr>
      <vt:lpstr>Types of Gears</vt:lpstr>
      <vt:lpstr>Gear Geometry</vt:lpstr>
      <vt:lpstr>Pressure Angle</vt:lpstr>
      <vt:lpstr>Mating Two Gears</vt:lpstr>
      <vt:lpstr>Fundamentals of Gear Motion</vt:lpstr>
      <vt:lpstr>Force Transmission</vt:lpstr>
      <vt:lpstr>Torque Transmission</vt:lpstr>
      <vt:lpstr>Bevel Gear</vt:lpstr>
      <vt:lpstr>Force Analysis—Bevel Gears</vt:lpstr>
      <vt:lpstr>Helical Gears</vt:lpstr>
      <vt:lpstr>Force Analysis—Helical Gear</vt:lpstr>
      <vt:lpstr>Worm Gears</vt:lpstr>
      <vt:lpstr>Force Analysis—Worm Gears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 Design</dc:title>
  <dc:creator>Sup Akamphon</dc:creator>
  <cp:lastModifiedBy>Sup Akamphon</cp:lastModifiedBy>
  <cp:revision>12</cp:revision>
  <dcterms:created xsi:type="dcterms:W3CDTF">2010-01-18T03:43:05Z</dcterms:created>
  <dcterms:modified xsi:type="dcterms:W3CDTF">2010-02-12T01:10:14Z</dcterms:modified>
</cp:coreProperties>
</file>