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755-E6FB-48FF-9B2A-A7195F0CE937}" type="datetimeFigureOut">
              <a:rPr lang="en-US" smtClean="0"/>
              <a:pPr/>
              <a:t>1/6/2010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45AE-FC8D-42CF-BA69-9E2A3AE00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stresses</a:t>
            </a:r>
            <a:r>
              <a:rPr lang="en-US" baseline="0" dirty="0" smtClean="0"/>
              <a:t> occurs along the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stresses</a:t>
            </a:r>
            <a:r>
              <a:rPr lang="en-US" baseline="0" dirty="0" smtClean="0"/>
              <a:t> occurs at the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Plate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5</a:t>
            </a:r>
            <a:endParaRPr lang="th-TH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257800" y="12571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916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92375" y="2362200"/>
          <a:ext cx="2193925" cy="1189038"/>
        </p:xfrm>
        <a:graphic>
          <a:graphicData uri="http://schemas.openxmlformats.org/presentationml/2006/ole">
            <p:oleObj spid="_x0000_s60418" name="Equation" r:id="rId3" imgW="7743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stress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calculated</a:t>
            </a:r>
            <a:b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bending moment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300" baseline="0" dirty="0" smtClean="0">
                <a:solidFill>
                  <a:schemeClr val="tx2"/>
                </a:solidFill>
                <a:latin typeface="+mn-lt"/>
                <a:cs typeface="+mn-cs"/>
              </a:rPr>
              <a:t>There are</a:t>
            </a: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 bending moment both in </a:t>
            </a:r>
            <a:b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x and y directions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638800" y="11047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4678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x</a:t>
                      </a:r>
                      <a:endParaRPr lang="en-US" sz="240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33800" y="3048000"/>
          <a:ext cx="2362200" cy="1598266"/>
        </p:xfrm>
        <a:graphic>
          <a:graphicData uri="http://schemas.openxmlformats.org/presentationml/2006/ole">
            <p:oleObj spid="_x0000_s61442" name="Equation" r:id="rId4" imgW="101592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Central 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5257800" y="1581090"/>
            <a:ext cx="3048000" cy="2076510"/>
            <a:chOff x="5105400" y="2362200"/>
            <a:chExt cx="3048000" cy="2076510"/>
          </a:xfrm>
          <a:scene3d>
            <a:camera prst="orthographicFront">
              <a:rot lat="18852371" lon="19844824" rev="1421525"/>
            </a:camera>
            <a:lightRig rig="threePt" dir="t"/>
          </a:scene3d>
        </p:grpSpPr>
        <p:sp>
          <p:nvSpPr>
            <p:cNvPr id="33" name="Rectangle 32"/>
            <p:cNvSpPr/>
            <p:nvPr/>
          </p:nvSpPr>
          <p:spPr>
            <a:xfrm>
              <a:off x="5638800" y="2362200"/>
              <a:ext cx="2514600" cy="14478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4686300" y="3086100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5638800" y="4038600"/>
              <a:ext cx="2514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4038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29718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33506" y="1257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endParaRPr lang="en-US" sz="20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86000" y="2362200"/>
          <a:ext cx="2266950" cy="1189038"/>
        </p:xfrm>
        <a:graphic>
          <a:graphicData uri="http://schemas.openxmlformats.org/presentationml/2006/ole">
            <p:oleObj spid="_x0000_s62466" name="Equation" r:id="rId3" imgW="799920" imgH="419040" progId="Equation.DSMT4">
              <p:embed/>
            </p:oleObj>
          </a:graphicData>
        </a:graphic>
      </p:graphicFrame>
      <p:sp>
        <p:nvSpPr>
          <p:cNvPr id="37" name="Down Arrow 36"/>
          <p:cNvSpPr/>
          <p:nvPr/>
        </p:nvSpPr>
        <p:spPr>
          <a:xfrm>
            <a:off x="6731358" y="16764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Central 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257800" y="1581090"/>
            <a:ext cx="3048000" cy="2076510"/>
            <a:chOff x="5105400" y="2362200"/>
            <a:chExt cx="3048000" cy="2076510"/>
          </a:xfrm>
          <a:scene3d>
            <a:camera prst="orthographicFront">
              <a:rot lat="18852371" lon="19844824" rev="1421525"/>
            </a:camera>
            <a:lightRig rig="threePt" dir="t"/>
          </a:scene3d>
        </p:grpSpPr>
        <p:sp>
          <p:nvSpPr>
            <p:cNvPr id="33" name="Rectangle 32"/>
            <p:cNvSpPr/>
            <p:nvPr/>
          </p:nvSpPr>
          <p:spPr>
            <a:xfrm>
              <a:off x="5638800" y="2362200"/>
              <a:ext cx="2514600" cy="14478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4686300" y="3086100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5638800" y="4038600"/>
              <a:ext cx="2514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4038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29718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33506" y="1257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endParaRPr lang="en-US" sz="20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86000" y="2362200"/>
          <a:ext cx="2266950" cy="1189038"/>
        </p:xfrm>
        <a:graphic>
          <a:graphicData uri="http://schemas.openxmlformats.org/presentationml/2006/ole">
            <p:oleObj spid="_x0000_s64514" name="Equation" r:id="rId3" imgW="799920" imgH="419040" progId="Equation.DSMT4">
              <p:embed/>
            </p:oleObj>
          </a:graphicData>
        </a:graphic>
      </p:graphicFrame>
      <p:sp>
        <p:nvSpPr>
          <p:cNvPr id="37" name="Down Arrow 36"/>
          <p:cNvSpPr/>
          <p:nvPr/>
        </p:nvSpPr>
        <p:spPr>
          <a:xfrm>
            <a:off x="6731358" y="16764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Design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requirements: stress and/or deflection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shape parameters: radius, or length x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maximum deflection/stress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 design satisfactory?</a:t>
            </a:r>
          </a:p>
          <a:p>
            <a:pPr marL="788988" lvl="1" indent="-514350"/>
            <a:r>
              <a:rPr lang="en-US" dirty="0" smtClean="0"/>
              <a:t>If not, make appropriate adjustments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flat component that takes the load on its surface</a:t>
            </a:r>
          </a:p>
          <a:p>
            <a:endParaRPr lang="en-US" dirty="0" smtClean="0"/>
          </a:p>
          <a:p>
            <a:r>
              <a:rPr lang="en-US" dirty="0" smtClean="0"/>
              <a:t>The main mechanism of load resistance is bending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Governing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like beam bending, plate bending also has a governing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v (</a:t>
            </a:r>
            <a:r>
              <a:rPr lang="en-US" i="1" dirty="0" smtClean="0"/>
              <a:t>E</a:t>
            </a:r>
            <a:r>
              <a:rPr lang="en-US" i="1" dirty="0" smtClean="0"/>
              <a:t>nglish letter v)</a:t>
            </a:r>
            <a:r>
              <a:rPr lang="en-US" dirty="0" smtClean="0"/>
              <a:t> </a:t>
            </a:r>
            <a:r>
              <a:rPr lang="en-US" dirty="0" smtClean="0"/>
              <a:t>is the deflection, </a:t>
            </a:r>
            <a:r>
              <a:rPr lang="en-US" i="1" dirty="0" smtClean="0"/>
              <a:t>P</a:t>
            </a:r>
            <a:r>
              <a:rPr lang="en-US" dirty="0" smtClean="0"/>
              <a:t> is the load, and </a:t>
            </a:r>
            <a:r>
              <a:rPr lang="en-US" i="1" dirty="0" smtClean="0"/>
              <a:t>D </a:t>
            </a:r>
            <a:r>
              <a:rPr lang="en-US" dirty="0" smtClean="0"/>
              <a:t>is the bending rigidity of </a:t>
            </a:r>
            <a:r>
              <a:rPr lang="en-US" dirty="0" smtClean="0"/>
              <a:t>plate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E</a:t>
            </a:r>
            <a:r>
              <a:rPr lang="en-US" dirty="0" smtClean="0"/>
              <a:t> is the modulus of elasticity, </a:t>
            </a:r>
            <a:r>
              <a:rPr lang="en-US" i="1" dirty="0" smtClean="0"/>
              <a:t>t</a:t>
            </a:r>
            <a:r>
              <a:rPr lang="en-US" dirty="0" smtClean="0"/>
              <a:t> is the thickness of the plate, and </a:t>
            </a:r>
            <a:r>
              <a:rPr lang="en-US" i="1" dirty="0" smtClean="0">
                <a:latin typeface="Calibri"/>
              </a:rPr>
              <a:t>ν</a:t>
            </a:r>
            <a:r>
              <a:rPr lang="en-US" i="1" dirty="0" smtClean="0"/>
              <a:t> (Greek letter nu) </a:t>
            </a:r>
            <a:r>
              <a:rPr lang="en-US" dirty="0" smtClean="0"/>
              <a:t>is the Poisson’s ratio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32025" y="2209800"/>
          <a:ext cx="4276725" cy="1258887"/>
        </p:xfrm>
        <a:graphic>
          <a:graphicData uri="http://schemas.openxmlformats.org/presentationml/2006/ole">
            <p:oleObj spid="_x0000_s36866" name="Equation" r:id="rId4" imgW="1511280" imgH="44424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130550" y="4267200"/>
          <a:ext cx="2587625" cy="1258888"/>
        </p:xfrm>
        <a:graphic>
          <a:graphicData uri="http://schemas.openxmlformats.org/presentationml/2006/ole">
            <p:oleObj spid="_x0000_s36868" name="Equation" r:id="rId5" imgW="9144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Deflection Under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Deflection depends on various things</a:t>
            </a:r>
          </a:p>
          <a:p>
            <a:pPr lvl="1"/>
            <a:r>
              <a:rPr lang="en-US" dirty="0" smtClean="0"/>
              <a:t>Plate shape: circular or rectangular</a:t>
            </a:r>
          </a:p>
          <a:p>
            <a:pPr lvl="1"/>
            <a:r>
              <a:rPr lang="en-US" dirty="0" smtClean="0"/>
              <a:t>Boundary conditions: fixed (clamped) or simple support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go through the equations for plate deflections for each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with Uniform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Clamped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stress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q</a:t>
            </a:r>
            <a:r>
              <a:rPr lang="en-US" dirty="0" smtClean="0"/>
              <a:t> is the magnitude of load per area (pressure)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667000" y="2286000"/>
          <a:ext cx="2049462" cy="1187450"/>
        </p:xfrm>
        <a:graphic>
          <a:graphicData uri="http://schemas.openxmlformats.org/presentationml/2006/ole">
            <p:oleObj spid="_x0000_s37890" name="Equation" r:id="rId3" imgW="723600" imgH="41904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657475" y="4343400"/>
          <a:ext cx="2373313" cy="1187450"/>
        </p:xfrm>
        <a:graphic>
          <a:graphicData uri="http://schemas.openxmlformats.org/presentationml/2006/ole">
            <p:oleObj spid="_x0000_s37891" name="Equation" r:id="rId4" imgW="838080" imgH="419040" progId="Equation.DSMT4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5867400" y="2286000"/>
            <a:ext cx="2438400" cy="2286000"/>
            <a:chOff x="5867400" y="2286000"/>
            <a:chExt cx="2438400" cy="2286000"/>
          </a:xfrm>
        </p:grpSpPr>
        <p:grpSp>
          <p:nvGrpSpPr>
            <p:cNvPr id="41" name="Group 40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867400" y="2286000"/>
                <a:ext cx="2438400" cy="2286000"/>
                <a:chOff x="5867400" y="2286000"/>
                <a:chExt cx="2438400" cy="2286000"/>
              </a:xfr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scene3d>
                <a:camera prst="orthographicFront">
                  <a:rot lat="17999990" lon="0" rev="600000"/>
                </a:camera>
                <a:lightRig rig="threePt" dir="t"/>
              </a:scene3d>
            </p:grpSpPr>
            <p:sp>
              <p:nvSpPr>
                <p:cNvPr id="7" name="Oval 6"/>
                <p:cNvSpPr/>
                <p:nvPr/>
              </p:nvSpPr>
              <p:spPr>
                <a:xfrm>
                  <a:off x="5867400" y="2286000"/>
                  <a:ext cx="2438400" cy="2286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>
                  <a:endCxn id="7" idx="7"/>
                </p:cNvCxnSpPr>
                <p:nvPr/>
              </p:nvCxnSpPr>
              <p:spPr>
                <a:xfrm rot="5400000" flipH="1" flipV="1">
                  <a:off x="7151642" y="2631938"/>
                  <a:ext cx="808223" cy="785902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7315200" y="2861846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5791200" y="32766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5943600" y="34290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6096000" y="35814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6172994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6248400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63238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>
                <a:off x="64015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67063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66286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65524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6476206" y="2818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7085806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>
                <a:off x="6782594" y="2742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68572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7163594" y="3199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>
                <a:off x="6933406" y="3656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>
                <a:off x="7315994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74668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7543006" y="3275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77716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7163594" y="26662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248400" y="22860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with Uniform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Simply supported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stress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27250" y="2249488"/>
          <a:ext cx="3128963" cy="1260475"/>
        </p:xfrm>
        <a:graphic>
          <a:graphicData uri="http://schemas.openxmlformats.org/presentationml/2006/ole">
            <p:oleObj spid="_x0000_s56322" name="Equation" r:id="rId3" imgW="1104840" imgH="44424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90750" y="4375150"/>
          <a:ext cx="3308350" cy="1187450"/>
        </p:xfrm>
        <a:graphic>
          <a:graphicData uri="http://schemas.openxmlformats.org/presentationml/2006/ole">
            <p:oleObj spid="_x0000_s56323" name="Equation" r:id="rId4" imgW="1168200" imgH="419040" progId="Equation.DSMT4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867400" y="2286000"/>
            <a:ext cx="2438400" cy="2286000"/>
            <a:chOff x="5867400" y="2286000"/>
            <a:chExt cx="2438400" cy="2286000"/>
          </a:xfrm>
        </p:grpSpPr>
        <p:grpSp>
          <p:nvGrpSpPr>
            <p:cNvPr id="38" name="Group 40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</p:grpSpPr>
          <p:grpSp>
            <p:nvGrpSpPr>
              <p:cNvPr id="40" name="Group 15"/>
              <p:cNvGrpSpPr/>
              <p:nvPr/>
            </p:nvGrpSpPr>
            <p:grpSpPr>
              <a:xfrm>
                <a:off x="5867400" y="2286000"/>
                <a:ext cx="2438400" cy="2286000"/>
                <a:chOff x="5867400" y="2286000"/>
                <a:chExt cx="2438400" cy="2286000"/>
              </a:xfr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scene3d>
                <a:camera prst="orthographicFront">
                  <a:rot lat="17999990" lon="0" rev="600000"/>
                </a:camera>
                <a:lightRig rig="threePt" dir="t"/>
              </a:scene3d>
            </p:grpSpPr>
            <p:sp>
              <p:nvSpPr>
                <p:cNvPr id="63" name="Oval 62"/>
                <p:cNvSpPr/>
                <p:nvPr/>
              </p:nvSpPr>
              <p:spPr>
                <a:xfrm>
                  <a:off x="5867400" y="2286000"/>
                  <a:ext cx="2438400" cy="2286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>
                  <a:endCxn id="63" idx="7"/>
                </p:cNvCxnSpPr>
                <p:nvPr/>
              </p:nvCxnSpPr>
              <p:spPr>
                <a:xfrm rot="5400000" flipH="1" flipV="1">
                  <a:off x="7151642" y="2631938"/>
                  <a:ext cx="808223" cy="785902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7315200" y="2861846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5791200" y="32766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>
                <a:off x="5943600" y="34290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>
                <a:off x="6096000" y="35814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6172994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248400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63238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64015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67063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>
                <a:off x="66286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65524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6476206" y="2818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>
                <a:off x="7085806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>
                <a:off x="6782594" y="2742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68572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5400000">
                <a:off x="7163594" y="3199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933406" y="3656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rot="5400000">
                <a:off x="7315994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rot="5400000">
                <a:off x="74668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rot="5400000">
                <a:off x="7543006" y="3275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rot="5400000">
                <a:off x="77716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>
                <a:off x="7163594" y="26662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48400" y="22860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Loaded at the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Clamped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Simply supported edges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422525" y="2284413"/>
          <a:ext cx="2301875" cy="1189037"/>
        </p:xfrm>
        <a:graphic>
          <a:graphicData uri="http://schemas.openxmlformats.org/presentationml/2006/ole">
            <p:oleObj spid="_x0000_s57346" name="Equation" r:id="rId3" imgW="812520" imgH="419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5200" y="28618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867400" y="1962090"/>
            <a:ext cx="2438400" cy="2609910"/>
            <a:chOff x="5867400" y="1962090"/>
            <a:chExt cx="2438400" cy="2609910"/>
          </a:xfrm>
        </p:grpSpPr>
        <p:grpSp>
          <p:nvGrpSpPr>
            <p:cNvPr id="5" name="Group 15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scene3d>
              <a:camera prst="orthographicFront">
                <a:rot lat="17999990" lon="0" rev="600000"/>
              </a:camera>
              <a:lightRig rig="threePt" dir="t"/>
            </a:scene3d>
          </p:grpSpPr>
          <p:sp>
            <p:nvSpPr>
              <p:cNvPr id="35" name="Oval 34"/>
              <p:cNvSpPr/>
              <p:nvPr/>
            </p:nvSpPr>
            <p:spPr>
              <a:xfrm>
                <a:off x="5867400" y="2286000"/>
                <a:ext cx="2438400" cy="2286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5" idx="7"/>
              </p:cNvCxnSpPr>
              <p:nvPr/>
            </p:nvCxnSpPr>
            <p:spPr>
              <a:xfrm rot="5400000" flipH="1" flipV="1">
                <a:off x="7151642" y="2631938"/>
                <a:ext cx="808223" cy="78590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Down Arrow 36"/>
            <p:cNvSpPr/>
            <p:nvPr/>
          </p:nvSpPr>
          <p:spPr>
            <a:xfrm>
              <a:off x="6858000" y="2438400"/>
              <a:ext cx="457200" cy="990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4200" y="1962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</a:t>
              </a:r>
              <a:endParaRPr lang="en-US" sz="2000" b="1" dirty="0"/>
            </a:p>
          </p:txBody>
        </p:sp>
      </p:grp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993900" y="4384675"/>
          <a:ext cx="3344863" cy="1260475"/>
        </p:xfrm>
        <a:graphic>
          <a:graphicData uri="http://schemas.openxmlformats.org/presentationml/2006/ole">
            <p:oleObj spid="_x0000_s57348" name="Equation" r:id="rId4" imgW="11808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257800" y="1257180"/>
            <a:ext cx="3048000" cy="2400420"/>
            <a:chOff x="5105400" y="2038290"/>
            <a:chExt cx="3048000" cy="2400420"/>
          </a:xfrm>
        </p:grpSpPr>
        <p:grpSp>
          <p:nvGrpSpPr>
            <p:cNvPr id="41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92375" y="2362200"/>
          <a:ext cx="2193925" cy="1189038"/>
        </p:xfrm>
        <a:graphic>
          <a:graphicData uri="http://schemas.openxmlformats.org/presentationml/2006/ole">
            <p:oleObj spid="_x0000_s58370" name="Equation" r:id="rId3" imgW="7743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stress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calculated</a:t>
            </a:r>
            <a:b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bending moment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300" baseline="0" dirty="0" smtClean="0">
                <a:solidFill>
                  <a:schemeClr val="tx2"/>
                </a:solidFill>
                <a:latin typeface="+mn-lt"/>
                <a:cs typeface="+mn-cs"/>
              </a:rPr>
              <a:t>There are</a:t>
            </a: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 bending moments both in </a:t>
            </a:r>
            <a:b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x and y directions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638800" y="11047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4678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x</a:t>
                      </a:r>
                      <a:endParaRPr lang="en-US" sz="240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33800" y="3048000"/>
          <a:ext cx="2362200" cy="1598266"/>
        </p:xfrm>
        <a:graphic>
          <a:graphicData uri="http://schemas.openxmlformats.org/presentationml/2006/ole">
            <p:oleObj spid="_x0000_s59394" name="Equation" r:id="rId4" imgW="101592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571</TotalTime>
  <Words>386</Words>
  <Application>Microsoft Office PowerPoint</Application>
  <PresentationFormat>On-screen Show (4:3)</PresentationFormat>
  <Paragraphs>164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Lecture 1</vt:lpstr>
      <vt:lpstr>Equation</vt:lpstr>
      <vt:lpstr>Plate Design</vt:lpstr>
      <vt:lpstr>Definition of Plate</vt:lpstr>
      <vt:lpstr>Plate Governing Equation</vt:lpstr>
      <vt:lpstr>Plate Deflection Under Loads</vt:lpstr>
      <vt:lpstr>Circular Plate with Uniform Load</vt:lpstr>
      <vt:lpstr>Circular Plate with Uniform Load</vt:lpstr>
      <vt:lpstr>Circular Plate Loaded at the Center</vt:lpstr>
      <vt:lpstr>Rectangular Plate under Uniform Loading</vt:lpstr>
      <vt:lpstr>Rectangular Plate under Uniform Loading</vt:lpstr>
      <vt:lpstr>Rectangular Plate under Uniform Loading</vt:lpstr>
      <vt:lpstr>Rectangular Plate under Uniform Loading</vt:lpstr>
      <vt:lpstr>Rectangular Plate under Central Load</vt:lpstr>
      <vt:lpstr>Rectangular Plate under Central Load</vt:lpstr>
      <vt:lpstr>Plate Design Conclusion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Design</dc:title>
  <dc:creator>Sup Akamphon</dc:creator>
  <cp:lastModifiedBy>Sup Akamphon</cp:lastModifiedBy>
  <cp:revision>9</cp:revision>
  <dcterms:created xsi:type="dcterms:W3CDTF">2009-12-14T03:16:00Z</dcterms:created>
  <dcterms:modified xsi:type="dcterms:W3CDTF">2010-01-06T08:23:24Z</dcterms:modified>
</cp:coreProperties>
</file>