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43C5A-A71C-45D0-AE91-F7BC9E062E8D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1AD-DDAF-4B20-8BCF-0A0FCC5752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it’s using</a:t>
            </a:r>
            <a:r>
              <a:rPr lang="en-US" baseline="0" dirty="0" smtClean="0"/>
              <a:t> total number of coils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B81AD-DDAF-4B20-8BCF-0A0FCC57522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Spring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6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Ratio of nominal coil diameter to wire diameter</a:t>
            </a:r>
          </a:p>
          <a:p>
            <a:endParaRPr lang="en-US" dirty="0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124200" y="2198687"/>
          <a:ext cx="1906587" cy="2373313"/>
        </p:xfrm>
        <a:graphic>
          <a:graphicData uri="http://schemas.openxmlformats.org/presentationml/2006/ole">
            <p:oleObj spid="_x0000_s57346" name="Equation" r:id="rId3" imgW="67284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Active Coil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Length of wire in active coils</a:t>
            </a:r>
            <a:endParaRPr lang="en-US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182938" y="2324100"/>
          <a:ext cx="1979612" cy="1943100"/>
        </p:xfrm>
        <a:graphic>
          <a:graphicData uri="http://schemas.openxmlformats.org/presentationml/2006/ole">
            <p:oleObj spid="_x0000_s58370" name="Equation" r:id="rId3" imgW="6984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failure modes to consider when designing springs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Wire breakage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Spring buckling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Breakage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spring is under torsion, spring fails due to … stress</a:t>
            </a:r>
          </a:p>
          <a:p>
            <a:endParaRPr lang="en-US" dirty="0" smtClean="0"/>
          </a:p>
          <a:p>
            <a:r>
              <a:rPr lang="en-US" dirty="0" smtClean="0"/>
              <a:t>Maximum shear stress in spring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W</a:t>
            </a:r>
            <a:r>
              <a:rPr lang="en-US" dirty="0" smtClean="0"/>
              <a:t> is Wahl’s correction factor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225675" y="3200400"/>
          <a:ext cx="4022725" cy="1075276"/>
        </p:xfrm>
        <a:graphic>
          <a:graphicData uri="http://schemas.openxmlformats.org/presentationml/2006/ole">
            <p:oleObj spid="_x0000_s59394" name="Equation" r:id="rId3" imgW="1473120" imgH="393480" progId="Equation.DSMT4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532062" y="5000721"/>
          <a:ext cx="3411538" cy="1068291"/>
        </p:xfrm>
        <a:graphic>
          <a:graphicData uri="http://schemas.openxmlformats.org/presentationml/2006/ole">
            <p:oleObj spid="_x0000_s59396" name="Equation" r:id="rId4" imgW="12571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Buckling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Occurs in compression springs when spring is too long or too thin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rule of thumb: length should be no longer than 4 times nominal coil diameter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657600" y="4495800"/>
          <a:ext cx="1260475" cy="503237"/>
        </p:xfrm>
        <a:graphic>
          <a:graphicData uri="http://schemas.openxmlformats.org/presentationml/2006/ole">
            <p:oleObj spid="_x0000_s60418" name="Equation" r:id="rId3" imgW="444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Normally manufactured so coils are pressed together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force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must be applied to separate the spring before it starts behaving linearly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2438400" cy="193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Spring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the coils separate, extension springs behave much like compression spring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90600" y="2590800"/>
            <a:ext cx="3048000" cy="2971007"/>
            <a:chOff x="990600" y="2590800"/>
            <a:chExt cx="4495800" cy="3258185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52401" y="4038600"/>
              <a:ext cx="274320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1524001" y="5410200"/>
              <a:ext cx="388620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1514342" y="4114800"/>
              <a:ext cx="1228858" cy="1294327"/>
            </a:xfrm>
            <a:custGeom>
              <a:avLst/>
              <a:gdLst>
                <a:gd name="connsiteX0" fmla="*/ 0 w 412124"/>
                <a:gd name="connsiteY0" fmla="*/ 579550 h 579550"/>
                <a:gd name="connsiteX1" fmla="*/ 103031 w 412124"/>
                <a:gd name="connsiteY1" fmla="*/ 218941 h 579550"/>
                <a:gd name="connsiteX2" fmla="*/ 412124 w 412124"/>
                <a:gd name="connsiteY2" fmla="*/ 0 h 5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124" h="579550">
                  <a:moveTo>
                    <a:pt x="0" y="579550"/>
                  </a:moveTo>
                  <a:cubicBezTo>
                    <a:pt x="17172" y="447541"/>
                    <a:pt x="34344" y="315533"/>
                    <a:pt x="103031" y="218941"/>
                  </a:cubicBezTo>
                  <a:cubicBezTo>
                    <a:pt x="171718" y="122349"/>
                    <a:pt x="291921" y="61174"/>
                    <a:pt x="412124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V="1">
              <a:off x="2743200" y="3352800"/>
              <a:ext cx="2209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5410200"/>
              <a:ext cx="457200" cy="438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590800"/>
              <a:ext cx="457200" cy="438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9" idx="2"/>
            </p:cNvCxnSpPr>
            <p:nvPr/>
          </p:nvCxnSpPr>
          <p:spPr>
            <a:xfrm flipH="1">
              <a:off x="1524000" y="411480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0600" y="3810000"/>
              <a:ext cx="561975" cy="438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/>
                <a:t>F</a:t>
              </a:r>
              <a:r>
                <a:rPr lang="en-US" sz="2000" baseline="-25000" dirty="0" err="1" smtClean="0"/>
                <a:t>i</a:t>
              </a:r>
              <a:endParaRPr lang="en-US" sz="2000" dirty="0"/>
            </a:p>
          </p:txBody>
        </p:sp>
      </p:grp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4379913" y="3276600"/>
          <a:ext cx="3240087" cy="1185862"/>
        </p:xfrm>
        <a:graphic>
          <a:graphicData uri="http://schemas.openxmlformats.org/presentationml/2006/ole">
            <p:oleObj spid="_x0000_s68610" name="Equation" r:id="rId4" imgW="11430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Shear Stress in Extension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shear stress is the sum of stresses from initial force and additional load</a:t>
            </a:r>
            <a:endParaRPr lang="en-US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438400" y="2895600"/>
          <a:ext cx="3529013" cy="1114425"/>
        </p:xfrm>
        <a:graphic>
          <a:graphicData uri="http://schemas.openxmlformats.org/presentationml/2006/ole">
            <p:oleObj spid="_x0000_s69634" name="Equation" r:id="rId3" imgW="1244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Stress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219200"/>
            <a:ext cx="4724400" cy="4937760"/>
          </a:xfrm>
        </p:spPr>
        <p:txBody>
          <a:bodyPr/>
          <a:lstStyle/>
          <a:p>
            <a:r>
              <a:rPr lang="en-US" dirty="0" smtClean="0"/>
              <a:t>Hooks create stress concentration at spring ends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048000" cy="223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4706939" y="2862951"/>
          <a:ext cx="2836862" cy="2623449"/>
        </p:xfrm>
        <a:graphic>
          <a:graphicData uri="http://schemas.openxmlformats.org/presentationml/2006/ole">
            <p:oleObj spid="_x0000_s70660" name="Equation" r:id="rId4" imgW="104112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Natural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05200"/>
            <a:ext cx="8229600" cy="2651760"/>
          </a:xfrm>
        </p:spPr>
        <p:txBody>
          <a:bodyPr/>
          <a:lstStyle/>
          <a:p>
            <a:r>
              <a:rPr lang="en-US" dirty="0" smtClean="0"/>
              <a:t>Spring natural frequency should be much higher (15-20 times) than the system frequency to prevent resonance</a:t>
            </a:r>
            <a:endParaRPr 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981200" y="1600200"/>
          <a:ext cx="4860925" cy="1330325"/>
        </p:xfrm>
        <a:graphic>
          <a:graphicData uri="http://schemas.openxmlformats.org/presentationml/2006/ole">
            <p:oleObj spid="_x0000_s71682" name="Equation" r:id="rId3" imgW="1714320" imgH="469800" progId="Equation.DSMT4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244850" y="4567238"/>
          <a:ext cx="2484438" cy="1185862"/>
        </p:xfrm>
        <a:graphic>
          <a:graphicData uri="http://schemas.openxmlformats.org/presentationml/2006/ole">
            <p:oleObj spid="_x0000_s71684" name="Equation" r:id="rId4" imgW="8762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elastic which exerts resisting force when the shape is changed</a:t>
            </a:r>
          </a:p>
          <a:p>
            <a:endParaRPr lang="en-US" dirty="0" smtClean="0"/>
          </a:p>
          <a:p>
            <a:r>
              <a:rPr lang="en-US" dirty="0" smtClean="0"/>
              <a:t>Here, assume that all springs are linear, e.g.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3429000"/>
          <a:ext cx="1295400" cy="503767"/>
        </p:xfrm>
        <a:graphic>
          <a:graphicData uri="http://schemas.openxmlformats.org/presentationml/2006/ole">
            <p:oleObj spid="_x0000_s36866" name="Equation" r:id="rId3" imgW="4572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Valve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engine maximum operating speed is 8000 rpm, and we must design the spring so that </a:t>
            </a:r>
            <a:r>
              <a:rPr lang="en-US" i="1" dirty="0" smtClean="0"/>
              <a:t>d</a:t>
            </a:r>
            <a:r>
              <a:rPr lang="en-US" dirty="0" smtClean="0"/>
              <a:t> = 0.5 cm, </a:t>
            </a:r>
            <a:r>
              <a:rPr lang="en-US" i="1" dirty="0" smtClean="0"/>
              <a:t>D</a:t>
            </a:r>
            <a:r>
              <a:rPr lang="en-US" dirty="0" smtClean="0"/>
              <a:t> = 3 cm, </a:t>
            </a:r>
            <a:r>
              <a:rPr lang="en-US" i="1" dirty="0" smtClean="0"/>
              <a:t>G</a:t>
            </a:r>
            <a:r>
              <a:rPr lang="en-US" dirty="0" smtClean="0"/>
              <a:t> = 200 GPa, and material density = 7800 kg/m</a:t>
            </a:r>
            <a:r>
              <a:rPr lang="en-US" baseline="30000" dirty="0" smtClean="0"/>
              <a:t>3</a:t>
            </a:r>
            <a:r>
              <a:rPr lang="en-US" dirty="0" smtClean="0"/>
              <a:t>, what is the required length of wire needed to make spring?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657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Design: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these things</a:t>
            </a:r>
          </a:p>
          <a:p>
            <a:pPr lvl="1"/>
            <a:r>
              <a:rPr lang="en-US" dirty="0" smtClean="0"/>
              <a:t>Spring geometry (</a:t>
            </a:r>
            <a:r>
              <a:rPr lang="en-US" i="1" dirty="0" smtClean="0"/>
              <a:t>D, d,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Spring material (</a:t>
            </a:r>
            <a:r>
              <a:rPr lang="en-US" i="1" dirty="0" smtClean="0"/>
              <a:t>G, yield)</a:t>
            </a:r>
          </a:p>
          <a:p>
            <a:pPr lvl="1"/>
            <a:r>
              <a:rPr lang="en-US" dirty="0" smtClean="0"/>
              <a:t>Operating conditions (natural frequency)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 in Daily Life</a:t>
            </a:r>
            <a:endParaRPr lang="en-US" dirty="0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328040" y="3452240"/>
            <a:ext cx="3962398" cy="102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447800"/>
            <a:ext cx="3423851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14800"/>
            <a:ext cx="3000375" cy="18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Springs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029200" cy="29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Springs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399"/>
            <a:ext cx="3429000" cy="112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05000"/>
            <a:ext cx="2619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/>
          <a:lstStyle/>
          <a:p>
            <a:r>
              <a:rPr lang="en-US" dirty="0" smtClean="0"/>
              <a:t>Belleville washer</a:t>
            </a:r>
          </a:p>
          <a:p>
            <a:pPr lvl="1"/>
            <a:r>
              <a:rPr lang="en-US" dirty="0" smtClean="0"/>
              <a:t>Used when space is limited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Springs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423160"/>
          </a:xfrm>
        </p:spPr>
        <p:txBody>
          <a:bodyPr/>
          <a:lstStyle/>
          <a:p>
            <a:r>
              <a:rPr lang="en-US" dirty="0" smtClean="0"/>
              <a:t>Leaf spring</a:t>
            </a:r>
          </a:p>
          <a:p>
            <a:pPr lvl="1"/>
            <a:r>
              <a:rPr lang="en-US" dirty="0" smtClean="0"/>
              <a:t>Deforms by bending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Laminated leaf spring</a:t>
            </a:r>
          </a:p>
          <a:p>
            <a:pPr lvl="1"/>
            <a:r>
              <a:rPr lang="en-US" dirty="0" smtClean="0"/>
              <a:t>Where have you seen this used? Why?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391668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1219200"/>
            <a:ext cx="4495800" cy="4937760"/>
          </a:xfrm>
        </p:spPr>
        <p:txBody>
          <a:bodyPr/>
          <a:lstStyle/>
          <a:p>
            <a:r>
              <a:rPr lang="en-US" dirty="0" smtClean="0"/>
              <a:t>D = nominal coil diameter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 = wire diameter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1752600"/>
            <a:ext cx="2286000" cy="3280558"/>
            <a:chOff x="1219200" y="1752600"/>
            <a:chExt cx="2286000" cy="3280558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9200" y="1752600"/>
              <a:ext cx="2286000" cy="3280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010437" y="2717442"/>
              <a:ext cx="381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x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Number of Coils,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coils taking the 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Depends on end characteristics of spring</a:t>
            </a:r>
            <a:endParaRPr lang="en-US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8463" y="2062163"/>
          <a:ext cx="2124075" cy="647700"/>
        </p:xfrm>
        <a:graphic>
          <a:graphicData uri="http://schemas.openxmlformats.org/presentationml/2006/ole">
            <p:oleObj spid="_x0000_s55299" name="Equation" r:id="rId3" imgW="749160" imgH="228600" progId="Equation.DSMT4">
              <p:embed/>
            </p:oleObj>
          </a:graphicData>
        </a:graphic>
      </p:graphicFrame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91000"/>
            <a:ext cx="57264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Stiffness</a:t>
            </a:r>
            <a:endParaRPr 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876800" y="2514600"/>
          <a:ext cx="1943100" cy="1295400"/>
        </p:xfrm>
        <a:graphic>
          <a:graphicData uri="http://schemas.openxmlformats.org/presentationml/2006/ole">
            <p:oleObj spid="_x0000_s56322" name="Equation" r:id="rId3" imgW="685800" imgH="457200" progId="Equation.DSMT4">
              <p:embed/>
            </p:oleObj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19200" y="1752600"/>
            <a:ext cx="2286000" cy="3280558"/>
            <a:chOff x="1219200" y="1752600"/>
            <a:chExt cx="2286000" cy="328055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1752600"/>
              <a:ext cx="2286000" cy="3280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010437" y="2717442"/>
              <a:ext cx="381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x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1383</TotalTime>
  <Words>388</Words>
  <Application>Microsoft Office PowerPoint</Application>
  <PresentationFormat>On-screen Show (4:3)</PresentationFormat>
  <Paragraphs>82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Lecture 1</vt:lpstr>
      <vt:lpstr>Equation</vt:lpstr>
      <vt:lpstr>Spring Design</vt:lpstr>
      <vt:lpstr>Springs</vt:lpstr>
      <vt:lpstr>Springs in Daily Life</vt:lpstr>
      <vt:lpstr>Types of Springs</vt:lpstr>
      <vt:lpstr>Other Types of Springs</vt:lpstr>
      <vt:lpstr>Other Types of Springs (cont)</vt:lpstr>
      <vt:lpstr>Spring Dimensions</vt:lpstr>
      <vt:lpstr>Active Number of Coils, na</vt:lpstr>
      <vt:lpstr>Spring Stiffness</vt:lpstr>
      <vt:lpstr>Spring Index</vt:lpstr>
      <vt:lpstr>Length of Active Coil</vt:lpstr>
      <vt:lpstr>Spring Failure</vt:lpstr>
      <vt:lpstr>Wire Breakage</vt:lpstr>
      <vt:lpstr>Spring Buckling</vt:lpstr>
      <vt:lpstr>Extension Springs</vt:lpstr>
      <vt:lpstr>Extension Spring Stiffness</vt:lpstr>
      <vt:lpstr>Maximum Shear Stress in Extension Spring</vt:lpstr>
      <vt:lpstr>End Stress Concentration</vt:lpstr>
      <vt:lpstr>Spring Natural Frequency</vt:lpstr>
      <vt:lpstr>Example: Valve Spring</vt:lpstr>
      <vt:lpstr>Spring Design: Summary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Design</dc:title>
  <dc:creator>Sup Akamphon</dc:creator>
  <cp:lastModifiedBy>Sup Akamphon</cp:lastModifiedBy>
  <cp:revision>15</cp:revision>
  <dcterms:created xsi:type="dcterms:W3CDTF">2009-12-12T07:22:49Z</dcterms:created>
  <dcterms:modified xsi:type="dcterms:W3CDTF">2009-12-17T07:00:59Z</dcterms:modified>
</cp:coreProperties>
</file>