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4" r:id="rId4"/>
    <p:sldId id="260" r:id="rId5"/>
    <p:sldId id="259" r:id="rId6"/>
    <p:sldId id="263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BDA8B-631F-A745-B8EB-F3751FAFEBF4}" v="1592" dt="2022-04-25T21:32:29.925"/>
    <p1510:client id="{14539CBA-CB6A-4F4D-B339-CB4F22103B5B}" v="793" dt="2022-04-25T18:57:04.369"/>
    <p1510:client id="{6ED9CB36-99A2-452C-9377-E51C2DEFF27C}" v="6" dt="2022-04-25T16:48:04.337"/>
    <p1510:client id="{85DB9728-6C7E-00BA-8778-DD2698711900}" v="808" dt="2022-04-25T18:04:33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84635"/>
  </p:normalViewPr>
  <p:slideViewPr>
    <p:cSldViewPr snapToGrid="0" snapToObjects="1">
      <p:cViewPr varScale="1">
        <p:scale>
          <a:sx n="142" d="100"/>
          <a:sy n="142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8E73B-8DDF-414F-94EE-EA94B049B1D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DA3EA-AE44-9F4D-B93E-E5EA6373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DA3EA-AE44-9F4D-B93E-E5EA6373B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Maze datasets are exceptional in their combination of behavioral richness (number of task con- figurations), stereotyped behavior across repeated trials (tens of repeats for each task configuration), and high total trial counts (thousands) – these attributes support averaging neuronal activity across repeated trials as a simple, first-pass de-noising strategy [3], while retaining enough diversity in task conditions to allow rich investigation into the structure of the population activity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DA3EA-AE44-9F4D-B93E-E5EA6373BA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firing rates held-in activity</a:t>
            </a:r>
          </a:p>
          <a:p>
            <a:r>
              <a:rPr lang="en-US" dirty="0"/>
              <a:t>Predict future time steps</a:t>
            </a:r>
          </a:p>
          <a:p>
            <a:r>
              <a:rPr lang="en-US" dirty="0"/>
              <a:t>Predict held-out activity</a:t>
            </a:r>
          </a:p>
          <a:p>
            <a:pPr marL="0" indent="0">
              <a:buNone/>
            </a:pPr>
            <a:r>
              <a:rPr lang="en-US" dirty="0"/>
              <a:t>   and its future timesteps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DA3EA-AE44-9F4D-B93E-E5EA6373BA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VRNN </a:t>
            </a:r>
          </a:p>
          <a:p>
            <a:r>
              <a:rPr lang="en-US" dirty="0"/>
              <a:t>Transform: linear layer for expanding dim from </a:t>
            </a:r>
            <a:r>
              <a:rPr lang="en-US" dirty="0" err="1"/>
              <a:t>heldin</a:t>
            </a:r>
            <a:r>
              <a:rPr lang="en-US" dirty="0"/>
              <a:t> </a:t>
            </a:r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heldin</a:t>
            </a:r>
            <a:r>
              <a:rPr lang="en-US" dirty="0"/>
              <a:t> + </a:t>
            </a:r>
            <a:r>
              <a:rPr lang="en-US" dirty="0" err="1"/>
              <a:t>heldout</a:t>
            </a:r>
            <a:endParaRPr lang="en-US" dirty="0"/>
          </a:p>
          <a:p>
            <a:r>
              <a:rPr lang="en-US" dirty="0"/>
              <a:t>VAE + RNN + Linear layer plus </a:t>
            </a:r>
            <a:r>
              <a:rPr lang="en-US" dirty="0" err="1"/>
              <a:t>poisson</a:t>
            </a:r>
            <a:r>
              <a:rPr lang="en-US" dirty="0"/>
              <a:t> for linear transform part , ELBO for enc and decoder</a:t>
            </a:r>
          </a:p>
          <a:p>
            <a:r>
              <a:rPr lang="en-US" dirty="0"/>
              <a:t>We chose passion because spikes are number of arrivals which is modelled using </a:t>
            </a:r>
            <a:r>
              <a:rPr lang="en-US" dirty="0" err="1"/>
              <a:t>poisson</a:t>
            </a:r>
            <a:r>
              <a:rPr lang="en-US" dirty="0"/>
              <a:t> distribution</a:t>
            </a:r>
          </a:p>
          <a:p>
            <a:r>
              <a:rPr lang="en-US" dirty="0"/>
              <a:t>Why VAE? 1. compression and decompression, helps model inherent noise in the measurements made and generalize better</a:t>
            </a:r>
          </a:p>
          <a:p>
            <a:r>
              <a:rPr lang="en-US" dirty="0"/>
              <a:t>2. 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DA3EA-AE44-9F4D-B93E-E5EA6373BA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CB33-0171-B190-9930-770136A93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5FAD5-A773-F6EF-ACB5-DA58DE906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E612-F6D3-FA5E-38B7-08C99C3F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1A2E-6F61-1C37-2B89-645244F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2BA7-4756-F7A5-9013-F97B5227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FBC-D113-B537-FE2B-9E84DC3C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8890B-1519-5FB3-FBC7-F8E93A88F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41C7-5CFA-BE01-A5A5-8DC48250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FD5D-74B8-A9FF-D5F1-F6159052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E293C-EFC0-9CD2-8DCC-180B3A0F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8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7C9DC-D0C0-A6AE-54C8-B2B0E5C97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C82D0-6FA5-D794-13FB-2A514F48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2C6B0-21EC-D8A5-BBAC-710BB716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5EA21-4309-A044-96C9-A6552B75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5724-7298-86CA-5CB6-4154EFAB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5EDC-2827-557A-390D-E4320E7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E0BE-6F0D-CBF9-E37E-E83D2CAB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2307-DE4F-EEBC-5FE3-167F1416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C72A6-038D-DBC3-4DB2-36786A31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D17F-B8CE-AF18-BA34-8D3D67AB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F2FF-1BB8-4E48-8808-68EDE2E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D7B76-D6A7-DAAC-61EB-26412BB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CF38-8B6B-92AA-719A-487E420B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6DFA-F9FD-4BBC-3FAB-FCB647DD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C5C0-188F-3351-6421-15211B0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3DE8-453B-E326-A2E0-AF164E61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961D-00DB-1727-1EC7-75FABC282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2F1BA-E053-A8D6-6555-C9381FEA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5A168-CDF7-35B2-98D3-0E15745E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F3680-F1B2-CEB5-AD6A-8B8650D1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390B9-7DF3-19DD-B3E3-F9FC2E26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6A57-D1AC-574D-F5D2-03BC8F1F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3ECBC-13FC-4C9D-BF3F-23BA3255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C1EB5-B827-F060-2BC8-17033BAD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453A1-932D-F3DD-70BA-ABBF0351D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EA578-887C-EB84-DA0C-4BAAB6690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A5EC8-15CB-0335-944E-123717C7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58706-1A62-66EB-F710-7F8DA38E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8472-A229-A503-9650-7104AB97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4215-26B9-6106-8057-E19F14EE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8CE6-FAB7-283A-FC61-3898CEF6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59D43-5622-FF56-591F-94B048CC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6BF00-1FDF-D03D-24E9-8F5450B9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C33EC-531C-E667-4D2B-279ABD1F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D8756-5062-1F0E-0460-5840D8C2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A509E-3B83-5304-4B01-9F1FB708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5647-21D3-FD81-EE6B-2DA76796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85DA-F217-D80A-E84B-B02FDB78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BF61D-640B-99CE-D87E-2DD43F0AB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E5179-0566-4D53-362C-36A48B32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227F0-9175-B5CA-3822-7D51B4FF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90AA-D927-AFBB-336C-0E227E9F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5565-2A16-02BA-E418-467F4745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087F8-26D9-59A6-285B-4B17E7DCC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8301A-F599-E9F0-5C8F-A3DA2A04F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3EAC4-EAD3-AE91-6BF3-37E08D98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4B3C-AD82-1703-6FFD-DFA89E3D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8E51A-3299-DC1F-EF85-845801D1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DDC07-96AF-BD24-A381-60C79D20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EEF6-7990-C867-36C6-12D6E70C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81B1-B0BC-BE80-21AD-A6FE8239C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B8912-B8A0-7941-A80D-83B464897B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B834-69C3-5B69-C4D7-1578EE45A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DF44-8E6B-CBD1-CEB2-69FAABAEB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0D50-6EDE-6C44-B46C-CFA1F1A8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A633-4F03-ED5C-2B7F-AEEADCD90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200" dirty="0"/>
            </a:br>
            <a:r>
              <a:rPr lang="en-US" sz="3200" dirty="0"/>
              <a:t>ECE695GM Project</a:t>
            </a:r>
            <a:br>
              <a:rPr lang="en-US" sz="3200" dirty="0"/>
            </a:br>
            <a:r>
              <a:rPr lang="en-US" sz="3200" dirty="0"/>
              <a:t>Variational RNN for Joint </a:t>
            </a:r>
            <a:r>
              <a:rPr lang="en-US" sz="3200" dirty="0">
                <a:ea typeface="+mj-lt"/>
                <a:cs typeface="+mj-lt"/>
              </a:rPr>
              <a:t>Neural</a:t>
            </a:r>
            <a:br>
              <a:rPr lang="en-US" sz="3200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Latent </a:t>
            </a:r>
            <a:r>
              <a:rPr lang="en-US" sz="3200" dirty="0"/>
              <a:t>Generation and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5814-F54C-56A3-EF7C-E7BBFA32E2CC}"/>
              </a:ext>
            </a:extLst>
          </p:cNvPr>
          <p:cNvSpPr txBox="1"/>
          <p:nvPr/>
        </p:nvSpPr>
        <p:spPr>
          <a:xfrm>
            <a:off x="5276288" y="3853543"/>
            <a:ext cx="163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Akshita</a:t>
            </a:r>
            <a:r>
              <a:rPr lang="en-US" dirty="0"/>
              <a:t> </a:t>
            </a:r>
            <a:r>
              <a:rPr lang="en-US" dirty="0" err="1"/>
              <a:t>Kamsali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7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5BB7-F27C-FD6C-AAC7-C8816EB8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pic>
        <p:nvPicPr>
          <p:cNvPr id="7" name="Picture 6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EA04B39A-A48F-0547-6190-C1D7DC5BB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r="161"/>
          <a:stretch/>
        </p:blipFill>
        <p:spPr>
          <a:xfrm>
            <a:off x="4984887" y="1269999"/>
            <a:ext cx="6916283" cy="3539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4B2AF5-3C90-636C-4A39-637F0260C55D}"/>
              </a:ext>
            </a:extLst>
          </p:cNvPr>
          <p:cNvSpPr txBox="1"/>
          <p:nvPr/>
        </p:nvSpPr>
        <p:spPr>
          <a:xfrm>
            <a:off x="745834" y="1735574"/>
            <a:ext cx="44052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is initially in spikes binned at 1ms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Resample at 5ms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 trials, separate held-out, and future predictions, and stack them</a:t>
            </a:r>
          </a:p>
        </p:txBody>
      </p:sp>
    </p:spTree>
    <p:extLst>
      <p:ext uri="{BB962C8B-B14F-4D97-AF65-F5344CB8AC3E}">
        <p14:creationId xmlns:p14="http://schemas.microsoft.com/office/powerpoint/2010/main" val="23480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F729-4C49-2C54-26FB-77D15BC4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4266F0-610B-1440-5A65-2307D843A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6736" y="1690688"/>
            <a:ext cx="10078527" cy="4351338"/>
          </a:xfrm>
        </p:spPr>
      </p:pic>
    </p:spTree>
    <p:extLst>
      <p:ext uri="{BB962C8B-B14F-4D97-AF65-F5344CB8AC3E}">
        <p14:creationId xmlns:p14="http://schemas.microsoft.com/office/powerpoint/2010/main" val="166693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3020-17A2-1E1F-3809-E67FDF46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Proposed Model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F56162-5EA2-FF20-A98C-85D5E543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1823895"/>
            <a:ext cx="3444240" cy="32102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2EDA7D-3E5D-F592-FDEE-C6D8C1E3C850}"/>
              </a:ext>
            </a:extLst>
          </p:cNvPr>
          <p:cNvCxnSpPr>
            <a:cxnSpLocks/>
          </p:cNvCxnSpPr>
          <p:nvPr/>
        </p:nvCxnSpPr>
        <p:spPr>
          <a:xfrm flipH="1">
            <a:off x="3523553" y="4908163"/>
            <a:ext cx="1" cy="341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BF499-6FB1-4E6A-86B9-01481DD2E326}"/>
              </a:ext>
            </a:extLst>
          </p:cNvPr>
          <p:cNvSpPr txBox="1"/>
          <p:nvPr/>
        </p:nvSpPr>
        <p:spPr>
          <a:xfrm>
            <a:off x="4928259" y="1684678"/>
            <a:ext cx="69483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Prior</a:t>
            </a:r>
          </a:p>
          <a:p>
            <a:r>
              <a:rPr lang="de-DE" sz="1600" dirty="0" err="1"/>
              <a:t>z</a:t>
            </a:r>
            <a:r>
              <a:rPr lang="de-DE" sz="1600" baseline="-25000" dirty="0" err="1"/>
              <a:t>t</a:t>
            </a:r>
            <a:r>
              <a:rPr lang="de-DE" sz="1600" dirty="0"/>
              <a:t> ∼ N(µ</a:t>
            </a:r>
            <a:r>
              <a:rPr lang="de-DE" sz="1600" baseline="-25000" dirty="0"/>
              <a:t>0,t</a:t>
            </a:r>
            <a:r>
              <a:rPr lang="de-DE" sz="1600" dirty="0"/>
              <a:t>, </a:t>
            </a:r>
            <a:r>
              <a:rPr lang="de-DE" sz="1600" dirty="0" err="1"/>
              <a:t>diag</a:t>
            </a:r>
            <a:r>
              <a:rPr lang="de-DE" sz="1600" dirty="0"/>
              <a:t>(</a:t>
            </a:r>
            <a:r>
              <a:rPr lang="de-DE" sz="1600" dirty="0" err="1"/>
              <a:t>σ</a:t>
            </a:r>
            <a:r>
              <a:rPr lang="de-DE" sz="1600" dirty="0"/>
              <a:t> </a:t>
            </a:r>
            <a:r>
              <a:rPr lang="de-DE" sz="1600" baseline="30000" dirty="0"/>
              <a:t>2</a:t>
            </a:r>
            <a:r>
              <a:rPr lang="de-DE" sz="1600" dirty="0"/>
              <a:t> </a:t>
            </a:r>
            <a:r>
              <a:rPr lang="de-DE" sz="1600" baseline="-25000" dirty="0"/>
              <a:t>0,t</a:t>
            </a:r>
            <a:r>
              <a:rPr lang="de-DE" sz="1600" dirty="0"/>
              <a:t>))</a:t>
            </a:r>
            <a:endParaRPr lang="en-US" sz="1600" b="1" dirty="0"/>
          </a:p>
          <a:p>
            <a:r>
              <a:rPr lang="de-DE" sz="1600" dirty="0" err="1"/>
              <a:t>x</a:t>
            </a:r>
            <a:r>
              <a:rPr lang="de-DE" sz="1600" baseline="-25000" dirty="0" err="1"/>
              <a:t>t</a:t>
            </a:r>
            <a:r>
              <a:rPr lang="de-DE" sz="1600" dirty="0"/>
              <a:t> | </a:t>
            </a:r>
            <a:r>
              <a:rPr lang="de-DE" sz="1600" dirty="0" err="1"/>
              <a:t>z</a:t>
            </a:r>
            <a:r>
              <a:rPr lang="de-DE" sz="1600" baseline="-25000" dirty="0" err="1"/>
              <a:t>t</a:t>
            </a:r>
            <a:r>
              <a:rPr lang="de-DE" sz="1600" dirty="0"/>
              <a:t> ∼ N(µ</a:t>
            </a:r>
            <a:r>
              <a:rPr lang="de-DE" sz="1600" baseline="-25000" dirty="0" err="1"/>
              <a:t>x,t</a:t>
            </a:r>
            <a:r>
              <a:rPr lang="de-DE" sz="1600" dirty="0"/>
              <a:t>, </a:t>
            </a:r>
            <a:r>
              <a:rPr lang="de-DE" sz="1600" dirty="0" err="1"/>
              <a:t>diag</a:t>
            </a:r>
            <a:r>
              <a:rPr lang="de-DE" sz="1600" dirty="0"/>
              <a:t>(</a:t>
            </a:r>
            <a:r>
              <a:rPr lang="de-DE" sz="1600" dirty="0" err="1"/>
              <a:t>σ</a:t>
            </a:r>
            <a:r>
              <a:rPr lang="de-DE" sz="1600" dirty="0"/>
              <a:t> </a:t>
            </a:r>
            <a:r>
              <a:rPr lang="de-DE" sz="1600" baseline="30000" dirty="0"/>
              <a:t>2</a:t>
            </a:r>
            <a:r>
              <a:rPr lang="de-DE" sz="1600" dirty="0"/>
              <a:t> </a:t>
            </a:r>
            <a:r>
              <a:rPr lang="de-DE" sz="1600" baseline="-25000" dirty="0" err="1"/>
              <a:t>x,t</a:t>
            </a:r>
            <a:r>
              <a:rPr lang="de-DE" sz="1600" dirty="0"/>
              <a:t>))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b="1" dirty="0"/>
              <a:t>Recurrence</a:t>
            </a:r>
          </a:p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r>
              <a:rPr lang="en-US" sz="1600" dirty="0"/>
              <a:t> =f</a:t>
            </a:r>
            <a:r>
              <a:rPr lang="el-GR" sz="1600" baseline="-25000" dirty="0"/>
              <a:t>θ</a:t>
            </a:r>
            <a:r>
              <a:rPr lang="el-GR" sz="1600" dirty="0"/>
              <a:t> (</a:t>
            </a:r>
            <a:r>
              <a:rPr lang="el-GR" sz="1600" dirty="0" err="1"/>
              <a:t>ϕ</a:t>
            </a:r>
            <a:r>
              <a:rPr lang="el-GR" sz="1600" dirty="0"/>
              <a:t> </a:t>
            </a:r>
            <a:r>
              <a:rPr lang="en-US" sz="1600" baseline="30000" dirty="0"/>
              <a:t>x</a:t>
            </a:r>
            <a:r>
              <a:rPr lang="en-US" sz="1600" dirty="0"/>
              <a:t> </a:t>
            </a:r>
            <a:r>
              <a:rPr lang="el-GR" sz="1600" baseline="-25000" dirty="0"/>
              <a:t>τ</a:t>
            </a:r>
            <a:r>
              <a:rPr lang="el-GR" sz="1600" dirty="0"/>
              <a:t> (</a:t>
            </a:r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r>
              <a:rPr lang="en-US" sz="1600" dirty="0"/>
              <a:t>), </a:t>
            </a:r>
            <a:r>
              <a:rPr lang="el-GR" sz="1600" dirty="0" err="1"/>
              <a:t>ϕ</a:t>
            </a:r>
            <a:r>
              <a:rPr lang="en-US" sz="1600" baseline="30000" dirty="0"/>
              <a:t>z</a:t>
            </a:r>
            <a:r>
              <a:rPr lang="en-US" sz="1600" dirty="0"/>
              <a:t> </a:t>
            </a:r>
            <a:r>
              <a:rPr lang="el-GR" sz="1600" baseline="-25000" dirty="0"/>
              <a:t>τ</a:t>
            </a:r>
            <a:r>
              <a:rPr lang="el-GR" sz="1600" dirty="0"/>
              <a:t> (</a:t>
            </a:r>
            <a:r>
              <a:rPr lang="en-US" sz="1600" dirty="0" err="1"/>
              <a:t>z</a:t>
            </a:r>
            <a:r>
              <a:rPr lang="en-US" sz="1600" baseline="-25000" dirty="0" err="1"/>
              <a:t>t</a:t>
            </a:r>
            <a:r>
              <a:rPr lang="en-US" sz="1600" dirty="0"/>
              <a:t>), h</a:t>
            </a:r>
            <a:r>
              <a:rPr lang="en-US" sz="1600" baseline="-25000" dirty="0"/>
              <a:t>t−1</a:t>
            </a:r>
            <a:r>
              <a:rPr lang="en-US" sz="1600" dirty="0"/>
              <a:t>),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Posterior Inference </a:t>
            </a:r>
          </a:p>
          <a:p>
            <a:r>
              <a:rPr lang="en-US" sz="1600" dirty="0" err="1"/>
              <a:t>z</a:t>
            </a:r>
            <a:r>
              <a:rPr lang="en-US" sz="1600" baseline="-25000" dirty="0" err="1"/>
              <a:t>t</a:t>
            </a:r>
            <a:r>
              <a:rPr lang="en-US" sz="1600" dirty="0"/>
              <a:t> | </a:t>
            </a:r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r>
              <a:rPr lang="en-US" sz="1600" dirty="0"/>
              <a:t> ∼ N(µ</a:t>
            </a:r>
            <a:r>
              <a:rPr lang="en-US" sz="1600" baseline="-25000" dirty="0" err="1"/>
              <a:t>z,t</a:t>
            </a:r>
            <a:r>
              <a:rPr lang="en-US" sz="1600" dirty="0"/>
              <a:t>, </a:t>
            </a:r>
            <a:r>
              <a:rPr lang="en-US" sz="1600" dirty="0" err="1"/>
              <a:t>diag</a:t>
            </a:r>
            <a:r>
              <a:rPr lang="en-US" sz="1600" dirty="0"/>
              <a:t>(</a:t>
            </a:r>
            <a:r>
              <a:rPr lang="el-GR" sz="1600" dirty="0"/>
              <a:t>σ </a:t>
            </a:r>
            <a:r>
              <a:rPr lang="el-GR" sz="1600" baseline="30000" dirty="0"/>
              <a:t>2</a:t>
            </a:r>
            <a:r>
              <a:rPr lang="el-GR" sz="1600" dirty="0"/>
              <a:t> </a:t>
            </a:r>
            <a:r>
              <a:rPr lang="en-US" sz="1600" baseline="-25000" dirty="0" err="1"/>
              <a:t>z,t</a:t>
            </a:r>
            <a:r>
              <a:rPr lang="en-US" sz="1600" dirty="0"/>
              <a:t>))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Transform </a:t>
            </a:r>
          </a:p>
          <a:p>
            <a:r>
              <a:rPr lang="en-US" sz="1600" dirty="0" err="1"/>
              <a:t>u</a:t>
            </a:r>
            <a:r>
              <a:rPr lang="en-US" sz="1600" baseline="-25000" dirty="0" err="1"/>
              <a:t>t</a:t>
            </a:r>
            <a:r>
              <a:rPr lang="en-US" sz="1600" dirty="0"/>
              <a:t> = u </a:t>
            </a:r>
            <a:r>
              <a:rPr lang="en-US" sz="1600" baseline="-25000" dirty="0"/>
              <a:t>*</a:t>
            </a:r>
            <a:r>
              <a:rPr lang="en-US" sz="1600" dirty="0"/>
              <a:t> </a:t>
            </a:r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r>
              <a:rPr lang="en-US" sz="1600" dirty="0"/>
              <a:t> </a:t>
            </a:r>
          </a:p>
          <a:p>
            <a:endParaRPr lang="en-US" sz="1600" b="1" dirty="0"/>
          </a:p>
          <a:p>
            <a:r>
              <a:rPr lang="en-US" sz="1600" b="1" dirty="0"/>
              <a:t>Output</a:t>
            </a:r>
            <a:endParaRPr lang="en-US" sz="1600" baseline="-25000" dirty="0"/>
          </a:p>
          <a:p>
            <a:r>
              <a:rPr lang="en-US" sz="1600" dirty="0" err="1"/>
              <a:t>o</a:t>
            </a:r>
            <a:r>
              <a:rPr lang="en-US" sz="1600" baseline="-25000" dirty="0" err="1"/>
              <a:t>t</a:t>
            </a:r>
            <a:r>
              <a:rPr lang="en-US" sz="1600" baseline="-25000" dirty="0"/>
              <a:t>  </a:t>
            </a:r>
            <a:r>
              <a:rPr lang="en-US" sz="1600" dirty="0"/>
              <a:t>= exp(</a:t>
            </a:r>
            <a:r>
              <a:rPr lang="en-US" sz="1600" dirty="0" err="1"/>
              <a:t>u</a:t>
            </a:r>
            <a:r>
              <a:rPr lang="en-US" sz="1600" baseline="-25000" dirty="0" err="1"/>
              <a:t>t</a:t>
            </a:r>
            <a:r>
              <a:rPr lang="en-US" sz="1600" dirty="0"/>
              <a:t>)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Loss</a:t>
            </a:r>
          </a:p>
          <a:p>
            <a:r>
              <a:rPr lang="en-US" sz="1600" dirty="0" err="1"/>
              <a:t>poisson_nll</a:t>
            </a:r>
            <a:r>
              <a:rPr lang="en-US" sz="1600" dirty="0"/>
              <a:t>(</a:t>
            </a:r>
            <a:r>
              <a:rPr lang="en-US" sz="1600" dirty="0" err="1"/>
              <a:t>o</a:t>
            </a:r>
            <a:r>
              <a:rPr lang="en-US" sz="1600" baseline="-25000" dirty="0" err="1"/>
              <a:t>t</a:t>
            </a:r>
            <a:r>
              <a:rPr lang="en-US" sz="1600" dirty="0"/>
              <a:t>,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) +  E</a:t>
            </a:r>
            <a:r>
              <a:rPr lang="en-US" sz="1600" baseline="-25000" dirty="0"/>
              <a:t>q</a:t>
            </a:r>
            <a:r>
              <a:rPr lang="en-US" sz="1600" dirty="0"/>
              <a:t>[ ∑</a:t>
            </a:r>
            <a:r>
              <a:rPr lang="en-US" sz="1600" baseline="-25000" dirty="0"/>
              <a:t>t</a:t>
            </a:r>
            <a:r>
              <a:rPr lang="en-US" sz="1600" dirty="0"/>
              <a:t> - KLD(q(</a:t>
            </a:r>
            <a:r>
              <a:rPr lang="en-US" sz="1600" dirty="0" err="1"/>
              <a:t>z</a:t>
            </a:r>
            <a:r>
              <a:rPr lang="en-US" sz="1600" baseline="-25000" dirty="0" err="1"/>
              <a:t>t</a:t>
            </a:r>
            <a:r>
              <a:rPr lang="en-US" sz="1600" dirty="0"/>
              <a:t> | </a:t>
            </a:r>
            <a:r>
              <a:rPr lang="en-US" sz="1600" dirty="0" err="1"/>
              <a:t>x</a:t>
            </a:r>
            <a:r>
              <a:rPr lang="en-US" sz="1600" baseline="-25000" dirty="0" err="1"/>
              <a:t>≤t</a:t>
            </a:r>
            <a:r>
              <a:rPr lang="en-US" sz="1600" dirty="0"/>
              <a:t>, z</a:t>
            </a:r>
            <a:r>
              <a:rPr lang="en-US" sz="1600" baseline="-25000" dirty="0"/>
              <a:t>&lt;t</a:t>
            </a:r>
            <a:r>
              <a:rPr lang="en-US" sz="1600" dirty="0"/>
              <a:t>)|| p(</a:t>
            </a:r>
            <a:r>
              <a:rPr lang="en-US" sz="1600" dirty="0" err="1"/>
              <a:t>z</a:t>
            </a:r>
            <a:r>
              <a:rPr lang="en-US" sz="1600" baseline="-25000" dirty="0" err="1"/>
              <a:t>t</a:t>
            </a:r>
            <a:r>
              <a:rPr lang="en-US" sz="1600" dirty="0"/>
              <a:t> | x</a:t>
            </a:r>
            <a:r>
              <a:rPr lang="en-US" sz="1600" baseline="-25000" dirty="0"/>
              <a:t>&lt;t</a:t>
            </a:r>
            <a:r>
              <a:rPr lang="en-US" sz="1600" dirty="0"/>
              <a:t>, z</a:t>
            </a:r>
            <a:r>
              <a:rPr lang="en-US" sz="1600" baseline="-25000" dirty="0"/>
              <a:t>&lt;t</a:t>
            </a:r>
            <a:r>
              <a:rPr lang="en-US" sz="1600" dirty="0"/>
              <a:t>)) + log p(</a:t>
            </a:r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r>
              <a:rPr lang="en-US" sz="1600" dirty="0"/>
              <a:t> | x </a:t>
            </a:r>
            <a:r>
              <a:rPr lang="en-US" sz="1600" baseline="-25000" dirty="0"/>
              <a:t>≤t</a:t>
            </a:r>
            <a:r>
              <a:rPr lang="en-US" sz="1600" dirty="0"/>
              <a:t>, z</a:t>
            </a:r>
            <a:r>
              <a:rPr lang="en-US" sz="1600" baseline="-25000" dirty="0"/>
              <a:t>&lt;t</a:t>
            </a:r>
            <a:r>
              <a:rPr lang="en-US" sz="1600" dirty="0"/>
              <a:t>) ]</a:t>
            </a:r>
          </a:p>
          <a:p>
            <a:endParaRPr lang="en-US" sz="16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890C2C-7EA5-403A-A9E1-D41A22710632}"/>
              </a:ext>
            </a:extLst>
          </p:cNvPr>
          <p:cNvSpPr/>
          <p:nvPr/>
        </p:nvSpPr>
        <p:spPr>
          <a:xfrm>
            <a:off x="3226188" y="6054012"/>
            <a:ext cx="594731" cy="5761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EB3F5-C93C-4925-8097-21C87099F58E}"/>
              </a:ext>
            </a:extLst>
          </p:cNvPr>
          <p:cNvSpPr txBox="1"/>
          <p:nvPr/>
        </p:nvSpPr>
        <p:spPr>
          <a:xfrm>
            <a:off x="3355264" y="6129138"/>
            <a:ext cx="1089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>
                <a:cs typeface="Calibri"/>
              </a:rPr>
              <a:t>o</a:t>
            </a:r>
            <a:r>
              <a:rPr lang="en-US" i="1" baseline="-25000">
                <a:cs typeface="Calibri"/>
              </a:rPr>
              <a:t>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3C121E2-42F0-40A2-A8A7-343A2B9E428D}"/>
              </a:ext>
            </a:extLst>
          </p:cNvPr>
          <p:cNvSpPr/>
          <p:nvPr/>
        </p:nvSpPr>
        <p:spPr>
          <a:xfrm>
            <a:off x="3226187" y="5243773"/>
            <a:ext cx="594731" cy="570819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DD8376-1910-415A-96E5-9172385C477B}"/>
              </a:ext>
            </a:extLst>
          </p:cNvPr>
          <p:cNvCxnSpPr>
            <a:cxnSpLocks/>
          </p:cNvCxnSpPr>
          <p:nvPr/>
        </p:nvCxnSpPr>
        <p:spPr>
          <a:xfrm>
            <a:off x="3523553" y="5820913"/>
            <a:ext cx="0" cy="249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753590-B839-422F-96DF-57150201FF5B}"/>
              </a:ext>
            </a:extLst>
          </p:cNvPr>
          <p:cNvSpPr txBox="1"/>
          <p:nvPr/>
        </p:nvSpPr>
        <p:spPr>
          <a:xfrm>
            <a:off x="3368040" y="5253227"/>
            <a:ext cx="1089103" cy="379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i="1" baseline="-25000">
                <a:cs typeface="Calibri"/>
              </a:rPr>
              <a:t>u</a:t>
            </a:r>
            <a:endParaRPr lang="en-US" i="1" baseline="-2500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6C5C0-166F-4307-A68F-3D9CB2A923A0}"/>
              </a:ext>
            </a:extLst>
          </p:cNvPr>
          <p:cNvSpPr txBox="1"/>
          <p:nvPr/>
        </p:nvSpPr>
        <p:spPr>
          <a:xfrm>
            <a:off x="838200" y="1380729"/>
            <a:ext cx="881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transform layer and modify loss function objective to VRNN(Chung et. al. 2016)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F693D19-B147-429B-AB56-112B0AF18837}"/>
              </a:ext>
            </a:extLst>
          </p:cNvPr>
          <p:cNvSpPr/>
          <p:nvPr/>
        </p:nvSpPr>
        <p:spPr>
          <a:xfrm rot="16200000">
            <a:off x="9152974" y="4983926"/>
            <a:ext cx="401934" cy="27130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F12109-E5F4-4A31-A6B4-CFC0C7625EE0}"/>
              </a:ext>
            </a:extLst>
          </p:cNvPr>
          <p:cNvSpPr txBox="1"/>
          <p:nvPr/>
        </p:nvSpPr>
        <p:spPr>
          <a:xfrm>
            <a:off x="8409398" y="6455215"/>
            <a:ext cx="23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Variational ELBO</a:t>
            </a:r>
          </a:p>
        </p:txBody>
      </p:sp>
    </p:spTree>
    <p:extLst>
      <p:ext uri="{BB962C8B-B14F-4D97-AF65-F5344CB8AC3E}">
        <p14:creationId xmlns:p14="http://schemas.microsoft.com/office/powerpoint/2010/main" val="14209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DA71-3BEB-669A-569F-4BF04637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Loss plots</a:t>
            </a:r>
          </a:p>
        </p:txBody>
      </p:sp>
      <p:pic>
        <p:nvPicPr>
          <p:cNvPr id="4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9F676E6E-D0D3-360F-03EF-21A2BBA0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2010338"/>
            <a:ext cx="4287520" cy="2908445"/>
          </a:xfrm>
          <a:prstGeom prst="rect">
            <a:avLst/>
          </a:prstGeom>
        </p:spPr>
      </p:pic>
      <p:pic>
        <p:nvPicPr>
          <p:cNvPr id="5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1A6109EF-5675-F698-9782-C9919D07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20" y="1949378"/>
            <a:ext cx="4378960" cy="29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2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7274-64F8-4C15-6D4B-73A1E43B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B0A9-B8E6-AAE0-6A84-4B224F30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Co-smoothing bits/spike - </a:t>
            </a:r>
          </a:p>
          <a:p>
            <a:r>
              <a:rPr lang="en-US" dirty="0"/>
              <a:t>Decoding accuracy</a:t>
            </a:r>
          </a:p>
          <a:p>
            <a:r>
              <a:rPr lang="en-US" dirty="0"/>
              <a:t>Match to PSTH</a:t>
            </a:r>
          </a:p>
          <a:p>
            <a:r>
              <a:rPr lang="en-US" dirty="0"/>
              <a:t>Forward prediction bits/spike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DC510-2CB4-09EC-D557-B1828FE8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4001294"/>
            <a:ext cx="8013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4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A34C-C11D-C20C-55AB-EE6BF656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025866-166C-306B-2B72-6CBCB312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All results are reported on test set of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MC_Maze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Large </a:t>
            </a:r>
            <a:r>
              <a:rPr lang="en-US" sz="2400" dirty="0"/>
              <a:t>dataset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C1065E-D7EB-9C84-FD9E-6058E053A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59631"/>
              </p:ext>
            </p:extLst>
          </p:nvPr>
        </p:nvGraphicFramePr>
        <p:xfrm>
          <a:off x="838200" y="2187193"/>
          <a:ext cx="10515600" cy="379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816">
                  <a:extLst>
                    <a:ext uri="{9D8B030D-6E8A-4147-A177-3AD203B41FA5}">
                      <a16:colId xmlns:a16="http://schemas.microsoft.com/office/drawing/2014/main" val="3470117603"/>
                    </a:ext>
                  </a:extLst>
                </a:gridCol>
                <a:gridCol w="3378735">
                  <a:extLst>
                    <a:ext uri="{9D8B030D-6E8A-4147-A177-3AD203B41FA5}">
                      <a16:colId xmlns:a16="http://schemas.microsoft.com/office/drawing/2014/main" val="1799626986"/>
                    </a:ext>
                  </a:extLst>
                </a:gridCol>
                <a:gridCol w="3600049">
                  <a:extLst>
                    <a:ext uri="{9D8B030D-6E8A-4147-A177-3AD203B41FA5}">
                      <a16:colId xmlns:a16="http://schemas.microsoft.com/office/drawing/2014/main" val="3597175986"/>
                    </a:ext>
                  </a:extLst>
                </a:gridCol>
              </a:tblGrid>
              <a:tr h="11230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               Metric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       Epochs = 250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dirty="0"/>
                        <a:t>       Epochs = 2500</a:t>
                      </a:r>
                    </a:p>
                  </a:txBody>
                  <a:tcPr marL="151758" marR="151758" marT="75879" marB="75879"/>
                </a:tc>
                <a:extLst>
                  <a:ext uri="{0D108BD9-81ED-4DB2-BD59-A6C34878D82A}">
                    <a16:rowId xmlns:a16="http://schemas.microsoft.com/office/drawing/2014/main" val="3205562258"/>
                  </a:ext>
                </a:extLst>
              </a:tr>
              <a:tr h="6677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                 co-bps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             0.0176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dirty="0"/>
                        <a:t>                  0.0751</a:t>
                      </a:r>
                    </a:p>
                  </a:txBody>
                  <a:tcPr marL="151758" marR="151758" marT="75879" marB="75879"/>
                </a:tc>
                <a:extLst>
                  <a:ext uri="{0D108BD9-81ED-4DB2-BD59-A6C34878D82A}">
                    <a16:rowId xmlns:a16="http://schemas.microsoft.com/office/drawing/2014/main" val="4043465749"/>
                  </a:ext>
                </a:extLst>
              </a:tr>
              <a:tr h="6677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                 vel-R2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             0.0140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dirty="0"/>
                        <a:t>                  0.0258</a:t>
                      </a:r>
                    </a:p>
                  </a:txBody>
                  <a:tcPr marL="151758" marR="151758" marT="75879" marB="75879"/>
                </a:tc>
                <a:extLst>
                  <a:ext uri="{0D108BD9-81ED-4DB2-BD59-A6C34878D82A}">
                    <a16:rowId xmlns:a16="http://schemas.microsoft.com/office/drawing/2014/main" val="2554154893"/>
                  </a:ext>
                </a:extLst>
              </a:tr>
              <a:tr h="6677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                psth-R2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             0.0341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                  0.1576</a:t>
                      </a:r>
                    </a:p>
                  </a:txBody>
                  <a:tcPr marL="151758" marR="151758" marT="75879" marB="75879"/>
                </a:tc>
                <a:extLst>
                  <a:ext uri="{0D108BD9-81ED-4DB2-BD59-A6C34878D82A}">
                    <a16:rowId xmlns:a16="http://schemas.microsoft.com/office/drawing/2014/main" val="2378697824"/>
                  </a:ext>
                </a:extLst>
              </a:tr>
              <a:tr h="6677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                 fp-bps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            -0.0260</a:t>
                      </a:r>
                    </a:p>
                  </a:txBody>
                  <a:tcPr marL="151758" marR="151758" marT="75879" marB="758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dirty="0"/>
                        <a:t>                 -0.0304</a:t>
                      </a:r>
                    </a:p>
                  </a:txBody>
                  <a:tcPr marL="151758" marR="151758" marT="75879" marB="75879"/>
                </a:tc>
                <a:extLst>
                  <a:ext uri="{0D108BD9-81ED-4DB2-BD59-A6C34878D82A}">
                    <a16:rowId xmlns:a16="http://schemas.microsoft.com/office/drawing/2014/main" val="136305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5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4F2D-E37A-DEE3-BEAC-B8F5475D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1872-4EBE-72E7-09BD-305665F6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models to capture the inherent measurement noise</a:t>
            </a:r>
          </a:p>
          <a:p>
            <a:r>
              <a:rPr lang="en-US" dirty="0"/>
              <a:t>Having a Variational RNN helps model both the inherent noise and sequential information</a:t>
            </a:r>
          </a:p>
          <a:p>
            <a:r>
              <a:rPr lang="en-US" dirty="0"/>
              <a:t>Using more complex encoders and decoders (hierarchical), priors and posteriors</a:t>
            </a:r>
          </a:p>
          <a:p>
            <a:r>
              <a:rPr lang="en-US" dirty="0"/>
              <a:t>Train for longer </a:t>
            </a:r>
          </a:p>
        </p:txBody>
      </p:sp>
    </p:spTree>
    <p:extLst>
      <p:ext uri="{BB962C8B-B14F-4D97-AF65-F5344CB8AC3E}">
        <p14:creationId xmlns:p14="http://schemas.microsoft.com/office/powerpoint/2010/main" val="54584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495</Words>
  <Application>Microsoft Macintosh PowerPoint</Application>
  <PresentationFormat>Widescreen</PresentationFormat>
  <Paragraphs>75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ECE695GM Project Variational RNN for Joint Neural Latent Generation and Prediction</vt:lpstr>
      <vt:lpstr>Data</vt:lpstr>
      <vt:lpstr>Overview</vt:lpstr>
      <vt:lpstr>Proposed Model</vt:lpstr>
      <vt:lpstr>Loss plots</vt:lpstr>
      <vt:lpstr>Evaluation criteria</vt:lpstr>
      <vt:lpstr>Results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RNN for Neural  Latent Joint Generation and Prediction</dc:title>
  <dc:creator>Kamsali, Akshita Ramya</dc:creator>
  <cp:lastModifiedBy>Kamsali, Akshita Ramya</cp:lastModifiedBy>
  <cp:revision>2</cp:revision>
  <dcterms:created xsi:type="dcterms:W3CDTF">2022-04-25T16:32:50Z</dcterms:created>
  <dcterms:modified xsi:type="dcterms:W3CDTF">2022-05-02T04:32:20Z</dcterms:modified>
</cp:coreProperties>
</file>