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6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bold.fntdata"/><Relationship Id="rId16" Type="http://schemas.openxmlformats.org/officeDocument/2006/relationships/slide" Target="slides/slide12.xml"/><Relationship Id="rId38" Type="http://schemas.openxmlformats.org/officeDocument/2006/relationships/font" Target="fonts/Robot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Adam	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Jenny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Jenny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Jenny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Jenny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Jenny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Jenny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Jenny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Ishan	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Ishan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Danny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Danny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Danny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Danny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None/>
              <a:defRPr sz="1800"/>
            </a:lvl1pPr>
            <a:lvl2pPr lvl="1">
              <a:spcBef>
                <a:spcPts val="0"/>
              </a:spcBef>
              <a:buSzPts val="1800"/>
              <a:buNone/>
              <a:defRPr sz="1800"/>
            </a:lvl2pPr>
            <a:lvl3pPr lvl="2">
              <a:spcBef>
                <a:spcPts val="0"/>
              </a:spcBef>
              <a:buSzPts val="1800"/>
              <a:buNone/>
              <a:defRPr sz="1800"/>
            </a:lvl3pPr>
            <a:lvl4pPr lvl="3">
              <a:spcBef>
                <a:spcPts val="0"/>
              </a:spcBef>
              <a:buSzPts val="1800"/>
              <a:buNone/>
              <a:defRPr sz="1800"/>
            </a:lvl4pPr>
            <a:lvl5pPr lvl="4">
              <a:spcBef>
                <a:spcPts val="0"/>
              </a:spcBef>
              <a:buSzPts val="1800"/>
              <a:buNone/>
              <a:defRPr sz="1800"/>
            </a:lvl5pPr>
            <a:lvl6pPr lvl="5">
              <a:spcBef>
                <a:spcPts val="0"/>
              </a:spcBef>
              <a:buSzPts val="1800"/>
              <a:buNone/>
              <a:defRPr sz="1800"/>
            </a:lvl6pPr>
            <a:lvl7pPr lvl="6">
              <a:spcBef>
                <a:spcPts val="0"/>
              </a:spcBef>
              <a:buSzPts val="1800"/>
              <a:buNone/>
              <a:defRPr sz="1800"/>
            </a:lvl7pPr>
            <a:lvl8pPr lvl="7">
              <a:spcBef>
                <a:spcPts val="0"/>
              </a:spcBef>
              <a:buSzPts val="1800"/>
              <a:buNone/>
              <a:defRPr sz="1800"/>
            </a:lvl8pPr>
            <a:lvl9pPr lvl="8">
              <a:spcBef>
                <a:spcPts val="0"/>
              </a:spcBef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6000"/>
              <a:buNone/>
              <a:defRPr sz="6000"/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16.jp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bit.do/iopdata" TargetMode="External"/><Relationship Id="rId4" Type="http://schemas.openxmlformats.org/officeDocument/2006/relationships/hyperlink" Target="https://www.chapelhillopendata.or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idc9.github.io/stor390/" TargetMode="External"/><Relationship Id="rId4" Type="http://schemas.openxmlformats.org/officeDocument/2006/relationships/hyperlink" Target="https://ncdaddy.github.io/STOR_320/" TargetMode="External"/><Relationship Id="rId5" Type="http://schemas.openxmlformats.org/officeDocument/2006/relationships/hyperlink" Target="http://www2.stat.duke.edu/~cr173/Sta112_Fa16/" TargetMode="External"/><Relationship Id="rId6" Type="http://schemas.openxmlformats.org/officeDocument/2006/relationships/hyperlink" Target="https://www.coursera.org/specializations/jhu-data-scienc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r4ds.had.co.nz/index.html" TargetMode="External"/><Relationship Id="rId4" Type="http://schemas.openxmlformats.org/officeDocument/2006/relationships/hyperlink" Target="https://leanpub.com/rprogramming" TargetMode="External"/><Relationship Id="rId5" Type="http://schemas.openxmlformats.org/officeDocument/2006/relationships/hyperlink" Target="http://rmarkdown.rstudio.com/lesson-1.html" TargetMode="External"/><Relationship Id="rId6" Type="http://schemas.openxmlformats.org/officeDocument/2006/relationships/hyperlink" Target="https://www.rstudio.com/resources/cheatsheets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cran.r-project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ran.stat.ucla.edu/" TargetMode="External"/><Relationship Id="rId4" Type="http://schemas.openxmlformats.org/officeDocument/2006/relationships/hyperlink" Target="https://www.rstudio.com/products/rstudio/download/#downloa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460950" y="64122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Analytics for the Public Sector 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725" y="1574825"/>
            <a:ext cx="4064701" cy="338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Importing Packages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070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package?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install a new package: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need to do once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>
              <a:solidFill>
                <a:srgbClr val="000000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import/load the package: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do during each R session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Note the syntax!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br>
              <a:rPr lang="en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400" y="2842400"/>
            <a:ext cx="3530825" cy="3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400" y="3126538"/>
            <a:ext cx="54673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4400" y="3949200"/>
            <a:ext cx="243840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Tidyverse?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293425" y="1773050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 of commonly used  Data Science packages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/>
              <a:t>Dplyr, stringr, modelr, ggplot2, lubridate, readr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Includes many built-in datasets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data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Manipulate/Clean data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Exploratory Analysis (Visualization, Summary statistics)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data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Communicate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275" y="333050"/>
            <a:ext cx="3192850" cy="11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Dplyr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Useful for data manipulation and cleaning 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Basic Dplyr “verbs”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Select</a:t>
            </a:r>
            <a:r>
              <a:rPr lang="en"/>
              <a:t>: “Select” columns from a dataframe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Filter</a:t>
            </a:r>
            <a:r>
              <a:rPr lang="en"/>
              <a:t>: “Filter” rows by a condition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Arrange</a:t>
            </a:r>
            <a:r>
              <a:rPr lang="en"/>
              <a:t>: Sort rows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Mutate</a:t>
            </a:r>
            <a:r>
              <a:rPr lang="en"/>
              <a:t>: Create a new column, modify an old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Group_by</a:t>
            </a:r>
            <a:r>
              <a:rPr lang="en"/>
              <a:t>: Group by different variables within a column</a:t>
            </a:r>
          </a:p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b="1" lang="en"/>
              <a:t>Summarise</a:t>
            </a:r>
            <a:r>
              <a:rPr lang="en"/>
              <a:t>: Used in conjunction with group_by to find statistics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  and  Basic R Commands </a:t>
            </a:r>
          </a:p>
        </p:txBody>
      </p:sp>
      <p:sp>
        <p:nvSpPr>
          <p:cNvPr id="163" name="Shape 163"/>
          <p:cNvSpPr txBox="1"/>
          <p:nvPr>
            <p:ph idx="4294967295" type="body"/>
          </p:nvPr>
        </p:nvSpPr>
        <p:spPr>
          <a:xfrm>
            <a:off x="460950" y="9542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Assignment Operators                                                                Look at the data!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lang="en"/>
              <a:t>Cut out “PID”, “category”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Pipes and Higher Order Functions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lang="en"/>
              <a:t>How is the midwest defined?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3448013"/>
            <a:ext cx="58102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1493188"/>
            <a:ext cx="4868201" cy="88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Filter</a:t>
            </a:r>
          </a:p>
        </p:txBody>
      </p:sp>
      <p:sp>
        <p:nvSpPr>
          <p:cNvPr id="171" name="Shape 171"/>
          <p:cNvSpPr txBox="1"/>
          <p:nvPr>
            <p:ph idx="4294967295" type="body"/>
          </p:nvPr>
        </p:nvSpPr>
        <p:spPr>
          <a:xfrm>
            <a:off x="460950" y="742438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if we only want to focus in on a single state?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Relational operators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What is the outlier?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11788"/>
            <a:ext cx="70485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50" y="2926975"/>
            <a:ext cx="49339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000" y="4059363"/>
            <a:ext cx="48958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Mutate and Arrange</a:t>
            </a:r>
          </a:p>
        </p:txBody>
      </p:sp>
      <p:sp>
        <p:nvSpPr>
          <p:cNvPr id="180" name="Shape 180"/>
          <p:cNvSpPr txBox="1"/>
          <p:nvPr>
            <p:ph idx="4294967295" type="body"/>
          </p:nvPr>
        </p:nvSpPr>
        <p:spPr>
          <a:xfrm>
            <a:off x="460950" y="882175"/>
            <a:ext cx="8222100" cy="292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Subsetting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/>
              <a:t>Two of the ways to select different columns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Creating new variables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do you notice about the counties with the highest percentage?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327958"/>
            <a:ext cx="3145288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50" y="3964075"/>
            <a:ext cx="69913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Group_by and Summarise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71900" y="182722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Aggregate counties for each state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Useful for categorial and character variables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Find summary statistics on each state’s population 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392175"/>
            <a:ext cx="8565724" cy="9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94750" y="6349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Visualizing Data with ggplot2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800" y="1697400"/>
            <a:ext cx="5583975" cy="34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mpg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Fuel Economy data for 38 models of cars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Ctrl/Command + Alt + 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Run in “chunk” or in R Console</a:t>
            </a:r>
          </a:p>
        </p:txBody>
      </p:sp>
      <p:pic>
        <p:nvPicPr>
          <p:cNvPr descr="Screen Shot 2017-11-03 at 11.33.51 PM.png"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750" y="2953500"/>
            <a:ext cx="4016905" cy="4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2289375" y="35015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relationship do you expect to see between engine size (displ) and highway mileage (hwy)?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Who are we?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Joint venture between the UNC Institute of Politics Tech Team and Carolina Analytics and Data Science (CADS)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25" y="449350"/>
            <a:ext cx="2913373" cy="1057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dsLogo2017.png"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5900" y="510100"/>
            <a:ext cx="2194024" cy="996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3563.jpg"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0050" y="3128724"/>
            <a:ext cx="1501410" cy="15005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SC09052.jpg" id="78" name="Shape 78"/>
          <p:cNvPicPr preferRelativeResize="0"/>
          <p:nvPr/>
        </p:nvPicPr>
        <p:blipFill rotWithShape="1">
          <a:blip r:embed="rId6">
            <a:alphaModFix/>
          </a:blip>
          <a:srcRect b="0" l="12722" r="23408" t="0"/>
          <a:stretch/>
        </p:blipFill>
        <p:spPr>
          <a:xfrm>
            <a:off x="7518550" y="3099050"/>
            <a:ext cx="1437950" cy="150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950" y="3113675"/>
            <a:ext cx="1530650" cy="15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01550" y="3128297"/>
            <a:ext cx="1501400" cy="15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13800" y="3113675"/>
            <a:ext cx="1530650" cy="15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graph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 this code in your notebook to make a graph.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Pay </a:t>
            </a:r>
            <a:r>
              <a:rPr i="1" lang="en"/>
              <a:t>strict</a:t>
            </a:r>
            <a:r>
              <a:rPr lang="en"/>
              <a:t> attention to spelling, capitalization, and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parentheses!</a:t>
            </a:r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1-03 at 11.39.36 PM.png"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525" y="3626950"/>
            <a:ext cx="7002851" cy="10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009" y="0"/>
            <a:ext cx="65479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1-03 at 11.44.00 PM.png"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8823"/>
            <a:ext cx="9144000" cy="3305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1-03 at 11.45.26 PM.png" id="227" name="Shape 227"/>
          <p:cNvPicPr preferRelativeResize="0"/>
          <p:nvPr/>
        </p:nvPicPr>
        <p:blipFill rotWithShape="1">
          <a:blip r:embed="rId3">
            <a:alphaModFix/>
          </a:blip>
          <a:srcRect b="6599" l="377" r="377" t="2499"/>
          <a:stretch/>
        </p:blipFill>
        <p:spPr>
          <a:xfrm>
            <a:off x="269638" y="2010487"/>
            <a:ext cx="8604724" cy="112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Template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Mappings and Aesthetics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1-05 at 10.55.17 AM.png"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18347"/>
          <a:stretch/>
        </p:blipFill>
        <p:spPr>
          <a:xfrm>
            <a:off x="0" y="1744151"/>
            <a:ext cx="9143999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1-06 at 3.31.13 PM.png"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388" y="152400"/>
            <a:ext cx="65932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1-06 at 3.29.06 PM.png"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75" y="771274"/>
            <a:ext cx="8037451" cy="43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Mapping inside of aes() vs. outside of aes()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Geoms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geoms include: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geom_histogram()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geom_boxplot()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geom_density()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geom_bar()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325" y="1964874"/>
            <a:ext cx="1969376" cy="12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025" y="1964875"/>
            <a:ext cx="1969363" cy="12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0650" y="3356737"/>
            <a:ext cx="2064725" cy="127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1025" y="3356724"/>
            <a:ext cx="2064781" cy="12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1-06 at 3.42.58 PM.png"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700" y="152400"/>
            <a:ext cx="72885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Plotting With Midwest</a:t>
            </a:r>
          </a:p>
        </p:txBody>
      </p:sp>
      <p:sp>
        <p:nvSpPr>
          <p:cNvPr id="267" name="Shape 267"/>
          <p:cNvSpPr txBox="1"/>
          <p:nvPr>
            <p:ph idx="4294967295" type="body"/>
          </p:nvPr>
        </p:nvSpPr>
        <p:spPr>
          <a:xfrm>
            <a:off x="264738" y="825250"/>
            <a:ext cx="84936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there a correlation between a lack of a degree and being below the poverty line?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Add axis labels and titles to a ggplot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50" y="1416700"/>
            <a:ext cx="8660101" cy="878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50" y="3304225"/>
            <a:ext cx="65627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I/O in R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 in data from a URL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Read in data from a .CSV file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451900"/>
            <a:ext cx="8359626" cy="2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3408825"/>
            <a:ext cx="3558185" cy="4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R?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 and </a:t>
            </a:r>
            <a:r>
              <a:rPr lang="en"/>
              <a:t>RStudio</a:t>
            </a:r>
            <a:r>
              <a:rPr lang="en"/>
              <a:t>: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R: Free software environment for statistical programming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R Studio: Open IDE (Integrated Development Environment) for R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Advantages: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packages, import datasets,  and view plots within IDE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version control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Easy access to working directories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Datasets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http://bit.do/iopdata</a:t>
            </a:r>
          </a:p>
          <a:p>
            <a:pPr lv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4"/>
              </a:rPr>
              <a:t>https://www.chapelhillopendata.org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Additional Resources - Courses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71900" y="18054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STOR 390 Intro to Data Science (SP 17) - Iain Carmichael (UNC)</a:t>
            </a:r>
          </a:p>
          <a:p>
            <a:pPr indent="-304800" lvl="0" marL="457200">
              <a:spcBef>
                <a:spcPts val="0"/>
              </a:spcBef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https://idc9.github.io/stor390/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STOR 320 Intro to Data Science (FA 17) - Dr. Robin Cunningham (UNC)</a:t>
            </a:r>
          </a:p>
          <a:p>
            <a:pPr indent="-304800" lvl="0" marL="457200" rtl="0">
              <a:spcBef>
                <a:spcPts val="0"/>
              </a:spcBef>
              <a:buSzPts val="1200"/>
              <a:buChar char="-"/>
            </a:pPr>
            <a:r>
              <a:rPr lang="en" sz="1200" u="sng">
                <a:solidFill>
                  <a:schemeClr val="accent5"/>
                </a:solidFill>
                <a:hlinkClick r:id="rId4"/>
              </a:rPr>
              <a:t>https://ncdaddy.github.io/STOR_320/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STA 112 Better Living Through Data Science (FA 16) - Dr. Colin Rundel (Duke)</a:t>
            </a:r>
          </a:p>
          <a:p>
            <a:pPr indent="-304800" lvl="0" marL="457200" rtl="0">
              <a:spcBef>
                <a:spcPts val="0"/>
              </a:spcBef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http://www2.stat.duke.edu/~cr173/Sta112_Fa16/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Coursera Data Science Specification - Dr. Roger Peng (JHU)</a:t>
            </a:r>
          </a:p>
          <a:p>
            <a:pPr indent="-304800" lvl="0" marL="457200" rtl="0">
              <a:spcBef>
                <a:spcPts val="0"/>
              </a:spcBef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https://www.coursera.org/specializations/jhu-data-science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Additional Resources - Reading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R for Data Science Textbook - Dr. Hadley Wickham (FREE!)</a:t>
            </a:r>
          </a:p>
          <a:p>
            <a:pPr indent="-304800" lvl="0" marL="457200" rtl="0">
              <a:spcBef>
                <a:spcPts val="0"/>
              </a:spcBef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http://r4ds.had.co.nz/index.html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 Programming for Data Science - Dr. Roger Peng (Johns Hopkins) (FREE! But pay if you choose)</a:t>
            </a:r>
          </a:p>
          <a:p>
            <a:pPr indent="-304800" lvl="0" marL="457200" rtl="0">
              <a:spcBef>
                <a:spcPts val="0"/>
              </a:spcBef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https://leanpub.com/rprogramming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R Markdown Lessons</a:t>
            </a:r>
          </a:p>
          <a:p>
            <a:pPr indent="-304800" lvl="0" marL="457200" rtl="0">
              <a:spcBef>
                <a:spcPts val="0"/>
              </a:spcBef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http://rmarkdown.rstudio.com/lesson-1.html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 Cheatsheets </a:t>
            </a:r>
          </a:p>
          <a:p>
            <a:pPr indent="-304800" lvl="0" marL="457200">
              <a:spcBef>
                <a:spcPts val="0"/>
              </a:spcBef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https://www.rstudio.com/resources/cheatsheets/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Additional Resources - Documentation		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Comprehensive R Archive Network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https://cran.r-project.org/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 and R Studio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77302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Download R </a:t>
            </a:r>
          </a:p>
          <a:p>
            <a:pPr indent="-419100" lvl="0" marL="914400" rtl="0">
              <a:spcBef>
                <a:spcPts val="0"/>
              </a:spcBef>
              <a:buSzPts val="3000"/>
              <a:buChar char="-"/>
            </a:pPr>
            <a:r>
              <a:rPr b="1" lang="en" sz="3000" u="sng">
                <a:solidFill>
                  <a:schemeClr val="hlink"/>
                </a:solidFill>
                <a:hlinkClick r:id="rId3"/>
              </a:rPr>
              <a:t>http://cran.stat.ucla.edu/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/>
              <a:t>D</a:t>
            </a:r>
            <a:r>
              <a:rPr b="1" lang="en" sz="3000"/>
              <a:t>ownload RStudio</a:t>
            </a:r>
          </a:p>
          <a:p>
            <a:pPr indent="-419100" lvl="0" marL="914400" rtl="0">
              <a:spcBef>
                <a:spcPts val="0"/>
              </a:spcBef>
              <a:buSzPts val="3000"/>
              <a:buChar char="-"/>
            </a:pPr>
            <a:r>
              <a:rPr b="1" lang="en" sz="3000" u="sng">
                <a:solidFill>
                  <a:schemeClr val="hlink"/>
                </a:solidFill>
                <a:hlinkClick r:id="rId4"/>
              </a:rPr>
              <a:t>https://www.rstudio.com/products/rstudio/download/#download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 Projects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39453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workflow consistent and self-contained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Reproducibility 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Easy to share with collaborators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1-05 at 11.38.31 AM.png" id="100" name="Shape 100"/>
          <p:cNvPicPr preferRelativeResize="0"/>
          <p:nvPr/>
        </p:nvPicPr>
        <p:blipFill rotWithShape="1">
          <a:blip r:embed="rId3">
            <a:alphaModFix/>
          </a:blip>
          <a:srcRect b="1027" l="729" r="729" t="1067"/>
          <a:stretch/>
        </p:blipFill>
        <p:spPr>
          <a:xfrm>
            <a:off x="4565396" y="1766619"/>
            <a:ext cx="4407649" cy="30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Starting a new Project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561950" y="1758751"/>
            <a:ext cx="8222100" cy="298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File&gt;New Project...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“New Directory” then “Empty Project”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your directory “IOP Workshop”</a:t>
            </a:r>
          </a:p>
        </p:txBody>
      </p:sp>
      <p:pic>
        <p:nvPicPr>
          <p:cNvPr descr="Screen Shot 2017-11-05 at 11.37.40 AM.png" id="107" name="Shape 107"/>
          <p:cNvPicPr preferRelativeResize="0"/>
          <p:nvPr/>
        </p:nvPicPr>
        <p:blipFill rotWithShape="1">
          <a:blip r:embed="rId3">
            <a:alphaModFix/>
          </a:blip>
          <a:srcRect b="3493" l="1371" r="675" t="0"/>
          <a:stretch/>
        </p:blipFill>
        <p:spPr>
          <a:xfrm>
            <a:off x="6220725" y="1758750"/>
            <a:ext cx="2563326" cy="1181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1-05 at 11.38.31 AM.png" id="108" name="Shape 108"/>
          <p:cNvPicPr preferRelativeResize="0"/>
          <p:nvPr/>
        </p:nvPicPr>
        <p:blipFill rotWithShape="1">
          <a:blip r:embed="rId4">
            <a:alphaModFix/>
          </a:blip>
          <a:srcRect b="1027" l="729" r="729" t="1067"/>
          <a:stretch/>
        </p:blipFill>
        <p:spPr>
          <a:xfrm>
            <a:off x="-12" y="2939887"/>
            <a:ext cx="2989071" cy="2096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1-05 at 11.41.18 AM.png" id="109" name="Shape 109"/>
          <p:cNvPicPr preferRelativeResize="0"/>
          <p:nvPr/>
        </p:nvPicPr>
        <p:blipFill rotWithShape="1">
          <a:blip r:embed="rId5">
            <a:alphaModFix/>
          </a:blip>
          <a:srcRect b="910" l="709" r="768" t="1155"/>
          <a:stretch/>
        </p:blipFill>
        <p:spPr>
          <a:xfrm>
            <a:off x="3104438" y="2939875"/>
            <a:ext cx="2962076" cy="2096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1-05 at 11.43.01 AM.png" id="110" name="Shape 110"/>
          <p:cNvPicPr preferRelativeResize="0"/>
          <p:nvPr/>
        </p:nvPicPr>
        <p:blipFill rotWithShape="1">
          <a:blip r:embed="rId6">
            <a:alphaModFix/>
          </a:blip>
          <a:srcRect b="1659" l="672" r="503" t="1319"/>
          <a:stretch/>
        </p:blipFill>
        <p:spPr>
          <a:xfrm>
            <a:off x="6181913" y="2944637"/>
            <a:ext cx="2962076" cy="208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 Studio Panes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98250" y="864975"/>
            <a:ext cx="2952900" cy="4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Text Editor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Console</a:t>
            </a:r>
          </a:p>
        </p:txBody>
      </p:sp>
      <p:sp>
        <p:nvSpPr>
          <p:cNvPr id="117" name="Shape 117"/>
          <p:cNvSpPr/>
          <p:nvPr/>
        </p:nvSpPr>
        <p:spPr>
          <a:xfrm flipH="1" rot="10800000">
            <a:off x="1395400" y="1637931"/>
            <a:ext cx="1350300" cy="6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 flipH="1" rot="10800000">
            <a:off x="1395400" y="3347981"/>
            <a:ext cx="1350300" cy="6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700" y="1165525"/>
            <a:ext cx="5788051" cy="3065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 Studio Panes (Continued)</a:t>
            </a:r>
          </a:p>
        </p:txBody>
      </p:sp>
      <p:sp>
        <p:nvSpPr>
          <p:cNvPr id="125" name="Shape 125"/>
          <p:cNvSpPr/>
          <p:nvPr/>
        </p:nvSpPr>
        <p:spPr>
          <a:xfrm flipH="1">
            <a:off x="6821100" y="1790331"/>
            <a:ext cx="1350300" cy="6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flipH="1">
            <a:off x="6821100" y="3467931"/>
            <a:ext cx="1350300" cy="6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6636225" y="1133350"/>
            <a:ext cx="2174100" cy="3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Environment &amp; History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Files, Plots, Packages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50" y="1312250"/>
            <a:ext cx="5788051" cy="3065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 Markdown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96075" y="1919100"/>
            <a:ext cx="43785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use markdowns?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code in sections called “chunks”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 plots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publish results in popular formats (PDF, HTML, Word)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Ctrl/Cmd + Alt + i for new chunks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475" y="1738100"/>
            <a:ext cx="4569400" cy="307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