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32921575" cy="43883263"/>
  <p:notesSz cx="32461200" cy="4343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61874" indent="-4762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25335" indent="-11112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88796" indent="-17460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50669" indent="-22221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5562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2673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199785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6898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5" userDrawn="1">
          <p15:clr>
            <a:srgbClr val="A4A3A4"/>
          </p15:clr>
        </p15:guide>
        <p15:guide id="2" pos="103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56A0D3"/>
    <a:srgbClr val="99CCFF"/>
    <a:srgbClr val="E6DCFC"/>
    <a:srgbClr val="DDDDDD"/>
    <a:srgbClr val="3C28B4"/>
    <a:srgbClr val="3F2ABE"/>
    <a:srgbClr val="113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484" y="-176"/>
      </p:cViewPr>
      <p:guideLst>
        <p:guide orient="horz" pos="13825"/>
        <p:guide pos="103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1" y="13631487"/>
            <a:ext cx="27983830" cy="94077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48" y="24867767"/>
            <a:ext cx="23046083" cy="11214066"/>
          </a:xfrm>
        </p:spPr>
        <p:txBody>
          <a:bodyPr/>
          <a:lstStyle>
            <a:lvl1pPr marL="0" indent="0" algn="ctr">
              <a:buNone/>
              <a:defRPr/>
            </a:lvl1pPr>
            <a:lvl2pPr marL="451605" indent="0" algn="ctr">
              <a:buNone/>
              <a:defRPr/>
            </a:lvl2pPr>
            <a:lvl3pPr marL="903212" indent="0" algn="ctr">
              <a:buNone/>
              <a:defRPr/>
            </a:lvl3pPr>
            <a:lvl4pPr marL="1354819" indent="0" algn="ctr">
              <a:buNone/>
              <a:defRPr/>
            </a:lvl4pPr>
            <a:lvl5pPr marL="1806423" indent="0" algn="ctr">
              <a:buNone/>
              <a:defRPr/>
            </a:lvl5pPr>
            <a:lvl6pPr marL="2258031" indent="0" algn="ctr">
              <a:buNone/>
              <a:defRPr/>
            </a:lvl6pPr>
            <a:lvl7pPr marL="2709637" indent="0" algn="ctr">
              <a:buNone/>
              <a:defRPr/>
            </a:lvl7pPr>
            <a:lvl8pPr marL="3161243" indent="0" algn="ctr">
              <a:buNone/>
              <a:defRPr/>
            </a:lvl8pPr>
            <a:lvl9pPr marL="361285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AF661-F657-4192-BFC6-B78D3254F2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236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F501F-1378-426A-9EEA-9A9368D69D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16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7572" y="3903110"/>
            <a:ext cx="6996773" cy="351040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7249" y="3903110"/>
            <a:ext cx="20833567" cy="351040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FF75D-385E-4B4F-B605-C7B7597CE94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488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D5D29-E76F-44E2-BECF-959FCAD97D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290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1146" y="28199452"/>
            <a:ext cx="27982194" cy="871570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1146" y="18599641"/>
            <a:ext cx="27982194" cy="9599807"/>
          </a:xfrm>
        </p:spPr>
        <p:txBody>
          <a:bodyPr anchor="b"/>
          <a:lstStyle>
            <a:lvl1pPr marL="0" indent="0">
              <a:buNone/>
              <a:defRPr sz="1950"/>
            </a:lvl1pPr>
            <a:lvl2pPr marL="451605" indent="0">
              <a:buNone/>
              <a:defRPr sz="1755"/>
            </a:lvl2pPr>
            <a:lvl3pPr marL="903212" indent="0">
              <a:buNone/>
              <a:defRPr sz="1559"/>
            </a:lvl3pPr>
            <a:lvl4pPr marL="1354819" indent="0">
              <a:buNone/>
              <a:defRPr sz="1365"/>
            </a:lvl4pPr>
            <a:lvl5pPr marL="1806423" indent="0">
              <a:buNone/>
              <a:defRPr sz="1365"/>
            </a:lvl5pPr>
            <a:lvl6pPr marL="2258031" indent="0">
              <a:buNone/>
              <a:defRPr sz="1365"/>
            </a:lvl6pPr>
            <a:lvl7pPr marL="2709637" indent="0">
              <a:buNone/>
              <a:defRPr sz="1365"/>
            </a:lvl7pPr>
            <a:lvl8pPr marL="3161243" indent="0">
              <a:buNone/>
              <a:defRPr sz="1365"/>
            </a:lvl8pPr>
            <a:lvl9pPr marL="3612850" indent="0">
              <a:buNone/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42FCC-14CF-4643-BA7F-6C31591281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518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7258" y="12677535"/>
            <a:ext cx="13915169" cy="26329644"/>
          </a:xfrm>
        </p:spPr>
        <p:txBody>
          <a:bodyPr/>
          <a:lstStyle>
            <a:lvl1pPr>
              <a:defRPr sz="2731"/>
            </a:lvl1pPr>
            <a:lvl2pPr>
              <a:defRPr sz="2340"/>
            </a:lvl2pPr>
            <a:lvl3pPr>
              <a:defRPr sz="1950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9182" y="12677535"/>
            <a:ext cx="13915169" cy="26329644"/>
          </a:xfrm>
        </p:spPr>
        <p:txBody>
          <a:bodyPr/>
          <a:lstStyle>
            <a:lvl1pPr>
              <a:defRPr sz="2731"/>
            </a:lvl1pPr>
            <a:lvl2pPr>
              <a:defRPr sz="2340"/>
            </a:lvl2pPr>
            <a:lvl3pPr>
              <a:defRPr sz="1950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94D87-3B64-4107-994F-7451C10D35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1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8" y="1757106"/>
            <a:ext cx="29629744" cy="73141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3617"/>
            <a:ext cx="14545452" cy="4093573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51605" indent="0">
              <a:buNone/>
              <a:defRPr sz="1950" b="1"/>
            </a:lvl2pPr>
            <a:lvl3pPr marL="903212" indent="0">
              <a:buNone/>
              <a:defRPr sz="1755" b="1"/>
            </a:lvl3pPr>
            <a:lvl4pPr marL="1354819" indent="0">
              <a:buNone/>
              <a:defRPr sz="1559" b="1"/>
            </a:lvl4pPr>
            <a:lvl5pPr marL="1806423" indent="0">
              <a:buNone/>
              <a:defRPr sz="1559" b="1"/>
            </a:lvl5pPr>
            <a:lvl6pPr marL="2258031" indent="0">
              <a:buNone/>
              <a:defRPr sz="1559" b="1"/>
            </a:lvl6pPr>
            <a:lvl7pPr marL="2709637" indent="0">
              <a:buNone/>
              <a:defRPr sz="1559" b="1"/>
            </a:lvl7pPr>
            <a:lvl8pPr marL="3161243" indent="0">
              <a:buNone/>
              <a:defRPr sz="1559" b="1"/>
            </a:lvl8pPr>
            <a:lvl9pPr marL="361285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7190"/>
            <a:ext cx="14545452" cy="25283626"/>
          </a:xfrm>
        </p:spPr>
        <p:txBody>
          <a:bodyPr/>
          <a:lstStyle>
            <a:lvl1pPr>
              <a:defRPr sz="2340"/>
            </a:lvl1pPr>
            <a:lvl2pPr>
              <a:defRPr sz="1950"/>
            </a:lvl2pPr>
            <a:lvl3pPr>
              <a:defRPr sz="1755"/>
            </a:lvl3pPr>
            <a:lvl4pPr>
              <a:defRPr sz="1559"/>
            </a:lvl4pPr>
            <a:lvl5pPr>
              <a:defRPr sz="1559"/>
            </a:lvl5pPr>
            <a:lvl6pPr>
              <a:defRPr sz="1559"/>
            </a:lvl6pPr>
            <a:lvl7pPr>
              <a:defRPr sz="1559"/>
            </a:lvl7pPr>
            <a:lvl8pPr>
              <a:defRPr sz="1559"/>
            </a:lvl8pPr>
            <a:lvl9pPr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3690" y="9823617"/>
            <a:ext cx="14551983" cy="4093573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51605" indent="0">
              <a:buNone/>
              <a:defRPr sz="1950" b="1"/>
            </a:lvl2pPr>
            <a:lvl3pPr marL="903212" indent="0">
              <a:buNone/>
              <a:defRPr sz="1755" b="1"/>
            </a:lvl3pPr>
            <a:lvl4pPr marL="1354819" indent="0">
              <a:buNone/>
              <a:defRPr sz="1559" b="1"/>
            </a:lvl4pPr>
            <a:lvl5pPr marL="1806423" indent="0">
              <a:buNone/>
              <a:defRPr sz="1559" b="1"/>
            </a:lvl5pPr>
            <a:lvl6pPr marL="2258031" indent="0">
              <a:buNone/>
              <a:defRPr sz="1559" b="1"/>
            </a:lvl6pPr>
            <a:lvl7pPr marL="2709637" indent="0">
              <a:buNone/>
              <a:defRPr sz="1559" b="1"/>
            </a:lvl7pPr>
            <a:lvl8pPr marL="3161243" indent="0">
              <a:buNone/>
              <a:defRPr sz="1559" b="1"/>
            </a:lvl8pPr>
            <a:lvl9pPr marL="361285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3690" y="13917190"/>
            <a:ext cx="14551983" cy="25283626"/>
          </a:xfrm>
        </p:spPr>
        <p:txBody>
          <a:bodyPr/>
          <a:lstStyle>
            <a:lvl1pPr>
              <a:defRPr sz="2340"/>
            </a:lvl1pPr>
            <a:lvl2pPr>
              <a:defRPr sz="1950"/>
            </a:lvl2pPr>
            <a:lvl3pPr>
              <a:defRPr sz="1755"/>
            </a:lvl3pPr>
            <a:lvl4pPr>
              <a:defRPr sz="1559"/>
            </a:lvl4pPr>
            <a:lvl5pPr>
              <a:defRPr sz="1559"/>
            </a:lvl5pPr>
            <a:lvl6pPr>
              <a:defRPr sz="1559"/>
            </a:lvl6pPr>
            <a:lvl7pPr>
              <a:defRPr sz="1559"/>
            </a:lvl7pPr>
            <a:lvl8pPr>
              <a:defRPr sz="1559"/>
            </a:lvl8pPr>
            <a:lvl9pPr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5F3EE-5509-4CBF-9CB6-7D63EEDDD7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14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89ED7-B1ED-4DBF-9991-A1D836FEED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3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799A9-CF67-4043-BA50-98DE5602A6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32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8" y="1747586"/>
            <a:ext cx="10830712" cy="7434776"/>
          </a:xfrm>
        </p:spPr>
        <p:txBody>
          <a:bodyPr anchor="b"/>
          <a:lstStyle>
            <a:lvl1pPr algn="l">
              <a:defRPr sz="19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1779" y="1747590"/>
            <a:ext cx="18403882" cy="37453229"/>
          </a:xfrm>
        </p:spPr>
        <p:txBody>
          <a:bodyPr/>
          <a:lstStyle>
            <a:lvl1pPr>
              <a:defRPr sz="3122"/>
            </a:lvl1pPr>
            <a:lvl2pPr>
              <a:defRPr sz="2731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18" y="9182370"/>
            <a:ext cx="10830712" cy="30018453"/>
          </a:xfrm>
        </p:spPr>
        <p:txBody>
          <a:bodyPr/>
          <a:lstStyle>
            <a:lvl1pPr marL="0" indent="0">
              <a:buNone/>
              <a:defRPr sz="1365"/>
            </a:lvl1pPr>
            <a:lvl2pPr marL="451605" indent="0">
              <a:buNone/>
              <a:defRPr sz="1171"/>
            </a:lvl2pPr>
            <a:lvl3pPr marL="903212" indent="0">
              <a:buNone/>
              <a:defRPr sz="975"/>
            </a:lvl3pPr>
            <a:lvl4pPr marL="1354819" indent="0">
              <a:buNone/>
              <a:defRPr sz="878"/>
            </a:lvl4pPr>
            <a:lvl5pPr marL="1806423" indent="0">
              <a:buNone/>
              <a:defRPr sz="878"/>
            </a:lvl5pPr>
            <a:lvl6pPr marL="2258031" indent="0">
              <a:buNone/>
              <a:defRPr sz="878"/>
            </a:lvl6pPr>
            <a:lvl7pPr marL="2709637" indent="0">
              <a:buNone/>
              <a:defRPr sz="878"/>
            </a:lvl7pPr>
            <a:lvl8pPr marL="3161243" indent="0">
              <a:buNone/>
              <a:defRPr sz="878"/>
            </a:lvl8pPr>
            <a:lvl9pPr marL="3612850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7F313-A53E-4617-8785-87661601C7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2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042" y="30718456"/>
            <a:ext cx="19752618" cy="3626913"/>
          </a:xfrm>
        </p:spPr>
        <p:txBody>
          <a:bodyPr anchor="b"/>
          <a:lstStyle>
            <a:lvl1pPr algn="l">
              <a:defRPr sz="19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3042" y="3920562"/>
            <a:ext cx="19752618" cy="26331229"/>
          </a:xfrm>
        </p:spPr>
        <p:txBody>
          <a:bodyPr/>
          <a:lstStyle>
            <a:lvl1pPr marL="0" indent="0">
              <a:buNone/>
              <a:defRPr sz="3122"/>
            </a:lvl1pPr>
            <a:lvl2pPr marL="451605" indent="0">
              <a:buNone/>
              <a:defRPr sz="2731"/>
            </a:lvl2pPr>
            <a:lvl3pPr marL="903212" indent="0">
              <a:buNone/>
              <a:defRPr sz="2340"/>
            </a:lvl3pPr>
            <a:lvl4pPr marL="1354819" indent="0">
              <a:buNone/>
              <a:defRPr sz="1950"/>
            </a:lvl4pPr>
            <a:lvl5pPr marL="1806423" indent="0">
              <a:buNone/>
              <a:defRPr sz="1950"/>
            </a:lvl5pPr>
            <a:lvl6pPr marL="2258031" indent="0">
              <a:buNone/>
              <a:defRPr sz="1950"/>
            </a:lvl6pPr>
            <a:lvl7pPr marL="2709637" indent="0">
              <a:buNone/>
              <a:defRPr sz="1950"/>
            </a:lvl7pPr>
            <a:lvl8pPr marL="3161243" indent="0">
              <a:buNone/>
              <a:defRPr sz="1950"/>
            </a:lvl8pPr>
            <a:lvl9pPr marL="3612850" indent="0">
              <a:buNone/>
              <a:defRPr sz="195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3042" y="34345365"/>
            <a:ext cx="19752618" cy="5149105"/>
          </a:xfrm>
        </p:spPr>
        <p:txBody>
          <a:bodyPr/>
          <a:lstStyle>
            <a:lvl1pPr marL="0" indent="0">
              <a:buNone/>
              <a:defRPr sz="1365"/>
            </a:lvl1pPr>
            <a:lvl2pPr marL="451605" indent="0">
              <a:buNone/>
              <a:defRPr sz="1171"/>
            </a:lvl2pPr>
            <a:lvl3pPr marL="903212" indent="0">
              <a:buNone/>
              <a:defRPr sz="975"/>
            </a:lvl3pPr>
            <a:lvl4pPr marL="1354819" indent="0">
              <a:buNone/>
              <a:defRPr sz="878"/>
            </a:lvl4pPr>
            <a:lvl5pPr marL="1806423" indent="0">
              <a:buNone/>
              <a:defRPr sz="878"/>
            </a:lvl5pPr>
            <a:lvl6pPr marL="2258031" indent="0">
              <a:buNone/>
              <a:defRPr sz="878"/>
            </a:lvl6pPr>
            <a:lvl7pPr marL="2709637" indent="0">
              <a:buNone/>
              <a:defRPr sz="878"/>
            </a:lvl7pPr>
            <a:lvl8pPr marL="3161243" indent="0">
              <a:buNone/>
              <a:defRPr sz="878"/>
            </a:lvl8pPr>
            <a:lvl9pPr marL="3612850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43A5D-912F-4A3E-A0D9-FD71AE08B9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148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7" y="3903673"/>
            <a:ext cx="27987626" cy="731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2230" tIns="191115" rIns="382230" bIns="1911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7" y="12677613"/>
            <a:ext cx="27987626" cy="26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979600"/>
            <a:ext cx="6859588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>
              <a:defRPr sz="5656">
                <a:latin typeface="Times New Roman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50615" y="39979600"/>
            <a:ext cx="10420350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 algn="ctr">
              <a:defRPr sz="5656">
                <a:latin typeface="Times New Roman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5016" y="39979600"/>
            <a:ext cx="6859588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 algn="r">
              <a:defRPr sz="5656">
                <a:latin typeface="Times New Roman" panose="02020603050405020304" pitchFamily="18" charset="0"/>
              </a:defRPr>
            </a:lvl1pPr>
          </a:lstStyle>
          <a:p>
            <a:fld id="{332002FD-CC5C-4CB8-AA68-0A162D17B32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+mj-lt"/>
          <a:ea typeface="ＭＳ Ｐゴシック" pitchFamily="-108" charset="-128"/>
          <a:cs typeface="+mj-cs"/>
        </a:defRPr>
      </a:lvl1pPr>
      <a:lvl2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2pPr>
      <a:lvl3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3pPr>
      <a:lvl4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4pPr>
      <a:lvl5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5pPr>
      <a:lvl6pPr marL="451605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6pPr>
      <a:lvl7pPr marL="903212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7pPr>
      <a:lvl8pPr marL="1354819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8pPr>
      <a:lvl9pPr marL="1806423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9pPr>
    </p:titleStyle>
    <p:bodyStyle>
      <a:lvl1pPr marL="1394815" indent="-1394815" algn="l" defTabSz="3726216" rtl="0" eaLnBrk="0" fontAlgn="base" hangingPunct="0">
        <a:spcBef>
          <a:spcPct val="20000"/>
        </a:spcBef>
        <a:spcAft>
          <a:spcPct val="0"/>
        </a:spcAft>
        <a:buChar char="•"/>
        <a:defRPr sz="1297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1pPr>
      <a:lvl2pPr marL="3028033" indent="-1165700" algn="l" defTabSz="3726216" rtl="0" eaLnBrk="0" fontAlgn="base" hangingPunct="0">
        <a:spcBef>
          <a:spcPct val="20000"/>
        </a:spcBef>
        <a:spcAft>
          <a:spcPct val="0"/>
        </a:spcAft>
        <a:buChar char="–"/>
        <a:defRPr sz="11410">
          <a:solidFill>
            <a:schemeClr val="tx1"/>
          </a:solidFill>
          <a:latin typeface="+mn-lt"/>
          <a:ea typeface="ＭＳ Ｐゴシック" pitchFamily="-108" charset="-128"/>
        </a:defRPr>
      </a:lvl2pPr>
      <a:lvl3pPr marL="4656607" indent="-928844" algn="l" defTabSz="3726216" rtl="0" eaLnBrk="0" fontAlgn="base" hangingPunct="0">
        <a:spcBef>
          <a:spcPct val="20000"/>
        </a:spcBef>
        <a:spcAft>
          <a:spcPct val="0"/>
        </a:spcAft>
        <a:buChar char="•"/>
        <a:defRPr sz="9654">
          <a:solidFill>
            <a:schemeClr val="tx1"/>
          </a:solidFill>
          <a:latin typeface="+mn-lt"/>
          <a:ea typeface="ＭＳ Ｐゴシック" pitchFamily="-108" charset="-128"/>
        </a:defRPr>
      </a:lvl3pPr>
      <a:lvl4pPr marL="6522038" indent="-930393" algn="l" defTabSz="3726216" rtl="0" eaLnBrk="0" fontAlgn="base" hangingPunct="0">
        <a:spcBef>
          <a:spcPct val="20000"/>
        </a:spcBef>
        <a:spcAft>
          <a:spcPct val="0"/>
        </a:spcAft>
        <a:buChar char="–"/>
        <a:defRPr sz="8193">
          <a:solidFill>
            <a:schemeClr val="tx1"/>
          </a:solidFill>
          <a:latin typeface="+mn-lt"/>
          <a:ea typeface="ＭＳ Ｐゴシック" pitchFamily="-108" charset="-128"/>
        </a:defRPr>
      </a:lvl4pPr>
      <a:lvl5pPr marL="8385918" indent="-930393" algn="l" defTabSz="3726216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5pPr>
      <a:lvl6pPr marL="8837679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6pPr>
      <a:lvl7pPr marL="9289286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7pPr>
      <a:lvl8pPr marL="9740894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8pPr>
      <a:lvl9pPr marL="10192500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51605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903212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54819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806423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58031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709637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61243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612850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E4ECF5">
                <a:lumMod val="0"/>
                <a:lumOff val="100000"/>
              </a:srgbClr>
            </a:gs>
            <a:gs pos="0">
              <a:schemeClr val="accent1">
                <a:lumMod val="0"/>
                <a:lumOff val="100000"/>
              </a:schemeClr>
            </a:gs>
            <a:gs pos="100000">
              <a:srgbClr val="CCECFF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807839" y="872372"/>
            <a:ext cx="27305899" cy="103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10563" tIns="55281" rIns="110563" bIns="55281">
            <a:spAutoFit/>
          </a:bodyPr>
          <a:lstStyle>
            <a:lvl1pPr defTabSz="1117600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defTabSz="1117600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6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 Deep Learning Approach to </a:t>
            </a:r>
            <a:r>
              <a:rPr lang="en-US" altLang="ko-KR" sz="60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Tala</a:t>
            </a:r>
            <a:r>
              <a:rPr lang="en-US" altLang="ko-KR" sz="6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Classification</a:t>
            </a:r>
            <a:endParaRPr lang="en-US" altLang="ko-KR" sz="2000" b="1" dirty="0"/>
          </a:p>
        </p:txBody>
      </p:sp>
      <p:sp>
        <p:nvSpPr>
          <p:cNvPr id="2053" name="Text Box 37"/>
          <p:cNvSpPr txBox="1">
            <a:spLocks noChangeArrowheads="1"/>
          </p:cNvSpPr>
          <p:nvPr/>
        </p:nvSpPr>
        <p:spPr bwMode="auto">
          <a:xfrm>
            <a:off x="13469679" y="42716749"/>
            <a:ext cx="5982248" cy="49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598" tIns="39300" rIns="78598" bIns="39300">
            <a:spAutoFit/>
          </a:bodyPr>
          <a:lstStyle>
            <a:lvl1pPr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2731" i="1" dirty="0"/>
              <a:t>Fall 2018, COMP 562 Poster Session</a:t>
            </a:r>
          </a:p>
        </p:txBody>
      </p:sp>
      <p:sp>
        <p:nvSpPr>
          <p:cNvPr id="2054" name="Line 126"/>
          <p:cNvSpPr>
            <a:spLocks noChangeShapeType="1"/>
          </p:cNvSpPr>
          <p:nvPr/>
        </p:nvSpPr>
        <p:spPr bwMode="auto">
          <a:xfrm flipH="1">
            <a:off x="16455209" y="8131348"/>
            <a:ext cx="11157" cy="32164133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326" tIns="45161" rIns="90326" bIns="45161" anchor="ctr"/>
          <a:lstStyle/>
          <a:p>
            <a:endParaRPr lang="ko-KR" altLang="en-US" sz="2198" dirty="0"/>
          </a:p>
        </p:txBody>
      </p:sp>
      <p:sp>
        <p:nvSpPr>
          <p:cNvPr id="2055" name="Text Box 164"/>
          <p:cNvSpPr txBox="1">
            <a:spLocks noChangeArrowheads="1"/>
          </p:cNvSpPr>
          <p:nvPr/>
        </p:nvSpPr>
        <p:spPr bwMode="auto">
          <a:xfrm>
            <a:off x="1529963" y="5921515"/>
            <a:ext cx="30414539" cy="51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598" tIns="39300" rIns="78598" bIns="39300">
            <a:spAutoFit/>
          </a:bodyPr>
          <a:lstStyle>
            <a:lvl1pPr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ko-KR" sz="2800" b="1" dirty="0"/>
              <a:t>Summary:</a:t>
            </a:r>
            <a:r>
              <a:rPr lang="en-US" altLang="ko-KR" sz="2800" dirty="0"/>
              <a:t> Type your project summary here</a:t>
            </a:r>
          </a:p>
        </p:txBody>
      </p:sp>
      <p:sp>
        <p:nvSpPr>
          <p:cNvPr id="3" name="Text Box 186"/>
          <p:cNvSpPr txBox="1">
            <a:spLocks noChangeArrowheads="1"/>
          </p:cNvSpPr>
          <p:nvPr/>
        </p:nvSpPr>
        <p:spPr bwMode="auto">
          <a:xfrm>
            <a:off x="1253524" y="8159900"/>
            <a:ext cx="14574086" cy="24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384175" indent="-384175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Motivation</a:t>
            </a:r>
            <a:endParaRPr lang="en-US" altLang="ko-KR" sz="4778" dirty="0"/>
          </a:p>
          <a:p>
            <a:pPr>
              <a:buFontTx/>
              <a:buChar char="•"/>
              <a:defRPr/>
            </a:pPr>
            <a:r>
              <a:rPr lang="en-US" altLang="ko-KR" sz="3608" dirty="0"/>
              <a:t>	Carnatic Music is a sacred art form hailing from South India in the 18th century</a:t>
            </a:r>
            <a:r>
              <a:rPr lang="en-US" altLang="ko-KR" sz="3608" dirty="0" smtClean="0"/>
              <a:t>.</a:t>
            </a:r>
          </a:p>
          <a:p>
            <a:pPr>
              <a:buFontTx/>
              <a:buChar char="•"/>
              <a:defRPr/>
            </a:pPr>
            <a:r>
              <a:rPr lang="en-US" altLang="ko-KR" sz="3608" dirty="0" smtClean="0"/>
              <a:t> </a:t>
            </a:r>
            <a:endParaRPr lang="en-US" altLang="ko-KR" sz="3608" dirty="0"/>
          </a:p>
        </p:txBody>
      </p:sp>
      <p:sp>
        <p:nvSpPr>
          <p:cNvPr id="2057" name="Text Box 188"/>
          <p:cNvSpPr txBox="1">
            <a:spLocks noChangeArrowheads="1"/>
          </p:cNvSpPr>
          <p:nvPr/>
        </p:nvSpPr>
        <p:spPr bwMode="auto">
          <a:xfrm>
            <a:off x="276446" y="2235437"/>
            <a:ext cx="32921575" cy="397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600" tIns="39302" rIns="78600" bIns="39302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GB" altLang="ko-KR" sz="4387" dirty="0" smtClean="0">
                <a:solidFill>
                  <a:srgbClr val="000000"/>
                </a:solidFill>
              </a:rPr>
              <a:t>Alex Kan</a:t>
            </a:r>
            <a:r>
              <a:rPr lang="en-GB" altLang="ko-KR" sz="4387" baseline="30000" dirty="0" smtClean="0">
                <a:solidFill>
                  <a:srgbClr val="000000"/>
                </a:solidFill>
              </a:rPr>
              <a:t>1,2</a:t>
            </a:r>
            <a:r>
              <a:rPr lang="en-GB" altLang="ko-KR" sz="4387" dirty="0" smtClean="0">
                <a:solidFill>
                  <a:srgbClr val="000000"/>
                </a:solidFill>
              </a:rPr>
              <a:t>, </a:t>
            </a:r>
            <a:r>
              <a:rPr lang="en-GB" altLang="ko-KR" sz="4387" dirty="0" err="1" smtClean="0">
                <a:solidFill>
                  <a:srgbClr val="000000"/>
                </a:solidFill>
              </a:rPr>
              <a:t>Svetak</a:t>
            </a:r>
            <a:r>
              <a:rPr lang="en-GB" altLang="ko-KR" sz="4387" dirty="0" smtClean="0">
                <a:solidFill>
                  <a:srgbClr val="000000"/>
                </a:solidFill>
              </a:rPr>
              <a:t> Sundhar</a:t>
            </a:r>
            <a:r>
              <a:rPr lang="en-GB" altLang="ko-KR" sz="4387" baseline="30000" dirty="0" smtClean="0">
                <a:solidFill>
                  <a:srgbClr val="000000"/>
                </a:solidFill>
              </a:rPr>
              <a:t>1,2</a:t>
            </a:r>
            <a:r>
              <a:rPr lang="en-GB" altLang="ko-KR" sz="4387" dirty="0" smtClean="0">
                <a:solidFill>
                  <a:srgbClr val="000000"/>
                </a:solidFill>
              </a:rPr>
              <a:t>, Anthony Yang</a:t>
            </a:r>
            <a:r>
              <a:rPr lang="en-GB" altLang="ko-KR" sz="4387" baseline="30000" dirty="0" smtClean="0">
                <a:solidFill>
                  <a:srgbClr val="000000"/>
                </a:solidFill>
              </a:rPr>
              <a:t>1</a:t>
            </a:r>
            <a:r>
              <a:rPr lang="en-GB" altLang="ko-KR" sz="4387" dirty="0" smtClean="0">
                <a:solidFill>
                  <a:srgbClr val="000000"/>
                </a:solidFill>
              </a:rPr>
              <a:t>, and </a:t>
            </a:r>
            <a:r>
              <a:rPr lang="en-GB" altLang="ko-KR" sz="4387" dirty="0" err="1" smtClean="0">
                <a:solidFill>
                  <a:srgbClr val="000000"/>
                </a:solidFill>
              </a:rPr>
              <a:t>Akshay</a:t>
            </a:r>
            <a:r>
              <a:rPr lang="en-GB" altLang="ko-KR" sz="4387" dirty="0" smtClean="0">
                <a:solidFill>
                  <a:srgbClr val="000000"/>
                </a:solidFill>
              </a:rPr>
              <a:t> Sankar</a:t>
            </a:r>
            <a:r>
              <a:rPr lang="en-GB" altLang="ko-KR" sz="4387" baseline="30000" dirty="0">
                <a:solidFill>
                  <a:srgbClr val="000000"/>
                </a:solidFill>
              </a:rPr>
              <a:t>3</a:t>
            </a:r>
          </a:p>
          <a:p>
            <a:pPr algn="ctr">
              <a:lnSpc>
                <a:spcPct val="93000"/>
              </a:lnSpc>
            </a:pPr>
            <a:endParaRPr lang="en-GB" altLang="ko-KR" sz="4387" baseline="30000" dirty="0">
              <a:solidFill>
                <a:srgbClr val="000000"/>
              </a:solidFill>
            </a:endParaRPr>
          </a:p>
          <a:p>
            <a:pPr algn="ctr"/>
            <a:r>
              <a:rPr lang="en-GB" altLang="ko-KR" sz="2800" baseline="30000" dirty="0">
                <a:solidFill>
                  <a:srgbClr val="000000"/>
                </a:solidFill>
              </a:rPr>
              <a:t>1</a:t>
            </a:r>
            <a:r>
              <a:rPr lang="en-GB" altLang="ko-KR" sz="2800" dirty="0">
                <a:solidFill>
                  <a:srgbClr val="000000"/>
                </a:solidFill>
              </a:rPr>
              <a:t>Department of</a:t>
            </a:r>
            <a:r>
              <a:rPr lang="en-GB" altLang="ko-KR" sz="2800" baseline="30000" dirty="0">
                <a:solidFill>
                  <a:srgbClr val="000000"/>
                </a:solidFill>
              </a:rPr>
              <a:t> </a:t>
            </a:r>
            <a:r>
              <a:rPr lang="en-GB" altLang="ko-KR" sz="2800" dirty="0">
                <a:solidFill>
                  <a:srgbClr val="000000"/>
                </a:solidFill>
              </a:rPr>
              <a:t>Computer Science, University of North Carolina at Chapel Hill, NC 27599, </a:t>
            </a:r>
            <a:r>
              <a:rPr lang="en-GB" altLang="ko-KR" sz="2800" dirty="0" smtClean="0">
                <a:solidFill>
                  <a:srgbClr val="000000"/>
                </a:solidFill>
              </a:rPr>
              <a:t>USA</a:t>
            </a:r>
          </a:p>
          <a:p>
            <a:pPr algn="ctr">
              <a:lnSpc>
                <a:spcPct val="93000"/>
              </a:lnSpc>
            </a:pPr>
            <a:endParaRPr lang="en-GB" altLang="ko-KR" sz="4387" baseline="30000" dirty="0">
              <a:solidFill>
                <a:srgbClr val="000000"/>
              </a:solidFill>
            </a:endParaRPr>
          </a:p>
          <a:p>
            <a:pPr algn="ctr"/>
            <a:r>
              <a:rPr lang="en-GB" altLang="ko-KR" sz="2800" baseline="30000" dirty="0" smtClean="0">
                <a:solidFill>
                  <a:srgbClr val="000000"/>
                </a:solidFill>
              </a:rPr>
              <a:t>2</a:t>
            </a:r>
            <a:r>
              <a:rPr lang="en-GB" altLang="ko-KR" sz="2800" dirty="0" smtClean="0">
                <a:solidFill>
                  <a:srgbClr val="000000"/>
                </a:solidFill>
              </a:rPr>
              <a:t>Department </a:t>
            </a:r>
            <a:r>
              <a:rPr lang="en-GB" altLang="ko-KR" sz="2800" dirty="0">
                <a:solidFill>
                  <a:srgbClr val="000000"/>
                </a:solidFill>
              </a:rPr>
              <a:t>of</a:t>
            </a:r>
            <a:r>
              <a:rPr lang="en-GB" altLang="ko-KR" sz="2800" baseline="30000" dirty="0">
                <a:solidFill>
                  <a:srgbClr val="000000"/>
                </a:solidFill>
              </a:rPr>
              <a:t> </a:t>
            </a:r>
            <a:r>
              <a:rPr lang="en-GB" altLang="ko-KR" sz="2800" dirty="0" smtClean="0">
                <a:solidFill>
                  <a:srgbClr val="000000"/>
                </a:solidFill>
              </a:rPr>
              <a:t>Statistics and Operations Research, </a:t>
            </a:r>
            <a:r>
              <a:rPr lang="en-GB" altLang="ko-KR" sz="2800" dirty="0">
                <a:solidFill>
                  <a:srgbClr val="000000"/>
                </a:solidFill>
              </a:rPr>
              <a:t>University of North Carolina at Chapel Hill, NC 27599, USA</a:t>
            </a:r>
          </a:p>
          <a:p>
            <a:pPr algn="ctr">
              <a:lnSpc>
                <a:spcPct val="93000"/>
              </a:lnSpc>
            </a:pPr>
            <a:endParaRPr lang="en-GB" altLang="ko-KR" sz="4387" baseline="30000" dirty="0">
              <a:solidFill>
                <a:srgbClr val="000000"/>
              </a:solidFill>
            </a:endParaRPr>
          </a:p>
          <a:p>
            <a:pPr algn="ctr"/>
            <a:r>
              <a:rPr lang="en-GB" altLang="ko-KR" sz="2800" baseline="30000" dirty="0" smtClean="0">
                <a:solidFill>
                  <a:srgbClr val="000000"/>
                </a:solidFill>
              </a:rPr>
              <a:t>3</a:t>
            </a:r>
            <a:r>
              <a:rPr lang="en-GB" altLang="ko-KR" sz="2800" dirty="0" smtClean="0">
                <a:solidFill>
                  <a:srgbClr val="000000"/>
                </a:solidFill>
              </a:rPr>
              <a:t>Department of Biostatistics , </a:t>
            </a:r>
            <a:r>
              <a:rPr lang="en-GB" altLang="ko-KR" sz="2800" dirty="0">
                <a:solidFill>
                  <a:srgbClr val="000000"/>
                </a:solidFill>
              </a:rPr>
              <a:t>University of North Carolina at Chapel Hill, NC 27599, USA</a:t>
            </a:r>
          </a:p>
          <a:p>
            <a:pPr algn="ctr"/>
            <a:endParaRPr lang="en-GB" altLang="ko-KR" sz="2800" dirty="0">
              <a:solidFill>
                <a:srgbClr val="000000"/>
              </a:solidFill>
            </a:endParaRPr>
          </a:p>
          <a:p>
            <a:pPr algn="ctr"/>
            <a:endParaRPr lang="en-GB" altLang="ko-KR" sz="2800" baseline="30000" dirty="0">
              <a:solidFill>
                <a:srgbClr val="000000"/>
              </a:solidFill>
            </a:endParaRPr>
          </a:p>
        </p:txBody>
      </p:sp>
      <p:sp>
        <p:nvSpPr>
          <p:cNvPr id="2" name="Text Box 238"/>
          <p:cNvSpPr txBox="1">
            <a:spLocks noChangeArrowheads="1"/>
          </p:cNvSpPr>
          <p:nvPr/>
        </p:nvSpPr>
        <p:spPr bwMode="auto">
          <a:xfrm>
            <a:off x="17089170" y="8131348"/>
            <a:ext cx="14572989" cy="24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Data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one 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…..</a:t>
            </a:r>
          </a:p>
        </p:txBody>
      </p:sp>
      <p:sp>
        <p:nvSpPr>
          <p:cNvPr id="2297" name="Text Box 249"/>
          <p:cNvSpPr txBox="1">
            <a:spLocks noChangeArrowheads="1"/>
          </p:cNvSpPr>
          <p:nvPr/>
        </p:nvSpPr>
        <p:spPr bwMode="auto">
          <a:xfrm>
            <a:off x="1253517" y="23251352"/>
            <a:ext cx="14574087" cy="248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598" tIns="39300" rIns="78598" bIns="39300">
            <a:spAutoFit/>
          </a:bodyPr>
          <a:lstStyle/>
          <a:p>
            <a:pPr algn="ctr" defTabSz="787175">
              <a:defRPr/>
            </a:pPr>
            <a:r>
              <a:rPr lang="en-US" altLang="ko-KR" sz="4778" b="1" dirty="0">
                <a:latin typeface="Arial" charset="0"/>
                <a:ea typeface="ＭＳ Ｐゴシック" pitchFamily="-108" charset="-128"/>
              </a:rPr>
              <a:t>Method</a:t>
            </a:r>
            <a:endParaRPr lang="en-US" altLang="ko-KR" sz="3608" dirty="0">
              <a:latin typeface="Arial" charset="0"/>
              <a:ea typeface="ＭＳ Ｐゴシック" pitchFamily="-108" charset="-128"/>
            </a:endParaRP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one 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…..</a:t>
            </a:r>
          </a:p>
        </p:txBody>
      </p:sp>
      <p:sp>
        <p:nvSpPr>
          <p:cNvPr id="2061" name="Text Box 2"/>
          <p:cNvSpPr txBox="1">
            <a:spLocks noChangeArrowheads="1"/>
          </p:cNvSpPr>
          <p:nvPr/>
        </p:nvSpPr>
        <p:spPr bwMode="auto">
          <a:xfrm>
            <a:off x="1254114" y="40439403"/>
            <a:ext cx="30413346" cy="18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8590" tIns="39470" rIns="78590" bIns="3947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GB" altLang="ko-KR" sz="3121" dirty="0">
                <a:solidFill>
                  <a:srgbClr val="000000"/>
                </a:solidFill>
                <a:cs typeface="Arial" panose="020B0604020202020204" pitchFamily="34" charset="0"/>
              </a:rPr>
              <a:t>References: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GB" altLang="ko-KR" sz="2800" dirty="0">
                <a:solidFill>
                  <a:srgbClr val="000000"/>
                </a:solidFill>
                <a:cs typeface="Arial" panose="020B0604020202020204" pitchFamily="34" charset="0"/>
              </a:rPr>
              <a:t>[1] Ref1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fr-FR" altLang="ko-KR" sz="2800" dirty="0">
                <a:solidFill>
                  <a:srgbClr val="000000"/>
                </a:solidFill>
                <a:cs typeface="Arial" panose="020B0604020202020204" pitchFamily="34" charset="0"/>
              </a:rPr>
              <a:t>[2] Ref2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ko-KR" sz="2800" dirty="0">
                <a:solidFill>
                  <a:srgbClr val="000000"/>
                </a:solidFill>
                <a:cs typeface="Arial" panose="020B0604020202020204" pitchFamily="34" charset="0"/>
              </a:rPr>
              <a:t>[3] Ref3</a:t>
            </a:r>
            <a:endParaRPr lang="en-GB" altLang="ko-KR" sz="2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9" name="Text Box 238"/>
          <p:cNvSpPr txBox="1">
            <a:spLocks noChangeArrowheads="1"/>
          </p:cNvSpPr>
          <p:nvPr/>
        </p:nvSpPr>
        <p:spPr bwMode="auto">
          <a:xfrm>
            <a:off x="17089170" y="37468975"/>
            <a:ext cx="14572989" cy="247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 anchor="b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Conclusions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Point one 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…..</a:t>
            </a:r>
          </a:p>
        </p:txBody>
      </p:sp>
      <p:sp>
        <p:nvSpPr>
          <p:cNvPr id="37" name="Text Box 186"/>
          <p:cNvSpPr txBox="1">
            <a:spLocks noChangeArrowheads="1"/>
          </p:cNvSpPr>
          <p:nvPr/>
        </p:nvSpPr>
        <p:spPr bwMode="auto">
          <a:xfrm>
            <a:off x="1253518" y="14101998"/>
            <a:ext cx="14574086" cy="943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384175" indent="-384175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Introduction</a:t>
            </a:r>
            <a:endParaRPr lang="en-US" altLang="ko-KR" sz="4778" dirty="0"/>
          </a:p>
          <a:p>
            <a:pPr>
              <a:buFontTx/>
              <a:buChar char="•"/>
              <a:defRPr/>
            </a:pPr>
            <a:r>
              <a:rPr lang="en-US" altLang="ko-KR" sz="4000" dirty="0"/>
              <a:t>This form of music has two main aspects: </a:t>
            </a:r>
            <a:r>
              <a:rPr lang="en-US" altLang="ko-KR" sz="4000" b="1" dirty="0" err="1"/>
              <a:t>swara</a:t>
            </a:r>
            <a:r>
              <a:rPr lang="en-US" altLang="ko-KR" sz="4000" dirty="0"/>
              <a:t>, or the melody and </a:t>
            </a:r>
            <a:r>
              <a:rPr lang="en-US" altLang="ko-KR" sz="4000" b="1" dirty="0" err="1"/>
              <a:t>laya</a:t>
            </a:r>
            <a:r>
              <a:rPr lang="en-US" altLang="ko-KR" sz="4000" dirty="0"/>
              <a:t>, or rhythm. In this report, we investigate how we can classify the </a:t>
            </a:r>
            <a:r>
              <a:rPr lang="en-US" altLang="ko-KR" sz="4000" dirty="0" err="1"/>
              <a:t>laya</a:t>
            </a:r>
            <a:r>
              <a:rPr lang="en-US" altLang="ko-KR" sz="4000" dirty="0"/>
              <a:t> aspect, from audio samples of Carnatic Music. Specifically, we seek to identify the </a:t>
            </a:r>
            <a:r>
              <a:rPr lang="en-US" altLang="ko-KR" sz="4000" b="1" dirty="0" err="1"/>
              <a:t>tala</a:t>
            </a:r>
            <a:r>
              <a:rPr lang="en-US" altLang="ko-KR" sz="4000" dirty="0"/>
              <a:t>, or meter of the sample. This could potentially help discern the </a:t>
            </a:r>
            <a:r>
              <a:rPr lang="en-US" altLang="ko-KR" sz="4000" dirty="0" err="1"/>
              <a:t>tala</a:t>
            </a:r>
            <a:r>
              <a:rPr lang="en-US" altLang="ko-KR" sz="4000" dirty="0"/>
              <a:t> of a song for students of Carnatic Music, as Carnatic Music teachers are becoming harder and harder to find. </a:t>
            </a:r>
            <a:endParaRPr lang="en-US" altLang="ko-KR" sz="4000" dirty="0" smtClean="0"/>
          </a:p>
          <a:p>
            <a:pPr>
              <a:buFontTx/>
              <a:buChar char="•"/>
              <a:defRPr/>
            </a:pPr>
            <a:endParaRPr lang="en-US" altLang="ko-KR" sz="4000" dirty="0" smtClean="0"/>
          </a:p>
          <a:p>
            <a:pPr>
              <a:buFontTx/>
              <a:buChar char="•"/>
              <a:defRPr/>
            </a:pPr>
            <a:r>
              <a:rPr lang="en-US" altLang="ko-KR" sz="4000" dirty="0"/>
              <a:t>We use the Carnatic Music dataset from the University of </a:t>
            </a:r>
            <a:r>
              <a:rPr lang="en-US" altLang="ko-KR" sz="4000" dirty="0" err="1"/>
              <a:t>Pompeau</a:t>
            </a:r>
            <a:r>
              <a:rPr lang="en-US" altLang="ko-KR" sz="4000" dirty="0"/>
              <a:t> </a:t>
            </a:r>
            <a:r>
              <a:rPr lang="en-US" altLang="ko-KR" sz="4000" dirty="0" err="1"/>
              <a:t>Fabra</a:t>
            </a:r>
            <a:r>
              <a:rPr lang="en-US" altLang="ko-KR" sz="4000" dirty="0"/>
              <a:t>. We propose the usage of various networks including: 1D CNN, 2D CNN, RNN with Long Short term memory cells, and the </a:t>
            </a:r>
            <a:r>
              <a:rPr lang="en-US" altLang="ko-KR" sz="4000" dirty="0" err="1"/>
              <a:t>Autoencoder</a:t>
            </a:r>
            <a:r>
              <a:rPr lang="en-US" altLang="ko-KR" sz="4000" dirty="0"/>
              <a:t> (for de-noising) in order to complete this task. </a:t>
            </a:r>
          </a:p>
          <a:p>
            <a:pPr>
              <a:buFontTx/>
              <a:buChar char="•"/>
              <a:defRPr/>
            </a:pPr>
            <a:endParaRPr lang="en-US" altLang="ko-KR" sz="4000" dirty="0"/>
          </a:p>
        </p:txBody>
      </p:sp>
      <p:pic>
        <p:nvPicPr>
          <p:cNvPr id="1330" name="Picture 306" descr="Image result for unc chapel hill logo">
            <a:extLst>
              <a:ext uri="{FF2B5EF4-FFF2-40B4-BE49-F238E27FC236}">
                <a16:creationId xmlns:a16="http://schemas.microsoft.com/office/drawing/2014/main" id="{8E613598-6EF1-4E7E-A511-B76D8D58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6" y="2306574"/>
            <a:ext cx="763524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238">
            <a:extLst>
              <a:ext uri="{FF2B5EF4-FFF2-40B4-BE49-F238E27FC236}">
                <a16:creationId xmlns:a16="http://schemas.microsoft.com/office/drawing/2014/main" id="{40D7C87D-2381-47B7-BFA4-47C5ED257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170" y="17157869"/>
            <a:ext cx="14572989" cy="24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Experimental Results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one 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…..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25288D-2A52-477E-B226-65442A27ABE4}"/>
              </a:ext>
            </a:extLst>
          </p:cNvPr>
          <p:cNvGrpSpPr/>
          <p:nvPr/>
        </p:nvGrpSpPr>
        <p:grpSpPr>
          <a:xfrm>
            <a:off x="25707101" y="2112051"/>
            <a:ext cx="6859792" cy="2439022"/>
            <a:chOff x="26200466" y="2842858"/>
            <a:chExt cx="6859792" cy="24390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3ACC00A-9C8C-48BB-94A0-504088EC578D}"/>
                </a:ext>
              </a:extLst>
            </p:cNvPr>
            <p:cNvGrpSpPr/>
            <p:nvPr/>
          </p:nvGrpSpPr>
          <p:grpSpPr>
            <a:xfrm>
              <a:off x="26200466" y="2842858"/>
              <a:ext cx="6859792" cy="2428088"/>
              <a:chOff x="26200466" y="2848253"/>
              <a:chExt cx="6859792" cy="2428088"/>
            </a:xfrm>
          </p:grpSpPr>
          <p:pic>
            <p:nvPicPr>
              <p:cNvPr id="1328" name="Picture 304" descr="Image result for computer science unc dept">
                <a:extLst>
                  <a:ext uri="{FF2B5EF4-FFF2-40B4-BE49-F238E27FC236}">
                    <a16:creationId xmlns:a16="http://schemas.microsoft.com/office/drawing/2014/main" id="{5C43494C-DAE9-4426-AE3A-3AD46F4380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13"/>
              <a:stretch/>
            </p:blipFill>
            <p:spPr bwMode="auto">
              <a:xfrm>
                <a:off x="26200466" y="2898901"/>
                <a:ext cx="4447942" cy="2377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04" descr="Image result for computer science unc dept">
                <a:extLst>
                  <a:ext uri="{FF2B5EF4-FFF2-40B4-BE49-F238E27FC236}">
                    <a16:creationId xmlns:a16="http://schemas.microsoft.com/office/drawing/2014/main" id="{7E405D93-71D3-44CA-9317-71E834D770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22" t="-458" r="67586" b="-1"/>
              <a:stretch/>
            </p:blipFill>
            <p:spPr bwMode="auto">
              <a:xfrm>
                <a:off x="30921434" y="2848253"/>
                <a:ext cx="2138824" cy="2388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9" name="Picture 306" descr="Image result for unc chapel hill logo">
              <a:extLst>
                <a:ext uri="{FF2B5EF4-FFF2-40B4-BE49-F238E27FC236}">
                  <a16:creationId xmlns:a16="http://schemas.microsoft.com/office/drawing/2014/main" id="{836F32BC-8593-41B7-9855-977BA760EC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13" t="1" r="70892" b="-13445"/>
            <a:stretch/>
          </p:blipFill>
          <p:spPr bwMode="auto">
            <a:xfrm>
              <a:off x="30496007" y="2896003"/>
              <a:ext cx="526473" cy="2385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poster_template_35X4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ster_template_35X48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969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969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poster_template_35X4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template_35X4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260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Times New Roman</vt:lpstr>
      <vt:lpstr>poster_template_35X48</vt:lpstr>
      <vt:lpstr>PowerPoint Presentation</vt:lpstr>
    </vt:vector>
  </TitlesOfParts>
  <Company>University of North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Kan, Alex Quinn Shiu-Kei</cp:lastModifiedBy>
  <cp:revision>380</cp:revision>
  <cp:lastPrinted>2017-08-26T23:19:14Z</cp:lastPrinted>
  <dcterms:created xsi:type="dcterms:W3CDTF">2010-02-08T16:48:32Z</dcterms:created>
  <dcterms:modified xsi:type="dcterms:W3CDTF">2018-12-01T17:46:29Z</dcterms:modified>
</cp:coreProperties>
</file>