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29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1B11D-2E1D-48A6-8DDE-0A4FE23DA9A3}" type="datetimeFigureOut">
              <a:rPr lang="en-US" smtClean="0"/>
              <a:t>9/13/2014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E2673A-E5D6-44B7-9CB8-F996A72A4E7C}" type="slidenum">
              <a:rPr lang="en-US" smtClean="0"/>
              <a:t>‹#›</a:t>
            </a:fld>
            <a:endParaRPr lang="en-US"/>
          </a:p>
        </p:txBody>
      </p:sp>
    </p:spTree>
    <p:extLst>
      <p:ext uri="{BB962C8B-B14F-4D97-AF65-F5344CB8AC3E}">
        <p14:creationId xmlns:p14="http://schemas.microsoft.com/office/powerpoint/2010/main" val="348295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FEEDED-9035-4C6F-9960-FC69D64FF3AE}"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E79D2-2684-4EF0-932D-BD8BB7BB058C}" type="slidenum">
              <a:rPr lang="en-US" smtClean="0"/>
              <a:t>‹#›</a:t>
            </a:fld>
            <a:endParaRPr lang="en-US"/>
          </a:p>
        </p:txBody>
      </p:sp>
    </p:spTree>
    <p:extLst>
      <p:ext uri="{BB962C8B-B14F-4D97-AF65-F5344CB8AC3E}">
        <p14:creationId xmlns:p14="http://schemas.microsoft.com/office/powerpoint/2010/main" val="207314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FEEDED-9035-4C6F-9960-FC69D64FF3AE}"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E79D2-2684-4EF0-932D-BD8BB7BB058C}" type="slidenum">
              <a:rPr lang="en-US" smtClean="0"/>
              <a:t>‹#›</a:t>
            </a:fld>
            <a:endParaRPr lang="en-US"/>
          </a:p>
        </p:txBody>
      </p:sp>
    </p:spTree>
    <p:extLst>
      <p:ext uri="{BB962C8B-B14F-4D97-AF65-F5344CB8AC3E}">
        <p14:creationId xmlns:p14="http://schemas.microsoft.com/office/powerpoint/2010/main" val="197714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FEEDED-9035-4C6F-9960-FC69D64FF3AE}"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E79D2-2684-4EF0-932D-BD8BB7BB058C}" type="slidenum">
              <a:rPr lang="en-US" smtClean="0"/>
              <a:t>‹#›</a:t>
            </a:fld>
            <a:endParaRPr lang="en-US"/>
          </a:p>
        </p:txBody>
      </p:sp>
    </p:spTree>
    <p:extLst>
      <p:ext uri="{BB962C8B-B14F-4D97-AF65-F5344CB8AC3E}">
        <p14:creationId xmlns:p14="http://schemas.microsoft.com/office/powerpoint/2010/main" val="1505224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FEEDED-9035-4C6F-9960-FC69D64FF3AE}"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E79D2-2684-4EF0-932D-BD8BB7BB058C}" type="slidenum">
              <a:rPr lang="en-US" smtClean="0"/>
              <a:t>‹#›</a:t>
            </a:fld>
            <a:endParaRPr lang="en-US"/>
          </a:p>
        </p:txBody>
      </p:sp>
    </p:spTree>
    <p:extLst>
      <p:ext uri="{BB962C8B-B14F-4D97-AF65-F5344CB8AC3E}">
        <p14:creationId xmlns:p14="http://schemas.microsoft.com/office/powerpoint/2010/main" val="345550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FEEDED-9035-4C6F-9960-FC69D64FF3AE}"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E79D2-2684-4EF0-932D-BD8BB7BB058C}" type="slidenum">
              <a:rPr lang="en-US" smtClean="0"/>
              <a:t>‹#›</a:t>
            </a:fld>
            <a:endParaRPr lang="en-US"/>
          </a:p>
        </p:txBody>
      </p:sp>
    </p:spTree>
    <p:extLst>
      <p:ext uri="{BB962C8B-B14F-4D97-AF65-F5344CB8AC3E}">
        <p14:creationId xmlns:p14="http://schemas.microsoft.com/office/powerpoint/2010/main" val="130105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FEEDED-9035-4C6F-9960-FC69D64FF3AE}"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E79D2-2684-4EF0-932D-BD8BB7BB058C}" type="slidenum">
              <a:rPr lang="en-US" smtClean="0"/>
              <a:t>‹#›</a:t>
            </a:fld>
            <a:endParaRPr lang="en-US"/>
          </a:p>
        </p:txBody>
      </p:sp>
    </p:spTree>
    <p:extLst>
      <p:ext uri="{BB962C8B-B14F-4D97-AF65-F5344CB8AC3E}">
        <p14:creationId xmlns:p14="http://schemas.microsoft.com/office/powerpoint/2010/main" val="316237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FEEDED-9035-4C6F-9960-FC69D64FF3AE}" type="datetimeFigureOut">
              <a:rPr lang="en-US" smtClean="0"/>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FE79D2-2684-4EF0-932D-BD8BB7BB058C}" type="slidenum">
              <a:rPr lang="en-US" smtClean="0"/>
              <a:t>‹#›</a:t>
            </a:fld>
            <a:endParaRPr lang="en-US"/>
          </a:p>
        </p:txBody>
      </p:sp>
    </p:spTree>
    <p:extLst>
      <p:ext uri="{BB962C8B-B14F-4D97-AF65-F5344CB8AC3E}">
        <p14:creationId xmlns:p14="http://schemas.microsoft.com/office/powerpoint/2010/main" val="2741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FEEDED-9035-4C6F-9960-FC69D64FF3AE}" type="datetimeFigureOut">
              <a:rPr lang="en-US" smtClean="0"/>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FE79D2-2684-4EF0-932D-BD8BB7BB058C}" type="slidenum">
              <a:rPr lang="en-US" smtClean="0"/>
              <a:t>‹#›</a:t>
            </a:fld>
            <a:endParaRPr lang="en-US"/>
          </a:p>
        </p:txBody>
      </p:sp>
    </p:spTree>
    <p:extLst>
      <p:ext uri="{BB962C8B-B14F-4D97-AF65-F5344CB8AC3E}">
        <p14:creationId xmlns:p14="http://schemas.microsoft.com/office/powerpoint/2010/main" val="126662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EEDED-9035-4C6F-9960-FC69D64FF3AE}" type="datetimeFigureOut">
              <a:rPr lang="en-US" smtClean="0"/>
              <a:t>9/13/2014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FE79D2-2684-4EF0-932D-BD8BB7BB058C}" type="slidenum">
              <a:rPr lang="en-US" smtClean="0"/>
              <a:t>‹#›</a:t>
            </a:fld>
            <a:endParaRPr lang="en-US"/>
          </a:p>
        </p:txBody>
      </p:sp>
    </p:spTree>
    <p:extLst>
      <p:ext uri="{BB962C8B-B14F-4D97-AF65-F5344CB8AC3E}">
        <p14:creationId xmlns:p14="http://schemas.microsoft.com/office/powerpoint/2010/main" val="68754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FEEDED-9035-4C6F-9960-FC69D64FF3AE}"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E79D2-2684-4EF0-932D-BD8BB7BB058C}" type="slidenum">
              <a:rPr lang="en-US" smtClean="0"/>
              <a:t>‹#›</a:t>
            </a:fld>
            <a:endParaRPr lang="en-US"/>
          </a:p>
        </p:txBody>
      </p:sp>
    </p:spTree>
    <p:extLst>
      <p:ext uri="{BB962C8B-B14F-4D97-AF65-F5344CB8AC3E}">
        <p14:creationId xmlns:p14="http://schemas.microsoft.com/office/powerpoint/2010/main" val="283494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FEEDED-9035-4C6F-9960-FC69D64FF3AE}"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E79D2-2684-4EF0-932D-BD8BB7BB058C}" type="slidenum">
              <a:rPr lang="en-US" smtClean="0"/>
              <a:t>‹#›</a:t>
            </a:fld>
            <a:endParaRPr lang="en-US"/>
          </a:p>
        </p:txBody>
      </p:sp>
    </p:spTree>
    <p:extLst>
      <p:ext uri="{BB962C8B-B14F-4D97-AF65-F5344CB8AC3E}">
        <p14:creationId xmlns:p14="http://schemas.microsoft.com/office/powerpoint/2010/main" val="299607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EEDED-9035-4C6F-9960-FC69D64FF3AE}" type="datetimeFigureOut">
              <a:rPr lang="en-US" smtClean="0"/>
              <a:t>9/13/2014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E79D2-2684-4EF0-932D-BD8BB7BB058C}" type="slidenum">
              <a:rPr lang="en-US" smtClean="0"/>
              <a:t>‹#›</a:t>
            </a:fld>
            <a:endParaRPr lang="en-US"/>
          </a:p>
        </p:txBody>
      </p:sp>
    </p:spTree>
    <p:extLst>
      <p:ext uri="{BB962C8B-B14F-4D97-AF65-F5344CB8AC3E}">
        <p14:creationId xmlns:p14="http://schemas.microsoft.com/office/powerpoint/2010/main" val="7048465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5157040" cy="1371600"/>
          </a:xfrm>
        </p:spPr>
        <p:txBody>
          <a:bodyPr>
            <a:normAutofit/>
          </a:bodyPr>
          <a:lstStyle/>
          <a:p>
            <a:r>
              <a:rPr lang="en-US" sz="2400" dirty="0" smtClean="0">
                <a:solidFill>
                  <a:schemeClr val="bg1"/>
                </a:solidFill>
                <a:effectLst>
                  <a:outerShdw blurRad="50800" dist="38100" dir="2700000" algn="tl" rotWithShape="0">
                    <a:prstClr val="black">
                      <a:alpha val="40000"/>
                    </a:prstClr>
                  </a:outerShdw>
                </a:effectLst>
              </a:rPr>
              <a:t>A Stick-Slip Omnidirectional Powertrain for Low-Cost Swarm Robotics: Mechanism, Calibration, and Control</a:t>
            </a:r>
            <a:endParaRPr lang="en-US" sz="2400" dirty="0">
              <a:solidFill>
                <a:schemeClr val="bg1"/>
              </a:solidFill>
              <a:effectLst>
                <a:outerShdw blurRad="50800" dist="38100" dir="2700000" algn="tl" rotWithShape="0">
                  <a:prstClr val="black">
                    <a:alpha val="40000"/>
                  </a:prstClr>
                </a:outerShdw>
              </a:effectLst>
            </a:endParaRPr>
          </a:p>
        </p:txBody>
      </p:sp>
      <p:sp>
        <p:nvSpPr>
          <p:cNvPr id="3" name="Subtitle 2"/>
          <p:cNvSpPr>
            <a:spLocks noGrp="1"/>
          </p:cNvSpPr>
          <p:nvPr>
            <p:ph type="subTitle" idx="1"/>
          </p:nvPr>
        </p:nvSpPr>
        <p:spPr>
          <a:xfrm>
            <a:off x="0" y="1371600"/>
            <a:ext cx="5181600" cy="228600"/>
          </a:xfrm>
        </p:spPr>
        <p:txBody>
          <a:bodyPr>
            <a:normAutofit fontScale="32500" lnSpcReduction="20000"/>
          </a:bodyPr>
          <a:lstStyle/>
          <a:p>
            <a:r>
              <a:rPr lang="en-US" dirty="0" smtClean="0">
                <a:solidFill>
                  <a:schemeClr val="tx1"/>
                </a:solidFill>
              </a:rPr>
              <a:t>John </a:t>
            </a:r>
            <a:r>
              <a:rPr lang="en-US" dirty="0" err="1" smtClean="0">
                <a:solidFill>
                  <a:schemeClr val="tx1"/>
                </a:solidFill>
              </a:rPr>
              <a:t>Klingner</a:t>
            </a:r>
            <a:r>
              <a:rPr lang="en-US" dirty="0" smtClean="0">
                <a:solidFill>
                  <a:schemeClr val="tx1"/>
                </a:solidFill>
              </a:rPr>
              <a:t>, </a:t>
            </a:r>
            <a:r>
              <a:rPr lang="en-US" dirty="0" err="1" smtClean="0">
                <a:solidFill>
                  <a:schemeClr val="tx1"/>
                </a:solidFill>
              </a:rPr>
              <a:t>Anshul</a:t>
            </a:r>
            <a:r>
              <a:rPr lang="en-US" dirty="0" smtClean="0">
                <a:solidFill>
                  <a:schemeClr val="tx1"/>
                </a:solidFill>
              </a:rPr>
              <a:t> </a:t>
            </a:r>
            <a:r>
              <a:rPr lang="en-US" dirty="0" err="1" smtClean="0">
                <a:solidFill>
                  <a:schemeClr val="tx1"/>
                </a:solidFill>
              </a:rPr>
              <a:t>Kanakia</a:t>
            </a:r>
            <a:r>
              <a:rPr lang="en-US" dirty="0" smtClean="0">
                <a:solidFill>
                  <a:schemeClr val="tx1"/>
                </a:solidFill>
              </a:rPr>
              <a:t>, Nicholas Farrow, Dustin </a:t>
            </a:r>
            <a:r>
              <a:rPr lang="en-US" dirty="0" err="1" smtClean="0">
                <a:solidFill>
                  <a:schemeClr val="tx1"/>
                </a:solidFill>
              </a:rPr>
              <a:t>Reishus</a:t>
            </a:r>
            <a:r>
              <a:rPr lang="en-US" dirty="0" smtClean="0">
                <a:solidFill>
                  <a:schemeClr val="tx1"/>
                </a:solidFill>
              </a:rPr>
              <a:t>, and </a:t>
            </a:r>
            <a:r>
              <a:rPr lang="en-US" dirty="0" err="1" smtClean="0">
                <a:solidFill>
                  <a:schemeClr val="tx1"/>
                </a:solidFill>
              </a:rPr>
              <a:t>Nikolaus</a:t>
            </a:r>
            <a:r>
              <a:rPr lang="en-US" dirty="0" smtClean="0">
                <a:solidFill>
                  <a:schemeClr val="tx1"/>
                </a:solidFill>
              </a:rPr>
              <a:t> </a:t>
            </a:r>
            <a:r>
              <a:rPr lang="en-US" dirty="0" err="1" smtClean="0">
                <a:solidFill>
                  <a:schemeClr val="tx1"/>
                </a:solidFill>
              </a:rPr>
              <a:t>Correll</a:t>
            </a:r>
            <a:endParaRPr lang="en-US"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116503"/>
            <a:ext cx="3784053" cy="2702897"/>
          </a:xfrm>
          <a:prstGeom prst="rect">
            <a:avLst/>
          </a:prstGeom>
          <a:effectLst>
            <a:outerShdw blurRad="50800" dist="38100" dir="2700000" algn="tl" rotWithShape="0">
              <a:prstClr val="black">
                <a:alpha val="40000"/>
              </a:prstClr>
            </a:outerShdw>
          </a:effectLst>
        </p:spPr>
      </p:pic>
      <p:pic>
        <p:nvPicPr>
          <p:cNvPr id="1026" name="Picture 2" descr="C:\Users\Colab\Documents\Git\IROS_Droplet_Motion_Paper\Images\radiiConverg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068779"/>
            <a:ext cx="2452316" cy="137636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4419600" y="3276600"/>
            <a:ext cx="1676400" cy="381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bg1"/>
                </a:solidFill>
                <a:effectLst>
                  <a:outerShdw blurRad="50800" dist="38100" dir="2700000" algn="tl" rotWithShape="0">
                    <a:prstClr val="black">
                      <a:alpha val="40000"/>
                    </a:prstClr>
                  </a:outerShdw>
                </a:effectLst>
              </a:rPr>
              <a:t>Calibration</a:t>
            </a:r>
          </a:p>
        </p:txBody>
      </p:sp>
      <p:sp>
        <p:nvSpPr>
          <p:cNvPr id="9" name="Title 1"/>
          <p:cNvSpPr txBox="1">
            <a:spLocks/>
          </p:cNvSpPr>
          <p:nvPr/>
        </p:nvSpPr>
        <p:spPr>
          <a:xfrm>
            <a:off x="0" y="1832129"/>
            <a:ext cx="1797312" cy="381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bg1"/>
                </a:solidFill>
                <a:effectLst>
                  <a:outerShdw blurRad="50800" dist="38100" dir="2700000" algn="tl" rotWithShape="0">
                    <a:prstClr val="black">
                      <a:alpha val="40000"/>
                    </a:prstClr>
                  </a:outerShdw>
                </a:effectLst>
              </a:rPr>
              <a:t>Mechanism</a:t>
            </a:r>
          </a:p>
        </p:txBody>
      </p:sp>
      <p:sp>
        <p:nvSpPr>
          <p:cNvPr id="10" name="Title 1"/>
          <p:cNvSpPr txBox="1">
            <a:spLocks/>
          </p:cNvSpPr>
          <p:nvPr/>
        </p:nvSpPr>
        <p:spPr>
          <a:xfrm>
            <a:off x="0" y="4821760"/>
            <a:ext cx="1676400" cy="381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bg1"/>
                </a:solidFill>
                <a:effectLst>
                  <a:outerShdw blurRad="50800" dist="38100" dir="2700000" algn="tl" rotWithShape="0">
                    <a:prstClr val="black">
                      <a:alpha val="40000"/>
                    </a:prstClr>
                  </a:outerShdw>
                </a:effectLst>
              </a:rPr>
              <a:t>Control</a:t>
            </a:r>
          </a:p>
        </p:txBody>
      </p:sp>
      <p:pic>
        <p:nvPicPr>
          <p:cNvPr id="1027" name="Picture 3" descr="C:\Users\Colab\Documents\Git\IROS_Droplet_Motion_Paper\Images\Wal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683" y="2955027"/>
            <a:ext cx="1134090" cy="12758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Users\Colab\Documents\Git\IROS_Droplet_Motion_Paper\Images\Step.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43522" y="3068779"/>
            <a:ext cx="1500076" cy="104834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Subtitle 2"/>
          <p:cNvSpPr txBox="1">
            <a:spLocks/>
          </p:cNvSpPr>
          <p:nvPr/>
        </p:nvSpPr>
        <p:spPr>
          <a:xfrm>
            <a:off x="140528" y="2215242"/>
            <a:ext cx="2983672" cy="85353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200" dirty="0" smtClean="0">
                <a:solidFill>
                  <a:schemeClr val="tx1"/>
                </a:solidFill>
              </a:rPr>
              <a:t>Forces from the vibration motor cause the robot platform to pivot about the leg opposite each motor.</a:t>
            </a:r>
            <a:endParaRPr lang="en-US" sz="1200" dirty="0">
              <a:solidFill>
                <a:schemeClr val="tx1"/>
              </a:solidFill>
            </a:endParaRPr>
          </a:p>
        </p:txBody>
      </p:sp>
      <p:sp>
        <p:nvSpPr>
          <p:cNvPr id="7" name="TextBox 6"/>
          <p:cNvSpPr txBox="1"/>
          <p:nvPr/>
        </p:nvSpPr>
        <p:spPr>
          <a:xfrm>
            <a:off x="1371600" y="4117128"/>
            <a:ext cx="1828800" cy="338554"/>
          </a:xfrm>
          <a:prstGeom prst="rect">
            <a:avLst/>
          </a:prstGeom>
          <a:noFill/>
        </p:spPr>
        <p:txBody>
          <a:bodyPr wrap="square" rtlCol="0">
            <a:spAutoFit/>
          </a:bodyPr>
          <a:lstStyle/>
          <a:p>
            <a:pPr algn="ctr"/>
            <a:r>
              <a:rPr lang="en-US" sz="800" dirty="0" smtClean="0"/>
              <a:t>A Droplet taking a single step. The size of the step is exaggerated for clarity.</a:t>
            </a:r>
            <a:endParaRPr lang="en-US" sz="800" dirty="0"/>
          </a:p>
        </p:txBody>
      </p:sp>
      <p:sp>
        <p:nvSpPr>
          <p:cNvPr id="16" name="TextBox 15"/>
          <p:cNvSpPr txBox="1"/>
          <p:nvPr/>
        </p:nvSpPr>
        <p:spPr>
          <a:xfrm>
            <a:off x="76200" y="4230878"/>
            <a:ext cx="1371600" cy="338554"/>
          </a:xfrm>
          <a:prstGeom prst="rect">
            <a:avLst/>
          </a:prstGeom>
          <a:noFill/>
        </p:spPr>
        <p:txBody>
          <a:bodyPr wrap="square" rtlCol="0">
            <a:spAutoFit/>
          </a:bodyPr>
          <a:lstStyle/>
          <a:p>
            <a:pPr algn="ctr"/>
            <a:r>
              <a:rPr lang="en-US" sz="800" dirty="0" smtClean="0"/>
              <a:t>A Droplet walking with a sequence of steps.</a:t>
            </a:r>
            <a:endParaRPr lang="en-US" sz="800" dirty="0"/>
          </a:p>
        </p:txBody>
      </p:sp>
      <p:sp>
        <p:nvSpPr>
          <p:cNvPr id="17" name="Subtitle 2"/>
          <p:cNvSpPr txBox="1">
            <a:spLocks/>
          </p:cNvSpPr>
          <p:nvPr/>
        </p:nvSpPr>
        <p:spPr>
          <a:xfrm>
            <a:off x="140528" y="5181600"/>
            <a:ext cx="3898072" cy="142884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200" dirty="0" smtClean="0">
                <a:solidFill>
                  <a:schemeClr val="tx1"/>
                </a:solidFill>
              </a:rPr>
              <a:t>If we just turn both motors on at the same time, then the two motors cause the platform to move unpredictably. This could be solved with more precise control of motor phase, but that increases complexity and cost.</a:t>
            </a:r>
          </a:p>
          <a:p>
            <a:pPr algn="l"/>
            <a:r>
              <a:rPr lang="en-US" sz="1200" dirty="0" smtClean="0">
                <a:solidFill>
                  <a:schemeClr val="tx1"/>
                </a:solidFill>
              </a:rPr>
              <a:t>Instead, we turn one motor on at a time, for a brief 30ms. This causes the platform to take a small ‘step’. Walking straight requires that each step is of the same size.</a:t>
            </a:r>
            <a:endParaRPr lang="en-US" sz="1200" dirty="0">
              <a:solidFill>
                <a:schemeClr val="tx1"/>
              </a:solidFill>
            </a:endParaRPr>
          </a:p>
        </p:txBody>
      </p:sp>
      <p:sp>
        <p:nvSpPr>
          <p:cNvPr id="18" name="TextBox 17"/>
          <p:cNvSpPr txBox="1"/>
          <p:nvPr/>
        </p:nvSpPr>
        <p:spPr>
          <a:xfrm>
            <a:off x="5124293" y="2819400"/>
            <a:ext cx="3765160" cy="215444"/>
          </a:xfrm>
          <a:prstGeom prst="rect">
            <a:avLst/>
          </a:prstGeom>
          <a:noFill/>
        </p:spPr>
        <p:txBody>
          <a:bodyPr wrap="square" rtlCol="0">
            <a:spAutoFit/>
          </a:bodyPr>
          <a:lstStyle/>
          <a:p>
            <a:pPr algn="ctr"/>
            <a:r>
              <a:rPr lang="en-US" sz="800" dirty="0" smtClean="0"/>
              <a:t>This video shows a Droplet walking</a:t>
            </a:r>
            <a:endParaRPr lang="en-US" sz="800" dirty="0"/>
          </a:p>
        </p:txBody>
      </p:sp>
      <p:sp>
        <p:nvSpPr>
          <p:cNvPr id="19" name="TextBox 18"/>
          <p:cNvSpPr txBox="1"/>
          <p:nvPr/>
        </p:nvSpPr>
        <p:spPr>
          <a:xfrm>
            <a:off x="6477001" y="4455683"/>
            <a:ext cx="2452316" cy="338554"/>
          </a:xfrm>
          <a:prstGeom prst="rect">
            <a:avLst/>
          </a:prstGeom>
          <a:noFill/>
        </p:spPr>
        <p:txBody>
          <a:bodyPr wrap="square" rtlCol="0">
            <a:spAutoFit/>
          </a:bodyPr>
          <a:lstStyle/>
          <a:p>
            <a:pPr algn="ctr"/>
            <a:r>
              <a:rPr lang="en-US" sz="800" dirty="0" smtClean="0"/>
              <a:t>This chart shows the radius of the Droplet’s turn as our calibration method iterates. The goal is a radius of 0.</a:t>
            </a:r>
            <a:endParaRPr lang="en-US" sz="800" dirty="0"/>
          </a:p>
        </p:txBody>
      </p:sp>
      <p:sp>
        <p:nvSpPr>
          <p:cNvPr id="20" name="Subtitle 2"/>
          <p:cNvSpPr txBox="1">
            <a:spLocks/>
          </p:cNvSpPr>
          <p:nvPr/>
        </p:nvSpPr>
        <p:spPr>
          <a:xfrm>
            <a:off x="4038600" y="3657600"/>
            <a:ext cx="2438400" cy="304799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200" dirty="0" smtClean="0">
                <a:solidFill>
                  <a:schemeClr val="tx1"/>
                </a:solidFill>
              </a:rPr>
              <a:t>In order to satisfy the requirement that each step be the same size, we calibrate each robot. </a:t>
            </a:r>
          </a:p>
          <a:p>
            <a:pPr algn="l"/>
            <a:r>
              <a:rPr lang="en-US" sz="1200" dirty="0" smtClean="0">
                <a:solidFill>
                  <a:schemeClr val="tx1"/>
                </a:solidFill>
              </a:rPr>
              <a:t>Calibration is done using the </a:t>
            </a:r>
            <a:r>
              <a:rPr lang="en-US" sz="1200" dirty="0" err="1" smtClean="0">
                <a:solidFill>
                  <a:schemeClr val="tx1"/>
                </a:solidFill>
              </a:rPr>
              <a:t>Nelder</a:t>
            </a:r>
            <a:r>
              <a:rPr lang="en-US" sz="1200" dirty="0" smtClean="0">
                <a:solidFill>
                  <a:schemeClr val="tx1"/>
                </a:solidFill>
              </a:rPr>
              <a:t>-Mead Optimization Technique. The fitness function used is the radius of the Droplet’s path, where the radius is measured by finding the least-squares best fit circle to the robot’s path. </a:t>
            </a:r>
          </a:p>
          <a:p>
            <a:pPr algn="l"/>
            <a:r>
              <a:rPr lang="en-US" sz="1200" dirty="0" smtClean="0">
                <a:solidFill>
                  <a:schemeClr val="tx1"/>
                </a:solidFill>
              </a:rPr>
              <a:t>When calibrating for spinning, the ideal radius is 0. When calibrating for walking straight, the ideal radius is infinite.</a:t>
            </a:r>
            <a:endParaRPr lang="en-US" sz="1200" dirty="0">
              <a:solidFill>
                <a:schemeClr val="tx1"/>
              </a:solidFill>
            </a:endParaRPr>
          </a:p>
        </p:txBody>
      </p:sp>
      <p:pic>
        <p:nvPicPr>
          <p:cNvPr id="1030" name="Picture 6" descr="C:\Users\Colab\Documents\Git\IROS_Droplet_Motion_Paper\Images\cameraView.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4200" y="4838088"/>
            <a:ext cx="1764888" cy="177235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638800" y="6634495"/>
            <a:ext cx="3575384" cy="215444"/>
          </a:xfrm>
          <a:prstGeom prst="rect">
            <a:avLst/>
          </a:prstGeom>
          <a:noFill/>
        </p:spPr>
        <p:txBody>
          <a:bodyPr wrap="square" rtlCol="0">
            <a:spAutoFit/>
          </a:bodyPr>
          <a:lstStyle/>
          <a:p>
            <a:pPr algn="ctr"/>
            <a:r>
              <a:rPr lang="en-US" sz="800" dirty="0" smtClean="0"/>
              <a:t>This image shows the view from our camera of the Droplet during calibration.</a:t>
            </a:r>
            <a:endParaRPr lang="en-US" sz="800" dirty="0"/>
          </a:p>
        </p:txBody>
      </p:sp>
    </p:spTree>
    <p:extLst>
      <p:ext uri="{BB962C8B-B14F-4D97-AF65-F5344CB8AC3E}">
        <p14:creationId xmlns:p14="http://schemas.microsoft.com/office/powerpoint/2010/main" val="270495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281</Words>
  <Application>Microsoft Office PowerPoint</Application>
  <PresentationFormat>On-screen Show (4:3)</PresentationFormat>
  <Paragraphs>16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 Stick-Slip Omnidirectional Powertrain for Low-Cost Swarm Robotics: Mechanism, Calibration, and Control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Stick-Slip Omnidirectional Powertrain for Low-Cost Swarm Robotics: Mechanism, Calibration, and Control</dc:title>
  <dc:creator>Colab</dc:creator>
  <cp:lastModifiedBy>Colab</cp:lastModifiedBy>
  <cp:revision>4</cp:revision>
  <dcterms:created xsi:type="dcterms:W3CDTF">2014-09-13T17:43:50Z</dcterms:created>
  <dcterms:modified xsi:type="dcterms:W3CDTF">2014-09-13T18:22:19Z</dcterms:modified>
</cp:coreProperties>
</file>