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57" r:id="rId5"/>
  </p:sldIdLst>
  <p:sldSz cx="9601200" cy="12801600" type="A3"/>
  <p:notesSz cx="6858000" cy="9144000"/>
  <p:defaultTextStyle>
    <a:defPPr>
      <a:defRPr lang="en-US"/>
    </a:defPPr>
    <a:lvl1pPr marL="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00"/>
    <a:srgbClr val="FD5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4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5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9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0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5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2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0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7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37CAF-DAD9-447A-84B9-D54918012BD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3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15" Type="http://schemas.openxmlformats.org/officeDocument/2006/relationships/image" Target="../media/image4.png"/><Relationship Id="rId19" Type="http://schemas.openxmlformats.org/officeDocument/2006/relationships/image" Target="../media/image8.png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3" Type="http://schemas.openxmlformats.org/officeDocument/2006/relationships/image" Target="../media/image10.jpe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15" Type="http://schemas.openxmlformats.org/officeDocument/2006/relationships/image" Target="../media/image24.png"/><Relationship Id="rId10" Type="http://schemas.openxmlformats.org/officeDocument/2006/relationships/image" Target="../media/image18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Relationship Id="rId9" Type="http://schemas.openxmlformats.org/officeDocument/2006/relationships/image" Target="../media/image3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94874" y="9794098"/>
                <a:ext cx="821145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1: A multi-agent fire fighting scenario set up as a global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game with concurrent benefit. 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player's imperfect estimate of the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magnitude of the fire is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comprising the common stimulus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noisy sensor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4" y="9794098"/>
                <a:ext cx="8211452" cy="738664"/>
              </a:xfrm>
              <a:prstGeom prst="rect">
                <a:avLst/>
              </a:prstGeom>
              <a:blipFill rotWithShape="0">
                <a:blip r:embed="rId11"/>
                <a:stretch>
                  <a:fillRect l="-223" t="-1653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/>
          <p:cNvGrpSpPr/>
          <p:nvPr/>
        </p:nvGrpSpPr>
        <p:grpSpPr>
          <a:xfrm>
            <a:off x="412402" y="1121765"/>
            <a:ext cx="8776396" cy="7967219"/>
            <a:chOff x="412402" y="1121765"/>
            <a:chExt cx="8776396" cy="7967219"/>
          </a:xfrm>
        </p:grpSpPr>
        <p:sp>
          <p:nvSpPr>
            <p:cNvPr id="5" name="Oval 4"/>
            <p:cNvSpPr/>
            <p:nvPr/>
          </p:nvSpPr>
          <p:spPr>
            <a:xfrm>
              <a:off x="1459203" y="1581534"/>
              <a:ext cx="5927594" cy="5865469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66500">
                  <a:srgbClr val="FFC000"/>
                </a:gs>
                <a:gs pos="33000">
                  <a:srgbClr val="FF6400"/>
                </a:gs>
                <a:gs pos="100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Connector 6"/>
            <p:cNvCxnSpPr>
              <a:endCxn id="5" idx="7"/>
            </p:cNvCxnSpPr>
            <p:nvPr/>
          </p:nvCxnSpPr>
          <p:spPr>
            <a:xfrm flipV="1">
              <a:off x="4608780" y="2440512"/>
              <a:ext cx="1909941" cy="1729811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  <a:head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5" idx="6"/>
            </p:cNvCxnSpPr>
            <p:nvPr/>
          </p:nvCxnSpPr>
          <p:spPr>
            <a:xfrm flipV="1">
              <a:off x="4800600" y="4514269"/>
              <a:ext cx="2586197" cy="61516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  <a:head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5" idx="5"/>
            </p:cNvCxnSpPr>
            <p:nvPr/>
          </p:nvCxnSpPr>
          <p:spPr>
            <a:xfrm>
              <a:off x="4718921" y="4974038"/>
              <a:ext cx="1799800" cy="1613987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  <a:head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898458" y="3773708"/>
                  <a:ext cx="8968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58" y="3773708"/>
                  <a:ext cx="896849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666431" y="1121765"/>
                  <a:ext cx="203427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6431" y="1121765"/>
                  <a:ext cx="2034275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/>
            <p:cNvGrpSpPr/>
            <p:nvPr/>
          </p:nvGrpSpPr>
          <p:grpSpPr>
            <a:xfrm rot="19235259">
              <a:off x="6577251" y="1736695"/>
              <a:ext cx="761531" cy="761531"/>
              <a:chOff x="7188591" y="337625"/>
              <a:chExt cx="3291840" cy="3291840"/>
            </a:xfrm>
          </p:grpSpPr>
          <p:sp>
            <p:nvSpPr>
              <p:cNvPr id="18" name="Donut 17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667316" y="4233118"/>
              <a:ext cx="761531" cy="761531"/>
              <a:chOff x="7188591" y="337625"/>
              <a:chExt cx="3291840" cy="3291840"/>
            </a:xfrm>
          </p:grpSpPr>
          <p:sp>
            <p:nvSpPr>
              <p:cNvPr id="23" name="Donut 22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2217289">
              <a:off x="6505134" y="6601062"/>
              <a:ext cx="761531" cy="761531"/>
              <a:chOff x="7188591" y="337625"/>
              <a:chExt cx="3291840" cy="3291840"/>
            </a:xfrm>
          </p:grpSpPr>
          <p:sp>
            <p:nvSpPr>
              <p:cNvPr id="27" name="Donut 26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909329" y="2437502"/>
                  <a:ext cx="88857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9329" y="2437502"/>
                  <a:ext cx="888577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740368" y="5674247"/>
                  <a:ext cx="8968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368" y="5674247"/>
                  <a:ext cx="896849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137980" y="3584131"/>
                  <a:ext cx="205081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7980" y="3584131"/>
                  <a:ext cx="2050818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5710414" y="7312169"/>
                  <a:ext cx="205081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0414" y="7312169"/>
                  <a:ext cx="2050818" cy="5232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 rot="13406099">
              <a:off x="1639470" y="1779392"/>
              <a:ext cx="761531" cy="761531"/>
              <a:chOff x="6839548" y="1676482"/>
              <a:chExt cx="3291840" cy="3291842"/>
            </a:xfrm>
          </p:grpSpPr>
          <p:sp>
            <p:nvSpPr>
              <p:cNvPr id="36" name="Donut 35"/>
              <p:cNvSpPr/>
              <p:nvPr/>
            </p:nvSpPr>
            <p:spPr>
              <a:xfrm>
                <a:off x="6839548" y="1676482"/>
                <a:ext cx="3291840" cy="3291842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469440" y="2301088"/>
                <a:ext cx="2033695" cy="204262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627338" y="3071340"/>
                <a:ext cx="239151" cy="490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 rot="9082740">
              <a:off x="1589720" y="6468324"/>
              <a:ext cx="761531" cy="761531"/>
              <a:chOff x="6698423" y="-2617333"/>
              <a:chExt cx="3291840" cy="3291840"/>
            </a:xfrm>
          </p:grpSpPr>
          <p:sp>
            <p:nvSpPr>
              <p:cNvPr id="40" name="Donut 39"/>
              <p:cNvSpPr/>
              <p:nvPr/>
            </p:nvSpPr>
            <p:spPr>
              <a:xfrm>
                <a:off x="6698423" y="-2617333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328313" y="-1992725"/>
                <a:ext cx="2033695" cy="20426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486217" y="-1222483"/>
                <a:ext cx="239151" cy="490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431471" y="1336275"/>
                  <a:ext cx="444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471" y="1336275"/>
                  <a:ext cx="444161" cy="43088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283129" y="6913337"/>
                  <a:ext cx="444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129" y="6913337"/>
                  <a:ext cx="444161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/>
            <p:cNvGrpSpPr/>
            <p:nvPr/>
          </p:nvGrpSpPr>
          <p:grpSpPr>
            <a:xfrm rot="9082740">
              <a:off x="1701008" y="8223034"/>
              <a:ext cx="761531" cy="761531"/>
              <a:chOff x="7188591" y="337625"/>
              <a:chExt cx="3291840" cy="3291840"/>
            </a:xfrm>
          </p:grpSpPr>
          <p:sp>
            <p:nvSpPr>
              <p:cNvPr id="45" name="Donut 44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rot="13196464">
              <a:off x="4359601" y="8327453"/>
              <a:ext cx="761531" cy="761531"/>
              <a:chOff x="7188591" y="337625"/>
              <a:chExt cx="3291840" cy="3291840"/>
            </a:xfrm>
          </p:grpSpPr>
          <p:sp>
            <p:nvSpPr>
              <p:cNvPr id="49" name="Donut 48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9082740">
              <a:off x="3102093" y="7706401"/>
              <a:ext cx="761531" cy="761531"/>
              <a:chOff x="7188591" y="337625"/>
              <a:chExt cx="3291840" cy="3291840"/>
            </a:xfrm>
          </p:grpSpPr>
          <p:sp>
            <p:nvSpPr>
              <p:cNvPr id="53" name="Donut 52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6617234">
              <a:off x="412402" y="3143406"/>
              <a:ext cx="761531" cy="761531"/>
              <a:chOff x="7188591" y="337625"/>
              <a:chExt cx="3291840" cy="3291840"/>
            </a:xfrm>
          </p:grpSpPr>
          <p:sp>
            <p:nvSpPr>
              <p:cNvPr id="57" name="Donut 56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 rot="9082740">
              <a:off x="8238295" y="6067878"/>
              <a:ext cx="761531" cy="761531"/>
              <a:chOff x="7188591" y="337625"/>
              <a:chExt cx="3291840" cy="3291840"/>
            </a:xfrm>
          </p:grpSpPr>
          <p:sp>
            <p:nvSpPr>
              <p:cNvPr id="61" name="Donut 60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4395207" y="3817948"/>
                  <a:ext cx="310742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oMath>
                    </m:oMathPara>
                  </a14:m>
                  <a:endParaRPr lang="en-US" sz="8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5207" y="3817948"/>
                  <a:ext cx="310742" cy="132343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6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Connector 73"/>
            <p:cNvCxnSpPr>
              <a:endCxn id="5" idx="1"/>
            </p:cNvCxnSpPr>
            <p:nvPr/>
          </p:nvCxnSpPr>
          <p:spPr>
            <a:xfrm flipH="1" flipV="1">
              <a:off x="2327279" y="2440512"/>
              <a:ext cx="1738227" cy="1729811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  <a:head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5" idx="3"/>
            </p:cNvCxnSpPr>
            <p:nvPr/>
          </p:nvCxnSpPr>
          <p:spPr>
            <a:xfrm flipH="1">
              <a:off x="2327279" y="4968369"/>
              <a:ext cx="1708297" cy="1619656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  <a:head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315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93373" y="5125769"/>
                <a:ext cx="8415716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2: An ant foraging scenario presented as a global game with concurrent benefit. Each ant decides whether or not to participate in the food collecting task based on a number of environmental cues such as the travel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from the colony to the food source, the wait time in queue to drop off the collected food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and the perceived amount of food already stored at the colony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Inherent inaccuracies in measuring these variables are represented as a noise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agent’s perceived estimate of the global stimulus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73" y="5125769"/>
                <a:ext cx="8415716" cy="1169551"/>
              </a:xfrm>
              <a:prstGeom prst="rect">
                <a:avLst/>
              </a:prstGeom>
              <a:blipFill rotWithShape="0">
                <a:blip r:embed="rId2"/>
                <a:stretch>
                  <a:fillRect l="-217" t="-1042" r="-434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/>
          <p:cNvGrpSpPr/>
          <p:nvPr/>
        </p:nvGrpSpPr>
        <p:grpSpPr>
          <a:xfrm>
            <a:off x="568030" y="1174830"/>
            <a:ext cx="8136816" cy="3685574"/>
            <a:chOff x="568030" y="1174830"/>
            <a:chExt cx="8136816" cy="36855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211" y="1280373"/>
              <a:ext cx="1060795" cy="456638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 rot="20690296">
              <a:off x="772172" y="1804265"/>
              <a:ext cx="599143" cy="637658"/>
              <a:chOff x="4237067" y="2266940"/>
              <a:chExt cx="872023" cy="92808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2606" y="2266940"/>
                <a:ext cx="246484" cy="16681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37067" y="2266940"/>
                <a:ext cx="872023" cy="928080"/>
              </a:xfrm>
              <a:prstGeom prst="rect">
                <a:avLst/>
              </a:prstGeom>
            </p:spPr>
          </p:pic>
        </p:grpSp>
        <p:grpSp>
          <p:nvGrpSpPr>
            <p:cNvPr id="8" name="Group 7"/>
            <p:cNvGrpSpPr/>
            <p:nvPr/>
          </p:nvGrpSpPr>
          <p:grpSpPr>
            <a:xfrm rot="3968739">
              <a:off x="3958083" y="3570594"/>
              <a:ext cx="599143" cy="637658"/>
              <a:chOff x="5681176" y="2351876"/>
              <a:chExt cx="872023" cy="92808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04225" y="2370685"/>
                <a:ext cx="248974" cy="179261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1176" y="2351876"/>
                <a:ext cx="872023" cy="928080"/>
              </a:xfrm>
              <a:prstGeom prst="rect">
                <a:avLst/>
              </a:prstGeom>
            </p:spPr>
          </p:pic>
        </p:grpSp>
        <p:grpSp>
          <p:nvGrpSpPr>
            <p:cNvPr id="11" name="Group 10"/>
            <p:cNvGrpSpPr/>
            <p:nvPr/>
          </p:nvGrpSpPr>
          <p:grpSpPr>
            <a:xfrm rot="2582623">
              <a:off x="4652950" y="3722817"/>
              <a:ext cx="569041" cy="590983"/>
              <a:chOff x="7211397" y="2577505"/>
              <a:chExt cx="893623" cy="928080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58536" y="2577505"/>
                <a:ext cx="246484" cy="174282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1397" y="2577505"/>
                <a:ext cx="872023" cy="928080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5347459" y="3588272"/>
              <a:ext cx="599143" cy="637658"/>
              <a:chOff x="8710135" y="2577505"/>
              <a:chExt cx="872023" cy="928080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33184" y="2577505"/>
                <a:ext cx="248974" cy="171792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0135" y="2577505"/>
                <a:ext cx="872023" cy="928080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/>
          </p:nvGrpSpPr>
          <p:grpSpPr>
            <a:xfrm rot="3190704">
              <a:off x="3112269" y="2953677"/>
              <a:ext cx="611660" cy="637658"/>
              <a:chOff x="2937602" y="2266940"/>
              <a:chExt cx="890241" cy="92808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78869" y="2270651"/>
                <a:ext cx="248974" cy="184241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7602" y="2266940"/>
                <a:ext cx="872023" cy="928080"/>
              </a:xfrm>
              <a:prstGeom prst="rect">
                <a:avLst/>
              </a:prstGeom>
            </p:spPr>
          </p:pic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663175">
              <a:off x="2330064" y="1189863"/>
              <a:ext cx="599143" cy="637658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5881072" y="3102852"/>
              <a:ext cx="2715177" cy="817862"/>
              <a:chOff x="7260167" y="4032242"/>
              <a:chExt cx="2715177" cy="817862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0" t="32316" b="10946"/>
              <a:stretch/>
            </p:blipFill>
            <p:spPr>
              <a:xfrm>
                <a:off x="7260167" y="4032242"/>
                <a:ext cx="2089107" cy="677026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0" t="32316" b="10946"/>
              <a:stretch/>
            </p:blipFill>
            <p:spPr>
              <a:xfrm>
                <a:off x="7886237" y="4173078"/>
                <a:ext cx="2089107" cy="677026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944799">
              <a:off x="3760180" y="1817422"/>
              <a:ext cx="599143" cy="63765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663175">
              <a:off x="4268096" y="1716000"/>
              <a:ext cx="599143" cy="637658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195802">
              <a:off x="5647030" y="2677831"/>
              <a:ext cx="599143" cy="637658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963186">
              <a:off x="1802751" y="1215972"/>
              <a:ext cx="599143" cy="637658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 rot="5400000">
              <a:off x="1865958" y="2287919"/>
              <a:ext cx="569041" cy="590983"/>
              <a:chOff x="7211397" y="2577505"/>
              <a:chExt cx="893623" cy="928080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58536" y="2577505"/>
                <a:ext cx="246484" cy="174282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1397" y="2577505"/>
                <a:ext cx="872023" cy="928080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944799">
              <a:off x="8097684" y="2720043"/>
              <a:ext cx="599143" cy="637658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78284">
              <a:off x="7552182" y="2606089"/>
              <a:ext cx="599143" cy="637658"/>
            </a:xfrm>
            <a:prstGeom prst="rect">
              <a:avLst/>
            </a:prstGeom>
          </p:spPr>
        </p:pic>
        <p:cxnSp>
          <p:nvCxnSpPr>
            <p:cNvPr id="33" name="Straight Arrow Connector 32"/>
            <p:cNvCxnSpPr/>
            <p:nvPr/>
          </p:nvCxnSpPr>
          <p:spPr>
            <a:xfrm>
              <a:off x="3844910" y="2707544"/>
              <a:ext cx="1908249" cy="7589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684800" y="1792893"/>
              <a:ext cx="1830772" cy="7746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5946601" y="3931984"/>
              <a:ext cx="2555422" cy="341122"/>
              <a:chOff x="7325696" y="4861374"/>
              <a:chExt cx="2555422" cy="341122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H="1">
                <a:off x="7325696" y="5042375"/>
                <a:ext cx="255542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7325696" y="4861374"/>
                <a:ext cx="1" cy="17056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9881117" y="4861374"/>
                <a:ext cx="1" cy="17056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8603405" y="5031935"/>
                <a:ext cx="1" cy="17056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4069746" y="4177018"/>
              <a:ext cx="1811325" cy="341122"/>
              <a:chOff x="7325696" y="4861374"/>
              <a:chExt cx="2555422" cy="341122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H="1">
                <a:off x="7325696" y="5042375"/>
                <a:ext cx="255542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25696" y="4861374"/>
                <a:ext cx="1" cy="17056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9881117" y="4861374"/>
                <a:ext cx="1" cy="17056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8603405" y="5031935"/>
                <a:ext cx="1" cy="17056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425317" y="2372044"/>
                  <a:ext cx="53957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317" y="2372044"/>
                  <a:ext cx="539571" cy="5232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748453" y="4429517"/>
                  <a:ext cx="45390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453" y="4429517"/>
                  <a:ext cx="453907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097194" y="4185081"/>
                  <a:ext cx="25423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7194" y="4185081"/>
                  <a:ext cx="254236" cy="43088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647030" y="1174830"/>
                  <a:ext cx="3057816" cy="86177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2800" b="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Task stimulus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7030" y="1174830"/>
                  <a:ext cx="3057816" cy="86177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loud Callout 48"/>
                <p:cNvSpPr/>
                <p:nvPr/>
              </p:nvSpPr>
              <p:spPr>
                <a:xfrm>
                  <a:off x="568030" y="3449701"/>
                  <a:ext cx="2877731" cy="1281457"/>
                </a:xfrm>
                <a:prstGeom prst="cloudCallout">
                  <a:avLst>
                    <a:gd name="adj1" fmla="val 55611"/>
                    <a:gd name="adj2" fmla="val -50028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9" name="Cloud Callout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030" y="3449701"/>
                  <a:ext cx="2877731" cy="1281457"/>
                </a:xfrm>
                <a:prstGeom prst="cloudCallout">
                  <a:avLst>
                    <a:gd name="adj1" fmla="val 55611"/>
                    <a:gd name="adj2" fmla="val -50028"/>
                  </a:avLst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>
              <a:endCxn id="48" idx="1"/>
            </p:cNvCxnSpPr>
            <p:nvPr/>
          </p:nvCxnSpPr>
          <p:spPr>
            <a:xfrm>
              <a:off x="2532160" y="1413414"/>
              <a:ext cx="3114870" cy="19230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4447087" y="1792893"/>
              <a:ext cx="1199943" cy="9903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5881070" y="2115518"/>
              <a:ext cx="207626" cy="5992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32" idx="0"/>
            </p:cNvCxnSpPr>
            <p:nvPr/>
          </p:nvCxnSpPr>
          <p:spPr>
            <a:xfrm flipH="1" flipV="1">
              <a:off x="7957877" y="2168694"/>
              <a:ext cx="159142" cy="57934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3770649" y="1968874"/>
              <a:ext cx="1876381" cy="114661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840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43" name="TextBox 1042"/>
              <p:cNvSpPr txBox="1"/>
              <p:nvPr/>
            </p:nvSpPr>
            <p:spPr>
              <a:xfrm>
                <a:off x="773873" y="6865121"/>
                <a:ext cx="787132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3: A bank run scenario presented as a global game with concurrent benefit. As seen in Greece recently, a bank run can result from a complex combination of economic factors that are indirectly perceived by the populous as a common global signal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Each individual has a noisy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mental estimate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labeled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that represents their level of trust in the nation’s economy. If this level of trust crosses an individually set threshold for enough of the populous a bank run occurs.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43" name="TextBox 10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73" y="6865121"/>
                <a:ext cx="7871322" cy="1169551"/>
              </a:xfrm>
              <a:prstGeom prst="rect">
                <a:avLst/>
              </a:prstGeom>
              <a:blipFill rotWithShape="0">
                <a:blip r:embed="rId2"/>
                <a:stretch>
                  <a:fillRect l="-232" t="-1042" r="-542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922451" y="725557"/>
            <a:ext cx="5677253" cy="5779427"/>
            <a:chOff x="622320" y="437322"/>
            <a:chExt cx="5677253" cy="5779427"/>
          </a:xfrm>
        </p:grpSpPr>
        <p:pic>
          <p:nvPicPr>
            <p:cNvPr id="1038" name="Picture 14" descr="http://pixabay.com/static/uploads/photo/2014/03/24/17/07/crowd-295069_64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654" y="3997559"/>
              <a:ext cx="5016635" cy="221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29" name="Group 1028"/>
            <p:cNvGrpSpPr/>
            <p:nvPr/>
          </p:nvGrpSpPr>
          <p:grpSpPr>
            <a:xfrm>
              <a:off x="622320" y="437322"/>
              <a:ext cx="5677253" cy="2720723"/>
              <a:chOff x="-365892" y="298174"/>
              <a:chExt cx="7155194" cy="342900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-365892" y="298174"/>
                <a:ext cx="7155194" cy="3429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003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https://pixabay.com/static/uploads/photo/2013/11/22/06/30/crash-215512_640.jp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44" t="5507" r="14835" b="10923"/>
              <a:stretch/>
            </p:blipFill>
            <p:spPr bwMode="auto">
              <a:xfrm>
                <a:off x="3249370" y="415920"/>
                <a:ext cx="3062486" cy="27172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084425" y="3091804"/>
                    <a:ext cx="25455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4425" y="3091804"/>
                    <a:ext cx="254557" cy="43088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Cloud Callout 83"/>
                <p:cNvSpPr/>
                <p:nvPr/>
              </p:nvSpPr>
              <p:spPr>
                <a:xfrm>
                  <a:off x="3571138" y="3332520"/>
                  <a:ext cx="2728435" cy="980967"/>
                </a:xfrm>
                <a:prstGeom prst="cloudCallout">
                  <a:avLst>
                    <a:gd name="adj1" fmla="val 12653"/>
                    <a:gd name="adj2" fmla="val 7560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4" name="Cloud Callout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1138" y="3332520"/>
                  <a:ext cx="2728435" cy="980967"/>
                </a:xfrm>
                <a:prstGeom prst="cloudCallout">
                  <a:avLst>
                    <a:gd name="adj1" fmla="val 12653"/>
                    <a:gd name="adj2" fmla="val 75609"/>
                  </a:avLst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Cloud Callout 84"/>
                <p:cNvSpPr/>
                <p:nvPr/>
              </p:nvSpPr>
              <p:spPr>
                <a:xfrm>
                  <a:off x="622320" y="3637422"/>
                  <a:ext cx="2713320" cy="980967"/>
                </a:xfrm>
                <a:prstGeom prst="cloudCallout">
                  <a:avLst>
                    <a:gd name="adj1" fmla="val -24894"/>
                    <a:gd name="adj2" fmla="val 7560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5" name="Cloud Callout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20" y="3637422"/>
                  <a:ext cx="2713320" cy="980967"/>
                </a:xfrm>
                <a:prstGeom prst="cloudCallout">
                  <a:avLst>
                    <a:gd name="adj1" fmla="val -24894"/>
                    <a:gd name="adj2" fmla="val 75609"/>
                  </a:avLst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Cloud Callout 85"/>
                <p:cNvSpPr/>
                <p:nvPr/>
              </p:nvSpPr>
              <p:spPr>
                <a:xfrm>
                  <a:off x="1544886" y="3019218"/>
                  <a:ext cx="2728435" cy="980967"/>
                </a:xfrm>
                <a:prstGeom prst="cloudCallout">
                  <a:avLst>
                    <a:gd name="adj1" fmla="val 25381"/>
                    <a:gd name="adj2" fmla="val 83715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6" name="Cloud Callout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4886" y="3019218"/>
                  <a:ext cx="2728435" cy="980967"/>
                </a:xfrm>
                <a:prstGeom prst="cloudCallout">
                  <a:avLst>
                    <a:gd name="adj1" fmla="val 25381"/>
                    <a:gd name="adj2" fmla="val 83715"/>
                  </a:avLst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" name="Picture 2" descr="https://upload.wikimedia.org/wikipedia/commons/thumb/c/c5/ATM_Masalli.jpg/800px-ATM_Masalli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8" t="11209" r="14695" b="839"/>
            <a:stretch/>
          </p:blipFill>
          <p:spPr bwMode="auto">
            <a:xfrm>
              <a:off x="825417" y="647887"/>
              <a:ext cx="2583986" cy="2038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3901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799791"/>
            <a:ext cx="8772587" cy="58600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719" y="7262734"/>
                <a:ext cx="877258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4: Visualization of Theorem 2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estimates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Φ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(⋅)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plot was generated by running Eqn. 1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10,000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times for each point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acc>
                    <m:r>
                      <a:rPr lang="en-US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increments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0.1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(0,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Each curve in the plot is generated by sweeping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0, 0.1, 1, 2, 10</m:t>
                        </m:r>
                      </m:e>
                    </m:d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with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being akin to a step-function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having the </a:t>
                </a:r>
                <a:r>
                  <a:rPr lang="en-US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flattest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slope.</a:t>
                </a:r>
                <a:endPara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" y="7262734"/>
                <a:ext cx="8772588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208"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98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161</Words>
  <Application>Microsoft Office PowerPoint</Application>
  <PresentationFormat>A3 Paper (297x420 mm)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Anshul Kanakia</dc:creator>
  <cp:lastModifiedBy>Anshul Kanakia</cp:lastModifiedBy>
  <cp:revision>36</cp:revision>
  <dcterms:created xsi:type="dcterms:W3CDTF">2015-01-09T21:03:31Z</dcterms:created>
  <dcterms:modified xsi:type="dcterms:W3CDTF">2015-07-01T21:26:27Z</dcterms:modified>
</cp:coreProperties>
</file>