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9601200" cy="128016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D5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9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0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7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37CAF-DAD9-447A-84B9-D54918012BD3}" type="datetimeFigureOut">
              <a:rPr lang="en-US" smtClean="0"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8FBA-6D1D-48A8-8362-0F8AE49E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402" y="1121765"/>
            <a:ext cx="8776396" cy="7967219"/>
            <a:chOff x="375490" y="1121765"/>
            <a:chExt cx="8776396" cy="7967219"/>
          </a:xfrm>
        </p:grpSpPr>
        <p:sp>
          <p:nvSpPr>
            <p:cNvPr id="5" name="Oval 4"/>
            <p:cNvSpPr/>
            <p:nvPr/>
          </p:nvSpPr>
          <p:spPr>
            <a:xfrm>
              <a:off x="1422291" y="1581534"/>
              <a:ext cx="5927594" cy="5865469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66500">
                  <a:srgbClr val="FFC000"/>
                </a:gs>
                <a:gs pos="33000">
                  <a:srgbClr val="FF6400"/>
                </a:gs>
                <a:gs pos="100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Connector 6"/>
            <p:cNvCxnSpPr>
              <a:endCxn id="5" idx="7"/>
            </p:cNvCxnSpPr>
            <p:nvPr/>
          </p:nvCxnSpPr>
          <p:spPr>
            <a:xfrm flipV="1">
              <a:off x="4703456" y="2440512"/>
              <a:ext cx="1778353" cy="1626673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endCxn id="5" idx="6"/>
            </p:cNvCxnSpPr>
            <p:nvPr/>
          </p:nvCxnSpPr>
          <p:spPr>
            <a:xfrm flipV="1">
              <a:off x="4703455" y="4514268"/>
              <a:ext cx="2646430" cy="23068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5"/>
            </p:cNvCxnSpPr>
            <p:nvPr/>
          </p:nvCxnSpPr>
          <p:spPr>
            <a:xfrm>
              <a:off x="4703456" y="4942089"/>
              <a:ext cx="1778353" cy="164593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  <a:head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546" y="3773708"/>
                  <a:ext cx="89684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519" y="1121765"/>
                  <a:ext cx="203427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 rot="19235259">
              <a:off x="6540339" y="1736695"/>
              <a:ext cx="761531" cy="761531"/>
              <a:chOff x="7188591" y="337625"/>
              <a:chExt cx="3291840" cy="3291840"/>
            </a:xfrm>
          </p:grpSpPr>
          <p:sp>
            <p:nvSpPr>
              <p:cNvPr id="18" name="Donut 17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630404" y="4233118"/>
              <a:ext cx="761531" cy="761531"/>
              <a:chOff x="7188591" y="337625"/>
              <a:chExt cx="3291840" cy="3291840"/>
            </a:xfrm>
          </p:grpSpPr>
          <p:sp>
            <p:nvSpPr>
              <p:cNvPr id="23" name="Donut 2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2217289">
              <a:off x="6468222" y="6601062"/>
              <a:ext cx="761531" cy="761531"/>
              <a:chOff x="7188591" y="337625"/>
              <a:chExt cx="3291840" cy="3291840"/>
            </a:xfrm>
          </p:grpSpPr>
          <p:sp>
            <p:nvSpPr>
              <p:cNvPr id="27" name="Donut 2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417" y="2437502"/>
                  <a:ext cx="888577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56" y="5674247"/>
                  <a:ext cx="896849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068" y="3584131"/>
                  <a:ext cx="2050818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3502" y="7312169"/>
                  <a:ext cx="2050818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 rot="13406099">
              <a:off x="1330974" y="1948788"/>
              <a:ext cx="761531" cy="761531"/>
              <a:chOff x="7188591" y="337625"/>
              <a:chExt cx="3291840" cy="3291840"/>
            </a:xfrm>
          </p:grpSpPr>
          <p:sp>
            <p:nvSpPr>
              <p:cNvPr id="36" name="Donut 35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9082740">
              <a:off x="1125817" y="5922576"/>
              <a:ext cx="761531" cy="761531"/>
              <a:chOff x="7188591" y="337625"/>
              <a:chExt cx="3291840" cy="3291840"/>
            </a:xfrm>
          </p:grpSpPr>
          <p:sp>
            <p:nvSpPr>
              <p:cNvPr id="40" name="Donut 39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559" y="1336275"/>
                  <a:ext cx="444161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108" y="6623512"/>
                  <a:ext cx="44416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/>
            <p:cNvGrpSpPr/>
            <p:nvPr/>
          </p:nvGrpSpPr>
          <p:grpSpPr>
            <a:xfrm rot="9082740">
              <a:off x="1664096" y="8223034"/>
              <a:ext cx="761531" cy="761531"/>
              <a:chOff x="7188591" y="337625"/>
              <a:chExt cx="3291840" cy="3291840"/>
            </a:xfrm>
          </p:grpSpPr>
          <p:sp>
            <p:nvSpPr>
              <p:cNvPr id="45" name="Donut 44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13196464">
              <a:off x="4322689" y="8327453"/>
              <a:ext cx="761531" cy="761531"/>
              <a:chOff x="7188591" y="337625"/>
              <a:chExt cx="3291840" cy="3291840"/>
            </a:xfrm>
          </p:grpSpPr>
          <p:sp>
            <p:nvSpPr>
              <p:cNvPr id="49" name="Donut 48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9082740">
              <a:off x="3065181" y="7706401"/>
              <a:ext cx="761531" cy="761531"/>
              <a:chOff x="7188591" y="337625"/>
              <a:chExt cx="3291840" cy="3291840"/>
            </a:xfrm>
          </p:grpSpPr>
          <p:sp>
            <p:nvSpPr>
              <p:cNvPr id="53" name="Donut 52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617234">
              <a:off x="375490" y="3143406"/>
              <a:ext cx="761531" cy="761531"/>
              <a:chOff x="7188591" y="337625"/>
              <a:chExt cx="3291840" cy="3291840"/>
            </a:xfrm>
          </p:grpSpPr>
          <p:sp>
            <p:nvSpPr>
              <p:cNvPr id="57" name="Donut 56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9082740">
              <a:off x="8201383" y="6067878"/>
              <a:ext cx="761531" cy="761531"/>
              <a:chOff x="7188591" y="337625"/>
              <a:chExt cx="3291840" cy="3291840"/>
            </a:xfrm>
          </p:grpSpPr>
          <p:sp>
            <p:nvSpPr>
              <p:cNvPr id="61" name="Donut 60"/>
              <p:cNvSpPr/>
              <p:nvPr/>
            </p:nvSpPr>
            <p:spPr>
              <a:xfrm>
                <a:off x="7188591" y="337625"/>
                <a:ext cx="3291840" cy="3291840"/>
              </a:xfrm>
              <a:prstGeom prst="donut">
                <a:avLst>
                  <a:gd name="adj" fmla="val 12093"/>
                </a:avLst>
              </a:prstGeom>
              <a:gradFill flip="none" rotWithShape="1">
                <a:gsLst>
                  <a:gs pos="0">
                    <a:schemeClr val="accent5">
                      <a:lumMod val="0"/>
                      <a:lumOff val="100000"/>
                    </a:schemeClr>
                  </a:gs>
                  <a:gs pos="43000">
                    <a:schemeClr val="accent5">
                      <a:lumMod val="0"/>
                      <a:lumOff val="100000"/>
                    </a:schemeClr>
                  </a:gs>
                  <a:gs pos="100000">
                    <a:schemeClr val="accent5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818480" y="962233"/>
                <a:ext cx="2033696" cy="204262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976382" y="1732478"/>
                <a:ext cx="239150" cy="4902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en-US" sz="28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ask</a:t>
                  </a:r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28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timulus =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a14:m>
                  <a:endPara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913" y="4065186"/>
                  <a:ext cx="2771216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051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94874" y="9794098"/>
                <a:ext cx="82114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1: A multi-agent fire fighting scenario set up as a global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game with concurrent benefit.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player's imperfect estimate of the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the fire is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comprising the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stimulus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noisy sensor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4" y="9794098"/>
                <a:ext cx="8211452" cy="738664"/>
              </a:xfrm>
              <a:prstGeom prst="rect">
                <a:avLst/>
              </a:prstGeom>
              <a:blipFill rotWithShape="0">
                <a:blip r:embed="rId11"/>
                <a:stretch>
                  <a:fillRect l="-223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5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2: An ant foraging scenario presented as a global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game with concurrent benefit.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ant decides whether or not to participate in the food collecting task based on a number of environmental cues such as the travel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the colony to the food source, the wait time in queue to drop off the collected food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 perceived amount of food already stored at the colony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Inherent inaccuracies in measuring these variables are represented as a noise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agent’s perceived estimate of the global stimulus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3" y="5125769"/>
                <a:ext cx="8415716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17" t="-1042" r="-43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/>
          <p:cNvGrpSpPr/>
          <p:nvPr/>
        </p:nvGrpSpPr>
        <p:grpSpPr>
          <a:xfrm>
            <a:off x="568030" y="1174830"/>
            <a:ext cx="8136816" cy="3685574"/>
            <a:chOff x="568030" y="1174830"/>
            <a:chExt cx="8136816" cy="36855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1" y="1280373"/>
              <a:ext cx="1060795" cy="456638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 rot="20690296">
              <a:off x="772172" y="1804265"/>
              <a:ext cx="599143" cy="637658"/>
              <a:chOff x="4237067" y="2266940"/>
              <a:chExt cx="872023" cy="92808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2606" y="2266940"/>
                <a:ext cx="246484" cy="16681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7067" y="2266940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8" name="Group 7"/>
            <p:cNvGrpSpPr/>
            <p:nvPr/>
          </p:nvGrpSpPr>
          <p:grpSpPr>
            <a:xfrm rot="3968739">
              <a:off x="3958083" y="3570594"/>
              <a:ext cx="599143" cy="637658"/>
              <a:chOff x="5681176" y="2351876"/>
              <a:chExt cx="872023" cy="9280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04225" y="2370685"/>
                <a:ext cx="248974" cy="179261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1176" y="2351876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1" name="Group 10"/>
            <p:cNvGrpSpPr/>
            <p:nvPr/>
          </p:nvGrpSpPr>
          <p:grpSpPr>
            <a:xfrm rot="2582623">
              <a:off x="4652950" y="3722817"/>
              <a:ext cx="569041" cy="590983"/>
              <a:chOff x="7211397" y="2577505"/>
              <a:chExt cx="893623" cy="928080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347459" y="3588272"/>
              <a:ext cx="599143" cy="637658"/>
              <a:chOff x="8710135" y="2577505"/>
              <a:chExt cx="872023" cy="928080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3184" y="2577505"/>
                <a:ext cx="248974" cy="17179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0135" y="2577505"/>
                <a:ext cx="872023" cy="928080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 rot="3190704">
              <a:off x="3112269" y="2953677"/>
              <a:ext cx="611660" cy="637658"/>
              <a:chOff x="2937602" y="2266940"/>
              <a:chExt cx="890241" cy="92808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78869" y="2270651"/>
                <a:ext cx="248974" cy="18424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602" y="2266940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2330064" y="1189863"/>
              <a:ext cx="599143" cy="63765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5881072" y="3102852"/>
              <a:ext cx="2715177" cy="817862"/>
              <a:chOff x="7260167" y="4032242"/>
              <a:chExt cx="2715177" cy="817862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260167" y="4032242"/>
                <a:ext cx="2089107" cy="677026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" t="32316" b="10946"/>
              <a:stretch/>
            </p:blipFill>
            <p:spPr>
              <a:xfrm>
                <a:off x="7886237" y="4173078"/>
                <a:ext cx="2089107" cy="677026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3760180" y="1817422"/>
              <a:ext cx="599143" cy="63765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63175">
              <a:off x="4268096" y="1716000"/>
              <a:ext cx="599143" cy="63765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195802">
              <a:off x="5647030" y="2677831"/>
              <a:ext cx="599143" cy="63765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963186">
              <a:off x="1802751" y="1215972"/>
              <a:ext cx="599143" cy="637658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 rot="5400000">
              <a:off x="1865958" y="2287919"/>
              <a:ext cx="569041" cy="590983"/>
              <a:chOff x="7211397" y="2577505"/>
              <a:chExt cx="893623" cy="92808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8536" y="2577505"/>
                <a:ext cx="246484" cy="174282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397" y="2577505"/>
                <a:ext cx="872023" cy="92808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44799">
              <a:off x="8097684" y="2720043"/>
              <a:ext cx="599143" cy="63765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78284">
              <a:off x="7552182" y="2606089"/>
              <a:ext cx="599143" cy="637658"/>
            </a:xfrm>
            <a:prstGeom prst="rect">
              <a:avLst/>
            </a:prstGeom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3844910" y="2707544"/>
              <a:ext cx="1908249" cy="7589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684800" y="1792893"/>
              <a:ext cx="1830772" cy="7746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46601" y="3931984"/>
              <a:ext cx="2555422" cy="341122"/>
              <a:chOff x="7325696" y="4861374"/>
              <a:chExt cx="2555422" cy="34112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069746" y="4177018"/>
              <a:ext cx="1811325" cy="341122"/>
              <a:chOff x="7325696" y="4861374"/>
              <a:chExt cx="2555422" cy="34112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7325696" y="5042375"/>
                <a:ext cx="255542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325696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9881117" y="4861374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603405" y="5031935"/>
                <a:ext cx="1" cy="17056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317" y="2372044"/>
                  <a:ext cx="539571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453" y="4429517"/>
                  <a:ext cx="453907" cy="43088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194" y="4185081"/>
                  <a:ext cx="254236" cy="43088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2800" b="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Task stimulus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7030" y="1174830"/>
                  <a:ext cx="3057816" cy="86177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loud Callout 48"/>
                <p:cNvSpPr/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9" name="Cloud Callout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30" y="3449701"/>
                  <a:ext cx="2877731" cy="1281457"/>
                </a:xfrm>
                <a:prstGeom prst="cloudCallout">
                  <a:avLst>
                    <a:gd name="adj1" fmla="val 55611"/>
                    <a:gd name="adj2" fmla="val -50028"/>
                  </a:avLst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endCxn id="48" idx="1"/>
            </p:cNvCxnSpPr>
            <p:nvPr/>
          </p:nvCxnSpPr>
          <p:spPr>
            <a:xfrm>
              <a:off x="2532160" y="1413414"/>
              <a:ext cx="3114870" cy="19230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447087" y="1792893"/>
              <a:ext cx="1199943" cy="990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881070" y="2115518"/>
              <a:ext cx="207626" cy="5992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2" idx="0"/>
            </p:cNvCxnSpPr>
            <p:nvPr/>
          </p:nvCxnSpPr>
          <p:spPr>
            <a:xfrm flipH="1" flipV="1">
              <a:off x="7957877" y="2168694"/>
              <a:ext cx="159142" cy="57934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3770649" y="1968874"/>
              <a:ext cx="1876381" cy="114661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4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43" name="TextBox 1042"/>
              <p:cNvSpPr txBox="1"/>
              <p:nvPr/>
            </p:nvSpPr>
            <p:spPr>
              <a:xfrm>
                <a:off x="825417" y="7326634"/>
                <a:ext cx="78713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3: A bank run scenario presented as a global game with concurrent benefit. As seen in Greece recently, a bank run can result from a complex combination of economic factors that are indirectly perceived by the populous as a common global signal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Each individual has a noisy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mental estimate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represents their level of trust in the nation’s economy. If this level of trust crosses an individually set threshold for enough of the populous a bank run occurs.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3" name="TextBox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17" y="7326634"/>
                <a:ext cx="7871322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232" t="-1042" r="-46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4" name="Group 1043"/>
          <p:cNvGrpSpPr/>
          <p:nvPr/>
        </p:nvGrpSpPr>
        <p:grpSpPr>
          <a:xfrm>
            <a:off x="763478" y="437322"/>
            <a:ext cx="7933261" cy="6611717"/>
            <a:chOff x="763478" y="467139"/>
            <a:chExt cx="7933261" cy="66117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Cloud Callout 86"/>
                <p:cNvSpPr/>
                <p:nvPr/>
              </p:nvSpPr>
              <p:spPr>
                <a:xfrm>
                  <a:off x="4517911" y="3263974"/>
                  <a:ext cx="2755697" cy="980967"/>
                </a:xfrm>
                <a:prstGeom prst="cloudCallout">
                  <a:avLst>
                    <a:gd name="adj1" fmla="val -5068"/>
                    <a:gd name="adj2" fmla="val 10296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Cloud Callout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911" y="3263974"/>
                  <a:ext cx="2755697" cy="980967"/>
                </a:xfrm>
                <a:prstGeom prst="cloudCallout">
                  <a:avLst>
                    <a:gd name="adj1" fmla="val -5068"/>
                    <a:gd name="adj2" fmla="val 102965"/>
                  </a:avLst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825417" y="4859666"/>
              <a:ext cx="7871322" cy="2219190"/>
              <a:chOff x="105880" y="3963287"/>
              <a:chExt cx="9564894" cy="3248026"/>
            </a:xfrm>
          </p:grpSpPr>
          <p:pic>
            <p:nvPicPr>
              <p:cNvPr id="1038" name="Picture 14" descr="http://pixabay.com/static/uploads/photo/2014/03/24/17/07/crowd-295069_64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5880" y="3963287"/>
                <a:ext cx="6096000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4" descr="http://pixabay.com/static/uploads/photo/2014/03/24/17/07/crowd-295069_640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4774" y="3963287"/>
                <a:ext cx="6096000" cy="32480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9" name="Group 1028"/>
            <p:cNvGrpSpPr/>
            <p:nvPr/>
          </p:nvGrpSpPr>
          <p:grpSpPr>
            <a:xfrm>
              <a:off x="1094017" y="467139"/>
              <a:ext cx="7334122" cy="2720723"/>
              <a:chOff x="228600" y="298174"/>
              <a:chExt cx="9243391" cy="34290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28600" y="298174"/>
                <a:ext cx="9243391" cy="3429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https://pixabay.com/static/uploads/photo/2013/11/22/06/30/crash-215512_640.jp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644" t="5507" r="14835" b="10923"/>
              <a:stretch/>
            </p:blipFill>
            <p:spPr bwMode="auto">
              <a:xfrm>
                <a:off x="2958411" y="534288"/>
                <a:ext cx="2661714" cy="2361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upload.wikimedia.org/wikipedia/commons/5/51/Greek_debt_and_EU_average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534287"/>
                <a:ext cx="2665987" cy="273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ttps://farm8.staticflickr.com/7303/15901454213_8576cf7456_o_d.jp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4026" y="710465"/>
                <a:ext cx="3190449" cy="2210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289268" y="3046947"/>
                    <a:ext cx="2545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9268" y="3046947"/>
                    <a:ext cx="254557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Cloud Callout 50"/>
            <p:cNvSpPr/>
            <p:nvPr/>
          </p:nvSpPr>
          <p:spPr>
            <a:xfrm>
              <a:off x="1997264" y="3529668"/>
              <a:ext cx="2636483" cy="980967"/>
            </a:xfrm>
            <a:prstGeom prst="cloudCallout">
              <a:avLst>
                <a:gd name="adj1" fmla="val -17116"/>
                <a:gd name="adj2" fmla="val 827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Cloud Callout 83"/>
                <p:cNvSpPr/>
                <p:nvPr/>
              </p:nvSpPr>
              <p:spPr>
                <a:xfrm>
                  <a:off x="3153694" y="3601104"/>
                  <a:ext cx="2728435" cy="980967"/>
                </a:xfrm>
                <a:prstGeom prst="cloudCallout">
                  <a:avLst>
                    <a:gd name="adj1" fmla="val 12653"/>
                    <a:gd name="adj2" fmla="val 7560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Cloud Callout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694" y="3601104"/>
                  <a:ext cx="2728435" cy="980967"/>
                </a:xfrm>
                <a:prstGeom prst="cloudCallout">
                  <a:avLst>
                    <a:gd name="adj1" fmla="val 12653"/>
                    <a:gd name="adj2" fmla="val 75609"/>
                  </a:avLst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Cloud Callout 84"/>
                <p:cNvSpPr/>
                <p:nvPr/>
              </p:nvSpPr>
              <p:spPr>
                <a:xfrm>
                  <a:off x="763478" y="3690662"/>
                  <a:ext cx="2713320" cy="980967"/>
                </a:xfrm>
                <a:prstGeom prst="cloudCallout">
                  <a:avLst>
                    <a:gd name="adj1" fmla="val -24894"/>
                    <a:gd name="adj2" fmla="val 7560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Cloud Callout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78" y="3690662"/>
                  <a:ext cx="2713320" cy="980967"/>
                </a:xfrm>
                <a:prstGeom prst="cloudCallout">
                  <a:avLst>
                    <a:gd name="adj1" fmla="val -24894"/>
                    <a:gd name="adj2" fmla="val 75609"/>
                  </a:avLst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Cloud Callout 85"/>
                <p:cNvSpPr/>
                <p:nvPr/>
              </p:nvSpPr>
              <p:spPr>
                <a:xfrm>
                  <a:off x="5685140" y="3645883"/>
                  <a:ext cx="2728435" cy="980967"/>
                </a:xfrm>
                <a:prstGeom prst="cloudCallout">
                  <a:avLst>
                    <a:gd name="adj1" fmla="val 25381"/>
                    <a:gd name="adj2" fmla="val 8371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Cloud Callout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140" y="3645883"/>
                  <a:ext cx="2728435" cy="980967"/>
                </a:xfrm>
                <a:prstGeom prst="cloudCallout">
                  <a:avLst>
                    <a:gd name="adj1" fmla="val 25381"/>
                    <a:gd name="adj2" fmla="val 83715"/>
                  </a:avLst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901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799791"/>
            <a:ext cx="8772587" cy="58600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4: 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Visualization of Theorem 2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(⋅)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plot was generated by running Eqn. 1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10,000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for each point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increments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Each curve in the plot is generated by sweeping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0, 0.1, 1, 2, 10</m:t>
                        </m:r>
                      </m:e>
                    </m:d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being akin to a step-function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having the </a:t>
                </a:r>
                <a:r>
                  <a:rPr lang="en-US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flattest</a:t>
                </a:r>
                <a:r>
                  <a:rPr 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slope.</a:t>
                </a:r>
                <a:endPara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" y="7262734"/>
                <a:ext cx="8772588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08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8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164</Words>
  <Application>Microsoft Office PowerPoint</Application>
  <PresentationFormat>A3 Paper (297x420 mm)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Kanakia</dc:creator>
  <cp:lastModifiedBy>Anshul Kanakia</cp:lastModifiedBy>
  <cp:revision>32</cp:revision>
  <dcterms:created xsi:type="dcterms:W3CDTF">2015-01-09T21:03:31Z</dcterms:created>
  <dcterms:modified xsi:type="dcterms:W3CDTF">2015-07-01T20:15:10Z</dcterms:modified>
</cp:coreProperties>
</file>