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7" r:id="rId2"/>
    <p:sldId id="303" r:id="rId3"/>
    <p:sldId id="511" r:id="rId4"/>
    <p:sldId id="525" r:id="rId5"/>
    <p:sldId id="472" r:id="rId6"/>
    <p:sldId id="473" r:id="rId7"/>
    <p:sldId id="512" r:id="rId8"/>
    <p:sldId id="513" r:id="rId9"/>
    <p:sldId id="514" r:id="rId10"/>
    <p:sldId id="515" r:id="rId11"/>
    <p:sldId id="516" r:id="rId12"/>
    <p:sldId id="517" r:id="rId13"/>
    <p:sldId id="518" r:id="rId14"/>
    <p:sldId id="519" r:id="rId15"/>
    <p:sldId id="521" r:id="rId16"/>
    <p:sldId id="520" r:id="rId17"/>
    <p:sldId id="522" r:id="rId18"/>
    <p:sldId id="523" r:id="rId19"/>
    <p:sldId id="524" r:id="rId20"/>
    <p:sldId id="477" r:id="rId21"/>
    <p:sldId id="30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8" autoAdjust="0"/>
    <p:restoredTop sz="89376" autoAdjust="0"/>
  </p:normalViewPr>
  <p:slideViewPr>
    <p:cSldViewPr>
      <p:cViewPr varScale="1">
        <p:scale>
          <a:sx n="87" d="100"/>
          <a:sy n="87" d="100"/>
        </p:scale>
        <p:origin x="-1224" y="-72"/>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B4B97C-5047-4250-AACC-3C81F8BFB0CA}"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en-US"/>
        </a:p>
      </dgm:t>
    </dgm:pt>
    <dgm:pt modelId="{6C9523D5-F77D-46A7-814C-19CF7E4A1E38}">
      <dgm:prSet custT="1"/>
      <dgm:spPr/>
      <dgm:t>
        <a:bodyPr/>
        <a:lstStyle/>
        <a:p>
          <a:pPr rtl="0"/>
          <a:r>
            <a:rPr lang="en-US" sz="2800" dirty="0" smtClean="0"/>
            <a:t>Incidence matrix class vs. </a:t>
          </a:r>
          <a:r>
            <a:rPr lang="en-US" sz="2800" dirty="0" err="1" smtClean="0"/>
            <a:t>seed&amp;origin</a:t>
          </a:r>
          <a:r>
            <a:rPr lang="en-US" sz="2800" dirty="0" smtClean="0"/>
            <a:t> represents well the whole inheritance graph. It is the central data structure for analysis and optimizations </a:t>
          </a:r>
          <a:endParaRPr lang="en-US" sz="2800" dirty="0"/>
        </a:p>
      </dgm:t>
    </dgm:pt>
    <dgm:pt modelId="{8D10FB88-AF4B-43F6-9D70-A1D317199D97}" type="parTrans" cxnId="{7117F512-3602-430B-B49C-09DD27B6246D}">
      <dgm:prSet/>
      <dgm:spPr/>
      <dgm:t>
        <a:bodyPr/>
        <a:lstStyle/>
        <a:p>
          <a:endParaRPr lang="en-US"/>
        </a:p>
      </dgm:t>
    </dgm:pt>
    <dgm:pt modelId="{0D270155-C93F-4A71-9183-6C627B42BD45}" type="sibTrans" cxnId="{7117F512-3602-430B-B49C-09DD27B6246D}">
      <dgm:prSet/>
      <dgm:spPr/>
      <dgm:t>
        <a:bodyPr/>
        <a:lstStyle/>
        <a:p>
          <a:endParaRPr lang="en-US"/>
        </a:p>
      </dgm:t>
    </dgm:pt>
    <dgm:pt modelId="{78A73245-CBAB-422B-90B1-8DACD8A382CC}">
      <dgm:prSet custT="1"/>
      <dgm:spPr/>
      <dgm:t>
        <a:bodyPr/>
        <a:lstStyle/>
        <a:p>
          <a:pPr rtl="0"/>
          <a:r>
            <a:rPr lang="en-US" sz="2800" dirty="0" smtClean="0"/>
            <a:t>Classes numbering scheme based on the nature of the inheritance graph and </a:t>
          </a:r>
          <a:r>
            <a:rPr lang="en-US" sz="2800" dirty="0" err="1" smtClean="0"/>
            <a:t>seed&amp;origin</a:t>
          </a:r>
          <a:r>
            <a:rPr lang="en-US" sz="2800" dirty="0" smtClean="0"/>
            <a:t> numbering scheme based on the length of the column vectors delivers blocked matrix  which supports direct access with minimal memory losses to store empty cells</a:t>
          </a:r>
          <a:endParaRPr lang="en-US" sz="2800" dirty="0"/>
        </a:p>
      </dgm:t>
    </dgm:pt>
    <dgm:pt modelId="{04DA5E27-6017-4D1F-9A0C-FA1DB6E16D9E}" type="parTrans" cxnId="{E1A9DCE1-51FD-4BAE-A0AA-6F67964E8CD0}">
      <dgm:prSet/>
      <dgm:spPr/>
      <dgm:t>
        <a:bodyPr/>
        <a:lstStyle/>
        <a:p>
          <a:endParaRPr lang="en-US"/>
        </a:p>
      </dgm:t>
    </dgm:pt>
    <dgm:pt modelId="{3B116A81-810B-46FC-8828-6A3AF9B4FA66}" type="sibTrans" cxnId="{E1A9DCE1-51FD-4BAE-A0AA-6F67964E8CD0}">
      <dgm:prSet/>
      <dgm:spPr/>
      <dgm:t>
        <a:bodyPr/>
        <a:lstStyle/>
        <a:p>
          <a:endParaRPr lang="en-US"/>
        </a:p>
      </dgm:t>
    </dgm:pt>
    <dgm:pt modelId="{F55A85EF-1096-485A-AFBD-143A6377FAE6}">
      <dgm:prSet custT="1"/>
      <dgm:spPr/>
      <dgm:t>
        <a:bodyPr/>
        <a:lstStyle/>
        <a:p>
          <a:pPr rtl="0"/>
          <a:r>
            <a:rPr lang="en-US" sz="2800" dirty="0" smtClean="0"/>
            <a:t>Dynamic loading of new classes enforces keeping meta information to rebuild the matrix and regenerate a lot of code in the worst case</a:t>
          </a:r>
          <a:endParaRPr lang="en-US" sz="2800" dirty="0"/>
        </a:p>
      </dgm:t>
    </dgm:pt>
    <dgm:pt modelId="{3C28A1EE-3420-43A5-AEE4-13A1B77F6DD7}" type="parTrans" cxnId="{5B929044-58AC-4719-ABB7-2C551FCAA486}">
      <dgm:prSet/>
      <dgm:spPr/>
      <dgm:t>
        <a:bodyPr/>
        <a:lstStyle/>
        <a:p>
          <a:endParaRPr lang="en-US"/>
        </a:p>
      </dgm:t>
    </dgm:pt>
    <dgm:pt modelId="{EBCB4FC7-F55A-451B-8147-8655106ABE91}" type="sibTrans" cxnId="{5B929044-58AC-4719-ABB7-2C551FCAA486}">
      <dgm:prSet/>
      <dgm:spPr/>
      <dgm:t>
        <a:bodyPr/>
        <a:lstStyle/>
        <a:p>
          <a:endParaRPr lang="en-US"/>
        </a:p>
      </dgm:t>
    </dgm:pt>
    <dgm:pt modelId="{F47E3C26-BB80-4508-8CE2-9D09EC07D418}" type="pres">
      <dgm:prSet presAssocID="{C3B4B97C-5047-4250-AACC-3C81F8BFB0CA}" presName="linear" presStyleCnt="0">
        <dgm:presLayoutVars>
          <dgm:animLvl val="lvl"/>
          <dgm:resizeHandles val="exact"/>
        </dgm:presLayoutVars>
      </dgm:prSet>
      <dgm:spPr/>
      <dgm:t>
        <a:bodyPr/>
        <a:lstStyle/>
        <a:p>
          <a:endParaRPr lang="en-US"/>
        </a:p>
      </dgm:t>
    </dgm:pt>
    <dgm:pt modelId="{9A322C09-B59E-4D25-A065-71EBC198713F}" type="pres">
      <dgm:prSet presAssocID="{6C9523D5-F77D-46A7-814C-19CF7E4A1E38}" presName="parentText" presStyleLbl="node1" presStyleIdx="0" presStyleCnt="3">
        <dgm:presLayoutVars>
          <dgm:chMax val="0"/>
          <dgm:bulletEnabled val="1"/>
        </dgm:presLayoutVars>
      </dgm:prSet>
      <dgm:spPr/>
      <dgm:t>
        <a:bodyPr/>
        <a:lstStyle/>
        <a:p>
          <a:endParaRPr lang="en-US"/>
        </a:p>
      </dgm:t>
    </dgm:pt>
    <dgm:pt modelId="{EB45BC32-D787-4EFC-8721-DFC5058EBBC0}" type="pres">
      <dgm:prSet presAssocID="{0D270155-C93F-4A71-9183-6C627B42BD45}" presName="spacer" presStyleCnt="0"/>
      <dgm:spPr/>
    </dgm:pt>
    <dgm:pt modelId="{15441772-0FB3-4C1D-BC00-0A59383FE339}" type="pres">
      <dgm:prSet presAssocID="{78A73245-CBAB-422B-90B1-8DACD8A382CC}" presName="parentText" presStyleLbl="node1" presStyleIdx="1" presStyleCnt="3">
        <dgm:presLayoutVars>
          <dgm:chMax val="0"/>
          <dgm:bulletEnabled val="1"/>
        </dgm:presLayoutVars>
      </dgm:prSet>
      <dgm:spPr/>
      <dgm:t>
        <a:bodyPr/>
        <a:lstStyle/>
        <a:p>
          <a:endParaRPr lang="en-US"/>
        </a:p>
      </dgm:t>
    </dgm:pt>
    <dgm:pt modelId="{979D5371-0DB6-4976-A002-8CA830B4DA70}" type="pres">
      <dgm:prSet presAssocID="{3B116A81-810B-46FC-8828-6A3AF9B4FA66}" presName="spacer" presStyleCnt="0"/>
      <dgm:spPr/>
    </dgm:pt>
    <dgm:pt modelId="{54F8F62F-36EA-47C6-8CAF-CA1D415EE2C1}" type="pres">
      <dgm:prSet presAssocID="{F55A85EF-1096-485A-AFBD-143A6377FAE6}" presName="parentText" presStyleLbl="node1" presStyleIdx="2" presStyleCnt="3">
        <dgm:presLayoutVars>
          <dgm:chMax val="0"/>
          <dgm:bulletEnabled val="1"/>
        </dgm:presLayoutVars>
      </dgm:prSet>
      <dgm:spPr/>
      <dgm:t>
        <a:bodyPr/>
        <a:lstStyle/>
        <a:p>
          <a:endParaRPr lang="en-US"/>
        </a:p>
      </dgm:t>
    </dgm:pt>
  </dgm:ptLst>
  <dgm:cxnLst>
    <dgm:cxn modelId="{2DAD1800-5033-4010-BEA0-C066E0C1233C}" type="presOf" srcId="{C3B4B97C-5047-4250-AACC-3C81F8BFB0CA}" destId="{F47E3C26-BB80-4508-8CE2-9D09EC07D418}" srcOrd="0" destOrd="0" presId="urn:microsoft.com/office/officeart/2005/8/layout/vList2"/>
    <dgm:cxn modelId="{7E8E3553-EB02-4F89-8C69-71BE79D0AA65}" type="presOf" srcId="{78A73245-CBAB-422B-90B1-8DACD8A382CC}" destId="{15441772-0FB3-4C1D-BC00-0A59383FE339}" srcOrd="0" destOrd="0" presId="urn:microsoft.com/office/officeart/2005/8/layout/vList2"/>
    <dgm:cxn modelId="{7117F512-3602-430B-B49C-09DD27B6246D}" srcId="{C3B4B97C-5047-4250-AACC-3C81F8BFB0CA}" destId="{6C9523D5-F77D-46A7-814C-19CF7E4A1E38}" srcOrd="0" destOrd="0" parTransId="{8D10FB88-AF4B-43F6-9D70-A1D317199D97}" sibTransId="{0D270155-C93F-4A71-9183-6C627B42BD45}"/>
    <dgm:cxn modelId="{5B929044-58AC-4719-ABB7-2C551FCAA486}" srcId="{C3B4B97C-5047-4250-AACC-3C81F8BFB0CA}" destId="{F55A85EF-1096-485A-AFBD-143A6377FAE6}" srcOrd="2" destOrd="0" parTransId="{3C28A1EE-3420-43A5-AEE4-13A1B77F6DD7}" sibTransId="{EBCB4FC7-F55A-451B-8147-8655106ABE91}"/>
    <dgm:cxn modelId="{5AB3C19E-BFD2-4081-B15E-35BD01B832FD}" type="presOf" srcId="{F55A85EF-1096-485A-AFBD-143A6377FAE6}" destId="{54F8F62F-36EA-47C6-8CAF-CA1D415EE2C1}" srcOrd="0" destOrd="0" presId="urn:microsoft.com/office/officeart/2005/8/layout/vList2"/>
    <dgm:cxn modelId="{E1A9DCE1-51FD-4BAE-A0AA-6F67964E8CD0}" srcId="{C3B4B97C-5047-4250-AACC-3C81F8BFB0CA}" destId="{78A73245-CBAB-422B-90B1-8DACD8A382CC}" srcOrd="1" destOrd="0" parTransId="{04DA5E27-6017-4D1F-9A0C-FA1DB6E16D9E}" sibTransId="{3B116A81-810B-46FC-8828-6A3AF9B4FA66}"/>
    <dgm:cxn modelId="{12FFADD4-43E7-494F-B571-A68254A234A6}" type="presOf" srcId="{6C9523D5-F77D-46A7-814C-19CF7E4A1E38}" destId="{9A322C09-B59E-4D25-A065-71EBC198713F}" srcOrd="0" destOrd="0" presId="urn:microsoft.com/office/officeart/2005/8/layout/vList2"/>
    <dgm:cxn modelId="{71CD51FF-D22E-4679-A155-259552605DD5}" type="presParOf" srcId="{F47E3C26-BB80-4508-8CE2-9D09EC07D418}" destId="{9A322C09-B59E-4D25-A065-71EBC198713F}" srcOrd="0" destOrd="0" presId="urn:microsoft.com/office/officeart/2005/8/layout/vList2"/>
    <dgm:cxn modelId="{D35FC7BA-E051-4B6A-8CC4-641C96E4D983}" type="presParOf" srcId="{F47E3C26-BB80-4508-8CE2-9D09EC07D418}" destId="{EB45BC32-D787-4EFC-8721-DFC5058EBBC0}" srcOrd="1" destOrd="0" presId="urn:microsoft.com/office/officeart/2005/8/layout/vList2"/>
    <dgm:cxn modelId="{2BC1DF28-49B1-440D-B6C4-A33FBD41224F}" type="presParOf" srcId="{F47E3C26-BB80-4508-8CE2-9D09EC07D418}" destId="{15441772-0FB3-4C1D-BC00-0A59383FE339}" srcOrd="2" destOrd="0" presId="urn:microsoft.com/office/officeart/2005/8/layout/vList2"/>
    <dgm:cxn modelId="{3B84E842-8EB9-4AEF-A000-6445EEE52AED}" type="presParOf" srcId="{F47E3C26-BB80-4508-8CE2-9D09EC07D418}" destId="{979D5371-0DB6-4976-A002-8CA830B4DA70}" srcOrd="3" destOrd="0" presId="urn:microsoft.com/office/officeart/2005/8/layout/vList2"/>
    <dgm:cxn modelId="{A329F30B-D184-4FF0-9A98-FDC91D5C16F4}" type="presParOf" srcId="{F47E3C26-BB80-4508-8CE2-9D09EC07D418}" destId="{54F8F62F-36EA-47C6-8CAF-CA1D415EE2C1}"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F4A0F3-7311-4BBD-8F7B-1553C9764F91}" type="datetimeFigureOut">
              <a:rPr lang="ru-RU" smtClean="0"/>
              <a:t>09.05.2023</a:t>
            </a:fld>
            <a:endParaRPr lang="ru-RU"/>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D13E58-DF0A-488B-B79E-47383D5B91C2}" type="slidenum">
              <a:rPr lang="ru-RU" smtClean="0"/>
              <a:t>‹#›</a:t>
            </a:fld>
            <a:endParaRPr lang="ru-RU"/>
          </a:p>
        </p:txBody>
      </p:sp>
    </p:spTree>
    <p:extLst>
      <p:ext uri="{BB962C8B-B14F-4D97-AF65-F5344CB8AC3E}">
        <p14:creationId xmlns:p14="http://schemas.microsoft.com/office/powerpoint/2010/main" val="2010019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B9D13E58-DF0A-488B-B79E-47383D5B91C2}" type="slidenum">
              <a:rPr lang="ru-RU" smtClean="0"/>
              <a:t>1</a:t>
            </a:fld>
            <a:endParaRPr lang="ru-RU"/>
          </a:p>
        </p:txBody>
      </p:sp>
    </p:spTree>
    <p:extLst>
      <p:ext uri="{BB962C8B-B14F-4D97-AF65-F5344CB8AC3E}">
        <p14:creationId xmlns:p14="http://schemas.microsoft.com/office/powerpoint/2010/main" val="2329099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B9D13E58-DF0A-488B-B79E-47383D5B91C2}" type="slidenum">
              <a:rPr lang="ru-RU" smtClean="0"/>
              <a:t>2</a:t>
            </a:fld>
            <a:endParaRPr lang="ru-RU"/>
          </a:p>
        </p:txBody>
      </p:sp>
    </p:spTree>
    <p:extLst>
      <p:ext uri="{BB962C8B-B14F-4D97-AF65-F5344CB8AC3E}">
        <p14:creationId xmlns:p14="http://schemas.microsoft.com/office/powerpoint/2010/main" val="1675582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en-US"/>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a:p>
        </p:txBody>
      </p:sp>
      <p:sp>
        <p:nvSpPr>
          <p:cNvPr id="4" name="Дата 3"/>
          <p:cNvSpPr>
            <a:spLocks noGrp="1"/>
          </p:cNvSpPr>
          <p:nvPr>
            <p:ph type="dt" sz="half" idx="10"/>
          </p:nvPr>
        </p:nvSpPr>
        <p:spPr/>
        <p:txBody>
          <a:bodyPr/>
          <a:lstStyle/>
          <a:p>
            <a:fld id="{9977A4C3-8575-48FB-91D2-A51B82E4EDB3}" type="datetimeFigureOut">
              <a:rPr lang="en-US" smtClean="0"/>
              <a:t>5/9/2023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3787691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9977A4C3-8575-48FB-91D2-A51B82E4EDB3}" type="datetimeFigureOut">
              <a:rPr lang="en-US" smtClean="0"/>
              <a:t>5/9/2023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1062461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9977A4C3-8575-48FB-91D2-A51B82E4EDB3}" type="datetimeFigureOut">
              <a:rPr lang="en-US" smtClean="0"/>
              <a:t>5/9/2023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2806421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9977A4C3-8575-48FB-91D2-A51B82E4EDB3}" type="datetimeFigureOut">
              <a:rPr lang="en-US" smtClean="0"/>
              <a:t>5/9/2023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446968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en-US"/>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9977A4C3-8575-48FB-91D2-A51B82E4EDB3}" type="datetimeFigureOut">
              <a:rPr lang="en-US" smtClean="0"/>
              <a:t>5/9/2023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3443607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Дата 4"/>
          <p:cNvSpPr>
            <a:spLocks noGrp="1"/>
          </p:cNvSpPr>
          <p:nvPr>
            <p:ph type="dt" sz="half" idx="10"/>
          </p:nvPr>
        </p:nvSpPr>
        <p:spPr/>
        <p:txBody>
          <a:bodyPr/>
          <a:lstStyle/>
          <a:p>
            <a:fld id="{9977A4C3-8575-48FB-91D2-A51B82E4EDB3}" type="datetimeFigureOut">
              <a:rPr lang="en-US" smtClean="0"/>
              <a:t>5/9/2023</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2523092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en-US"/>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Дата 6"/>
          <p:cNvSpPr>
            <a:spLocks noGrp="1"/>
          </p:cNvSpPr>
          <p:nvPr>
            <p:ph type="dt" sz="half" idx="10"/>
          </p:nvPr>
        </p:nvSpPr>
        <p:spPr/>
        <p:txBody>
          <a:bodyPr/>
          <a:lstStyle/>
          <a:p>
            <a:fld id="{9977A4C3-8575-48FB-91D2-A51B82E4EDB3}" type="datetimeFigureOut">
              <a:rPr lang="en-US" smtClean="0"/>
              <a:t>5/9/2023</a:t>
            </a:fld>
            <a:endParaRPr lang="en-US"/>
          </a:p>
        </p:txBody>
      </p:sp>
      <p:sp>
        <p:nvSpPr>
          <p:cNvPr id="8" name="Нижний колонтитул 7"/>
          <p:cNvSpPr>
            <a:spLocks noGrp="1"/>
          </p:cNvSpPr>
          <p:nvPr>
            <p:ph type="ftr" sz="quarter" idx="11"/>
          </p:nvPr>
        </p:nvSpPr>
        <p:spPr/>
        <p:txBody>
          <a:bodyPr/>
          <a:lstStyle/>
          <a:p>
            <a:endParaRPr lang="en-US"/>
          </a:p>
        </p:txBody>
      </p:sp>
      <p:sp>
        <p:nvSpPr>
          <p:cNvPr id="9" name="Номер слайда 8"/>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1135212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Дата 2"/>
          <p:cNvSpPr>
            <a:spLocks noGrp="1"/>
          </p:cNvSpPr>
          <p:nvPr>
            <p:ph type="dt" sz="half" idx="10"/>
          </p:nvPr>
        </p:nvSpPr>
        <p:spPr/>
        <p:txBody>
          <a:bodyPr/>
          <a:lstStyle/>
          <a:p>
            <a:fld id="{9977A4C3-8575-48FB-91D2-A51B82E4EDB3}" type="datetimeFigureOut">
              <a:rPr lang="en-US" smtClean="0"/>
              <a:t>5/9/2023</a:t>
            </a:fld>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3973362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9977A4C3-8575-48FB-91D2-A51B82E4EDB3}" type="datetimeFigureOut">
              <a:rPr lang="en-US" smtClean="0"/>
              <a:t>5/9/2023</a:t>
            </a:fld>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1692317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en-US"/>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9977A4C3-8575-48FB-91D2-A51B82E4EDB3}" type="datetimeFigureOut">
              <a:rPr lang="en-US" smtClean="0"/>
              <a:t>5/9/2023</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3279961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en-US"/>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9977A4C3-8575-48FB-91D2-A51B82E4EDB3}" type="datetimeFigureOut">
              <a:rPr lang="en-US" smtClean="0"/>
              <a:t>5/9/2023</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1029634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en-US"/>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77A4C3-8575-48FB-91D2-A51B82E4EDB3}" type="datetimeFigureOut">
              <a:rPr lang="en-US" smtClean="0"/>
              <a:t>5/9/2023</a:t>
            </a:fld>
            <a:endParaRPr lang="en-US"/>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78F348-CCBC-472B-BC3F-23EBF19EE4D4}" type="slidenum">
              <a:rPr lang="en-US" smtClean="0"/>
              <a:t>‹#›</a:t>
            </a:fld>
            <a:endParaRPr lang="en-US"/>
          </a:p>
        </p:txBody>
      </p:sp>
    </p:spTree>
    <p:extLst>
      <p:ext uri="{BB962C8B-B14F-4D97-AF65-F5344CB8AC3E}">
        <p14:creationId xmlns:p14="http://schemas.microsoft.com/office/powerpoint/2010/main" val="255258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lexey.v.kanatov@gmail.com"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1.jpg"/><Relationship Id="rId4" Type="http://schemas.openxmlformats.org/officeDocument/2006/relationships/hyperlink" Target="http://www.linkedin.com/in/kanatov"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1"/>
          <p:cNvSpPr txBox="1">
            <a:spLocks noChangeArrowheads="1"/>
          </p:cNvSpPr>
          <p:nvPr/>
        </p:nvSpPr>
        <p:spPr bwMode="auto">
          <a:xfrm>
            <a:off x="228600" y="2286000"/>
            <a:ext cx="8847390" cy="769441"/>
          </a:xfrm>
          <a:prstGeom prst="rect">
            <a:avLst/>
          </a:prstGeom>
          <a:noFill/>
          <a:ln w="9525">
            <a:noFill/>
            <a:miter lim="800000"/>
            <a:headEnd/>
            <a:tailEnd/>
          </a:ln>
        </p:spPr>
        <p:txBody>
          <a:bodyPr wrap="square" anchor="ctr">
            <a:spAutoFit/>
          </a:bodyPr>
          <a:lstStyle/>
          <a:p>
            <a:pPr algn="ctr"/>
            <a:r>
              <a:rPr lang="en-US" altLang="ko-KR" sz="4400" b="1" dirty="0" smtClean="0">
                <a:solidFill>
                  <a:srgbClr val="0000FF"/>
                </a:solidFill>
                <a:latin typeface="맑은 고딕" pitchFamily="50" charset="-127"/>
                <a:ea typeface="맑은 고딕" pitchFamily="50" charset="-127"/>
              </a:rPr>
              <a:t>Extreme Objects</a:t>
            </a:r>
            <a:endParaRPr kumimoji="0" lang="en-US" altLang="ko-KR" sz="4400" b="1" dirty="0" smtClean="0">
              <a:solidFill>
                <a:srgbClr val="0000FF"/>
              </a:solidFill>
              <a:latin typeface="맑은 고딕" pitchFamily="50" charset="-127"/>
              <a:ea typeface="맑은 고딕" pitchFamily="50" charset="-127"/>
            </a:endParaRPr>
          </a:p>
        </p:txBody>
      </p:sp>
      <p:sp>
        <p:nvSpPr>
          <p:cNvPr id="11" name="TextBox 10"/>
          <p:cNvSpPr txBox="1"/>
          <p:nvPr/>
        </p:nvSpPr>
        <p:spPr>
          <a:xfrm>
            <a:off x="2667000" y="5410200"/>
            <a:ext cx="3335447" cy="1200329"/>
          </a:xfrm>
          <a:prstGeom prst="rect">
            <a:avLst/>
          </a:prstGeom>
          <a:noFill/>
        </p:spPr>
        <p:txBody>
          <a:bodyPr wrap="square" rtlCol="0">
            <a:spAutoFit/>
          </a:bodyPr>
          <a:lstStyle/>
          <a:p>
            <a:pPr algn="ctr"/>
            <a:r>
              <a:rPr lang="en-US" b="1" dirty="0" smtClean="0"/>
              <a:t>Alexey </a:t>
            </a:r>
            <a:r>
              <a:rPr lang="en-US" b="1" dirty="0" err="1" smtClean="0"/>
              <a:t>Kanatov</a:t>
            </a:r>
            <a:r>
              <a:rPr lang="en-US" b="1" dirty="0" smtClean="0"/>
              <a:t>,</a:t>
            </a:r>
            <a:r>
              <a:rPr lang="ru-RU" b="1" dirty="0" smtClean="0"/>
              <a:t/>
            </a:r>
            <a:br>
              <a:rPr lang="ru-RU" b="1" dirty="0" smtClean="0"/>
            </a:br>
            <a:r>
              <a:rPr lang="en-US" dirty="0" smtClean="0">
                <a:hlinkClick r:id="rId3"/>
              </a:rPr>
              <a:t>alexey.v.kanatov@gmail.com</a:t>
            </a:r>
            <a:endParaRPr lang="ru-RU" dirty="0" smtClean="0"/>
          </a:p>
          <a:p>
            <a:pPr algn="ctr"/>
            <a:r>
              <a:rPr lang="de-DE" u="sng" dirty="0" smtClean="0">
                <a:hlinkClick r:id="rId4"/>
              </a:rPr>
              <a:t>LinkedIn</a:t>
            </a:r>
            <a:endParaRPr lang="de-DE" u="sng" dirty="0" smtClean="0"/>
          </a:p>
          <a:p>
            <a:pPr algn="ctr"/>
            <a:r>
              <a:rPr lang="de-DE" dirty="0" smtClean="0"/>
              <a:t>May 2023</a:t>
            </a:r>
            <a:endParaRPr lang="ru-RU" dirty="0"/>
          </a:p>
        </p:txBody>
      </p:sp>
      <p:pic>
        <p:nvPicPr>
          <p:cNvPr id="2" name="Рисунок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05600" y="4851447"/>
            <a:ext cx="1350264" cy="1737059"/>
          </a:xfrm>
          <a:prstGeom prst="rect">
            <a:avLst/>
          </a:prstGeom>
        </p:spPr>
      </p:pic>
    </p:spTree>
    <p:extLst>
      <p:ext uri="{BB962C8B-B14F-4D97-AF65-F5344CB8AC3E}">
        <p14:creationId xmlns:p14="http://schemas.microsoft.com/office/powerpoint/2010/main" val="3573316830"/>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1423673"/>
          </a:xfrm>
        </p:spPr>
        <p:txBody>
          <a:bodyPr>
            <a:normAutofit fontScale="90000"/>
          </a:bodyPr>
          <a:lstStyle/>
          <a:p>
            <a:r>
              <a:rPr lang="en-US" sz="3600" b="1" dirty="0" smtClean="0">
                <a:solidFill>
                  <a:srgbClr val="CC6600"/>
                </a:solidFill>
                <a:latin typeface="Comic Sans MS" pitchFamily="66" charset="0"/>
              </a:rPr>
              <a:t>Foundations (V): generalization,</a:t>
            </a:r>
            <a:br>
              <a:rPr lang="en-US" sz="3600" b="1" dirty="0" smtClean="0">
                <a:solidFill>
                  <a:srgbClr val="CC6600"/>
                </a:solidFill>
                <a:latin typeface="Comic Sans MS" pitchFamily="66" charset="0"/>
              </a:rPr>
            </a:br>
            <a:r>
              <a:rPr lang="en-US" sz="3600" b="1" dirty="0" smtClean="0">
                <a:solidFill>
                  <a:srgbClr val="CC6600"/>
                </a:solidFill>
                <a:latin typeface="Comic Sans MS" pitchFamily="66" charset="0"/>
              </a:rPr>
              <a:t>no replication, kill many birds with many stones</a:t>
            </a:r>
            <a:endParaRPr lang="en-US" sz="3600" b="1" dirty="0">
              <a:solidFill>
                <a:srgbClr val="CC6600"/>
              </a:solidFill>
              <a:latin typeface="Comic Sans MS" pitchFamily="66" charset="0"/>
            </a:endParaRPr>
          </a:p>
        </p:txBody>
      </p:sp>
      <p:sp>
        <p:nvSpPr>
          <p:cNvPr id="7"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10</a:t>
            </a:fld>
            <a:endParaRPr lang="en-US" dirty="0"/>
          </a:p>
        </p:txBody>
      </p:sp>
      <p:sp>
        <p:nvSpPr>
          <p:cNvPr id="6" name="Овал 5"/>
          <p:cNvSpPr/>
          <p:nvPr/>
        </p:nvSpPr>
        <p:spPr>
          <a:xfrm>
            <a:off x="3657600" y="3429000"/>
            <a:ext cx="1219200" cy="685800"/>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7030A0"/>
                </a:solidFill>
              </a:rPr>
              <a:t>C</a:t>
            </a:r>
            <a:endParaRPr lang="en-US" sz="2400" b="1" dirty="0">
              <a:solidFill>
                <a:srgbClr val="7030A0"/>
              </a:solidFill>
            </a:endParaRPr>
          </a:p>
        </p:txBody>
      </p:sp>
      <p:cxnSp>
        <p:nvCxnSpPr>
          <p:cNvPr id="36" name="Прямая со стрелкой 35"/>
          <p:cNvCxnSpPr>
            <a:stCxn id="6" idx="0"/>
            <a:endCxn id="20" idx="3"/>
          </p:cNvCxnSpPr>
          <p:nvPr/>
        </p:nvCxnSpPr>
        <p:spPr>
          <a:xfrm flipV="1">
            <a:off x="4267200" y="2337967"/>
            <a:ext cx="2693148" cy="1091033"/>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7" name="Овал 16"/>
          <p:cNvSpPr/>
          <p:nvPr/>
        </p:nvSpPr>
        <p:spPr>
          <a:xfrm>
            <a:off x="533400" y="1752600"/>
            <a:ext cx="1219200" cy="685800"/>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7030A0"/>
                </a:solidFill>
              </a:rPr>
              <a:t>P</a:t>
            </a:r>
            <a:r>
              <a:rPr lang="en-US" sz="2400" b="1" baseline="-25000" dirty="0" smtClean="0">
                <a:solidFill>
                  <a:srgbClr val="7030A0"/>
                </a:solidFill>
              </a:rPr>
              <a:t>1</a:t>
            </a:r>
            <a:endParaRPr lang="en-US" sz="2400" b="1" baseline="-25000" dirty="0">
              <a:solidFill>
                <a:srgbClr val="7030A0"/>
              </a:solidFill>
            </a:endParaRPr>
          </a:p>
        </p:txBody>
      </p:sp>
      <p:sp>
        <p:nvSpPr>
          <p:cNvPr id="18" name="TextBox 17"/>
          <p:cNvSpPr txBox="1"/>
          <p:nvPr/>
        </p:nvSpPr>
        <p:spPr>
          <a:xfrm>
            <a:off x="272160" y="2730183"/>
            <a:ext cx="1175640" cy="707886"/>
          </a:xfrm>
          <a:prstGeom prst="rect">
            <a:avLst/>
          </a:prstGeom>
          <a:noFill/>
          <a:ln>
            <a:solidFill>
              <a:srgbClr val="FF0000"/>
            </a:solidFill>
          </a:ln>
        </p:spPr>
        <p:txBody>
          <a:bodyPr wrap="square" rtlCol="0">
            <a:spAutoFit/>
          </a:bodyPr>
          <a:lstStyle/>
          <a:p>
            <a:r>
              <a:rPr lang="en-US" sz="2000" dirty="0" smtClean="0"/>
              <a:t>Sic: ‘f’ is the name</a:t>
            </a:r>
            <a:endParaRPr lang="en-US" sz="2000" dirty="0"/>
          </a:p>
        </p:txBody>
      </p:sp>
      <p:sp>
        <p:nvSpPr>
          <p:cNvPr id="20" name="Овал 19"/>
          <p:cNvSpPr/>
          <p:nvPr/>
        </p:nvSpPr>
        <p:spPr>
          <a:xfrm>
            <a:off x="6781800" y="1752600"/>
            <a:ext cx="1219200" cy="685800"/>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rgbClr val="7030A0"/>
                </a:solidFill>
              </a:rPr>
              <a:t>P</a:t>
            </a:r>
            <a:r>
              <a:rPr lang="en-US" sz="2400" b="1" baseline="-25000" dirty="0" err="1" smtClean="0">
                <a:solidFill>
                  <a:srgbClr val="7030A0"/>
                </a:solidFill>
              </a:rPr>
              <a:t>r</a:t>
            </a:r>
            <a:endParaRPr lang="en-US" sz="2400" b="1" baseline="-25000" dirty="0">
              <a:solidFill>
                <a:srgbClr val="7030A0"/>
              </a:solidFill>
            </a:endParaRPr>
          </a:p>
        </p:txBody>
      </p:sp>
      <p:cxnSp>
        <p:nvCxnSpPr>
          <p:cNvPr id="10" name="Прямая соединительная линия 9"/>
          <p:cNvCxnSpPr>
            <a:stCxn id="17" idx="6"/>
            <a:endCxn id="20" idx="2"/>
          </p:cNvCxnSpPr>
          <p:nvPr/>
        </p:nvCxnSpPr>
        <p:spPr>
          <a:xfrm>
            <a:off x="1752600" y="2095500"/>
            <a:ext cx="5029200" cy="0"/>
          </a:xfrm>
          <a:prstGeom prst="line">
            <a:avLst/>
          </a:prstGeom>
          <a:ln w="12700">
            <a:prstDash val="sysDot"/>
          </a:ln>
        </p:spPr>
        <p:style>
          <a:lnRef idx="1">
            <a:schemeClr val="accent1"/>
          </a:lnRef>
          <a:fillRef idx="0">
            <a:schemeClr val="accent1"/>
          </a:fillRef>
          <a:effectRef idx="0">
            <a:schemeClr val="accent1"/>
          </a:effectRef>
          <a:fontRef idx="minor">
            <a:schemeClr val="tx1"/>
          </a:fontRef>
        </p:style>
      </p:cxnSp>
      <p:cxnSp>
        <p:nvCxnSpPr>
          <p:cNvPr id="25" name="Прямая со стрелкой 24"/>
          <p:cNvCxnSpPr>
            <a:stCxn id="6" idx="0"/>
            <a:endCxn id="17" idx="5"/>
          </p:cNvCxnSpPr>
          <p:nvPr/>
        </p:nvCxnSpPr>
        <p:spPr>
          <a:xfrm flipH="1" flipV="1">
            <a:off x="1574052" y="2337967"/>
            <a:ext cx="2693148" cy="1091033"/>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038951" y="4389567"/>
            <a:ext cx="1066800" cy="707886"/>
          </a:xfrm>
          <a:prstGeom prst="rect">
            <a:avLst/>
          </a:prstGeom>
          <a:noFill/>
          <a:ln w="12700">
            <a:solidFill>
              <a:srgbClr val="00B050"/>
            </a:solidFill>
          </a:ln>
        </p:spPr>
        <p:txBody>
          <a:bodyPr wrap="square" rtlCol="0">
            <a:spAutoFit/>
          </a:bodyPr>
          <a:lstStyle/>
          <a:p>
            <a:pPr algn="ctr"/>
            <a:r>
              <a:rPr lang="en-US" sz="2000" dirty="0" smtClean="0"/>
              <a:t>single</a:t>
            </a:r>
          </a:p>
          <a:p>
            <a:pPr algn="ctr"/>
            <a:r>
              <a:rPr lang="en-US" sz="2000" dirty="0" smtClean="0"/>
              <a:t>f</a:t>
            </a:r>
            <a:endParaRPr lang="en-US" sz="2000" dirty="0"/>
          </a:p>
        </p:txBody>
      </p:sp>
      <p:sp>
        <p:nvSpPr>
          <p:cNvPr id="28" name="TextBox 27"/>
          <p:cNvSpPr txBox="1"/>
          <p:nvPr/>
        </p:nvSpPr>
        <p:spPr>
          <a:xfrm>
            <a:off x="3432019" y="1450876"/>
            <a:ext cx="942546" cy="400110"/>
          </a:xfrm>
          <a:prstGeom prst="rect">
            <a:avLst/>
          </a:prstGeom>
          <a:noFill/>
          <a:ln w="12700">
            <a:solidFill>
              <a:srgbClr val="00B0F0"/>
            </a:solidFill>
          </a:ln>
        </p:spPr>
        <p:txBody>
          <a:bodyPr wrap="square" rtlCol="0">
            <a:spAutoFit/>
          </a:bodyPr>
          <a:lstStyle/>
          <a:p>
            <a:r>
              <a:rPr lang="en-US" sz="2000" dirty="0" smtClean="0"/>
              <a:t>f</a:t>
            </a:r>
            <a:r>
              <a:rPr lang="en-US" sz="2000" baseline="-25000" dirty="0" smtClean="0"/>
              <a:t>k+1 </a:t>
            </a:r>
            <a:r>
              <a:rPr lang="en-US" sz="2000" dirty="0" smtClean="0"/>
              <a:t>.. </a:t>
            </a:r>
            <a:r>
              <a:rPr lang="en-US" sz="2000" dirty="0" err="1" smtClean="0"/>
              <a:t>f</a:t>
            </a:r>
            <a:r>
              <a:rPr lang="en-US" sz="2000" baseline="-25000" dirty="0" err="1" smtClean="0"/>
              <a:t>l</a:t>
            </a:r>
            <a:endParaRPr lang="en-US" sz="2000" dirty="0"/>
          </a:p>
        </p:txBody>
      </p:sp>
      <p:sp>
        <p:nvSpPr>
          <p:cNvPr id="29" name="TextBox 28"/>
          <p:cNvSpPr txBox="1"/>
          <p:nvPr/>
        </p:nvSpPr>
        <p:spPr>
          <a:xfrm>
            <a:off x="4536349" y="1450876"/>
            <a:ext cx="939800" cy="400110"/>
          </a:xfrm>
          <a:prstGeom prst="rect">
            <a:avLst/>
          </a:prstGeom>
          <a:noFill/>
          <a:ln w="12700">
            <a:solidFill>
              <a:srgbClr val="00B0F0"/>
            </a:solidFill>
          </a:ln>
        </p:spPr>
        <p:txBody>
          <a:bodyPr wrap="square" rtlCol="0">
            <a:spAutoFit/>
          </a:bodyPr>
          <a:lstStyle/>
          <a:p>
            <a:r>
              <a:rPr lang="en-US" sz="2000" dirty="0" smtClean="0"/>
              <a:t>f</a:t>
            </a:r>
            <a:r>
              <a:rPr lang="en-US" sz="2000" baseline="-25000" dirty="0" smtClean="0"/>
              <a:t>l+1 </a:t>
            </a:r>
            <a:r>
              <a:rPr lang="en-US" sz="2000" dirty="0" smtClean="0"/>
              <a:t>.. </a:t>
            </a:r>
            <a:r>
              <a:rPr lang="en-US" sz="2000" dirty="0" err="1" smtClean="0"/>
              <a:t>f</a:t>
            </a:r>
            <a:r>
              <a:rPr lang="en-US" sz="2000" baseline="-25000" dirty="0" err="1" smtClean="0"/>
              <a:t>m</a:t>
            </a:r>
            <a:endParaRPr lang="en-US" sz="2000" dirty="0"/>
          </a:p>
        </p:txBody>
      </p:sp>
      <p:sp>
        <p:nvSpPr>
          <p:cNvPr id="30" name="TextBox 29"/>
          <p:cNvSpPr txBox="1"/>
          <p:nvPr/>
        </p:nvSpPr>
        <p:spPr>
          <a:xfrm>
            <a:off x="2390049" y="1450876"/>
            <a:ext cx="775840" cy="400110"/>
          </a:xfrm>
          <a:prstGeom prst="rect">
            <a:avLst/>
          </a:prstGeom>
          <a:noFill/>
          <a:ln w="12700">
            <a:solidFill>
              <a:srgbClr val="00B0F0"/>
            </a:solidFill>
          </a:ln>
        </p:spPr>
        <p:txBody>
          <a:bodyPr wrap="square" rtlCol="0">
            <a:spAutoFit/>
          </a:bodyPr>
          <a:lstStyle/>
          <a:p>
            <a:r>
              <a:rPr lang="en-US" sz="2000" dirty="0" smtClean="0"/>
              <a:t>f</a:t>
            </a:r>
            <a:r>
              <a:rPr lang="en-US" sz="2000" baseline="-25000" dirty="0" smtClean="0"/>
              <a:t>1 </a:t>
            </a:r>
            <a:r>
              <a:rPr lang="en-US" sz="2000" dirty="0" smtClean="0"/>
              <a:t>.. </a:t>
            </a:r>
            <a:r>
              <a:rPr lang="en-US" sz="2000" dirty="0" err="1" smtClean="0"/>
              <a:t>f</a:t>
            </a:r>
            <a:r>
              <a:rPr lang="en-US" sz="2000" baseline="-25000" dirty="0" err="1" smtClean="0"/>
              <a:t>k</a:t>
            </a:r>
            <a:endParaRPr lang="en-US" sz="2000" dirty="0"/>
          </a:p>
        </p:txBody>
      </p:sp>
      <p:sp>
        <p:nvSpPr>
          <p:cNvPr id="31" name="TextBox 30"/>
          <p:cNvSpPr txBox="1"/>
          <p:nvPr/>
        </p:nvSpPr>
        <p:spPr>
          <a:xfrm>
            <a:off x="4953000" y="3571845"/>
            <a:ext cx="1219200" cy="400110"/>
          </a:xfrm>
          <a:prstGeom prst="rect">
            <a:avLst/>
          </a:prstGeom>
          <a:noFill/>
        </p:spPr>
        <p:txBody>
          <a:bodyPr wrap="square" rtlCol="0">
            <a:spAutoFit/>
          </a:bodyPr>
          <a:lstStyle/>
          <a:p>
            <a:r>
              <a:rPr lang="en-US" sz="2000" dirty="0" smtClean="0"/>
              <a:t>*f</a:t>
            </a:r>
            <a:r>
              <a:rPr lang="en-US" sz="2000" baseline="-25000" dirty="0" smtClean="0"/>
              <a:t>1 </a:t>
            </a:r>
            <a:r>
              <a:rPr lang="en-US" sz="2000" dirty="0" smtClean="0"/>
              <a:t>.. *f</a:t>
            </a:r>
            <a:r>
              <a:rPr lang="en-US" sz="2000" baseline="-25000" dirty="0" smtClean="0"/>
              <a:t>o1</a:t>
            </a:r>
            <a:endParaRPr lang="en-US" sz="2000" dirty="0"/>
          </a:p>
        </p:txBody>
      </p:sp>
      <p:sp>
        <p:nvSpPr>
          <p:cNvPr id="32" name="TextBox 31"/>
          <p:cNvSpPr txBox="1"/>
          <p:nvPr/>
        </p:nvSpPr>
        <p:spPr>
          <a:xfrm>
            <a:off x="5640679" y="1450876"/>
            <a:ext cx="1063042" cy="400110"/>
          </a:xfrm>
          <a:prstGeom prst="rect">
            <a:avLst/>
          </a:prstGeom>
          <a:noFill/>
          <a:ln w="12700">
            <a:solidFill>
              <a:srgbClr val="00B0F0"/>
            </a:solidFill>
          </a:ln>
        </p:spPr>
        <p:txBody>
          <a:bodyPr wrap="square" rtlCol="0">
            <a:spAutoFit/>
          </a:bodyPr>
          <a:lstStyle/>
          <a:p>
            <a:r>
              <a:rPr lang="en-US" sz="2000" dirty="0" smtClean="0"/>
              <a:t>f</a:t>
            </a:r>
            <a:r>
              <a:rPr lang="en-US" sz="2000" baseline="-25000" dirty="0" smtClean="0"/>
              <a:t>m+1 </a:t>
            </a:r>
            <a:r>
              <a:rPr lang="en-US" sz="2000" dirty="0" smtClean="0"/>
              <a:t>.. </a:t>
            </a:r>
            <a:r>
              <a:rPr lang="en-US" sz="2000" dirty="0" err="1" smtClean="0"/>
              <a:t>f</a:t>
            </a:r>
            <a:r>
              <a:rPr lang="en-US" sz="2000" baseline="-25000" dirty="0" err="1" smtClean="0"/>
              <a:t>n</a:t>
            </a:r>
            <a:endParaRPr lang="en-US" sz="2000" dirty="0"/>
          </a:p>
        </p:txBody>
      </p:sp>
      <p:sp>
        <p:nvSpPr>
          <p:cNvPr id="33" name="TextBox 32"/>
          <p:cNvSpPr txBox="1"/>
          <p:nvPr/>
        </p:nvSpPr>
        <p:spPr>
          <a:xfrm>
            <a:off x="4696551" y="4389567"/>
            <a:ext cx="1447800" cy="707886"/>
          </a:xfrm>
          <a:prstGeom prst="rect">
            <a:avLst/>
          </a:prstGeom>
          <a:noFill/>
          <a:ln w="12700">
            <a:solidFill>
              <a:srgbClr val="00B050"/>
            </a:solidFill>
          </a:ln>
        </p:spPr>
        <p:txBody>
          <a:bodyPr wrap="square" rtlCol="0">
            <a:spAutoFit/>
          </a:bodyPr>
          <a:lstStyle/>
          <a:p>
            <a:pPr algn="ctr"/>
            <a:r>
              <a:rPr lang="en-US" sz="2000" dirty="0" smtClean="0"/>
              <a:t>overriding</a:t>
            </a:r>
          </a:p>
          <a:p>
            <a:pPr algn="ctr"/>
            <a:r>
              <a:rPr lang="en-US" sz="2000" dirty="0" smtClean="0"/>
              <a:t>f</a:t>
            </a:r>
            <a:r>
              <a:rPr lang="en-US" sz="2000" baseline="-25000" dirty="0" smtClean="0"/>
              <a:t>1</a:t>
            </a:r>
            <a:r>
              <a:rPr lang="en-US" sz="2000" dirty="0" smtClean="0"/>
              <a:t>..f</a:t>
            </a:r>
            <a:r>
              <a:rPr lang="en-US" sz="2000" baseline="-25000" dirty="0" smtClean="0"/>
              <a:t>o1+o2</a:t>
            </a:r>
            <a:endParaRPr lang="en-US" sz="2000" dirty="0"/>
          </a:p>
        </p:txBody>
      </p:sp>
      <p:sp>
        <p:nvSpPr>
          <p:cNvPr id="34" name="TextBox 33"/>
          <p:cNvSpPr txBox="1"/>
          <p:nvPr/>
        </p:nvSpPr>
        <p:spPr>
          <a:xfrm>
            <a:off x="3435634" y="2672861"/>
            <a:ext cx="1822165" cy="400110"/>
          </a:xfrm>
          <a:prstGeom prst="rect">
            <a:avLst/>
          </a:prstGeom>
          <a:noFill/>
        </p:spPr>
        <p:txBody>
          <a:bodyPr wrap="square" rtlCol="0">
            <a:spAutoFit/>
          </a:bodyPr>
          <a:lstStyle/>
          <a:p>
            <a:r>
              <a:rPr lang="en-US" sz="2000" dirty="0" smtClean="0"/>
              <a:t>*P</a:t>
            </a:r>
            <a:r>
              <a:rPr lang="en-US" sz="2000" baseline="-25000" dirty="0" smtClean="0"/>
              <a:t>1</a:t>
            </a:r>
            <a:r>
              <a:rPr lang="en-US" sz="2000" dirty="0" smtClean="0"/>
              <a:t>.f</a:t>
            </a:r>
            <a:r>
              <a:rPr lang="en-US" sz="2000" baseline="-25000" dirty="0" smtClean="0"/>
              <a:t>1  </a:t>
            </a:r>
            <a:r>
              <a:rPr lang="en-US" sz="2000" dirty="0" smtClean="0"/>
              <a:t>.. *P</a:t>
            </a:r>
            <a:r>
              <a:rPr lang="en-US" sz="2000" baseline="-25000" dirty="0" smtClean="0"/>
              <a:t>ox</a:t>
            </a:r>
            <a:r>
              <a:rPr lang="en-US" sz="2000" dirty="0" smtClean="0"/>
              <a:t>.f</a:t>
            </a:r>
            <a:r>
              <a:rPr lang="en-US" sz="2000" baseline="-25000" dirty="0" smtClean="0"/>
              <a:t>o2</a:t>
            </a:r>
            <a:endParaRPr lang="en-US" sz="2000" dirty="0"/>
          </a:p>
        </p:txBody>
      </p:sp>
      <p:sp>
        <p:nvSpPr>
          <p:cNvPr id="35" name="TextBox 34"/>
          <p:cNvSpPr txBox="1"/>
          <p:nvPr/>
        </p:nvSpPr>
        <p:spPr>
          <a:xfrm>
            <a:off x="2677251" y="4389567"/>
            <a:ext cx="1447800" cy="707886"/>
          </a:xfrm>
          <a:prstGeom prst="rect">
            <a:avLst/>
          </a:prstGeom>
          <a:noFill/>
          <a:ln w="12700">
            <a:solidFill>
              <a:srgbClr val="00B050"/>
            </a:solidFill>
          </a:ln>
        </p:spPr>
        <p:txBody>
          <a:bodyPr wrap="square" rtlCol="0">
            <a:spAutoFit/>
          </a:bodyPr>
          <a:lstStyle/>
          <a:p>
            <a:pPr algn="ctr"/>
            <a:r>
              <a:rPr lang="en-US" sz="2000" dirty="0" smtClean="0"/>
              <a:t>overloading</a:t>
            </a:r>
          </a:p>
          <a:p>
            <a:pPr algn="ctr"/>
            <a:r>
              <a:rPr lang="en-US" sz="2000" dirty="0" smtClean="0"/>
              <a:t>f</a:t>
            </a:r>
            <a:r>
              <a:rPr lang="en-US" sz="2000" baseline="-25000" dirty="0" smtClean="0"/>
              <a:t>k+1</a:t>
            </a:r>
            <a:r>
              <a:rPr lang="en-US" sz="2000" dirty="0" smtClean="0"/>
              <a:t>..f</a:t>
            </a:r>
            <a:r>
              <a:rPr lang="en-US" sz="2000" baseline="-25000" dirty="0" smtClean="0"/>
              <a:t>l</a:t>
            </a:r>
            <a:endParaRPr lang="en-US" sz="2000" dirty="0"/>
          </a:p>
        </p:txBody>
      </p:sp>
      <p:cxnSp>
        <p:nvCxnSpPr>
          <p:cNvPr id="38" name="Прямая со стрелкой 37"/>
          <p:cNvCxnSpPr>
            <a:stCxn id="30" idx="2"/>
            <a:endCxn id="27" idx="0"/>
          </p:cNvCxnSpPr>
          <p:nvPr/>
        </p:nvCxnSpPr>
        <p:spPr>
          <a:xfrm flipH="1">
            <a:off x="1572351" y="1850986"/>
            <a:ext cx="1205618" cy="2538581"/>
          </a:xfrm>
          <a:prstGeom prst="straightConnector1">
            <a:avLst/>
          </a:prstGeom>
          <a:ln w="2540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0" name="Прямая со стрелкой 39"/>
          <p:cNvCxnSpPr>
            <a:stCxn id="28" idx="2"/>
            <a:endCxn id="35" idx="0"/>
          </p:cNvCxnSpPr>
          <p:nvPr/>
        </p:nvCxnSpPr>
        <p:spPr>
          <a:xfrm flipH="1">
            <a:off x="3401151" y="1850986"/>
            <a:ext cx="502141" cy="2538581"/>
          </a:xfrm>
          <a:prstGeom prst="straightConnector1">
            <a:avLst/>
          </a:prstGeom>
          <a:ln w="2540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3" name="Прямая со стрелкой 42"/>
          <p:cNvCxnSpPr>
            <a:stCxn id="29" idx="2"/>
          </p:cNvCxnSpPr>
          <p:nvPr/>
        </p:nvCxnSpPr>
        <p:spPr>
          <a:xfrm>
            <a:off x="5006249" y="1850986"/>
            <a:ext cx="414202" cy="2538581"/>
          </a:xfrm>
          <a:prstGeom prst="straightConnector1">
            <a:avLst/>
          </a:prstGeom>
          <a:ln w="2540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6" name="Прямая со стрелкой 45"/>
          <p:cNvCxnSpPr>
            <a:stCxn id="32" idx="2"/>
            <a:endCxn id="33" idx="0"/>
          </p:cNvCxnSpPr>
          <p:nvPr/>
        </p:nvCxnSpPr>
        <p:spPr>
          <a:xfrm flipH="1">
            <a:off x="5420451" y="1850986"/>
            <a:ext cx="751749" cy="2538581"/>
          </a:xfrm>
          <a:prstGeom prst="straightConnector1">
            <a:avLst/>
          </a:prstGeom>
          <a:ln w="25400">
            <a:prstDash val="sys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02554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93" y="0"/>
            <a:ext cx="9144000" cy="1271272"/>
          </a:xfrm>
        </p:spPr>
        <p:txBody>
          <a:bodyPr>
            <a:normAutofit/>
          </a:bodyPr>
          <a:lstStyle/>
          <a:p>
            <a:r>
              <a:rPr lang="en-US" sz="3600" b="1" dirty="0" smtClean="0">
                <a:solidFill>
                  <a:srgbClr val="CC6600"/>
                </a:solidFill>
                <a:latin typeface="Comic Sans MS" pitchFamily="66" charset="0"/>
              </a:rPr>
              <a:t>Foundations (VI): any graph can be presented as the incidence matrix</a:t>
            </a:r>
            <a:endParaRPr lang="en-US" sz="3600" b="1" dirty="0">
              <a:solidFill>
                <a:srgbClr val="CC6600"/>
              </a:solidFill>
              <a:latin typeface="Comic Sans MS" pitchFamily="66" charset="0"/>
            </a:endParaRPr>
          </a:p>
        </p:txBody>
      </p:sp>
      <p:sp>
        <p:nvSpPr>
          <p:cNvPr id="7"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11</a:t>
            </a:fld>
            <a:endParaRPr lang="en-US" dirty="0"/>
          </a:p>
        </p:txBody>
      </p:sp>
      <p:graphicFrame>
        <p:nvGraphicFramePr>
          <p:cNvPr id="24" name="Таблица 23"/>
          <p:cNvGraphicFramePr>
            <a:graphicFrameLocks noGrp="1"/>
          </p:cNvGraphicFramePr>
          <p:nvPr>
            <p:extLst>
              <p:ext uri="{D42A27DB-BD31-4B8C-83A1-F6EECF244321}">
                <p14:modId xmlns:p14="http://schemas.microsoft.com/office/powerpoint/2010/main" val="1366887950"/>
              </p:ext>
            </p:extLst>
          </p:nvPr>
        </p:nvGraphicFramePr>
        <p:xfrm>
          <a:off x="3048000" y="1143000"/>
          <a:ext cx="5181600" cy="3207741"/>
        </p:xfrm>
        <a:graphic>
          <a:graphicData uri="http://schemas.openxmlformats.org/drawingml/2006/table">
            <a:tbl>
              <a:tblPr firstRow="1" bandRow="1">
                <a:tableStyleId>{5C22544A-7EE6-4342-B048-85BDC9FD1C3A}</a:tableStyleId>
              </a:tblPr>
              <a:tblGrid>
                <a:gridCol w="533400"/>
                <a:gridCol w="800100"/>
                <a:gridCol w="800100"/>
                <a:gridCol w="800100"/>
                <a:gridCol w="1143000"/>
                <a:gridCol w="1104900"/>
              </a:tblGrid>
              <a:tr h="528506">
                <a:tc>
                  <a:txBody>
                    <a:bodyPr/>
                    <a:lstStyle/>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s$O</a:t>
                      </a:r>
                      <a:r>
                        <a:rPr lang="en-US" sz="1800" baseline="-25000" dirty="0" smtClean="0"/>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s$O</a:t>
                      </a:r>
                      <a:r>
                        <a:rPr lang="en-US" sz="1800" baseline="-25000" dirty="0" smtClean="0"/>
                        <a:t>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s$O</a:t>
                      </a:r>
                      <a:r>
                        <a:rPr lang="en-US" sz="1800" baseline="-25000" dirty="0" smtClean="0"/>
                        <a:t>3</a:t>
                      </a:r>
                      <a:endParaRPr lang="en-US" sz="18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smtClean="0"/>
                        <a:t>s$O</a:t>
                      </a:r>
                      <a:r>
                        <a:rPr lang="en-US" sz="1800" baseline="-25000" dirty="0" err="1" smtClean="0"/>
                        <a:t>m</a:t>
                      </a:r>
                      <a:endParaRPr lang="en-US" sz="1800" dirty="0" smtClean="0"/>
                    </a:p>
                  </a:txBody>
                  <a:tcPr/>
                </a:tc>
              </a:tr>
              <a:tr h="535847">
                <a:tc>
                  <a:txBody>
                    <a:bodyPr/>
                    <a:lstStyle/>
                    <a:p>
                      <a:pPr algn="ctr"/>
                      <a:r>
                        <a:rPr lang="en-US" dirty="0" smtClean="0"/>
                        <a:t>C</a:t>
                      </a:r>
                      <a:r>
                        <a:rPr lang="en-US" baseline="-25000" dirty="0" smtClean="0"/>
                        <a:t>1</a:t>
                      </a:r>
                      <a:endParaRPr lang="en-US" baseline="-25000" dirty="0"/>
                    </a:p>
                  </a:txBody>
                  <a:tcPr/>
                </a:tc>
                <a:tc>
                  <a:txBody>
                    <a:bodyPr/>
                    <a:lstStyle/>
                    <a:p>
                      <a:pPr algn="ctr"/>
                      <a:r>
                        <a:rPr lang="en-US" dirty="0" smtClean="0"/>
                        <a:t>v@C</a:t>
                      </a:r>
                      <a:r>
                        <a:rPr lang="en-US" baseline="-25000" dirty="0" smtClean="0"/>
                        <a:t>11</a:t>
                      </a:r>
                      <a:endParaRPr lang="en-US" baseline="-25000"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r h="5358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C</a:t>
                      </a:r>
                      <a:r>
                        <a:rPr lang="en-US" baseline="-25000" dirty="0" smtClean="0"/>
                        <a:t>2</a:t>
                      </a:r>
                      <a:endParaRPr lang="en-US" dirty="0"/>
                    </a:p>
                  </a:txBody>
                  <a:tcPr/>
                </a:tc>
                <a:tc>
                  <a:txBody>
                    <a:bodyPr/>
                    <a:lstStyle/>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v@C</a:t>
                      </a:r>
                      <a:r>
                        <a:rPr lang="en-US" baseline="-25000" dirty="0" smtClean="0"/>
                        <a:t>22</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r h="5358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C</a:t>
                      </a:r>
                      <a:r>
                        <a:rPr lang="en-US" baseline="-25000" dirty="0" smtClean="0"/>
                        <a:t>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v@C</a:t>
                      </a:r>
                      <a:r>
                        <a:rPr lang="en-US" baseline="-25000" dirty="0" smtClean="0"/>
                        <a:t>13</a:t>
                      </a:r>
                      <a:endParaRPr lang="en-US"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p>
                  </a:txBody>
                  <a:tcPr/>
                </a:tc>
              </a:tr>
              <a:tr h="535847">
                <a:tc>
                  <a:txBody>
                    <a:bodyPr/>
                    <a:lstStyle/>
                    <a:p>
                      <a:pPr algn="ctr"/>
                      <a:r>
                        <a:rPr lang="en-US" dirty="0" smtClean="0"/>
                        <a:t>…</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p>
                  </a:txBody>
                  <a:tcPr/>
                </a:tc>
              </a:tr>
              <a:tr h="5358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C</a:t>
                      </a:r>
                      <a:r>
                        <a:rPr lang="en-US" baseline="-25000" dirty="0" smtClean="0"/>
                        <a:t>n</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v@C</a:t>
                      </a:r>
                      <a:r>
                        <a:rPr lang="en-US" baseline="-25000" dirty="0" smtClean="0"/>
                        <a:t>1n</a:t>
                      </a:r>
                      <a:endParaRPr lang="en-US"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v@C</a:t>
                      </a:r>
                      <a:r>
                        <a:rPr lang="en-US" baseline="-25000" dirty="0" smtClean="0"/>
                        <a:t>3n</a:t>
                      </a:r>
                      <a:endParaRPr lang="en-US"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p>
                  </a:txBody>
                  <a:tcPr/>
                </a:tc>
              </a:tr>
            </a:tbl>
          </a:graphicData>
        </a:graphic>
      </p:graphicFrame>
      <p:sp>
        <p:nvSpPr>
          <p:cNvPr id="3" name="TextBox 2"/>
          <p:cNvSpPr txBox="1"/>
          <p:nvPr/>
        </p:nvSpPr>
        <p:spPr>
          <a:xfrm>
            <a:off x="1066800" y="2428832"/>
            <a:ext cx="1676400" cy="461665"/>
          </a:xfrm>
          <a:prstGeom prst="rect">
            <a:avLst/>
          </a:prstGeom>
          <a:noFill/>
        </p:spPr>
        <p:txBody>
          <a:bodyPr wrap="square" rtlCol="0">
            <a:spAutoFit/>
          </a:bodyPr>
          <a:lstStyle/>
          <a:p>
            <a:r>
              <a:rPr lang="en-US" sz="2400" b="1" dirty="0" smtClean="0">
                <a:solidFill>
                  <a:srgbClr val="0000FF"/>
                </a:solidFill>
                <a:latin typeface="Lucida Console" panose="020B0609040504020204" pitchFamily="49" charset="0"/>
              </a:rPr>
              <a:t>this</a:t>
            </a:r>
            <a:r>
              <a:rPr lang="en-US" sz="2400" dirty="0" smtClean="0"/>
              <a:t> </a:t>
            </a:r>
            <a:r>
              <a:rPr lang="en-US" sz="2400" b="1" dirty="0" smtClean="0"/>
              <a:t>-&gt;</a:t>
            </a:r>
            <a:endParaRPr lang="en-US" sz="2400" b="1" dirty="0"/>
          </a:p>
        </p:txBody>
      </p:sp>
      <p:sp>
        <p:nvSpPr>
          <p:cNvPr id="4" name="TextBox 3"/>
          <p:cNvSpPr txBox="1"/>
          <p:nvPr/>
        </p:nvSpPr>
        <p:spPr>
          <a:xfrm>
            <a:off x="533400" y="4343400"/>
            <a:ext cx="8153400"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matrix is sparse!</a:t>
            </a:r>
          </a:p>
          <a:p>
            <a:pPr marL="285750" indent="-285750">
              <a:buFont typeface="Arial" panose="020B0604020202020204" pitchFamily="34" charset="0"/>
              <a:buChar char="•"/>
            </a:pPr>
            <a:r>
              <a:rPr lang="en-US" sz="2000" dirty="0"/>
              <a:t>m</a:t>
            </a:r>
            <a:r>
              <a:rPr lang="en-US" sz="2000" dirty="0" smtClean="0"/>
              <a:t>atrix contains addresses for routines and offsets from </a:t>
            </a:r>
            <a:r>
              <a:rPr lang="en-US" sz="2000" b="1" dirty="0" smtClean="0">
                <a:solidFill>
                  <a:srgbClr val="0000FF"/>
                </a:solidFill>
                <a:latin typeface="Lucida Console" panose="020B0609040504020204" pitchFamily="49" charset="0"/>
              </a:rPr>
              <a:t>this</a:t>
            </a:r>
            <a:r>
              <a:rPr lang="en-US" sz="2000" dirty="0" smtClean="0"/>
              <a:t> for fields</a:t>
            </a:r>
          </a:p>
          <a:p>
            <a:pPr marL="285750" indent="-285750">
              <a:buFont typeface="Arial" panose="020B0604020202020204" pitchFamily="34" charset="0"/>
              <a:buChar char="•"/>
            </a:pPr>
            <a:r>
              <a:rPr lang="en-US" sz="2000" dirty="0" smtClean="0"/>
              <a:t>inheritance graph has the sink – Any (Object)</a:t>
            </a:r>
          </a:p>
          <a:p>
            <a:pPr marL="285750" indent="-285750">
              <a:buFont typeface="Arial" panose="020B0604020202020204" pitchFamily="34" charset="0"/>
              <a:buChar char="•"/>
            </a:pPr>
            <a:r>
              <a:rPr lang="en-US" sz="2000" dirty="0" smtClean="0"/>
              <a:t>treat this matrix as rows – VMT-like approach, vector indexed by </a:t>
            </a:r>
            <a:r>
              <a:rPr lang="en-US" sz="2000" dirty="0" err="1" smtClean="0"/>
              <a:t>origin$seed</a:t>
            </a:r>
            <a:r>
              <a:rPr lang="en-US" sz="2000" dirty="0" smtClean="0"/>
              <a:t> ID (1 .. m) –&gt; direct access to EA (effective address)</a:t>
            </a:r>
          </a:p>
          <a:p>
            <a:pPr marL="285750" indent="-285750">
              <a:buFont typeface="Arial" panose="020B0604020202020204" pitchFamily="34" charset="0"/>
              <a:buChar char="•"/>
            </a:pPr>
            <a:r>
              <a:rPr lang="en-US" sz="2000" dirty="0"/>
              <a:t>treat this matrix as </a:t>
            </a:r>
            <a:r>
              <a:rPr lang="en-US" sz="2000" dirty="0" smtClean="0"/>
              <a:t>columns </a:t>
            </a:r>
            <a:r>
              <a:rPr lang="en-US" sz="2000" dirty="0"/>
              <a:t>– </a:t>
            </a:r>
            <a:r>
              <a:rPr lang="en-US" sz="2000" dirty="0" smtClean="0"/>
              <a:t>MST approach</a:t>
            </a:r>
            <a:r>
              <a:rPr lang="en-US" sz="2000" dirty="0"/>
              <a:t>, vector indexed by </a:t>
            </a:r>
            <a:r>
              <a:rPr lang="en-US" sz="2000" dirty="0" smtClean="0"/>
              <a:t>object class ID (1 .. n)</a:t>
            </a:r>
            <a:r>
              <a:rPr lang="en-US" sz="2000" dirty="0"/>
              <a:t> –&gt; direct access to </a:t>
            </a:r>
            <a:r>
              <a:rPr lang="en-US" sz="2000" dirty="0" smtClean="0"/>
              <a:t>EA</a:t>
            </a:r>
            <a:endParaRPr lang="en-US" sz="2000" dirty="0"/>
          </a:p>
        </p:txBody>
      </p:sp>
      <p:sp>
        <p:nvSpPr>
          <p:cNvPr id="8" name="Прямоугольник 7"/>
          <p:cNvSpPr/>
          <p:nvPr/>
        </p:nvSpPr>
        <p:spPr>
          <a:xfrm>
            <a:off x="3585159" y="3272500"/>
            <a:ext cx="4648200" cy="5334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Прямоугольник 10"/>
          <p:cNvSpPr/>
          <p:nvPr/>
        </p:nvSpPr>
        <p:spPr>
          <a:xfrm>
            <a:off x="6019800" y="1676400"/>
            <a:ext cx="1143000" cy="2667000"/>
          </a:xfrm>
          <a:prstGeom prst="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81710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93" y="0"/>
            <a:ext cx="9144000" cy="1271272"/>
          </a:xfrm>
        </p:spPr>
        <p:txBody>
          <a:bodyPr>
            <a:normAutofit/>
          </a:bodyPr>
          <a:lstStyle/>
          <a:p>
            <a:r>
              <a:rPr lang="en-US" sz="3600" b="1" dirty="0" smtClean="0">
                <a:solidFill>
                  <a:srgbClr val="CC6600"/>
                </a:solidFill>
                <a:latin typeface="Comic Sans MS" pitchFamily="66" charset="0"/>
              </a:rPr>
              <a:t>Foundations (VII): any member activation will look like</a:t>
            </a:r>
            <a:endParaRPr lang="en-US" sz="3600" b="1" dirty="0">
              <a:solidFill>
                <a:srgbClr val="CC6600"/>
              </a:solidFill>
              <a:latin typeface="Comic Sans MS" pitchFamily="66" charset="0"/>
            </a:endParaRPr>
          </a:p>
        </p:txBody>
      </p:sp>
      <p:sp>
        <p:nvSpPr>
          <p:cNvPr id="7"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12</a:t>
            </a:fld>
            <a:endParaRPr lang="en-US" dirty="0"/>
          </a:p>
        </p:txBody>
      </p:sp>
      <p:sp>
        <p:nvSpPr>
          <p:cNvPr id="8" name="TextBox 7"/>
          <p:cNvSpPr txBox="1"/>
          <p:nvPr/>
        </p:nvSpPr>
        <p:spPr>
          <a:xfrm>
            <a:off x="609600" y="1371600"/>
            <a:ext cx="5715000" cy="3693319"/>
          </a:xfrm>
          <a:prstGeom prst="rect">
            <a:avLst/>
          </a:prstGeom>
          <a:noFill/>
        </p:spPr>
        <p:txBody>
          <a:bodyPr wrap="square" rtlCol="0">
            <a:spAutoFit/>
          </a:bodyPr>
          <a:lstStyle/>
          <a:p>
            <a:r>
              <a:rPr lang="en-US" b="1" dirty="0">
                <a:solidFill>
                  <a:srgbClr val="0000FF"/>
                </a:solidFill>
                <a:latin typeface="Lucida Console" panose="020B0609040504020204" pitchFamily="49" charset="0"/>
              </a:rPr>
              <a:t>//</a:t>
            </a:r>
            <a:r>
              <a:rPr lang="en-US" dirty="0" smtClean="0">
                <a:latin typeface="Lucida Console" panose="020B0609040504020204" pitchFamily="49" charset="0"/>
              </a:rPr>
              <a:t> Source code</a:t>
            </a:r>
          </a:p>
          <a:p>
            <a:r>
              <a:rPr lang="en-US" dirty="0" smtClean="0">
                <a:latin typeface="Lucida Console" panose="020B0609040504020204" pitchFamily="49" charset="0"/>
              </a:rPr>
              <a:t>target1.foo ()</a:t>
            </a:r>
          </a:p>
          <a:p>
            <a:r>
              <a:rPr lang="en-US" dirty="0" smtClean="0">
                <a:latin typeface="Lucida Console" panose="020B0609040504020204" pitchFamily="49" charset="0"/>
              </a:rPr>
              <a:t>target2.field1 := target3.field2</a:t>
            </a:r>
          </a:p>
          <a:p>
            <a:endParaRPr lang="en-US" b="1" dirty="0" smtClean="0">
              <a:solidFill>
                <a:srgbClr val="0000FF"/>
              </a:solidFill>
              <a:latin typeface="Lucida Console" panose="020B0609040504020204" pitchFamily="49" charset="0"/>
            </a:endParaRPr>
          </a:p>
          <a:p>
            <a:r>
              <a:rPr lang="en-US" b="1" dirty="0" smtClean="0">
                <a:solidFill>
                  <a:srgbClr val="0000FF"/>
                </a:solidFill>
                <a:latin typeface="Lucida Console" panose="020B0609040504020204" pitchFamily="49" charset="0"/>
              </a:rPr>
              <a:t>// </a:t>
            </a:r>
            <a:r>
              <a:rPr lang="en-US" dirty="0">
                <a:latin typeface="Lucida Console" panose="020B0609040504020204" pitchFamily="49" charset="0"/>
              </a:rPr>
              <a:t>Pseudo-</a:t>
            </a:r>
            <a:r>
              <a:rPr lang="en-US" dirty="0" err="1">
                <a:latin typeface="Lucida Console" panose="020B0609040504020204" pitchFamily="49" charset="0"/>
              </a:rPr>
              <a:t>asm</a:t>
            </a:r>
            <a:r>
              <a:rPr lang="en-US" dirty="0">
                <a:latin typeface="Lucida Console" panose="020B0609040504020204" pitchFamily="49" charset="0"/>
              </a:rPr>
              <a:t> </a:t>
            </a:r>
            <a:r>
              <a:rPr lang="en-US" dirty="0" smtClean="0">
                <a:latin typeface="Lucida Console" panose="020B0609040504020204" pitchFamily="49" charset="0"/>
              </a:rPr>
              <a:t>code: row view</a:t>
            </a:r>
          </a:p>
          <a:p>
            <a:r>
              <a:rPr lang="en-US" b="1" dirty="0">
                <a:latin typeface="Lucida Console" panose="020B0609040504020204" pitchFamily="49" charset="0"/>
              </a:rPr>
              <a:t>c</a:t>
            </a:r>
            <a:r>
              <a:rPr lang="en-US" b="1" dirty="0" smtClean="0">
                <a:latin typeface="Lucida Console" panose="020B0609040504020204" pitchFamily="49" charset="0"/>
              </a:rPr>
              <a:t>all</a:t>
            </a:r>
            <a:r>
              <a:rPr lang="en-US" dirty="0" smtClean="0">
                <a:latin typeface="Lucida Console" panose="020B0609040504020204" pitchFamily="49" charset="0"/>
              </a:rPr>
              <a:t> target1[</a:t>
            </a:r>
            <a:r>
              <a:rPr lang="en-US" dirty="0" err="1" smtClean="0">
                <a:latin typeface="Lucida Console" panose="020B0609040504020204" pitchFamily="49" charset="0"/>
              </a:rPr>
              <a:t>foo:seed$origin</a:t>
            </a:r>
            <a:r>
              <a:rPr lang="en-US" dirty="0" smtClean="0">
                <a:latin typeface="Lucida Console" panose="020B0609040504020204" pitchFamily="49" charset="0"/>
              </a:rPr>
              <a:t>]</a:t>
            </a:r>
          </a:p>
          <a:p>
            <a:r>
              <a:rPr lang="en-US" b="1" dirty="0" smtClean="0">
                <a:latin typeface="Lucida Console" panose="020B0609040504020204" pitchFamily="49" charset="0"/>
              </a:rPr>
              <a:t>load</a:t>
            </a:r>
            <a:r>
              <a:rPr lang="en-US" dirty="0" smtClean="0">
                <a:latin typeface="Lucida Console" panose="020B0609040504020204" pitchFamily="49" charset="0"/>
              </a:rPr>
              <a:t> target3[field2:seed$origin], #R1</a:t>
            </a:r>
          </a:p>
          <a:p>
            <a:r>
              <a:rPr lang="en-US" b="1" dirty="0" smtClean="0">
                <a:latin typeface="Lucida Console" panose="020B0609040504020204" pitchFamily="49" charset="0"/>
              </a:rPr>
              <a:t>store</a:t>
            </a:r>
            <a:r>
              <a:rPr lang="en-US" dirty="0" smtClean="0">
                <a:latin typeface="Lucida Console" panose="020B0609040504020204" pitchFamily="49" charset="0"/>
              </a:rPr>
              <a:t> #R1, target2[field1:seed$origin</a:t>
            </a:r>
            <a:r>
              <a:rPr lang="en-US" dirty="0">
                <a:latin typeface="Lucida Console" panose="020B0609040504020204" pitchFamily="49" charset="0"/>
              </a:rPr>
              <a:t>]</a:t>
            </a:r>
            <a:endParaRPr lang="en-US" dirty="0" smtClean="0">
              <a:latin typeface="Lucida Console" panose="020B0609040504020204" pitchFamily="49" charset="0"/>
            </a:endParaRPr>
          </a:p>
          <a:p>
            <a:endParaRPr lang="en-US" b="1" dirty="0" smtClean="0">
              <a:solidFill>
                <a:srgbClr val="0000FF"/>
              </a:solidFill>
              <a:latin typeface="Lucida Console" panose="020B0609040504020204" pitchFamily="49" charset="0"/>
            </a:endParaRPr>
          </a:p>
          <a:p>
            <a:r>
              <a:rPr lang="en-US" b="1" dirty="0" smtClean="0">
                <a:solidFill>
                  <a:srgbClr val="0000FF"/>
                </a:solidFill>
                <a:latin typeface="Lucida Console" panose="020B0609040504020204" pitchFamily="49" charset="0"/>
              </a:rPr>
              <a:t>// </a:t>
            </a:r>
            <a:r>
              <a:rPr lang="en-US" dirty="0">
                <a:latin typeface="Lucida Console" panose="020B0609040504020204" pitchFamily="49" charset="0"/>
              </a:rPr>
              <a:t>Pseudo-</a:t>
            </a:r>
            <a:r>
              <a:rPr lang="en-US" dirty="0" err="1">
                <a:latin typeface="Lucida Console" panose="020B0609040504020204" pitchFamily="49" charset="0"/>
              </a:rPr>
              <a:t>asm</a:t>
            </a:r>
            <a:r>
              <a:rPr lang="en-US" dirty="0">
                <a:latin typeface="Lucida Console" panose="020B0609040504020204" pitchFamily="49" charset="0"/>
              </a:rPr>
              <a:t> code: </a:t>
            </a:r>
            <a:r>
              <a:rPr lang="en-US" dirty="0" smtClean="0">
                <a:latin typeface="Lucida Console" panose="020B0609040504020204" pitchFamily="49" charset="0"/>
              </a:rPr>
              <a:t>column </a:t>
            </a:r>
            <a:r>
              <a:rPr lang="en-US" dirty="0">
                <a:latin typeface="Lucida Console" panose="020B0609040504020204" pitchFamily="49" charset="0"/>
              </a:rPr>
              <a:t>view</a:t>
            </a:r>
          </a:p>
          <a:p>
            <a:r>
              <a:rPr lang="en-US" b="1" dirty="0">
                <a:latin typeface="Lucida Console" panose="020B0609040504020204" pitchFamily="49" charset="0"/>
              </a:rPr>
              <a:t>call</a:t>
            </a:r>
            <a:r>
              <a:rPr lang="en-US" dirty="0">
                <a:latin typeface="Lucida Console" panose="020B0609040504020204" pitchFamily="49" charset="0"/>
              </a:rPr>
              <a:t> </a:t>
            </a:r>
            <a:r>
              <a:rPr lang="en-US" dirty="0" err="1" smtClean="0">
                <a:latin typeface="Lucida Console" panose="020B0609040504020204" pitchFamily="49" charset="0"/>
              </a:rPr>
              <a:t>foo:seed$origin</a:t>
            </a:r>
            <a:r>
              <a:rPr lang="en-US" dirty="0" smtClean="0">
                <a:latin typeface="Lucida Console" panose="020B0609040504020204" pitchFamily="49" charset="0"/>
              </a:rPr>
              <a:t> [</a:t>
            </a:r>
            <a:r>
              <a:rPr lang="en-US" dirty="0">
                <a:latin typeface="Lucida Console" panose="020B0609040504020204" pitchFamily="49" charset="0"/>
              </a:rPr>
              <a:t>target1</a:t>
            </a:r>
            <a:r>
              <a:rPr lang="en-US" dirty="0" smtClean="0">
                <a:latin typeface="Lucida Console" panose="020B0609040504020204" pitchFamily="49" charset="0"/>
              </a:rPr>
              <a:t>]</a:t>
            </a:r>
            <a:endParaRPr lang="en-US" dirty="0">
              <a:latin typeface="Lucida Console" panose="020B0609040504020204" pitchFamily="49" charset="0"/>
            </a:endParaRPr>
          </a:p>
          <a:p>
            <a:r>
              <a:rPr lang="en-US" b="1" dirty="0">
                <a:latin typeface="Lucida Console" panose="020B0609040504020204" pitchFamily="49" charset="0"/>
              </a:rPr>
              <a:t>load</a:t>
            </a:r>
            <a:r>
              <a:rPr lang="en-US" dirty="0">
                <a:latin typeface="Lucida Console" panose="020B0609040504020204" pitchFamily="49" charset="0"/>
              </a:rPr>
              <a:t> </a:t>
            </a:r>
            <a:r>
              <a:rPr lang="en-US" dirty="0" smtClean="0">
                <a:latin typeface="Lucida Console" panose="020B0609040504020204" pitchFamily="49" charset="0"/>
              </a:rPr>
              <a:t>field2:seed$origin [</a:t>
            </a:r>
            <a:r>
              <a:rPr lang="en-US" dirty="0">
                <a:latin typeface="Lucida Console" panose="020B0609040504020204" pitchFamily="49" charset="0"/>
              </a:rPr>
              <a:t>target3</a:t>
            </a:r>
            <a:r>
              <a:rPr lang="en-US" dirty="0" smtClean="0">
                <a:latin typeface="Lucida Console" panose="020B0609040504020204" pitchFamily="49" charset="0"/>
              </a:rPr>
              <a:t>], </a:t>
            </a:r>
            <a:r>
              <a:rPr lang="en-US" dirty="0">
                <a:latin typeface="Lucida Console" panose="020B0609040504020204" pitchFamily="49" charset="0"/>
              </a:rPr>
              <a:t>#R1</a:t>
            </a:r>
          </a:p>
          <a:p>
            <a:r>
              <a:rPr lang="en-US" b="1" dirty="0">
                <a:latin typeface="Lucida Console" panose="020B0609040504020204" pitchFamily="49" charset="0"/>
              </a:rPr>
              <a:t>store</a:t>
            </a:r>
            <a:r>
              <a:rPr lang="en-US" dirty="0">
                <a:latin typeface="Lucida Console" panose="020B0609040504020204" pitchFamily="49" charset="0"/>
              </a:rPr>
              <a:t> #R1, </a:t>
            </a:r>
            <a:r>
              <a:rPr lang="en-US" dirty="0" smtClean="0">
                <a:latin typeface="Lucida Console" panose="020B0609040504020204" pitchFamily="49" charset="0"/>
              </a:rPr>
              <a:t>field1:seed$origin [</a:t>
            </a:r>
            <a:r>
              <a:rPr lang="en-US" dirty="0">
                <a:latin typeface="Lucida Console" panose="020B0609040504020204" pitchFamily="49" charset="0"/>
              </a:rPr>
              <a:t>target2</a:t>
            </a:r>
            <a:r>
              <a:rPr lang="en-US" dirty="0" smtClean="0">
                <a:latin typeface="Lucida Console" panose="020B0609040504020204" pitchFamily="49" charset="0"/>
              </a:rPr>
              <a:t>]</a:t>
            </a:r>
            <a:endParaRPr lang="en-US" dirty="0">
              <a:latin typeface="Lucida Console" panose="020B0609040504020204" pitchFamily="49" charset="0"/>
            </a:endParaRPr>
          </a:p>
        </p:txBody>
      </p:sp>
      <p:sp>
        <p:nvSpPr>
          <p:cNvPr id="9" name="TextBox 8"/>
          <p:cNvSpPr txBox="1"/>
          <p:nvPr/>
        </p:nvSpPr>
        <p:spPr>
          <a:xfrm>
            <a:off x="76200" y="5064919"/>
            <a:ext cx="9067800"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there will be difference in number of instructions and their nature for row and column based approaches for real assemblers! Row</a:t>
            </a:r>
            <a:r>
              <a:rPr lang="en-US" sz="2400" dirty="0"/>
              <a:t>s</a:t>
            </a:r>
            <a:r>
              <a:rPr lang="en-US" sz="2400" dirty="0" smtClean="0"/>
              <a:t> are better</a:t>
            </a:r>
          </a:p>
          <a:p>
            <a:pPr marL="285750" indent="-285750">
              <a:buFont typeface="Arial" panose="020B0604020202020204" pitchFamily="34" charset="0"/>
              <a:buChar char="•"/>
            </a:pPr>
            <a:r>
              <a:rPr lang="en-US" sz="2400" dirty="0" smtClean="0"/>
              <a:t>matrix is sparse – how to keep direct access and get rid of empty cells</a:t>
            </a:r>
            <a:endParaRPr lang="en-US" sz="2400" dirty="0"/>
          </a:p>
        </p:txBody>
      </p:sp>
    </p:spTree>
    <p:extLst>
      <p:ext uri="{BB962C8B-B14F-4D97-AF65-F5344CB8AC3E}">
        <p14:creationId xmlns:p14="http://schemas.microsoft.com/office/powerpoint/2010/main" val="39032670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93" y="0"/>
            <a:ext cx="9144000" cy="1271272"/>
          </a:xfrm>
        </p:spPr>
        <p:txBody>
          <a:bodyPr>
            <a:normAutofit/>
          </a:bodyPr>
          <a:lstStyle/>
          <a:p>
            <a:r>
              <a:rPr lang="en-US" sz="3600" b="1" dirty="0" smtClean="0">
                <a:solidFill>
                  <a:srgbClr val="CC6600"/>
                </a:solidFill>
                <a:latin typeface="Comic Sans MS" pitchFamily="66" charset="0"/>
              </a:rPr>
              <a:t>Foundations (VIII): can we optimize the matrix?</a:t>
            </a:r>
            <a:endParaRPr lang="en-US" sz="3600" b="1" dirty="0">
              <a:solidFill>
                <a:srgbClr val="CC6600"/>
              </a:solidFill>
              <a:latin typeface="Comic Sans MS" pitchFamily="66" charset="0"/>
            </a:endParaRPr>
          </a:p>
        </p:txBody>
      </p:sp>
      <p:sp>
        <p:nvSpPr>
          <p:cNvPr id="7"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13</a:t>
            </a:fld>
            <a:endParaRPr lang="en-US" dirty="0"/>
          </a:p>
        </p:txBody>
      </p:sp>
      <p:sp>
        <p:nvSpPr>
          <p:cNvPr id="9" name="TextBox 8"/>
          <p:cNvSpPr txBox="1"/>
          <p:nvPr/>
        </p:nvSpPr>
        <p:spPr>
          <a:xfrm>
            <a:off x="228600" y="1371600"/>
            <a:ext cx="8763000"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Remove rows – no objects of the class at runtime</a:t>
            </a:r>
          </a:p>
          <a:p>
            <a:pPr marL="742950" lvl="1" indent="-285750">
              <a:buFont typeface="Arial" panose="020B0604020202020204" pitchFamily="34" charset="0"/>
              <a:buChar char="•"/>
            </a:pPr>
            <a:r>
              <a:rPr lang="en-US" sz="2400" dirty="0" smtClean="0"/>
              <a:t>Abstract classes</a:t>
            </a:r>
          </a:p>
          <a:p>
            <a:pPr marL="742950" lvl="1" indent="-285750">
              <a:buFont typeface="Arial" panose="020B0604020202020204" pitchFamily="34" charset="0"/>
              <a:buChar char="•"/>
            </a:pPr>
            <a:r>
              <a:rPr lang="en-US" sz="2400" dirty="0" smtClean="0"/>
              <a:t>Class does not belong to dynamic class sets (needs full program analysis)</a:t>
            </a:r>
          </a:p>
          <a:p>
            <a:pPr marL="285750" indent="-285750">
              <a:buFont typeface="Arial" panose="020B0604020202020204" pitchFamily="34" charset="0"/>
              <a:buChar char="•"/>
            </a:pPr>
            <a:r>
              <a:rPr lang="en-US" sz="2400" dirty="0"/>
              <a:t>Empty </a:t>
            </a:r>
            <a:r>
              <a:rPr lang="en-US" sz="2400" dirty="0" smtClean="0"/>
              <a:t>cells – particular version is never activated (fields caveat)</a:t>
            </a:r>
            <a:endParaRPr lang="en-US" sz="2400" dirty="0"/>
          </a:p>
          <a:p>
            <a:pPr marL="742950" lvl="2" indent="-285750">
              <a:buFont typeface="Arial" panose="020B0604020202020204" pitchFamily="34" charset="0"/>
              <a:buChar char="•"/>
            </a:pPr>
            <a:r>
              <a:rPr lang="en-US" sz="2400" dirty="0"/>
              <a:t>Dead-code elimination </a:t>
            </a:r>
            <a:r>
              <a:rPr lang="en-US" sz="2400" dirty="0" smtClean="0"/>
              <a:t>in case of OOP (needs </a:t>
            </a:r>
            <a:r>
              <a:rPr lang="en-US" sz="2400" dirty="0"/>
              <a:t>full program analysis)</a:t>
            </a:r>
          </a:p>
          <a:p>
            <a:pPr marL="285750" indent="-285750">
              <a:buFont typeface="Arial" panose="020B0604020202020204" pitchFamily="34" charset="0"/>
              <a:buChar char="•"/>
            </a:pPr>
            <a:r>
              <a:rPr lang="en-US" sz="2400" dirty="0" smtClean="0"/>
              <a:t>Remove columns</a:t>
            </a:r>
          </a:p>
          <a:p>
            <a:pPr marL="742950" lvl="1" indent="-285750">
              <a:buFont typeface="Arial" panose="020B0604020202020204" pitchFamily="34" charset="0"/>
              <a:buChar char="•"/>
            </a:pPr>
            <a:r>
              <a:rPr lang="en-US" sz="2400" dirty="0" smtClean="0"/>
              <a:t>The same non-empty value in the column</a:t>
            </a:r>
          </a:p>
          <a:p>
            <a:pPr marL="285750" lvl="1" indent="-285750">
              <a:buFont typeface="Arial" panose="020B0604020202020204" pitchFamily="34" charset="0"/>
              <a:buChar char="•"/>
            </a:pPr>
            <a:r>
              <a:rPr lang="en-US" sz="2400" dirty="0" smtClean="0"/>
              <a:t>Assume we did all that –&gt; what’s next –&gt; to reorganize the matrix</a:t>
            </a:r>
          </a:p>
        </p:txBody>
      </p:sp>
    </p:spTree>
    <p:extLst>
      <p:ext uri="{BB962C8B-B14F-4D97-AF65-F5344CB8AC3E}">
        <p14:creationId xmlns:p14="http://schemas.microsoft.com/office/powerpoint/2010/main" val="19186245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93" y="0"/>
            <a:ext cx="9144000" cy="762000"/>
          </a:xfrm>
        </p:spPr>
        <p:txBody>
          <a:bodyPr>
            <a:normAutofit/>
          </a:bodyPr>
          <a:lstStyle/>
          <a:p>
            <a:pPr algn="r"/>
            <a:r>
              <a:rPr lang="en-US" sz="3600" b="1" dirty="0">
                <a:solidFill>
                  <a:srgbClr val="CC6600"/>
                </a:solidFill>
                <a:latin typeface="Comic Sans MS" pitchFamily="66" charset="0"/>
              </a:rPr>
              <a:t>General </a:t>
            </a:r>
            <a:r>
              <a:rPr lang="en-US" sz="3600" b="1" dirty="0" smtClean="0">
                <a:solidFill>
                  <a:srgbClr val="CC6600"/>
                </a:solidFill>
                <a:latin typeface="Comic Sans MS" pitchFamily="66" charset="0"/>
              </a:rPr>
              <a:t>algorithm: demo</a:t>
            </a:r>
            <a:endParaRPr lang="en-US" sz="3600" b="1" dirty="0">
              <a:solidFill>
                <a:srgbClr val="CC6600"/>
              </a:solidFill>
              <a:latin typeface="Comic Sans MS" pitchFamily="66" charset="0"/>
            </a:endParaRPr>
          </a:p>
        </p:txBody>
      </p:sp>
      <p:sp>
        <p:nvSpPr>
          <p:cNvPr id="7"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14</a:t>
            </a:fld>
            <a:endParaRPr lang="en-US" dirty="0"/>
          </a:p>
        </p:txBody>
      </p:sp>
      <p:sp>
        <p:nvSpPr>
          <p:cNvPr id="9" name="TextBox 8"/>
          <p:cNvSpPr txBox="1"/>
          <p:nvPr/>
        </p:nvSpPr>
        <p:spPr>
          <a:xfrm>
            <a:off x="850556" y="5410200"/>
            <a:ext cx="7142206" cy="1200329"/>
          </a:xfrm>
          <a:prstGeom prst="rect">
            <a:avLst/>
          </a:prstGeom>
          <a:noFill/>
        </p:spPr>
        <p:txBody>
          <a:bodyPr wrap="square" rtlCol="0">
            <a:spAutoFit/>
          </a:bodyPr>
          <a:lstStyle/>
          <a:p>
            <a:r>
              <a:rPr lang="en-US" sz="2400" dirty="0"/>
              <a:t>* - stands for </a:t>
            </a:r>
            <a:r>
              <a:rPr lang="en-US" sz="2400" b="1" dirty="0" smtClean="0">
                <a:solidFill>
                  <a:srgbClr val="0000FF"/>
                </a:solidFill>
                <a:latin typeface="Lucida Console" panose="020B0609040504020204" pitchFamily="49" charset="0"/>
              </a:rPr>
              <a:t>override</a:t>
            </a:r>
            <a:r>
              <a:rPr lang="en-US" sz="2400" dirty="0" smtClean="0"/>
              <a:t>  in class or while inheriting</a:t>
            </a:r>
            <a:endParaRPr lang="en-US" sz="2400" dirty="0"/>
          </a:p>
          <a:p>
            <a:r>
              <a:rPr lang="en-US" sz="2400" dirty="0" err="1" smtClean="0"/>
              <a:t>X</a:t>
            </a:r>
            <a:r>
              <a:rPr lang="en-US" sz="2400" baseline="-25000" dirty="0" err="1" smtClean="0"/>
              <a:t>n</a:t>
            </a:r>
            <a:r>
              <a:rPr lang="en-US" sz="2400" dirty="0" smtClean="0"/>
              <a:t> – means number of children the class has</a:t>
            </a:r>
          </a:p>
          <a:p>
            <a:r>
              <a:rPr lang="en-US" sz="2400" dirty="0"/>
              <a:t>Sort by number of children at every </a:t>
            </a:r>
            <a:r>
              <a:rPr lang="en-US" sz="2400" dirty="0" smtClean="0"/>
              <a:t>level</a:t>
            </a:r>
          </a:p>
        </p:txBody>
      </p:sp>
      <p:sp>
        <p:nvSpPr>
          <p:cNvPr id="6" name="Овал 5"/>
          <p:cNvSpPr/>
          <p:nvPr/>
        </p:nvSpPr>
        <p:spPr>
          <a:xfrm>
            <a:off x="2133600" y="76200"/>
            <a:ext cx="1219200" cy="685800"/>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7030A0"/>
                </a:solidFill>
              </a:rPr>
              <a:t>Any</a:t>
            </a:r>
            <a:r>
              <a:rPr lang="en-US" sz="2400" b="1" baseline="-25000" dirty="0" smtClean="0">
                <a:solidFill>
                  <a:srgbClr val="7030A0"/>
                </a:solidFill>
              </a:rPr>
              <a:t>1</a:t>
            </a:r>
            <a:endParaRPr lang="en-US" sz="2400" b="1" baseline="-25000" dirty="0">
              <a:solidFill>
                <a:srgbClr val="7030A0"/>
              </a:solidFill>
            </a:endParaRPr>
          </a:p>
        </p:txBody>
      </p:sp>
      <p:sp>
        <p:nvSpPr>
          <p:cNvPr id="8" name="Овал 7"/>
          <p:cNvSpPr/>
          <p:nvPr/>
        </p:nvSpPr>
        <p:spPr>
          <a:xfrm>
            <a:off x="3657600" y="762000"/>
            <a:ext cx="1219200" cy="685800"/>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7030A0"/>
                </a:solidFill>
              </a:rPr>
              <a:t>A</a:t>
            </a:r>
            <a:r>
              <a:rPr lang="en-US" sz="2400" b="1" baseline="-25000" dirty="0" smtClean="0">
                <a:solidFill>
                  <a:srgbClr val="7030A0"/>
                </a:solidFill>
              </a:rPr>
              <a:t>3</a:t>
            </a:r>
            <a:r>
              <a:rPr lang="en-US" sz="2400" b="1" dirty="0">
                <a:solidFill>
                  <a:srgbClr val="7030A0"/>
                </a:solidFill>
              </a:rPr>
              <a:t>:f1</a:t>
            </a:r>
            <a:endParaRPr lang="en-US" sz="2400" b="1" baseline="-25000" dirty="0">
              <a:solidFill>
                <a:srgbClr val="7030A0"/>
              </a:solidFill>
            </a:endParaRPr>
          </a:p>
        </p:txBody>
      </p:sp>
      <p:sp>
        <p:nvSpPr>
          <p:cNvPr id="10" name="Овал 9"/>
          <p:cNvSpPr/>
          <p:nvPr/>
        </p:nvSpPr>
        <p:spPr>
          <a:xfrm>
            <a:off x="914400" y="1843217"/>
            <a:ext cx="1981200" cy="685800"/>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7030A0"/>
                </a:solidFill>
              </a:rPr>
              <a:t>B</a:t>
            </a:r>
            <a:r>
              <a:rPr lang="en-US" sz="2400" b="1" baseline="-25000" dirty="0" smtClean="0">
                <a:solidFill>
                  <a:srgbClr val="7030A0"/>
                </a:solidFill>
              </a:rPr>
              <a:t>3</a:t>
            </a:r>
            <a:r>
              <a:rPr lang="en-US" sz="2400" b="1" dirty="0">
                <a:solidFill>
                  <a:srgbClr val="7030A0"/>
                </a:solidFill>
              </a:rPr>
              <a:t>:*f1,f2</a:t>
            </a:r>
            <a:endParaRPr lang="en-US" sz="2400" b="1" baseline="-25000" dirty="0">
              <a:solidFill>
                <a:srgbClr val="7030A0"/>
              </a:solidFill>
            </a:endParaRPr>
          </a:p>
        </p:txBody>
      </p:sp>
      <p:sp>
        <p:nvSpPr>
          <p:cNvPr id="11" name="Овал 10"/>
          <p:cNvSpPr/>
          <p:nvPr/>
        </p:nvSpPr>
        <p:spPr>
          <a:xfrm>
            <a:off x="3657600" y="1853515"/>
            <a:ext cx="1219200" cy="685800"/>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7030A0"/>
                </a:solidFill>
              </a:rPr>
              <a:t>H</a:t>
            </a:r>
            <a:r>
              <a:rPr lang="en-US" sz="2400" b="1" baseline="-25000" dirty="0" smtClean="0">
                <a:solidFill>
                  <a:srgbClr val="7030A0"/>
                </a:solidFill>
              </a:rPr>
              <a:t>2</a:t>
            </a:r>
            <a:r>
              <a:rPr lang="en-US" sz="2400" b="1" dirty="0">
                <a:solidFill>
                  <a:srgbClr val="7030A0"/>
                </a:solidFill>
              </a:rPr>
              <a:t>:f3</a:t>
            </a:r>
            <a:endParaRPr lang="en-US" sz="2400" b="1" baseline="-25000" dirty="0">
              <a:solidFill>
                <a:srgbClr val="7030A0"/>
              </a:solidFill>
            </a:endParaRPr>
          </a:p>
        </p:txBody>
      </p:sp>
      <p:sp>
        <p:nvSpPr>
          <p:cNvPr id="12" name="Овал 11"/>
          <p:cNvSpPr/>
          <p:nvPr/>
        </p:nvSpPr>
        <p:spPr>
          <a:xfrm>
            <a:off x="5715000" y="1820563"/>
            <a:ext cx="1219200" cy="685800"/>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7030A0"/>
                </a:solidFill>
              </a:rPr>
              <a:t>J</a:t>
            </a:r>
            <a:r>
              <a:rPr lang="en-US" sz="2400" b="1" baseline="-25000" dirty="0" smtClean="0">
                <a:solidFill>
                  <a:srgbClr val="7030A0"/>
                </a:solidFill>
              </a:rPr>
              <a:t>2</a:t>
            </a:r>
            <a:r>
              <a:rPr lang="en-US" sz="2400" b="1" dirty="0">
                <a:solidFill>
                  <a:srgbClr val="7030A0"/>
                </a:solidFill>
              </a:rPr>
              <a:t>:f4</a:t>
            </a:r>
            <a:endParaRPr lang="en-US" sz="2400" b="1" baseline="-25000" dirty="0">
              <a:solidFill>
                <a:srgbClr val="7030A0"/>
              </a:solidFill>
            </a:endParaRPr>
          </a:p>
        </p:txBody>
      </p:sp>
      <p:cxnSp>
        <p:nvCxnSpPr>
          <p:cNvPr id="13" name="Прямая со стрелкой 12"/>
          <p:cNvCxnSpPr>
            <a:stCxn id="8" idx="0"/>
          </p:cNvCxnSpPr>
          <p:nvPr/>
        </p:nvCxnSpPr>
        <p:spPr>
          <a:xfrm flipH="1" flipV="1">
            <a:off x="3124200" y="685800"/>
            <a:ext cx="1143000" cy="76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Прямая со стрелкой 13"/>
          <p:cNvCxnSpPr>
            <a:stCxn id="10" idx="0"/>
            <a:endCxn id="8" idx="2"/>
          </p:cNvCxnSpPr>
          <p:nvPr/>
        </p:nvCxnSpPr>
        <p:spPr>
          <a:xfrm flipV="1">
            <a:off x="1905000" y="1104900"/>
            <a:ext cx="1752600" cy="738317"/>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Прямая со стрелкой 16"/>
          <p:cNvCxnSpPr>
            <a:stCxn id="11" idx="0"/>
            <a:endCxn id="8" idx="4"/>
          </p:cNvCxnSpPr>
          <p:nvPr/>
        </p:nvCxnSpPr>
        <p:spPr>
          <a:xfrm flipV="1">
            <a:off x="4267200" y="1447800"/>
            <a:ext cx="0" cy="405715"/>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Прямая со стрелкой 19"/>
          <p:cNvCxnSpPr>
            <a:stCxn id="12" idx="0"/>
            <a:endCxn id="8" idx="6"/>
          </p:cNvCxnSpPr>
          <p:nvPr/>
        </p:nvCxnSpPr>
        <p:spPr>
          <a:xfrm flipH="1" flipV="1">
            <a:off x="4876800" y="1104900"/>
            <a:ext cx="1447800" cy="715663"/>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3" name="Овал 22"/>
          <p:cNvSpPr/>
          <p:nvPr/>
        </p:nvSpPr>
        <p:spPr>
          <a:xfrm>
            <a:off x="457200" y="2895600"/>
            <a:ext cx="1219200" cy="685800"/>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7030A0"/>
                </a:solidFill>
              </a:rPr>
              <a:t>C</a:t>
            </a:r>
            <a:r>
              <a:rPr lang="en-US" sz="2400" b="1" baseline="-25000" dirty="0" smtClean="0">
                <a:solidFill>
                  <a:srgbClr val="7030A0"/>
                </a:solidFill>
              </a:rPr>
              <a:t>0</a:t>
            </a:r>
            <a:endParaRPr lang="en-US" sz="2400" b="1" baseline="-25000" dirty="0">
              <a:solidFill>
                <a:srgbClr val="7030A0"/>
              </a:solidFill>
            </a:endParaRPr>
          </a:p>
        </p:txBody>
      </p:sp>
      <p:sp>
        <p:nvSpPr>
          <p:cNvPr id="24" name="Овал 23"/>
          <p:cNvSpPr/>
          <p:nvPr/>
        </p:nvSpPr>
        <p:spPr>
          <a:xfrm>
            <a:off x="2057400" y="2895600"/>
            <a:ext cx="1447800" cy="685800"/>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7030A0"/>
                </a:solidFill>
              </a:rPr>
              <a:t>D</a:t>
            </a:r>
            <a:r>
              <a:rPr lang="en-US" sz="2400" b="1" baseline="-25000" dirty="0" smtClean="0">
                <a:solidFill>
                  <a:srgbClr val="7030A0"/>
                </a:solidFill>
              </a:rPr>
              <a:t>0</a:t>
            </a:r>
            <a:r>
              <a:rPr lang="en-US" sz="2400" b="1" dirty="0" smtClean="0">
                <a:solidFill>
                  <a:srgbClr val="7030A0"/>
                </a:solidFill>
              </a:rPr>
              <a:t>:*f2</a:t>
            </a:r>
            <a:endParaRPr lang="en-US" sz="2400" b="1" baseline="-25000" dirty="0">
              <a:solidFill>
                <a:srgbClr val="7030A0"/>
              </a:solidFill>
            </a:endParaRPr>
          </a:p>
        </p:txBody>
      </p:sp>
      <p:sp>
        <p:nvSpPr>
          <p:cNvPr id="25" name="Овал 24"/>
          <p:cNvSpPr/>
          <p:nvPr/>
        </p:nvSpPr>
        <p:spPr>
          <a:xfrm>
            <a:off x="3812059" y="2883245"/>
            <a:ext cx="1219200" cy="685800"/>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7030A0"/>
                </a:solidFill>
              </a:rPr>
              <a:t>E</a:t>
            </a:r>
            <a:r>
              <a:rPr lang="en-US" sz="2400" b="1" baseline="-25000" dirty="0" smtClean="0">
                <a:solidFill>
                  <a:srgbClr val="7030A0"/>
                </a:solidFill>
              </a:rPr>
              <a:t>2</a:t>
            </a:r>
            <a:r>
              <a:rPr lang="en-US" sz="2400" b="1" dirty="0" smtClean="0">
                <a:solidFill>
                  <a:srgbClr val="7030A0"/>
                </a:solidFill>
              </a:rPr>
              <a:t>:f1</a:t>
            </a:r>
            <a:endParaRPr lang="en-US" sz="2400" b="1" baseline="-25000" dirty="0">
              <a:solidFill>
                <a:srgbClr val="7030A0"/>
              </a:solidFill>
            </a:endParaRPr>
          </a:p>
        </p:txBody>
      </p:sp>
      <p:sp>
        <p:nvSpPr>
          <p:cNvPr id="26" name="Овал 25"/>
          <p:cNvSpPr/>
          <p:nvPr/>
        </p:nvSpPr>
        <p:spPr>
          <a:xfrm>
            <a:off x="5334000" y="2862652"/>
            <a:ext cx="1219200" cy="685800"/>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7030A0"/>
                </a:solidFill>
              </a:rPr>
              <a:t>I</a:t>
            </a:r>
            <a:r>
              <a:rPr lang="en-US" sz="2400" b="1" baseline="-25000" dirty="0" smtClean="0">
                <a:solidFill>
                  <a:srgbClr val="7030A0"/>
                </a:solidFill>
              </a:rPr>
              <a:t>1</a:t>
            </a:r>
            <a:r>
              <a:rPr lang="en-US" sz="2400" b="1" dirty="0" smtClean="0">
                <a:solidFill>
                  <a:srgbClr val="7030A0"/>
                </a:solidFill>
              </a:rPr>
              <a:t>:*f3</a:t>
            </a:r>
            <a:endParaRPr lang="en-US" sz="2400" b="1" baseline="-25000" dirty="0">
              <a:solidFill>
                <a:srgbClr val="7030A0"/>
              </a:solidFill>
            </a:endParaRPr>
          </a:p>
        </p:txBody>
      </p:sp>
      <p:sp>
        <p:nvSpPr>
          <p:cNvPr id="27" name="Овал 26"/>
          <p:cNvSpPr/>
          <p:nvPr/>
        </p:nvSpPr>
        <p:spPr>
          <a:xfrm>
            <a:off x="6958914" y="2862652"/>
            <a:ext cx="1423086" cy="685800"/>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7030A0"/>
                </a:solidFill>
              </a:rPr>
              <a:t>K</a:t>
            </a:r>
            <a:r>
              <a:rPr lang="en-US" sz="2400" b="1" baseline="-25000" dirty="0" smtClean="0">
                <a:solidFill>
                  <a:srgbClr val="7030A0"/>
                </a:solidFill>
              </a:rPr>
              <a:t>0</a:t>
            </a:r>
            <a:r>
              <a:rPr lang="en-US" sz="2400" b="1" dirty="0" smtClean="0">
                <a:solidFill>
                  <a:srgbClr val="7030A0"/>
                </a:solidFill>
              </a:rPr>
              <a:t>:*f4</a:t>
            </a:r>
            <a:endParaRPr lang="en-US" sz="2400" b="1" baseline="-25000" dirty="0">
              <a:solidFill>
                <a:srgbClr val="7030A0"/>
              </a:solidFill>
            </a:endParaRPr>
          </a:p>
        </p:txBody>
      </p:sp>
      <p:cxnSp>
        <p:nvCxnSpPr>
          <p:cNvPr id="29" name="Прямая со стрелкой 28"/>
          <p:cNvCxnSpPr>
            <a:stCxn id="23" idx="0"/>
            <a:endCxn id="10" idx="3"/>
          </p:cNvCxnSpPr>
          <p:nvPr/>
        </p:nvCxnSpPr>
        <p:spPr>
          <a:xfrm flipV="1">
            <a:off x="1066800" y="2428584"/>
            <a:ext cx="137740" cy="467016"/>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Прямая со стрелкой 31"/>
          <p:cNvCxnSpPr>
            <a:stCxn id="24" idx="0"/>
            <a:endCxn id="10" idx="4"/>
          </p:cNvCxnSpPr>
          <p:nvPr/>
        </p:nvCxnSpPr>
        <p:spPr>
          <a:xfrm flipH="1" flipV="1">
            <a:off x="1905000" y="2529017"/>
            <a:ext cx="876300" cy="366583"/>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Прямая со стрелкой 34"/>
          <p:cNvCxnSpPr>
            <a:stCxn id="25" idx="0"/>
            <a:endCxn id="10" idx="5"/>
          </p:cNvCxnSpPr>
          <p:nvPr/>
        </p:nvCxnSpPr>
        <p:spPr>
          <a:xfrm flipH="1" flipV="1">
            <a:off x="2605460" y="2428584"/>
            <a:ext cx="1816199" cy="454661"/>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Прямая со стрелкой 37"/>
          <p:cNvCxnSpPr>
            <a:stCxn id="25" idx="0"/>
            <a:endCxn id="11" idx="4"/>
          </p:cNvCxnSpPr>
          <p:nvPr/>
        </p:nvCxnSpPr>
        <p:spPr>
          <a:xfrm flipH="1" flipV="1">
            <a:off x="4267200" y="2539315"/>
            <a:ext cx="154459" cy="34393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1" name="Прямая со стрелкой 40"/>
          <p:cNvCxnSpPr>
            <a:stCxn id="26" idx="0"/>
            <a:endCxn id="11" idx="5"/>
          </p:cNvCxnSpPr>
          <p:nvPr/>
        </p:nvCxnSpPr>
        <p:spPr>
          <a:xfrm flipH="1" flipV="1">
            <a:off x="4698252" y="2438882"/>
            <a:ext cx="1245348" cy="42377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Прямая со стрелкой 43"/>
          <p:cNvCxnSpPr>
            <a:stCxn id="26" idx="0"/>
            <a:endCxn id="12" idx="4"/>
          </p:cNvCxnSpPr>
          <p:nvPr/>
        </p:nvCxnSpPr>
        <p:spPr>
          <a:xfrm flipV="1">
            <a:off x="5943600" y="2506363"/>
            <a:ext cx="381000" cy="356289"/>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7" name="Прямая со стрелкой 46"/>
          <p:cNvCxnSpPr>
            <a:stCxn id="27" idx="0"/>
            <a:endCxn id="12" idx="5"/>
          </p:cNvCxnSpPr>
          <p:nvPr/>
        </p:nvCxnSpPr>
        <p:spPr>
          <a:xfrm flipH="1" flipV="1">
            <a:off x="6755652" y="2405930"/>
            <a:ext cx="914805" cy="456722"/>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51" name="Овал 50"/>
          <p:cNvSpPr/>
          <p:nvPr/>
        </p:nvSpPr>
        <p:spPr>
          <a:xfrm>
            <a:off x="3125229" y="3962400"/>
            <a:ext cx="1219200" cy="685800"/>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7030A0"/>
                </a:solidFill>
              </a:rPr>
              <a:t>F</a:t>
            </a:r>
            <a:r>
              <a:rPr lang="en-US" sz="2400" b="1" baseline="-25000" dirty="0" smtClean="0">
                <a:solidFill>
                  <a:srgbClr val="7030A0"/>
                </a:solidFill>
              </a:rPr>
              <a:t>0</a:t>
            </a:r>
            <a:endParaRPr lang="en-US" sz="2400" b="1" baseline="-25000" dirty="0">
              <a:solidFill>
                <a:srgbClr val="7030A0"/>
              </a:solidFill>
            </a:endParaRPr>
          </a:p>
        </p:txBody>
      </p:sp>
      <p:sp>
        <p:nvSpPr>
          <p:cNvPr id="52" name="Овал 51"/>
          <p:cNvSpPr/>
          <p:nvPr/>
        </p:nvSpPr>
        <p:spPr>
          <a:xfrm>
            <a:off x="5031259" y="3962400"/>
            <a:ext cx="1219200" cy="685800"/>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7030A0"/>
                </a:solidFill>
              </a:rPr>
              <a:t>G</a:t>
            </a:r>
            <a:r>
              <a:rPr lang="en-US" sz="2400" b="1" baseline="-25000" dirty="0" smtClean="0">
                <a:solidFill>
                  <a:srgbClr val="7030A0"/>
                </a:solidFill>
              </a:rPr>
              <a:t>0</a:t>
            </a:r>
            <a:endParaRPr lang="en-US" sz="2400" b="1" baseline="-25000" dirty="0">
              <a:solidFill>
                <a:srgbClr val="7030A0"/>
              </a:solidFill>
            </a:endParaRPr>
          </a:p>
        </p:txBody>
      </p:sp>
      <p:cxnSp>
        <p:nvCxnSpPr>
          <p:cNvPr id="53" name="Прямая со стрелкой 52"/>
          <p:cNvCxnSpPr>
            <a:stCxn id="51" idx="0"/>
            <a:endCxn id="25" idx="3"/>
          </p:cNvCxnSpPr>
          <p:nvPr/>
        </p:nvCxnSpPr>
        <p:spPr>
          <a:xfrm flipV="1">
            <a:off x="3734829" y="3468612"/>
            <a:ext cx="255778" cy="4937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6" name="Прямая со стрелкой 55"/>
          <p:cNvCxnSpPr>
            <a:stCxn id="52" idx="0"/>
            <a:endCxn id="25" idx="4"/>
          </p:cNvCxnSpPr>
          <p:nvPr/>
        </p:nvCxnSpPr>
        <p:spPr>
          <a:xfrm flipH="1" flipV="1">
            <a:off x="4421659" y="3569045"/>
            <a:ext cx="1219200" cy="393355"/>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0" name="Прямая со стрелкой 59"/>
          <p:cNvCxnSpPr>
            <a:stCxn id="52" idx="0"/>
            <a:endCxn id="26" idx="4"/>
          </p:cNvCxnSpPr>
          <p:nvPr/>
        </p:nvCxnSpPr>
        <p:spPr>
          <a:xfrm flipV="1">
            <a:off x="5640859" y="3548452"/>
            <a:ext cx="302741" cy="41394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5715000" y="3594680"/>
            <a:ext cx="685800" cy="461665"/>
          </a:xfrm>
          <a:prstGeom prst="rect">
            <a:avLst/>
          </a:prstGeom>
          <a:noFill/>
        </p:spPr>
        <p:txBody>
          <a:bodyPr wrap="square" rtlCol="0">
            <a:spAutoFit/>
          </a:bodyPr>
          <a:lstStyle/>
          <a:p>
            <a:r>
              <a:rPr lang="en-US" sz="2400" b="1" dirty="0" smtClean="0">
                <a:solidFill>
                  <a:srgbClr val="7030A0"/>
                </a:solidFill>
              </a:rPr>
              <a:t>*f1</a:t>
            </a:r>
            <a:endParaRPr lang="en-US" sz="2400" dirty="0"/>
          </a:p>
        </p:txBody>
      </p:sp>
      <p:sp>
        <p:nvSpPr>
          <p:cNvPr id="64" name="TextBox 63"/>
          <p:cNvSpPr txBox="1"/>
          <p:nvPr/>
        </p:nvSpPr>
        <p:spPr>
          <a:xfrm>
            <a:off x="4739442" y="3484673"/>
            <a:ext cx="685800" cy="461665"/>
          </a:xfrm>
          <a:prstGeom prst="rect">
            <a:avLst/>
          </a:prstGeom>
          <a:noFill/>
        </p:spPr>
        <p:txBody>
          <a:bodyPr wrap="square" rtlCol="0">
            <a:spAutoFit/>
          </a:bodyPr>
          <a:lstStyle/>
          <a:p>
            <a:r>
              <a:rPr lang="en-US" sz="2400" b="1" dirty="0" smtClean="0">
                <a:solidFill>
                  <a:srgbClr val="7030A0"/>
                </a:solidFill>
              </a:rPr>
              <a:t>*f3</a:t>
            </a:r>
            <a:endParaRPr lang="en-US" sz="2400" dirty="0"/>
          </a:p>
        </p:txBody>
      </p:sp>
    </p:spTree>
    <p:extLst>
      <p:ext uri="{BB962C8B-B14F-4D97-AF65-F5344CB8AC3E}">
        <p14:creationId xmlns:p14="http://schemas.microsoft.com/office/powerpoint/2010/main" val="19675193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93" y="0"/>
            <a:ext cx="9144000" cy="762000"/>
          </a:xfrm>
        </p:spPr>
        <p:txBody>
          <a:bodyPr>
            <a:normAutofit/>
          </a:bodyPr>
          <a:lstStyle/>
          <a:p>
            <a:pPr algn="r"/>
            <a:r>
              <a:rPr lang="en-US" sz="3600" b="1" dirty="0">
                <a:solidFill>
                  <a:srgbClr val="CC6600"/>
                </a:solidFill>
                <a:latin typeface="Comic Sans MS" pitchFamily="66" charset="0"/>
              </a:rPr>
              <a:t>General </a:t>
            </a:r>
            <a:r>
              <a:rPr lang="en-US" sz="3600" b="1" dirty="0" smtClean="0">
                <a:solidFill>
                  <a:srgbClr val="CC6600"/>
                </a:solidFill>
                <a:latin typeface="Comic Sans MS" pitchFamily="66" charset="0"/>
              </a:rPr>
              <a:t>algorithm: steps</a:t>
            </a:r>
            <a:endParaRPr lang="en-US" sz="3600" b="1" dirty="0">
              <a:solidFill>
                <a:srgbClr val="CC6600"/>
              </a:solidFill>
              <a:latin typeface="Comic Sans MS" pitchFamily="66" charset="0"/>
            </a:endParaRPr>
          </a:p>
        </p:txBody>
      </p:sp>
      <p:sp>
        <p:nvSpPr>
          <p:cNvPr id="7"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15</a:t>
            </a:fld>
            <a:endParaRPr lang="en-US" dirty="0"/>
          </a:p>
        </p:txBody>
      </p:sp>
      <p:sp>
        <p:nvSpPr>
          <p:cNvPr id="6" name="Овал 5"/>
          <p:cNvSpPr/>
          <p:nvPr/>
        </p:nvSpPr>
        <p:spPr>
          <a:xfrm>
            <a:off x="1447800" y="76200"/>
            <a:ext cx="1905000" cy="685800"/>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7030A0"/>
                </a:solidFill>
              </a:rPr>
              <a:t>#-1, Any</a:t>
            </a:r>
            <a:r>
              <a:rPr lang="en-US" sz="2400" b="1" baseline="-25000" dirty="0" smtClean="0">
                <a:solidFill>
                  <a:srgbClr val="7030A0"/>
                </a:solidFill>
              </a:rPr>
              <a:t>1</a:t>
            </a:r>
            <a:endParaRPr lang="en-US" sz="2400" b="1" baseline="-25000" dirty="0">
              <a:solidFill>
                <a:srgbClr val="7030A0"/>
              </a:solidFill>
            </a:endParaRPr>
          </a:p>
        </p:txBody>
      </p:sp>
      <p:sp>
        <p:nvSpPr>
          <p:cNvPr id="8" name="Овал 7"/>
          <p:cNvSpPr/>
          <p:nvPr/>
        </p:nvSpPr>
        <p:spPr>
          <a:xfrm>
            <a:off x="3657599" y="762000"/>
            <a:ext cx="1373659" cy="685800"/>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7030A0"/>
                </a:solidFill>
              </a:rPr>
              <a:t>#0, A</a:t>
            </a:r>
            <a:r>
              <a:rPr lang="en-US" sz="2400" b="1" baseline="-25000" dirty="0" smtClean="0">
                <a:solidFill>
                  <a:srgbClr val="7030A0"/>
                </a:solidFill>
              </a:rPr>
              <a:t>3</a:t>
            </a:r>
            <a:endParaRPr lang="en-US" sz="2400" b="1" baseline="-25000" dirty="0">
              <a:solidFill>
                <a:srgbClr val="7030A0"/>
              </a:solidFill>
            </a:endParaRPr>
          </a:p>
        </p:txBody>
      </p:sp>
      <p:sp>
        <p:nvSpPr>
          <p:cNvPr id="10" name="Овал 9"/>
          <p:cNvSpPr/>
          <p:nvPr/>
        </p:nvSpPr>
        <p:spPr>
          <a:xfrm>
            <a:off x="914400" y="1843217"/>
            <a:ext cx="1981200" cy="685800"/>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7030A0"/>
                </a:solidFill>
              </a:rPr>
              <a:t>#1, B</a:t>
            </a:r>
            <a:r>
              <a:rPr lang="en-US" sz="2400" b="1" baseline="-25000" dirty="0" smtClean="0">
                <a:solidFill>
                  <a:srgbClr val="7030A0"/>
                </a:solidFill>
              </a:rPr>
              <a:t>3</a:t>
            </a:r>
            <a:endParaRPr lang="en-US" sz="2400" b="1" baseline="-25000" dirty="0">
              <a:solidFill>
                <a:srgbClr val="7030A0"/>
              </a:solidFill>
            </a:endParaRPr>
          </a:p>
        </p:txBody>
      </p:sp>
      <p:sp>
        <p:nvSpPr>
          <p:cNvPr id="11" name="Овал 10"/>
          <p:cNvSpPr/>
          <p:nvPr/>
        </p:nvSpPr>
        <p:spPr>
          <a:xfrm>
            <a:off x="3505200" y="1853515"/>
            <a:ext cx="1526058" cy="685800"/>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7030A0"/>
                </a:solidFill>
              </a:rPr>
              <a:t>#7, H</a:t>
            </a:r>
            <a:r>
              <a:rPr lang="en-US" sz="2400" b="1" baseline="-25000" dirty="0" smtClean="0">
                <a:solidFill>
                  <a:srgbClr val="7030A0"/>
                </a:solidFill>
              </a:rPr>
              <a:t>2</a:t>
            </a:r>
            <a:endParaRPr lang="en-US" sz="2400" b="1" baseline="-25000" dirty="0">
              <a:solidFill>
                <a:srgbClr val="7030A0"/>
              </a:solidFill>
            </a:endParaRPr>
          </a:p>
        </p:txBody>
      </p:sp>
      <p:sp>
        <p:nvSpPr>
          <p:cNvPr id="12" name="Овал 11"/>
          <p:cNvSpPr/>
          <p:nvPr/>
        </p:nvSpPr>
        <p:spPr>
          <a:xfrm>
            <a:off x="5715000" y="1820563"/>
            <a:ext cx="1219200" cy="685800"/>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7030A0"/>
                </a:solidFill>
              </a:rPr>
              <a:t>#9, J</a:t>
            </a:r>
            <a:r>
              <a:rPr lang="en-US" sz="2400" b="1" baseline="-25000" dirty="0" smtClean="0">
                <a:solidFill>
                  <a:srgbClr val="7030A0"/>
                </a:solidFill>
              </a:rPr>
              <a:t>2</a:t>
            </a:r>
            <a:endParaRPr lang="en-US" sz="2400" b="1" baseline="-25000" dirty="0">
              <a:solidFill>
                <a:srgbClr val="7030A0"/>
              </a:solidFill>
            </a:endParaRPr>
          </a:p>
        </p:txBody>
      </p:sp>
      <p:cxnSp>
        <p:nvCxnSpPr>
          <p:cNvPr id="13" name="Прямая со стрелкой 12"/>
          <p:cNvCxnSpPr>
            <a:stCxn id="8" idx="0"/>
          </p:cNvCxnSpPr>
          <p:nvPr/>
        </p:nvCxnSpPr>
        <p:spPr>
          <a:xfrm flipH="1" flipV="1">
            <a:off x="3124201" y="685800"/>
            <a:ext cx="1220228" cy="76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Прямая со стрелкой 13"/>
          <p:cNvCxnSpPr>
            <a:stCxn id="10" idx="0"/>
            <a:endCxn id="8" idx="2"/>
          </p:cNvCxnSpPr>
          <p:nvPr/>
        </p:nvCxnSpPr>
        <p:spPr>
          <a:xfrm flipV="1">
            <a:off x="1905000" y="1104900"/>
            <a:ext cx="1752599" cy="738317"/>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Прямая со стрелкой 16"/>
          <p:cNvCxnSpPr>
            <a:stCxn id="11" idx="0"/>
            <a:endCxn id="8" idx="4"/>
          </p:cNvCxnSpPr>
          <p:nvPr/>
        </p:nvCxnSpPr>
        <p:spPr>
          <a:xfrm flipV="1">
            <a:off x="4268229" y="1447800"/>
            <a:ext cx="76200" cy="405715"/>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Прямая со стрелкой 19"/>
          <p:cNvCxnSpPr>
            <a:stCxn id="12" idx="0"/>
            <a:endCxn id="8" idx="6"/>
          </p:cNvCxnSpPr>
          <p:nvPr/>
        </p:nvCxnSpPr>
        <p:spPr>
          <a:xfrm flipH="1" flipV="1">
            <a:off x="5031258" y="1104900"/>
            <a:ext cx="1293342" cy="715663"/>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3" name="Овал 22"/>
          <p:cNvSpPr/>
          <p:nvPr/>
        </p:nvSpPr>
        <p:spPr>
          <a:xfrm>
            <a:off x="1905000" y="2897385"/>
            <a:ext cx="1321345" cy="685800"/>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7030A0"/>
                </a:solidFill>
              </a:rPr>
              <a:t>#5, C</a:t>
            </a:r>
            <a:r>
              <a:rPr lang="en-US" sz="2400" b="1" baseline="-25000" dirty="0" smtClean="0">
                <a:solidFill>
                  <a:srgbClr val="7030A0"/>
                </a:solidFill>
              </a:rPr>
              <a:t>0</a:t>
            </a:r>
            <a:endParaRPr lang="en-US" sz="2400" b="1" baseline="-25000" dirty="0">
              <a:solidFill>
                <a:srgbClr val="7030A0"/>
              </a:solidFill>
            </a:endParaRPr>
          </a:p>
        </p:txBody>
      </p:sp>
      <p:sp>
        <p:nvSpPr>
          <p:cNvPr id="24" name="Овал 23"/>
          <p:cNvSpPr/>
          <p:nvPr/>
        </p:nvSpPr>
        <p:spPr>
          <a:xfrm>
            <a:off x="3397077" y="2897385"/>
            <a:ext cx="1447800" cy="685800"/>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7030A0"/>
                </a:solidFill>
              </a:rPr>
              <a:t>#6, D</a:t>
            </a:r>
            <a:r>
              <a:rPr lang="en-US" sz="2400" b="1" baseline="-25000" dirty="0" smtClean="0">
                <a:solidFill>
                  <a:srgbClr val="7030A0"/>
                </a:solidFill>
              </a:rPr>
              <a:t>0</a:t>
            </a:r>
            <a:endParaRPr lang="en-US" sz="2400" b="1" baseline="-25000" dirty="0">
              <a:solidFill>
                <a:srgbClr val="7030A0"/>
              </a:solidFill>
            </a:endParaRPr>
          </a:p>
        </p:txBody>
      </p:sp>
      <p:sp>
        <p:nvSpPr>
          <p:cNvPr id="25" name="Овал 24"/>
          <p:cNvSpPr/>
          <p:nvPr/>
        </p:nvSpPr>
        <p:spPr>
          <a:xfrm>
            <a:off x="381000" y="2869862"/>
            <a:ext cx="1433140" cy="685800"/>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7030A0"/>
                </a:solidFill>
              </a:rPr>
              <a:t>#2, E</a:t>
            </a:r>
            <a:r>
              <a:rPr lang="en-US" sz="2400" b="1" baseline="-25000" dirty="0" smtClean="0">
                <a:solidFill>
                  <a:srgbClr val="7030A0"/>
                </a:solidFill>
              </a:rPr>
              <a:t>2</a:t>
            </a:r>
            <a:endParaRPr lang="en-US" sz="2400" b="1" baseline="-25000" dirty="0">
              <a:solidFill>
                <a:srgbClr val="7030A0"/>
              </a:solidFill>
            </a:endParaRPr>
          </a:p>
        </p:txBody>
      </p:sp>
      <p:sp>
        <p:nvSpPr>
          <p:cNvPr id="26" name="Овал 25"/>
          <p:cNvSpPr/>
          <p:nvPr/>
        </p:nvSpPr>
        <p:spPr>
          <a:xfrm>
            <a:off x="5334000" y="2862652"/>
            <a:ext cx="1219200" cy="685800"/>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7030A0"/>
                </a:solidFill>
              </a:rPr>
              <a:t>#8, I</a:t>
            </a:r>
            <a:r>
              <a:rPr lang="en-US" sz="2400" b="1" baseline="-25000" dirty="0" smtClean="0">
                <a:solidFill>
                  <a:srgbClr val="7030A0"/>
                </a:solidFill>
              </a:rPr>
              <a:t>1</a:t>
            </a:r>
            <a:endParaRPr lang="en-US" sz="2400" b="1" baseline="-25000" dirty="0">
              <a:solidFill>
                <a:srgbClr val="7030A0"/>
              </a:solidFill>
            </a:endParaRPr>
          </a:p>
        </p:txBody>
      </p:sp>
      <p:sp>
        <p:nvSpPr>
          <p:cNvPr id="27" name="Овал 26"/>
          <p:cNvSpPr/>
          <p:nvPr/>
        </p:nvSpPr>
        <p:spPr>
          <a:xfrm>
            <a:off x="6958914" y="2862652"/>
            <a:ext cx="1651686" cy="685800"/>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7030A0"/>
                </a:solidFill>
              </a:rPr>
              <a:t>#10, K</a:t>
            </a:r>
            <a:r>
              <a:rPr lang="en-US" sz="2400" b="1" baseline="-25000" dirty="0" smtClean="0">
                <a:solidFill>
                  <a:srgbClr val="7030A0"/>
                </a:solidFill>
              </a:rPr>
              <a:t>0</a:t>
            </a:r>
            <a:endParaRPr lang="en-US" sz="2400" b="1" baseline="-25000" dirty="0">
              <a:solidFill>
                <a:srgbClr val="7030A0"/>
              </a:solidFill>
            </a:endParaRPr>
          </a:p>
        </p:txBody>
      </p:sp>
      <p:cxnSp>
        <p:nvCxnSpPr>
          <p:cNvPr id="29" name="Прямая со стрелкой 28"/>
          <p:cNvCxnSpPr>
            <a:stCxn id="23" idx="0"/>
            <a:endCxn id="10" idx="4"/>
          </p:cNvCxnSpPr>
          <p:nvPr/>
        </p:nvCxnSpPr>
        <p:spPr>
          <a:xfrm flipH="1" flipV="1">
            <a:off x="1905000" y="2529017"/>
            <a:ext cx="660673" cy="36836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Прямая со стрелкой 31"/>
          <p:cNvCxnSpPr>
            <a:stCxn id="24" idx="0"/>
            <a:endCxn id="10" idx="5"/>
          </p:cNvCxnSpPr>
          <p:nvPr/>
        </p:nvCxnSpPr>
        <p:spPr>
          <a:xfrm flipH="1" flipV="1">
            <a:off x="2605460" y="2428584"/>
            <a:ext cx="1515517" cy="468801"/>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Прямая со стрелкой 34"/>
          <p:cNvCxnSpPr>
            <a:stCxn id="25" idx="0"/>
            <a:endCxn id="10" idx="3"/>
          </p:cNvCxnSpPr>
          <p:nvPr/>
        </p:nvCxnSpPr>
        <p:spPr>
          <a:xfrm flipV="1">
            <a:off x="1097570" y="2428584"/>
            <a:ext cx="106970" cy="44127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Прямая со стрелкой 37"/>
          <p:cNvCxnSpPr>
            <a:stCxn id="25" idx="0"/>
            <a:endCxn id="11" idx="4"/>
          </p:cNvCxnSpPr>
          <p:nvPr/>
        </p:nvCxnSpPr>
        <p:spPr>
          <a:xfrm flipV="1">
            <a:off x="1097570" y="2539315"/>
            <a:ext cx="3170659" cy="330547"/>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1" name="Прямая со стрелкой 40"/>
          <p:cNvCxnSpPr>
            <a:stCxn id="26" idx="0"/>
            <a:endCxn id="11" idx="5"/>
          </p:cNvCxnSpPr>
          <p:nvPr/>
        </p:nvCxnSpPr>
        <p:spPr>
          <a:xfrm flipH="1" flipV="1">
            <a:off x="4807772" y="2438882"/>
            <a:ext cx="1135828" cy="42377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Прямая со стрелкой 43"/>
          <p:cNvCxnSpPr>
            <a:stCxn id="26" idx="0"/>
            <a:endCxn id="12" idx="4"/>
          </p:cNvCxnSpPr>
          <p:nvPr/>
        </p:nvCxnSpPr>
        <p:spPr>
          <a:xfrm flipV="1">
            <a:off x="5943600" y="2506363"/>
            <a:ext cx="381000" cy="356289"/>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7" name="Прямая со стрелкой 46"/>
          <p:cNvCxnSpPr>
            <a:stCxn id="27" idx="0"/>
            <a:endCxn id="12" idx="5"/>
          </p:cNvCxnSpPr>
          <p:nvPr/>
        </p:nvCxnSpPr>
        <p:spPr>
          <a:xfrm flipH="1" flipV="1">
            <a:off x="6755652" y="2405930"/>
            <a:ext cx="1029105" cy="456722"/>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51" name="Овал 50"/>
          <p:cNvSpPr/>
          <p:nvPr/>
        </p:nvSpPr>
        <p:spPr>
          <a:xfrm>
            <a:off x="594939" y="4114800"/>
            <a:ext cx="1412205" cy="685800"/>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7030A0"/>
                </a:solidFill>
              </a:rPr>
              <a:t>#3, F</a:t>
            </a:r>
            <a:r>
              <a:rPr lang="en-US" sz="2400" b="1" baseline="-25000" dirty="0" smtClean="0">
                <a:solidFill>
                  <a:srgbClr val="7030A0"/>
                </a:solidFill>
              </a:rPr>
              <a:t>0</a:t>
            </a:r>
            <a:endParaRPr lang="en-US" sz="2400" b="1" baseline="-25000" dirty="0">
              <a:solidFill>
                <a:srgbClr val="7030A0"/>
              </a:solidFill>
            </a:endParaRPr>
          </a:p>
        </p:txBody>
      </p:sp>
      <p:sp>
        <p:nvSpPr>
          <p:cNvPr id="52" name="Овал 51"/>
          <p:cNvSpPr/>
          <p:nvPr/>
        </p:nvSpPr>
        <p:spPr>
          <a:xfrm>
            <a:off x="3124201" y="4114800"/>
            <a:ext cx="1462336" cy="685800"/>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7030A0"/>
                </a:solidFill>
              </a:rPr>
              <a:t>#4, G</a:t>
            </a:r>
            <a:r>
              <a:rPr lang="en-US" sz="2400" b="1" baseline="-25000" dirty="0" smtClean="0">
                <a:solidFill>
                  <a:srgbClr val="7030A0"/>
                </a:solidFill>
              </a:rPr>
              <a:t>0</a:t>
            </a:r>
            <a:endParaRPr lang="en-US" sz="2400" b="1" baseline="-25000" dirty="0">
              <a:solidFill>
                <a:srgbClr val="7030A0"/>
              </a:solidFill>
            </a:endParaRPr>
          </a:p>
        </p:txBody>
      </p:sp>
      <p:cxnSp>
        <p:nvCxnSpPr>
          <p:cNvPr id="53" name="Прямая со стрелкой 52"/>
          <p:cNvCxnSpPr>
            <a:stCxn id="51" idx="0"/>
            <a:endCxn id="25" idx="4"/>
          </p:cNvCxnSpPr>
          <p:nvPr/>
        </p:nvCxnSpPr>
        <p:spPr>
          <a:xfrm flipH="1" flipV="1">
            <a:off x="1097570" y="3555662"/>
            <a:ext cx="203472" cy="55913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6" name="Прямая со стрелкой 55"/>
          <p:cNvCxnSpPr>
            <a:stCxn id="52" idx="0"/>
            <a:endCxn id="25" idx="5"/>
          </p:cNvCxnSpPr>
          <p:nvPr/>
        </p:nvCxnSpPr>
        <p:spPr>
          <a:xfrm flipH="1" flipV="1">
            <a:off x="1604262" y="3455229"/>
            <a:ext cx="2251107" cy="659571"/>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0" name="Прямая со стрелкой 59"/>
          <p:cNvCxnSpPr>
            <a:stCxn id="52" idx="0"/>
            <a:endCxn id="26" idx="4"/>
          </p:cNvCxnSpPr>
          <p:nvPr/>
        </p:nvCxnSpPr>
        <p:spPr>
          <a:xfrm flipV="1">
            <a:off x="3855369" y="3548452"/>
            <a:ext cx="2088231" cy="56634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72994" y="5149167"/>
            <a:ext cx="6456405"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Numerate classes starting from 0</a:t>
            </a:r>
          </a:p>
          <a:p>
            <a:pPr marL="285750" indent="-285750">
              <a:buFont typeface="Arial" panose="020B0604020202020204" pitchFamily="34" charset="0"/>
              <a:buChar char="•"/>
            </a:pPr>
            <a:r>
              <a:rPr lang="en-US" sz="2400" dirty="0" smtClean="0"/>
              <a:t>Abstract or ‘objectless’ class will get -1</a:t>
            </a:r>
          </a:p>
        </p:txBody>
      </p:sp>
    </p:spTree>
    <p:extLst>
      <p:ext uri="{BB962C8B-B14F-4D97-AF65-F5344CB8AC3E}">
        <p14:creationId xmlns:p14="http://schemas.microsoft.com/office/powerpoint/2010/main" val="41991663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73" y="-152400"/>
            <a:ext cx="9144000" cy="762000"/>
          </a:xfrm>
        </p:spPr>
        <p:txBody>
          <a:bodyPr>
            <a:normAutofit/>
          </a:bodyPr>
          <a:lstStyle/>
          <a:p>
            <a:r>
              <a:rPr lang="en-US" sz="3600" b="1" dirty="0">
                <a:solidFill>
                  <a:srgbClr val="CC6600"/>
                </a:solidFill>
                <a:latin typeface="Comic Sans MS" pitchFamily="66" charset="0"/>
              </a:rPr>
              <a:t>General </a:t>
            </a:r>
            <a:r>
              <a:rPr lang="en-US" sz="3600" b="1" dirty="0" smtClean="0">
                <a:solidFill>
                  <a:srgbClr val="CC6600"/>
                </a:solidFill>
                <a:latin typeface="Comic Sans MS" pitchFamily="66" charset="0"/>
              </a:rPr>
              <a:t>algorithm: columns outcome</a:t>
            </a:r>
            <a:endParaRPr lang="en-US" sz="3600" b="1" dirty="0">
              <a:solidFill>
                <a:srgbClr val="CC6600"/>
              </a:solidFill>
              <a:latin typeface="Comic Sans MS" pitchFamily="66" charset="0"/>
            </a:endParaRPr>
          </a:p>
        </p:txBody>
      </p:sp>
      <p:sp>
        <p:nvSpPr>
          <p:cNvPr id="7"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16</a:t>
            </a:fld>
            <a:endParaRPr lang="en-US" dirty="0"/>
          </a:p>
        </p:txBody>
      </p:sp>
      <p:graphicFrame>
        <p:nvGraphicFramePr>
          <p:cNvPr id="34" name="Таблица 33"/>
          <p:cNvGraphicFramePr>
            <a:graphicFrameLocks noGrp="1"/>
          </p:cNvGraphicFramePr>
          <p:nvPr>
            <p:extLst>
              <p:ext uri="{D42A27DB-BD31-4B8C-83A1-F6EECF244321}">
                <p14:modId xmlns:p14="http://schemas.microsoft.com/office/powerpoint/2010/main" val="3557373299"/>
              </p:ext>
            </p:extLst>
          </p:nvPr>
        </p:nvGraphicFramePr>
        <p:xfrm>
          <a:off x="152400" y="762000"/>
          <a:ext cx="4953000" cy="5793647"/>
        </p:xfrm>
        <a:graphic>
          <a:graphicData uri="http://schemas.openxmlformats.org/drawingml/2006/table">
            <a:tbl>
              <a:tblPr firstRow="1" bandRow="1">
                <a:tableStyleId>{5C22544A-7EE6-4342-B048-85BDC9FD1C3A}</a:tableStyleId>
              </a:tblPr>
              <a:tblGrid>
                <a:gridCol w="1066800"/>
                <a:gridCol w="838200"/>
                <a:gridCol w="914400"/>
                <a:gridCol w="914400"/>
                <a:gridCol w="1219200"/>
              </a:tblGrid>
              <a:tr h="528506">
                <a:tc>
                  <a:txBody>
                    <a:bodyPr/>
                    <a:lstStyle/>
                    <a:p>
                      <a:pPr algn="ctr"/>
                      <a:endParaRPr lang="en-US"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aseline="0" dirty="0" smtClean="0"/>
                        <a:t>f</a:t>
                      </a:r>
                      <a:r>
                        <a:rPr lang="en-US" sz="2400" baseline="-25000" dirty="0" smtClean="0"/>
                        <a:t>1</a:t>
                      </a:r>
                      <a:r>
                        <a:rPr lang="en-US" sz="2400" baseline="0" dirty="0" smtClean="0"/>
                        <a:t>$A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aseline="0" dirty="0" smtClean="0"/>
                        <a:t>f</a:t>
                      </a:r>
                      <a:r>
                        <a:rPr lang="en-US" sz="2400" baseline="-25000" dirty="0" smtClean="0"/>
                        <a:t>2</a:t>
                      </a:r>
                      <a:r>
                        <a:rPr lang="en-US" sz="2400" baseline="0" dirty="0" smtClean="0"/>
                        <a:t>$B</a:t>
                      </a:r>
                      <a:endParaRPr lang="en-US" sz="2400" baseline="-250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aseline="0" dirty="0" smtClean="0"/>
                        <a:t>f</a:t>
                      </a:r>
                      <a:r>
                        <a:rPr lang="en-US" sz="2400" baseline="-25000" dirty="0" smtClean="0"/>
                        <a:t>3</a:t>
                      </a:r>
                      <a:r>
                        <a:rPr lang="en-US" sz="2400" baseline="0" dirty="0" smtClean="0"/>
                        <a:t>$H</a:t>
                      </a:r>
                      <a:endParaRPr lang="en-US" sz="2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aseline="0" dirty="0" smtClean="0"/>
                        <a:t>f</a:t>
                      </a:r>
                      <a:r>
                        <a:rPr lang="en-US" sz="2400" baseline="-25000" dirty="0" smtClean="0"/>
                        <a:t>4</a:t>
                      </a:r>
                      <a:r>
                        <a:rPr lang="en-US" sz="2400" baseline="0" dirty="0" smtClean="0"/>
                        <a:t>$J</a:t>
                      </a:r>
                      <a:endParaRPr lang="en-US" sz="2400" dirty="0" smtClean="0"/>
                    </a:p>
                  </a:txBody>
                  <a:tcPr/>
                </a:tc>
              </a:tr>
              <a:tr h="385894">
                <a:tc>
                  <a:txBody>
                    <a:bodyPr/>
                    <a:lstStyle/>
                    <a:p>
                      <a:pPr algn="ctr"/>
                      <a:r>
                        <a:rPr lang="en-US" sz="2400" b="1" dirty="0" smtClean="0">
                          <a:solidFill>
                            <a:srgbClr val="7030A0"/>
                          </a:solidFill>
                        </a:rPr>
                        <a:t>#0, A</a:t>
                      </a:r>
                      <a:endParaRPr lang="en-US" sz="2400" baseline="-25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aseline="0" dirty="0" smtClean="0"/>
                        <a:t>f</a:t>
                      </a:r>
                      <a:r>
                        <a:rPr lang="en-US" sz="2400" baseline="-25000" dirty="0" smtClean="0"/>
                        <a:t>1</a:t>
                      </a:r>
                      <a:r>
                        <a:rPr lang="en-US" sz="2400" baseline="0" dirty="0" smtClean="0"/>
                        <a:t>@A</a:t>
                      </a:r>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r>
              <a:tr h="38589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dirty="0" smtClean="0">
                          <a:solidFill>
                            <a:srgbClr val="7030A0"/>
                          </a:solidFill>
                        </a:rPr>
                        <a:t>#1, B</a:t>
                      </a:r>
                      <a:endParaRPr lang="en-US"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aseline="0" dirty="0" smtClean="0"/>
                        <a:t>f</a:t>
                      </a:r>
                      <a:r>
                        <a:rPr lang="en-US" sz="2400" baseline="-25000" dirty="0" smtClean="0"/>
                        <a:t>1</a:t>
                      </a:r>
                      <a:r>
                        <a:rPr lang="en-US" sz="2400" baseline="0" dirty="0" smtClean="0"/>
                        <a:t>@B</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aseline="0" dirty="0" smtClean="0"/>
                        <a:t>f</a:t>
                      </a:r>
                      <a:r>
                        <a:rPr lang="en-US" sz="2400" baseline="-25000" dirty="0" smtClean="0"/>
                        <a:t>2</a:t>
                      </a:r>
                      <a:r>
                        <a:rPr lang="en-US" sz="2400" baseline="0" dirty="0" smtClean="0"/>
                        <a:t>@B</a:t>
                      </a:r>
                    </a:p>
                  </a:txBody>
                  <a:tcPr/>
                </a:tc>
                <a:tc>
                  <a:txBody>
                    <a:bodyPr/>
                    <a:lstStyle/>
                    <a:p>
                      <a:pPr algn="ctr"/>
                      <a:endParaRPr lang="en-US" sz="2400" dirty="0"/>
                    </a:p>
                  </a:txBody>
                  <a:tcPr/>
                </a:tc>
                <a:tc>
                  <a:txBody>
                    <a:bodyPr/>
                    <a:lstStyle/>
                    <a:p>
                      <a:pPr algn="ctr"/>
                      <a:endParaRPr lang="en-US" sz="2400" dirty="0"/>
                    </a:p>
                  </a:txBody>
                  <a:tcPr/>
                </a:tc>
              </a:tr>
              <a:tr h="30969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dirty="0" smtClean="0">
                          <a:solidFill>
                            <a:srgbClr val="7030A0"/>
                          </a:solidFill>
                        </a:rPr>
                        <a:t>#2, E</a:t>
                      </a:r>
                      <a:endParaRPr lang="en-US"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aseline="0" dirty="0" smtClean="0"/>
                        <a:t>f</a:t>
                      </a:r>
                      <a:r>
                        <a:rPr lang="en-US" sz="2400" baseline="-25000" dirty="0" smtClean="0"/>
                        <a:t>1</a:t>
                      </a:r>
                      <a:r>
                        <a:rPr lang="en-US" sz="2400" baseline="0" dirty="0" smtClean="0"/>
                        <a:t>@E</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aseline="0" dirty="0" smtClean="0"/>
                        <a:t>f</a:t>
                      </a:r>
                      <a:r>
                        <a:rPr lang="en-US" sz="2400" baseline="-25000" dirty="0" smtClean="0"/>
                        <a:t>2</a:t>
                      </a:r>
                      <a:r>
                        <a:rPr lang="en-US" sz="2400" baseline="0" dirty="0" smtClean="0"/>
                        <a:t>@B</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aseline="0" dirty="0" smtClean="0"/>
                        <a:t>f</a:t>
                      </a:r>
                      <a:r>
                        <a:rPr lang="en-US" sz="2400" baseline="-25000" dirty="0" smtClean="0"/>
                        <a:t>3</a:t>
                      </a:r>
                      <a:r>
                        <a:rPr lang="en-US" sz="2400" baseline="0" dirty="0" smtClean="0"/>
                        <a:t>@H</a:t>
                      </a:r>
                      <a:endParaRPr lang="en-US" sz="2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dirty="0" smtClean="0"/>
                    </a:p>
                  </a:txBody>
                  <a:tcPr/>
                </a:tc>
              </a:tr>
              <a:tr h="385894">
                <a:tc>
                  <a:txBody>
                    <a:bodyPr/>
                    <a:lstStyle/>
                    <a:p>
                      <a:pPr algn="ctr"/>
                      <a:r>
                        <a:rPr lang="en-US" sz="2400" b="1" dirty="0" smtClean="0">
                          <a:solidFill>
                            <a:srgbClr val="7030A0"/>
                          </a:solidFill>
                        </a:rPr>
                        <a:t>#3, F</a:t>
                      </a:r>
                      <a:endParaRPr lang="en-US"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aseline="0" dirty="0" smtClean="0"/>
                        <a:t>f</a:t>
                      </a:r>
                      <a:r>
                        <a:rPr lang="en-US" sz="2400" baseline="-25000" dirty="0" smtClean="0"/>
                        <a:t>1</a:t>
                      </a:r>
                      <a:r>
                        <a:rPr lang="en-US" sz="2400" baseline="0" dirty="0" smtClean="0"/>
                        <a:t>@E</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aseline="0" dirty="0" smtClean="0"/>
                        <a:t>f</a:t>
                      </a:r>
                      <a:r>
                        <a:rPr lang="en-US" sz="2400" baseline="-25000" dirty="0" smtClean="0"/>
                        <a:t>2</a:t>
                      </a:r>
                      <a:r>
                        <a:rPr lang="en-US" sz="2400" baseline="0" dirty="0" smtClean="0"/>
                        <a:t>@B</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dirty="0" smtClean="0"/>
                    </a:p>
                  </a:txBody>
                  <a:tcPr/>
                </a:tc>
              </a:tr>
              <a:tr h="38589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dirty="0" smtClean="0">
                          <a:solidFill>
                            <a:srgbClr val="7030A0"/>
                          </a:solidFill>
                        </a:rPr>
                        <a:t>#4, G</a:t>
                      </a:r>
                      <a:endParaRPr lang="en-US"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aseline="0" dirty="0" smtClean="0"/>
                        <a:t>f</a:t>
                      </a:r>
                      <a:r>
                        <a:rPr lang="en-US" sz="2400" baseline="-25000" dirty="0" smtClean="0"/>
                        <a:t>1</a:t>
                      </a:r>
                      <a:r>
                        <a:rPr lang="en-US" sz="2400" baseline="0" dirty="0" smtClean="0"/>
                        <a:t>@A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aseline="0" dirty="0" smtClean="0"/>
                        <a:t>f</a:t>
                      </a:r>
                      <a:r>
                        <a:rPr lang="en-US" sz="2400" baseline="-25000" dirty="0" smtClean="0"/>
                        <a:t>2</a:t>
                      </a:r>
                      <a:r>
                        <a:rPr lang="en-US" sz="2400" baseline="0" dirty="0" smtClean="0"/>
                        <a:t>@B</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aseline="0" dirty="0" smtClean="0"/>
                        <a:t>f</a:t>
                      </a:r>
                      <a:r>
                        <a:rPr lang="en-US" sz="2400" baseline="-25000" dirty="0" smtClean="0"/>
                        <a:t>3</a:t>
                      </a:r>
                      <a:r>
                        <a:rPr lang="en-US" sz="2400" baseline="0" dirty="0" smtClean="0"/>
                        <a:t>@H</a:t>
                      </a:r>
                      <a:endParaRPr lang="en-US" sz="2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aseline="0" dirty="0" smtClean="0"/>
                        <a:t>f</a:t>
                      </a:r>
                      <a:r>
                        <a:rPr lang="en-US" sz="2400" baseline="-25000" dirty="0" smtClean="0"/>
                        <a:t>4</a:t>
                      </a:r>
                      <a:r>
                        <a:rPr lang="en-US" sz="2400" baseline="0" dirty="0" smtClean="0"/>
                        <a:t>@J</a:t>
                      </a:r>
                      <a:endParaRPr lang="en-US" sz="2400" dirty="0" smtClean="0"/>
                    </a:p>
                  </a:txBody>
                  <a:tcPr/>
                </a:tc>
              </a:tr>
              <a:tr h="38589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dirty="0" smtClean="0">
                          <a:solidFill>
                            <a:srgbClr val="7030A0"/>
                          </a:solidFill>
                        </a:rPr>
                        <a:t>#5, C</a:t>
                      </a:r>
                      <a:endParaRPr lang="en-US"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aseline="0" dirty="0" smtClean="0"/>
                        <a:t>f</a:t>
                      </a:r>
                      <a:r>
                        <a:rPr lang="en-US" sz="2400" baseline="-25000" dirty="0" smtClean="0"/>
                        <a:t>1</a:t>
                      </a:r>
                      <a:r>
                        <a:rPr lang="en-US" sz="2400" baseline="0" dirty="0" smtClean="0"/>
                        <a:t>@B</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aseline="0" dirty="0" smtClean="0"/>
                        <a:t>f</a:t>
                      </a:r>
                      <a:r>
                        <a:rPr lang="en-US" sz="2400" baseline="-25000" dirty="0" smtClean="0"/>
                        <a:t>2</a:t>
                      </a:r>
                      <a:r>
                        <a:rPr lang="en-US" sz="2400" baseline="0" dirty="0" smtClean="0"/>
                        <a:t>@B</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dirty="0" smtClean="0"/>
                    </a:p>
                  </a:txBody>
                  <a:tcPr/>
                </a:tc>
              </a:tr>
              <a:tr h="38589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dirty="0" smtClean="0">
                          <a:solidFill>
                            <a:srgbClr val="7030A0"/>
                          </a:solidFill>
                        </a:rPr>
                        <a:t>#6, D</a:t>
                      </a:r>
                      <a:endParaRPr lang="en-US"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aseline="0" dirty="0" smtClean="0"/>
                        <a:t>f</a:t>
                      </a:r>
                      <a:r>
                        <a:rPr lang="en-US" sz="2400" baseline="-25000" dirty="0" smtClean="0"/>
                        <a:t>1</a:t>
                      </a:r>
                      <a:r>
                        <a:rPr lang="en-US" sz="2400" baseline="0" dirty="0" smtClean="0"/>
                        <a:t>@B</a:t>
                      </a:r>
                      <a:endParaRPr lang="en-US" sz="2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aseline="0" dirty="0" smtClean="0"/>
                        <a:t>f</a:t>
                      </a:r>
                      <a:r>
                        <a:rPr lang="en-US" sz="2400" baseline="-25000" dirty="0" smtClean="0"/>
                        <a:t>2</a:t>
                      </a:r>
                      <a:r>
                        <a:rPr lang="en-US" sz="2400" baseline="0" dirty="0" smtClean="0"/>
                        <a:t>@D</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dirty="0" smtClean="0"/>
                    </a:p>
                  </a:txBody>
                  <a:tcPr/>
                </a:tc>
              </a:tr>
              <a:tr h="38589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dirty="0" smtClean="0">
                          <a:solidFill>
                            <a:srgbClr val="7030A0"/>
                          </a:solidFill>
                        </a:rPr>
                        <a:t>#7, H</a:t>
                      </a:r>
                      <a:endParaRPr lang="en-US"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aseline="0" dirty="0" smtClean="0"/>
                        <a:t>f</a:t>
                      </a:r>
                      <a:r>
                        <a:rPr lang="en-US" sz="2400" baseline="-25000" dirty="0" smtClean="0"/>
                        <a:t>1</a:t>
                      </a:r>
                      <a:r>
                        <a:rPr lang="en-US" sz="2400" baseline="0" dirty="0" smtClean="0"/>
                        <a:t>@A</a:t>
                      </a:r>
                      <a:endParaRPr lang="en-US" sz="2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aseline="0" dirty="0" smtClean="0"/>
                        <a:t>f</a:t>
                      </a:r>
                      <a:r>
                        <a:rPr lang="en-US" sz="2400" baseline="-25000" dirty="0" smtClean="0"/>
                        <a:t>3</a:t>
                      </a:r>
                      <a:r>
                        <a:rPr lang="en-US" sz="2400" baseline="0" dirty="0" smtClean="0"/>
                        <a:t>@H</a:t>
                      </a:r>
                      <a:endParaRPr lang="en-US" sz="2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dirty="0" smtClean="0"/>
                    </a:p>
                  </a:txBody>
                  <a:tcPr/>
                </a:tc>
              </a:tr>
              <a:tr h="5358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dirty="0" smtClean="0">
                          <a:solidFill>
                            <a:srgbClr val="7030A0"/>
                          </a:solidFill>
                        </a:rPr>
                        <a:t>#8, I</a:t>
                      </a:r>
                      <a:endParaRPr lang="en-US"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aseline="0" dirty="0" smtClean="0"/>
                        <a:t>f</a:t>
                      </a:r>
                      <a:r>
                        <a:rPr lang="en-US" sz="2400" baseline="-25000" dirty="0" smtClean="0"/>
                        <a:t>1</a:t>
                      </a:r>
                      <a:r>
                        <a:rPr lang="en-US" sz="2400" baseline="0" dirty="0" smtClean="0"/>
                        <a:t>@A</a:t>
                      </a:r>
                      <a:endParaRPr lang="en-US" sz="2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aseline="0" dirty="0" smtClean="0"/>
                        <a:t>f</a:t>
                      </a:r>
                      <a:r>
                        <a:rPr lang="en-US" sz="2400" baseline="-25000" dirty="0" smtClean="0"/>
                        <a:t>3</a:t>
                      </a:r>
                      <a:r>
                        <a:rPr lang="en-US" sz="2400" baseline="0" dirty="0" smtClean="0"/>
                        <a:t>@I</a:t>
                      </a:r>
                      <a:endParaRPr lang="en-US" sz="2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aseline="0" dirty="0" smtClean="0"/>
                        <a:t>f</a:t>
                      </a:r>
                      <a:r>
                        <a:rPr lang="en-US" sz="2400" baseline="-25000" dirty="0" smtClean="0"/>
                        <a:t>4</a:t>
                      </a:r>
                      <a:r>
                        <a:rPr lang="en-US" sz="2400" baseline="0" dirty="0" smtClean="0"/>
                        <a:t>@J</a:t>
                      </a:r>
                      <a:endParaRPr lang="en-US" sz="2400" dirty="0" smtClean="0"/>
                    </a:p>
                  </a:txBody>
                  <a:tcPr/>
                </a:tc>
              </a:tr>
              <a:tr h="5358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dirty="0" smtClean="0">
                          <a:solidFill>
                            <a:srgbClr val="7030A0"/>
                          </a:solidFill>
                        </a:rPr>
                        <a:t>#9, J</a:t>
                      </a:r>
                      <a:endParaRPr lang="en-US"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aseline="0" dirty="0" smtClean="0"/>
                        <a:t>f</a:t>
                      </a:r>
                      <a:r>
                        <a:rPr lang="en-US" sz="2400" baseline="-25000" dirty="0" smtClean="0"/>
                        <a:t>1</a:t>
                      </a:r>
                      <a:r>
                        <a:rPr lang="en-US" sz="2400" baseline="0" dirty="0" smtClean="0"/>
                        <a:t>@A</a:t>
                      </a:r>
                      <a:endParaRPr lang="en-US" sz="2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aseline="0" dirty="0" smtClean="0"/>
                        <a:t>f</a:t>
                      </a:r>
                      <a:r>
                        <a:rPr lang="en-US" sz="2400" baseline="-25000" dirty="0" smtClean="0"/>
                        <a:t>4</a:t>
                      </a:r>
                      <a:r>
                        <a:rPr lang="en-US" sz="2400" baseline="0" dirty="0" smtClean="0"/>
                        <a:t>@J</a:t>
                      </a:r>
                      <a:endParaRPr lang="en-US" sz="2400" dirty="0" smtClean="0"/>
                    </a:p>
                  </a:txBody>
                  <a:tcPr/>
                </a:tc>
              </a:tr>
              <a:tr h="5358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dirty="0" smtClean="0">
                          <a:solidFill>
                            <a:srgbClr val="7030A0"/>
                          </a:solidFill>
                        </a:rPr>
                        <a:t>#10, K</a:t>
                      </a:r>
                      <a:endParaRPr lang="en-US" sz="2400" b="1" baseline="-25000" dirty="0" smtClean="0">
                        <a:solidFill>
                          <a:srgbClr val="7030A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aseline="0" dirty="0" smtClean="0"/>
                        <a:t>f</a:t>
                      </a:r>
                      <a:r>
                        <a:rPr lang="en-US" sz="2400" baseline="-25000" dirty="0" smtClean="0"/>
                        <a:t>1</a:t>
                      </a:r>
                      <a:r>
                        <a:rPr lang="en-US" sz="2400" baseline="0" dirty="0" smtClean="0"/>
                        <a:t>@A</a:t>
                      </a:r>
                      <a:endParaRPr lang="en-US" sz="2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aseline="0" dirty="0" smtClean="0"/>
                        <a:t>f</a:t>
                      </a:r>
                      <a:r>
                        <a:rPr lang="en-US" sz="2400" baseline="-25000" dirty="0" smtClean="0"/>
                        <a:t>4</a:t>
                      </a:r>
                      <a:r>
                        <a:rPr lang="en-US" sz="2400" baseline="0" dirty="0" smtClean="0"/>
                        <a:t>@K</a:t>
                      </a:r>
                      <a:endParaRPr lang="en-US" sz="2400" dirty="0" smtClean="0"/>
                    </a:p>
                  </a:txBody>
                  <a:tcPr/>
                </a:tc>
              </a:tr>
            </a:tbl>
          </a:graphicData>
        </a:graphic>
      </p:graphicFrame>
      <p:sp>
        <p:nvSpPr>
          <p:cNvPr id="3" name="TextBox 2"/>
          <p:cNvSpPr txBox="1"/>
          <p:nvPr/>
        </p:nvSpPr>
        <p:spPr>
          <a:xfrm>
            <a:off x="5317524" y="762000"/>
            <a:ext cx="3674076" cy="5632311"/>
          </a:xfrm>
          <a:prstGeom prst="rect">
            <a:avLst/>
          </a:prstGeom>
          <a:noFill/>
        </p:spPr>
        <p:txBody>
          <a:bodyPr wrap="square" rtlCol="0">
            <a:spAutoFit/>
          </a:bodyPr>
          <a:lstStyle/>
          <a:p>
            <a:r>
              <a:rPr lang="en-US" sz="2400" dirty="0" smtClean="0"/>
              <a:t>Columns’ view: </a:t>
            </a:r>
            <a:r>
              <a:rPr lang="en-US" sz="2400" u="sng" dirty="0" smtClean="0"/>
              <a:t>no empty cells</a:t>
            </a:r>
            <a:r>
              <a:rPr lang="en-US" sz="2400" dirty="0" smtClean="0"/>
              <a:t>, </a:t>
            </a:r>
            <a:r>
              <a:rPr lang="en-US" sz="2400" u="sng" dirty="0" smtClean="0"/>
              <a:t>no direct access</a:t>
            </a:r>
          </a:p>
          <a:p>
            <a:r>
              <a:rPr lang="en-US" sz="2400" u="sng" dirty="0" smtClean="0"/>
              <a:t>f</a:t>
            </a:r>
            <a:r>
              <a:rPr lang="en-US" sz="2400" u="sng" baseline="-25000" dirty="0" smtClean="0"/>
              <a:t>1</a:t>
            </a:r>
            <a:r>
              <a:rPr lang="en-US" sz="2400" u="sng" dirty="0" smtClean="0"/>
              <a:t>$A</a:t>
            </a:r>
            <a:r>
              <a:rPr lang="en-US" sz="2400" dirty="0" smtClean="0"/>
              <a:t>: </a:t>
            </a:r>
          </a:p>
          <a:p>
            <a:r>
              <a:rPr lang="en-US" sz="2400" dirty="0" smtClean="0"/>
              <a:t>	A</a:t>
            </a:r>
            <a:r>
              <a:rPr lang="en-US" sz="2400" dirty="0"/>
              <a:t>, G, H, </a:t>
            </a:r>
            <a:r>
              <a:rPr lang="en-US" sz="2400" dirty="0" smtClean="0"/>
              <a:t>I =&gt; f</a:t>
            </a:r>
            <a:r>
              <a:rPr lang="en-US" sz="2400" baseline="-25000" dirty="0" smtClean="0"/>
              <a:t>1</a:t>
            </a:r>
            <a:r>
              <a:rPr lang="en-US" sz="2400" dirty="0" smtClean="0"/>
              <a:t>@A, </a:t>
            </a:r>
          </a:p>
          <a:p>
            <a:r>
              <a:rPr lang="en-US" sz="2400" dirty="0" smtClean="0"/>
              <a:t>	B</a:t>
            </a:r>
            <a:r>
              <a:rPr lang="en-US" sz="2400" dirty="0"/>
              <a:t>, C, </a:t>
            </a:r>
            <a:r>
              <a:rPr lang="en-US" sz="2400" dirty="0" smtClean="0"/>
              <a:t>D =&gt; f</a:t>
            </a:r>
            <a:r>
              <a:rPr lang="en-US" sz="2400" baseline="-25000" dirty="0" smtClean="0"/>
              <a:t>1</a:t>
            </a:r>
            <a:r>
              <a:rPr lang="en-US" sz="2400" dirty="0" smtClean="0"/>
              <a:t>@B,</a:t>
            </a:r>
            <a:endParaRPr lang="en-US" sz="2400" dirty="0"/>
          </a:p>
          <a:p>
            <a:r>
              <a:rPr lang="en-US" sz="2400" dirty="0" smtClean="0"/>
              <a:t>	E</a:t>
            </a:r>
            <a:r>
              <a:rPr lang="en-US" sz="2400" dirty="0"/>
              <a:t>, </a:t>
            </a:r>
            <a:r>
              <a:rPr lang="en-US" sz="2400" dirty="0" smtClean="0"/>
              <a:t>F =&gt; f</a:t>
            </a:r>
            <a:r>
              <a:rPr lang="en-US" sz="2400" baseline="-25000" dirty="0" smtClean="0"/>
              <a:t>1</a:t>
            </a:r>
            <a:r>
              <a:rPr lang="en-US" sz="2400" dirty="0" smtClean="0"/>
              <a:t>@E</a:t>
            </a:r>
            <a:endParaRPr lang="en-US" sz="2400" dirty="0"/>
          </a:p>
          <a:p>
            <a:r>
              <a:rPr lang="en-US" sz="2400" u="sng" dirty="0" smtClean="0"/>
              <a:t>f</a:t>
            </a:r>
            <a:r>
              <a:rPr lang="en-US" sz="2400" u="sng" baseline="-25000" dirty="0" smtClean="0"/>
              <a:t>2</a:t>
            </a:r>
            <a:r>
              <a:rPr lang="en-US" sz="2400" u="sng" dirty="0" smtClean="0"/>
              <a:t>$B</a:t>
            </a:r>
            <a:r>
              <a:rPr lang="en-US" sz="2400" dirty="0" smtClean="0"/>
              <a:t>: </a:t>
            </a:r>
            <a:endParaRPr lang="en-US" sz="2400" dirty="0"/>
          </a:p>
          <a:p>
            <a:r>
              <a:rPr lang="en-US" sz="2400" dirty="0"/>
              <a:t>	</a:t>
            </a:r>
            <a:r>
              <a:rPr lang="en-US" sz="2400" dirty="0" smtClean="0"/>
              <a:t>B</a:t>
            </a:r>
            <a:r>
              <a:rPr lang="en-US" sz="2400" dirty="0"/>
              <a:t>, E, F, </a:t>
            </a:r>
            <a:r>
              <a:rPr lang="en-US" sz="2400" dirty="0" smtClean="0"/>
              <a:t>G,C=&gt; f</a:t>
            </a:r>
            <a:r>
              <a:rPr lang="en-US" sz="2400" baseline="-25000" dirty="0" smtClean="0"/>
              <a:t>2</a:t>
            </a:r>
            <a:r>
              <a:rPr lang="en-US" sz="2400" dirty="0" smtClean="0"/>
              <a:t>@B, </a:t>
            </a:r>
            <a:endParaRPr lang="en-US" sz="2400" dirty="0"/>
          </a:p>
          <a:p>
            <a:r>
              <a:rPr lang="en-US" sz="2400" dirty="0"/>
              <a:t>	</a:t>
            </a:r>
            <a:r>
              <a:rPr lang="en-US" sz="2400" dirty="0" smtClean="0"/>
              <a:t>D =&gt; f</a:t>
            </a:r>
            <a:r>
              <a:rPr lang="en-US" sz="2400" baseline="-25000" dirty="0" smtClean="0"/>
              <a:t>1</a:t>
            </a:r>
            <a:r>
              <a:rPr lang="en-US" sz="2400" dirty="0" smtClean="0"/>
              <a:t>@D</a:t>
            </a:r>
            <a:endParaRPr lang="en-US" sz="2400" dirty="0"/>
          </a:p>
          <a:p>
            <a:r>
              <a:rPr lang="en-US" sz="2400" u="sng" dirty="0" smtClean="0"/>
              <a:t>f</a:t>
            </a:r>
            <a:r>
              <a:rPr lang="en-US" sz="2400" u="sng" baseline="-25000" dirty="0" smtClean="0"/>
              <a:t>3</a:t>
            </a:r>
            <a:r>
              <a:rPr lang="en-US" sz="2400" u="sng" dirty="0" smtClean="0"/>
              <a:t>$H</a:t>
            </a:r>
            <a:r>
              <a:rPr lang="en-US" sz="2400" dirty="0" smtClean="0"/>
              <a:t>: </a:t>
            </a:r>
            <a:endParaRPr lang="en-US" sz="2400" dirty="0"/>
          </a:p>
          <a:p>
            <a:r>
              <a:rPr lang="en-US" sz="2400" dirty="0"/>
              <a:t>	</a:t>
            </a:r>
            <a:r>
              <a:rPr lang="en-US" sz="2400" dirty="0" smtClean="0"/>
              <a:t>E</a:t>
            </a:r>
            <a:r>
              <a:rPr lang="en-US" sz="2400" dirty="0"/>
              <a:t>, G, </a:t>
            </a:r>
            <a:r>
              <a:rPr lang="en-US" sz="2400" dirty="0" smtClean="0"/>
              <a:t>H =&gt; f</a:t>
            </a:r>
            <a:r>
              <a:rPr lang="en-US" sz="2400" baseline="-25000" dirty="0" smtClean="0"/>
              <a:t>3</a:t>
            </a:r>
            <a:r>
              <a:rPr lang="en-US" sz="2400" dirty="0" smtClean="0"/>
              <a:t>@H, </a:t>
            </a:r>
            <a:endParaRPr lang="en-US" sz="2400" dirty="0"/>
          </a:p>
          <a:p>
            <a:r>
              <a:rPr lang="en-US" sz="2400" dirty="0"/>
              <a:t>	</a:t>
            </a:r>
            <a:r>
              <a:rPr lang="en-US" sz="2400" dirty="0" smtClean="0"/>
              <a:t>I =&gt; f</a:t>
            </a:r>
            <a:r>
              <a:rPr lang="en-US" sz="2400" baseline="-25000" dirty="0" smtClean="0"/>
              <a:t>3</a:t>
            </a:r>
            <a:r>
              <a:rPr lang="en-US" sz="2400" dirty="0" smtClean="0"/>
              <a:t>@I</a:t>
            </a:r>
            <a:endParaRPr lang="en-US" sz="2400" dirty="0"/>
          </a:p>
          <a:p>
            <a:r>
              <a:rPr lang="en-US" sz="2400" u="sng" dirty="0" smtClean="0"/>
              <a:t>f</a:t>
            </a:r>
            <a:r>
              <a:rPr lang="en-US" sz="2400" u="sng" baseline="-25000" dirty="0" smtClean="0"/>
              <a:t>4</a:t>
            </a:r>
            <a:r>
              <a:rPr lang="en-US" sz="2400" u="sng" dirty="0" smtClean="0"/>
              <a:t>$J</a:t>
            </a:r>
            <a:r>
              <a:rPr lang="en-US" sz="2400" dirty="0" smtClean="0"/>
              <a:t>: </a:t>
            </a:r>
            <a:endParaRPr lang="en-US" sz="2400" dirty="0"/>
          </a:p>
          <a:p>
            <a:r>
              <a:rPr lang="en-US" sz="2400" dirty="0"/>
              <a:t>	G, I, </a:t>
            </a:r>
            <a:r>
              <a:rPr lang="en-US" sz="2400" dirty="0" smtClean="0"/>
              <a:t>K =&gt; f</a:t>
            </a:r>
            <a:r>
              <a:rPr lang="en-US" sz="2400" baseline="-25000" dirty="0" smtClean="0"/>
              <a:t>4</a:t>
            </a:r>
            <a:r>
              <a:rPr lang="en-US" sz="2400" dirty="0" smtClean="0"/>
              <a:t>@J, </a:t>
            </a:r>
            <a:endParaRPr lang="en-US" sz="2400" dirty="0"/>
          </a:p>
          <a:p>
            <a:r>
              <a:rPr lang="en-US" sz="2400" dirty="0"/>
              <a:t>	</a:t>
            </a:r>
            <a:r>
              <a:rPr lang="en-US" sz="2400" dirty="0" smtClean="0"/>
              <a:t>K =&gt; f</a:t>
            </a:r>
            <a:r>
              <a:rPr lang="en-US" sz="2400" baseline="-25000" dirty="0" smtClean="0"/>
              <a:t>4</a:t>
            </a:r>
            <a:r>
              <a:rPr lang="en-US" sz="2400" dirty="0" smtClean="0"/>
              <a:t>@K</a:t>
            </a:r>
            <a:endParaRPr lang="en-US" sz="2400" dirty="0"/>
          </a:p>
        </p:txBody>
      </p:sp>
      <p:sp>
        <p:nvSpPr>
          <p:cNvPr id="4" name="Прямоугольник 3"/>
          <p:cNvSpPr/>
          <p:nvPr/>
        </p:nvSpPr>
        <p:spPr>
          <a:xfrm>
            <a:off x="1219200" y="1295400"/>
            <a:ext cx="838200" cy="5257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Прямоугольник 36"/>
          <p:cNvSpPr/>
          <p:nvPr/>
        </p:nvSpPr>
        <p:spPr>
          <a:xfrm>
            <a:off x="2100944" y="1752600"/>
            <a:ext cx="838200" cy="27432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Прямоугольник 38"/>
          <p:cNvSpPr/>
          <p:nvPr/>
        </p:nvSpPr>
        <p:spPr>
          <a:xfrm>
            <a:off x="3015344" y="2209800"/>
            <a:ext cx="838200" cy="32766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Прямоугольник 39"/>
          <p:cNvSpPr/>
          <p:nvPr/>
        </p:nvSpPr>
        <p:spPr>
          <a:xfrm>
            <a:off x="4114800" y="3124200"/>
            <a:ext cx="838200" cy="3429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18956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73" y="-152400"/>
            <a:ext cx="9144000" cy="762000"/>
          </a:xfrm>
        </p:spPr>
        <p:txBody>
          <a:bodyPr>
            <a:normAutofit/>
          </a:bodyPr>
          <a:lstStyle/>
          <a:p>
            <a:r>
              <a:rPr lang="en-US" sz="3600" b="1" dirty="0">
                <a:solidFill>
                  <a:srgbClr val="CC6600"/>
                </a:solidFill>
                <a:latin typeface="Comic Sans MS" pitchFamily="66" charset="0"/>
              </a:rPr>
              <a:t>General </a:t>
            </a:r>
            <a:r>
              <a:rPr lang="en-US" sz="3600" b="1" dirty="0" smtClean="0">
                <a:solidFill>
                  <a:srgbClr val="CC6600"/>
                </a:solidFill>
                <a:latin typeface="Comic Sans MS" pitchFamily="66" charset="0"/>
              </a:rPr>
              <a:t>algorithm: columns outcome</a:t>
            </a:r>
            <a:endParaRPr lang="en-US" sz="3600" b="1" dirty="0">
              <a:solidFill>
                <a:srgbClr val="CC6600"/>
              </a:solidFill>
              <a:latin typeface="Comic Sans MS" pitchFamily="66" charset="0"/>
            </a:endParaRPr>
          </a:p>
        </p:txBody>
      </p:sp>
      <p:sp>
        <p:nvSpPr>
          <p:cNvPr id="7"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17</a:t>
            </a:fld>
            <a:endParaRPr lang="en-US" dirty="0"/>
          </a:p>
        </p:txBody>
      </p:sp>
      <p:graphicFrame>
        <p:nvGraphicFramePr>
          <p:cNvPr id="34" name="Таблица 33"/>
          <p:cNvGraphicFramePr>
            <a:graphicFrameLocks noGrp="1"/>
          </p:cNvGraphicFramePr>
          <p:nvPr>
            <p:extLst>
              <p:ext uri="{D42A27DB-BD31-4B8C-83A1-F6EECF244321}">
                <p14:modId xmlns:p14="http://schemas.microsoft.com/office/powerpoint/2010/main" val="499799912"/>
              </p:ext>
            </p:extLst>
          </p:nvPr>
        </p:nvGraphicFramePr>
        <p:xfrm>
          <a:off x="43544" y="457200"/>
          <a:ext cx="4953000" cy="5793647"/>
        </p:xfrm>
        <a:graphic>
          <a:graphicData uri="http://schemas.openxmlformats.org/drawingml/2006/table">
            <a:tbl>
              <a:tblPr firstRow="1" bandRow="1">
                <a:tableStyleId>{5C22544A-7EE6-4342-B048-85BDC9FD1C3A}</a:tableStyleId>
              </a:tblPr>
              <a:tblGrid>
                <a:gridCol w="1066800"/>
                <a:gridCol w="838200"/>
                <a:gridCol w="914400"/>
                <a:gridCol w="914400"/>
                <a:gridCol w="1219200"/>
              </a:tblGrid>
              <a:tr h="528506">
                <a:tc>
                  <a:txBody>
                    <a:bodyPr/>
                    <a:lstStyle/>
                    <a:p>
                      <a:pPr algn="ctr"/>
                      <a:endParaRPr lang="en-US"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aseline="0" dirty="0" smtClean="0"/>
                        <a:t>f</a:t>
                      </a:r>
                      <a:r>
                        <a:rPr lang="en-US" sz="2400" baseline="-25000" dirty="0" smtClean="0"/>
                        <a:t>1</a:t>
                      </a:r>
                      <a:r>
                        <a:rPr lang="en-US" sz="2400" baseline="0" dirty="0" smtClean="0"/>
                        <a:t>$A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aseline="0" dirty="0" smtClean="0"/>
                        <a:t>f</a:t>
                      </a:r>
                      <a:r>
                        <a:rPr lang="en-US" sz="2400" baseline="-25000" dirty="0" smtClean="0"/>
                        <a:t>2</a:t>
                      </a:r>
                      <a:r>
                        <a:rPr lang="en-US" sz="2400" baseline="0" dirty="0" smtClean="0"/>
                        <a:t>$B</a:t>
                      </a:r>
                      <a:endParaRPr lang="en-US" sz="2400" baseline="-250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aseline="0" dirty="0" smtClean="0"/>
                        <a:t>f</a:t>
                      </a:r>
                      <a:r>
                        <a:rPr lang="en-US" sz="2400" baseline="-25000" dirty="0" smtClean="0"/>
                        <a:t>3</a:t>
                      </a:r>
                      <a:r>
                        <a:rPr lang="en-US" sz="2400" baseline="0" dirty="0" smtClean="0"/>
                        <a:t>$H</a:t>
                      </a:r>
                      <a:endParaRPr lang="en-US" sz="2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aseline="0" dirty="0" smtClean="0"/>
                        <a:t>f</a:t>
                      </a:r>
                      <a:r>
                        <a:rPr lang="en-US" sz="2400" baseline="-25000" dirty="0" smtClean="0"/>
                        <a:t>4</a:t>
                      </a:r>
                      <a:r>
                        <a:rPr lang="en-US" sz="2400" baseline="0" dirty="0" smtClean="0"/>
                        <a:t>$J</a:t>
                      </a:r>
                      <a:endParaRPr lang="en-US" sz="2400" dirty="0" smtClean="0"/>
                    </a:p>
                  </a:txBody>
                  <a:tcPr/>
                </a:tc>
              </a:tr>
              <a:tr h="385894">
                <a:tc>
                  <a:txBody>
                    <a:bodyPr/>
                    <a:lstStyle/>
                    <a:p>
                      <a:pPr algn="ctr"/>
                      <a:r>
                        <a:rPr lang="en-US" sz="2400" b="1" dirty="0" smtClean="0">
                          <a:solidFill>
                            <a:srgbClr val="7030A0"/>
                          </a:solidFill>
                        </a:rPr>
                        <a:t>#0, A</a:t>
                      </a:r>
                      <a:endParaRPr lang="en-US" sz="2400" baseline="-25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aseline="0" dirty="0" smtClean="0"/>
                        <a:t>f</a:t>
                      </a:r>
                      <a:r>
                        <a:rPr lang="en-US" sz="2400" baseline="-25000" dirty="0" smtClean="0"/>
                        <a:t>1</a:t>
                      </a:r>
                      <a:r>
                        <a:rPr lang="en-US" sz="2400" baseline="0" dirty="0" smtClean="0"/>
                        <a:t>@A</a:t>
                      </a:r>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r>
              <a:tr h="38589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dirty="0" smtClean="0">
                          <a:solidFill>
                            <a:srgbClr val="7030A0"/>
                          </a:solidFill>
                        </a:rPr>
                        <a:t>#1, B</a:t>
                      </a:r>
                      <a:endParaRPr lang="en-US"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aseline="0" dirty="0" smtClean="0"/>
                        <a:t>f</a:t>
                      </a:r>
                      <a:r>
                        <a:rPr lang="en-US" sz="2400" baseline="-25000" dirty="0" smtClean="0"/>
                        <a:t>1</a:t>
                      </a:r>
                      <a:r>
                        <a:rPr lang="en-US" sz="2400" baseline="0" dirty="0" smtClean="0"/>
                        <a:t>@B</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aseline="0" dirty="0" smtClean="0"/>
                        <a:t>f</a:t>
                      </a:r>
                      <a:r>
                        <a:rPr lang="en-US" sz="2400" baseline="-25000" dirty="0" smtClean="0"/>
                        <a:t>2</a:t>
                      </a:r>
                      <a:r>
                        <a:rPr lang="en-US" sz="2400" baseline="0" dirty="0" smtClean="0"/>
                        <a:t>@B</a:t>
                      </a:r>
                    </a:p>
                  </a:txBody>
                  <a:tcPr/>
                </a:tc>
                <a:tc>
                  <a:txBody>
                    <a:bodyPr/>
                    <a:lstStyle/>
                    <a:p>
                      <a:pPr algn="ctr"/>
                      <a:endParaRPr lang="en-US" sz="2400" dirty="0"/>
                    </a:p>
                  </a:txBody>
                  <a:tcPr/>
                </a:tc>
                <a:tc>
                  <a:txBody>
                    <a:bodyPr/>
                    <a:lstStyle/>
                    <a:p>
                      <a:pPr algn="ctr"/>
                      <a:endParaRPr lang="en-US" sz="2400" dirty="0"/>
                    </a:p>
                  </a:txBody>
                  <a:tcPr/>
                </a:tc>
              </a:tr>
              <a:tr h="30969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dirty="0" smtClean="0">
                          <a:solidFill>
                            <a:srgbClr val="7030A0"/>
                          </a:solidFill>
                        </a:rPr>
                        <a:t>#2, E</a:t>
                      </a:r>
                      <a:endParaRPr lang="en-US"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aseline="0" dirty="0" smtClean="0"/>
                        <a:t>f</a:t>
                      </a:r>
                      <a:r>
                        <a:rPr lang="en-US" sz="2400" baseline="-25000" dirty="0" smtClean="0"/>
                        <a:t>1</a:t>
                      </a:r>
                      <a:r>
                        <a:rPr lang="en-US" sz="2400" baseline="0" dirty="0" smtClean="0"/>
                        <a:t>@E</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aseline="0" dirty="0" smtClean="0"/>
                        <a:t>f</a:t>
                      </a:r>
                      <a:r>
                        <a:rPr lang="en-US" sz="2400" baseline="-25000" dirty="0" smtClean="0"/>
                        <a:t>2</a:t>
                      </a:r>
                      <a:r>
                        <a:rPr lang="en-US" sz="2400" baseline="0" dirty="0" smtClean="0"/>
                        <a:t>@B</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aseline="0" dirty="0" smtClean="0"/>
                        <a:t>f</a:t>
                      </a:r>
                      <a:r>
                        <a:rPr lang="en-US" sz="2400" baseline="-25000" dirty="0" smtClean="0"/>
                        <a:t>3</a:t>
                      </a:r>
                      <a:r>
                        <a:rPr lang="en-US" sz="2400" baseline="0" dirty="0" smtClean="0"/>
                        <a:t>@H</a:t>
                      </a:r>
                      <a:endParaRPr lang="en-US" sz="2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dirty="0" smtClean="0"/>
                    </a:p>
                  </a:txBody>
                  <a:tcPr/>
                </a:tc>
              </a:tr>
              <a:tr h="385894">
                <a:tc>
                  <a:txBody>
                    <a:bodyPr/>
                    <a:lstStyle/>
                    <a:p>
                      <a:pPr algn="ctr"/>
                      <a:r>
                        <a:rPr lang="en-US" sz="2400" b="1" dirty="0" smtClean="0">
                          <a:solidFill>
                            <a:srgbClr val="7030A0"/>
                          </a:solidFill>
                        </a:rPr>
                        <a:t>#3, F</a:t>
                      </a:r>
                      <a:endParaRPr lang="en-US"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aseline="0" dirty="0" smtClean="0"/>
                        <a:t>f</a:t>
                      </a:r>
                      <a:r>
                        <a:rPr lang="en-US" sz="2400" baseline="-25000" dirty="0" smtClean="0"/>
                        <a:t>1</a:t>
                      </a:r>
                      <a:r>
                        <a:rPr lang="en-US" sz="2400" baseline="0" dirty="0" smtClean="0"/>
                        <a:t>@E</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aseline="0" dirty="0" smtClean="0"/>
                        <a:t>f</a:t>
                      </a:r>
                      <a:r>
                        <a:rPr lang="en-US" sz="2400" baseline="-25000" dirty="0" smtClean="0"/>
                        <a:t>2</a:t>
                      </a:r>
                      <a:r>
                        <a:rPr lang="en-US" sz="2400" baseline="0" dirty="0" smtClean="0"/>
                        <a:t>@B</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dirty="0" smtClean="0"/>
                    </a:p>
                  </a:txBody>
                  <a:tcPr/>
                </a:tc>
              </a:tr>
              <a:tr h="38589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dirty="0" smtClean="0">
                          <a:solidFill>
                            <a:srgbClr val="7030A0"/>
                          </a:solidFill>
                        </a:rPr>
                        <a:t>#4, G</a:t>
                      </a:r>
                      <a:endParaRPr lang="en-US"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aseline="0" dirty="0" smtClean="0"/>
                        <a:t>f</a:t>
                      </a:r>
                      <a:r>
                        <a:rPr lang="en-US" sz="2400" baseline="-25000" dirty="0" smtClean="0"/>
                        <a:t>1</a:t>
                      </a:r>
                      <a:r>
                        <a:rPr lang="en-US" sz="2400" baseline="0" dirty="0" smtClean="0"/>
                        <a:t>@A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aseline="0" dirty="0" smtClean="0"/>
                        <a:t>f</a:t>
                      </a:r>
                      <a:r>
                        <a:rPr lang="en-US" sz="2400" baseline="-25000" dirty="0" smtClean="0"/>
                        <a:t>2</a:t>
                      </a:r>
                      <a:r>
                        <a:rPr lang="en-US" sz="2400" baseline="0" dirty="0" smtClean="0"/>
                        <a:t>@B</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aseline="0" dirty="0" smtClean="0"/>
                        <a:t>f</a:t>
                      </a:r>
                      <a:r>
                        <a:rPr lang="en-US" sz="2400" baseline="-25000" dirty="0" smtClean="0"/>
                        <a:t>3</a:t>
                      </a:r>
                      <a:r>
                        <a:rPr lang="en-US" sz="2400" baseline="0" dirty="0" smtClean="0"/>
                        <a:t>@H</a:t>
                      </a:r>
                      <a:endParaRPr lang="en-US" sz="2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aseline="0" dirty="0" smtClean="0"/>
                        <a:t>f</a:t>
                      </a:r>
                      <a:r>
                        <a:rPr lang="en-US" sz="2400" baseline="-25000" dirty="0" smtClean="0"/>
                        <a:t>4</a:t>
                      </a:r>
                      <a:r>
                        <a:rPr lang="en-US" sz="2400" baseline="0" dirty="0" smtClean="0"/>
                        <a:t>@J</a:t>
                      </a:r>
                      <a:endParaRPr lang="en-US" sz="2400" dirty="0" smtClean="0"/>
                    </a:p>
                  </a:txBody>
                  <a:tcPr/>
                </a:tc>
              </a:tr>
              <a:tr h="38589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dirty="0" smtClean="0">
                          <a:solidFill>
                            <a:srgbClr val="7030A0"/>
                          </a:solidFill>
                        </a:rPr>
                        <a:t>#5, C</a:t>
                      </a:r>
                      <a:endParaRPr lang="en-US"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aseline="0" dirty="0" smtClean="0"/>
                        <a:t>f</a:t>
                      </a:r>
                      <a:r>
                        <a:rPr lang="en-US" sz="2400" baseline="-25000" dirty="0" smtClean="0"/>
                        <a:t>1</a:t>
                      </a:r>
                      <a:r>
                        <a:rPr lang="en-US" sz="2400" baseline="0" dirty="0" smtClean="0"/>
                        <a:t>@B</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aseline="0" dirty="0" smtClean="0"/>
                        <a:t>f</a:t>
                      </a:r>
                      <a:r>
                        <a:rPr lang="en-US" sz="2400" baseline="-25000" dirty="0" smtClean="0"/>
                        <a:t>2</a:t>
                      </a:r>
                      <a:r>
                        <a:rPr lang="en-US" sz="2400" baseline="0" dirty="0" smtClean="0"/>
                        <a:t>@B</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dirty="0" smtClean="0"/>
                    </a:p>
                  </a:txBody>
                  <a:tcPr/>
                </a:tc>
              </a:tr>
              <a:tr h="38589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dirty="0" smtClean="0">
                          <a:solidFill>
                            <a:srgbClr val="7030A0"/>
                          </a:solidFill>
                        </a:rPr>
                        <a:t>#6, D</a:t>
                      </a:r>
                      <a:endParaRPr lang="en-US"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aseline="0" dirty="0" smtClean="0"/>
                        <a:t>f</a:t>
                      </a:r>
                      <a:r>
                        <a:rPr lang="en-US" sz="2400" baseline="-25000" dirty="0" smtClean="0"/>
                        <a:t>1</a:t>
                      </a:r>
                      <a:r>
                        <a:rPr lang="en-US" sz="2400" baseline="0" dirty="0" smtClean="0"/>
                        <a:t>@B</a:t>
                      </a:r>
                      <a:endParaRPr lang="en-US" sz="2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aseline="0" dirty="0" smtClean="0"/>
                        <a:t>f</a:t>
                      </a:r>
                      <a:r>
                        <a:rPr lang="en-US" sz="2400" baseline="-25000" dirty="0" smtClean="0"/>
                        <a:t>2</a:t>
                      </a:r>
                      <a:r>
                        <a:rPr lang="en-US" sz="2400" baseline="0" dirty="0" smtClean="0"/>
                        <a:t>@D</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dirty="0" smtClean="0"/>
                    </a:p>
                  </a:txBody>
                  <a:tcPr/>
                </a:tc>
              </a:tr>
              <a:tr h="38589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dirty="0" smtClean="0">
                          <a:solidFill>
                            <a:srgbClr val="7030A0"/>
                          </a:solidFill>
                        </a:rPr>
                        <a:t>#7, H</a:t>
                      </a:r>
                      <a:endParaRPr lang="en-US"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aseline="0" dirty="0" smtClean="0"/>
                        <a:t>f</a:t>
                      </a:r>
                      <a:r>
                        <a:rPr lang="en-US" sz="2400" baseline="-25000" dirty="0" smtClean="0"/>
                        <a:t>1</a:t>
                      </a:r>
                      <a:r>
                        <a:rPr lang="en-US" sz="2400" baseline="0" dirty="0" smtClean="0"/>
                        <a:t>@A</a:t>
                      </a:r>
                      <a:endParaRPr lang="en-US" sz="2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aseline="0" dirty="0" smtClean="0"/>
                        <a:t>f</a:t>
                      </a:r>
                      <a:r>
                        <a:rPr lang="en-US" sz="2400" baseline="-25000" dirty="0" smtClean="0"/>
                        <a:t>3</a:t>
                      </a:r>
                      <a:r>
                        <a:rPr lang="en-US" sz="2400" baseline="0" dirty="0" smtClean="0"/>
                        <a:t>@H</a:t>
                      </a:r>
                      <a:endParaRPr lang="en-US" sz="2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dirty="0" smtClean="0"/>
                    </a:p>
                  </a:txBody>
                  <a:tcPr/>
                </a:tc>
              </a:tr>
              <a:tr h="5358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dirty="0" smtClean="0">
                          <a:solidFill>
                            <a:srgbClr val="7030A0"/>
                          </a:solidFill>
                        </a:rPr>
                        <a:t>#8, I</a:t>
                      </a:r>
                      <a:endParaRPr lang="en-US"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aseline="0" dirty="0" smtClean="0"/>
                        <a:t>f</a:t>
                      </a:r>
                      <a:r>
                        <a:rPr lang="en-US" sz="2400" baseline="-25000" dirty="0" smtClean="0"/>
                        <a:t>1</a:t>
                      </a:r>
                      <a:r>
                        <a:rPr lang="en-US" sz="2400" baseline="0" dirty="0" smtClean="0"/>
                        <a:t>@A</a:t>
                      </a:r>
                      <a:endParaRPr lang="en-US" sz="2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aseline="0" dirty="0" smtClean="0"/>
                        <a:t>f</a:t>
                      </a:r>
                      <a:r>
                        <a:rPr lang="en-US" sz="2400" baseline="-25000" dirty="0" smtClean="0"/>
                        <a:t>3</a:t>
                      </a:r>
                      <a:r>
                        <a:rPr lang="en-US" sz="2400" baseline="0" dirty="0" smtClean="0"/>
                        <a:t>@I</a:t>
                      </a:r>
                      <a:endParaRPr lang="en-US" sz="2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aseline="0" dirty="0" smtClean="0"/>
                        <a:t>f</a:t>
                      </a:r>
                      <a:r>
                        <a:rPr lang="en-US" sz="2400" baseline="-25000" dirty="0" smtClean="0"/>
                        <a:t>4</a:t>
                      </a:r>
                      <a:r>
                        <a:rPr lang="en-US" sz="2400" baseline="0" dirty="0" smtClean="0"/>
                        <a:t>@J</a:t>
                      </a:r>
                      <a:endParaRPr lang="en-US" sz="2400" dirty="0" smtClean="0"/>
                    </a:p>
                  </a:txBody>
                  <a:tcPr/>
                </a:tc>
              </a:tr>
              <a:tr h="5358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dirty="0" smtClean="0">
                          <a:solidFill>
                            <a:srgbClr val="7030A0"/>
                          </a:solidFill>
                        </a:rPr>
                        <a:t>#9, J</a:t>
                      </a:r>
                      <a:endParaRPr lang="en-US"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aseline="0" dirty="0" smtClean="0"/>
                        <a:t>f</a:t>
                      </a:r>
                      <a:r>
                        <a:rPr lang="en-US" sz="2400" baseline="-25000" dirty="0" smtClean="0"/>
                        <a:t>1</a:t>
                      </a:r>
                      <a:r>
                        <a:rPr lang="en-US" sz="2400" baseline="0" dirty="0" smtClean="0"/>
                        <a:t>@A</a:t>
                      </a:r>
                      <a:endParaRPr lang="en-US" sz="2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aseline="0" dirty="0" smtClean="0"/>
                        <a:t>f</a:t>
                      </a:r>
                      <a:r>
                        <a:rPr lang="en-US" sz="2400" baseline="-25000" dirty="0" smtClean="0"/>
                        <a:t>4</a:t>
                      </a:r>
                      <a:r>
                        <a:rPr lang="en-US" sz="2400" baseline="0" dirty="0" smtClean="0"/>
                        <a:t>@J</a:t>
                      </a:r>
                      <a:endParaRPr lang="en-US" sz="2400" dirty="0" smtClean="0"/>
                    </a:p>
                  </a:txBody>
                  <a:tcPr/>
                </a:tc>
              </a:tr>
              <a:tr h="5358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dirty="0" smtClean="0">
                          <a:solidFill>
                            <a:srgbClr val="7030A0"/>
                          </a:solidFill>
                        </a:rPr>
                        <a:t>#10, K</a:t>
                      </a:r>
                      <a:endParaRPr lang="en-US" sz="2400" b="1" baseline="-25000" dirty="0" smtClean="0">
                        <a:solidFill>
                          <a:srgbClr val="7030A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aseline="0" dirty="0" smtClean="0"/>
                        <a:t>f</a:t>
                      </a:r>
                      <a:r>
                        <a:rPr lang="en-US" sz="2400" baseline="-25000" dirty="0" smtClean="0"/>
                        <a:t>1</a:t>
                      </a:r>
                      <a:r>
                        <a:rPr lang="en-US" sz="2400" baseline="0" dirty="0" smtClean="0"/>
                        <a:t>@A</a:t>
                      </a:r>
                      <a:endParaRPr lang="en-US" sz="2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aseline="0" dirty="0" smtClean="0"/>
                        <a:t>f</a:t>
                      </a:r>
                      <a:r>
                        <a:rPr lang="en-US" sz="2400" baseline="-25000" dirty="0" smtClean="0"/>
                        <a:t>4</a:t>
                      </a:r>
                      <a:r>
                        <a:rPr lang="en-US" sz="2400" baseline="0" dirty="0" smtClean="0"/>
                        <a:t>@K</a:t>
                      </a:r>
                      <a:endParaRPr lang="en-US" sz="2400" dirty="0" smtClean="0"/>
                    </a:p>
                  </a:txBody>
                  <a:tcPr/>
                </a:tc>
              </a:tr>
            </a:tbl>
          </a:graphicData>
        </a:graphic>
      </p:graphicFrame>
      <p:sp>
        <p:nvSpPr>
          <p:cNvPr id="4" name="Прямоугольник 3"/>
          <p:cNvSpPr/>
          <p:nvPr/>
        </p:nvSpPr>
        <p:spPr>
          <a:xfrm>
            <a:off x="1132112" y="979706"/>
            <a:ext cx="838200" cy="5257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Прямоугольник 36"/>
          <p:cNvSpPr/>
          <p:nvPr/>
        </p:nvSpPr>
        <p:spPr>
          <a:xfrm>
            <a:off x="2013856" y="1458678"/>
            <a:ext cx="838200" cy="27432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Прямоугольник 38"/>
          <p:cNvSpPr/>
          <p:nvPr/>
        </p:nvSpPr>
        <p:spPr>
          <a:xfrm>
            <a:off x="2917370" y="1915878"/>
            <a:ext cx="838200" cy="32766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Прямоугольник 39"/>
          <p:cNvSpPr/>
          <p:nvPr/>
        </p:nvSpPr>
        <p:spPr>
          <a:xfrm>
            <a:off x="3995054" y="2808506"/>
            <a:ext cx="838200" cy="3429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257302" y="6307942"/>
            <a:ext cx="587820" cy="461665"/>
          </a:xfrm>
          <a:prstGeom prst="rect">
            <a:avLst/>
          </a:prstGeom>
          <a:noFill/>
          <a:ln w="25400">
            <a:solidFill>
              <a:srgbClr val="FF0000"/>
            </a:solidFill>
          </a:ln>
        </p:spPr>
        <p:txBody>
          <a:bodyPr wrap="square" rtlCol="0">
            <a:spAutoFit/>
          </a:bodyPr>
          <a:lstStyle/>
          <a:p>
            <a:pPr algn="ctr"/>
            <a:r>
              <a:rPr lang="en-US" sz="2400" b="1" dirty="0" smtClean="0"/>
              <a:t>0</a:t>
            </a:r>
            <a:endParaRPr lang="en-US" sz="2400" b="1" dirty="0"/>
          </a:p>
        </p:txBody>
      </p:sp>
      <p:sp>
        <p:nvSpPr>
          <p:cNvPr id="12" name="TextBox 11"/>
          <p:cNvSpPr txBox="1"/>
          <p:nvPr/>
        </p:nvSpPr>
        <p:spPr>
          <a:xfrm>
            <a:off x="2139046" y="4292173"/>
            <a:ext cx="587820" cy="461665"/>
          </a:xfrm>
          <a:prstGeom prst="rect">
            <a:avLst/>
          </a:prstGeom>
          <a:noFill/>
          <a:ln w="25400">
            <a:solidFill>
              <a:srgbClr val="FF0000"/>
            </a:solidFill>
          </a:ln>
        </p:spPr>
        <p:txBody>
          <a:bodyPr wrap="square" rtlCol="0">
            <a:spAutoFit/>
          </a:bodyPr>
          <a:lstStyle/>
          <a:p>
            <a:pPr algn="ctr"/>
            <a:r>
              <a:rPr lang="en-US" sz="2400" b="1" dirty="0" smtClean="0"/>
              <a:t>1</a:t>
            </a:r>
            <a:endParaRPr lang="en-US" sz="2400" b="1" dirty="0"/>
          </a:p>
        </p:txBody>
      </p:sp>
      <p:sp>
        <p:nvSpPr>
          <p:cNvPr id="13" name="TextBox 12"/>
          <p:cNvSpPr txBox="1"/>
          <p:nvPr/>
        </p:nvSpPr>
        <p:spPr>
          <a:xfrm>
            <a:off x="3042560" y="5217451"/>
            <a:ext cx="587820" cy="461665"/>
          </a:xfrm>
          <a:prstGeom prst="rect">
            <a:avLst/>
          </a:prstGeom>
          <a:noFill/>
          <a:ln w="25400">
            <a:solidFill>
              <a:srgbClr val="FF0000"/>
            </a:solidFill>
          </a:ln>
        </p:spPr>
        <p:txBody>
          <a:bodyPr wrap="square" rtlCol="0">
            <a:spAutoFit/>
          </a:bodyPr>
          <a:lstStyle/>
          <a:p>
            <a:pPr algn="ctr"/>
            <a:r>
              <a:rPr lang="en-US" sz="2400" b="1" dirty="0" smtClean="0"/>
              <a:t>2</a:t>
            </a:r>
            <a:endParaRPr lang="en-US" sz="2400" b="1" dirty="0"/>
          </a:p>
        </p:txBody>
      </p:sp>
      <p:sp>
        <p:nvSpPr>
          <p:cNvPr id="14" name="TextBox 13"/>
          <p:cNvSpPr txBox="1"/>
          <p:nvPr/>
        </p:nvSpPr>
        <p:spPr>
          <a:xfrm>
            <a:off x="4120244" y="6307942"/>
            <a:ext cx="587820" cy="461665"/>
          </a:xfrm>
          <a:prstGeom prst="rect">
            <a:avLst/>
          </a:prstGeom>
          <a:noFill/>
          <a:ln w="25400">
            <a:solidFill>
              <a:srgbClr val="FF0000"/>
            </a:solidFill>
          </a:ln>
        </p:spPr>
        <p:txBody>
          <a:bodyPr wrap="square" rtlCol="0">
            <a:spAutoFit/>
          </a:bodyPr>
          <a:lstStyle/>
          <a:p>
            <a:pPr algn="ctr"/>
            <a:r>
              <a:rPr lang="en-US" sz="2400" b="1" dirty="0" smtClean="0"/>
              <a:t>4</a:t>
            </a:r>
            <a:endParaRPr lang="en-US" sz="2400" b="1" dirty="0"/>
          </a:p>
        </p:txBody>
      </p:sp>
      <p:sp>
        <p:nvSpPr>
          <p:cNvPr id="6" name="TextBox 5"/>
          <p:cNvSpPr txBox="1"/>
          <p:nvPr/>
        </p:nvSpPr>
        <p:spPr>
          <a:xfrm>
            <a:off x="5410200" y="1600200"/>
            <a:ext cx="3429000" cy="2308324"/>
          </a:xfrm>
          <a:prstGeom prst="rect">
            <a:avLst/>
          </a:prstGeom>
          <a:noFill/>
        </p:spPr>
        <p:txBody>
          <a:bodyPr wrap="square" rtlCol="0">
            <a:spAutoFit/>
          </a:bodyPr>
          <a:lstStyle/>
          <a:p>
            <a:r>
              <a:rPr lang="en-US" sz="2400" dirty="0" smtClean="0"/>
              <a:t>EA = </a:t>
            </a:r>
            <a:r>
              <a:rPr lang="en-US" sz="2400" b="1" dirty="0">
                <a:solidFill>
                  <a:srgbClr val="0000FF"/>
                </a:solidFill>
                <a:latin typeface="Lucida Console" panose="020B0609040504020204" pitchFamily="49" charset="0"/>
              </a:rPr>
              <a:t>this</a:t>
            </a:r>
            <a:r>
              <a:rPr lang="en-US" sz="2400" dirty="0"/>
              <a:t> </a:t>
            </a:r>
            <a:r>
              <a:rPr lang="en-US" sz="2400" dirty="0" smtClean="0"/>
              <a:t>-&gt; class ID + MST -&gt; shift</a:t>
            </a:r>
            <a:endParaRPr lang="en-US" sz="2400" dirty="0"/>
          </a:p>
          <a:p>
            <a:r>
              <a:rPr lang="en-US" sz="2400" dirty="0" smtClean="0"/>
              <a:t> </a:t>
            </a:r>
          </a:p>
          <a:p>
            <a:r>
              <a:rPr lang="en-US" sz="2400" dirty="0" smtClean="0"/>
              <a:t>Direct access + some address arithmetic burden </a:t>
            </a:r>
            <a:endParaRPr lang="en-US" sz="2400" dirty="0"/>
          </a:p>
        </p:txBody>
      </p:sp>
    </p:spTree>
    <p:extLst>
      <p:ext uri="{BB962C8B-B14F-4D97-AF65-F5344CB8AC3E}">
        <p14:creationId xmlns:p14="http://schemas.microsoft.com/office/powerpoint/2010/main" val="38243104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73" y="-152400"/>
            <a:ext cx="9144000" cy="762000"/>
          </a:xfrm>
        </p:spPr>
        <p:txBody>
          <a:bodyPr>
            <a:normAutofit/>
          </a:bodyPr>
          <a:lstStyle/>
          <a:p>
            <a:r>
              <a:rPr lang="en-US" sz="3600" b="1" dirty="0">
                <a:solidFill>
                  <a:srgbClr val="CC6600"/>
                </a:solidFill>
                <a:latin typeface="Comic Sans MS" pitchFamily="66" charset="0"/>
              </a:rPr>
              <a:t>General </a:t>
            </a:r>
            <a:r>
              <a:rPr lang="en-US" sz="3600" b="1" dirty="0" smtClean="0">
                <a:solidFill>
                  <a:srgbClr val="CC6600"/>
                </a:solidFill>
                <a:latin typeface="Comic Sans MS" pitchFamily="66" charset="0"/>
              </a:rPr>
              <a:t>algorithm: rows outcome</a:t>
            </a:r>
            <a:endParaRPr lang="en-US" sz="3600" b="1" dirty="0">
              <a:solidFill>
                <a:srgbClr val="CC6600"/>
              </a:solidFill>
              <a:latin typeface="Comic Sans MS" pitchFamily="66" charset="0"/>
            </a:endParaRPr>
          </a:p>
        </p:txBody>
      </p:sp>
      <p:sp>
        <p:nvSpPr>
          <p:cNvPr id="7"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18</a:t>
            </a:fld>
            <a:endParaRPr lang="en-US" dirty="0"/>
          </a:p>
        </p:txBody>
      </p:sp>
      <p:graphicFrame>
        <p:nvGraphicFramePr>
          <p:cNvPr id="34" name="Таблица 33"/>
          <p:cNvGraphicFramePr>
            <a:graphicFrameLocks noGrp="1"/>
          </p:cNvGraphicFramePr>
          <p:nvPr>
            <p:extLst>
              <p:ext uri="{D42A27DB-BD31-4B8C-83A1-F6EECF244321}">
                <p14:modId xmlns:p14="http://schemas.microsoft.com/office/powerpoint/2010/main" val="834924254"/>
              </p:ext>
            </p:extLst>
          </p:nvPr>
        </p:nvGraphicFramePr>
        <p:xfrm>
          <a:off x="152400" y="762000"/>
          <a:ext cx="4953000" cy="5793647"/>
        </p:xfrm>
        <a:graphic>
          <a:graphicData uri="http://schemas.openxmlformats.org/drawingml/2006/table">
            <a:tbl>
              <a:tblPr firstRow="1" bandRow="1">
                <a:tableStyleId>{5C22544A-7EE6-4342-B048-85BDC9FD1C3A}</a:tableStyleId>
              </a:tblPr>
              <a:tblGrid>
                <a:gridCol w="1066800"/>
                <a:gridCol w="838200"/>
                <a:gridCol w="914400"/>
                <a:gridCol w="914400"/>
                <a:gridCol w="1219200"/>
              </a:tblGrid>
              <a:tr h="528506">
                <a:tc>
                  <a:txBody>
                    <a:bodyPr/>
                    <a:lstStyle/>
                    <a:p>
                      <a:pPr algn="ctr"/>
                      <a:endParaRPr lang="en-US"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aseline="0" dirty="0" smtClean="0"/>
                        <a:t>f</a:t>
                      </a:r>
                      <a:r>
                        <a:rPr lang="en-US" sz="2400" baseline="-25000" dirty="0" smtClean="0"/>
                        <a:t>1</a:t>
                      </a:r>
                      <a:r>
                        <a:rPr lang="en-US" sz="2400" baseline="0" dirty="0" smtClean="0"/>
                        <a:t>$A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aseline="0" dirty="0" smtClean="0"/>
                        <a:t>f</a:t>
                      </a:r>
                      <a:r>
                        <a:rPr lang="en-US" sz="2400" baseline="-25000" dirty="0" smtClean="0"/>
                        <a:t>2</a:t>
                      </a:r>
                      <a:r>
                        <a:rPr lang="en-US" sz="2400" baseline="0" dirty="0" smtClean="0"/>
                        <a:t>$B</a:t>
                      </a:r>
                      <a:endParaRPr lang="en-US" sz="2400" baseline="-250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aseline="0" dirty="0" smtClean="0"/>
                        <a:t>f</a:t>
                      </a:r>
                      <a:r>
                        <a:rPr lang="en-US" sz="2400" baseline="-25000" dirty="0" smtClean="0"/>
                        <a:t>3</a:t>
                      </a:r>
                      <a:r>
                        <a:rPr lang="en-US" sz="2400" baseline="0" dirty="0" smtClean="0"/>
                        <a:t>$H</a:t>
                      </a:r>
                      <a:endParaRPr lang="en-US" sz="2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aseline="0" dirty="0" smtClean="0"/>
                        <a:t>f</a:t>
                      </a:r>
                      <a:r>
                        <a:rPr lang="en-US" sz="2400" baseline="-25000" dirty="0" smtClean="0"/>
                        <a:t>4</a:t>
                      </a:r>
                      <a:r>
                        <a:rPr lang="en-US" sz="2400" baseline="0" dirty="0" smtClean="0"/>
                        <a:t>$J</a:t>
                      </a:r>
                      <a:endParaRPr lang="en-US" sz="2400" dirty="0" smtClean="0"/>
                    </a:p>
                  </a:txBody>
                  <a:tcPr/>
                </a:tc>
              </a:tr>
              <a:tr h="385894">
                <a:tc>
                  <a:txBody>
                    <a:bodyPr/>
                    <a:lstStyle/>
                    <a:p>
                      <a:pPr algn="ctr"/>
                      <a:r>
                        <a:rPr lang="en-US" sz="2400" b="1" dirty="0" smtClean="0">
                          <a:solidFill>
                            <a:srgbClr val="7030A0"/>
                          </a:solidFill>
                        </a:rPr>
                        <a:t>#0, A</a:t>
                      </a:r>
                      <a:endParaRPr lang="en-US" sz="2400" baseline="-25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aseline="0" dirty="0" smtClean="0"/>
                        <a:t>f</a:t>
                      </a:r>
                      <a:r>
                        <a:rPr lang="en-US" sz="2400" baseline="-25000" dirty="0" smtClean="0"/>
                        <a:t>1</a:t>
                      </a:r>
                      <a:r>
                        <a:rPr lang="en-US" sz="2400" baseline="0" dirty="0" smtClean="0"/>
                        <a:t>@A</a:t>
                      </a:r>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r>
              <a:tr h="38589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dirty="0" smtClean="0">
                          <a:solidFill>
                            <a:srgbClr val="7030A0"/>
                          </a:solidFill>
                        </a:rPr>
                        <a:t>#1, B</a:t>
                      </a:r>
                      <a:endParaRPr lang="en-US"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aseline="0" dirty="0" smtClean="0"/>
                        <a:t>f</a:t>
                      </a:r>
                      <a:r>
                        <a:rPr lang="en-US" sz="2400" baseline="-25000" dirty="0" smtClean="0"/>
                        <a:t>1</a:t>
                      </a:r>
                      <a:r>
                        <a:rPr lang="en-US" sz="2400" baseline="0" dirty="0" smtClean="0"/>
                        <a:t>@B</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aseline="0" dirty="0" smtClean="0"/>
                        <a:t>f</a:t>
                      </a:r>
                      <a:r>
                        <a:rPr lang="en-US" sz="2400" baseline="-25000" dirty="0" smtClean="0"/>
                        <a:t>2</a:t>
                      </a:r>
                      <a:r>
                        <a:rPr lang="en-US" sz="2400" baseline="0" dirty="0" smtClean="0"/>
                        <a:t>@B</a:t>
                      </a:r>
                    </a:p>
                  </a:txBody>
                  <a:tcPr/>
                </a:tc>
                <a:tc>
                  <a:txBody>
                    <a:bodyPr/>
                    <a:lstStyle/>
                    <a:p>
                      <a:pPr algn="ctr"/>
                      <a:endParaRPr lang="en-US" sz="2400" dirty="0"/>
                    </a:p>
                  </a:txBody>
                  <a:tcPr/>
                </a:tc>
                <a:tc>
                  <a:txBody>
                    <a:bodyPr/>
                    <a:lstStyle/>
                    <a:p>
                      <a:pPr algn="ctr"/>
                      <a:endParaRPr lang="en-US" sz="2400" dirty="0"/>
                    </a:p>
                  </a:txBody>
                  <a:tcPr/>
                </a:tc>
              </a:tr>
              <a:tr h="30969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dirty="0" smtClean="0">
                          <a:solidFill>
                            <a:srgbClr val="7030A0"/>
                          </a:solidFill>
                        </a:rPr>
                        <a:t>#2, E</a:t>
                      </a:r>
                      <a:endParaRPr lang="en-US"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aseline="0" dirty="0" smtClean="0"/>
                        <a:t>f</a:t>
                      </a:r>
                      <a:r>
                        <a:rPr lang="en-US" sz="2400" baseline="-25000" dirty="0" smtClean="0"/>
                        <a:t>1</a:t>
                      </a:r>
                      <a:r>
                        <a:rPr lang="en-US" sz="2400" baseline="0" dirty="0" smtClean="0"/>
                        <a:t>@E</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aseline="0" dirty="0" smtClean="0"/>
                        <a:t>f</a:t>
                      </a:r>
                      <a:r>
                        <a:rPr lang="en-US" sz="2400" baseline="-25000" dirty="0" smtClean="0"/>
                        <a:t>2</a:t>
                      </a:r>
                      <a:r>
                        <a:rPr lang="en-US" sz="2400" baseline="0" dirty="0" smtClean="0"/>
                        <a:t>@B</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aseline="0" dirty="0" smtClean="0"/>
                        <a:t>f</a:t>
                      </a:r>
                      <a:r>
                        <a:rPr lang="en-US" sz="2400" baseline="-25000" dirty="0" smtClean="0"/>
                        <a:t>3</a:t>
                      </a:r>
                      <a:r>
                        <a:rPr lang="en-US" sz="2400" baseline="0" dirty="0" smtClean="0"/>
                        <a:t>@H</a:t>
                      </a:r>
                      <a:endParaRPr lang="en-US" sz="2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dirty="0" smtClean="0"/>
                    </a:p>
                  </a:txBody>
                  <a:tcPr/>
                </a:tc>
              </a:tr>
              <a:tr h="385894">
                <a:tc>
                  <a:txBody>
                    <a:bodyPr/>
                    <a:lstStyle/>
                    <a:p>
                      <a:pPr algn="ctr"/>
                      <a:r>
                        <a:rPr lang="en-US" sz="2400" b="1" dirty="0" smtClean="0">
                          <a:solidFill>
                            <a:srgbClr val="7030A0"/>
                          </a:solidFill>
                        </a:rPr>
                        <a:t>#3, F</a:t>
                      </a:r>
                      <a:endParaRPr lang="en-US"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aseline="0" dirty="0" smtClean="0"/>
                        <a:t>f</a:t>
                      </a:r>
                      <a:r>
                        <a:rPr lang="en-US" sz="2400" baseline="-25000" dirty="0" smtClean="0"/>
                        <a:t>1</a:t>
                      </a:r>
                      <a:r>
                        <a:rPr lang="en-US" sz="2400" baseline="0" dirty="0" smtClean="0"/>
                        <a:t>@E</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aseline="0" dirty="0" smtClean="0"/>
                        <a:t>f</a:t>
                      </a:r>
                      <a:r>
                        <a:rPr lang="en-US" sz="2400" baseline="-25000" dirty="0" smtClean="0"/>
                        <a:t>2</a:t>
                      </a:r>
                      <a:r>
                        <a:rPr lang="en-US" sz="2400" baseline="0" dirty="0" smtClean="0"/>
                        <a:t>@B</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dirty="0" smtClean="0"/>
                    </a:p>
                  </a:txBody>
                  <a:tcPr/>
                </a:tc>
              </a:tr>
              <a:tr h="38589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dirty="0" smtClean="0">
                          <a:solidFill>
                            <a:srgbClr val="7030A0"/>
                          </a:solidFill>
                        </a:rPr>
                        <a:t>#4, G</a:t>
                      </a:r>
                      <a:endParaRPr lang="en-US"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aseline="0" dirty="0" smtClean="0"/>
                        <a:t>f</a:t>
                      </a:r>
                      <a:r>
                        <a:rPr lang="en-US" sz="2400" baseline="-25000" dirty="0" smtClean="0"/>
                        <a:t>1</a:t>
                      </a:r>
                      <a:r>
                        <a:rPr lang="en-US" sz="2400" baseline="0" dirty="0" smtClean="0"/>
                        <a:t>@A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aseline="0" dirty="0" smtClean="0"/>
                        <a:t>f</a:t>
                      </a:r>
                      <a:r>
                        <a:rPr lang="en-US" sz="2400" baseline="-25000" dirty="0" smtClean="0"/>
                        <a:t>2</a:t>
                      </a:r>
                      <a:r>
                        <a:rPr lang="en-US" sz="2400" baseline="0" dirty="0" smtClean="0"/>
                        <a:t>@B</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aseline="0" dirty="0" smtClean="0"/>
                        <a:t>f</a:t>
                      </a:r>
                      <a:r>
                        <a:rPr lang="en-US" sz="2400" baseline="-25000" dirty="0" smtClean="0"/>
                        <a:t>3</a:t>
                      </a:r>
                      <a:r>
                        <a:rPr lang="en-US" sz="2400" baseline="0" dirty="0" smtClean="0"/>
                        <a:t>@H</a:t>
                      </a:r>
                      <a:endParaRPr lang="en-US" sz="2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aseline="0" dirty="0" smtClean="0"/>
                        <a:t>f</a:t>
                      </a:r>
                      <a:r>
                        <a:rPr lang="en-US" sz="2400" baseline="-25000" dirty="0" smtClean="0"/>
                        <a:t>4</a:t>
                      </a:r>
                      <a:r>
                        <a:rPr lang="en-US" sz="2400" baseline="0" dirty="0" smtClean="0"/>
                        <a:t>@J</a:t>
                      </a:r>
                      <a:endParaRPr lang="en-US" sz="2400" dirty="0" smtClean="0"/>
                    </a:p>
                  </a:txBody>
                  <a:tcPr/>
                </a:tc>
              </a:tr>
              <a:tr h="38589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dirty="0" smtClean="0">
                          <a:solidFill>
                            <a:srgbClr val="7030A0"/>
                          </a:solidFill>
                        </a:rPr>
                        <a:t>#5, C</a:t>
                      </a:r>
                      <a:endParaRPr lang="en-US"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aseline="0" dirty="0" smtClean="0"/>
                        <a:t>f</a:t>
                      </a:r>
                      <a:r>
                        <a:rPr lang="en-US" sz="2400" baseline="-25000" dirty="0" smtClean="0"/>
                        <a:t>1</a:t>
                      </a:r>
                      <a:r>
                        <a:rPr lang="en-US" sz="2400" baseline="0" dirty="0" smtClean="0"/>
                        <a:t>@B</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aseline="0" dirty="0" smtClean="0"/>
                        <a:t>f</a:t>
                      </a:r>
                      <a:r>
                        <a:rPr lang="en-US" sz="2400" baseline="-25000" dirty="0" smtClean="0"/>
                        <a:t>2</a:t>
                      </a:r>
                      <a:r>
                        <a:rPr lang="en-US" sz="2400" baseline="0" dirty="0" smtClean="0"/>
                        <a:t>@B</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dirty="0" smtClean="0"/>
                    </a:p>
                  </a:txBody>
                  <a:tcPr/>
                </a:tc>
              </a:tr>
              <a:tr h="38589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dirty="0" smtClean="0">
                          <a:solidFill>
                            <a:srgbClr val="7030A0"/>
                          </a:solidFill>
                        </a:rPr>
                        <a:t>#6, D</a:t>
                      </a:r>
                      <a:endParaRPr lang="en-US"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aseline="0" dirty="0" smtClean="0"/>
                        <a:t>f</a:t>
                      </a:r>
                      <a:r>
                        <a:rPr lang="en-US" sz="2400" baseline="-25000" dirty="0" smtClean="0"/>
                        <a:t>1</a:t>
                      </a:r>
                      <a:r>
                        <a:rPr lang="en-US" sz="2400" baseline="0" dirty="0" smtClean="0"/>
                        <a:t>@B</a:t>
                      </a:r>
                      <a:endParaRPr lang="en-US" sz="2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aseline="0" dirty="0" smtClean="0"/>
                        <a:t>f</a:t>
                      </a:r>
                      <a:r>
                        <a:rPr lang="en-US" sz="2400" baseline="-25000" dirty="0" smtClean="0"/>
                        <a:t>2</a:t>
                      </a:r>
                      <a:r>
                        <a:rPr lang="en-US" sz="2400" baseline="0" dirty="0" smtClean="0"/>
                        <a:t>@D</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dirty="0" smtClean="0"/>
                    </a:p>
                  </a:txBody>
                  <a:tcPr/>
                </a:tc>
              </a:tr>
              <a:tr h="38589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dirty="0" smtClean="0">
                          <a:solidFill>
                            <a:srgbClr val="7030A0"/>
                          </a:solidFill>
                        </a:rPr>
                        <a:t>#7, H</a:t>
                      </a:r>
                      <a:endParaRPr lang="en-US"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aseline="0" dirty="0" smtClean="0"/>
                        <a:t>f</a:t>
                      </a:r>
                      <a:r>
                        <a:rPr lang="en-US" sz="2400" baseline="-25000" dirty="0" smtClean="0"/>
                        <a:t>1</a:t>
                      </a:r>
                      <a:r>
                        <a:rPr lang="en-US" sz="2400" baseline="0" dirty="0" smtClean="0"/>
                        <a:t>@A</a:t>
                      </a:r>
                      <a:endParaRPr lang="en-US" sz="2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aseline="0" dirty="0" smtClean="0"/>
                        <a:t>f</a:t>
                      </a:r>
                      <a:r>
                        <a:rPr lang="en-US" sz="2400" baseline="-25000" dirty="0" smtClean="0"/>
                        <a:t>3</a:t>
                      </a:r>
                      <a:r>
                        <a:rPr lang="en-US" sz="2400" baseline="0" dirty="0" smtClean="0"/>
                        <a:t>@H</a:t>
                      </a:r>
                      <a:endParaRPr lang="en-US" sz="2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dirty="0" smtClean="0"/>
                    </a:p>
                  </a:txBody>
                  <a:tcPr/>
                </a:tc>
              </a:tr>
              <a:tr h="5358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dirty="0" smtClean="0">
                          <a:solidFill>
                            <a:srgbClr val="7030A0"/>
                          </a:solidFill>
                        </a:rPr>
                        <a:t>#8, I</a:t>
                      </a:r>
                      <a:endParaRPr lang="en-US"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aseline="0" dirty="0" smtClean="0"/>
                        <a:t>f</a:t>
                      </a:r>
                      <a:r>
                        <a:rPr lang="en-US" sz="2400" baseline="-25000" dirty="0" smtClean="0"/>
                        <a:t>1</a:t>
                      </a:r>
                      <a:r>
                        <a:rPr lang="en-US" sz="2400" baseline="0" dirty="0" smtClean="0"/>
                        <a:t>@A</a:t>
                      </a:r>
                      <a:endParaRPr lang="en-US" sz="2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aseline="0" dirty="0" smtClean="0"/>
                        <a:t>f</a:t>
                      </a:r>
                      <a:r>
                        <a:rPr lang="en-US" sz="2400" baseline="-25000" dirty="0" smtClean="0"/>
                        <a:t>3</a:t>
                      </a:r>
                      <a:r>
                        <a:rPr lang="en-US" sz="2400" baseline="0" dirty="0" smtClean="0"/>
                        <a:t>@I</a:t>
                      </a:r>
                      <a:endParaRPr lang="en-US" sz="2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aseline="0" dirty="0" smtClean="0"/>
                        <a:t>f</a:t>
                      </a:r>
                      <a:r>
                        <a:rPr lang="en-US" sz="2400" baseline="-25000" dirty="0" smtClean="0"/>
                        <a:t>4</a:t>
                      </a:r>
                      <a:r>
                        <a:rPr lang="en-US" sz="2400" baseline="0" dirty="0" smtClean="0"/>
                        <a:t>@J</a:t>
                      </a:r>
                      <a:endParaRPr lang="en-US" sz="2400" dirty="0" smtClean="0"/>
                    </a:p>
                  </a:txBody>
                  <a:tcPr/>
                </a:tc>
              </a:tr>
              <a:tr h="5358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dirty="0" smtClean="0">
                          <a:solidFill>
                            <a:srgbClr val="7030A0"/>
                          </a:solidFill>
                        </a:rPr>
                        <a:t>#9, J</a:t>
                      </a:r>
                      <a:endParaRPr lang="en-US"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aseline="0" dirty="0" smtClean="0"/>
                        <a:t>f</a:t>
                      </a:r>
                      <a:r>
                        <a:rPr lang="en-US" sz="2400" baseline="-25000" dirty="0" smtClean="0"/>
                        <a:t>1</a:t>
                      </a:r>
                      <a:r>
                        <a:rPr lang="en-US" sz="2400" baseline="0" dirty="0" smtClean="0"/>
                        <a:t>@A</a:t>
                      </a:r>
                      <a:endParaRPr lang="en-US" sz="2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aseline="0" dirty="0" smtClean="0"/>
                        <a:t>f</a:t>
                      </a:r>
                      <a:r>
                        <a:rPr lang="en-US" sz="2400" baseline="-25000" dirty="0" smtClean="0"/>
                        <a:t>4</a:t>
                      </a:r>
                      <a:r>
                        <a:rPr lang="en-US" sz="2400" baseline="0" dirty="0" smtClean="0"/>
                        <a:t>@J</a:t>
                      </a:r>
                      <a:endParaRPr lang="en-US" sz="2400" dirty="0" smtClean="0"/>
                    </a:p>
                  </a:txBody>
                  <a:tcPr/>
                </a:tc>
              </a:tr>
              <a:tr h="5358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dirty="0" smtClean="0">
                          <a:solidFill>
                            <a:srgbClr val="7030A0"/>
                          </a:solidFill>
                        </a:rPr>
                        <a:t>#10, K</a:t>
                      </a:r>
                      <a:endParaRPr lang="en-US" sz="2400" b="1" baseline="-25000" dirty="0" smtClean="0">
                        <a:solidFill>
                          <a:srgbClr val="7030A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aseline="0" dirty="0" smtClean="0"/>
                        <a:t>f</a:t>
                      </a:r>
                      <a:r>
                        <a:rPr lang="en-US" sz="2400" baseline="-25000" dirty="0" smtClean="0"/>
                        <a:t>1</a:t>
                      </a:r>
                      <a:r>
                        <a:rPr lang="en-US" sz="2400" baseline="0" dirty="0" smtClean="0"/>
                        <a:t>@A</a:t>
                      </a:r>
                      <a:endParaRPr lang="en-US" sz="2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aseline="0" dirty="0" smtClean="0"/>
                        <a:t>f</a:t>
                      </a:r>
                      <a:r>
                        <a:rPr lang="en-US" sz="2400" baseline="-25000" dirty="0" smtClean="0"/>
                        <a:t>4</a:t>
                      </a:r>
                      <a:r>
                        <a:rPr lang="en-US" sz="2400" baseline="0" dirty="0" smtClean="0"/>
                        <a:t>@K</a:t>
                      </a:r>
                      <a:endParaRPr lang="en-US" sz="2400" dirty="0" smtClean="0"/>
                    </a:p>
                  </a:txBody>
                  <a:tcPr/>
                </a:tc>
              </a:tr>
            </a:tbl>
          </a:graphicData>
        </a:graphic>
      </p:graphicFrame>
      <p:sp>
        <p:nvSpPr>
          <p:cNvPr id="3" name="TextBox 2"/>
          <p:cNvSpPr txBox="1"/>
          <p:nvPr/>
        </p:nvSpPr>
        <p:spPr>
          <a:xfrm>
            <a:off x="5317524" y="762000"/>
            <a:ext cx="3826476" cy="5632311"/>
          </a:xfrm>
          <a:prstGeom prst="rect">
            <a:avLst/>
          </a:prstGeom>
          <a:noFill/>
        </p:spPr>
        <p:txBody>
          <a:bodyPr wrap="square" rtlCol="0">
            <a:spAutoFit/>
          </a:bodyPr>
          <a:lstStyle/>
          <a:p>
            <a:r>
              <a:rPr lang="en-US" sz="2400" dirty="0" smtClean="0"/>
              <a:t>Rows’ view: </a:t>
            </a:r>
            <a:r>
              <a:rPr lang="en-US" sz="2400" u="sng" dirty="0" smtClean="0"/>
              <a:t>empty cells</a:t>
            </a:r>
            <a:r>
              <a:rPr lang="en-US" sz="2400" dirty="0" smtClean="0"/>
              <a:t>, </a:t>
            </a:r>
            <a:r>
              <a:rPr lang="en-US" sz="2400" u="sng" dirty="0" smtClean="0"/>
              <a:t>direct access</a:t>
            </a:r>
          </a:p>
          <a:p>
            <a:endParaRPr lang="en-US" sz="2400" u="sng" dirty="0"/>
          </a:p>
          <a:p>
            <a:r>
              <a:rPr lang="en-US" sz="2400" u="sng" dirty="0" smtClean="0"/>
              <a:t>‘Smart’ rows’</a:t>
            </a:r>
            <a:r>
              <a:rPr lang="en-US" sz="2400" dirty="0" smtClean="0"/>
              <a:t> view - 2 kinds </a:t>
            </a:r>
            <a:r>
              <a:rPr lang="en-US" sz="2400" dirty="0"/>
              <a:t>o</a:t>
            </a:r>
            <a:r>
              <a:rPr lang="en-US" sz="2400" dirty="0" smtClean="0"/>
              <a:t>f vectors:</a:t>
            </a:r>
          </a:p>
          <a:p>
            <a:pPr marL="342900" indent="-342900">
              <a:buFont typeface="Arial" panose="020B0604020202020204" pitchFamily="34" charset="0"/>
              <a:buChar char="•"/>
            </a:pPr>
            <a:r>
              <a:rPr lang="en-US" sz="2400" dirty="0" smtClean="0"/>
              <a:t>Fast – fully filled, direct access</a:t>
            </a:r>
          </a:p>
          <a:p>
            <a:pPr marL="342900" indent="-342900">
              <a:buFont typeface="Arial" panose="020B0604020202020204" pitchFamily="34" charset="0"/>
              <a:buChar char="•"/>
            </a:pPr>
            <a:r>
              <a:rPr lang="en-US" sz="2400" dirty="0" smtClean="0"/>
              <a:t>Compact – no empty cells, no direct access</a:t>
            </a:r>
          </a:p>
          <a:p>
            <a:r>
              <a:rPr lang="en-US" sz="2400" dirty="0" smtClean="0"/>
              <a:t>H:</a:t>
            </a:r>
          </a:p>
          <a:p>
            <a:r>
              <a:rPr lang="en-US" sz="2400" dirty="0"/>
              <a:t>	</a:t>
            </a:r>
            <a:r>
              <a:rPr lang="en-US" sz="2400" dirty="0" smtClean="0"/>
              <a:t>f</a:t>
            </a:r>
            <a:r>
              <a:rPr lang="en-US" sz="2400" baseline="-25000" dirty="0" smtClean="0"/>
              <a:t>1</a:t>
            </a:r>
            <a:r>
              <a:rPr lang="en-US" sz="2400" dirty="0" smtClean="0"/>
              <a:t>$A =&gt; f</a:t>
            </a:r>
            <a:r>
              <a:rPr lang="en-US" sz="2400" baseline="-25000" dirty="0" smtClean="0"/>
              <a:t>1</a:t>
            </a:r>
            <a:r>
              <a:rPr lang="en-US" sz="2400" dirty="0" smtClean="0"/>
              <a:t>@A,</a:t>
            </a:r>
          </a:p>
          <a:p>
            <a:r>
              <a:rPr lang="en-US" sz="2400" dirty="0"/>
              <a:t>	</a:t>
            </a:r>
            <a:r>
              <a:rPr lang="en-US" sz="2400" dirty="0" smtClean="0"/>
              <a:t>f</a:t>
            </a:r>
            <a:r>
              <a:rPr lang="en-US" sz="2400" baseline="-25000" dirty="0" smtClean="0"/>
              <a:t>3</a:t>
            </a:r>
            <a:r>
              <a:rPr lang="en-US" sz="2400" dirty="0" smtClean="0"/>
              <a:t>$H =&gt; f</a:t>
            </a:r>
            <a:r>
              <a:rPr lang="en-US" sz="2400" baseline="-25000" dirty="0" smtClean="0"/>
              <a:t>3</a:t>
            </a:r>
            <a:r>
              <a:rPr lang="en-US" sz="2400" dirty="0" smtClean="0"/>
              <a:t>@H</a:t>
            </a:r>
          </a:p>
          <a:p>
            <a:endParaRPr lang="en-US" sz="2400" dirty="0" smtClean="0"/>
          </a:p>
          <a:p>
            <a:r>
              <a:rPr lang="en-US" sz="2400" dirty="0" smtClean="0"/>
              <a:t>Delta to switch from Fast to Compact</a:t>
            </a:r>
            <a:endParaRPr lang="en-US" sz="2400" dirty="0"/>
          </a:p>
        </p:txBody>
      </p:sp>
      <p:sp>
        <p:nvSpPr>
          <p:cNvPr id="4" name="Прямоугольник 3"/>
          <p:cNvSpPr/>
          <p:nvPr/>
        </p:nvSpPr>
        <p:spPr>
          <a:xfrm>
            <a:off x="1219200" y="1295400"/>
            <a:ext cx="838200" cy="4572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Прямоугольник 36"/>
          <p:cNvSpPr/>
          <p:nvPr/>
        </p:nvSpPr>
        <p:spPr>
          <a:xfrm>
            <a:off x="1219200" y="1752600"/>
            <a:ext cx="1676400" cy="4572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Прямоугольник 38"/>
          <p:cNvSpPr/>
          <p:nvPr/>
        </p:nvSpPr>
        <p:spPr>
          <a:xfrm>
            <a:off x="1219200" y="2253342"/>
            <a:ext cx="2667000" cy="381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Прямоугольник 39"/>
          <p:cNvSpPr/>
          <p:nvPr/>
        </p:nvSpPr>
        <p:spPr>
          <a:xfrm>
            <a:off x="1219200" y="2688770"/>
            <a:ext cx="1676400" cy="381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Прямоугольник 9"/>
          <p:cNvSpPr/>
          <p:nvPr/>
        </p:nvSpPr>
        <p:spPr>
          <a:xfrm>
            <a:off x="1219200" y="3167742"/>
            <a:ext cx="3657600" cy="381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Прямоугольник 10"/>
          <p:cNvSpPr/>
          <p:nvPr/>
        </p:nvSpPr>
        <p:spPr>
          <a:xfrm>
            <a:off x="1219200" y="3624942"/>
            <a:ext cx="1676400" cy="381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Прямоугольник 11"/>
          <p:cNvSpPr/>
          <p:nvPr/>
        </p:nvSpPr>
        <p:spPr>
          <a:xfrm>
            <a:off x="1219200" y="4038598"/>
            <a:ext cx="1676400" cy="381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Прямоугольник 12"/>
          <p:cNvSpPr/>
          <p:nvPr/>
        </p:nvSpPr>
        <p:spPr>
          <a:xfrm>
            <a:off x="1219200" y="4528458"/>
            <a:ext cx="2667000" cy="381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Прямоугольник 13"/>
          <p:cNvSpPr/>
          <p:nvPr/>
        </p:nvSpPr>
        <p:spPr>
          <a:xfrm>
            <a:off x="1240971" y="5029200"/>
            <a:ext cx="3657600" cy="381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Прямоугольник 14"/>
          <p:cNvSpPr/>
          <p:nvPr/>
        </p:nvSpPr>
        <p:spPr>
          <a:xfrm>
            <a:off x="1219200" y="5562600"/>
            <a:ext cx="3657600" cy="381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Прямоугольник 15"/>
          <p:cNvSpPr/>
          <p:nvPr/>
        </p:nvSpPr>
        <p:spPr>
          <a:xfrm>
            <a:off x="1240971" y="6096000"/>
            <a:ext cx="3657600" cy="381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43773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93" y="0"/>
            <a:ext cx="9144000" cy="1271272"/>
          </a:xfrm>
        </p:spPr>
        <p:txBody>
          <a:bodyPr>
            <a:normAutofit/>
          </a:bodyPr>
          <a:lstStyle/>
          <a:p>
            <a:r>
              <a:rPr lang="en-US" sz="3600" b="1" dirty="0" smtClean="0">
                <a:solidFill>
                  <a:srgbClr val="CC6600"/>
                </a:solidFill>
                <a:latin typeface="Comic Sans MS" pitchFamily="66" charset="0"/>
              </a:rPr>
              <a:t>Indication of potential dynamic class loading case</a:t>
            </a:r>
            <a:endParaRPr lang="en-US" sz="3600" b="1" dirty="0">
              <a:solidFill>
                <a:srgbClr val="CC6600"/>
              </a:solidFill>
              <a:latin typeface="Comic Sans MS" pitchFamily="66" charset="0"/>
            </a:endParaRPr>
          </a:p>
        </p:txBody>
      </p:sp>
      <p:sp>
        <p:nvSpPr>
          <p:cNvPr id="7"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19</a:t>
            </a:fld>
            <a:endParaRPr lang="en-US" dirty="0"/>
          </a:p>
        </p:txBody>
      </p:sp>
      <p:sp>
        <p:nvSpPr>
          <p:cNvPr id="9" name="TextBox 8"/>
          <p:cNvSpPr txBox="1"/>
          <p:nvPr/>
        </p:nvSpPr>
        <p:spPr>
          <a:xfrm>
            <a:off x="228600" y="1219200"/>
            <a:ext cx="8763000"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Pattern of class loading</a:t>
            </a:r>
          </a:p>
          <a:p>
            <a:pPr lvl="1"/>
            <a:r>
              <a:rPr lang="en-US" sz="2400" dirty="0" smtClean="0">
                <a:latin typeface="Lucida Console" panose="020B0609040504020204" pitchFamily="49" charset="0"/>
              </a:rPr>
              <a:t>foo (&lt;parameters&gt;): </a:t>
            </a:r>
            <a:r>
              <a:rPr lang="en-US" sz="2400" dirty="0" err="1" smtClean="0">
                <a:latin typeface="Lucida Console" panose="020B0609040504020204" pitchFamily="49" charset="0"/>
              </a:rPr>
              <a:t>ReturnType</a:t>
            </a:r>
            <a:r>
              <a:rPr lang="en-US" sz="2400" dirty="0" smtClean="0">
                <a:latin typeface="Lucida Console" panose="020B0609040504020204" pitchFamily="49" charset="0"/>
              </a:rPr>
              <a:t> </a:t>
            </a:r>
            <a:r>
              <a:rPr lang="en-US" sz="2400" b="1" dirty="0" smtClean="0">
                <a:solidFill>
                  <a:srgbClr val="0000FF"/>
                </a:solidFill>
                <a:latin typeface="Lucida Console" panose="020B0609040504020204" pitchFamily="49" charset="0"/>
              </a:rPr>
              <a:t>foreign</a:t>
            </a:r>
            <a:endParaRPr lang="en-US" sz="2400" dirty="0" smtClean="0"/>
          </a:p>
          <a:p>
            <a:pPr marL="285750" indent="-285750">
              <a:buFont typeface="Arial" panose="020B0604020202020204" pitchFamily="34" charset="0"/>
              <a:buChar char="•"/>
            </a:pPr>
            <a:r>
              <a:rPr lang="en-US" sz="2400" dirty="0" smtClean="0"/>
              <a:t>What to be stored in meta and what to be rebuilt?</a:t>
            </a:r>
          </a:p>
        </p:txBody>
      </p:sp>
      <p:graphicFrame>
        <p:nvGraphicFramePr>
          <p:cNvPr id="5" name="Таблица 4"/>
          <p:cNvGraphicFramePr>
            <a:graphicFrameLocks noGrp="1"/>
          </p:cNvGraphicFramePr>
          <p:nvPr>
            <p:extLst>
              <p:ext uri="{D42A27DB-BD31-4B8C-83A1-F6EECF244321}">
                <p14:modId xmlns:p14="http://schemas.microsoft.com/office/powerpoint/2010/main" val="2012060213"/>
              </p:ext>
            </p:extLst>
          </p:nvPr>
        </p:nvGraphicFramePr>
        <p:xfrm>
          <a:off x="609600" y="2419529"/>
          <a:ext cx="3886201" cy="4023360"/>
        </p:xfrm>
        <a:graphic>
          <a:graphicData uri="http://schemas.openxmlformats.org/drawingml/2006/table">
            <a:tbl>
              <a:tblPr firstRow="1" bandRow="1">
                <a:tableStyleId>{5C22544A-7EE6-4342-B048-85BDC9FD1C3A}</a:tableStyleId>
              </a:tblPr>
              <a:tblGrid>
                <a:gridCol w="837027"/>
                <a:gridCol w="657665"/>
                <a:gridCol w="717453"/>
                <a:gridCol w="717453"/>
                <a:gridCol w="956603"/>
              </a:tblGrid>
              <a:tr h="309091">
                <a:tc>
                  <a:txBody>
                    <a:bodyPr/>
                    <a:lstStyle/>
                    <a:p>
                      <a:pPr algn="ct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aseline="0" dirty="0" smtClean="0"/>
                        <a:t>f</a:t>
                      </a:r>
                      <a:r>
                        <a:rPr lang="en-US" sz="1600" baseline="-25000" dirty="0" smtClean="0"/>
                        <a:t>1</a:t>
                      </a:r>
                      <a:r>
                        <a:rPr lang="en-US" sz="1600" baseline="0" dirty="0" smtClean="0"/>
                        <a:t>$A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aseline="0" dirty="0" smtClean="0"/>
                        <a:t>f</a:t>
                      </a:r>
                      <a:r>
                        <a:rPr lang="en-US" sz="1600" baseline="-25000" dirty="0" smtClean="0"/>
                        <a:t>2</a:t>
                      </a:r>
                      <a:r>
                        <a:rPr lang="en-US" sz="1600" baseline="0" dirty="0" smtClean="0"/>
                        <a:t>$B</a:t>
                      </a:r>
                      <a:endParaRPr lang="en-US" sz="1600" baseline="-250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aseline="0" dirty="0" smtClean="0"/>
                        <a:t>f</a:t>
                      </a:r>
                      <a:r>
                        <a:rPr lang="en-US" sz="1600" baseline="-25000" dirty="0" smtClean="0"/>
                        <a:t>3</a:t>
                      </a:r>
                      <a:r>
                        <a:rPr lang="en-US" sz="1600" baseline="0" dirty="0" smtClean="0"/>
                        <a:t>$H</a:t>
                      </a:r>
                      <a:endParaRPr lang="en-US" sz="16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aseline="0" dirty="0" smtClean="0"/>
                        <a:t>f</a:t>
                      </a:r>
                      <a:r>
                        <a:rPr lang="en-US" sz="1600" baseline="-25000" dirty="0" smtClean="0"/>
                        <a:t>4</a:t>
                      </a:r>
                      <a:r>
                        <a:rPr lang="en-US" sz="1600" baseline="0" dirty="0" smtClean="0"/>
                        <a:t>$J</a:t>
                      </a:r>
                      <a:endParaRPr lang="en-US" sz="1600" dirty="0" smtClean="0"/>
                    </a:p>
                  </a:txBody>
                  <a:tcPr/>
                </a:tc>
              </a:tr>
              <a:tr h="255778">
                <a:tc>
                  <a:txBody>
                    <a:bodyPr/>
                    <a:lstStyle/>
                    <a:p>
                      <a:pPr algn="ctr"/>
                      <a:r>
                        <a:rPr lang="en-US" sz="1600" b="1" dirty="0" smtClean="0">
                          <a:solidFill>
                            <a:srgbClr val="7030A0"/>
                          </a:solidFill>
                        </a:rPr>
                        <a:t>#0, A</a:t>
                      </a:r>
                      <a:endParaRPr lang="en-US" sz="1600" baseline="-25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aseline="0" dirty="0" smtClean="0"/>
                        <a:t>f</a:t>
                      </a:r>
                      <a:r>
                        <a:rPr lang="en-US" sz="1600" baseline="-25000" dirty="0" smtClean="0"/>
                        <a:t>1</a:t>
                      </a:r>
                      <a:r>
                        <a:rPr lang="en-US" sz="1600" baseline="0" dirty="0" smtClean="0"/>
                        <a:t>@A</a:t>
                      </a:r>
                    </a:p>
                  </a:txBody>
                  <a:tcPr/>
                </a:tc>
                <a:tc>
                  <a:txBody>
                    <a:bodyPr/>
                    <a:lstStyle/>
                    <a:p>
                      <a:pPr algn="ctr"/>
                      <a:endParaRPr lang="en-US" sz="1600" dirty="0"/>
                    </a:p>
                  </a:txBody>
                  <a:tcPr/>
                </a:tc>
                <a:tc>
                  <a:txBody>
                    <a:bodyPr/>
                    <a:lstStyle/>
                    <a:p>
                      <a:pPr algn="ctr"/>
                      <a:endParaRPr lang="en-US" sz="1600" dirty="0"/>
                    </a:p>
                  </a:txBody>
                  <a:tcPr/>
                </a:tc>
                <a:tc>
                  <a:txBody>
                    <a:bodyPr/>
                    <a:lstStyle/>
                    <a:p>
                      <a:pPr algn="ctr"/>
                      <a:endParaRPr lang="en-US" sz="1600" dirty="0"/>
                    </a:p>
                  </a:txBody>
                  <a:tcPr/>
                </a:tc>
              </a:tr>
              <a:tr h="25577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smtClean="0">
                          <a:solidFill>
                            <a:srgbClr val="7030A0"/>
                          </a:solidFill>
                        </a:rPr>
                        <a:t>#1, B</a:t>
                      </a: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aseline="0" dirty="0" smtClean="0"/>
                        <a:t>f</a:t>
                      </a:r>
                      <a:r>
                        <a:rPr lang="en-US" sz="1600" baseline="-25000" dirty="0" smtClean="0"/>
                        <a:t>1</a:t>
                      </a:r>
                      <a:r>
                        <a:rPr lang="en-US" sz="1600" baseline="0" dirty="0" smtClean="0"/>
                        <a:t>@B</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aseline="0" dirty="0" smtClean="0"/>
                        <a:t>f</a:t>
                      </a:r>
                      <a:r>
                        <a:rPr lang="en-US" sz="1600" baseline="-25000" dirty="0" smtClean="0"/>
                        <a:t>2</a:t>
                      </a:r>
                      <a:r>
                        <a:rPr lang="en-US" sz="1600" baseline="0" dirty="0" smtClean="0"/>
                        <a:t>@B</a:t>
                      </a:r>
                    </a:p>
                  </a:txBody>
                  <a:tcPr/>
                </a:tc>
                <a:tc>
                  <a:txBody>
                    <a:bodyPr/>
                    <a:lstStyle/>
                    <a:p>
                      <a:pPr algn="ctr"/>
                      <a:endParaRPr lang="en-US" sz="1600" dirty="0"/>
                    </a:p>
                  </a:txBody>
                  <a:tcPr/>
                </a:tc>
                <a:tc>
                  <a:txBody>
                    <a:bodyPr/>
                    <a:lstStyle/>
                    <a:p>
                      <a:pPr algn="ctr"/>
                      <a:endParaRPr lang="en-US" sz="1600" dirty="0"/>
                    </a:p>
                  </a:txBody>
                  <a:tcPr/>
                </a:tc>
              </a:tr>
              <a:tr h="25577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smtClean="0">
                          <a:solidFill>
                            <a:srgbClr val="7030A0"/>
                          </a:solidFill>
                        </a:rPr>
                        <a:t>#2, E</a:t>
                      </a: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aseline="0" dirty="0" smtClean="0"/>
                        <a:t>f</a:t>
                      </a:r>
                      <a:r>
                        <a:rPr lang="en-US" sz="1600" baseline="-25000" dirty="0" smtClean="0"/>
                        <a:t>1</a:t>
                      </a:r>
                      <a:r>
                        <a:rPr lang="en-US" sz="1600" baseline="0" dirty="0" smtClean="0"/>
                        <a:t>@E</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aseline="0" dirty="0" smtClean="0"/>
                        <a:t>f</a:t>
                      </a:r>
                      <a:r>
                        <a:rPr lang="en-US" sz="1600" baseline="-25000" dirty="0" smtClean="0"/>
                        <a:t>2</a:t>
                      </a:r>
                      <a:r>
                        <a:rPr lang="en-US" sz="1600" baseline="0" dirty="0" smtClean="0"/>
                        <a:t>@B</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aseline="0" dirty="0" smtClean="0"/>
                        <a:t>f</a:t>
                      </a:r>
                      <a:r>
                        <a:rPr lang="en-US" sz="1600" baseline="-25000" dirty="0" smtClean="0"/>
                        <a:t>3</a:t>
                      </a:r>
                      <a:r>
                        <a:rPr lang="en-US" sz="1600" baseline="0" dirty="0" smtClean="0"/>
                        <a:t>@H</a:t>
                      </a:r>
                      <a:endParaRPr lang="en-US" sz="16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dirty="0" smtClean="0"/>
                    </a:p>
                  </a:txBody>
                  <a:tcPr/>
                </a:tc>
              </a:tr>
              <a:tr h="255778">
                <a:tc>
                  <a:txBody>
                    <a:bodyPr/>
                    <a:lstStyle/>
                    <a:p>
                      <a:pPr algn="ctr"/>
                      <a:r>
                        <a:rPr lang="en-US" sz="1600" b="1" dirty="0" smtClean="0">
                          <a:solidFill>
                            <a:srgbClr val="7030A0"/>
                          </a:solidFill>
                        </a:rPr>
                        <a:t>#3, F</a:t>
                      </a: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aseline="0" dirty="0" smtClean="0"/>
                        <a:t>f</a:t>
                      </a:r>
                      <a:r>
                        <a:rPr lang="en-US" sz="1600" baseline="-25000" dirty="0" smtClean="0"/>
                        <a:t>1</a:t>
                      </a:r>
                      <a:r>
                        <a:rPr lang="en-US" sz="1600" baseline="0" dirty="0" smtClean="0"/>
                        <a:t>@E</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aseline="0" dirty="0" smtClean="0"/>
                        <a:t>f</a:t>
                      </a:r>
                      <a:r>
                        <a:rPr lang="en-US" sz="1600" baseline="-25000" dirty="0" smtClean="0"/>
                        <a:t>2</a:t>
                      </a:r>
                      <a:r>
                        <a:rPr lang="en-US" sz="1600" baseline="0" dirty="0" smtClean="0"/>
                        <a:t>@B</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dirty="0" smtClean="0"/>
                    </a:p>
                  </a:txBody>
                  <a:tcPr/>
                </a:tc>
              </a:tr>
              <a:tr h="25577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smtClean="0">
                          <a:solidFill>
                            <a:srgbClr val="7030A0"/>
                          </a:solidFill>
                        </a:rPr>
                        <a:t>#4, G</a:t>
                      </a: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aseline="0" dirty="0" smtClean="0"/>
                        <a:t>f</a:t>
                      </a:r>
                      <a:r>
                        <a:rPr lang="en-US" sz="1600" baseline="-25000" dirty="0" smtClean="0"/>
                        <a:t>1</a:t>
                      </a:r>
                      <a:r>
                        <a:rPr lang="en-US" sz="1600" baseline="0" dirty="0" smtClean="0"/>
                        <a:t>@A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aseline="0" dirty="0" smtClean="0"/>
                        <a:t>f</a:t>
                      </a:r>
                      <a:r>
                        <a:rPr lang="en-US" sz="1600" baseline="-25000" dirty="0" smtClean="0"/>
                        <a:t>2</a:t>
                      </a:r>
                      <a:r>
                        <a:rPr lang="en-US" sz="1600" baseline="0" dirty="0" smtClean="0"/>
                        <a:t>@B</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aseline="0" dirty="0" smtClean="0"/>
                        <a:t>f</a:t>
                      </a:r>
                      <a:r>
                        <a:rPr lang="en-US" sz="1600" baseline="-25000" dirty="0" smtClean="0"/>
                        <a:t>3</a:t>
                      </a:r>
                      <a:r>
                        <a:rPr lang="en-US" sz="1600" baseline="0" dirty="0" smtClean="0"/>
                        <a:t>@H</a:t>
                      </a:r>
                      <a:endParaRPr lang="en-US" sz="16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aseline="0" dirty="0" smtClean="0"/>
                        <a:t>f</a:t>
                      </a:r>
                      <a:r>
                        <a:rPr lang="en-US" sz="1600" baseline="-25000" dirty="0" smtClean="0"/>
                        <a:t>4</a:t>
                      </a:r>
                      <a:r>
                        <a:rPr lang="en-US" sz="1600" baseline="0" dirty="0" smtClean="0"/>
                        <a:t>@J</a:t>
                      </a:r>
                      <a:endParaRPr lang="en-US" sz="1600" dirty="0" smtClean="0"/>
                    </a:p>
                  </a:txBody>
                  <a:tcPr/>
                </a:tc>
              </a:tr>
              <a:tr h="25577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smtClean="0">
                          <a:solidFill>
                            <a:srgbClr val="7030A0"/>
                          </a:solidFill>
                        </a:rPr>
                        <a:t>#5, C</a:t>
                      </a: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aseline="0" dirty="0" smtClean="0"/>
                        <a:t>f</a:t>
                      </a:r>
                      <a:r>
                        <a:rPr lang="en-US" sz="1600" baseline="-25000" dirty="0" smtClean="0"/>
                        <a:t>1</a:t>
                      </a:r>
                      <a:r>
                        <a:rPr lang="en-US" sz="1600" baseline="0" dirty="0" smtClean="0"/>
                        <a:t>@B</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aseline="0" dirty="0" smtClean="0"/>
                        <a:t>f</a:t>
                      </a:r>
                      <a:r>
                        <a:rPr lang="en-US" sz="1600" baseline="-25000" dirty="0" smtClean="0"/>
                        <a:t>2</a:t>
                      </a:r>
                      <a:r>
                        <a:rPr lang="en-US" sz="1600" baseline="0" dirty="0" smtClean="0"/>
                        <a:t>@B</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dirty="0" smtClean="0"/>
                    </a:p>
                  </a:txBody>
                  <a:tcPr/>
                </a:tc>
              </a:tr>
              <a:tr h="25577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smtClean="0">
                          <a:solidFill>
                            <a:srgbClr val="7030A0"/>
                          </a:solidFill>
                        </a:rPr>
                        <a:t>#6, D</a:t>
                      </a: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aseline="0" dirty="0" smtClean="0"/>
                        <a:t>f</a:t>
                      </a:r>
                      <a:r>
                        <a:rPr lang="en-US" sz="1600" baseline="-25000" dirty="0" smtClean="0"/>
                        <a:t>1</a:t>
                      </a:r>
                      <a:r>
                        <a:rPr lang="en-US" sz="1600" baseline="0" dirty="0" smtClean="0"/>
                        <a:t>@B</a:t>
                      </a:r>
                      <a:endParaRPr lang="en-US" sz="16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aseline="0" dirty="0" smtClean="0"/>
                        <a:t>f</a:t>
                      </a:r>
                      <a:r>
                        <a:rPr lang="en-US" sz="1600" baseline="-25000" dirty="0" smtClean="0"/>
                        <a:t>2</a:t>
                      </a:r>
                      <a:r>
                        <a:rPr lang="en-US" sz="1600" baseline="0" dirty="0" smtClean="0"/>
                        <a:t>@D</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dirty="0" smtClean="0"/>
                    </a:p>
                  </a:txBody>
                  <a:tcPr/>
                </a:tc>
              </a:tr>
              <a:tr h="25577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smtClean="0">
                          <a:solidFill>
                            <a:srgbClr val="7030A0"/>
                          </a:solidFill>
                        </a:rPr>
                        <a:t>#7, H</a:t>
                      </a: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aseline="0" dirty="0" smtClean="0"/>
                        <a:t>f</a:t>
                      </a:r>
                      <a:r>
                        <a:rPr lang="en-US" sz="1600" baseline="-25000" dirty="0" smtClean="0"/>
                        <a:t>1</a:t>
                      </a:r>
                      <a:r>
                        <a:rPr lang="en-US" sz="1600" baseline="0" dirty="0" smtClean="0"/>
                        <a:t>@A</a:t>
                      </a:r>
                      <a:endParaRPr lang="en-US" sz="16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aseline="0" dirty="0" smtClean="0"/>
                        <a:t>f</a:t>
                      </a:r>
                      <a:r>
                        <a:rPr lang="en-US" sz="1600" baseline="-25000" dirty="0" smtClean="0"/>
                        <a:t>3</a:t>
                      </a:r>
                      <a:r>
                        <a:rPr lang="en-US" sz="1600" baseline="0" dirty="0" smtClean="0"/>
                        <a:t>@H</a:t>
                      </a:r>
                      <a:endParaRPr lang="en-US" sz="16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dirty="0" smtClean="0"/>
                    </a:p>
                  </a:txBody>
                  <a:tcPr/>
                </a:tc>
              </a:tr>
              <a:tr h="31338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smtClean="0">
                          <a:solidFill>
                            <a:srgbClr val="7030A0"/>
                          </a:solidFill>
                        </a:rPr>
                        <a:t>#8, I</a:t>
                      </a: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aseline="0" dirty="0" smtClean="0"/>
                        <a:t>f</a:t>
                      </a:r>
                      <a:r>
                        <a:rPr lang="en-US" sz="1600" baseline="-25000" dirty="0" smtClean="0"/>
                        <a:t>1</a:t>
                      </a:r>
                      <a:r>
                        <a:rPr lang="en-US" sz="1600" baseline="0" dirty="0" smtClean="0"/>
                        <a:t>@A</a:t>
                      </a:r>
                      <a:endParaRPr lang="en-US" sz="16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aseline="0" dirty="0" smtClean="0"/>
                        <a:t>f</a:t>
                      </a:r>
                      <a:r>
                        <a:rPr lang="en-US" sz="1600" baseline="-25000" dirty="0" smtClean="0"/>
                        <a:t>3</a:t>
                      </a:r>
                      <a:r>
                        <a:rPr lang="en-US" sz="1600" baseline="0" dirty="0" smtClean="0"/>
                        <a:t>@I</a:t>
                      </a:r>
                      <a:endParaRPr lang="en-US" sz="16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aseline="0" dirty="0" smtClean="0"/>
                        <a:t>f</a:t>
                      </a:r>
                      <a:r>
                        <a:rPr lang="en-US" sz="1600" baseline="-25000" dirty="0" smtClean="0"/>
                        <a:t>4</a:t>
                      </a:r>
                      <a:r>
                        <a:rPr lang="en-US" sz="1600" baseline="0" dirty="0" smtClean="0"/>
                        <a:t>@J</a:t>
                      </a:r>
                      <a:endParaRPr lang="en-US" sz="1600" dirty="0" smtClean="0"/>
                    </a:p>
                  </a:txBody>
                  <a:tcPr/>
                </a:tc>
              </a:tr>
              <a:tr h="31338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smtClean="0">
                          <a:solidFill>
                            <a:srgbClr val="7030A0"/>
                          </a:solidFill>
                        </a:rPr>
                        <a:t>#9, J</a:t>
                      </a: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aseline="0" dirty="0" smtClean="0"/>
                        <a:t>f</a:t>
                      </a:r>
                      <a:r>
                        <a:rPr lang="en-US" sz="1600" baseline="-25000" dirty="0" smtClean="0"/>
                        <a:t>1</a:t>
                      </a:r>
                      <a:r>
                        <a:rPr lang="en-US" sz="1600" baseline="0" dirty="0" smtClean="0"/>
                        <a:t>@A</a:t>
                      </a:r>
                      <a:endParaRPr lang="en-US" sz="16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aseline="0" dirty="0" smtClean="0"/>
                        <a:t>f</a:t>
                      </a:r>
                      <a:r>
                        <a:rPr lang="en-US" sz="1600" baseline="-25000" dirty="0" smtClean="0"/>
                        <a:t>4</a:t>
                      </a:r>
                      <a:r>
                        <a:rPr lang="en-US" sz="1600" baseline="0" dirty="0" smtClean="0"/>
                        <a:t>@J</a:t>
                      </a:r>
                      <a:endParaRPr lang="en-US" sz="1600" dirty="0" smtClean="0"/>
                    </a:p>
                  </a:txBody>
                  <a:tcPr/>
                </a:tc>
              </a:tr>
              <a:tr h="31338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smtClean="0">
                          <a:solidFill>
                            <a:srgbClr val="7030A0"/>
                          </a:solidFill>
                        </a:rPr>
                        <a:t>#10, K</a:t>
                      </a:r>
                      <a:endParaRPr lang="en-US" sz="1600" b="1" baseline="-25000" dirty="0" smtClean="0">
                        <a:solidFill>
                          <a:srgbClr val="7030A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aseline="0" dirty="0" smtClean="0"/>
                        <a:t>f</a:t>
                      </a:r>
                      <a:r>
                        <a:rPr lang="en-US" sz="1600" baseline="-25000" dirty="0" smtClean="0"/>
                        <a:t>1</a:t>
                      </a:r>
                      <a:r>
                        <a:rPr lang="en-US" sz="1600" baseline="0" dirty="0" smtClean="0"/>
                        <a:t>@A</a:t>
                      </a:r>
                      <a:endParaRPr lang="en-US" sz="16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aseline="0" dirty="0" smtClean="0"/>
                        <a:t>f</a:t>
                      </a:r>
                      <a:r>
                        <a:rPr lang="en-US" sz="1600" baseline="-25000" dirty="0" smtClean="0"/>
                        <a:t>4</a:t>
                      </a:r>
                      <a:r>
                        <a:rPr lang="en-US" sz="1600" baseline="0" dirty="0" smtClean="0"/>
                        <a:t>@K</a:t>
                      </a:r>
                      <a:endParaRPr lang="en-US" sz="1600" dirty="0" smtClean="0"/>
                    </a:p>
                  </a:txBody>
                  <a:tcPr/>
                </a:tc>
              </a:tr>
            </a:tbl>
          </a:graphicData>
        </a:graphic>
      </p:graphicFrame>
      <p:sp>
        <p:nvSpPr>
          <p:cNvPr id="6" name="Прямоугольник 5"/>
          <p:cNvSpPr/>
          <p:nvPr/>
        </p:nvSpPr>
        <p:spPr>
          <a:xfrm>
            <a:off x="685800" y="6477000"/>
            <a:ext cx="5181600" cy="381000"/>
          </a:xfrm>
          <a:prstGeom prst="rect">
            <a:avLst/>
          </a:prstGeom>
          <a:noFill/>
          <a:ln w="34925">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Прямоугольник 7"/>
          <p:cNvSpPr/>
          <p:nvPr/>
        </p:nvSpPr>
        <p:spPr>
          <a:xfrm>
            <a:off x="4610100" y="2419528"/>
            <a:ext cx="419100" cy="4057471"/>
          </a:xfrm>
          <a:prstGeom prst="rect">
            <a:avLst/>
          </a:prstGeom>
          <a:noFill/>
          <a:ln w="34925">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Прямоугольник 9"/>
          <p:cNvSpPr/>
          <p:nvPr/>
        </p:nvSpPr>
        <p:spPr>
          <a:xfrm>
            <a:off x="5170714" y="2408642"/>
            <a:ext cx="419100" cy="4057471"/>
          </a:xfrm>
          <a:prstGeom prst="rect">
            <a:avLst/>
          </a:prstGeom>
          <a:noFill/>
          <a:ln w="34925">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5867400" y="2424303"/>
            <a:ext cx="3124200" cy="4154984"/>
          </a:xfrm>
          <a:prstGeom prst="rect">
            <a:avLst/>
          </a:prstGeom>
          <a:noFill/>
        </p:spPr>
        <p:txBody>
          <a:bodyPr wrap="square" rtlCol="0">
            <a:spAutoFit/>
          </a:bodyPr>
          <a:lstStyle/>
          <a:p>
            <a:r>
              <a:rPr lang="en-US" sz="2400" u="sng" dirty="0" smtClean="0"/>
              <a:t>One new class:</a:t>
            </a:r>
          </a:p>
          <a:p>
            <a:pPr marL="342900" indent="-342900">
              <a:buFont typeface="Arial" panose="020B0604020202020204" pitchFamily="34" charset="0"/>
              <a:buChar char="•"/>
            </a:pPr>
            <a:r>
              <a:rPr lang="en-US" sz="2400" dirty="0" smtClean="0"/>
              <a:t>One new row</a:t>
            </a:r>
          </a:p>
          <a:p>
            <a:pPr marL="342900" indent="-342900">
              <a:buFont typeface="Arial" panose="020B0604020202020204" pitchFamily="34" charset="0"/>
              <a:buChar char="•"/>
            </a:pPr>
            <a:r>
              <a:rPr lang="en-US" sz="2400" dirty="0" smtClean="0"/>
              <a:t>Potentially several new columns</a:t>
            </a:r>
          </a:p>
          <a:p>
            <a:pPr marL="342900" indent="-342900">
              <a:buFont typeface="Arial" panose="020B0604020202020204" pitchFamily="34" charset="0"/>
              <a:buChar char="•"/>
            </a:pPr>
            <a:endParaRPr lang="en-US" sz="2400" dirty="0"/>
          </a:p>
          <a:p>
            <a:r>
              <a:rPr lang="en-US" sz="2400" u="sng" dirty="0" smtClean="0"/>
              <a:t>Aim:</a:t>
            </a:r>
            <a:r>
              <a:rPr lang="en-US" sz="2400" dirty="0" smtClean="0"/>
              <a:t> no difference  between access to objects of classes known at compile time and ones loaded dynamically</a:t>
            </a:r>
            <a:endParaRPr lang="en-US" sz="2400" dirty="0"/>
          </a:p>
        </p:txBody>
      </p:sp>
    </p:spTree>
    <p:extLst>
      <p:ext uri="{BB962C8B-B14F-4D97-AF65-F5344CB8AC3E}">
        <p14:creationId xmlns:p14="http://schemas.microsoft.com/office/powerpoint/2010/main" val="40337370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8350"/>
          </a:xfrm>
        </p:spPr>
        <p:txBody>
          <a:bodyPr/>
          <a:lstStyle/>
          <a:p>
            <a:r>
              <a:rPr lang="en-US" b="1" dirty="0" smtClean="0">
                <a:solidFill>
                  <a:srgbClr val="CC6600"/>
                </a:solidFill>
                <a:latin typeface="Comic Sans MS" pitchFamily="66" charset="0"/>
                <a:cs typeface="Arial" pitchFamily="34" charset="0"/>
              </a:rPr>
              <a:t>Content</a:t>
            </a:r>
            <a:endParaRPr lang="en-US" b="1" dirty="0">
              <a:solidFill>
                <a:srgbClr val="CC6600"/>
              </a:solidFill>
              <a:latin typeface="Comic Sans MS" pitchFamily="66" charset="0"/>
              <a:cs typeface="Arial" pitchFamily="34" charset="0"/>
            </a:endParaRPr>
          </a:p>
        </p:txBody>
      </p:sp>
      <p:sp>
        <p:nvSpPr>
          <p:cNvPr id="3" name="Content Placeholder 2"/>
          <p:cNvSpPr>
            <a:spLocks noGrp="1"/>
          </p:cNvSpPr>
          <p:nvPr>
            <p:ph sz="quarter" idx="1"/>
          </p:nvPr>
        </p:nvSpPr>
        <p:spPr>
          <a:xfrm>
            <a:off x="143784" y="1066800"/>
            <a:ext cx="8771616" cy="2971800"/>
          </a:xfrm>
        </p:spPr>
        <p:txBody>
          <a:bodyPr>
            <a:noAutofit/>
          </a:bodyPr>
          <a:lstStyle/>
          <a:p>
            <a:r>
              <a:rPr lang="en-US" sz="2800" dirty="0" smtClean="0"/>
              <a:t>Introduction</a:t>
            </a:r>
          </a:p>
          <a:p>
            <a:r>
              <a:rPr lang="en-US" sz="2800" dirty="0" smtClean="0"/>
              <a:t>Key definitions, object structure</a:t>
            </a:r>
          </a:p>
          <a:p>
            <a:r>
              <a:rPr lang="en-US" sz="2800" dirty="0" smtClean="0"/>
              <a:t>Object life cycle</a:t>
            </a:r>
          </a:p>
          <a:p>
            <a:r>
              <a:rPr lang="en-US" sz="2800" dirty="0" smtClean="0"/>
              <a:t>Object examples</a:t>
            </a:r>
            <a:endParaRPr lang="en-US" sz="2800" dirty="0" smtClean="0"/>
          </a:p>
          <a:p>
            <a:r>
              <a:rPr lang="en-US" sz="2800" dirty="0" smtClean="0"/>
              <a:t>Summary</a:t>
            </a:r>
            <a:endParaRPr lang="en-US" sz="2800" dirty="0"/>
          </a:p>
        </p:txBody>
      </p:sp>
      <p:sp>
        <p:nvSpPr>
          <p:cNvPr id="5"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2</a:t>
            </a:fld>
            <a:endParaRPr lang="en-US"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38600" y="3810000"/>
            <a:ext cx="4909751" cy="283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04833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76200"/>
            <a:ext cx="3376612" cy="768350"/>
          </a:xfrm>
        </p:spPr>
        <p:txBody>
          <a:bodyPr>
            <a:normAutofit/>
          </a:bodyPr>
          <a:lstStyle/>
          <a:p>
            <a:r>
              <a:rPr lang="en-US" b="1" dirty="0" smtClean="0">
                <a:solidFill>
                  <a:srgbClr val="CC6600"/>
                </a:solidFill>
                <a:latin typeface="Comic Sans MS" pitchFamily="66" charset="0"/>
              </a:rPr>
              <a:t>Summary</a:t>
            </a:r>
            <a:endParaRPr lang="en-US" b="1" dirty="0">
              <a:solidFill>
                <a:srgbClr val="CC6600"/>
              </a:solidFill>
              <a:latin typeface="Comic Sans MS" pitchFamily="66" charset="0"/>
            </a:endParaRPr>
          </a:p>
        </p:txBody>
      </p:sp>
      <p:sp>
        <p:nvSpPr>
          <p:cNvPr id="5"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20</a:t>
            </a:fld>
            <a:endParaRPr lang="en-US" dirty="0"/>
          </a:p>
        </p:txBody>
      </p:sp>
      <p:graphicFrame>
        <p:nvGraphicFramePr>
          <p:cNvPr id="3" name="Объект 2"/>
          <p:cNvGraphicFramePr>
            <a:graphicFrameLocks noGrp="1"/>
          </p:cNvGraphicFramePr>
          <p:nvPr>
            <p:ph idx="1"/>
            <p:extLst>
              <p:ext uri="{D42A27DB-BD31-4B8C-83A1-F6EECF244321}">
                <p14:modId xmlns:p14="http://schemas.microsoft.com/office/powerpoint/2010/main" val="3361164604"/>
              </p:ext>
            </p:extLst>
          </p:nvPr>
        </p:nvGraphicFramePr>
        <p:xfrm>
          <a:off x="152400" y="990600"/>
          <a:ext cx="8839200" cy="563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6664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295400"/>
            <a:ext cx="6248400" cy="3810000"/>
          </a:xfrm>
        </p:spPr>
        <p:txBody>
          <a:bodyPr>
            <a:noAutofit/>
          </a:bodyPr>
          <a:lstStyle/>
          <a:p>
            <a:r>
              <a:rPr lang="en-US" sz="8000" b="1" dirty="0" smtClean="0">
                <a:solidFill>
                  <a:srgbClr val="CC6600"/>
                </a:solidFill>
                <a:latin typeface="Comic Sans MS" pitchFamily="66" charset="0"/>
              </a:rPr>
              <a:t>Thank you ! Q&amp;A</a:t>
            </a:r>
            <a:endParaRPr lang="en-US" sz="8000" b="1" dirty="0">
              <a:solidFill>
                <a:srgbClr val="CC6600"/>
              </a:solidFill>
              <a:latin typeface="Comic Sans MS" pitchFamily="66" charset="0"/>
            </a:endParaRPr>
          </a:p>
        </p:txBody>
      </p:sp>
      <p:sp>
        <p:nvSpPr>
          <p:cNvPr id="4"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21</a:t>
            </a:fld>
            <a:endParaRPr lang="en-US" dirty="0"/>
          </a:p>
        </p:txBody>
      </p:sp>
    </p:spTree>
    <p:extLst>
      <p:ext uri="{BB962C8B-B14F-4D97-AF65-F5344CB8AC3E}">
        <p14:creationId xmlns:p14="http://schemas.microsoft.com/office/powerpoint/2010/main" val="26844959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9162"/>
            <a:ext cx="8153400" cy="636360"/>
          </a:xfrm>
        </p:spPr>
        <p:txBody>
          <a:bodyPr>
            <a:normAutofit fontScale="90000"/>
          </a:bodyPr>
          <a:lstStyle/>
          <a:p>
            <a:r>
              <a:rPr lang="en-US" sz="3600" b="1" dirty="0" smtClean="0">
                <a:solidFill>
                  <a:srgbClr val="CC6600"/>
                </a:solidFill>
                <a:latin typeface="Comic Sans MS" pitchFamily="66" charset="0"/>
              </a:rPr>
              <a:t>Introduction</a:t>
            </a:r>
            <a:endParaRPr lang="en-US" sz="3600" b="1" dirty="0">
              <a:solidFill>
                <a:srgbClr val="CC6600"/>
              </a:solidFill>
              <a:latin typeface="Comic Sans MS" pitchFamily="66" charset="0"/>
            </a:endParaRPr>
          </a:p>
        </p:txBody>
      </p:sp>
      <p:sp>
        <p:nvSpPr>
          <p:cNvPr id="3" name="Content Placeholder 2"/>
          <p:cNvSpPr>
            <a:spLocks noGrp="1"/>
          </p:cNvSpPr>
          <p:nvPr>
            <p:ph sz="half" idx="1"/>
          </p:nvPr>
        </p:nvSpPr>
        <p:spPr>
          <a:xfrm>
            <a:off x="0" y="533400"/>
            <a:ext cx="5029200" cy="4953000"/>
          </a:xfrm>
        </p:spPr>
        <p:txBody>
          <a:bodyPr>
            <a:noAutofit/>
          </a:bodyPr>
          <a:lstStyle/>
          <a:p>
            <a:pPr marL="285750" indent="-285750"/>
            <a:r>
              <a:rPr lang="en-US" sz="2400" dirty="0" smtClean="0"/>
              <a:t>What kind of computers do we have? </a:t>
            </a:r>
            <a:r>
              <a:rPr lang="en-US" sz="2400" dirty="0" err="1" smtClean="0"/>
              <a:t>Processor+memory</a:t>
            </a:r>
            <a:r>
              <a:rPr lang="en-US" sz="2400" dirty="0" smtClean="0"/>
              <a:t> model</a:t>
            </a:r>
          </a:p>
          <a:p>
            <a:pPr marL="285750" indent="-285750"/>
            <a:r>
              <a:rPr lang="en-US" sz="2400" dirty="0" smtClean="0"/>
              <a:t>Memory structure – set of cells with an address per cell. Cell is an ordered set of bits – here comes binary digits 0 and 1</a:t>
            </a:r>
          </a:p>
          <a:p>
            <a:pPr marL="685800" lvl="1"/>
            <a:r>
              <a:rPr lang="en-US" dirty="0" smtClean="0"/>
              <a:t>Ordered set of QWORDS, DWORDS, WORDS, BYTES, bits</a:t>
            </a:r>
          </a:p>
          <a:p>
            <a:pPr marL="285750" indent="-285750"/>
            <a:r>
              <a:rPr lang="en-US" sz="2400" dirty="0" smtClean="0"/>
              <a:t>Object – region of the computer memory. Its logical structure is most cases different from the memory structure</a:t>
            </a:r>
          </a:p>
          <a:p>
            <a:pPr marL="685800" lvl="1"/>
            <a:r>
              <a:rPr lang="en-US" dirty="0" smtClean="0"/>
              <a:t>Set of named(numbered) attributes</a:t>
            </a:r>
            <a:endParaRPr lang="en-US" dirty="0" smtClean="0"/>
          </a:p>
        </p:txBody>
      </p:sp>
      <p:sp>
        <p:nvSpPr>
          <p:cNvPr id="7"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3</a:t>
            </a:fld>
            <a:endParaRPr lang="en-US" dirty="0"/>
          </a:p>
        </p:txBody>
      </p:sp>
      <p:grpSp>
        <p:nvGrpSpPr>
          <p:cNvPr id="11" name="Группа 10"/>
          <p:cNvGrpSpPr/>
          <p:nvPr/>
        </p:nvGrpSpPr>
        <p:grpSpPr>
          <a:xfrm>
            <a:off x="5061848" y="696685"/>
            <a:ext cx="1828800" cy="1665515"/>
            <a:chOff x="5410200" y="696685"/>
            <a:chExt cx="1828800" cy="1665515"/>
          </a:xfrm>
        </p:grpSpPr>
        <p:sp>
          <p:nvSpPr>
            <p:cNvPr id="4" name="Скругленный прямоугольник 3"/>
            <p:cNvSpPr/>
            <p:nvPr/>
          </p:nvSpPr>
          <p:spPr>
            <a:xfrm>
              <a:off x="5410200" y="696685"/>
              <a:ext cx="1066800" cy="457200"/>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PU</a:t>
              </a:r>
              <a:r>
                <a:rPr lang="en-US" sz="2400" baseline="-25000" dirty="0" smtClean="0"/>
                <a:t>1</a:t>
              </a:r>
              <a:endParaRPr lang="en-US" sz="2400" baseline="-25000" dirty="0"/>
            </a:p>
          </p:txBody>
        </p:sp>
        <p:sp>
          <p:nvSpPr>
            <p:cNvPr id="6" name="Прямоугольник 5"/>
            <p:cNvSpPr/>
            <p:nvPr/>
          </p:nvSpPr>
          <p:spPr>
            <a:xfrm>
              <a:off x="5410200" y="1676400"/>
              <a:ext cx="1828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Memory</a:t>
              </a:r>
              <a:r>
                <a:rPr lang="en-US" sz="2400" baseline="-25000" dirty="0"/>
                <a:t>1</a:t>
              </a:r>
              <a:endParaRPr lang="en-US" sz="2400" dirty="0"/>
            </a:p>
          </p:txBody>
        </p:sp>
        <p:cxnSp>
          <p:nvCxnSpPr>
            <p:cNvPr id="9" name="Прямая со стрелкой 8"/>
            <p:cNvCxnSpPr>
              <a:stCxn id="4" idx="2"/>
            </p:cNvCxnSpPr>
            <p:nvPr/>
          </p:nvCxnSpPr>
          <p:spPr>
            <a:xfrm>
              <a:off x="5943600" y="1153885"/>
              <a:ext cx="0" cy="522515"/>
            </a:xfrm>
            <a:prstGeom prst="straightConnector1">
              <a:avLst/>
            </a:prstGeom>
            <a:ln w="50800">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12" name="Группа 11"/>
          <p:cNvGrpSpPr/>
          <p:nvPr/>
        </p:nvGrpSpPr>
        <p:grpSpPr>
          <a:xfrm>
            <a:off x="7282543" y="664028"/>
            <a:ext cx="1828800" cy="1665515"/>
            <a:chOff x="5410200" y="696685"/>
            <a:chExt cx="1828800" cy="1665515"/>
          </a:xfrm>
        </p:grpSpPr>
        <p:sp>
          <p:nvSpPr>
            <p:cNvPr id="13" name="Скругленный прямоугольник 12"/>
            <p:cNvSpPr/>
            <p:nvPr/>
          </p:nvSpPr>
          <p:spPr>
            <a:xfrm>
              <a:off x="5410200" y="696685"/>
              <a:ext cx="1066800" cy="457200"/>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t>PU</a:t>
              </a:r>
              <a:r>
                <a:rPr lang="en-US" sz="2400" baseline="-25000" dirty="0" err="1" smtClean="0"/>
                <a:t>n</a:t>
              </a:r>
              <a:endParaRPr lang="en-US" sz="2400" dirty="0"/>
            </a:p>
          </p:txBody>
        </p:sp>
        <p:sp>
          <p:nvSpPr>
            <p:cNvPr id="14" name="Прямоугольник 13"/>
            <p:cNvSpPr/>
            <p:nvPr/>
          </p:nvSpPr>
          <p:spPr>
            <a:xfrm>
              <a:off x="5410200" y="1676400"/>
              <a:ext cx="1828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t>Memory</a:t>
              </a:r>
              <a:r>
                <a:rPr lang="en-US" sz="2400" baseline="-25000" dirty="0" err="1"/>
                <a:t>n</a:t>
              </a:r>
              <a:endParaRPr lang="en-US" sz="2400" dirty="0"/>
            </a:p>
          </p:txBody>
        </p:sp>
        <p:cxnSp>
          <p:nvCxnSpPr>
            <p:cNvPr id="15" name="Прямая со стрелкой 14"/>
            <p:cNvCxnSpPr>
              <a:stCxn id="13" idx="2"/>
            </p:cNvCxnSpPr>
            <p:nvPr/>
          </p:nvCxnSpPr>
          <p:spPr>
            <a:xfrm>
              <a:off x="5943600" y="1153885"/>
              <a:ext cx="0" cy="522515"/>
            </a:xfrm>
            <a:prstGeom prst="straightConnector1">
              <a:avLst/>
            </a:prstGeom>
            <a:ln w="50800">
              <a:headEnd type="arrow"/>
              <a:tailEnd type="arrow"/>
            </a:ln>
          </p:spPr>
          <p:style>
            <a:lnRef idx="1">
              <a:schemeClr val="accent1"/>
            </a:lnRef>
            <a:fillRef idx="0">
              <a:schemeClr val="accent1"/>
            </a:fillRef>
            <a:effectRef idx="0">
              <a:schemeClr val="accent1"/>
            </a:effectRef>
            <a:fontRef idx="minor">
              <a:schemeClr val="tx1"/>
            </a:fontRef>
          </p:style>
        </p:cxnSp>
      </p:grpSp>
      <p:sp>
        <p:nvSpPr>
          <p:cNvPr id="16" name="TextBox 15"/>
          <p:cNvSpPr txBox="1"/>
          <p:nvPr/>
        </p:nvSpPr>
        <p:spPr>
          <a:xfrm>
            <a:off x="6433448" y="507907"/>
            <a:ext cx="457200" cy="769441"/>
          </a:xfrm>
          <a:prstGeom prst="rect">
            <a:avLst/>
          </a:prstGeom>
          <a:noFill/>
        </p:spPr>
        <p:txBody>
          <a:bodyPr wrap="square" rtlCol="0">
            <a:spAutoFit/>
          </a:bodyPr>
          <a:lstStyle/>
          <a:p>
            <a:pPr algn="ctr"/>
            <a:r>
              <a:rPr lang="en-US" sz="4400" b="1" dirty="0" smtClean="0"/>
              <a:t>…</a:t>
            </a:r>
            <a:endParaRPr lang="en-US" sz="3200" b="1" dirty="0"/>
          </a:p>
        </p:txBody>
      </p:sp>
      <p:graphicFrame>
        <p:nvGraphicFramePr>
          <p:cNvPr id="17" name="Таблица 16"/>
          <p:cNvGraphicFramePr>
            <a:graphicFrameLocks noGrp="1"/>
          </p:cNvGraphicFramePr>
          <p:nvPr>
            <p:extLst>
              <p:ext uri="{D42A27DB-BD31-4B8C-83A1-F6EECF244321}">
                <p14:modId xmlns:p14="http://schemas.microsoft.com/office/powerpoint/2010/main" val="2071994741"/>
              </p:ext>
            </p:extLst>
          </p:nvPr>
        </p:nvGraphicFramePr>
        <p:xfrm>
          <a:off x="5061848" y="2667000"/>
          <a:ext cx="1828800" cy="1854200"/>
        </p:xfrm>
        <a:graphic>
          <a:graphicData uri="http://schemas.openxmlformats.org/drawingml/2006/table">
            <a:tbl>
              <a:tblPr firstRow="1" bandRow="1">
                <a:tableStyleId>{5C22544A-7EE6-4342-B048-85BDC9FD1C3A}</a:tableStyleId>
              </a:tblPr>
              <a:tblGrid>
                <a:gridCol w="1828800"/>
              </a:tblGrid>
              <a:tr h="370840">
                <a:tc>
                  <a:txBody>
                    <a:bodyPr/>
                    <a:lstStyle/>
                    <a:p>
                      <a:r>
                        <a:rPr lang="en-US" dirty="0" smtClean="0"/>
                        <a:t>00001101010101</a:t>
                      </a:r>
                      <a:endParaRPr lang="en-US" dirty="0"/>
                    </a:p>
                  </a:txBody>
                  <a:tcPr/>
                </a:tc>
              </a:tr>
              <a:tr h="370840">
                <a:tc>
                  <a:txBody>
                    <a:bodyPr/>
                    <a:lstStyle/>
                    <a:p>
                      <a:r>
                        <a:rPr lang="en-US" dirty="0" smtClean="0"/>
                        <a:t>11100101010101</a:t>
                      </a:r>
                      <a:endParaRPr lang="en-US" dirty="0"/>
                    </a:p>
                  </a:txBody>
                  <a:tcPr/>
                </a:tc>
              </a:tr>
              <a:tr h="370840">
                <a:tc>
                  <a:txBody>
                    <a:bodyPr/>
                    <a:lstStyle/>
                    <a:p>
                      <a:r>
                        <a:rPr lang="en-US" dirty="0" smtClean="0"/>
                        <a:t>10101010101010</a:t>
                      </a:r>
                      <a:endParaRPr lang="en-US" dirty="0"/>
                    </a:p>
                  </a:txBody>
                  <a:tcPr/>
                </a:tc>
              </a:tr>
              <a:tr h="370840">
                <a:tc>
                  <a:txBody>
                    <a:bodyPr/>
                    <a:lstStyle/>
                    <a:p>
                      <a:r>
                        <a:rPr lang="en-US" dirty="0" smtClean="0"/>
                        <a:t>00110101011101</a:t>
                      </a:r>
                      <a:endParaRPr lang="en-US" dirty="0"/>
                    </a:p>
                  </a:txBody>
                  <a:tcPr/>
                </a:tc>
              </a:tr>
              <a:tr h="370840">
                <a:tc>
                  <a:txBody>
                    <a:bodyPr/>
                    <a:lstStyle/>
                    <a:p>
                      <a:r>
                        <a:rPr lang="en-US" dirty="0" smtClean="0"/>
                        <a:t>11001100110001</a:t>
                      </a:r>
                      <a:endParaRPr lang="en-US" dirty="0"/>
                    </a:p>
                  </a:txBody>
                  <a:tcPr/>
                </a:tc>
              </a:tr>
            </a:tbl>
          </a:graphicData>
        </a:graphic>
      </p:graphicFrame>
      <p:sp>
        <p:nvSpPr>
          <p:cNvPr id="18" name="TextBox 17"/>
          <p:cNvSpPr txBox="1"/>
          <p:nvPr/>
        </p:nvSpPr>
        <p:spPr>
          <a:xfrm>
            <a:off x="5061848" y="4648200"/>
            <a:ext cx="3701152" cy="1200329"/>
          </a:xfrm>
          <a:prstGeom prst="rect">
            <a:avLst/>
          </a:prstGeom>
          <a:noFill/>
          <a:ln w="25400">
            <a:solidFill>
              <a:schemeClr val="accent1">
                <a:shade val="95000"/>
                <a:satMod val="105000"/>
              </a:schemeClr>
            </a:solidFill>
          </a:ln>
        </p:spPr>
        <p:txBody>
          <a:bodyPr wrap="square" rtlCol="0">
            <a:spAutoFit/>
          </a:bodyPr>
          <a:lstStyle/>
          <a:p>
            <a:r>
              <a:rPr lang="en-US" dirty="0"/>
              <a:t>n</a:t>
            </a:r>
            <a:r>
              <a:rPr lang="en-US" dirty="0" smtClean="0"/>
              <a:t>ame: “Alexey V. </a:t>
            </a:r>
            <a:r>
              <a:rPr lang="en-US" dirty="0" err="1" smtClean="0"/>
              <a:t>Kanatov</a:t>
            </a:r>
            <a:r>
              <a:rPr lang="en-US" dirty="0" smtClean="0"/>
              <a:t>”</a:t>
            </a:r>
          </a:p>
          <a:p>
            <a:r>
              <a:rPr lang="en-US" dirty="0"/>
              <a:t>a</a:t>
            </a:r>
            <a:r>
              <a:rPr lang="en-US" dirty="0" smtClean="0"/>
              <a:t>ge: 55</a:t>
            </a:r>
          </a:p>
          <a:p>
            <a:r>
              <a:rPr lang="en-US" dirty="0" smtClean="0"/>
              <a:t>Address: Moscow</a:t>
            </a:r>
          </a:p>
          <a:p>
            <a:r>
              <a:rPr lang="en-US" dirty="0" smtClean="0"/>
              <a:t>Company: </a:t>
            </a:r>
            <a:r>
              <a:rPr lang="en-US" b="1" dirty="0" smtClean="0"/>
              <a:t>ref to</a:t>
            </a:r>
            <a:r>
              <a:rPr lang="en-US" dirty="0" smtClean="0"/>
              <a:t> </a:t>
            </a:r>
            <a:r>
              <a:rPr lang="en-US" dirty="0" err="1" smtClean="0"/>
              <a:t>Huawei.Object</a:t>
            </a:r>
            <a:endParaRPr lang="en-US" dirty="0"/>
          </a:p>
        </p:txBody>
      </p:sp>
      <p:sp>
        <p:nvSpPr>
          <p:cNvPr id="19" name="TextBox 18"/>
          <p:cNvSpPr txBox="1"/>
          <p:nvPr/>
        </p:nvSpPr>
        <p:spPr>
          <a:xfrm>
            <a:off x="152400" y="6019018"/>
            <a:ext cx="8915400" cy="830997"/>
          </a:xfrm>
          <a:prstGeom prst="rect">
            <a:avLst/>
          </a:prstGeom>
          <a:noFill/>
          <a:ln>
            <a:solidFill>
              <a:schemeClr val="accent1">
                <a:shade val="95000"/>
                <a:satMod val="105000"/>
              </a:schemeClr>
            </a:solidFill>
          </a:ln>
        </p:spPr>
        <p:txBody>
          <a:bodyPr wrap="square" rtlCol="0">
            <a:spAutoFit/>
          </a:bodyPr>
          <a:lstStyle/>
          <a:p>
            <a:r>
              <a:rPr lang="en-US" sz="2400" dirty="0" smtClean="0"/>
              <a:t>Note: set is not ordered implies (name:”A”,age:66) is equal to (age:66, </a:t>
            </a:r>
            <a:r>
              <a:rPr lang="en-US" sz="2400" dirty="0" err="1" smtClean="0"/>
              <a:t>name</a:t>
            </a:r>
            <a:r>
              <a:rPr lang="en-US" sz="2400" dirty="0" err="1"/>
              <a:t>:”A</a:t>
            </a:r>
            <a:r>
              <a:rPr lang="en-US" sz="2400" dirty="0" smtClean="0"/>
              <a:t>”</a:t>
            </a:r>
            <a:r>
              <a:rPr lang="en-US" sz="2400" dirty="0"/>
              <a:t>)</a:t>
            </a:r>
          </a:p>
        </p:txBody>
      </p:sp>
    </p:spTree>
    <p:extLst>
      <p:ext uri="{BB962C8B-B14F-4D97-AF65-F5344CB8AC3E}">
        <p14:creationId xmlns:p14="http://schemas.microsoft.com/office/powerpoint/2010/main" val="18840999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9162"/>
            <a:ext cx="8153400" cy="636360"/>
          </a:xfrm>
        </p:spPr>
        <p:txBody>
          <a:bodyPr>
            <a:normAutofit fontScale="90000"/>
          </a:bodyPr>
          <a:lstStyle/>
          <a:p>
            <a:r>
              <a:rPr lang="en-US" sz="3600" b="1" dirty="0" smtClean="0">
                <a:solidFill>
                  <a:srgbClr val="CC6600"/>
                </a:solidFill>
                <a:latin typeface="Comic Sans MS" pitchFamily="66" charset="0"/>
              </a:rPr>
              <a:t>Introduction</a:t>
            </a:r>
            <a:endParaRPr lang="en-US" sz="3600" b="1" dirty="0">
              <a:solidFill>
                <a:srgbClr val="CC6600"/>
              </a:solidFill>
              <a:latin typeface="Comic Sans MS" pitchFamily="66" charset="0"/>
            </a:endParaRPr>
          </a:p>
        </p:txBody>
      </p:sp>
      <p:sp>
        <p:nvSpPr>
          <p:cNvPr id="3" name="Content Placeholder 2"/>
          <p:cNvSpPr>
            <a:spLocks noGrp="1"/>
          </p:cNvSpPr>
          <p:nvPr>
            <p:ph sz="half" idx="1"/>
          </p:nvPr>
        </p:nvSpPr>
        <p:spPr>
          <a:xfrm>
            <a:off x="0" y="533400"/>
            <a:ext cx="9144000" cy="6324600"/>
          </a:xfrm>
        </p:spPr>
        <p:txBody>
          <a:bodyPr>
            <a:noAutofit/>
          </a:bodyPr>
          <a:lstStyle/>
          <a:p>
            <a:r>
              <a:rPr lang="en-US" dirty="0" smtClean="0"/>
              <a:t>Everything </a:t>
            </a:r>
            <a:r>
              <a:rPr lang="en-US" dirty="0"/>
              <a:t>is an object.  That is why term object is the essential one. Set of operations on objects is fixed; object life cycle has just 3 stages; object immutability is defined. Term attribute is introduced as it is a key part of any object internal structure. Relations between objects are defined. Two atomic objects are introduced as an introduction to constant objects concept. What is class type in the object world? Brief introduction into active objects concept is given.</a:t>
            </a:r>
          </a:p>
          <a:p>
            <a:r>
              <a:rPr lang="en-US" dirty="0" smtClean="0"/>
              <a:t>Pure </a:t>
            </a:r>
            <a:r>
              <a:rPr lang="en-US" dirty="0"/>
              <a:t>object-oriented approach to programming. Everything is an object – code, data, and functions. Minimalistic approach based on unification allows keeping minimal basis of key concepts for clarity and conciseness of the approach. It covered both passive and active behaviors of objects (sequential and concurrent executions) as well as approaching to the fully verified software using structured </a:t>
            </a:r>
            <a:r>
              <a:rPr lang="en-US" dirty="0" smtClean="0"/>
              <a:t>assertions. </a:t>
            </a:r>
            <a:r>
              <a:rPr lang="en-US" dirty="0"/>
              <a:t>Proper type definition which comes from objects, multiple-inheritance with conflicts and multiple overriding  coexists with simple atoms as 0 and 1 which are the foundation of everything</a:t>
            </a:r>
          </a:p>
          <a:p>
            <a:r>
              <a:rPr lang="en-US" b="1" dirty="0"/>
              <a:t>Extreme objects</a:t>
            </a:r>
            <a:endParaRPr lang="en-US" sz="2400" dirty="0"/>
          </a:p>
          <a:p>
            <a:r>
              <a:rPr lang="en-US" dirty="0"/>
              <a:t>Summary: This set of lectures gives full introduction into pure object-oriented approach to programming. Everything is an object – code, data, and functions. Minimalistic approach based on unification allows keeping minimal basis of key concepts for clarity and conciseness of the approach. It covered both passive and active behaviors of objects (sequential and concurrent executions) as well as approaching to the fully verified software using structured assertions (extended Design by Contract (c)). Proper type definition which comes from objects, multiple-inheritance with conflicts and multiple overriding  coexists with simple atoms as 0 and 1 which are the foundation of everything </a:t>
            </a:r>
          </a:p>
          <a:p>
            <a:r>
              <a:rPr lang="en-US" dirty="0"/>
              <a:t>Lecture 1: Introduction to objects. Object structure. Attributes and fields</a:t>
            </a:r>
          </a:p>
          <a:p>
            <a:pPr lvl="0"/>
            <a:r>
              <a:rPr lang="en-US" dirty="0"/>
              <a:t>Examples of objects. Definition of object term. 0 and 1 as the only two basic objects</a:t>
            </a:r>
          </a:p>
          <a:p>
            <a:pPr lvl="0"/>
            <a:r>
              <a:rPr lang="en-US" dirty="0"/>
              <a:t>Relation between computer memory and objects</a:t>
            </a:r>
          </a:p>
          <a:p>
            <a:pPr lvl="0"/>
            <a:r>
              <a:rPr lang="en-US" dirty="0"/>
              <a:t>Key characteristics of any object. Object structure. Attributes. Kinds of attributes. Data and actions</a:t>
            </a:r>
          </a:p>
          <a:p>
            <a:pPr lvl="0"/>
            <a:r>
              <a:rPr lang="en-US" dirty="0"/>
              <a:t>Object life cycle </a:t>
            </a:r>
          </a:p>
          <a:p>
            <a:pPr lvl="1"/>
            <a:r>
              <a:rPr lang="en-US" dirty="0"/>
              <a:t>Object creation and attributes initialization</a:t>
            </a:r>
          </a:p>
          <a:p>
            <a:pPr lvl="1"/>
            <a:r>
              <a:rPr lang="en-US" dirty="0"/>
              <a:t>Life time loop – activations</a:t>
            </a:r>
          </a:p>
          <a:p>
            <a:pPr lvl="1"/>
            <a:r>
              <a:rPr lang="en-US" dirty="0"/>
              <a:t>Destruction</a:t>
            </a:r>
          </a:p>
          <a:p>
            <a:r>
              <a:rPr lang="en-US" dirty="0"/>
              <a:t>Lecture 2: Object operations.  Object equality. Object immutability. Relations between objects</a:t>
            </a:r>
          </a:p>
          <a:p>
            <a:pPr lvl="0"/>
            <a:r>
              <a:rPr lang="en-US" dirty="0"/>
              <a:t>How to compare objects?</a:t>
            </a:r>
          </a:p>
          <a:p>
            <a:pPr lvl="0"/>
            <a:r>
              <a:rPr lang="en-US" dirty="0"/>
              <a:t>How to convert objects into each other? Convertibility</a:t>
            </a:r>
          </a:p>
          <a:p>
            <a:pPr lvl="0"/>
            <a:r>
              <a:rPr lang="en-US" dirty="0"/>
              <a:t>What can be immutable? Shallow and deep immutabilities</a:t>
            </a:r>
          </a:p>
          <a:p>
            <a:pPr lvl="0"/>
            <a:r>
              <a:rPr lang="en-US" dirty="0"/>
              <a:t>Refers and includes. Reference and value semantics. No cycles</a:t>
            </a:r>
          </a:p>
          <a:p>
            <a:r>
              <a:rPr lang="en-US" dirty="0"/>
              <a:t>Lecture 3: Group of objects form a type. Introduction of type concept</a:t>
            </a:r>
          </a:p>
          <a:p>
            <a:pPr lvl="0"/>
            <a:r>
              <a:rPr lang="en-US" dirty="0"/>
              <a:t>Objects with identical structure form a type</a:t>
            </a:r>
          </a:p>
          <a:p>
            <a:pPr lvl="0"/>
            <a:r>
              <a:rPr lang="en-US" dirty="0"/>
              <a:t>Special case of constants of different kinds</a:t>
            </a:r>
          </a:p>
          <a:p>
            <a:pPr lvl="0"/>
            <a:r>
              <a:rPr lang="en-US" dirty="0"/>
              <a:t>Persistence of objects. Backbone of dynamic loading</a:t>
            </a:r>
          </a:p>
          <a:p>
            <a:pPr lvl="0"/>
            <a:r>
              <a:rPr lang="en-US" dirty="0"/>
              <a:t>Kinds of type parametrization. Genericity</a:t>
            </a:r>
          </a:p>
          <a:p>
            <a:r>
              <a:rPr lang="en-US" dirty="0"/>
              <a:t>Lecture 4: Object-class-module-type hierarchy</a:t>
            </a:r>
          </a:p>
          <a:p>
            <a:pPr lvl="0"/>
            <a:r>
              <a:rPr lang="en-US" dirty="0"/>
              <a:t>Compile time and runtime relations</a:t>
            </a:r>
          </a:p>
          <a:p>
            <a:pPr lvl="0"/>
            <a:r>
              <a:rPr lang="en-US" dirty="0"/>
              <a:t>Class-module difference and commonality </a:t>
            </a:r>
          </a:p>
          <a:p>
            <a:pPr lvl="0"/>
            <a:r>
              <a:rPr lang="en-US" dirty="0"/>
              <a:t>Kinds of types</a:t>
            </a:r>
          </a:p>
          <a:p>
            <a:r>
              <a:rPr lang="en-US" dirty="0"/>
              <a:t>Lecture 5: Inheritance, overriding and member adaptations. Overloading</a:t>
            </a:r>
          </a:p>
          <a:p>
            <a:pPr lvl="0"/>
            <a:r>
              <a:rPr lang="en-US" dirty="0"/>
              <a:t>What is inheritance? Do we need the top?</a:t>
            </a:r>
          </a:p>
          <a:p>
            <a:pPr lvl="0"/>
            <a:r>
              <a:rPr lang="en-US" dirty="0"/>
              <a:t>What is member adaptation while inheriting?</a:t>
            </a:r>
          </a:p>
          <a:p>
            <a:pPr lvl="0"/>
            <a:r>
              <a:rPr lang="en-US" dirty="0"/>
              <a:t>Kinds of overriding. Function to variable or constant</a:t>
            </a:r>
          </a:p>
          <a:p>
            <a:pPr lvl="0"/>
            <a:r>
              <a:rPr lang="en-US" dirty="0"/>
              <a:t>Conformance</a:t>
            </a:r>
          </a:p>
          <a:p>
            <a:pPr lvl="0"/>
            <a:r>
              <a:rPr lang="en-US" dirty="0"/>
              <a:t>Overloading: names – attributes and classes</a:t>
            </a:r>
          </a:p>
          <a:p>
            <a:pPr lvl="0"/>
            <a:r>
              <a:rPr lang="en-US" dirty="0"/>
              <a:t>Resolving ambiguities</a:t>
            </a:r>
          </a:p>
          <a:p>
            <a:r>
              <a:rPr lang="en-US" dirty="0"/>
              <a:t>Lecture 6: Systematic assertions and kernel types</a:t>
            </a:r>
          </a:p>
          <a:p>
            <a:pPr lvl="0"/>
            <a:r>
              <a:rPr lang="en-US" dirty="0"/>
              <a:t>Predicates. Kinds of predicates</a:t>
            </a:r>
          </a:p>
          <a:p>
            <a:pPr lvl="0"/>
            <a:r>
              <a:rPr lang="en-US" dirty="0"/>
              <a:t>Preconditions, </a:t>
            </a:r>
            <a:r>
              <a:rPr lang="en-US" dirty="0" err="1"/>
              <a:t>postconditions</a:t>
            </a:r>
            <a:r>
              <a:rPr lang="en-US" dirty="0"/>
              <a:t>, invariants and variants</a:t>
            </a:r>
          </a:p>
          <a:p>
            <a:pPr lvl="0"/>
            <a:r>
              <a:rPr lang="en-US" dirty="0"/>
              <a:t>Alignment with inheritance</a:t>
            </a:r>
          </a:p>
          <a:p>
            <a:pPr lvl="0"/>
            <a:r>
              <a:rPr lang="en-US" dirty="0"/>
              <a:t>Implications for practical usage. No more issue root cause triaging</a:t>
            </a:r>
          </a:p>
          <a:p>
            <a:pPr lvl="0"/>
            <a:r>
              <a:rPr lang="en-US" dirty="0"/>
              <a:t>Constant objects and regular expressions</a:t>
            </a:r>
          </a:p>
          <a:p>
            <a:r>
              <a:rPr lang="en-US" dirty="0"/>
              <a:t>Lecture 7: Active (concurrent) objects. Interactions between them</a:t>
            </a:r>
          </a:p>
          <a:p>
            <a:pPr lvl="0"/>
            <a:r>
              <a:rPr lang="en-US" dirty="0"/>
              <a:t>Concept of processing element – thread, process, service </a:t>
            </a:r>
          </a:p>
          <a:p>
            <a:pPr lvl="0"/>
            <a:r>
              <a:rPr lang="en-US" dirty="0"/>
              <a:t>Active objects never sleep</a:t>
            </a:r>
          </a:p>
          <a:p>
            <a:pPr lvl="0"/>
            <a:r>
              <a:rPr lang="en-US" dirty="0"/>
              <a:t>How to support synchronous and asynchronous interactions between objects</a:t>
            </a:r>
          </a:p>
          <a:p>
            <a:r>
              <a:rPr lang="en-US" dirty="0"/>
              <a:t>Lecture 8: Control structures</a:t>
            </a:r>
          </a:p>
          <a:p>
            <a:pPr lvl="0"/>
            <a:r>
              <a:rPr lang="en-US" dirty="0"/>
              <a:t>Member activation</a:t>
            </a:r>
          </a:p>
          <a:p>
            <a:pPr lvl="1"/>
            <a:r>
              <a:rPr lang="en-US" dirty="0"/>
              <a:t>Assignment is a kind of special case</a:t>
            </a:r>
          </a:p>
          <a:p>
            <a:pPr lvl="0"/>
            <a:r>
              <a:rPr lang="en-US" dirty="0"/>
              <a:t>Conditional</a:t>
            </a:r>
          </a:p>
          <a:p>
            <a:pPr lvl="0"/>
            <a:r>
              <a:rPr lang="en-US" dirty="0"/>
              <a:t>Loops</a:t>
            </a:r>
          </a:p>
          <a:p>
            <a:pPr lvl="0"/>
            <a:r>
              <a:rPr lang="en-US" dirty="0"/>
              <a:t>Exceptions. Kinds of exceptions</a:t>
            </a:r>
          </a:p>
          <a:p>
            <a:pPr lvl="0"/>
            <a:r>
              <a:rPr lang="en-US" dirty="0"/>
              <a:t>Block </a:t>
            </a:r>
          </a:p>
          <a:p>
            <a:pPr lvl="0"/>
            <a:r>
              <a:rPr lang="en-US" dirty="0"/>
              <a:t>Integration with assertions</a:t>
            </a:r>
          </a:p>
          <a:p>
            <a:r>
              <a:rPr lang="en-US" dirty="0"/>
              <a:t>Lecture 9: Tuples as a basic concept</a:t>
            </a:r>
          </a:p>
          <a:p>
            <a:pPr lvl="0"/>
            <a:r>
              <a:rPr lang="en-US" dirty="0"/>
              <a:t>What is a tuple</a:t>
            </a:r>
          </a:p>
          <a:p>
            <a:pPr lvl="0"/>
            <a:r>
              <a:rPr lang="en-US" dirty="0"/>
              <a:t>Every routine has 1 parameter</a:t>
            </a:r>
          </a:p>
          <a:p>
            <a:pPr lvl="0"/>
            <a:r>
              <a:rPr lang="en-US" dirty="0"/>
              <a:t>Array vs. tuple</a:t>
            </a:r>
          </a:p>
          <a:p>
            <a:pPr lvl="0"/>
            <a:r>
              <a:rPr lang="en-US" dirty="0"/>
              <a:t>Conformance</a:t>
            </a:r>
          </a:p>
          <a:p>
            <a:r>
              <a:rPr lang="en-US" dirty="0"/>
              <a:t>Lecture 10: Compilation units and separate compilation</a:t>
            </a:r>
          </a:p>
          <a:p>
            <a:pPr lvl="0"/>
            <a:r>
              <a:rPr lang="en-US" dirty="0"/>
              <a:t>Kinds of compilation units: script, program and library</a:t>
            </a:r>
          </a:p>
          <a:p>
            <a:pPr lvl="0"/>
            <a:r>
              <a:rPr lang="en-US" dirty="0"/>
              <a:t>Clusters as areas for search</a:t>
            </a:r>
          </a:p>
          <a:p>
            <a:pPr lvl="0"/>
            <a:r>
              <a:rPr lang="en-US" dirty="0"/>
              <a:t>Names’ controls</a:t>
            </a:r>
          </a:p>
          <a:p>
            <a:pPr lvl="0"/>
            <a:r>
              <a:rPr lang="en-US" dirty="0"/>
              <a:t>Concept of the compilation context</a:t>
            </a:r>
          </a:p>
        </p:txBody>
      </p:sp>
      <p:sp>
        <p:nvSpPr>
          <p:cNvPr id="7"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4</a:t>
            </a:fld>
            <a:endParaRPr lang="en-US" dirty="0"/>
          </a:p>
        </p:txBody>
      </p:sp>
    </p:spTree>
    <p:extLst>
      <p:ext uri="{BB962C8B-B14F-4D97-AF65-F5344CB8AC3E}">
        <p14:creationId xmlns:p14="http://schemas.microsoft.com/office/powerpoint/2010/main" val="13304632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0"/>
            <a:ext cx="6391275" cy="636360"/>
          </a:xfrm>
        </p:spPr>
        <p:txBody>
          <a:bodyPr>
            <a:normAutofit fontScale="90000"/>
          </a:bodyPr>
          <a:lstStyle/>
          <a:p>
            <a:r>
              <a:rPr lang="en-US" sz="3600" b="1" dirty="0">
                <a:solidFill>
                  <a:srgbClr val="CC6600"/>
                </a:solidFill>
                <a:latin typeface="Comic Sans MS" pitchFamily="66" charset="0"/>
              </a:rPr>
              <a:t>Basic </a:t>
            </a:r>
            <a:r>
              <a:rPr lang="en-US" sz="3600" b="1" dirty="0" smtClean="0">
                <a:solidFill>
                  <a:srgbClr val="CC6600"/>
                </a:solidFill>
                <a:latin typeface="Comic Sans MS" pitchFamily="66" charset="0"/>
              </a:rPr>
              <a:t>terms</a:t>
            </a:r>
            <a:endParaRPr lang="en-US" sz="3600" b="1" dirty="0">
              <a:solidFill>
                <a:srgbClr val="CC6600"/>
              </a:solidFill>
              <a:latin typeface="Comic Sans MS" pitchFamily="66" charset="0"/>
            </a:endParaRPr>
          </a:p>
        </p:txBody>
      </p:sp>
      <p:sp>
        <p:nvSpPr>
          <p:cNvPr id="3" name="Content Placeholder 2"/>
          <p:cNvSpPr>
            <a:spLocks noGrp="1"/>
          </p:cNvSpPr>
          <p:nvPr>
            <p:ph sz="half" idx="1"/>
          </p:nvPr>
        </p:nvSpPr>
        <p:spPr>
          <a:xfrm>
            <a:off x="76200" y="457200"/>
            <a:ext cx="8991600" cy="6172200"/>
          </a:xfrm>
        </p:spPr>
        <p:txBody>
          <a:bodyPr>
            <a:noAutofit/>
          </a:bodyPr>
          <a:lstStyle/>
          <a:p>
            <a:pPr marL="285750" indent="-285750"/>
            <a:r>
              <a:rPr lang="en-US" sz="2400" u="sng" dirty="0" smtClean="0"/>
              <a:t>Object</a:t>
            </a:r>
            <a:r>
              <a:rPr lang="en-US" sz="2400" dirty="0" smtClean="0"/>
              <a:t> is a set of attributes. Objects with identical set of attributes’ kinds form a </a:t>
            </a:r>
            <a:r>
              <a:rPr lang="en-US" sz="2400" u="sng" dirty="0" smtClean="0"/>
              <a:t>type</a:t>
            </a:r>
            <a:r>
              <a:rPr lang="en-US" sz="2400" dirty="0" smtClean="0"/>
              <a:t> which is described by class</a:t>
            </a:r>
            <a:endParaRPr lang="en-US" sz="2400" u="sng" dirty="0" smtClean="0"/>
          </a:p>
          <a:p>
            <a:pPr marL="285750" indent="-285750"/>
            <a:r>
              <a:rPr lang="en-US" sz="2400" u="sng" dirty="0" smtClean="0"/>
              <a:t>Class</a:t>
            </a:r>
            <a:r>
              <a:rPr lang="en-US" sz="2400" dirty="0" smtClean="0"/>
              <a:t> is … a named collection of members (features, characteristics)</a:t>
            </a:r>
          </a:p>
          <a:p>
            <a:pPr marL="685800" lvl="1"/>
            <a:r>
              <a:rPr lang="en-US" sz="2000" dirty="0" smtClean="0"/>
              <a:t>Member can be routine (function) or attribute (field)</a:t>
            </a:r>
          </a:p>
          <a:p>
            <a:pPr marL="1085850" lvl="2"/>
            <a:r>
              <a:rPr lang="en-US" sz="1600" dirty="0" smtClean="0"/>
              <a:t>Routine can be procedure (action, command) or function (query)</a:t>
            </a:r>
          </a:p>
          <a:p>
            <a:pPr marL="1085850" lvl="2"/>
            <a:r>
              <a:rPr lang="en-US" sz="1600" dirty="0" smtClean="0"/>
              <a:t>Attribute (</a:t>
            </a:r>
            <a:r>
              <a:rPr lang="en-US" sz="1600" dirty="0"/>
              <a:t>query</a:t>
            </a:r>
            <a:r>
              <a:rPr lang="en-US" sz="1600" dirty="0" smtClean="0"/>
              <a:t>) can be variable or constant</a:t>
            </a:r>
          </a:p>
          <a:p>
            <a:pPr marL="685800" lvl="1"/>
            <a:r>
              <a:rPr lang="en-US" sz="2000" dirty="0" smtClean="0"/>
              <a:t>Another view: there are only attributes – variable or constant (assigned once). Actions (routines) are just constant attributes of the function type</a:t>
            </a:r>
          </a:p>
          <a:p>
            <a:pPr marL="285750" indent="-285750"/>
            <a:r>
              <a:rPr lang="en-US" sz="2400" u="sng" dirty="0" smtClean="0"/>
              <a:t>Origin</a:t>
            </a:r>
            <a:r>
              <a:rPr lang="en-US" sz="2400" dirty="0" smtClean="0"/>
              <a:t> is the class the member was initially declared </a:t>
            </a:r>
          </a:p>
          <a:p>
            <a:pPr marL="285750" indent="-285750"/>
            <a:r>
              <a:rPr lang="en-US" sz="2400" u="sng" dirty="0" smtClean="0"/>
              <a:t>Seed</a:t>
            </a:r>
            <a:r>
              <a:rPr lang="en-US" sz="2400" dirty="0" smtClean="0"/>
              <a:t> is the initial member declaration in the origin</a:t>
            </a:r>
            <a:r>
              <a:rPr lang="ru-RU" sz="2400" dirty="0" smtClean="0"/>
              <a:t> </a:t>
            </a:r>
            <a:r>
              <a:rPr lang="en-US" sz="2400" dirty="0" smtClean="0"/>
              <a:t>class</a:t>
            </a:r>
          </a:p>
          <a:p>
            <a:pPr marL="285750" indent="-285750"/>
            <a:r>
              <a:rPr lang="en-US" sz="2400" u="sng" dirty="0" smtClean="0"/>
              <a:t>Inheritance</a:t>
            </a:r>
            <a:r>
              <a:rPr lang="en-US" sz="2400" dirty="0" smtClean="0"/>
              <a:t> – relation between classes implying all members of every parent ‘go down’ to the child class. Base-derived, </a:t>
            </a:r>
            <a:r>
              <a:rPr lang="en-US" sz="2400" dirty="0" err="1" smtClean="0"/>
              <a:t>supertype</a:t>
            </a:r>
            <a:r>
              <a:rPr lang="en-US" sz="2400" dirty="0" smtClean="0"/>
              <a:t>, extension – no need to step into terminology discussion</a:t>
            </a:r>
          </a:p>
          <a:p>
            <a:pPr marL="285750" indent="-285750"/>
            <a:r>
              <a:rPr lang="en-US" sz="2400" u="sng" dirty="0" smtClean="0"/>
              <a:t>Version</a:t>
            </a:r>
            <a:r>
              <a:rPr lang="en-US" sz="2400" dirty="0" smtClean="0"/>
              <a:t> of the </a:t>
            </a:r>
            <a:r>
              <a:rPr lang="en-US" sz="2400" u="sng" dirty="0" smtClean="0"/>
              <a:t>member</a:t>
            </a:r>
            <a:r>
              <a:rPr lang="en-US" sz="2400" dirty="0" smtClean="0"/>
              <a:t> – in some class we may have several versions – coming from the same </a:t>
            </a:r>
            <a:r>
              <a:rPr lang="en-US" sz="2400" dirty="0" err="1" smtClean="0"/>
              <a:t>origin&amp;seed</a:t>
            </a:r>
            <a:r>
              <a:rPr lang="en-US" sz="2400" dirty="0" smtClean="0"/>
              <a:t> under the same or different names, form different ones under the same name</a:t>
            </a:r>
          </a:p>
        </p:txBody>
      </p:sp>
      <p:sp>
        <p:nvSpPr>
          <p:cNvPr id="7"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5</a:t>
            </a:fld>
            <a:endParaRPr lang="en-US" dirty="0"/>
          </a:p>
        </p:txBody>
      </p:sp>
    </p:spTree>
    <p:extLst>
      <p:ext uri="{BB962C8B-B14F-4D97-AF65-F5344CB8AC3E}">
        <p14:creationId xmlns:p14="http://schemas.microsoft.com/office/powerpoint/2010/main" val="35286313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2963" y="0"/>
            <a:ext cx="7458075" cy="636360"/>
          </a:xfrm>
        </p:spPr>
        <p:txBody>
          <a:bodyPr>
            <a:normAutofit fontScale="90000"/>
          </a:bodyPr>
          <a:lstStyle/>
          <a:p>
            <a:r>
              <a:rPr lang="en-US" sz="3600" b="1" dirty="0" smtClean="0">
                <a:solidFill>
                  <a:srgbClr val="CC6600"/>
                </a:solidFill>
                <a:latin typeface="Comic Sans MS" pitchFamily="66" charset="0"/>
              </a:rPr>
              <a:t>Foundations (I): inheritance basics</a:t>
            </a:r>
            <a:endParaRPr lang="en-US" sz="3600" b="1" dirty="0">
              <a:solidFill>
                <a:srgbClr val="CC6600"/>
              </a:solidFill>
              <a:latin typeface="Comic Sans MS" pitchFamily="66" charset="0"/>
            </a:endParaRPr>
          </a:p>
        </p:txBody>
      </p:sp>
      <p:sp>
        <p:nvSpPr>
          <p:cNvPr id="7"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6</a:t>
            </a:fld>
            <a:endParaRPr lang="en-US" dirty="0"/>
          </a:p>
        </p:txBody>
      </p:sp>
      <p:grpSp>
        <p:nvGrpSpPr>
          <p:cNvPr id="15" name="Группа 14"/>
          <p:cNvGrpSpPr/>
          <p:nvPr/>
        </p:nvGrpSpPr>
        <p:grpSpPr>
          <a:xfrm>
            <a:off x="533400" y="762000"/>
            <a:ext cx="2286000" cy="2362200"/>
            <a:chOff x="533400" y="762000"/>
            <a:chExt cx="2286000" cy="2362200"/>
          </a:xfrm>
        </p:grpSpPr>
        <p:sp>
          <p:nvSpPr>
            <p:cNvPr id="3" name="Овал 2"/>
            <p:cNvSpPr/>
            <p:nvPr/>
          </p:nvSpPr>
          <p:spPr>
            <a:xfrm>
              <a:off x="990600" y="1066800"/>
              <a:ext cx="1219200" cy="685800"/>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7030A0"/>
                  </a:solidFill>
                </a:rPr>
                <a:t>A</a:t>
              </a:r>
              <a:endParaRPr lang="en-US" sz="2400" b="1" dirty="0">
                <a:solidFill>
                  <a:srgbClr val="7030A0"/>
                </a:solidFill>
              </a:endParaRPr>
            </a:p>
          </p:txBody>
        </p:sp>
        <p:sp>
          <p:nvSpPr>
            <p:cNvPr id="6" name="Овал 5"/>
            <p:cNvSpPr/>
            <p:nvPr/>
          </p:nvSpPr>
          <p:spPr>
            <a:xfrm>
              <a:off x="1005300" y="2438400"/>
              <a:ext cx="1219200" cy="685800"/>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7030A0"/>
                  </a:solidFill>
                </a:rPr>
                <a:t>B</a:t>
              </a:r>
              <a:endParaRPr lang="en-US" sz="2400" b="1" dirty="0">
                <a:solidFill>
                  <a:srgbClr val="7030A0"/>
                </a:solidFill>
              </a:endParaRPr>
            </a:p>
          </p:txBody>
        </p:sp>
        <p:cxnSp>
          <p:nvCxnSpPr>
            <p:cNvPr id="8" name="Прямая со стрелкой 7"/>
            <p:cNvCxnSpPr>
              <a:stCxn id="6" idx="0"/>
              <a:endCxn id="3" idx="4"/>
            </p:cNvCxnSpPr>
            <p:nvPr/>
          </p:nvCxnSpPr>
          <p:spPr>
            <a:xfrm flipH="1" flipV="1">
              <a:off x="1600200" y="1752600"/>
              <a:ext cx="14700" cy="685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286000" y="1219200"/>
              <a:ext cx="533400" cy="400110"/>
            </a:xfrm>
            <a:prstGeom prst="rect">
              <a:avLst/>
            </a:prstGeom>
            <a:noFill/>
          </p:spPr>
          <p:txBody>
            <a:bodyPr wrap="square" rtlCol="0">
              <a:spAutoFit/>
            </a:bodyPr>
            <a:lstStyle/>
            <a:p>
              <a:r>
                <a:rPr lang="en-US" sz="2000" dirty="0" smtClean="0"/>
                <a:t>foo</a:t>
              </a:r>
              <a:endParaRPr lang="en-US" sz="2000" dirty="0"/>
            </a:p>
          </p:txBody>
        </p:sp>
        <p:cxnSp>
          <p:nvCxnSpPr>
            <p:cNvPr id="11" name="Прямая со стрелкой 10"/>
            <p:cNvCxnSpPr>
              <a:stCxn id="9" idx="2"/>
            </p:cNvCxnSpPr>
            <p:nvPr/>
          </p:nvCxnSpPr>
          <p:spPr>
            <a:xfrm>
              <a:off x="2552700" y="1619310"/>
              <a:ext cx="0" cy="895290"/>
            </a:xfrm>
            <a:prstGeom prst="straightConnector1">
              <a:avLst/>
            </a:prstGeom>
            <a:ln w="25400">
              <a:prstDash val="sysDash"/>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33400" y="762000"/>
              <a:ext cx="457200" cy="369332"/>
            </a:xfrm>
            <a:prstGeom prst="rect">
              <a:avLst/>
            </a:prstGeom>
            <a:noFill/>
          </p:spPr>
          <p:txBody>
            <a:bodyPr wrap="square" rtlCol="0">
              <a:spAutoFit/>
            </a:bodyPr>
            <a:lstStyle/>
            <a:p>
              <a:r>
                <a:rPr lang="en-US" dirty="0" smtClean="0"/>
                <a:t>1.</a:t>
              </a:r>
              <a:endParaRPr lang="en-US" dirty="0"/>
            </a:p>
          </p:txBody>
        </p:sp>
      </p:grpSp>
      <p:grpSp>
        <p:nvGrpSpPr>
          <p:cNvPr id="16" name="Группа 15"/>
          <p:cNvGrpSpPr/>
          <p:nvPr/>
        </p:nvGrpSpPr>
        <p:grpSpPr>
          <a:xfrm>
            <a:off x="4495800" y="885855"/>
            <a:ext cx="2286000" cy="2362200"/>
            <a:chOff x="533400" y="762000"/>
            <a:chExt cx="2286000" cy="2362200"/>
          </a:xfrm>
        </p:grpSpPr>
        <p:sp>
          <p:nvSpPr>
            <p:cNvPr id="17" name="Овал 16"/>
            <p:cNvSpPr/>
            <p:nvPr/>
          </p:nvSpPr>
          <p:spPr>
            <a:xfrm>
              <a:off x="990600" y="1066800"/>
              <a:ext cx="1219200" cy="685800"/>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7030A0"/>
                  </a:solidFill>
                </a:rPr>
                <a:t>A</a:t>
              </a:r>
              <a:endParaRPr lang="en-US" sz="2400" b="1" dirty="0">
                <a:solidFill>
                  <a:srgbClr val="7030A0"/>
                </a:solidFill>
              </a:endParaRPr>
            </a:p>
          </p:txBody>
        </p:sp>
        <p:sp>
          <p:nvSpPr>
            <p:cNvPr id="18" name="Овал 17"/>
            <p:cNvSpPr/>
            <p:nvPr/>
          </p:nvSpPr>
          <p:spPr>
            <a:xfrm>
              <a:off x="1005300" y="2438400"/>
              <a:ext cx="1219200" cy="685800"/>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7030A0"/>
                  </a:solidFill>
                </a:rPr>
                <a:t>B</a:t>
              </a:r>
              <a:endParaRPr lang="en-US" sz="2400" b="1" dirty="0">
                <a:solidFill>
                  <a:srgbClr val="7030A0"/>
                </a:solidFill>
              </a:endParaRPr>
            </a:p>
          </p:txBody>
        </p:sp>
        <p:cxnSp>
          <p:nvCxnSpPr>
            <p:cNvPr id="19" name="Прямая со стрелкой 18"/>
            <p:cNvCxnSpPr>
              <a:stCxn id="18" idx="0"/>
              <a:endCxn id="17" idx="4"/>
            </p:cNvCxnSpPr>
            <p:nvPr/>
          </p:nvCxnSpPr>
          <p:spPr>
            <a:xfrm flipH="1" flipV="1">
              <a:off x="1600200" y="1752600"/>
              <a:ext cx="14700" cy="685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286000" y="1219200"/>
              <a:ext cx="533400" cy="400110"/>
            </a:xfrm>
            <a:prstGeom prst="rect">
              <a:avLst/>
            </a:prstGeom>
            <a:noFill/>
          </p:spPr>
          <p:txBody>
            <a:bodyPr wrap="square" rtlCol="0">
              <a:spAutoFit/>
            </a:bodyPr>
            <a:lstStyle/>
            <a:p>
              <a:r>
                <a:rPr lang="en-US" sz="2000" dirty="0" smtClean="0"/>
                <a:t>foo</a:t>
              </a:r>
              <a:endParaRPr lang="en-US" sz="2000" dirty="0"/>
            </a:p>
          </p:txBody>
        </p:sp>
        <p:cxnSp>
          <p:nvCxnSpPr>
            <p:cNvPr id="21" name="Прямая со стрелкой 20"/>
            <p:cNvCxnSpPr>
              <a:stCxn id="20" idx="2"/>
            </p:cNvCxnSpPr>
            <p:nvPr/>
          </p:nvCxnSpPr>
          <p:spPr>
            <a:xfrm>
              <a:off x="2552700" y="1619310"/>
              <a:ext cx="0" cy="895290"/>
            </a:xfrm>
            <a:prstGeom prst="straightConnector1">
              <a:avLst/>
            </a:prstGeom>
            <a:ln w="25400">
              <a:prstDash val="sysDash"/>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33400" y="762000"/>
              <a:ext cx="457200" cy="369332"/>
            </a:xfrm>
            <a:prstGeom prst="rect">
              <a:avLst/>
            </a:prstGeom>
            <a:noFill/>
          </p:spPr>
          <p:txBody>
            <a:bodyPr wrap="square" rtlCol="0">
              <a:spAutoFit/>
            </a:bodyPr>
            <a:lstStyle/>
            <a:p>
              <a:r>
                <a:rPr lang="en-US" dirty="0" smtClean="0"/>
                <a:t>2.</a:t>
              </a:r>
              <a:endParaRPr lang="en-US" dirty="0"/>
            </a:p>
          </p:txBody>
        </p:sp>
      </p:grpSp>
      <p:sp>
        <p:nvSpPr>
          <p:cNvPr id="25" name="TextBox 24"/>
          <p:cNvSpPr txBox="1"/>
          <p:nvPr/>
        </p:nvSpPr>
        <p:spPr>
          <a:xfrm>
            <a:off x="6384056" y="2641347"/>
            <a:ext cx="702544" cy="400110"/>
          </a:xfrm>
          <a:prstGeom prst="rect">
            <a:avLst/>
          </a:prstGeom>
          <a:noFill/>
        </p:spPr>
        <p:txBody>
          <a:bodyPr wrap="square" rtlCol="0">
            <a:spAutoFit/>
          </a:bodyPr>
          <a:lstStyle/>
          <a:p>
            <a:r>
              <a:rPr lang="en-US" sz="2000" dirty="0" smtClean="0"/>
              <a:t>*foo</a:t>
            </a:r>
            <a:endParaRPr lang="en-US" sz="2000" dirty="0"/>
          </a:p>
        </p:txBody>
      </p:sp>
      <p:sp>
        <p:nvSpPr>
          <p:cNvPr id="26" name="TextBox 25"/>
          <p:cNvSpPr txBox="1"/>
          <p:nvPr/>
        </p:nvSpPr>
        <p:spPr>
          <a:xfrm>
            <a:off x="457200" y="3352800"/>
            <a:ext cx="2743200" cy="1477328"/>
          </a:xfrm>
          <a:prstGeom prst="rect">
            <a:avLst/>
          </a:prstGeom>
          <a:noFill/>
        </p:spPr>
        <p:txBody>
          <a:bodyPr wrap="square" rtlCol="0">
            <a:spAutoFit/>
          </a:bodyPr>
          <a:lstStyle/>
          <a:p>
            <a:r>
              <a:rPr lang="en-US" b="1" dirty="0" smtClean="0">
                <a:solidFill>
                  <a:srgbClr val="0000FF"/>
                </a:solidFill>
                <a:latin typeface="Lucida Console" panose="020B0609040504020204" pitchFamily="49" charset="0"/>
              </a:rPr>
              <a:t>class</a:t>
            </a:r>
            <a:r>
              <a:rPr lang="en-US" dirty="0" smtClean="0">
                <a:latin typeface="Lucida Console" panose="020B0609040504020204" pitchFamily="49" charset="0"/>
              </a:rPr>
              <a:t> A</a:t>
            </a:r>
          </a:p>
          <a:p>
            <a:r>
              <a:rPr lang="en-US" dirty="0">
                <a:latin typeface="Lucida Console" panose="020B0609040504020204" pitchFamily="49" charset="0"/>
              </a:rPr>
              <a:t> </a:t>
            </a:r>
            <a:r>
              <a:rPr lang="en-US" dirty="0" smtClean="0">
                <a:latin typeface="Lucida Console" panose="020B0609040504020204" pitchFamily="49" charset="0"/>
              </a:rPr>
              <a:t>  foo</a:t>
            </a:r>
          </a:p>
          <a:p>
            <a:r>
              <a:rPr lang="en-US" b="1" dirty="0">
                <a:solidFill>
                  <a:srgbClr val="0000FF"/>
                </a:solidFill>
                <a:latin typeface="Lucida Console" panose="020B0609040504020204" pitchFamily="49" charset="0"/>
              </a:rPr>
              <a:t>end</a:t>
            </a:r>
          </a:p>
          <a:p>
            <a:r>
              <a:rPr lang="en-US" b="1" dirty="0">
                <a:solidFill>
                  <a:srgbClr val="0000FF"/>
                </a:solidFill>
                <a:latin typeface="Lucida Console" panose="020B0609040504020204" pitchFamily="49" charset="0"/>
              </a:rPr>
              <a:t>class</a:t>
            </a:r>
            <a:r>
              <a:rPr lang="en-US" dirty="0" smtClean="0">
                <a:latin typeface="Lucida Console" panose="020B0609040504020204" pitchFamily="49" charset="0"/>
              </a:rPr>
              <a:t> B </a:t>
            </a:r>
            <a:r>
              <a:rPr lang="en-US" b="1" dirty="0">
                <a:solidFill>
                  <a:srgbClr val="0000FF"/>
                </a:solidFill>
                <a:latin typeface="Lucida Console" panose="020B0609040504020204" pitchFamily="49" charset="0"/>
              </a:rPr>
              <a:t>inherit</a:t>
            </a:r>
            <a:r>
              <a:rPr lang="en-US" dirty="0" smtClean="0">
                <a:latin typeface="Lucida Console" panose="020B0609040504020204" pitchFamily="49" charset="0"/>
              </a:rPr>
              <a:t> A   </a:t>
            </a:r>
          </a:p>
          <a:p>
            <a:r>
              <a:rPr lang="en-US" b="1" dirty="0">
                <a:solidFill>
                  <a:srgbClr val="0000FF"/>
                </a:solidFill>
                <a:latin typeface="Lucida Console" panose="020B0609040504020204" pitchFamily="49" charset="0"/>
              </a:rPr>
              <a:t>end</a:t>
            </a:r>
          </a:p>
        </p:txBody>
      </p:sp>
      <p:sp>
        <p:nvSpPr>
          <p:cNvPr id="27" name="TextBox 26"/>
          <p:cNvSpPr txBox="1"/>
          <p:nvPr/>
        </p:nvSpPr>
        <p:spPr>
          <a:xfrm>
            <a:off x="4498534" y="3352800"/>
            <a:ext cx="2743200" cy="1754326"/>
          </a:xfrm>
          <a:prstGeom prst="rect">
            <a:avLst/>
          </a:prstGeom>
          <a:noFill/>
        </p:spPr>
        <p:txBody>
          <a:bodyPr wrap="square" rtlCol="0">
            <a:spAutoFit/>
          </a:bodyPr>
          <a:lstStyle/>
          <a:p>
            <a:r>
              <a:rPr lang="en-US" b="1" dirty="0" smtClean="0">
                <a:solidFill>
                  <a:srgbClr val="0000FF"/>
                </a:solidFill>
                <a:latin typeface="Lucida Console" panose="020B0609040504020204" pitchFamily="49" charset="0"/>
              </a:rPr>
              <a:t>class</a:t>
            </a:r>
            <a:r>
              <a:rPr lang="en-US" dirty="0" smtClean="0">
                <a:latin typeface="Lucida Console" panose="020B0609040504020204" pitchFamily="49" charset="0"/>
              </a:rPr>
              <a:t> A</a:t>
            </a:r>
          </a:p>
          <a:p>
            <a:r>
              <a:rPr lang="en-US" dirty="0">
                <a:latin typeface="Lucida Console" panose="020B0609040504020204" pitchFamily="49" charset="0"/>
              </a:rPr>
              <a:t> </a:t>
            </a:r>
            <a:r>
              <a:rPr lang="en-US" dirty="0" smtClean="0">
                <a:latin typeface="Lucida Console" panose="020B0609040504020204" pitchFamily="49" charset="0"/>
              </a:rPr>
              <a:t>  foo</a:t>
            </a:r>
          </a:p>
          <a:p>
            <a:r>
              <a:rPr lang="en-US" b="1" dirty="0">
                <a:solidFill>
                  <a:srgbClr val="0000FF"/>
                </a:solidFill>
                <a:latin typeface="Lucida Console" panose="020B0609040504020204" pitchFamily="49" charset="0"/>
              </a:rPr>
              <a:t>end</a:t>
            </a:r>
          </a:p>
          <a:p>
            <a:r>
              <a:rPr lang="en-US" b="1" dirty="0">
                <a:solidFill>
                  <a:srgbClr val="0000FF"/>
                </a:solidFill>
                <a:latin typeface="Lucida Console" panose="020B0609040504020204" pitchFamily="49" charset="0"/>
              </a:rPr>
              <a:t>class</a:t>
            </a:r>
            <a:r>
              <a:rPr lang="en-US" dirty="0" smtClean="0">
                <a:latin typeface="Lucida Console" panose="020B0609040504020204" pitchFamily="49" charset="0"/>
              </a:rPr>
              <a:t> B </a:t>
            </a:r>
            <a:r>
              <a:rPr lang="en-US" b="1" dirty="0">
                <a:solidFill>
                  <a:srgbClr val="0000FF"/>
                </a:solidFill>
                <a:latin typeface="Lucida Console" panose="020B0609040504020204" pitchFamily="49" charset="0"/>
              </a:rPr>
              <a:t>inherit</a:t>
            </a:r>
            <a:r>
              <a:rPr lang="en-US" dirty="0" smtClean="0">
                <a:latin typeface="Lucida Console" panose="020B0609040504020204" pitchFamily="49" charset="0"/>
              </a:rPr>
              <a:t> A </a:t>
            </a:r>
          </a:p>
          <a:p>
            <a:r>
              <a:rPr lang="en-US" dirty="0">
                <a:latin typeface="Lucida Console" panose="020B0609040504020204" pitchFamily="49" charset="0"/>
              </a:rPr>
              <a:t> </a:t>
            </a:r>
            <a:r>
              <a:rPr lang="en-US" dirty="0" smtClean="0">
                <a:latin typeface="Lucida Console" panose="020B0609040504020204" pitchFamily="49" charset="0"/>
              </a:rPr>
              <a:t>  </a:t>
            </a:r>
            <a:r>
              <a:rPr lang="en-US" b="1" dirty="0">
                <a:solidFill>
                  <a:srgbClr val="0000FF"/>
                </a:solidFill>
                <a:latin typeface="Lucida Console" panose="020B0609040504020204" pitchFamily="49" charset="0"/>
              </a:rPr>
              <a:t>override</a:t>
            </a:r>
            <a:r>
              <a:rPr lang="en-US" dirty="0" smtClean="0">
                <a:latin typeface="Lucida Console" panose="020B0609040504020204" pitchFamily="49" charset="0"/>
              </a:rPr>
              <a:t> foo</a:t>
            </a:r>
          </a:p>
          <a:p>
            <a:r>
              <a:rPr lang="en-US" b="1" dirty="0">
                <a:solidFill>
                  <a:srgbClr val="0000FF"/>
                </a:solidFill>
                <a:latin typeface="Lucida Console" panose="020B0609040504020204" pitchFamily="49" charset="0"/>
              </a:rPr>
              <a:t>end</a:t>
            </a:r>
          </a:p>
        </p:txBody>
      </p:sp>
      <p:graphicFrame>
        <p:nvGraphicFramePr>
          <p:cNvPr id="28" name="Таблица 27"/>
          <p:cNvGraphicFramePr>
            <a:graphicFrameLocks noGrp="1"/>
          </p:cNvGraphicFramePr>
          <p:nvPr>
            <p:extLst>
              <p:ext uri="{D42A27DB-BD31-4B8C-83A1-F6EECF244321}">
                <p14:modId xmlns:p14="http://schemas.microsoft.com/office/powerpoint/2010/main" val="2584222192"/>
              </p:ext>
            </p:extLst>
          </p:nvPr>
        </p:nvGraphicFramePr>
        <p:xfrm>
          <a:off x="1060820" y="4876800"/>
          <a:ext cx="1682380" cy="1600200"/>
        </p:xfrm>
        <a:graphic>
          <a:graphicData uri="http://schemas.openxmlformats.org/drawingml/2006/table">
            <a:tbl>
              <a:tblPr firstRow="1" bandRow="1">
                <a:tableStyleId>{5C22544A-7EE6-4342-B048-85BDC9FD1C3A}</a:tableStyleId>
              </a:tblPr>
              <a:tblGrid>
                <a:gridCol w="762000"/>
                <a:gridCol w="920380"/>
              </a:tblGrid>
              <a:tr h="528506">
                <a:tc>
                  <a:txBody>
                    <a:bodyPr/>
                    <a:lstStyle/>
                    <a:p>
                      <a:pPr algn="ctr"/>
                      <a:r>
                        <a:rPr lang="en-US" dirty="0" smtClean="0"/>
                        <a:t>Class</a:t>
                      </a:r>
                      <a:endParaRPr lang="en-US" dirty="0"/>
                    </a:p>
                  </a:txBody>
                  <a:tcPr/>
                </a:tc>
                <a:tc>
                  <a:txBody>
                    <a:bodyPr/>
                    <a:lstStyle/>
                    <a:p>
                      <a:pPr algn="ctr"/>
                      <a:r>
                        <a:rPr lang="en-US" dirty="0" smtClean="0"/>
                        <a:t>Version</a:t>
                      </a:r>
                      <a:endParaRPr lang="en-US" dirty="0"/>
                    </a:p>
                  </a:txBody>
                  <a:tcPr/>
                </a:tc>
              </a:tr>
              <a:tr h="535847">
                <a:tc>
                  <a:txBody>
                    <a:bodyPr/>
                    <a:lstStyle/>
                    <a:p>
                      <a:pPr algn="ctr"/>
                      <a:r>
                        <a:rPr lang="en-US" dirty="0" smtClean="0"/>
                        <a:t>A</a:t>
                      </a:r>
                      <a:endParaRPr lang="en-US" dirty="0"/>
                    </a:p>
                  </a:txBody>
                  <a:tcPr/>
                </a:tc>
                <a:tc>
                  <a:txBody>
                    <a:bodyPr/>
                    <a:lstStyle/>
                    <a:p>
                      <a:pPr algn="ctr"/>
                      <a:r>
                        <a:rPr lang="en-US" dirty="0" err="1" smtClean="0"/>
                        <a:t>foo@A</a:t>
                      </a:r>
                      <a:endParaRPr lang="en-US" dirty="0"/>
                    </a:p>
                  </a:txBody>
                  <a:tcPr/>
                </a:tc>
              </a:tr>
              <a:tr h="535847">
                <a:tc>
                  <a:txBody>
                    <a:bodyPr/>
                    <a:lstStyle/>
                    <a:p>
                      <a:pPr algn="ctr"/>
                      <a:r>
                        <a:rPr lang="en-US" dirty="0" smtClean="0"/>
                        <a:t>B</a:t>
                      </a:r>
                      <a:endParaRPr lang="en-US" dirty="0"/>
                    </a:p>
                  </a:txBody>
                  <a:tcPr/>
                </a:tc>
                <a:tc>
                  <a:txBody>
                    <a:bodyPr/>
                    <a:lstStyle/>
                    <a:p>
                      <a:pPr algn="ctr"/>
                      <a:r>
                        <a:rPr lang="en-US" dirty="0" err="1" smtClean="0"/>
                        <a:t>foo@A</a:t>
                      </a:r>
                      <a:endParaRPr lang="en-US" dirty="0"/>
                    </a:p>
                  </a:txBody>
                  <a:tcPr/>
                </a:tc>
              </a:tr>
            </a:tbl>
          </a:graphicData>
        </a:graphic>
      </p:graphicFrame>
      <p:graphicFrame>
        <p:nvGraphicFramePr>
          <p:cNvPr id="29" name="Таблица 28"/>
          <p:cNvGraphicFramePr>
            <a:graphicFrameLocks noGrp="1"/>
          </p:cNvGraphicFramePr>
          <p:nvPr>
            <p:extLst>
              <p:ext uri="{D42A27DB-BD31-4B8C-83A1-F6EECF244321}">
                <p14:modId xmlns:p14="http://schemas.microsoft.com/office/powerpoint/2010/main" val="44017773"/>
              </p:ext>
            </p:extLst>
          </p:nvPr>
        </p:nvGraphicFramePr>
        <p:xfrm>
          <a:off x="5577300" y="4876800"/>
          <a:ext cx="1682380" cy="1600200"/>
        </p:xfrm>
        <a:graphic>
          <a:graphicData uri="http://schemas.openxmlformats.org/drawingml/2006/table">
            <a:tbl>
              <a:tblPr firstRow="1" bandRow="1">
                <a:tableStyleId>{5C22544A-7EE6-4342-B048-85BDC9FD1C3A}</a:tableStyleId>
              </a:tblPr>
              <a:tblGrid>
                <a:gridCol w="762000"/>
                <a:gridCol w="920380"/>
              </a:tblGrid>
              <a:tr h="528506">
                <a:tc>
                  <a:txBody>
                    <a:bodyPr/>
                    <a:lstStyle/>
                    <a:p>
                      <a:pPr algn="ctr"/>
                      <a:r>
                        <a:rPr lang="en-US" dirty="0" smtClean="0"/>
                        <a:t>Class</a:t>
                      </a:r>
                      <a:endParaRPr lang="en-US" dirty="0"/>
                    </a:p>
                  </a:txBody>
                  <a:tcPr/>
                </a:tc>
                <a:tc>
                  <a:txBody>
                    <a:bodyPr/>
                    <a:lstStyle/>
                    <a:p>
                      <a:pPr algn="ctr"/>
                      <a:r>
                        <a:rPr lang="en-US" dirty="0" smtClean="0"/>
                        <a:t>Version</a:t>
                      </a:r>
                      <a:endParaRPr lang="en-US" dirty="0"/>
                    </a:p>
                  </a:txBody>
                  <a:tcPr/>
                </a:tc>
              </a:tr>
              <a:tr h="535847">
                <a:tc>
                  <a:txBody>
                    <a:bodyPr/>
                    <a:lstStyle/>
                    <a:p>
                      <a:pPr algn="ctr"/>
                      <a:r>
                        <a:rPr lang="en-US" dirty="0" smtClean="0"/>
                        <a:t>A</a:t>
                      </a:r>
                      <a:endParaRPr lang="en-US" dirty="0"/>
                    </a:p>
                  </a:txBody>
                  <a:tcPr/>
                </a:tc>
                <a:tc>
                  <a:txBody>
                    <a:bodyPr/>
                    <a:lstStyle/>
                    <a:p>
                      <a:pPr algn="ctr"/>
                      <a:r>
                        <a:rPr lang="en-US" dirty="0" err="1" smtClean="0"/>
                        <a:t>foo@A</a:t>
                      </a:r>
                      <a:endParaRPr lang="en-US" dirty="0"/>
                    </a:p>
                  </a:txBody>
                  <a:tcPr/>
                </a:tc>
              </a:tr>
              <a:tr h="535847">
                <a:tc>
                  <a:txBody>
                    <a:bodyPr/>
                    <a:lstStyle/>
                    <a:p>
                      <a:pPr algn="ctr"/>
                      <a:r>
                        <a:rPr lang="en-US" dirty="0" smtClean="0"/>
                        <a:t>B</a:t>
                      </a:r>
                      <a:endParaRPr lang="en-US" dirty="0"/>
                    </a:p>
                  </a:txBody>
                  <a:tcPr/>
                </a:tc>
                <a:tc>
                  <a:txBody>
                    <a:bodyPr/>
                    <a:lstStyle/>
                    <a:p>
                      <a:pPr algn="ctr"/>
                      <a:r>
                        <a:rPr lang="en-US" dirty="0" err="1" smtClean="0"/>
                        <a:t>foo@B</a:t>
                      </a:r>
                      <a:endParaRPr lang="en-US" dirty="0"/>
                    </a:p>
                  </a:txBody>
                  <a:tcPr/>
                </a:tc>
              </a:tr>
            </a:tbl>
          </a:graphicData>
        </a:graphic>
      </p:graphicFrame>
      <p:sp>
        <p:nvSpPr>
          <p:cNvPr id="30" name="TextBox 29"/>
          <p:cNvSpPr txBox="1"/>
          <p:nvPr/>
        </p:nvSpPr>
        <p:spPr>
          <a:xfrm>
            <a:off x="111737" y="4907071"/>
            <a:ext cx="914400" cy="400110"/>
          </a:xfrm>
          <a:prstGeom prst="rect">
            <a:avLst/>
          </a:prstGeom>
          <a:noFill/>
          <a:ln w="12700">
            <a:solidFill>
              <a:srgbClr val="006600"/>
            </a:solidFill>
          </a:ln>
        </p:spPr>
        <p:txBody>
          <a:bodyPr wrap="square" rtlCol="0">
            <a:spAutoFit/>
          </a:bodyPr>
          <a:lstStyle/>
          <a:p>
            <a:pPr algn="ctr"/>
            <a:r>
              <a:rPr lang="en-US" sz="2000" dirty="0" err="1" smtClean="0"/>
              <a:t>foo$A</a:t>
            </a:r>
            <a:endParaRPr lang="en-US" sz="2000" dirty="0"/>
          </a:p>
        </p:txBody>
      </p:sp>
      <p:sp>
        <p:nvSpPr>
          <p:cNvPr id="31" name="TextBox 30"/>
          <p:cNvSpPr txBox="1"/>
          <p:nvPr/>
        </p:nvSpPr>
        <p:spPr>
          <a:xfrm>
            <a:off x="4627356" y="5181600"/>
            <a:ext cx="914400" cy="400110"/>
          </a:xfrm>
          <a:prstGeom prst="rect">
            <a:avLst/>
          </a:prstGeom>
          <a:noFill/>
          <a:ln w="12700">
            <a:solidFill>
              <a:srgbClr val="006600"/>
            </a:solidFill>
          </a:ln>
        </p:spPr>
        <p:txBody>
          <a:bodyPr wrap="square" rtlCol="0">
            <a:spAutoFit/>
          </a:bodyPr>
          <a:lstStyle/>
          <a:p>
            <a:pPr algn="ctr"/>
            <a:r>
              <a:rPr lang="en-US" sz="2000" dirty="0" err="1" smtClean="0"/>
              <a:t>foo$A</a:t>
            </a:r>
            <a:endParaRPr lang="en-US" sz="2000" dirty="0"/>
          </a:p>
        </p:txBody>
      </p:sp>
      <p:cxnSp>
        <p:nvCxnSpPr>
          <p:cNvPr id="33" name="Прямая соединительная линия 32"/>
          <p:cNvCxnSpPr/>
          <p:nvPr/>
        </p:nvCxnSpPr>
        <p:spPr>
          <a:xfrm>
            <a:off x="3733800" y="946666"/>
            <a:ext cx="0" cy="5225534"/>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53097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0"/>
            <a:ext cx="8763000" cy="636360"/>
          </a:xfrm>
        </p:spPr>
        <p:txBody>
          <a:bodyPr>
            <a:normAutofit fontScale="90000"/>
          </a:bodyPr>
          <a:lstStyle/>
          <a:p>
            <a:r>
              <a:rPr lang="en-US" sz="3600" b="1" dirty="0" smtClean="0">
                <a:solidFill>
                  <a:srgbClr val="CC6600"/>
                </a:solidFill>
                <a:latin typeface="Comic Sans MS" pitchFamily="66" charset="0"/>
              </a:rPr>
              <a:t>Foundations (II): no replication, but merge</a:t>
            </a:r>
            <a:endParaRPr lang="en-US" sz="3600" b="1" dirty="0">
              <a:solidFill>
                <a:srgbClr val="CC6600"/>
              </a:solidFill>
              <a:latin typeface="Comic Sans MS" pitchFamily="66" charset="0"/>
            </a:endParaRPr>
          </a:p>
        </p:txBody>
      </p:sp>
      <p:sp>
        <p:nvSpPr>
          <p:cNvPr id="7"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7</a:t>
            </a:fld>
            <a:endParaRPr lang="en-US" dirty="0"/>
          </a:p>
        </p:txBody>
      </p:sp>
      <p:grpSp>
        <p:nvGrpSpPr>
          <p:cNvPr id="15" name="Группа 14"/>
          <p:cNvGrpSpPr/>
          <p:nvPr/>
        </p:nvGrpSpPr>
        <p:grpSpPr>
          <a:xfrm>
            <a:off x="533400" y="762000"/>
            <a:ext cx="2286000" cy="2362200"/>
            <a:chOff x="533400" y="762000"/>
            <a:chExt cx="2286000" cy="2362200"/>
          </a:xfrm>
        </p:grpSpPr>
        <p:sp>
          <p:nvSpPr>
            <p:cNvPr id="3" name="Овал 2"/>
            <p:cNvSpPr/>
            <p:nvPr/>
          </p:nvSpPr>
          <p:spPr>
            <a:xfrm>
              <a:off x="990600" y="1066800"/>
              <a:ext cx="1219200" cy="685800"/>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7030A0"/>
                  </a:solidFill>
                </a:rPr>
                <a:t>A</a:t>
              </a:r>
              <a:endParaRPr lang="en-US" sz="2400" b="1" dirty="0">
                <a:solidFill>
                  <a:srgbClr val="7030A0"/>
                </a:solidFill>
              </a:endParaRPr>
            </a:p>
          </p:txBody>
        </p:sp>
        <p:sp>
          <p:nvSpPr>
            <p:cNvPr id="6" name="Овал 5"/>
            <p:cNvSpPr/>
            <p:nvPr/>
          </p:nvSpPr>
          <p:spPr>
            <a:xfrm>
              <a:off x="1005300" y="2438400"/>
              <a:ext cx="1219200" cy="685800"/>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7030A0"/>
                  </a:solidFill>
                </a:rPr>
                <a:t>B</a:t>
              </a:r>
              <a:endParaRPr lang="en-US" sz="2400" b="1" dirty="0">
                <a:solidFill>
                  <a:srgbClr val="7030A0"/>
                </a:solidFill>
              </a:endParaRPr>
            </a:p>
          </p:txBody>
        </p:sp>
        <p:cxnSp>
          <p:nvCxnSpPr>
            <p:cNvPr id="8" name="Прямая со стрелкой 7"/>
            <p:cNvCxnSpPr>
              <a:stCxn id="6" idx="0"/>
              <a:endCxn id="3" idx="4"/>
            </p:cNvCxnSpPr>
            <p:nvPr/>
          </p:nvCxnSpPr>
          <p:spPr>
            <a:xfrm flipH="1" flipV="1">
              <a:off x="1600200" y="1752600"/>
              <a:ext cx="14700" cy="685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286000" y="1219200"/>
              <a:ext cx="533400" cy="400110"/>
            </a:xfrm>
            <a:prstGeom prst="rect">
              <a:avLst/>
            </a:prstGeom>
            <a:noFill/>
          </p:spPr>
          <p:txBody>
            <a:bodyPr wrap="square" rtlCol="0">
              <a:spAutoFit/>
            </a:bodyPr>
            <a:lstStyle/>
            <a:p>
              <a:r>
                <a:rPr lang="en-US" sz="2000" dirty="0" smtClean="0"/>
                <a:t>foo</a:t>
              </a:r>
              <a:endParaRPr lang="en-US" sz="2000" dirty="0"/>
            </a:p>
          </p:txBody>
        </p:sp>
        <p:cxnSp>
          <p:nvCxnSpPr>
            <p:cNvPr id="11" name="Прямая со стрелкой 10"/>
            <p:cNvCxnSpPr>
              <a:stCxn id="9" idx="2"/>
            </p:cNvCxnSpPr>
            <p:nvPr/>
          </p:nvCxnSpPr>
          <p:spPr>
            <a:xfrm>
              <a:off x="2552700" y="1619310"/>
              <a:ext cx="0" cy="895290"/>
            </a:xfrm>
            <a:prstGeom prst="straightConnector1">
              <a:avLst/>
            </a:prstGeom>
            <a:ln w="25400">
              <a:prstDash val="sysDash"/>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33400" y="762000"/>
              <a:ext cx="457200" cy="369332"/>
            </a:xfrm>
            <a:prstGeom prst="rect">
              <a:avLst/>
            </a:prstGeom>
            <a:noFill/>
          </p:spPr>
          <p:txBody>
            <a:bodyPr wrap="square" rtlCol="0">
              <a:spAutoFit/>
            </a:bodyPr>
            <a:lstStyle/>
            <a:p>
              <a:r>
                <a:rPr lang="en-US" dirty="0" smtClean="0"/>
                <a:t>3.</a:t>
              </a:r>
              <a:endParaRPr lang="en-US" dirty="0"/>
            </a:p>
          </p:txBody>
        </p:sp>
      </p:grpSp>
      <p:sp>
        <p:nvSpPr>
          <p:cNvPr id="26" name="TextBox 25"/>
          <p:cNvSpPr txBox="1"/>
          <p:nvPr/>
        </p:nvSpPr>
        <p:spPr>
          <a:xfrm>
            <a:off x="3657600" y="1066800"/>
            <a:ext cx="5029200" cy="4524315"/>
          </a:xfrm>
          <a:prstGeom prst="rect">
            <a:avLst/>
          </a:prstGeom>
          <a:noFill/>
        </p:spPr>
        <p:txBody>
          <a:bodyPr wrap="square" rtlCol="0">
            <a:spAutoFit/>
          </a:bodyPr>
          <a:lstStyle/>
          <a:p>
            <a:r>
              <a:rPr lang="en-US" sz="2400" b="1" dirty="0" smtClean="0">
                <a:solidFill>
                  <a:srgbClr val="0000FF"/>
                </a:solidFill>
                <a:latin typeface="Lucida Console" panose="020B0609040504020204" pitchFamily="49" charset="0"/>
              </a:rPr>
              <a:t>/* </a:t>
            </a:r>
            <a:r>
              <a:rPr lang="en-US" sz="2400" dirty="0" smtClean="0">
                <a:latin typeface="Lucida Console" panose="020B0609040504020204" pitchFamily="49" charset="0"/>
              </a:rPr>
              <a:t>There could be many paths from B to A, with many classes on all these paths </a:t>
            </a:r>
            <a:r>
              <a:rPr lang="en-US" sz="2400" b="1" dirty="0" smtClean="0">
                <a:solidFill>
                  <a:srgbClr val="0000FF"/>
                </a:solidFill>
                <a:latin typeface="Lucida Console" panose="020B0609040504020204" pitchFamily="49" charset="0"/>
              </a:rPr>
              <a:t>*/</a:t>
            </a:r>
          </a:p>
          <a:p>
            <a:endParaRPr lang="en-US" sz="2400" dirty="0">
              <a:latin typeface="Lucida Console" panose="020B0609040504020204" pitchFamily="49" charset="0"/>
            </a:endParaRPr>
          </a:p>
          <a:p>
            <a:r>
              <a:rPr lang="en-US" sz="2400" b="1" dirty="0" smtClean="0">
                <a:solidFill>
                  <a:srgbClr val="0000FF"/>
                </a:solidFill>
                <a:latin typeface="Lucida Console" panose="020B0609040504020204" pitchFamily="49" charset="0"/>
              </a:rPr>
              <a:t>class</a:t>
            </a:r>
            <a:r>
              <a:rPr lang="en-US" sz="2400" dirty="0" smtClean="0">
                <a:latin typeface="Lucida Console" panose="020B0609040504020204" pitchFamily="49" charset="0"/>
              </a:rPr>
              <a:t> A</a:t>
            </a:r>
          </a:p>
          <a:p>
            <a:r>
              <a:rPr lang="en-US" sz="2400" dirty="0">
                <a:latin typeface="Lucida Console" panose="020B0609040504020204" pitchFamily="49" charset="0"/>
              </a:rPr>
              <a:t> </a:t>
            </a:r>
            <a:r>
              <a:rPr lang="en-US" sz="2400" dirty="0" smtClean="0">
                <a:latin typeface="Lucida Console" panose="020B0609040504020204" pitchFamily="49" charset="0"/>
              </a:rPr>
              <a:t>  foo</a:t>
            </a:r>
          </a:p>
          <a:p>
            <a:r>
              <a:rPr lang="en-US" sz="2400" b="1" dirty="0">
                <a:solidFill>
                  <a:srgbClr val="0000FF"/>
                </a:solidFill>
                <a:latin typeface="Lucida Console" panose="020B0609040504020204" pitchFamily="49" charset="0"/>
              </a:rPr>
              <a:t>end</a:t>
            </a:r>
          </a:p>
          <a:p>
            <a:r>
              <a:rPr lang="en-US" sz="2400" b="1" dirty="0" smtClean="0">
                <a:solidFill>
                  <a:srgbClr val="0000FF"/>
                </a:solidFill>
                <a:latin typeface="Lucida Console" panose="020B0609040504020204" pitchFamily="49" charset="0"/>
              </a:rPr>
              <a:t>class </a:t>
            </a:r>
            <a:r>
              <a:rPr lang="en-US" sz="2400" dirty="0" smtClean="0">
                <a:latin typeface="Lucida Console" panose="020B0609040504020204" pitchFamily="49" charset="0"/>
              </a:rPr>
              <a:t>X </a:t>
            </a:r>
            <a:r>
              <a:rPr lang="en-US" sz="2400" b="1" dirty="0">
                <a:solidFill>
                  <a:srgbClr val="0000FF"/>
                </a:solidFill>
                <a:latin typeface="Lucida Console" panose="020B0609040504020204" pitchFamily="49" charset="0"/>
              </a:rPr>
              <a:t>inherit</a:t>
            </a:r>
            <a:r>
              <a:rPr lang="en-US" sz="2400" dirty="0">
                <a:latin typeface="Lucida Console" panose="020B0609040504020204" pitchFamily="49" charset="0"/>
              </a:rPr>
              <a:t> A</a:t>
            </a:r>
            <a:endParaRPr lang="en-US" sz="2400" b="1" dirty="0" smtClean="0">
              <a:solidFill>
                <a:srgbClr val="0000FF"/>
              </a:solidFill>
              <a:latin typeface="Lucida Console" panose="020B0609040504020204" pitchFamily="49" charset="0"/>
            </a:endParaRPr>
          </a:p>
          <a:p>
            <a:r>
              <a:rPr lang="en-US" sz="2400" b="1" dirty="0" smtClean="0">
                <a:solidFill>
                  <a:srgbClr val="0000FF"/>
                </a:solidFill>
                <a:latin typeface="Lucida Console" panose="020B0609040504020204" pitchFamily="49" charset="0"/>
              </a:rPr>
              <a:t>end</a:t>
            </a:r>
          </a:p>
          <a:p>
            <a:r>
              <a:rPr lang="en-US" sz="2400" b="1" dirty="0" smtClean="0">
                <a:solidFill>
                  <a:srgbClr val="0000FF"/>
                </a:solidFill>
                <a:latin typeface="Lucida Console" panose="020B0609040504020204" pitchFamily="49" charset="0"/>
              </a:rPr>
              <a:t>class</a:t>
            </a:r>
            <a:r>
              <a:rPr lang="en-US" sz="2400" dirty="0" smtClean="0">
                <a:latin typeface="Lucida Console" panose="020B0609040504020204" pitchFamily="49" charset="0"/>
              </a:rPr>
              <a:t> B </a:t>
            </a:r>
            <a:r>
              <a:rPr lang="en-US" sz="2400" b="1" dirty="0">
                <a:solidFill>
                  <a:srgbClr val="0000FF"/>
                </a:solidFill>
                <a:latin typeface="Lucida Console" panose="020B0609040504020204" pitchFamily="49" charset="0"/>
              </a:rPr>
              <a:t>inherit</a:t>
            </a:r>
            <a:r>
              <a:rPr lang="en-US" sz="2400" dirty="0" smtClean="0">
                <a:latin typeface="Lucida Console" panose="020B0609040504020204" pitchFamily="49" charset="0"/>
              </a:rPr>
              <a:t> A, A, X</a:t>
            </a:r>
          </a:p>
          <a:p>
            <a:r>
              <a:rPr lang="en-US" sz="2400" b="1" dirty="0">
                <a:solidFill>
                  <a:srgbClr val="0000FF"/>
                </a:solidFill>
                <a:latin typeface="Lucida Console" panose="020B0609040504020204" pitchFamily="49" charset="0"/>
              </a:rPr>
              <a:t>end</a:t>
            </a:r>
          </a:p>
        </p:txBody>
      </p:sp>
      <p:graphicFrame>
        <p:nvGraphicFramePr>
          <p:cNvPr id="28" name="Таблица 27"/>
          <p:cNvGraphicFramePr>
            <a:graphicFrameLocks noGrp="1"/>
          </p:cNvGraphicFramePr>
          <p:nvPr>
            <p:extLst>
              <p:ext uri="{D42A27DB-BD31-4B8C-83A1-F6EECF244321}">
                <p14:modId xmlns:p14="http://schemas.microsoft.com/office/powerpoint/2010/main" val="3841341079"/>
              </p:ext>
            </p:extLst>
          </p:nvPr>
        </p:nvGraphicFramePr>
        <p:xfrm>
          <a:off x="697607" y="3886200"/>
          <a:ext cx="2502793" cy="2136047"/>
        </p:xfrm>
        <a:graphic>
          <a:graphicData uri="http://schemas.openxmlformats.org/drawingml/2006/table">
            <a:tbl>
              <a:tblPr firstRow="1" bandRow="1">
                <a:tableStyleId>{5C22544A-7EE6-4342-B048-85BDC9FD1C3A}</a:tableStyleId>
              </a:tblPr>
              <a:tblGrid>
                <a:gridCol w="1133590"/>
                <a:gridCol w="1369203"/>
              </a:tblGrid>
              <a:tr h="528506">
                <a:tc>
                  <a:txBody>
                    <a:bodyPr/>
                    <a:lstStyle/>
                    <a:p>
                      <a:pPr algn="ctr"/>
                      <a:r>
                        <a:rPr lang="en-US" sz="2400" dirty="0" smtClean="0"/>
                        <a:t>Class</a:t>
                      </a:r>
                      <a:endParaRPr lang="en-US" sz="2400" dirty="0"/>
                    </a:p>
                  </a:txBody>
                  <a:tcPr/>
                </a:tc>
                <a:tc>
                  <a:txBody>
                    <a:bodyPr/>
                    <a:lstStyle/>
                    <a:p>
                      <a:pPr algn="ctr"/>
                      <a:r>
                        <a:rPr lang="en-US" sz="2400" dirty="0" smtClean="0"/>
                        <a:t>Version</a:t>
                      </a:r>
                      <a:endParaRPr lang="en-US" sz="2400" dirty="0"/>
                    </a:p>
                  </a:txBody>
                  <a:tcPr/>
                </a:tc>
              </a:tr>
              <a:tr h="535847">
                <a:tc>
                  <a:txBody>
                    <a:bodyPr/>
                    <a:lstStyle/>
                    <a:p>
                      <a:pPr algn="ctr"/>
                      <a:r>
                        <a:rPr lang="en-US" sz="2400" dirty="0" smtClean="0"/>
                        <a:t>A</a:t>
                      </a:r>
                      <a:endParaRPr lang="en-US" sz="2400" dirty="0"/>
                    </a:p>
                  </a:txBody>
                  <a:tcPr/>
                </a:tc>
                <a:tc>
                  <a:txBody>
                    <a:bodyPr/>
                    <a:lstStyle/>
                    <a:p>
                      <a:pPr algn="ctr"/>
                      <a:r>
                        <a:rPr lang="en-US" sz="2400" dirty="0" err="1" smtClean="0"/>
                        <a:t>foo@A</a:t>
                      </a:r>
                      <a:endParaRPr lang="en-US" sz="2400" dirty="0"/>
                    </a:p>
                  </a:txBody>
                  <a:tcPr/>
                </a:tc>
              </a:tr>
              <a:tr h="535847">
                <a:tc>
                  <a:txBody>
                    <a:bodyPr/>
                    <a:lstStyle/>
                    <a:p>
                      <a:pPr algn="ctr"/>
                      <a:r>
                        <a:rPr lang="en-US" sz="2400" dirty="0" smtClean="0"/>
                        <a:t>X</a:t>
                      </a:r>
                      <a:endParaRPr lang="en-US"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err="1" smtClean="0"/>
                        <a:t>foo@A</a:t>
                      </a:r>
                      <a:endParaRPr lang="en-US" sz="2400" dirty="0"/>
                    </a:p>
                  </a:txBody>
                  <a:tcPr/>
                </a:tc>
              </a:tr>
              <a:tr h="535847">
                <a:tc>
                  <a:txBody>
                    <a:bodyPr/>
                    <a:lstStyle/>
                    <a:p>
                      <a:pPr algn="ctr"/>
                      <a:r>
                        <a:rPr lang="en-US" sz="2400" dirty="0" smtClean="0"/>
                        <a:t>B</a:t>
                      </a:r>
                      <a:endParaRPr lang="en-US" sz="2400" dirty="0"/>
                    </a:p>
                  </a:txBody>
                  <a:tcPr/>
                </a:tc>
                <a:tc>
                  <a:txBody>
                    <a:bodyPr/>
                    <a:lstStyle/>
                    <a:p>
                      <a:pPr algn="ctr"/>
                      <a:r>
                        <a:rPr lang="en-US" sz="2400" dirty="0" err="1" smtClean="0"/>
                        <a:t>foo@A</a:t>
                      </a:r>
                      <a:endParaRPr lang="en-US" sz="2400" dirty="0"/>
                    </a:p>
                  </a:txBody>
                  <a:tcPr/>
                </a:tc>
              </a:tr>
            </a:tbl>
          </a:graphicData>
        </a:graphic>
      </p:graphicFrame>
      <p:sp>
        <p:nvSpPr>
          <p:cNvPr id="30" name="TextBox 29"/>
          <p:cNvSpPr txBox="1"/>
          <p:nvPr/>
        </p:nvSpPr>
        <p:spPr>
          <a:xfrm>
            <a:off x="90900" y="3341139"/>
            <a:ext cx="914400" cy="400110"/>
          </a:xfrm>
          <a:prstGeom prst="rect">
            <a:avLst/>
          </a:prstGeom>
          <a:noFill/>
          <a:ln w="12700">
            <a:solidFill>
              <a:srgbClr val="006600"/>
            </a:solidFill>
          </a:ln>
        </p:spPr>
        <p:txBody>
          <a:bodyPr wrap="square" rtlCol="0">
            <a:spAutoFit/>
          </a:bodyPr>
          <a:lstStyle/>
          <a:p>
            <a:pPr algn="ctr"/>
            <a:r>
              <a:rPr lang="en-US" sz="2000" dirty="0" err="1" smtClean="0"/>
              <a:t>foo$A</a:t>
            </a:r>
            <a:endParaRPr lang="en-US" sz="2000" dirty="0"/>
          </a:p>
        </p:txBody>
      </p:sp>
      <p:cxnSp>
        <p:nvCxnSpPr>
          <p:cNvPr id="34" name="Прямая со стрелкой 33"/>
          <p:cNvCxnSpPr/>
          <p:nvPr/>
        </p:nvCxnSpPr>
        <p:spPr>
          <a:xfrm flipH="1" flipV="1">
            <a:off x="1186921" y="1652167"/>
            <a:ext cx="14700" cy="886666"/>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Прямая со стрелкой 35"/>
          <p:cNvCxnSpPr/>
          <p:nvPr/>
        </p:nvCxnSpPr>
        <p:spPr>
          <a:xfrm flipH="1" flipV="1">
            <a:off x="2057400" y="1652167"/>
            <a:ext cx="14700" cy="886666"/>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Прямая со стрелкой 36"/>
          <p:cNvCxnSpPr/>
          <p:nvPr/>
        </p:nvCxnSpPr>
        <p:spPr>
          <a:xfrm>
            <a:off x="838200" y="1652167"/>
            <a:ext cx="0" cy="895290"/>
          </a:xfrm>
          <a:prstGeom prst="straightConnector1">
            <a:avLst/>
          </a:prstGeom>
          <a:ln w="25400">
            <a:prstDash val="sys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12862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839200" cy="870466"/>
          </a:xfrm>
        </p:spPr>
        <p:txBody>
          <a:bodyPr>
            <a:normAutofit fontScale="90000"/>
          </a:bodyPr>
          <a:lstStyle/>
          <a:p>
            <a:r>
              <a:rPr lang="en-US" sz="3600" b="1" dirty="0" smtClean="0">
                <a:solidFill>
                  <a:srgbClr val="CC6600"/>
                </a:solidFill>
                <a:latin typeface="Comic Sans MS" pitchFamily="66" charset="0"/>
              </a:rPr>
              <a:t>Foundations (III): kill many birds with one stone</a:t>
            </a:r>
            <a:endParaRPr lang="en-US" sz="3600" b="1" dirty="0">
              <a:solidFill>
                <a:srgbClr val="CC6600"/>
              </a:solidFill>
              <a:latin typeface="Comic Sans MS" pitchFamily="66" charset="0"/>
            </a:endParaRPr>
          </a:p>
        </p:txBody>
      </p:sp>
      <p:sp>
        <p:nvSpPr>
          <p:cNvPr id="7"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8</a:t>
            </a:fld>
            <a:endParaRPr lang="en-US" dirty="0"/>
          </a:p>
        </p:txBody>
      </p:sp>
      <p:sp>
        <p:nvSpPr>
          <p:cNvPr id="3" name="Овал 2"/>
          <p:cNvSpPr/>
          <p:nvPr/>
        </p:nvSpPr>
        <p:spPr>
          <a:xfrm>
            <a:off x="990600" y="1066800"/>
            <a:ext cx="1219200" cy="685800"/>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7030A0"/>
                </a:solidFill>
              </a:rPr>
              <a:t>A</a:t>
            </a:r>
            <a:endParaRPr lang="en-US" sz="2400" b="1" dirty="0">
              <a:solidFill>
                <a:srgbClr val="7030A0"/>
              </a:solidFill>
            </a:endParaRPr>
          </a:p>
        </p:txBody>
      </p:sp>
      <p:sp>
        <p:nvSpPr>
          <p:cNvPr id="6" name="Овал 5"/>
          <p:cNvSpPr/>
          <p:nvPr/>
        </p:nvSpPr>
        <p:spPr>
          <a:xfrm>
            <a:off x="1752600" y="2514600"/>
            <a:ext cx="1219200" cy="685800"/>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7030A0"/>
                </a:solidFill>
              </a:rPr>
              <a:t>C</a:t>
            </a:r>
            <a:endParaRPr lang="en-US" sz="2400" b="1" dirty="0">
              <a:solidFill>
                <a:srgbClr val="7030A0"/>
              </a:solidFill>
            </a:endParaRPr>
          </a:p>
        </p:txBody>
      </p:sp>
      <p:cxnSp>
        <p:nvCxnSpPr>
          <p:cNvPr id="8" name="Прямая со стрелкой 7"/>
          <p:cNvCxnSpPr>
            <a:stCxn id="6" idx="0"/>
            <a:endCxn id="3" idx="4"/>
          </p:cNvCxnSpPr>
          <p:nvPr/>
        </p:nvCxnSpPr>
        <p:spPr>
          <a:xfrm flipH="1" flipV="1">
            <a:off x="1600200" y="1752600"/>
            <a:ext cx="762000" cy="762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81000" y="1223617"/>
            <a:ext cx="533400" cy="400110"/>
          </a:xfrm>
          <a:prstGeom prst="rect">
            <a:avLst/>
          </a:prstGeom>
          <a:noFill/>
        </p:spPr>
        <p:txBody>
          <a:bodyPr wrap="square" rtlCol="0">
            <a:spAutoFit/>
          </a:bodyPr>
          <a:lstStyle/>
          <a:p>
            <a:r>
              <a:rPr lang="en-US" sz="2000" dirty="0" smtClean="0"/>
              <a:t>foo</a:t>
            </a:r>
            <a:endParaRPr lang="en-US" sz="2000" dirty="0"/>
          </a:p>
        </p:txBody>
      </p:sp>
      <p:cxnSp>
        <p:nvCxnSpPr>
          <p:cNvPr id="11" name="Прямая со стрелкой 10"/>
          <p:cNvCxnSpPr>
            <a:stCxn id="9" idx="2"/>
          </p:cNvCxnSpPr>
          <p:nvPr/>
        </p:nvCxnSpPr>
        <p:spPr>
          <a:xfrm>
            <a:off x="647700" y="1623727"/>
            <a:ext cx="1104900" cy="967073"/>
          </a:xfrm>
          <a:prstGeom prst="straightConnector1">
            <a:avLst/>
          </a:prstGeom>
          <a:ln w="25400">
            <a:prstDash val="sysDash"/>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33400" y="762000"/>
            <a:ext cx="457200" cy="369332"/>
          </a:xfrm>
          <a:prstGeom prst="rect">
            <a:avLst/>
          </a:prstGeom>
          <a:noFill/>
        </p:spPr>
        <p:txBody>
          <a:bodyPr wrap="square" rtlCol="0">
            <a:spAutoFit/>
          </a:bodyPr>
          <a:lstStyle/>
          <a:p>
            <a:r>
              <a:rPr lang="en-US" dirty="0" smtClean="0"/>
              <a:t>4.</a:t>
            </a:r>
            <a:endParaRPr lang="en-US" dirty="0"/>
          </a:p>
        </p:txBody>
      </p:sp>
      <p:sp>
        <p:nvSpPr>
          <p:cNvPr id="26" name="TextBox 25"/>
          <p:cNvSpPr txBox="1"/>
          <p:nvPr/>
        </p:nvSpPr>
        <p:spPr>
          <a:xfrm>
            <a:off x="4953000" y="1755817"/>
            <a:ext cx="4038600" cy="3693319"/>
          </a:xfrm>
          <a:prstGeom prst="rect">
            <a:avLst/>
          </a:prstGeom>
          <a:noFill/>
        </p:spPr>
        <p:txBody>
          <a:bodyPr wrap="square" rtlCol="0">
            <a:spAutoFit/>
          </a:bodyPr>
          <a:lstStyle/>
          <a:p>
            <a:r>
              <a:rPr lang="en-US" sz="2400" b="1" dirty="0" smtClean="0">
                <a:solidFill>
                  <a:srgbClr val="0000FF"/>
                </a:solidFill>
                <a:latin typeface="Lucida Console" panose="020B0609040504020204" pitchFamily="49" charset="0"/>
              </a:rPr>
              <a:t>class</a:t>
            </a:r>
            <a:r>
              <a:rPr lang="en-US" sz="2400" dirty="0" smtClean="0">
                <a:latin typeface="Lucida Console" panose="020B0609040504020204" pitchFamily="49" charset="0"/>
              </a:rPr>
              <a:t> A</a:t>
            </a:r>
          </a:p>
          <a:p>
            <a:r>
              <a:rPr lang="en-US" sz="2400" dirty="0">
                <a:latin typeface="Lucida Console" panose="020B0609040504020204" pitchFamily="49" charset="0"/>
              </a:rPr>
              <a:t> </a:t>
            </a:r>
            <a:r>
              <a:rPr lang="en-US" sz="2400" dirty="0" smtClean="0">
                <a:latin typeface="Lucida Console" panose="020B0609040504020204" pitchFamily="49" charset="0"/>
              </a:rPr>
              <a:t>  foo</a:t>
            </a:r>
          </a:p>
          <a:p>
            <a:r>
              <a:rPr lang="en-US" sz="2400" b="1" dirty="0">
                <a:solidFill>
                  <a:srgbClr val="0000FF"/>
                </a:solidFill>
                <a:latin typeface="Lucida Console" panose="020B0609040504020204" pitchFamily="49" charset="0"/>
              </a:rPr>
              <a:t>end</a:t>
            </a:r>
          </a:p>
          <a:p>
            <a:r>
              <a:rPr lang="en-US" sz="2400" b="1" dirty="0" smtClean="0">
                <a:solidFill>
                  <a:srgbClr val="0000FF"/>
                </a:solidFill>
                <a:latin typeface="Lucida Console" panose="020B0609040504020204" pitchFamily="49" charset="0"/>
              </a:rPr>
              <a:t>class</a:t>
            </a:r>
            <a:r>
              <a:rPr lang="en-US" sz="2400" dirty="0" smtClean="0">
                <a:latin typeface="Lucida Console" panose="020B0609040504020204" pitchFamily="49" charset="0"/>
              </a:rPr>
              <a:t> B</a:t>
            </a:r>
          </a:p>
          <a:p>
            <a:r>
              <a:rPr lang="en-US" sz="2400" dirty="0" smtClean="0">
                <a:latin typeface="Lucida Console" panose="020B0609040504020204" pitchFamily="49" charset="0"/>
              </a:rPr>
              <a:t>   foo</a:t>
            </a:r>
          </a:p>
          <a:p>
            <a:r>
              <a:rPr lang="en-US" sz="2400" b="1" dirty="0" smtClean="0">
                <a:solidFill>
                  <a:srgbClr val="0000FF"/>
                </a:solidFill>
                <a:latin typeface="Lucida Console" panose="020B0609040504020204" pitchFamily="49" charset="0"/>
              </a:rPr>
              <a:t>end</a:t>
            </a:r>
          </a:p>
          <a:p>
            <a:r>
              <a:rPr lang="en-US" sz="2400" b="1" dirty="0">
                <a:solidFill>
                  <a:srgbClr val="0000FF"/>
                </a:solidFill>
                <a:latin typeface="Lucida Console" panose="020B0609040504020204" pitchFamily="49" charset="0"/>
              </a:rPr>
              <a:t>class </a:t>
            </a:r>
            <a:r>
              <a:rPr lang="en-US" sz="2400" dirty="0" smtClean="0">
                <a:latin typeface="Lucida Console" panose="020B0609040504020204" pitchFamily="49" charset="0"/>
              </a:rPr>
              <a:t>C </a:t>
            </a:r>
            <a:r>
              <a:rPr lang="en-US" sz="2400" b="1" dirty="0">
                <a:solidFill>
                  <a:srgbClr val="0000FF"/>
                </a:solidFill>
                <a:latin typeface="Lucida Console" panose="020B0609040504020204" pitchFamily="49" charset="0"/>
              </a:rPr>
              <a:t>inherit</a:t>
            </a:r>
            <a:r>
              <a:rPr lang="en-US" sz="2400" dirty="0">
                <a:latin typeface="Lucida Console" panose="020B0609040504020204" pitchFamily="49" charset="0"/>
              </a:rPr>
              <a:t> </a:t>
            </a:r>
            <a:r>
              <a:rPr lang="en-US" sz="2400" dirty="0" smtClean="0">
                <a:latin typeface="Lucida Console" panose="020B0609040504020204" pitchFamily="49" charset="0"/>
              </a:rPr>
              <a:t>A, B</a:t>
            </a:r>
            <a:endParaRPr lang="en-US" sz="2400" b="1" dirty="0">
              <a:solidFill>
                <a:srgbClr val="0000FF"/>
              </a:solidFill>
              <a:latin typeface="Lucida Console" panose="020B0609040504020204" pitchFamily="49" charset="0"/>
            </a:endParaRPr>
          </a:p>
          <a:p>
            <a:r>
              <a:rPr lang="en-US" sz="2400" b="1" dirty="0" smtClean="0">
                <a:solidFill>
                  <a:srgbClr val="0000FF"/>
                </a:solidFill>
                <a:latin typeface="Lucida Console" panose="020B0609040504020204" pitchFamily="49" charset="0"/>
              </a:rPr>
              <a:t>   override</a:t>
            </a:r>
            <a:r>
              <a:rPr lang="en-US" sz="2400" dirty="0" smtClean="0">
                <a:latin typeface="Lucida Console" panose="020B0609040504020204" pitchFamily="49" charset="0"/>
              </a:rPr>
              <a:t> </a:t>
            </a:r>
            <a:r>
              <a:rPr lang="en-US" sz="2400" dirty="0">
                <a:latin typeface="Lucida Console" panose="020B0609040504020204" pitchFamily="49" charset="0"/>
              </a:rPr>
              <a:t>foo</a:t>
            </a:r>
            <a:endParaRPr lang="en-US" sz="2400" b="1" dirty="0" smtClean="0">
              <a:solidFill>
                <a:srgbClr val="0000FF"/>
              </a:solidFill>
              <a:latin typeface="Lucida Console" panose="020B0609040504020204" pitchFamily="49" charset="0"/>
            </a:endParaRPr>
          </a:p>
          <a:p>
            <a:r>
              <a:rPr lang="en-US" sz="2400" b="1" dirty="0" smtClean="0">
                <a:solidFill>
                  <a:srgbClr val="0000FF"/>
                </a:solidFill>
                <a:latin typeface="Lucida Console" panose="020B0609040504020204" pitchFamily="49" charset="0"/>
              </a:rPr>
              <a:t>end</a:t>
            </a:r>
            <a:endParaRPr lang="en-US" sz="2400" b="1" dirty="0">
              <a:solidFill>
                <a:srgbClr val="0000FF"/>
              </a:solidFill>
              <a:latin typeface="Lucida Console" panose="020B0609040504020204" pitchFamily="49" charset="0"/>
            </a:endParaRPr>
          </a:p>
          <a:p>
            <a:endParaRPr lang="en-US" b="1" dirty="0">
              <a:solidFill>
                <a:srgbClr val="0000FF"/>
              </a:solidFill>
              <a:latin typeface="Lucida Console" panose="020B0609040504020204" pitchFamily="49" charset="0"/>
            </a:endParaRPr>
          </a:p>
        </p:txBody>
      </p:sp>
      <p:graphicFrame>
        <p:nvGraphicFramePr>
          <p:cNvPr id="28" name="Таблица 27"/>
          <p:cNvGraphicFramePr>
            <a:graphicFrameLocks noGrp="1"/>
          </p:cNvGraphicFramePr>
          <p:nvPr>
            <p:extLst>
              <p:ext uri="{D42A27DB-BD31-4B8C-83A1-F6EECF244321}">
                <p14:modId xmlns:p14="http://schemas.microsoft.com/office/powerpoint/2010/main" val="4120721443"/>
              </p:ext>
            </p:extLst>
          </p:nvPr>
        </p:nvGraphicFramePr>
        <p:xfrm>
          <a:off x="990601" y="3657600"/>
          <a:ext cx="3046289" cy="2136047"/>
        </p:xfrm>
        <a:graphic>
          <a:graphicData uri="http://schemas.openxmlformats.org/drawingml/2006/table">
            <a:tbl>
              <a:tblPr firstRow="1" bandRow="1">
                <a:tableStyleId>{5C22544A-7EE6-4342-B048-85BDC9FD1C3A}</a:tableStyleId>
              </a:tblPr>
              <a:tblGrid>
                <a:gridCol w="891851"/>
                <a:gridCol w="1077219"/>
                <a:gridCol w="1077219"/>
              </a:tblGrid>
              <a:tr h="528506">
                <a:tc>
                  <a:txBody>
                    <a:bodyPr/>
                    <a:lstStyle/>
                    <a:p>
                      <a:pPr algn="ctr"/>
                      <a:r>
                        <a:rPr lang="en-US" sz="2400" dirty="0" smtClean="0"/>
                        <a:t>Class</a:t>
                      </a:r>
                      <a:endParaRPr lang="en-US"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err="1" smtClean="0"/>
                        <a:t>foo$A</a:t>
                      </a:r>
                      <a:endParaRPr lang="en-US" sz="2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err="1" smtClean="0"/>
                        <a:t>foo$B</a:t>
                      </a:r>
                      <a:endParaRPr lang="en-US" sz="2400" dirty="0" smtClean="0"/>
                    </a:p>
                  </a:txBody>
                  <a:tcPr/>
                </a:tc>
              </a:tr>
              <a:tr h="535847">
                <a:tc>
                  <a:txBody>
                    <a:bodyPr/>
                    <a:lstStyle/>
                    <a:p>
                      <a:pPr algn="ctr"/>
                      <a:r>
                        <a:rPr lang="en-US" sz="2400" dirty="0" smtClean="0"/>
                        <a:t>A</a:t>
                      </a:r>
                      <a:endParaRPr lang="en-US" sz="2400" dirty="0"/>
                    </a:p>
                  </a:txBody>
                  <a:tcPr/>
                </a:tc>
                <a:tc>
                  <a:txBody>
                    <a:bodyPr/>
                    <a:lstStyle/>
                    <a:p>
                      <a:pPr algn="ctr"/>
                      <a:r>
                        <a:rPr lang="en-US" sz="2400" dirty="0" err="1" smtClean="0"/>
                        <a:t>foo@A</a:t>
                      </a:r>
                      <a:endParaRPr lang="en-US" sz="2400" dirty="0"/>
                    </a:p>
                  </a:txBody>
                  <a:tcPr/>
                </a:tc>
                <a:tc>
                  <a:txBody>
                    <a:bodyPr/>
                    <a:lstStyle/>
                    <a:p>
                      <a:pPr algn="ctr"/>
                      <a:endParaRPr lang="en-US" sz="2400" dirty="0"/>
                    </a:p>
                  </a:txBody>
                  <a:tcPr/>
                </a:tc>
              </a:tr>
              <a:tr h="535847">
                <a:tc>
                  <a:txBody>
                    <a:bodyPr/>
                    <a:lstStyle/>
                    <a:p>
                      <a:pPr algn="ctr"/>
                      <a:r>
                        <a:rPr lang="en-US" sz="2400" dirty="0" smtClean="0"/>
                        <a:t>B</a:t>
                      </a:r>
                      <a:endParaRPr lang="en-US" sz="2400" dirty="0"/>
                    </a:p>
                  </a:txBody>
                  <a:tcPr/>
                </a:tc>
                <a:tc>
                  <a:txBody>
                    <a:bodyPr/>
                    <a:lstStyle/>
                    <a:p>
                      <a:pPr algn="ctr"/>
                      <a:endParaRPr lang="en-US" sz="2400" dirty="0"/>
                    </a:p>
                  </a:txBody>
                  <a:tcPr/>
                </a:tc>
                <a:tc>
                  <a:txBody>
                    <a:bodyPr/>
                    <a:lstStyle/>
                    <a:p>
                      <a:pPr algn="ctr"/>
                      <a:r>
                        <a:rPr lang="en-US" sz="2400" dirty="0" err="1" smtClean="0"/>
                        <a:t>foo@B</a:t>
                      </a:r>
                      <a:endParaRPr lang="en-US" sz="2400" dirty="0"/>
                    </a:p>
                  </a:txBody>
                  <a:tcPr/>
                </a:tc>
              </a:tr>
              <a:tr h="535847">
                <a:tc>
                  <a:txBody>
                    <a:bodyPr/>
                    <a:lstStyle/>
                    <a:p>
                      <a:pPr algn="ctr"/>
                      <a:r>
                        <a:rPr lang="en-US" sz="2400" dirty="0" smtClean="0"/>
                        <a:t>C</a:t>
                      </a:r>
                      <a:endParaRPr lang="en-US"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err="1" smtClean="0"/>
                        <a:t>foo@C</a:t>
                      </a:r>
                      <a:endParaRPr lang="en-US" sz="2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err="1" smtClean="0"/>
                        <a:t>foo@C</a:t>
                      </a:r>
                      <a:endParaRPr lang="en-US" sz="2400" dirty="0" smtClean="0"/>
                    </a:p>
                  </a:txBody>
                  <a:tcPr/>
                </a:tc>
              </a:tr>
            </a:tbl>
          </a:graphicData>
        </a:graphic>
      </p:graphicFrame>
      <p:cxnSp>
        <p:nvCxnSpPr>
          <p:cNvPr id="36" name="Прямая со стрелкой 35"/>
          <p:cNvCxnSpPr>
            <a:stCxn id="6" idx="0"/>
          </p:cNvCxnSpPr>
          <p:nvPr/>
        </p:nvCxnSpPr>
        <p:spPr>
          <a:xfrm flipV="1">
            <a:off x="2362200" y="1676400"/>
            <a:ext cx="762000" cy="838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Прямая со стрелкой 36"/>
          <p:cNvCxnSpPr/>
          <p:nvPr/>
        </p:nvCxnSpPr>
        <p:spPr>
          <a:xfrm flipH="1">
            <a:off x="2971800" y="1600200"/>
            <a:ext cx="1371600" cy="1066800"/>
          </a:xfrm>
          <a:prstGeom prst="straightConnector1">
            <a:avLst/>
          </a:prstGeom>
          <a:ln w="25400">
            <a:prstDash val="sysDash"/>
            <a:tailEnd type="arrow"/>
          </a:ln>
        </p:spPr>
        <p:style>
          <a:lnRef idx="1">
            <a:schemeClr val="accent1"/>
          </a:lnRef>
          <a:fillRef idx="0">
            <a:schemeClr val="accent1"/>
          </a:fillRef>
          <a:effectRef idx="0">
            <a:schemeClr val="accent1"/>
          </a:effectRef>
          <a:fontRef idx="minor">
            <a:schemeClr val="tx1"/>
          </a:fontRef>
        </p:style>
      </p:cxnSp>
      <p:sp>
        <p:nvSpPr>
          <p:cNvPr id="17" name="Овал 16"/>
          <p:cNvSpPr/>
          <p:nvPr/>
        </p:nvSpPr>
        <p:spPr>
          <a:xfrm>
            <a:off x="2817691" y="1076355"/>
            <a:ext cx="1219200" cy="685800"/>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7030A0"/>
                </a:solidFill>
              </a:rPr>
              <a:t>B</a:t>
            </a:r>
            <a:endParaRPr lang="en-US" sz="2400" b="1" dirty="0">
              <a:solidFill>
                <a:srgbClr val="7030A0"/>
              </a:solidFill>
            </a:endParaRPr>
          </a:p>
        </p:txBody>
      </p:sp>
      <p:sp>
        <p:nvSpPr>
          <p:cNvPr id="18" name="TextBox 17"/>
          <p:cNvSpPr txBox="1"/>
          <p:nvPr/>
        </p:nvSpPr>
        <p:spPr>
          <a:xfrm>
            <a:off x="4114800" y="1223617"/>
            <a:ext cx="533400" cy="400110"/>
          </a:xfrm>
          <a:prstGeom prst="rect">
            <a:avLst/>
          </a:prstGeom>
          <a:noFill/>
        </p:spPr>
        <p:txBody>
          <a:bodyPr wrap="square" rtlCol="0">
            <a:spAutoFit/>
          </a:bodyPr>
          <a:lstStyle/>
          <a:p>
            <a:r>
              <a:rPr lang="en-US" sz="2000" dirty="0" smtClean="0"/>
              <a:t>foo</a:t>
            </a:r>
            <a:endParaRPr lang="en-US" sz="2000" dirty="0"/>
          </a:p>
        </p:txBody>
      </p:sp>
      <p:sp>
        <p:nvSpPr>
          <p:cNvPr id="24" name="TextBox 23"/>
          <p:cNvSpPr txBox="1"/>
          <p:nvPr/>
        </p:nvSpPr>
        <p:spPr>
          <a:xfrm>
            <a:off x="3076019" y="2737050"/>
            <a:ext cx="702544" cy="400110"/>
          </a:xfrm>
          <a:prstGeom prst="rect">
            <a:avLst/>
          </a:prstGeom>
          <a:noFill/>
        </p:spPr>
        <p:txBody>
          <a:bodyPr wrap="square" rtlCol="0">
            <a:spAutoFit/>
          </a:bodyPr>
          <a:lstStyle/>
          <a:p>
            <a:r>
              <a:rPr lang="en-US" sz="2000" dirty="0" smtClean="0"/>
              <a:t>*foo</a:t>
            </a:r>
            <a:endParaRPr lang="en-US" sz="2000" dirty="0"/>
          </a:p>
        </p:txBody>
      </p:sp>
    </p:spTree>
    <p:extLst>
      <p:ext uri="{BB962C8B-B14F-4D97-AF65-F5344CB8AC3E}">
        <p14:creationId xmlns:p14="http://schemas.microsoft.com/office/powerpoint/2010/main" val="33883288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0"/>
            <a:ext cx="8763000" cy="946666"/>
          </a:xfrm>
        </p:spPr>
        <p:txBody>
          <a:bodyPr>
            <a:normAutofit fontScale="90000"/>
          </a:bodyPr>
          <a:lstStyle/>
          <a:p>
            <a:r>
              <a:rPr lang="en-US" sz="3600" b="1" dirty="0" smtClean="0">
                <a:solidFill>
                  <a:srgbClr val="CC6600"/>
                </a:solidFill>
                <a:latin typeface="Comic Sans MS" pitchFamily="66" charset="0"/>
              </a:rPr>
              <a:t>Foundations (</a:t>
            </a:r>
            <a:r>
              <a:rPr lang="en-US" sz="3600" b="1" dirty="0">
                <a:solidFill>
                  <a:srgbClr val="CC6600"/>
                </a:solidFill>
                <a:latin typeface="Comic Sans MS" pitchFamily="66" charset="0"/>
              </a:rPr>
              <a:t>IV): kill </a:t>
            </a:r>
            <a:r>
              <a:rPr lang="en-US" sz="3600" b="1" dirty="0" smtClean="0">
                <a:solidFill>
                  <a:srgbClr val="CC6600"/>
                </a:solidFill>
                <a:latin typeface="Comic Sans MS" pitchFamily="66" charset="0"/>
              </a:rPr>
              <a:t>many birds </a:t>
            </a:r>
            <a:r>
              <a:rPr lang="en-US" sz="3600" b="1" dirty="0">
                <a:solidFill>
                  <a:srgbClr val="CC6600"/>
                </a:solidFill>
                <a:latin typeface="Comic Sans MS" pitchFamily="66" charset="0"/>
              </a:rPr>
              <a:t>with one stone</a:t>
            </a:r>
          </a:p>
        </p:txBody>
      </p:sp>
      <p:sp>
        <p:nvSpPr>
          <p:cNvPr id="7"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9</a:t>
            </a:fld>
            <a:endParaRPr lang="en-US" dirty="0"/>
          </a:p>
        </p:txBody>
      </p:sp>
      <p:sp>
        <p:nvSpPr>
          <p:cNvPr id="3" name="Овал 2"/>
          <p:cNvSpPr/>
          <p:nvPr/>
        </p:nvSpPr>
        <p:spPr>
          <a:xfrm>
            <a:off x="990600" y="1066800"/>
            <a:ext cx="1219200" cy="685800"/>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7030A0"/>
                </a:solidFill>
              </a:rPr>
              <a:t>A</a:t>
            </a:r>
            <a:endParaRPr lang="en-US" sz="2400" b="1" dirty="0">
              <a:solidFill>
                <a:srgbClr val="7030A0"/>
              </a:solidFill>
            </a:endParaRPr>
          </a:p>
        </p:txBody>
      </p:sp>
      <p:sp>
        <p:nvSpPr>
          <p:cNvPr id="6" name="Овал 5"/>
          <p:cNvSpPr/>
          <p:nvPr/>
        </p:nvSpPr>
        <p:spPr>
          <a:xfrm>
            <a:off x="1752600" y="2514600"/>
            <a:ext cx="1219200" cy="685800"/>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7030A0"/>
                </a:solidFill>
              </a:rPr>
              <a:t>C</a:t>
            </a:r>
            <a:endParaRPr lang="en-US" sz="2400" b="1" dirty="0">
              <a:solidFill>
                <a:srgbClr val="7030A0"/>
              </a:solidFill>
            </a:endParaRPr>
          </a:p>
        </p:txBody>
      </p:sp>
      <p:cxnSp>
        <p:nvCxnSpPr>
          <p:cNvPr id="8" name="Прямая со стрелкой 7"/>
          <p:cNvCxnSpPr>
            <a:stCxn id="6" idx="0"/>
            <a:endCxn id="3" idx="4"/>
          </p:cNvCxnSpPr>
          <p:nvPr/>
        </p:nvCxnSpPr>
        <p:spPr>
          <a:xfrm flipH="1" flipV="1">
            <a:off x="1600200" y="1752600"/>
            <a:ext cx="762000" cy="7620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81000" y="1223617"/>
            <a:ext cx="533400" cy="400110"/>
          </a:xfrm>
          <a:prstGeom prst="rect">
            <a:avLst/>
          </a:prstGeom>
          <a:noFill/>
        </p:spPr>
        <p:txBody>
          <a:bodyPr wrap="square" rtlCol="0">
            <a:spAutoFit/>
          </a:bodyPr>
          <a:lstStyle/>
          <a:p>
            <a:r>
              <a:rPr lang="en-US" sz="2000" dirty="0" smtClean="0"/>
              <a:t>foo</a:t>
            </a:r>
            <a:endParaRPr lang="en-US" sz="2000" dirty="0"/>
          </a:p>
        </p:txBody>
      </p:sp>
      <p:cxnSp>
        <p:nvCxnSpPr>
          <p:cNvPr id="11" name="Прямая со стрелкой 10"/>
          <p:cNvCxnSpPr>
            <a:stCxn id="9" idx="2"/>
          </p:cNvCxnSpPr>
          <p:nvPr/>
        </p:nvCxnSpPr>
        <p:spPr>
          <a:xfrm>
            <a:off x="647700" y="1623727"/>
            <a:ext cx="1104900" cy="967073"/>
          </a:xfrm>
          <a:prstGeom prst="straightConnector1">
            <a:avLst/>
          </a:prstGeom>
          <a:ln w="25400">
            <a:prstDash val="sysDash"/>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33400" y="762000"/>
            <a:ext cx="457200" cy="369332"/>
          </a:xfrm>
          <a:prstGeom prst="rect">
            <a:avLst/>
          </a:prstGeom>
          <a:noFill/>
        </p:spPr>
        <p:txBody>
          <a:bodyPr wrap="square" rtlCol="0">
            <a:spAutoFit/>
          </a:bodyPr>
          <a:lstStyle/>
          <a:p>
            <a:r>
              <a:rPr lang="en-US" dirty="0" smtClean="0"/>
              <a:t>5.</a:t>
            </a:r>
            <a:endParaRPr lang="en-US" dirty="0"/>
          </a:p>
        </p:txBody>
      </p:sp>
      <p:sp>
        <p:nvSpPr>
          <p:cNvPr id="26" name="TextBox 25"/>
          <p:cNvSpPr txBox="1"/>
          <p:nvPr/>
        </p:nvSpPr>
        <p:spPr>
          <a:xfrm>
            <a:off x="4876800" y="1752600"/>
            <a:ext cx="3657600" cy="4062651"/>
          </a:xfrm>
          <a:prstGeom prst="rect">
            <a:avLst/>
          </a:prstGeom>
          <a:noFill/>
        </p:spPr>
        <p:txBody>
          <a:bodyPr wrap="square" rtlCol="0">
            <a:spAutoFit/>
          </a:bodyPr>
          <a:lstStyle/>
          <a:p>
            <a:r>
              <a:rPr lang="en-US" sz="2400" b="1" dirty="0" smtClean="0">
                <a:solidFill>
                  <a:srgbClr val="0000FF"/>
                </a:solidFill>
                <a:latin typeface="Lucida Console" panose="020B0609040504020204" pitchFamily="49" charset="0"/>
              </a:rPr>
              <a:t>class</a:t>
            </a:r>
            <a:r>
              <a:rPr lang="en-US" sz="2400" dirty="0" smtClean="0">
                <a:latin typeface="Lucida Console" panose="020B0609040504020204" pitchFamily="49" charset="0"/>
              </a:rPr>
              <a:t> A</a:t>
            </a:r>
          </a:p>
          <a:p>
            <a:r>
              <a:rPr lang="en-US" sz="2400" dirty="0">
                <a:latin typeface="Lucida Console" panose="020B0609040504020204" pitchFamily="49" charset="0"/>
              </a:rPr>
              <a:t> </a:t>
            </a:r>
            <a:r>
              <a:rPr lang="en-US" sz="2400" dirty="0" smtClean="0">
                <a:latin typeface="Lucida Console" panose="020B0609040504020204" pitchFamily="49" charset="0"/>
              </a:rPr>
              <a:t>  foo</a:t>
            </a:r>
          </a:p>
          <a:p>
            <a:r>
              <a:rPr lang="en-US" sz="2400" b="1" dirty="0">
                <a:solidFill>
                  <a:srgbClr val="0000FF"/>
                </a:solidFill>
                <a:latin typeface="Lucida Console" panose="020B0609040504020204" pitchFamily="49" charset="0"/>
              </a:rPr>
              <a:t>end</a:t>
            </a:r>
          </a:p>
          <a:p>
            <a:r>
              <a:rPr lang="en-US" sz="2400" b="1" dirty="0" smtClean="0">
                <a:solidFill>
                  <a:srgbClr val="0000FF"/>
                </a:solidFill>
                <a:latin typeface="Lucida Console" panose="020B0609040504020204" pitchFamily="49" charset="0"/>
              </a:rPr>
              <a:t>class</a:t>
            </a:r>
            <a:r>
              <a:rPr lang="en-US" sz="2400" dirty="0" smtClean="0">
                <a:latin typeface="Lucida Console" panose="020B0609040504020204" pitchFamily="49" charset="0"/>
              </a:rPr>
              <a:t> B</a:t>
            </a:r>
          </a:p>
          <a:p>
            <a:r>
              <a:rPr lang="en-US" sz="2400" dirty="0" smtClean="0">
                <a:latin typeface="Lucida Console" panose="020B0609040504020204" pitchFamily="49" charset="0"/>
              </a:rPr>
              <a:t>   foo</a:t>
            </a:r>
          </a:p>
          <a:p>
            <a:r>
              <a:rPr lang="en-US" sz="2400" b="1" dirty="0" smtClean="0">
                <a:solidFill>
                  <a:srgbClr val="0000FF"/>
                </a:solidFill>
                <a:latin typeface="Lucida Console" panose="020B0609040504020204" pitchFamily="49" charset="0"/>
              </a:rPr>
              <a:t>end</a:t>
            </a:r>
          </a:p>
          <a:p>
            <a:r>
              <a:rPr lang="en-US" sz="2400" b="1" dirty="0">
                <a:solidFill>
                  <a:srgbClr val="0000FF"/>
                </a:solidFill>
                <a:latin typeface="Lucida Console" panose="020B0609040504020204" pitchFamily="49" charset="0"/>
              </a:rPr>
              <a:t>class </a:t>
            </a:r>
            <a:r>
              <a:rPr lang="en-US" sz="2400" dirty="0" smtClean="0">
                <a:latin typeface="Lucida Console" panose="020B0609040504020204" pitchFamily="49" charset="0"/>
              </a:rPr>
              <a:t>C </a:t>
            </a:r>
            <a:r>
              <a:rPr lang="en-US" sz="2400" b="1" dirty="0">
                <a:solidFill>
                  <a:srgbClr val="0000FF"/>
                </a:solidFill>
                <a:latin typeface="Lucida Console" panose="020B0609040504020204" pitchFamily="49" charset="0"/>
              </a:rPr>
              <a:t>inherit</a:t>
            </a:r>
            <a:r>
              <a:rPr lang="en-US" sz="2400" dirty="0">
                <a:latin typeface="Lucida Console" panose="020B0609040504020204" pitchFamily="49" charset="0"/>
              </a:rPr>
              <a:t> </a:t>
            </a:r>
            <a:r>
              <a:rPr lang="en-US" sz="2400" dirty="0" smtClean="0">
                <a:latin typeface="Lucida Console" panose="020B0609040504020204" pitchFamily="49" charset="0"/>
              </a:rPr>
              <a:t>A, B</a:t>
            </a:r>
            <a:endParaRPr lang="en-US" sz="2400" b="1" dirty="0">
              <a:solidFill>
                <a:srgbClr val="0000FF"/>
              </a:solidFill>
              <a:latin typeface="Lucida Console" panose="020B0609040504020204" pitchFamily="49" charset="0"/>
            </a:endParaRPr>
          </a:p>
          <a:p>
            <a:r>
              <a:rPr lang="en-US" sz="2400" b="1" dirty="0" smtClean="0">
                <a:solidFill>
                  <a:srgbClr val="0000FF"/>
                </a:solidFill>
                <a:latin typeface="Lucida Console" panose="020B0609040504020204" pitchFamily="49" charset="0"/>
              </a:rPr>
              <a:t>   override</a:t>
            </a:r>
            <a:r>
              <a:rPr lang="en-US" sz="2400" dirty="0" smtClean="0">
                <a:latin typeface="Lucida Console" panose="020B0609040504020204" pitchFamily="49" charset="0"/>
              </a:rPr>
              <a:t> </a:t>
            </a:r>
            <a:r>
              <a:rPr lang="en-US" sz="2400" dirty="0" err="1" smtClean="0">
                <a:latin typeface="Lucida Console" panose="020B0609040504020204" pitchFamily="49" charset="0"/>
              </a:rPr>
              <a:t>B.foo</a:t>
            </a:r>
            <a:endParaRPr lang="en-US" sz="2400" b="1" dirty="0" smtClean="0">
              <a:solidFill>
                <a:srgbClr val="0000FF"/>
              </a:solidFill>
              <a:latin typeface="Lucida Console" panose="020B0609040504020204" pitchFamily="49" charset="0"/>
            </a:endParaRPr>
          </a:p>
          <a:p>
            <a:r>
              <a:rPr lang="en-US" sz="2400" b="1" dirty="0" smtClean="0">
                <a:solidFill>
                  <a:srgbClr val="0000FF"/>
                </a:solidFill>
                <a:latin typeface="Lucida Console" panose="020B0609040504020204" pitchFamily="49" charset="0"/>
              </a:rPr>
              <a:t>end</a:t>
            </a:r>
            <a:endParaRPr lang="en-US" sz="2400" b="1" dirty="0">
              <a:solidFill>
                <a:srgbClr val="0000FF"/>
              </a:solidFill>
              <a:latin typeface="Lucida Console" panose="020B0609040504020204" pitchFamily="49" charset="0"/>
            </a:endParaRPr>
          </a:p>
          <a:p>
            <a:endParaRPr lang="en-US" b="1" dirty="0">
              <a:solidFill>
                <a:srgbClr val="0000FF"/>
              </a:solidFill>
              <a:latin typeface="Lucida Console" panose="020B0609040504020204" pitchFamily="49" charset="0"/>
            </a:endParaRPr>
          </a:p>
        </p:txBody>
      </p:sp>
      <p:cxnSp>
        <p:nvCxnSpPr>
          <p:cNvPr id="36" name="Прямая со стрелкой 35"/>
          <p:cNvCxnSpPr>
            <a:stCxn id="6" idx="0"/>
          </p:cNvCxnSpPr>
          <p:nvPr/>
        </p:nvCxnSpPr>
        <p:spPr>
          <a:xfrm flipV="1">
            <a:off x="2362200" y="1676400"/>
            <a:ext cx="762000" cy="8382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Прямая со стрелкой 36"/>
          <p:cNvCxnSpPr/>
          <p:nvPr/>
        </p:nvCxnSpPr>
        <p:spPr>
          <a:xfrm flipH="1">
            <a:off x="2971800" y="1600200"/>
            <a:ext cx="1371600" cy="1066800"/>
          </a:xfrm>
          <a:prstGeom prst="straightConnector1">
            <a:avLst/>
          </a:prstGeom>
          <a:ln w="25400">
            <a:prstDash val="sysDash"/>
            <a:tailEnd type="arrow"/>
          </a:ln>
        </p:spPr>
        <p:style>
          <a:lnRef idx="1">
            <a:schemeClr val="accent1"/>
          </a:lnRef>
          <a:fillRef idx="0">
            <a:schemeClr val="accent1"/>
          </a:fillRef>
          <a:effectRef idx="0">
            <a:schemeClr val="accent1"/>
          </a:effectRef>
          <a:fontRef idx="minor">
            <a:schemeClr val="tx1"/>
          </a:fontRef>
        </p:style>
      </p:cxnSp>
      <p:sp>
        <p:nvSpPr>
          <p:cNvPr id="17" name="Овал 16"/>
          <p:cNvSpPr/>
          <p:nvPr/>
        </p:nvSpPr>
        <p:spPr>
          <a:xfrm>
            <a:off x="2817691" y="1076355"/>
            <a:ext cx="1219200" cy="685800"/>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7030A0"/>
                </a:solidFill>
              </a:rPr>
              <a:t>B</a:t>
            </a:r>
            <a:endParaRPr lang="en-US" sz="2400" b="1" dirty="0">
              <a:solidFill>
                <a:srgbClr val="7030A0"/>
              </a:solidFill>
            </a:endParaRPr>
          </a:p>
        </p:txBody>
      </p:sp>
      <p:sp>
        <p:nvSpPr>
          <p:cNvPr id="18" name="TextBox 17"/>
          <p:cNvSpPr txBox="1"/>
          <p:nvPr/>
        </p:nvSpPr>
        <p:spPr>
          <a:xfrm>
            <a:off x="4114800" y="1223617"/>
            <a:ext cx="533400" cy="400110"/>
          </a:xfrm>
          <a:prstGeom prst="rect">
            <a:avLst/>
          </a:prstGeom>
          <a:noFill/>
        </p:spPr>
        <p:txBody>
          <a:bodyPr wrap="square" rtlCol="0">
            <a:spAutoFit/>
          </a:bodyPr>
          <a:lstStyle/>
          <a:p>
            <a:r>
              <a:rPr lang="en-US" sz="2000" dirty="0" smtClean="0"/>
              <a:t>foo</a:t>
            </a:r>
            <a:endParaRPr lang="en-US" sz="2000" dirty="0"/>
          </a:p>
        </p:txBody>
      </p:sp>
      <p:sp>
        <p:nvSpPr>
          <p:cNvPr id="24" name="TextBox 23"/>
          <p:cNvSpPr txBox="1"/>
          <p:nvPr/>
        </p:nvSpPr>
        <p:spPr>
          <a:xfrm>
            <a:off x="2514600" y="1828800"/>
            <a:ext cx="702544" cy="400110"/>
          </a:xfrm>
          <a:prstGeom prst="rect">
            <a:avLst/>
          </a:prstGeom>
          <a:noFill/>
        </p:spPr>
        <p:txBody>
          <a:bodyPr wrap="square" rtlCol="0">
            <a:spAutoFit/>
          </a:bodyPr>
          <a:lstStyle/>
          <a:p>
            <a:r>
              <a:rPr lang="en-US" sz="2000" dirty="0" smtClean="0"/>
              <a:t>*foo</a:t>
            </a:r>
            <a:endParaRPr lang="en-US" sz="2000" dirty="0"/>
          </a:p>
        </p:txBody>
      </p:sp>
      <p:graphicFrame>
        <p:nvGraphicFramePr>
          <p:cNvPr id="19" name="Таблица 18"/>
          <p:cNvGraphicFramePr>
            <a:graphicFrameLocks noGrp="1"/>
          </p:cNvGraphicFramePr>
          <p:nvPr>
            <p:extLst>
              <p:ext uri="{D42A27DB-BD31-4B8C-83A1-F6EECF244321}">
                <p14:modId xmlns:p14="http://schemas.microsoft.com/office/powerpoint/2010/main" val="2744676125"/>
              </p:ext>
            </p:extLst>
          </p:nvPr>
        </p:nvGraphicFramePr>
        <p:xfrm>
          <a:off x="1200150" y="3657600"/>
          <a:ext cx="3143250" cy="2136047"/>
        </p:xfrm>
        <a:graphic>
          <a:graphicData uri="http://schemas.openxmlformats.org/drawingml/2006/table">
            <a:tbl>
              <a:tblPr firstRow="1" bandRow="1">
                <a:tableStyleId>{5C22544A-7EE6-4342-B048-85BDC9FD1C3A}</a:tableStyleId>
              </a:tblPr>
              <a:tblGrid>
                <a:gridCol w="920238"/>
                <a:gridCol w="1111506"/>
                <a:gridCol w="1111506"/>
              </a:tblGrid>
              <a:tr h="528506">
                <a:tc>
                  <a:txBody>
                    <a:bodyPr/>
                    <a:lstStyle/>
                    <a:p>
                      <a:pPr algn="ctr"/>
                      <a:r>
                        <a:rPr lang="en-US" sz="2400" dirty="0" smtClean="0"/>
                        <a:t>Class</a:t>
                      </a:r>
                      <a:endParaRPr lang="en-US"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err="1" smtClean="0"/>
                        <a:t>foo$A</a:t>
                      </a:r>
                      <a:endParaRPr lang="en-US" sz="2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err="1" smtClean="0"/>
                        <a:t>foo$B</a:t>
                      </a:r>
                      <a:endParaRPr lang="en-US" sz="2400" dirty="0" smtClean="0"/>
                    </a:p>
                  </a:txBody>
                  <a:tcPr/>
                </a:tc>
              </a:tr>
              <a:tr h="535847">
                <a:tc>
                  <a:txBody>
                    <a:bodyPr/>
                    <a:lstStyle/>
                    <a:p>
                      <a:pPr algn="ctr"/>
                      <a:r>
                        <a:rPr lang="en-US" sz="2400" dirty="0" smtClean="0"/>
                        <a:t>A</a:t>
                      </a:r>
                      <a:endParaRPr lang="en-US" sz="2400" dirty="0"/>
                    </a:p>
                  </a:txBody>
                  <a:tcPr/>
                </a:tc>
                <a:tc>
                  <a:txBody>
                    <a:bodyPr/>
                    <a:lstStyle/>
                    <a:p>
                      <a:pPr algn="ctr"/>
                      <a:r>
                        <a:rPr lang="en-US" sz="2400" dirty="0" err="1" smtClean="0"/>
                        <a:t>foo@A</a:t>
                      </a:r>
                      <a:endParaRPr lang="en-US" sz="2400" dirty="0"/>
                    </a:p>
                  </a:txBody>
                  <a:tcPr/>
                </a:tc>
                <a:tc>
                  <a:txBody>
                    <a:bodyPr/>
                    <a:lstStyle/>
                    <a:p>
                      <a:pPr algn="ctr"/>
                      <a:endParaRPr lang="en-US" sz="2400" dirty="0"/>
                    </a:p>
                  </a:txBody>
                  <a:tcPr/>
                </a:tc>
              </a:tr>
              <a:tr h="535847">
                <a:tc>
                  <a:txBody>
                    <a:bodyPr/>
                    <a:lstStyle/>
                    <a:p>
                      <a:pPr algn="ctr"/>
                      <a:r>
                        <a:rPr lang="en-US" sz="2400" dirty="0" smtClean="0"/>
                        <a:t>B</a:t>
                      </a:r>
                      <a:endParaRPr lang="en-US" sz="2400" dirty="0"/>
                    </a:p>
                  </a:txBody>
                  <a:tcPr/>
                </a:tc>
                <a:tc>
                  <a:txBody>
                    <a:bodyPr/>
                    <a:lstStyle/>
                    <a:p>
                      <a:pPr algn="ctr"/>
                      <a:endParaRPr lang="en-US" sz="2400" dirty="0"/>
                    </a:p>
                  </a:txBody>
                  <a:tcPr/>
                </a:tc>
                <a:tc>
                  <a:txBody>
                    <a:bodyPr/>
                    <a:lstStyle/>
                    <a:p>
                      <a:pPr algn="ctr"/>
                      <a:r>
                        <a:rPr lang="en-US" sz="2400" dirty="0" err="1" smtClean="0"/>
                        <a:t>foo@B</a:t>
                      </a:r>
                      <a:endParaRPr lang="en-US" sz="2400" dirty="0"/>
                    </a:p>
                  </a:txBody>
                  <a:tcPr/>
                </a:tc>
              </a:tr>
              <a:tr h="535847">
                <a:tc>
                  <a:txBody>
                    <a:bodyPr/>
                    <a:lstStyle/>
                    <a:p>
                      <a:pPr algn="ctr"/>
                      <a:r>
                        <a:rPr lang="en-US" sz="2400" dirty="0" smtClean="0"/>
                        <a:t>C</a:t>
                      </a:r>
                      <a:endParaRPr lang="en-US"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err="1" smtClean="0"/>
                        <a:t>foo@B</a:t>
                      </a:r>
                      <a:endParaRPr lang="en-US" sz="2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err="1" smtClean="0"/>
                        <a:t>foo@B</a:t>
                      </a:r>
                      <a:endParaRPr lang="en-US" sz="2400" dirty="0" smtClean="0"/>
                    </a:p>
                  </a:txBody>
                  <a:tcPr/>
                </a:tc>
              </a:tr>
            </a:tbl>
          </a:graphicData>
        </a:graphic>
      </p:graphicFrame>
    </p:spTree>
    <p:extLst>
      <p:ext uri="{BB962C8B-B14F-4D97-AF65-F5344CB8AC3E}">
        <p14:creationId xmlns:p14="http://schemas.microsoft.com/office/powerpoint/2010/main" val="4077826712"/>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54583</TotalTime>
  <Words>2231</Words>
  <Application>Microsoft Office PowerPoint</Application>
  <PresentationFormat>Экран (4:3)</PresentationFormat>
  <Paragraphs>543</Paragraphs>
  <Slides>21</Slides>
  <Notes>2</Notes>
  <HiddenSlides>0</HiddenSlides>
  <MMClips>0</MMClips>
  <ScaleCrop>false</ScaleCrop>
  <HeadingPairs>
    <vt:vector size="4" baseType="variant">
      <vt:variant>
        <vt:lpstr>Тема</vt:lpstr>
      </vt:variant>
      <vt:variant>
        <vt:i4>1</vt:i4>
      </vt:variant>
      <vt:variant>
        <vt:lpstr>Заголовки слайдов</vt:lpstr>
      </vt:variant>
      <vt:variant>
        <vt:i4>21</vt:i4>
      </vt:variant>
    </vt:vector>
  </HeadingPairs>
  <TitlesOfParts>
    <vt:vector size="22" baseType="lpstr">
      <vt:lpstr>Тема Office</vt:lpstr>
      <vt:lpstr>Презентация PowerPoint</vt:lpstr>
      <vt:lpstr>Content</vt:lpstr>
      <vt:lpstr>Introduction</vt:lpstr>
      <vt:lpstr>Introduction</vt:lpstr>
      <vt:lpstr>Basic terms</vt:lpstr>
      <vt:lpstr>Foundations (I): inheritance basics</vt:lpstr>
      <vt:lpstr>Foundations (II): no replication, but merge</vt:lpstr>
      <vt:lpstr>Foundations (III): kill many birds with one stone</vt:lpstr>
      <vt:lpstr>Foundations (IV): kill many birds with one stone</vt:lpstr>
      <vt:lpstr>Foundations (V): generalization, no replication, kill many birds with many stones</vt:lpstr>
      <vt:lpstr>Foundations (VI): any graph can be presented as the incidence matrix</vt:lpstr>
      <vt:lpstr>Foundations (VII): any member activation will look like</vt:lpstr>
      <vt:lpstr>Foundations (VIII): can we optimize the matrix?</vt:lpstr>
      <vt:lpstr>General algorithm: demo</vt:lpstr>
      <vt:lpstr>General algorithm: steps</vt:lpstr>
      <vt:lpstr>General algorithm: columns outcome</vt:lpstr>
      <vt:lpstr>General algorithm: columns outcome</vt:lpstr>
      <vt:lpstr>General algorithm: rows outcome</vt:lpstr>
      <vt:lpstr>Indication of potential dynamic class loading case</vt:lpstr>
      <vt:lpstr>Summary</vt:lpstr>
      <vt:lpstr>Thank you ! Q&amp;A</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kanatov</dc:creator>
  <cp:lastModifiedBy>Alexey Kanatov</cp:lastModifiedBy>
  <cp:revision>315</cp:revision>
  <dcterms:created xsi:type="dcterms:W3CDTF">2016-10-01T07:59:59Z</dcterms:created>
  <dcterms:modified xsi:type="dcterms:W3CDTF">2023-05-09T15:55:55Z</dcterms:modified>
</cp:coreProperties>
</file>