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303" r:id="rId3"/>
    <p:sldId id="511" r:id="rId4"/>
    <p:sldId id="525" r:id="rId5"/>
    <p:sldId id="527" r:id="rId6"/>
    <p:sldId id="526" r:id="rId7"/>
    <p:sldId id="528" r:id="rId8"/>
    <p:sldId id="530" r:id="rId9"/>
    <p:sldId id="529" r:id="rId10"/>
    <p:sldId id="532" r:id="rId11"/>
    <p:sldId id="533" r:id="rId12"/>
    <p:sldId id="531" r:id="rId13"/>
    <p:sldId id="534" r:id="rId14"/>
    <p:sldId id="477" r:id="rId15"/>
    <p:sldId id="30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8" autoAdjust="0"/>
    <p:restoredTop sz="89376" autoAdjust="0"/>
  </p:normalViewPr>
  <p:slideViewPr>
    <p:cSldViewPr>
      <p:cViewPr varScale="1">
        <p:scale>
          <a:sx n="112" d="100"/>
          <a:sy n="112" d="100"/>
        </p:scale>
        <p:origin x="-1299" y="-4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B4B97C-5047-4250-AACC-3C81F8BFB0CA}"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US"/>
        </a:p>
      </dgm:t>
    </dgm:pt>
    <dgm:pt modelId="{6C9523D5-F77D-46A7-814C-19CF7E4A1E38}">
      <dgm:prSet custT="1"/>
      <dgm:spPr/>
      <dgm:t>
        <a:bodyPr/>
        <a:lstStyle/>
        <a:p>
          <a:pPr rtl="0"/>
          <a:r>
            <a:rPr lang="en-US" sz="2800" dirty="0" smtClean="0"/>
            <a:t>There are only objects and nothing except objects</a:t>
          </a:r>
          <a:endParaRPr lang="en-US" sz="2800" dirty="0"/>
        </a:p>
      </dgm:t>
    </dgm:pt>
    <dgm:pt modelId="{8D10FB88-AF4B-43F6-9D70-A1D317199D97}" type="parTrans" cxnId="{7117F512-3602-430B-B49C-09DD27B6246D}">
      <dgm:prSet/>
      <dgm:spPr/>
      <dgm:t>
        <a:bodyPr/>
        <a:lstStyle/>
        <a:p>
          <a:endParaRPr lang="en-US"/>
        </a:p>
      </dgm:t>
    </dgm:pt>
    <dgm:pt modelId="{0D270155-C93F-4A71-9183-6C627B42BD45}" type="sibTrans" cxnId="{7117F512-3602-430B-B49C-09DD27B6246D}">
      <dgm:prSet/>
      <dgm:spPr/>
      <dgm:t>
        <a:bodyPr/>
        <a:lstStyle/>
        <a:p>
          <a:endParaRPr lang="en-US"/>
        </a:p>
      </dgm:t>
    </dgm:pt>
    <dgm:pt modelId="{78A73245-CBAB-422B-90B1-8DACD8A382CC}">
      <dgm:prSet custT="1"/>
      <dgm:spPr/>
      <dgm:t>
        <a:bodyPr/>
        <a:lstStyle/>
        <a:p>
          <a:pPr rtl="0"/>
          <a:r>
            <a:rPr lang="en-US" sz="2800" dirty="0" smtClean="0"/>
            <a:t>Objects have attributes and life cycle</a:t>
          </a:r>
          <a:endParaRPr lang="en-US" sz="2800" dirty="0"/>
        </a:p>
      </dgm:t>
    </dgm:pt>
    <dgm:pt modelId="{04DA5E27-6017-4D1F-9A0C-FA1DB6E16D9E}" type="parTrans" cxnId="{E1A9DCE1-51FD-4BAE-A0AA-6F67964E8CD0}">
      <dgm:prSet/>
      <dgm:spPr/>
      <dgm:t>
        <a:bodyPr/>
        <a:lstStyle/>
        <a:p>
          <a:endParaRPr lang="en-US"/>
        </a:p>
      </dgm:t>
    </dgm:pt>
    <dgm:pt modelId="{3B116A81-810B-46FC-8828-6A3AF9B4FA66}" type="sibTrans" cxnId="{E1A9DCE1-51FD-4BAE-A0AA-6F67964E8CD0}">
      <dgm:prSet/>
      <dgm:spPr/>
      <dgm:t>
        <a:bodyPr/>
        <a:lstStyle/>
        <a:p>
          <a:endParaRPr lang="en-US"/>
        </a:p>
      </dgm:t>
    </dgm:pt>
    <dgm:pt modelId="{F55A85EF-1096-485A-AFBD-143A6377FAE6}">
      <dgm:prSet custT="1"/>
      <dgm:spPr/>
      <dgm:t>
        <a:bodyPr/>
        <a:lstStyle/>
        <a:p>
          <a:pPr rtl="0"/>
          <a:r>
            <a:rPr lang="en-US" sz="2800" dirty="0" smtClean="0"/>
            <a:t>Objects have relations with other objects</a:t>
          </a:r>
          <a:endParaRPr lang="en-US" sz="2800" dirty="0"/>
        </a:p>
      </dgm:t>
    </dgm:pt>
    <dgm:pt modelId="{3C28A1EE-3420-43A5-AEE4-13A1B77F6DD7}" type="parTrans" cxnId="{5B929044-58AC-4719-ABB7-2C551FCAA486}">
      <dgm:prSet/>
      <dgm:spPr/>
      <dgm:t>
        <a:bodyPr/>
        <a:lstStyle/>
        <a:p>
          <a:endParaRPr lang="en-US"/>
        </a:p>
      </dgm:t>
    </dgm:pt>
    <dgm:pt modelId="{EBCB4FC7-F55A-451B-8147-8655106ABE91}" type="sibTrans" cxnId="{5B929044-58AC-4719-ABB7-2C551FCAA486}">
      <dgm:prSet/>
      <dgm:spPr/>
      <dgm:t>
        <a:bodyPr/>
        <a:lstStyle/>
        <a:p>
          <a:endParaRPr lang="en-US"/>
        </a:p>
      </dgm:t>
    </dgm:pt>
    <dgm:pt modelId="{8E3132C9-4A15-46EF-9E1D-7F458DD09D90}">
      <dgm:prSet custT="1"/>
      <dgm:spPr/>
      <dgm:t>
        <a:bodyPr/>
        <a:lstStyle/>
        <a:p>
          <a:pPr rtl="0"/>
          <a:r>
            <a:rPr lang="en-US" sz="2800" dirty="0" smtClean="0"/>
            <a:t>Every object knows its type. Type defines group of objects</a:t>
          </a:r>
          <a:endParaRPr lang="en-US" sz="2800" dirty="0"/>
        </a:p>
      </dgm:t>
    </dgm:pt>
    <dgm:pt modelId="{FC15668D-2CE8-474C-94F0-651390561517}" type="parTrans" cxnId="{0B8006EE-DC3D-481B-9E5D-20CE737C6D57}">
      <dgm:prSet/>
      <dgm:spPr/>
      <dgm:t>
        <a:bodyPr/>
        <a:lstStyle/>
        <a:p>
          <a:endParaRPr lang="en-US"/>
        </a:p>
      </dgm:t>
    </dgm:pt>
    <dgm:pt modelId="{8F1A842D-6AD7-4482-9101-23E3E370F865}" type="sibTrans" cxnId="{0B8006EE-DC3D-481B-9E5D-20CE737C6D57}">
      <dgm:prSet/>
      <dgm:spPr/>
      <dgm:t>
        <a:bodyPr/>
        <a:lstStyle/>
        <a:p>
          <a:endParaRPr lang="en-US"/>
        </a:p>
      </dgm:t>
    </dgm:pt>
    <dgm:pt modelId="{D92B8CB3-5BF7-4B56-B53A-3AA4797673D8}">
      <dgm:prSet custT="1"/>
      <dgm:spPr/>
      <dgm:t>
        <a:bodyPr/>
        <a:lstStyle/>
        <a:p>
          <a:pPr rtl="0"/>
          <a:r>
            <a:rPr lang="en-US" sz="2800" dirty="0" smtClean="0"/>
            <a:t>Bit.1b and Bit.0b are two cornerstone objects. Every type in text from may define its constant objects</a:t>
          </a:r>
          <a:endParaRPr lang="en-US" sz="2800" dirty="0"/>
        </a:p>
      </dgm:t>
    </dgm:pt>
    <dgm:pt modelId="{CE4C8912-70E1-42BA-AC8A-EB8DA54AE7AC}" type="parTrans" cxnId="{98FCA61C-DF5B-4FBA-A68B-42C82460205D}">
      <dgm:prSet/>
      <dgm:spPr/>
      <dgm:t>
        <a:bodyPr/>
        <a:lstStyle/>
        <a:p>
          <a:endParaRPr lang="en-US"/>
        </a:p>
      </dgm:t>
    </dgm:pt>
    <dgm:pt modelId="{BA66439F-09F7-4840-88AB-D0BF6898ADB0}" type="sibTrans" cxnId="{98FCA61C-DF5B-4FBA-A68B-42C82460205D}">
      <dgm:prSet/>
      <dgm:spPr/>
      <dgm:t>
        <a:bodyPr/>
        <a:lstStyle/>
        <a:p>
          <a:endParaRPr lang="en-US"/>
        </a:p>
      </dgm:t>
    </dgm:pt>
    <dgm:pt modelId="{8B474F06-AC0E-4B22-A297-D794251A299D}">
      <dgm:prSet custT="1"/>
      <dgm:spPr/>
      <dgm:t>
        <a:bodyPr/>
        <a:lstStyle/>
        <a:p>
          <a:pPr rtl="0"/>
          <a:r>
            <a:rPr lang="en-US" sz="2800" dirty="0" smtClean="0"/>
            <a:t>Objects can be active and passive</a:t>
          </a:r>
          <a:endParaRPr lang="en-US" sz="2800" dirty="0"/>
        </a:p>
      </dgm:t>
    </dgm:pt>
    <dgm:pt modelId="{CADEF7B8-706E-4862-AD33-26BC1A28F216}" type="parTrans" cxnId="{A9FC15D8-F886-4F9F-B430-55A1F36AEFFD}">
      <dgm:prSet/>
      <dgm:spPr/>
      <dgm:t>
        <a:bodyPr/>
        <a:lstStyle/>
        <a:p>
          <a:endParaRPr lang="en-US"/>
        </a:p>
      </dgm:t>
    </dgm:pt>
    <dgm:pt modelId="{6EFA33FA-135D-42C8-98CE-E104E4C21F9E}" type="sibTrans" cxnId="{A9FC15D8-F886-4F9F-B430-55A1F36AEFFD}">
      <dgm:prSet/>
      <dgm:spPr/>
      <dgm:t>
        <a:bodyPr/>
        <a:lstStyle/>
        <a:p>
          <a:endParaRPr lang="en-US"/>
        </a:p>
      </dgm:t>
    </dgm:pt>
    <dgm:pt modelId="{F47E3C26-BB80-4508-8CE2-9D09EC07D418}" type="pres">
      <dgm:prSet presAssocID="{C3B4B97C-5047-4250-AACC-3C81F8BFB0CA}" presName="linear" presStyleCnt="0">
        <dgm:presLayoutVars>
          <dgm:animLvl val="lvl"/>
          <dgm:resizeHandles val="exact"/>
        </dgm:presLayoutVars>
      </dgm:prSet>
      <dgm:spPr/>
      <dgm:t>
        <a:bodyPr/>
        <a:lstStyle/>
        <a:p>
          <a:endParaRPr lang="en-US"/>
        </a:p>
      </dgm:t>
    </dgm:pt>
    <dgm:pt modelId="{9A322C09-B59E-4D25-A065-71EBC198713F}" type="pres">
      <dgm:prSet presAssocID="{6C9523D5-F77D-46A7-814C-19CF7E4A1E38}" presName="parentText" presStyleLbl="node1" presStyleIdx="0" presStyleCnt="6">
        <dgm:presLayoutVars>
          <dgm:chMax val="0"/>
          <dgm:bulletEnabled val="1"/>
        </dgm:presLayoutVars>
      </dgm:prSet>
      <dgm:spPr/>
      <dgm:t>
        <a:bodyPr/>
        <a:lstStyle/>
        <a:p>
          <a:endParaRPr lang="en-US"/>
        </a:p>
      </dgm:t>
    </dgm:pt>
    <dgm:pt modelId="{EB45BC32-D787-4EFC-8721-DFC5058EBBC0}" type="pres">
      <dgm:prSet presAssocID="{0D270155-C93F-4A71-9183-6C627B42BD45}" presName="spacer" presStyleCnt="0"/>
      <dgm:spPr/>
    </dgm:pt>
    <dgm:pt modelId="{15441772-0FB3-4C1D-BC00-0A59383FE339}" type="pres">
      <dgm:prSet presAssocID="{78A73245-CBAB-422B-90B1-8DACD8A382CC}" presName="parentText" presStyleLbl="node1" presStyleIdx="1" presStyleCnt="6">
        <dgm:presLayoutVars>
          <dgm:chMax val="0"/>
          <dgm:bulletEnabled val="1"/>
        </dgm:presLayoutVars>
      </dgm:prSet>
      <dgm:spPr/>
      <dgm:t>
        <a:bodyPr/>
        <a:lstStyle/>
        <a:p>
          <a:endParaRPr lang="en-US"/>
        </a:p>
      </dgm:t>
    </dgm:pt>
    <dgm:pt modelId="{979D5371-0DB6-4976-A002-8CA830B4DA70}" type="pres">
      <dgm:prSet presAssocID="{3B116A81-810B-46FC-8828-6A3AF9B4FA66}" presName="spacer" presStyleCnt="0"/>
      <dgm:spPr/>
    </dgm:pt>
    <dgm:pt modelId="{54F8F62F-36EA-47C6-8CAF-CA1D415EE2C1}" type="pres">
      <dgm:prSet presAssocID="{F55A85EF-1096-485A-AFBD-143A6377FAE6}" presName="parentText" presStyleLbl="node1" presStyleIdx="2" presStyleCnt="6">
        <dgm:presLayoutVars>
          <dgm:chMax val="0"/>
          <dgm:bulletEnabled val="1"/>
        </dgm:presLayoutVars>
      </dgm:prSet>
      <dgm:spPr/>
      <dgm:t>
        <a:bodyPr/>
        <a:lstStyle/>
        <a:p>
          <a:endParaRPr lang="en-US"/>
        </a:p>
      </dgm:t>
    </dgm:pt>
    <dgm:pt modelId="{812079BA-A2E0-45D2-B314-572F2A77833A}" type="pres">
      <dgm:prSet presAssocID="{EBCB4FC7-F55A-451B-8147-8655106ABE91}" presName="spacer" presStyleCnt="0"/>
      <dgm:spPr/>
    </dgm:pt>
    <dgm:pt modelId="{C1F8D9C7-4AF3-450B-A00F-266C3B646F55}" type="pres">
      <dgm:prSet presAssocID="{8E3132C9-4A15-46EF-9E1D-7F458DD09D90}" presName="parentText" presStyleLbl="node1" presStyleIdx="3" presStyleCnt="6" custLinFactNeighborX="862" custLinFactNeighborY="-25629">
        <dgm:presLayoutVars>
          <dgm:chMax val="0"/>
          <dgm:bulletEnabled val="1"/>
        </dgm:presLayoutVars>
      </dgm:prSet>
      <dgm:spPr/>
      <dgm:t>
        <a:bodyPr/>
        <a:lstStyle/>
        <a:p>
          <a:endParaRPr lang="en-US"/>
        </a:p>
      </dgm:t>
    </dgm:pt>
    <dgm:pt modelId="{F4952340-DA36-4B46-B6BE-EABBE07E107D}" type="pres">
      <dgm:prSet presAssocID="{8F1A842D-6AD7-4482-9101-23E3E370F865}" presName="spacer" presStyleCnt="0"/>
      <dgm:spPr/>
    </dgm:pt>
    <dgm:pt modelId="{6743EA99-E8FB-4882-8BDC-BFA3B43DF459}" type="pres">
      <dgm:prSet presAssocID="{D92B8CB3-5BF7-4B56-B53A-3AA4797673D8}" presName="parentText" presStyleLbl="node1" presStyleIdx="4" presStyleCnt="6">
        <dgm:presLayoutVars>
          <dgm:chMax val="0"/>
          <dgm:bulletEnabled val="1"/>
        </dgm:presLayoutVars>
      </dgm:prSet>
      <dgm:spPr/>
      <dgm:t>
        <a:bodyPr/>
        <a:lstStyle/>
        <a:p>
          <a:endParaRPr lang="en-US"/>
        </a:p>
      </dgm:t>
    </dgm:pt>
    <dgm:pt modelId="{12ED3AF1-301F-4CF0-B7C3-C74F0276B259}" type="pres">
      <dgm:prSet presAssocID="{BA66439F-09F7-4840-88AB-D0BF6898ADB0}" presName="spacer" presStyleCnt="0"/>
      <dgm:spPr/>
    </dgm:pt>
    <dgm:pt modelId="{89DBEB9C-C838-4852-878F-DAB8CF209A28}" type="pres">
      <dgm:prSet presAssocID="{8B474F06-AC0E-4B22-A297-D794251A299D}" presName="parentText" presStyleLbl="node1" presStyleIdx="5" presStyleCnt="6">
        <dgm:presLayoutVars>
          <dgm:chMax val="0"/>
          <dgm:bulletEnabled val="1"/>
        </dgm:presLayoutVars>
      </dgm:prSet>
      <dgm:spPr/>
      <dgm:t>
        <a:bodyPr/>
        <a:lstStyle/>
        <a:p>
          <a:endParaRPr lang="en-US"/>
        </a:p>
      </dgm:t>
    </dgm:pt>
  </dgm:ptLst>
  <dgm:cxnLst>
    <dgm:cxn modelId="{A9FC15D8-F886-4F9F-B430-55A1F36AEFFD}" srcId="{C3B4B97C-5047-4250-AACC-3C81F8BFB0CA}" destId="{8B474F06-AC0E-4B22-A297-D794251A299D}" srcOrd="5" destOrd="0" parTransId="{CADEF7B8-706E-4862-AD33-26BC1A28F216}" sibTransId="{6EFA33FA-135D-42C8-98CE-E104E4C21F9E}"/>
    <dgm:cxn modelId="{98FCA61C-DF5B-4FBA-A68B-42C82460205D}" srcId="{C3B4B97C-5047-4250-AACC-3C81F8BFB0CA}" destId="{D92B8CB3-5BF7-4B56-B53A-3AA4797673D8}" srcOrd="4" destOrd="0" parTransId="{CE4C8912-70E1-42BA-AC8A-EB8DA54AE7AC}" sibTransId="{BA66439F-09F7-4840-88AB-D0BF6898ADB0}"/>
    <dgm:cxn modelId="{0B8006EE-DC3D-481B-9E5D-20CE737C6D57}" srcId="{C3B4B97C-5047-4250-AACC-3C81F8BFB0CA}" destId="{8E3132C9-4A15-46EF-9E1D-7F458DD09D90}" srcOrd="3" destOrd="0" parTransId="{FC15668D-2CE8-474C-94F0-651390561517}" sibTransId="{8F1A842D-6AD7-4482-9101-23E3E370F865}"/>
    <dgm:cxn modelId="{7117F512-3602-430B-B49C-09DD27B6246D}" srcId="{C3B4B97C-5047-4250-AACC-3C81F8BFB0CA}" destId="{6C9523D5-F77D-46A7-814C-19CF7E4A1E38}" srcOrd="0" destOrd="0" parTransId="{8D10FB88-AF4B-43F6-9D70-A1D317199D97}" sibTransId="{0D270155-C93F-4A71-9183-6C627B42BD45}"/>
    <dgm:cxn modelId="{7E8E3553-EB02-4F89-8C69-71BE79D0AA65}" type="presOf" srcId="{78A73245-CBAB-422B-90B1-8DACD8A382CC}" destId="{15441772-0FB3-4C1D-BC00-0A59383FE339}" srcOrd="0" destOrd="0" presId="urn:microsoft.com/office/officeart/2005/8/layout/vList2"/>
    <dgm:cxn modelId="{12FFADD4-43E7-494F-B571-A68254A234A6}" type="presOf" srcId="{6C9523D5-F77D-46A7-814C-19CF7E4A1E38}" destId="{9A322C09-B59E-4D25-A065-71EBC198713F}" srcOrd="0" destOrd="0" presId="urn:microsoft.com/office/officeart/2005/8/layout/vList2"/>
    <dgm:cxn modelId="{77D0DFBE-C73F-47F6-8CE0-CB8E4ACE30A5}" type="presOf" srcId="{8B474F06-AC0E-4B22-A297-D794251A299D}" destId="{89DBEB9C-C838-4852-878F-DAB8CF209A28}" srcOrd="0" destOrd="0" presId="urn:microsoft.com/office/officeart/2005/8/layout/vList2"/>
    <dgm:cxn modelId="{324BCC04-9C46-45A8-A4A8-6045ABB4F304}" type="presOf" srcId="{D92B8CB3-5BF7-4B56-B53A-3AA4797673D8}" destId="{6743EA99-E8FB-4882-8BDC-BFA3B43DF459}" srcOrd="0" destOrd="0" presId="urn:microsoft.com/office/officeart/2005/8/layout/vList2"/>
    <dgm:cxn modelId="{5B929044-58AC-4719-ABB7-2C551FCAA486}" srcId="{C3B4B97C-5047-4250-AACC-3C81F8BFB0CA}" destId="{F55A85EF-1096-485A-AFBD-143A6377FAE6}" srcOrd="2" destOrd="0" parTransId="{3C28A1EE-3420-43A5-AEE4-13A1B77F6DD7}" sibTransId="{EBCB4FC7-F55A-451B-8147-8655106ABE91}"/>
    <dgm:cxn modelId="{2DAD1800-5033-4010-BEA0-C066E0C1233C}" type="presOf" srcId="{C3B4B97C-5047-4250-AACC-3C81F8BFB0CA}" destId="{F47E3C26-BB80-4508-8CE2-9D09EC07D418}" srcOrd="0" destOrd="0" presId="urn:microsoft.com/office/officeart/2005/8/layout/vList2"/>
    <dgm:cxn modelId="{5AB3C19E-BFD2-4081-B15E-35BD01B832FD}" type="presOf" srcId="{F55A85EF-1096-485A-AFBD-143A6377FAE6}" destId="{54F8F62F-36EA-47C6-8CAF-CA1D415EE2C1}" srcOrd="0" destOrd="0" presId="urn:microsoft.com/office/officeart/2005/8/layout/vList2"/>
    <dgm:cxn modelId="{975FDE8B-AE6B-4F9E-8D15-6A6B2E5207FD}" type="presOf" srcId="{8E3132C9-4A15-46EF-9E1D-7F458DD09D90}" destId="{C1F8D9C7-4AF3-450B-A00F-266C3B646F55}" srcOrd="0" destOrd="0" presId="urn:microsoft.com/office/officeart/2005/8/layout/vList2"/>
    <dgm:cxn modelId="{E1A9DCE1-51FD-4BAE-A0AA-6F67964E8CD0}" srcId="{C3B4B97C-5047-4250-AACC-3C81F8BFB0CA}" destId="{78A73245-CBAB-422B-90B1-8DACD8A382CC}" srcOrd="1" destOrd="0" parTransId="{04DA5E27-6017-4D1F-9A0C-FA1DB6E16D9E}" sibTransId="{3B116A81-810B-46FC-8828-6A3AF9B4FA66}"/>
    <dgm:cxn modelId="{71CD51FF-D22E-4679-A155-259552605DD5}" type="presParOf" srcId="{F47E3C26-BB80-4508-8CE2-9D09EC07D418}" destId="{9A322C09-B59E-4D25-A065-71EBC198713F}" srcOrd="0" destOrd="0" presId="urn:microsoft.com/office/officeart/2005/8/layout/vList2"/>
    <dgm:cxn modelId="{D35FC7BA-E051-4B6A-8CC4-641C96E4D983}" type="presParOf" srcId="{F47E3C26-BB80-4508-8CE2-9D09EC07D418}" destId="{EB45BC32-D787-4EFC-8721-DFC5058EBBC0}" srcOrd="1" destOrd="0" presId="urn:microsoft.com/office/officeart/2005/8/layout/vList2"/>
    <dgm:cxn modelId="{2BC1DF28-49B1-440D-B6C4-A33FBD41224F}" type="presParOf" srcId="{F47E3C26-BB80-4508-8CE2-9D09EC07D418}" destId="{15441772-0FB3-4C1D-BC00-0A59383FE339}" srcOrd="2" destOrd="0" presId="urn:microsoft.com/office/officeart/2005/8/layout/vList2"/>
    <dgm:cxn modelId="{3B84E842-8EB9-4AEF-A000-6445EEE52AED}" type="presParOf" srcId="{F47E3C26-BB80-4508-8CE2-9D09EC07D418}" destId="{979D5371-0DB6-4976-A002-8CA830B4DA70}" srcOrd="3" destOrd="0" presId="urn:microsoft.com/office/officeart/2005/8/layout/vList2"/>
    <dgm:cxn modelId="{A329F30B-D184-4FF0-9A98-FDC91D5C16F4}" type="presParOf" srcId="{F47E3C26-BB80-4508-8CE2-9D09EC07D418}" destId="{54F8F62F-36EA-47C6-8CAF-CA1D415EE2C1}" srcOrd="4" destOrd="0" presId="urn:microsoft.com/office/officeart/2005/8/layout/vList2"/>
    <dgm:cxn modelId="{9CFFC4DB-A97F-47F2-9B58-9A993BCFDACB}" type="presParOf" srcId="{F47E3C26-BB80-4508-8CE2-9D09EC07D418}" destId="{812079BA-A2E0-45D2-B314-572F2A77833A}" srcOrd="5" destOrd="0" presId="urn:microsoft.com/office/officeart/2005/8/layout/vList2"/>
    <dgm:cxn modelId="{CEC6F924-0976-4D0F-9451-C59BC98955C9}" type="presParOf" srcId="{F47E3C26-BB80-4508-8CE2-9D09EC07D418}" destId="{C1F8D9C7-4AF3-450B-A00F-266C3B646F55}" srcOrd="6" destOrd="0" presId="urn:microsoft.com/office/officeart/2005/8/layout/vList2"/>
    <dgm:cxn modelId="{715430F3-70F5-4738-9377-EFC097EBEA21}" type="presParOf" srcId="{F47E3C26-BB80-4508-8CE2-9D09EC07D418}" destId="{F4952340-DA36-4B46-B6BE-EABBE07E107D}" srcOrd="7" destOrd="0" presId="urn:microsoft.com/office/officeart/2005/8/layout/vList2"/>
    <dgm:cxn modelId="{5364D9D5-1308-43C2-93F8-FC1F45B1849D}" type="presParOf" srcId="{F47E3C26-BB80-4508-8CE2-9D09EC07D418}" destId="{6743EA99-E8FB-4882-8BDC-BFA3B43DF459}" srcOrd="8" destOrd="0" presId="urn:microsoft.com/office/officeart/2005/8/layout/vList2"/>
    <dgm:cxn modelId="{C28E5BB4-078E-45BE-8080-7CA62A9F49DA}" type="presParOf" srcId="{F47E3C26-BB80-4508-8CE2-9D09EC07D418}" destId="{12ED3AF1-301F-4CF0-B7C3-C74F0276B259}" srcOrd="9" destOrd="0" presId="urn:microsoft.com/office/officeart/2005/8/layout/vList2"/>
    <dgm:cxn modelId="{68FFF255-74EA-4DEE-A8A1-6FA1A489EAC0}" type="presParOf" srcId="{F47E3C26-BB80-4508-8CE2-9D09EC07D418}" destId="{89DBEB9C-C838-4852-878F-DAB8CF209A28}"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22C09-B59E-4D25-A065-71EBC198713F}">
      <dsp:nvSpPr>
        <dsp:cNvPr id="0" name=""/>
        <dsp:cNvSpPr/>
      </dsp:nvSpPr>
      <dsp:spPr>
        <a:xfrm>
          <a:off x="0" y="787"/>
          <a:ext cx="8839200" cy="927607"/>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There are only objects and nothing except objects</a:t>
          </a:r>
          <a:endParaRPr lang="en-US" sz="2800" kern="1200" dirty="0"/>
        </a:p>
      </dsp:txBody>
      <dsp:txXfrm>
        <a:off x="45282" y="46069"/>
        <a:ext cx="8748636" cy="837043"/>
      </dsp:txXfrm>
    </dsp:sp>
    <dsp:sp modelId="{15441772-0FB3-4C1D-BC00-0A59383FE339}">
      <dsp:nvSpPr>
        <dsp:cNvPr id="0" name=""/>
        <dsp:cNvSpPr/>
      </dsp:nvSpPr>
      <dsp:spPr>
        <a:xfrm>
          <a:off x="0" y="942711"/>
          <a:ext cx="8839200" cy="927607"/>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Objects have attributes and life cycle</a:t>
          </a:r>
          <a:endParaRPr lang="en-US" sz="2800" kern="1200" dirty="0"/>
        </a:p>
      </dsp:txBody>
      <dsp:txXfrm>
        <a:off x="45282" y="987993"/>
        <a:ext cx="8748636" cy="837043"/>
      </dsp:txXfrm>
    </dsp:sp>
    <dsp:sp modelId="{54F8F62F-36EA-47C6-8CAF-CA1D415EE2C1}">
      <dsp:nvSpPr>
        <dsp:cNvPr id="0" name=""/>
        <dsp:cNvSpPr/>
      </dsp:nvSpPr>
      <dsp:spPr>
        <a:xfrm>
          <a:off x="0" y="1884634"/>
          <a:ext cx="8839200" cy="927607"/>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Objects have relations with other objects</a:t>
          </a:r>
          <a:endParaRPr lang="en-US" sz="2800" kern="1200" dirty="0"/>
        </a:p>
      </dsp:txBody>
      <dsp:txXfrm>
        <a:off x="45282" y="1929916"/>
        <a:ext cx="8748636" cy="837043"/>
      </dsp:txXfrm>
    </dsp:sp>
    <dsp:sp modelId="{C1F8D9C7-4AF3-450B-A00F-266C3B646F55}">
      <dsp:nvSpPr>
        <dsp:cNvPr id="0" name=""/>
        <dsp:cNvSpPr/>
      </dsp:nvSpPr>
      <dsp:spPr>
        <a:xfrm>
          <a:off x="0" y="2822888"/>
          <a:ext cx="8839200" cy="927607"/>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Every object knows its type. Type defines group of objects</a:t>
          </a:r>
          <a:endParaRPr lang="en-US" sz="2800" kern="1200" dirty="0"/>
        </a:p>
      </dsp:txBody>
      <dsp:txXfrm>
        <a:off x="45282" y="2868170"/>
        <a:ext cx="8748636" cy="837043"/>
      </dsp:txXfrm>
    </dsp:sp>
    <dsp:sp modelId="{6743EA99-E8FB-4882-8BDC-BFA3B43DF459}">
      <dsp:nvSpPr>
        <dsp:cNvPr id="0" name=""/>
        <dsp:cNvSpPr/>
      </dsp:nvSpPr>
      <dsp:spPr>
        <a:xfrm>
          <a:off x="0" y="3768481"/>
          <a:ext cx="8839200" cy="927607"/>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Bit.1b and Bit.0b are two cornerstone objects. Every type in text from may define its constant objects</a:t>
          </a:r>
          <a:endParaRPr lang="en-US" sz="2800" kern="1200" dirty="0"/>
        </a:p>
      </dsp:txBody>
      <dsp:txXfrm>
        <a:off x="45282" y="3813763"/>
        <a:ext cx="8748636" cy="837043"/>
      </dsp:txXfrm>
    </dsp:sp>
    <dsp:sp modelId="{89DBEB9C-C838-4852-878F-DAB8CF209A28}">
      <dsp:nvSpPr>
        <dsp:cNvPr id="0" name=""/>
        <dsp:cNvSpPr/>
      </dsp:nvSpPr>
      <dsp:spPr>
        <a:xfrm>
          <a:off x="0" y="4710404"/>
          <a:ext cx="8839200" cy="927607"/>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Objects can be active and passive</a:t>
          </a:r>
          <a:endParaRPr lang="en-US" sz="2800" kern="1200" dirty="0"/>
        </a:p>
      </dsp:txBody>
      <dsp:txXfrm>
        <a:off x="45282" y="4755686"/>
        <a:ext cx="8748636" cy="8370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F4A0F3-7311-4BBD-8F7B-1553C9764F91}" type="datetimeFigureOut">
              <a:rPr lang="ru-RU" smtClean="0"/>
              <a:t>12.05.2023</a:t>
            </a:fld>
            <a:endParaRPr lang="ru-R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D13E58-DF0A-488B-B79E-47383D5B91C2}" type="slidenum">
              <a:rPr lang="ru-RU" smtClean="0"/>
              <a:t>‹#›</a:t>
            </a:fld>
            <a:endParaRPr lang="ru-RU"/>
          </a:p>
        </p:txBody>
      </p:sp>
    </p:spTree>
    <p:extLst>
      <p:ext uri="{BB962C8B-B14F-4D97-AF65-F5344CB8AC3E}">
        <p14:creationId xmlns:p14="http://schemas.microsoft.com/office/powerpoint/2010/main" val="2010019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1</a:t>
            </a:fld>
            <a:endParaRPr lang="ru-RU"/>
          </a:p>
        </p:txBody>
      </p:sp>
    </p:spTree>
    <p:extLst>
      <p:ext uri="{BB962C8B-B14F-4D97-AF65-F5344CB8AC3E}">
        <p14:creationId xmlns:p14="http://schemas.microsoft.com/office/powerpoint/2010/main" val="2329099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a:t>
            </a:fld>
            <a:endParaRPr lang="ru-RU"/>
          </a:p>
        </p:txBody>
      </p:sp>
    </p:spTree>
    <p:extLst>
      <p:ext uri="{BB962C8B-B14F-4D97-AF65-F5344CB8AC3E}">
        <p14:creationId xmlns:p14="http://schemas.microsoft.com/office/powerpoint/2010/main" val="1675582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en-US"/>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5/12/2023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787691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5/12/2023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06246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5/12/2023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2806421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5/12/2023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446968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en-US"/>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9977A4C3-8575-48FB-91D2-A51B82E4EDB3}" type="datetimeFigureOut">
              <a:rPr lang="en-US" smtClean="0"/>
              <a:t>5/12/2023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44360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9977A4C3-8575-48FB-91D2-A51B82E4EDB3}" type="datetimeFigureOut">
              <a:rPr lang="en-US" smtClean="0"/>
              <a:t>5/12/2023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252309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9977A4C3-8575-48FB-91D2-A51B82E4EDB3}" type="datetimeFigureOut">
              <a:rPr lang="en-US" smtClean="0"/>
              <a:t>5/12/2023</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13521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9977A4C3-8575-48FB-91D2-A51B82E4EDB3}" type="datetimeFigureOut">
              <a:rPr lang="en-US" smtClean="0"/>
              <a:t>5/12/2023</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973362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977A4C3-8575-48FB-91D2-A51B82E4EDB3}" type="datetimeFigureOut">
              <a:rPr lang="en-US" smtClean="0"/>
              <a:t>5/12/2023</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692317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en-US"/>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977A4C3-8575-48FB-91D2-A51B82E4EDB3}" type="datetimeFigureOut">
              <a:rPr lang="en-US" smtClean="0"/>
              <a:t>5/12/2023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279961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en-US"/>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977A4C3-8575-48FB-91D2-A51B82E4EDB3}" type="datetimeFigureOut">
              <a:rPr lang="en-US" smtClean="0"/>
              <a:t>5/12/2023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02963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7A4C3-8575-48FB-91D2-A51B82E4EDB3}" type="datetimeFigureOut">
              <a:rPr lang="en-US" smtClean="0"/>
              <a:t>5/12/2023</a:t>
            </a:fld>
            <a:endParaRPr lang="en-US"/>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8F348-CCBC-472B-BC3F-23EBF19EE4D4}" type="slidenum">
              <a:rPr lang="en-US" smtClean="0"/>
              <a:t>‹#›</a:t>
            </a:fld>
            <a:endParaRPr lang="en-US"/>
          </a:p>
        </p:txBody>
      </p:sp>
    </p:spTree>
    <p:extLst>
      <p:ext uri="{BB962C8B-B14F-4D97-AF65-F5344CB8AC3E}">
        <p14:creationId xmlns:p14="http://schemas.microsoft.com/office/powerpoint/2010/main" val="255258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exey.v.kanatov@gmail.com"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jpg"/><Relationship Id="rId4" Type="http://schemas.openxmlformats.org/officeDocument/2006/relationships/hyperlink" Target="http://www.linkedin.com/in/kanatov"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1"/>
          <p:cNvSpPr txBox="1">
            <a:spLocks noChangeArrowheads="1"/>
          </p:cNvSpPr>
          <p:nvPr/>
        </p:nvSpPr>
        <p:spPr bwMode="auto">
          <a:xfrm>
            <a:off x="152400" y="838200"/>
            <a:ext cx="8847390" cy="769441"/>
          </a:xfrm>
          <a:prstGeom prst="rect">
            <a:avLst/>
          </a:prstGeom>
          <a:noFill/>
          <a:ln w="9525">
            <a:noFill/>
            <a:miter lim="800000"/>
            <a:headEnd/>
            <a:tailEnd/>
          </a:ln>
        </p:spPr>
        <p:txBody>
          <a:bodyPr wrap="square" anchor="ctr">
            <a:spAutoFit/>
          </a:bodyPr>
          <a:lstStyle/>
          <a:p>
            <a:pPr algn="ctr"/>
            <a:r>
              <a:rPr lang="en-US" altLang="ko-KR" sz="4400" b="1" dirty="0" smtClean="0">
                <a:solidFill>
                  <a:srgbClr val="0000FF"/>
                </a:solidFill>
                <a:latin typeface="맑은 고딕" pitchFamily="50" charset="-127"/>
                <a:ea typeface="맑은 고딕" pitchFamily="50" charset="-127"/>
              </a:rPr>
              <a:t>Extreme | True | Pure </a:t>
            </a:r>
            <a:r>
              <a:rPr lang="en-US" altLang="ko-KR" sz="4400" b="1" dirty="0" smtClean="0">
                <a:solidFill>
                  <a:srgbClr val="0000FF"/>
                </a:solidFill>
                <a:latin typeface="맑은 고딕" pitchFamily="50" charset="-127"/>
                <a:ea typeface="맑은 고딕" pitchFamily="50" charset="-127"/>
              </a:rPr>
              <a:t>Objects</a:t>
            </a:r>
            <a:endParaRPr kumimoji="0" lang="en-US" altLang="ko-KR" sz="4400" b="1" dirty="0" smtClean="0">
              <a:solidFill>
                <a:srgbClr val="0000FF"/>
              </a:solidFill>
              <a:latin typeface="맑은 고딕" pitchFamily="50" charset="-127"/>
              <a:ea typeface="맑은 고딕" pitchFamily="50" charset="-127"/>
            </a:endParaRPr>
          </a:p>
        </p:txBody>
      </p:sp>
      <p:sp>
        <p:nvSpPr>
          <p:cNvPr id="11" name="TextBox 10"/>
          <p:cNvSpPr txBox="1"/>
          <p:nvPr/>
        </p:nvSpPr>
        <p:spPr>
          <a:xfrm>
            <a:off x="2667000" y="5410200"/>
            <a:ext cx="3335447" cy="1200329"/>
          </a:xfrm>
          <a:prstGeom prst="rect">
            <a:avLst/>
          </a:prstGeom>
          <a:noFill/>
        </p:spPr>
        <p:txBody>
          <a:bodyPr wrap="square" rtlCol="0">
            <a:spAutoFit/>
          </a:bodyPr>
          <a:lstStyle/>
          <a:p>
            <a:pPr algn="ctr"/>
            <a:r>
              <a:rPr lang="en-US" b="1" dirty="0" smtClean="0"/>
              <a:t>Alexey </a:t>
            </a:r>
            <a:r>
              <a:rPr lang="en-US" b="1" dirty="0" err="1" smtClean="0"/>
              <a:t>Kanatov</a:t>
            </a:r>
            <a:r>
              <a:rPr lang="en-US" b="1" dirty="0" smtClean="0"/>
              <a:t>,</a:t>
            </a:r>
            <a:r>
              <a:rPr lang="ru-RU" b="1" dirty="0" smtClean="0"/>
              <a:t/>
            </a:r>
            <a:br>
              <a:rPr lang="ru-RU" b="1" dirty="0" smtClean="0"/>
            </a:br>
            <a:r>
              <a:rPr lang="en-US" dirty="0" smtClean="0">
                <a:hlinkClick r:id="rId3"/>
              </a:rPr>
              <a:t>alexey.v.kanatov@gmail.com</a:t>
            </a:r>
            <a:endParaRPr lang="ru-RU" dirty="0" smtClean="0"/>
          </a:p>
          <a:p>
            <a:pPr algn="ctr"/>
            <a:r>
              <a:rPr lang="de-DE" u="sng" dirty="0" smtClean="0">
                <a:hlinkClick r:id="rId4"/>
              </a:rPr>
              <a:t>LinkedIn</a:t>
            </a:r>
            <a:endParaRPr lang="de-DE" u="sng" dirty="0" smtClean="0"/>
          </a:p>
          <a:p>
            <a:pPr algn="ctr"/>
            <a:r>
              <a:rPr lang="de-DE" dirty="0" smtClean="0"/>
              <a:t>May 2023</a:t>
            </a:r>
            <a:endParaRPr lang="ru-RU" dirty="0"/>
          </a:p>
        </p:txBody>
      </p:sp>
      <p:pic>
        <p:nvPicPr>
          <p:cNvPr id="2" name="Рисунок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05600" y="4851447"/>
            <a:ext cx="1350264" cy="1737059"/>
          </a:xfrm>
          <a:prstGeom prst="rect">
            <a:avLst/>
          </a:prstGeom>
        </p:spPr>
      </p:pic>
      <p:sp>
        <p:nvSpPr>
          <p:cNvPr id="5" name="TextBox 4"/>
          <p:cNvSpPr txBox="1"/>
          <p:nvPr/>
        </p:nvSpPr>
        <p:spPr>
          <a:xfrm>
            <a:off x="232695" y="2209800"/>
            <a:ext cx="8686800" cy="2031325"/>
          </a:xfrm>
          <a:prstGeom prst="rect">
            <a:avLst/>
          </a:prstGeom>
          <a:noFill/>
        </p:spPr>
        <p:txBody>
          <a:bodyPr wrap="square" rtlCol="0">
            <a:spAutoFit/>
          </a:bodyPr>
          <a:lstStyle/>
          <a:p>
            <a:r>
              <a:rPr lang="en-US" dirty="0"/>
              <a:t> This presentation aims to cover the approach which is based on the statement – everything is an object. That is why term object is the essential one. Set of operations on objects is fixed; object life cycle has just 3 stages; object immutability is defined. Term attribute is introduced as it is a key part of any object internal structure. Relations between objects are defined. Two atomic objects are introduced as an introduction to constant objects concept. What is class type in the object world? Brief introduction into active objects concept is given.</a:t>
            </a:r>
            <a:endParaRPr lang="en-US" dirty="0"/>
          </a:p>
        </p:txBody>
      </p:sp>
    </p:spTree>
    <p:extLst>
      <p:ext uri="{BB962C8B-B14F-4D97-AF65-F5344CB8AC3E}">
        <p14:creationId xmlns:p14="http://schemas.microsoft.com/office/powerpoint/2010/main" val="357331683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162"/>
            <a:ext cx="8153400" cy="636360"/>
          </a:xfrm>
        </p:spPr>
        <p:txBody>
          <a:bodyPr>
            <a:normAutofit fontScale="90000"/>
          </a:bodyPr>
          <a:lstStyle/>
          <a:p>
            <a:r>
              <a:rPr lang="en-US" sz="3600" b="1" dirty="0" smtClean="0">
                <a:solidFill>
                  <a:srgbClr val="CC6600"/>
                </a:solidFill>
                <a:latin typeface="Comic Sans MS" pitchFamily="66" charset="0"/>
              </a:rPr>
              <a:t>2 atomic objects</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0" y="457200"/>
            <a:ext cx="9144000" cy="6324600"/>
          </a:xfrm>
        </p:spPr>
        <p:txBody>
          <a:bodyPr>
            <a:noAutofit/>
          </a:bodyPr>
          <a:lstStyle/>
          <a:p>
            <a:pPr marL="0" indent="0">
              <a:buNone/>
            </a:pPr>
            <a:r>
              <a:rPr lang="en-US" sz="1400" b="1" dirty="0" smtClean="0">
                <a:solidFill>
                  <a:srgbClr val="0000FF"/>
                </a:solidFill>
                <a:latin typeface="Lucida Console" panose="020B0609040504020204" pitchFamily="49" charset="0"/>
              </a:rPr>
              <a:t>type</a:t>
            </a:r>
            <a:r>
              <a:rPr lang="en-US" sz="1400" dirty="0" smtClean="0">
                <a:solidFill>
                  <a:srgbClr val="0000FF"/>
                </a:solidFill>
                <a:latin typeface="Lucida Console" panose="020B0609040504020204" pitchFamily="49" charset="0"/>
              </a:rPr>
              <a:t> Bit // </a:t>
            </a:r>
            <a:r>
              <a:rPr lang="en-US" sz="1400" dirty="0"/>
              <a:t>Starting from </a:t>
            </a:r>
            <a:r>
              <a:rPr lang="en-US" sz="1400" b="1" dirty="0"/>
              <a:t>O</a:t>
            </a:r>
            <a:r>
              <a:rPr lang="en-US" sz="1400" dirty="0"/>
              <a:t> and </a:t>
            </a:r>
            <a:r>
              <a:rPr lang="en-US" sz="1400" b="1" dirty="0"/>
              <a:t>I</a:t>
            </a:r>
            <a:r>
              <a:rPr lang="en-US" sz="1400" dirty="0"/>
              <a:t> </a:t>
            </a:r>
            <a:r>
              <a:rPr lang="en-US" sz="1400" dirty="0" smtClean="0"/>
              <a:t>…</a:t>
            </a:r>
            <a:endParaRPr lang="en-US" sz="1400" dirty="0">
              <a:solidFill>
                <a:srgbClr val="0000FF"/>
              </a:solidFill>
              <a:latin typeface="Lucida Console" panose="020B0609040504020204" pitchFamily="49" charset="0"/>
            </a:endParaRPr>
          </a:p>
          <a:p>
            <a:pPr marL="0" indent="0">
              <a:buNone/>
            </a:pPr>
            <a:endParaRPr lang="en-US" sz="1400" dirty="0" smtClean="0">
              <a:solidFill>
                <a:srgbClr val="0000FF"/>
              </a:solidFill>
              <a:latin typeface="Lucida Console" panose="020B0609040504020204" pitchFamily="49" charset="0"/>
            </a:endParaRPr>
          </a:p>
          <a:p>
            <a:pPr marL="0" indent="0">
              <a:buNone/>
            </a:pPr>
            <a:r>
              <a:rPr lang="en-US" sz="1400" dirty="0" smtClean="0">
                <a:solidFill>
                  <a:srgbClr val="0000FF"/>
                </a:solidFill>
                <a:latin typeface="Lucida Console" panose="020B0609040504020204" pitchFamily="49" charset="0"/>
              </a:rPr>
              <a:t>  </a:t>
            </a:r>
            <a:r>
              <a:rPr lang="en-US" sz="1400" b="1" dirty="0" err="1" smtClean="0">
                <a:solidFill>
                  <a:srgbClr val="0000FF"/>
                </a:solidFill>
                <a:latin typeface="Lucida Console" panose="020B0609040504020204" pitchFamily="49" charset="0"/>
              </a:rPr>
              <a:t>const</a:t>
            </a:r>
            <a:r>
              <a:rPr lang="en-US" sz="1400" dirty="0" smtClean="0">
                <a:solidFill>
                  <a:srgbClr val="0000FF"/>
                </a:solidFill>
                <a:latin typeface="Lucida Console" panose="020B0609040504020204" pitchFamily="49" charset="0"/>
              </a:rPr>
              <a:t> 0b0</a:t>
            </a:r>
            <a:r>
              <a:rPr lang="en-US" sz="1400" dirty="0">
                <a:solidFill>
                  <a:srgbClr val="0000FF"/>
                </a:solidFill>
                <a:latin typeface="Lucida Console" panose="020B0609040504020204" pitchFamily="49" charset="0"/>
              </a:rPr>
              <a:t>, </a:t>
            </a:r>
            <a:r>
              <a:rPr lang="en-US" sz="1400" dirty="0" smtClean="0">
                <a:solidFill>
                  <a:srgbClr val="0000FF"/>
                </a:solidFill>
                <a:latin typeface="Lucida Console" panose="020B0609040504020204" pitchFamily="49" charset="0"/>
              </a:rPr>
              <a:t>0b1 </a:t>
            </a:r>
            <a:r>
              <a:rPr lang="en-US" sz="1400" b="1" dirty="0" smtClean="0">
                <a:solidFill>
                  <a:srgbClr val="0000FF"/>
                </a:solidFill>
                <a:latin typeface="Lucida Console" panose="020B0609040504020204" pitchFamily="49" charset="0"/>
              </a:rPr>
              <a:t>end</a:t>
            </a:r>
            <a:endParaRPr lang="en-US" sz="1400" b="1" dirty="0">
              <a:solidFill>
                <a:srgbClr val="0000FF"/>
              </a:solidFill>
              <a:latin typeface="Lucida Console" panose="020B0609040504020204" pitchFamily="49" charset="0"/>
            </a:endParaRPr>
          </a:p>
          <a:p>
            <a:pPr marL="0" indent="0">
              <a:buNone/>
            </a:pPr>
            <a:endParaRPr lang="en-US" sz="1400" dirty="0" smtClean="0">
              <a:solidFill>
                <a:srgbClr val="0000FF"/>
              </a:solidFill>
              <a:latin typeface="Lucida Console" panose="020B0609040504020204" pitchFamily="49" charset="0"/>
            </a:endParaRPr>
          </a:p>
          <a:p>
            <a:pPr marL="0" indent="0">
              <a:buNone/>
            </a:pPr>
            <a:r>
              <a:rPr lang="en-US" sz="1400" dirty="0" smtClean="0">
                <a:solidFill>
                  <a:srgbClr val="0000FF"/>
                </a:solidFill>
                <a:latin typeface="Lucida Console" panose="020B0609040504020204" pitchFamily="49" charset="0"/>
              </a:rPr>
              <a:t>  &amp;, and </a:t>
            </a:r>
            <a:r>
              <a:rPr lang="en-US" sz="1400" dirty="0">
                <a:solidFill>
                  <a:srgbClr val="0000FF"/>
                </a:solidFill>
                <a:latin typeface="Lucida Console" panose="020B0609040504020204" pitchFamily="49" charset="0"/>
              </a:rPr>
              <a:t>(other: Bit): </a:t>
            </a:r>
            <a:r>
              <a:rPr lang="en-US" sz="1400" dirty="0" smtClean="0">
                <a:solidFill>
                  <a:srgbClr val="0000FF"/>
                </a:solidFill>
                <a:latin typeface="Lucida Console" panose="020B0609040504020204" pitchFamily="49" charset="0"/>
              </a:rPr>
              <a:t>Bit=&gt;</a:t>
            </a:r>
            <a:r>
              <a:rPr lang="en-US" sz="1400" b="1" dirty="0" smtClean="0">
                <a:solidFill>
                  <a:srgbClr val="0000FF"/>
                </a:solidFill>
                <a:latin typeface="Lucida Console" panose="020B0609040504020204" pitchFamily="49" charset="0"/>
              </a:rPr>
              <a:t>if</a:t>
            </a:r>
            <a:r>
              <a:rPr lang="en-US" sz="1400" dirty="0" smtClean="0">
                <a:solidFill>
                  <a:srgbClr val="0000FF"/>
                </a:solidFill>
                <a:latin typeface="Lucida Console" panose="020B0609040504020204" pitchFamily="49" charset="0"/>
              </a:rPr>
              <a:t> </a:t>
            </a:r>
            <a:r>
              <a:rPr lang="en-US" sz="1400" b="1" dirty="0" smtClean="0">
                <a:solidFill>
                  <a:srgbClr val="0000FF"/>
                </a:solidFill>
                <a:latin typeface="Lucida Console" panose="020B0609040504020204" pitchFamily="49" charset="0"/>
              </a:rPr>
              <a:t>this</a:t>
            </a:r>
            <a:r>
              <a:rPr lang="en-US" sz="1400" dirty="0" smtClean="0">
                <a:solidFill>
                  <a:srgbClr val="0000FF"/>
                </a:solidFill>
                <a:latin typeface="Lucida Console" panose="020B0609040504020204" pitchFamily="49" charset="0"/>
              </a:rPr>
              <a:t>=0b0 </a:t>
            </a:r>
            <a:r>
              <a:rPr lang="en-US" sz="1400" b="1" dirty="0">
                <a:solidFill>
                  <a:srgbClr val="0000FF"/>
                </a:solidFill>
                <a:latin typeface="Lucida Console" panose="020B0609040504020204" pitchFamily="49" charset="0"/>
              </a:rPr>
              <a:t>do</a:t>
            </a:r>
            <a:r>
              <a:rPr lang="en-US" sz="1400" dirty="0">
                <a:solidFill>
                  <a:srgbClr val="0000FF"/>
                </a:solidFill>
                <a:latin typeface="Lucida Console" panose="020B0609040504020204" pitchFamily="49" charset="0"/>
              </a:rPr>
              <a:t> 0b0 </a:t>
            </a:r>
            <a:r>
              <a:rPr lang="en-US" sz="1400" b="1" dirty="0" err="1" smtClean="0">
                <a:solidFill>
                  <a:srgbClr val="0000FF"/>
                </a:solidFill>
                <a:latin typeface="Lucida Console" panose="020B0609040504020204" pitchFamily="49" charset="0"/>
              </a:rPr>
              <a:t>elseif</a:t>
            </a:r>
            <a:r>
              <a:rPr lang="en-US" sz="1400" dirty="0" smtClean="0">
                <a:solidFill>
                  <a:srgbClr val="0000FF"/>
                </a:solidFill>
                <a:latin typeface="Lucida Console" panose="020B0609040504020204" pitchFamily="49" charset="0"/>
              </a:rPr>
              <a:t> other=0b0 </a:t>
            </a:r>
            <a:r>
              <a:rPr lang="en-US" sz="1400" b="1" dirty="0">
                <a:solidFill>
                  <a:srgbClr val="0000FF"/>
                </a:solidFill>
                <a:latin typeface="Lucida Console" panose="020B0609040504020204" pitchFamily="49" charset="0"/>
              </a:rPr>
              <a:t>do</a:t>
            </a:r>
            <a:r>
              <a:rPr lang="en-US" sz="1400" dirty="0">
                <a:solidFill>
                  <a:srgbClr val="0000FF"/>
                </a:solidFill>
                <a:latin typeface="Lucida Console" panose="020B0609040504020204" pitchFamily="49" charset="0"/>
              </a:rPr>
              <a:t> 0b0 </a:t>
            </a:r>
            <a:r>
              <a:rPr lang="en-US" sz="1400" b="1" dirty="0">
                <a:solidFill>
                  <a:srgbClr val="0000FF"/>
                </a:solidFill>
                <a:latin typeface="Lucida Console" panose="020B0609040504020204" pitchFamily="49" charset="0"/>
              </a:rPr>
              <a:t>else</a:t>
            </a:r>
            <a:r>
              <a:rPr lang="en-US" sz="1400" dirty="0">
                <a:solidFill>
                  <a:srgbClr val="0000FF"/>
                </a:solidFill>
                <a:latin typeface="Lucida Console" panose="020B0609040504020204" pitchFamily="49" charset="0"/>
              </a:rPr>
              <a:t> 0b1</a:t>
            </a:r>
          </a:p>
          <a:p>
            <a:pPr marL="0" indent="0">
              <a:buNone/>
            </a:pPr>
            <a:r>
              <a:rPr lang="en-US" sz="1400" dirty="0" smtClean="0">
                <a:solidFill>
                  <a:srgbClr val="0000FF"/>
                </a:solidFill>
                <a:latin typeface="Lucida Console" panose="020B0609040504020204" pitchFamily="49" charset="0"/>
              </a:rPr>
              <a:t>  |, or </a:t>
            </a:r>
            <a:r>
              <a:rPr lang="en-US" sz="1400" dirty="0">
                <a:solidFill>
                  <a:srgbClr val="0000FF"/>
                </a:solidFill>
                <a:latin typeface="Lucida Console" panose="020B0609040504020204" pitchFamily="49" charset="0"/>
              </a:rPr>
              <a:t>(other: Bit): </a:t>
            </a:r>
            <a:r>
              <a:rPr lang="en-US" sz="1400" dirty="0" smtClean="0">
                <a:solidFill>
                  <a:srgbClr val="0000FF"/>
                </a:solidFill>
                <a:latin typeface="Lucida Console" panose="020B0609040504020204" pitchFamily="49" charset="0"/>
              </a:rPr>
              <a:t>Bit=&gt; </a:t>
            </a:r>
            <a:r>
              <a:rPr lang="en-US" sz="1400" b="1" dirty="0">
                <a:solidFill>
                  <a:srgbClr val="0000FF"/>
                </a:solidFill>
                <a:latin typeface="Lucida Console" panose="020B0609040504020204" pitchFamily="49" charset="0"/>
              </a:rPr>
              <a:t>if </a:t>
            </a:r>
            <a:r>
              <a:rPr lang="en-US" sz="1400" b="1" dirty="0" smtClean="0">
                <a:solidFill>
                  <a:srgbClr val="0000FF"/>
                </a:solidFill>
                <a:latin typeface="Lucida Console" panose="020B0609040504020204" pitchFamily="49" charset="0"/>
              </a:rPr>
              <a:t>this</a:t>
            </a:r>
            <a:r>
              <a:rPr lang="en-US" sz="1400" dirty="0" smtClean="0">
                <a:solidFill>
                  <a:srgbClr val="0000FF"/>
                </a:solidFill>
                <a:latin typeface="Lucida Console" panose="020B0609040504020204" pitchFamily="49" charset="0"/>
              </a:rPr>
              <a:t>=0b1 </a:t>
            </a:r>
            <a:r>
              <a:rPr lang="en-US" sz="1400" b="1" dirty="0">
                <a:solidFill>
                  <a:srgbClr val="0000FF"/>
                </a:solidFill>
                <a:latin typeface="Lucida Console" panose="020B0609040504020204" pitchFamily="49" charset="0"/>
              </a:rPr>
              <a:t>do</a:t>
            </a:r>
            <a:r>
              <a:rPr lang="en-US" sz="1400" dirty="0">
                <a:solidFill>
                  <a:srgbClr val="0000FF"/>
                </a:solidFill>
                <a:latin typeface="Lucida Console" panose="020B0609040504020204" pitchFamily="49" charset="0"/>
              </a:rPr>
              <a:t> 0b1 </a:t>
            </a:r>
            <a:r>
              <a:rPr lang="en-US" sz="1400" dirty="0" err="1" smtClean="0">
                <a:solidFill>
                  <a:srgbClr val="0000FF"/>
                </a:solidFill>
                <a:latin typeface="Lucida Console" panose="020B0609040504020204" pitchFamily="49" charset="0"/>
              </a:rPr>
              <a:t>elseif</a:t>
            </a:r>
            <a:r>
              <a:rPr lang="en-US" sz="1400" dirty="0" smtClean="0">
                <a:solidFill>
                  <a:srgbClr val="0000FF"/>
                </a:solidFill>
                <a:latin typeface="Lucida Console" panose="020B0609040504020204" pitchFamily="49" charset="0"/>
              </a:rPr>
              <a:t> </a:t>
            </a:r>
            <a:r>
              <a:rPr lang="en-US" sz="1400" dirty="0">
                <a:solidFill>
                  <a:srgbClr val="0000FF"/>
                </a:solidFill>
                <a:latin typeface="Lucida Console" panose="020B0609040504020204" pitchFamily="49" charset="0"/>
              </a:rPr>
              <a:t>other = 0b1 </a:t>
            </a:r>
            <a:r>
              <a:rPr lang="en-US" sz="1400" b="1" dirty="0">
                <a:solidFill>
                  <a:srgbClr val="0000FF"/>
                </a:solidFill>
                <a:latin typeface="Lucida Console" panose="020B0609040504020204" pitchFamily="49" charset="0"/>
              </a:rPr>
              <a:t>do</a:t>
            </a:r>
            <a:r>
              <a:rPr lang="en-US" sz="1400" dirty="0">
                <a:solidFill>
                  <a:srgbClr val="0000FF"/>
                </a:solidFill>
                <a:latin typeface="Lucida Console" panose="020B0609040504020204" pitchFamily="49" charset="0"/>
              </a:rPr>
              <a:t> 0b1 </a:t>
            </a:r>
            <a:r>
              <a:rPr lang="en-US" sz="1400" b="1" dirty="0">
                <a:solidFill>
                  <a:srgbClr val="0000FF"/>
                </a:solidFill>
                <a:latin typeface="Lucida Console" panose="020B0609040504020204" pitchFamily="49" charset="0"/>
              </a:rPr>
              <a:t>else</a:t>
            </a:r>
            <a:r>
              <a:rPr lang="en-US" sz="1400" dirty="0">
                <a:solidFill>
                  <a:srgbClr val="0000FF"/>
                </a:solidFill>
                <a:latin typeface="Lucida Console" panose="020B0609040504020204" pitchFamily="49" charset="0"/>
              </a:rPr>
              <a:t> 0b0</a:t>
            </a:r>
          </a:p>
          <a:p>
            <a:pPr marL="0" indent="0">
              <a:buNone/>
            </a:pPr>
            <a:r>
              <a:rPr lang="en-US" sz="1400" dirty="0" smtClean="0">
                <a:solidFill>
                  <a:srgbClr val="0000FF"/>
                </a:solidFill>
                <a:latin typeface="Lucida Console" panose="020B0609040504020204" pitchFamily="49" charset="0"/>
              </a:rPr>
              <a:t>  ^, </a:t>
            </a:r>
            <a:r>
              <a:rPr lang="en-US" sz="1400" dirty="0" err="1" smtClean="0">
                <a:solidFill>
                  <a:srgbClr val="0000FF"/>
                </a:solidFill>
                <a:latin typeface="Lucida Console" panose="020B0609040504020204" pitchFamily="49" charset="0"/>
              </a:rPr>
              <a:t>xor</a:t>
            </a:r>
            <a:r>
              <a:rPr lang="en-US" sz="1400" dirty="0" smtClean="0">
                <a:solidFill>
                  <a:srgbClr val="0000FF"/>
                </a:solidFill>
                <a:latin typeface="Lucida Console" panose="020B0609040504020204" pitchFamily="49" charset="0"/>
              </a:rPr>
              <a:t> </a:t>
            </a:r>
            <a:r>
              <a:rPr lang="en-US" sz="1400" dirty="0">
                <a:solidFill>
                  <a:srgbClr val="0000FF"/>
                </a:solidFill>
                <a:latin typeface="Lucida Console" panose="020B0609040504020204" pitchFamily="49" charset="0"/>
              </a:rPr>
              <a:t>(other: Bit): </a:t>
            </a:r>
            <a:r>
              <a:rPr lang="en-US" sz="1400" dirty="0" smtClean="0">
                <a:solidFill>
                  <a:srgbClr val="0000FF"/>
                </a:solidFill>
                <a:latin typeface="Lucida Console" panose="020B0609040504020204" pitchFamily="49" charset="0"/>
              </a:rPr>
              <a:t>Bit=&gt; </a:t>
            </a:r>
            <a:r>
              <a:rPr lang="en-US" sz="1400" b="1" dirty="0">
                <a:solidFill>
                  <a:srgbClr val="0000FF"/>
                </a:solidFill>
                <a:latin typeface="Lucida Console" panose="020B0609040504020204" pitchFamily="49" charset="0"/>
              </a:rPr>
              <a:t>if this</a:t>
            </a:r>
            <a:r>
              <a:rPr lang="en-US" sz="1400" dirty="0">
                <a:solidFill>
                  <a:srgbClr val="0000FF"/>
                </a:solidFill>
                <a:latin typeface="Lucida Console" panose="020B0609040504020204" pitchFamily="49" charset="0"/>
              </a:rPr>
              <a:t> = other </a:t>
            </a:r>
            <a:r>
              <a:rPr lang="en-US" sz="1400" b="1" dirty="0">
                <a:solidFill>
                  <a:srgbClr val="0000FF"/>
                </a:solidFill>
                <a:latin typeface="Lucida Console" panose="020B0609040504020204" pitchFamily="49" charset="0"/>
              </a:rPr>
              <a:t>do</a:t>
            </a:r>
            <a:r>
              <a:rPr lang="en-US" sz="1400" dirty="0">
                <a:solidFill>
                  <a:srgbClr val="0000FF"/>
                </a:solidFill>
                <a:latin typeface="Lucida Console" panose="020B0609040504020204" pitchFamily="49" charset="0"/>
              </a:rPr>
              <a:t> 0b0 </a:t>
            </a:r>
            <a:r>
              <a:rPr lang="en-US" sz="1400" b="1" dirty="0">
                <a:solidFill>
                  <a:srgbClr val="0000FF"/>
                </a:solidFill>
                <a:latin typeface="Lucida Console" panose="020B0609040504020204" pitchFamily="49" charset="0"/>
              </a:rPr>
              <a:t>else</a:t>
            </a:r>
            <a:r>
              <a:rPr lang="en-US" sz="1400" dirty="0">
                <a:solidFill>
                  <a:srgbClr val="0000FF"/>
                </a:solidFill>
                <a:latin typeface="Lucida Console" panose="020B0609040504020204" pitchFamily="49" charset="0"/>
              </a:rPr>
              <a:t> 0b1</a:t>
            </a:r>
          </a:p>
          <a:p>
            <a:pPr marL="0" indent="0">
              <a:buNone/>
            </a:pPr>
            <a:r>
              <a:rPr lang="en-US" sz="1400" dirty="0" smtClean="0">
                <a:solidFill>
                  <a:srgbClr val="0000FF"/>
                </a:solidFill>
                <a:latin typeface="Lucida Console" panose="020B0609040504020204" pitchFamily="49" charset="0"/>
              </a:rPr>
              <a:t>  ~, not </a:t>
            </a:r>
            <a:r>
              <a:rPr lang="en-US" sz="1400" dirty="0">
                <a:solidFill>
                  <a:srgbClr val="0000FF"/>
                </a:solidFill>
                <a:latin typeface="Lucida Console" panose="020B0609040504020204" pitchFamily="49" charset="0"/>
              </a:rPr>
              <a:t>(): Bit =&gt; </a:t>
            </a:r>
            <a:r>
              <a:rPr lang="en-US" sz="1400" b="1" dirty="0">
                <a:solidFill>
                  <a:srgbClr val="0000FF"/>
                </a:solidFill>
                <a:latin typeface="Lucida Console" panose="020B0609040504020204" pitchFamily="49" charset="0"/>
              </a:rPr>
              <a:t>if this</a:t>
            </a:r>
            <a:r>
              <a:rPr lang="en-US" sz="1400" dirty="0">
                <a:solidFill>
                  <a:srgbClr val="0000FF"/>
                </a:solidFill>
                <a:latin typeface="Lucida Console" panose="020B0609040504020204" pitchFamily="49" charset="0"/>
              </a:rPr>
              <a:t> = 0b0 </a:t>
            </a:r>
            <a:r>
              <a:rPr lang="en-US" sz="1400" b="1" dirty="0">
                <a:solidFill>
                  <a:srgbClr val="0000FF"/>
                </a:solidFill>
                <a:latin typeface="Lucida Console" panose="020B0609040504020204" pitchFamily="49" charset="0"/>
              </a:rPr>
              <a:t>do</a:t>
            </a:r>
            <a:r>
              <a:rPr lang="en-US" sz="1400" dirty="0">
                <a:solidFill>
                  <a:srgbClr val="0000FF"/>
                </a:solidFill>
                <a:latin typeface="Lucida Console" panose="020B0609040504020204" pitchFamily="49" charset="0"/>
              </a:rPr>
              <a:t> 0b1 </a:t>
            </a:r>
            <a:r>
              <a:rPr lang="en-US" sz="1400" b="1" dirty="0">
                <a:solidFill>
                  <a:srgbClr val="0000FF"/>
                </a:solidFill>
                <a:latin typeface="Lucida Console" panose="020B0609040504020204" pitchFamily="49" charset="0"/>
              </a:rPr>
              <a:t>else</a:t>
            </a:r>
            <a:r>
              <a:rPr lang="en-US" sz="1400" dirty="0">
                <a:solidFill>
                  <a:srgbClr val="0000FF"/>
                </a:solidFill>
                <a:latin typeface="Lucida Console" panose="020B0609040504020204" pitchFamily="49" charset="0"/>
              </a:rPr>
              <a:t> 0b0</a:t>
            </a:r>
          </a:p>
          <a:p>
            <a:pPr marL="0" indent="0">
              <a:buNone/>
            </a:pPr>
            <a:endParaRPr lang="en-US" sz="1400" dirty="0" smtClean="0">
              <a:solidFill>
                <a:srgbClr val="0000FF"/>
              </a:solidFill>
              <a:latin typeface="Lucida Console" panose="020B0609040504020204" pitchFamily="49" charset="0"/>
            </a:endParaRPr>
          </a:p>
          <a:p>
            <a:pPr marL="0" indent="0">
              <a:buNone/>
            </a:pPr>
            <a:r>
              <a:rPr lang="en-US" sz="1400" dirty="0" smtClean="0">
                <a:solidFill>
                  <a:srgbClr val="0000FF"/>
                </a:solidFill>
                <a:latin typeface="Lucida Console" panose="020B0609040504020204" pitchFamily="49" charset="0"/>
              </a:rPr>
              <a:t>  + </a:t>
            </a:r>
            <a:r>
              <a:rPr lang="en-US" sz="1400" dirty="0">
                <a:solidFill>
                  <a:srgbClr val="0000FF"/>
                </a:solidFill>
                <a:latin typeface="Lucida Console" panose="020B0609040504020204" pitchFamily="49" charset="0"/>
              </a:rPr>
              <a:t>(other: Bit): Bit </a:t>
            </a:r>
            <a:r>
              <a:rPr lang="en-US" sz="1400" b="1" dirty="0" smtClean="0">
                <a:solidFill>
                  <a:srgbClr val="0000FF"/>
                </a:solidFill>
                <a:latin typeface="Lucida Console" panose="020B0609040504020204" pitchFamily="49" charset="0"/>
              </a:rPr>
              <a:t>do</a:t>
            </a:r>
            <a:r>
              <a:rPr lang="en-US" sz="1400" dirty="0" smtClean="0">
                <a:solidFill>
                  <a:srgbClr val="0000FF"/>
                </a:solidFill>
                <a:latin typeface="Lucida Console" panose="020B0609040504020204" pitchFamily="49" charset="0"/>
              </a:rPr>
              <a:t> // </a:t>
            </a:r>
            <a:r>
              <a:rPr lang="en-US" sz="1400" dirty="0">
                <a:solidFill>
                  <a:srgbClr val="0000FF"/>
                </a:solidFill>
                <a:latin typeface="Lucida Console" panose="020B0609040504020204" pitchFamily="49" charset="0"/>
              </a:rPr>
              <a:t>Definition of addition</a:t>
            </a:r>
          </a:p>
          <a:p>
            <a:pPr marL="0" indent="0">
              <a:buNone/>
            </a:pPr>
            <a:r>
              <a:rPr lang="en-US" sz="1400" dirty="0" smtClean="0">
                <a:solidFill>
                  <a:srgbClr val="0000FF"/>
                </a:solidFill>
                <a:latin typeface="Lucida Console" panose="020B0609040504020204" pitchFamily="49" charset="0"/>
              </a:rPr>
              <a:t>    </a:t>
            </a:r>
            <a:r>
              <a:rPr lang="en-US" sz="1400" b="1" dirty="0" smtClean="0">
                <a:solidFill>
                  <a:srgbClr val="0000FF"/>
                </a:solidFill>
                <a:latin typeface="Lucida Console" panose="020B0609040504020204" pitchFamily="49" charset="0"/>
              </a:rPr>
              <a:t>if </a:t>
            </a:r>
            <a:r>
              <a:rPr lang="en-US" sz="1400" b="1" dirty="0">
                <a:solidFill>
                  <a:srgbClr val="0000FF"/>
                </a:solidFill>
                <a:latin typeface="Lucida Console" panose="020B0609040504020204" pitchFamily="49" charset="0"/>
              </a:rPr>
              <a:t>this</a:t>
            </a:r>
            <a:r>
              <a:rPr lang="en-US" sz="1400" dirty="0">
                <a:solidFill>
                  <a:srgbClr val="0000FF"/>
                </a:solidFill>
                <a:latin typeface="Lucida Console" panose="020B0609040504020204" pitchFamily="49" charset="0"/>
              </a:rPr>
              <a:t> = 0b0 </a:t>
            </a:r>
            <a:r>
              <a:rPr lang="en-US" sz="1400" b="1" dirty="0" smtClean="0">
                <a:solidFill>
                  <a:srgbClr val="0000FF"/>
                </a:solidFill>
                <a:latin typeface="Lucida Console" panose="020B0609040504020204" pitchFamily="49" charset="0"/>
              </a:rPr>
              <a:t>do return</a:t>
            </a:r>
            <a:r>
              <a:rPr lang="en-US" sz="1400" dirty="0" smtClean="0">
                <a:solidFill>
                  <a:srgbClr val="0000FF"/>
                </a:solidFill>
                <a:latin typeface="Lucida Console" panose="020B0609040504020204" pitchFamily="49" charset="0"/>
              </a:rPr>
              <a:t> </a:t>
            </a:r>
            <a:r>
              <a:rPr lang="en-US" sz="1400" dirty="0">
                <a:solidFill>
                  <a:srgbClr val="0000FF"/>
                </a:solidFill>
                <a:latin typeface="Lucida Console" panose="020B0609040504020204" pitchFamily="49" charset="0"/>
              </a:rPr>
              <a:t>other</a:t>
            </a:r>
          </a:p>
          <a:p>
            <a:pPr marL="0" indent="0">
              <a:buNone/>
            </a:pPr>
            <a:r>
              <a:rPr lang="en-US" sz="1400" dirty="0" smtClean="0">
                <a:solidFill>
                  <a:srgbClr val="0000FF"/>
                </a:solidFill>
                <a:latin typeface="Lucida Console" panose="020B0609040504020204" pitchFamily="49" charset="0"/>
              </a:rPr>
              <a:t>    </a:t>
            </a:r>
            <a:r>
              <a:rPr lang="en-US" sz="1400" b="1" dirty="0" err="1" smtClean="0">
                <a:solidFill>
                  <a:srgbClr val="0000FF"/>
                </a:solidFill>
                <a:latin typeface="Lucida Console" panose="020B0609040504020204" pitchFamily="49" charset="0"/>
              </a:rPr>
              <a:t>elseif</a:t>
            </a:r>
            <a:r>
              <a:rPr lang="en-US" sz="1400" dirty="0" smtClean="0">
                <a:solidFill>
                  <a:srgbClr val="0000FF"/>
                </a:solidFill>
                <a:latin typeface="Lucida Console" panose="020B0609040504020204" pitchFamily="49" charset="0"/>
              </a:rPr>
              <a:t> </a:t>
            </a:r>
            <a:r>
              <a:rPr lang="en-US" sz="1400" dirty="0">
                <a:solidFill>
                  <a:srgbClr val="0000FF"/>
                </a:solidFill>
                <a:latin typeface="Lucida Console" panose="020B0609040504020204" pitchFamily="49" charset="0"/>
              </a:rPr>
              <a:t>other = 0b1 </a:t>
            </a:r>
            <a:r>
              <a:rPr lang="en-US" sz="1400" b="1" dirty="0" smtClean="0">
                <a:solidFill>
                  <a:srgbClr val="0000FF"/>
                </a:solidFill>
                <a:latin typeface="Lucida Console" panose="020B0609040504020204" pitchFamily="49" charset="0"/>
              </a:rPr>
              <a:t>do raise</a:t>
            </a:r>
            <a:r>
              <a:rPr lang="en-US" sz="1400" dirty="0" smtClean="0">
                <a:solidFill>
                  <a:srgbClr val="0000FF"/>
                </a:solidFill>
                <a:latin typeface="Lucida Console" panose="020B0609040504020204" pitchFamily="49" charset="0"/>
              </a:rPr>
              <a:t> </a:t>
            </a:r>
            <a:r>
              <a:rPr lang="en-US" sz="1400" dirty="0" err="1" smtClean="0">
                <a:solidFill>
                  <a:srgbClr val="0000FF"/>
                </a:solidFill>
                <a:latin typeface="Lucida Console" panose="020B0609040504020204" pitchFamily="49" charset="0"/>
              </a:rPr>
              <a:t>String."Bit</a:t>
            </a:r>
            <a:r>
              <a:rPr lang="en-US" sz="1400" dirty="0" smtClean="0">
                <a:solidFill>
                  <a:srgbClr val="0000FF"/>
                </a:solidFill>
                <a:latin typeface="Lucida Console" panose="020B0609040504020204" pitchFamily="49" charset="0"/>
              </a:rPr>
              <a:t> </a:t>
            </a:r>
            <a:r>
              <a:rPr lang="en-US" sz="1400" dirty="0">
                <a:solidFill>
                  <a:srgbClr val="0000FF"/>
                </a:solidFill>
                <a:latin typeface="Lucida Console" panose="020B0609040504020204" pitchFamily="49" charset="0"/>
              </a:rPr>
              <a:t>overflow"</a:t>
            </a:r>
          </a:p>
          <a:p>
            <a:pPr marL="0" indent="0">
              <a:buNone/>
            </a:pPr>
            <a:r>
              <a:rPr lang="en-US" sz="1400" dirty="0" smtClean="0">
                <a:solidFill>
                  <a:srgbClr val="0000FF"/>
                </a:solidFill>
                <a:latin typeface="Lucida Console" panose="020B0609040504020204" pitchFamily="49" charset="0"/>
              </a:rPr>
              <a:t>    </a:t>
            </a:r>
            <a:r>
              <a:rPr lang="en-US" sz="1400" b="1" dirty="0" smtClean="0">
                <a:solidFill>
                  <a:srgbClr val="0000FF"/>
                </a:solidFill>
                <a:latin typeface="Lucida Console" panose="020B0609040504020204" pitchFamily="49" charset="0"/>
              </a:rPr>
              <a:t>else return</a:t>
            </a:r>
            <a:r>
              <a:rPr lang="en-US" sz="1400" dirty="0" smtClean="0">
                <a:solidFill>
                  <a:srgbClr val="0000FF"/>
                </a:solidFill>
                <a:latin typeface="Lucida Console" panose="020B0609040504020204" pitchFamily="49" charset="0"/>
              </a:rPr>
              <a:t> </a:t>
            </a:r>
            <a:r>
              <a:rPr lang="en-US" sz="1400" dirty="0">
                <a:solidFill>
                  <a:srgbClr val="0000FF"/>
                </a:solidFill>
                <a:latin typeface="Lucida Console" panose="020B0609040504020204" pitchFamily="49" charset="0"/>
              </a:rPr>
              <a:t>0b1</a:t>
            </a:r>
          </a:p>
          <a:p>
            <a:pPr marL="0" indent="0">
              <a:buNone/>
            </a:pPr>
            <a:r>
              <a:rPr lang="en-US" sz="1400" dirty="0" smtClean="0">
                <a:solidFill>
                  <a:srgbClr val="0000FF"/>
                </a:solidFill>
                <a:latin typeface="Lucida Console" panose="020B0609040504020204" pitchFamily="49" charset="0"/>
              </a:rPr>
              <a:t>    </a:t>
            </a:r>
            <a:r>
              <a:rPr lang="en-US" sz="1400" b="1" dirty="0" smtClean="0">
                <a:solidFill>
                  <a:srgbClr val="0000FF"/>
                </a:solidFill>
                <a:latin typeface="Lucida Console" panose="020B0609040504020204" pitchFamily="49" charset="0"/>
              </a:rPr>
              <a:t>end </a:t>
            </a:r>
            <a:r>
              <a:rPr lang="en-US" sz="1400" dirty="0" smtClean="0">
                <a:solidFill>
                  <a:srgbClr val="0000FF"/>
                </a:solidFill>
                <a:latin typeface="Lucida Console" panose="020B0609040504020204" pitchFamily="49" charset="0"/>
              </a:rPr>
              <a:t>// if</a:t>
            </a:r>
            <a:endParaRPr lang="en-US" sz="1400" dirty="0">
              <a:solidFill>
                <a:srgbClr val="0000FF"/>
              </a:solidFill>
              <a:latin typeface="Lucida Console" panose="020B0609040504020204" pitchFamily="49" charset="0"/>
            </a:endParaRPr>
          </a:p>
          <a:p>
            <a:pPr marL="0" indent="0">
              <a:buNone/>
            </a:pPr>
            <a:r>
              <a:rPr lang="en-US" sz="1400" dirty="0" smtClean="0">
                <a:solidFill>
                  <a:srgbClr val="0000FF"/>
                </a:solidFill>
                <a:latin typeface="Lucida Console" panose="020B0609040504020204" pitchFamily="49" charset="0"/>
              </a:rPr>
              <a:t>  </a:t>
            </a:r>
            <a:r>
              <a:rPr lang="en-US" sz="1400" b="1" dirty="0" smtClean="0">
                <a:solidFill>
                  <a:srgbClr val="0000FF"/>
                </a:solidFill>
                <a:latin typeface="Lucida Console" panose="020B0609040504020204" pitchFamily="49" charset="0"/>
              </a:rPr>
              <a:t>end</a:t>
            </a:r>
            <a:r>
              <a:rPr lang="en-US" sz="1400" dirty="0" smtClean="0">
                <a:solidFill>
                  <a:srgbClr val="0000FF"/>
                </a:solidFill>
                <a:latin typeface="Lucida Console" panose="020B0609040504020204" pitchFamily="49" charset="0"/>
              </a:rPr>
              <a:t> </a:t>
            </a:r>
            <a:r>
              <a:rPr lang="en-US" sz="1400" dirty="0">
                <a:solidFill>
                  <a:srgbClr val="0000FF"/>
                </a:solidFill>
                <a:latin typeface="Lucida Console" panose="020B0609040504020204" pitchFamily="49" charset="0"/>
              </a:rPr>
              <a:t>// +</a:t>
            </a:r>
          </a:p>
          <a:p>
            <a:pPr marL="0" indent="0">
              <a:buNone/>
            </a:pPr>
            <a:endParaRPr lang="en-US" sz="1400" dirty="0" smtClean="0">
              <a:solidFill>
                <a:srgbClr val="0000FF"/>
              </a:solidFill>
              <a:latin typeface="Lucida Console" panose="020B0609040504020204" pitchFamily="49" charset="0"/>
            </a:endParaRPr>
          </a:p>
          <a:p>
            <a:pPr marL="0" indent="0">
              <a:buNone/>
            </a:pPr>
            <a:r>
              <a:rPr lang="en-US" sz="1400" dirty="0" smtClean="0">
                <a:solidFill>
                  <a:srgbClr val="0000FF"/>
                </a:solidFill>
                <a:latin typeface="Lucida Console" panose="020B0609040504020204" pitchFamily="49" charset="0"/>
              </a:rPr>
              <a:t>  - </a:t>
            </a:r>
            <a:r>
              <a:rPr lang="en-US" sz="1400" dirty="0">
                <a:solidFill>
                  <a:srgbClr val="0000FF"/>
                </a:solidFill>
                <a:latin typeface="Lucida Console" panose="020B0609040504020204" pitchFamily="49" charset="0"/>
              </a:rPr>
              <a:t>(other: Bit): Bit </a:t>
            </a:r>
            <a:r>
              <a:rPr lang="en-US" sz="1400" b="1" dirty="0" smtClean="0">
                <a:solidFill>
                  <a:srgbClr val="0000FF"/>
                </a:solidFill>
                <a:latin typeface="Lucida Console" panose="020B0609040504020204" pitchFamily="49" charset="0"/>
              </a:rPr>
              <a:t>do</a:t>
            </a:r>
            <a:r>
              <a:rPr lang="en-US" sz="1400" dirty="0" smtClean="0">
                <a:solidFill>
                  <a:srgbClr val="0000FF"/>
                </a:solidFill>
                <a:latin typeface="Lucida Console" panose="020B0609040504020204" pitchFamily="49" charset="0"/>
              </a:rPr>
              <a:t> // </a:t>
            </a:r>
            <a:r>
              <a:rPr lang="en-US" sz="1400" dirty="0">
                <a:solidFill>
                  <a:srgbClr val="0000FF"/>
                </a:solidFill>
                <a:latin typeface="Lucida Console" panose="020B0609040504020204" pitchFamily="49" charset="0"/>
              </a:rPr>
              <a:t>Definition of subtraction </a:t>
            </a:r>
          </a:p>
          <a:p>
            <a:pPr marL="0" indent="0">
              <a:buNone/>
            </a:pPr>
            <a:r>
              <a:rPr lang="en-US" sz="1400" dirty="0" smtClean="0">
                <a:solidFill>
                  <a:srgbClr val="0000FF"/>
                </a:solidFill>
                <a:latin typeface="Lucida Console" panose="020B0609040504020204" pitchFamily="49" charset="0"/>
              </a:rPr>
              <a:t>    </a:t>
            </a:r>
            <a:r>
              <a:rPr lang="en-US" sz="1400" b="1" dirty="0" smtClean="0">
                <a:solidFill>
                  <a:srgbClr val="0000FF"/>
                </a:solidFill>
                <a:latin typeface="Lucida Console" panose="020B0609040504020204" pitchFamily="49" charset="0"/>
              </a:rPr>
              <a:t>if </a:t>
            </a:r>
            <a:r>
              <a:rPr lang="en-US" sz="1400" b="1" dirty="0">
                <a:solidFill>
                  <a:srgbClr val="0000FF"/>
                </a:solidFill>
                <a:latin typeface="Lucida Console" panose="020B0609040504020204" pitchFamily="49" charset="0"/>
              </a:rPr>
              <a:t>this</a:t>
            </a:r>
            <a:r>
              <a:rPr lang="en-US" sz="1400" dirty="0">
                <a:solidFill>
                  <a:srgbClr val="0000FF"/>
                </a:solidFill>
                <a:latin typeface="Lucida Console" panose="020B0609040504020204" pitchFamily="49" charset="0"/>
              </a:rPr>
              <a:t> = other </a:t>
            </a:r>
            <a:r>
              <a:rPr lang="en-US" sz="1400" b="1" dirty="0" smtClean="0">
                <a:solidFill>
                  <a:srgbClr val="0000FF"/>
                </a:solidFill>
                <a:latin typeface="Lucida Console" panose="020B0609040504020204" pitchFamily="49" charset="0"/>
              </a:rPr>
              <a:t>do return</a:t>
            </a:r>
            <a:r>
              <a:rPr lang="en-US" sz="1400" dirty="0" smtClean="0">
                <a:solidFill>
                  <a:srgbClr val="0000FF"/>
                </a:solidFill>
                <a:latin typeface="Lucida Console" panose="020B0609040504020204" pitchFamily="49" charset="0"/>
              </a:rPr>
              <a:t> </a:t>
            </a:r>
            <a:r>
              <a:rPr lang="en-US" sz="1400" dirty="0">
                <a:solidFill>
                  <a:srgbClr val="0000FF"/>
                </a:solidFill>
                <a:latin typeface="Lucida Console" panose="020B0609040504020204" pitchFamily="49" charset="0"/>
              </a:rPr>
              <a:t>0b0</a:t>
            </a:r>
          </a:p>
          <a:p>
            <a:pPr marL="0" indent="0">
              <a:buNone/>
            </a:pPr>
            <a:r>
              <a:rPr lang="en-US" sz="1400" dirty="0" smtClean="0">
                <a:solidFill>
                  <a:srgbClr val="0000FF"/>
                </a:solidFill>
                <a:latin typeface="Lucida Console" panose="020B0609040504020204" pitchFamily="49" charset="0"/>
              </a:rPr>
              <a:t>    </a:t>
            </a:r>
            <a:r>
              <a:rPr lang="en-US" sz="1400" b="1" dirty="0" err="1" smtClean="0">
                <a:solidFill>
                  <a:srgbClr val="0000FF"/>
                </a:solidFill>
                <a:latin typeface="Lucida Console" panose="020B0609040504020204" pitchFamily="49" charset="0"/>
              </a:rPr>
              <a:t>elseif</a:t>
            </a:r>
            <a:r>
              <a:rPr lang="en-US" sz="1400" b="1" dirty="0" smtClean="0">
                <a:solidFill>
                  <a:srgbClr val="0000FF"/>
                </a:solidFill>
                <a:latin typeface="Lucida Console" panose="020B0609040504020204" pitchFamily="49" charset="0"/>
              </a:rPr>
              <a:t> </a:t>
            </a:r>
            <a:r>
              <a:rPr lang="en-US" sz="1400" b="1" dirty="0">
                <a:solidFill>
                  <a:srgbClr val="0000FF"/>
                </a:solidFill>
                <a:latin typeface="Lucida Console" panose="020B0609040504020204" pitchFamily="49" charset="0"/>
              </a:rPr>
              <a:t>this</a:t>
            </a:r>
            <a:r>
              <a:rPr lang="en-US" sz="1400" dirty="0">
                <a:solidFill>
                  <a:srgbClr val="0000FF"/>
                </a:solidFill>
                <a:latin typeface="Lucida Console" panose="020B0609040504020204" pitchFamily="49" charset="0"/>
              </a:rPr>
              <a:t> = 0b1 </a:t>
            </a:r>
            <a:r>
              <a:rPr lang="en-US" sz="1400" b="1" dirty="0" smtClean="0">
                <a:solidFill>
                  <a:srgbClr val="0000FF"/>
                </a:solidFill>
                <a:latin typeface="Lucida Console" panose="020B0609040504020204" pitchFamily="49" charset="0"/>
              </a:rPr>
              <a:t>do return</a:t>
            </a:r>
            <a:r>
              <a:rPr lang="en-US" sz="1400" dirty="0" smtClean="0">
                <a:solidFill>
                  <a:srgbClr val="0000FF"/>
                </a:solidFill>
                <a:latin typeface="Lucida Console" panose="020B0609040504020204" pitchFamily="49" charset="0"/>
              </a:rPr>
              <a:t> </a:t>
            </a:r>
            <a:r>
              <a:rPr lang="en-US" sz="1400" dirty="0">
                <a:solidFill>
                  <a:srgbClr val="0000FF"/>
                </a:solidFill>
                <a:latin typeface="Lucida Console" panose="020B0609040504020204" pitchFamily="49" charset="0"/>
              </a:rPr>
              <a:t>0b1</a:t>
            </a:r>
          </a:p>
          <a:p>
            <a:pPr marL="0" indent="0">
              <a:buNone/>
            </a:pPr>
            <a:r>
              <a:rPr lang="en-US" sz="1400" dirty="0" smtClean="0">
                <a:solidFill>
                  <a:srgbClr val="0000FF"/>
                </a:solidFill>
                <a:latin typeface="Lucida Console" panose="020B0609040504020204" pitchFamily="49" charset="0"/>
              </a:rPr>
              <a:t>    </a:t>
            </a:r>
            <a:r>
              <a:rPr lang="en-US" sz="1400" b="1" dirty="0" smtClean="0">
                <a:solidFill>
                  <a:srgbClr val="0000FF"/>
                </a:solidFill>
                <a:latin typeface="Lucida Console" panose="020B0609040504020204" pitchFamily="49" charset="0"/>
              </a:rPr>
              <a:t>else raise</a:t>
            </a:r>
            <a:r>
              <a:rPr lang="en-US" sz="1400" dirty="0" smtClean="0">
                <a:solidFill>
                  <a:srgbClr val="0000FF"/>
                </a:solidFill>
                <a:latin typeface="Lucida Console" panose="020B0609040504020204" pitchFamily="49" charset="0"/>
              </a:rPr>
              <a:t> </a:t>
            </a:r>
            <a:r>
              <a:rPr lang="en-US" sz="1400" dirty="0" err="1" smtClean="0">
                <a:solidFill>
                  <a:srgbClr val="0000FF"/>
                </a:solidFill>
                <a:latin typeface="Lucida Console" panose="020B0609040504020204" pitchFamily="49" charset="0"/>
              </a:rPr>
              <a:t>String."Bit</a:t>
            </a:r>
            <a:r>
              <a:rPr lang="en-US" sz="1400" dirty="0" smtClean="0">
                <a:solidFill>
                  <a:srgbClr val="0000FF"/>
                </a:solidFill>
                <a:latin typeface="Lucida Console" panose="020B0609040504020204" pitchFamily="49" charset="0"/>
              </a:rPr>
              <a:t> </a:t>
            </a:r>
            <a:r>
              <a:rPr lang="en-US" sz="1400" dirty="0">
                <a:solidFill>
                  <a:srgbClr val="0000FF"/>
                </a:solidFill>
                <a:latin typeface="Lucida Console" panose="020B0609040504020204" pitchFamily="49" charset="0"/>
              </a:rPr>
              <a:t>underflow"</a:t>
            </a:r>
          </a:p>
          <a:p>
            <a:pPr marL="0" indent="0">
              <a:buNone/>
            </a:pPr>
            <a:r>
              <a:rPr lang="en-US" sz="1400" dirty="0" smtClean="0">
                <a:solidFill>
                  <a:srgbClr val="0000FF"/>
                </a:solidFill>
                <a:latin typeface="Lucida Console" panose="020B0609040504020204" pitchFamily="49" charset="0"/>
              </a:rPr>
              <a:t>    </a:t>
            </a:r>
            <a:r>
              <a:rPr lang="en-US" sz="1400" b="1" dirty="0" smtClean="0">
                <a:solidFill>
                  <a:srgbClr val="0000FF"/>
                </a:solidFill>
                <a:latin typeface="Lucida Console" panose="020B0609040504020204" pitchFamily="49" charset="0"/>
              </a:rPr>
              <a:t>end</a:t>
            </a:r>
            <a:r>
              <a:rPr lang="en-US" sz="1400" dirty="0" smtClean="0">
                <a:solidFill>
                  <a:srgbClr val="0000FF"/>
                </a:solidFill>
                <a:latin typeface="Lucida Console" panose="020B0609040504020204" pitchFamily="49" charset="0"/>
              </a:rPr>
              <a:t> // if</a:t>
            </a:r>
            <a:endParaRPr lang="en-US" sz="1400" dirty="0">
              <a:solidFill>
                <a:srgbClr val="0000FF"/>
              </a:solidFill>
              <a:latin typeface="Lucida Console" panose="020B0609040504020204" pitchFamily="49" charset="0"/>
            </a:endParaRPr>
          </a:p>
          <a:p>
            <a:pPr marL="0" indent="0">
              <a:buNone/>
            </a:pPr>
            <a:r>
              <a:rPr lang="en-US" sz="1400" dirty="0" smtClean="0">
                <a:solidFill>
                  <a:srgbClr val="0000FF"/>
                </a:solidFill>
                <a:latin typeface="Lucida Console" panose="020B0609040504020204" pitchFamily="49" charset="0"/>
              </a:rPr>
              <a:t>  </a:t>
            </a:r>
            <a:r>
              <a:rPr lang="en-US" sz="1400" b="1" dirty="0" smtClean="0">
                <a:solidFill>
                  <a:srgbClr val="0000FF"/>
                </a:solidFill>
                <a:latin typeface="Lucida Console" panose="020B0609040504020204" pitchFamily="49" charset="0"/>
              </a:rPr>
              <a:t>end</a:t>
            </a:r>
            <a:r>
              <a:rPr lang="en-US" sz="1400" dirty="0" smtClean="0">
                <a:solidFill>
                  <a:srgbClr val="0000FF"/>
                </a:solidFill>
                <a:latin typeface="Lucida Console" panose="020B0609040504020204" pitchFamily="49" charset="0"/>
              </a:rPr>
              <a:t> </a:t>
            </a:r>
            <a:r>
              <a:rPr lang="en-US" sz="1400" dirty="0">
                <a:solidFill>
                  <a:srgbClr val="0000FF"/>
                </a:solidFill>
                <a:latin typeface="Lucida Console" panose="020B0609040504020204" pitchFamily="49" charset="0"/>
              </a:rPr>
              <a:t>// -</a:t>
            </a:r>
          </a:p>
          <a:p>
            <a:pPr marL="0" indent="0">
              <a:buNone/>
            </a:pPr>
            <a:endParaRPr lang="en-US" sz="1400" b="1" dirty="0" smtClean="0">
              <a:solidFill>
                <a:srgbClr val="0000FF"/>
              </a:solidFill>
              <a:latin typeface="Lucida Console" panose="020B0609040504020204" pitchFamily="49" charset="0"/>
            </a:endParaRPr>
          </a:p>
          <a:p>
            <a:pPr marL="0" indent="0">
              <a:buNone/>
            </a:pPr>
            <a:r>
              <a:rPr lang="en-US" sz="1400" b="1" dirty="0" smtClean="0">
                <a:solidFill>
                  <a:srgbClr val="0000FF"/>
                </a:solidFill>
                <a:latin typeface="Lucida Console" panose="020B0609040504020204" pitchFamily="49" charset="0"/>
              </a:rPr>
              <a:t>end</a:t>
            </a:r>
            <a:r>
              <a:rPr lang="en-US" sz="1400" dirty="0" smtClean="0">
                <a:solidFill>
                  <a:srgbClr val="0000FF"/>
                </a:solidFill>
                <a:latin typeface="Lucida Console" panose="020B0609040504020204" pitchFamily="49" charset="0"/>
              </a:rPr>
              <a:t> </a:t>
            </a:r>
            <a:r>
              <a:rPr lang="en-US" sz="1400" dirty="0">
                <a:solidFill>
                  <a:srgbClr val="0000FF"/>
                </a:solidFill>
                <a:latin typeface="Lucida Console" panose="020B0609040504020204" pitchFamily="49" charset="0"/>
              </a:rPr>
              <a:t>// </a:t>
            </a:r>
            <a:r>
              <a:rPr lang="en-US" sz="1400" dirty="0" smtClean="0">
                <a:solidFill>
                  <a:srgbClr val="0000FF"/>
                </a:solidFill>
                <a:latin typeface="Lucida Console" panose="020B0609040504020204" pitchFamily="49" charset="0"/>
              </a:rPr>
              <a:t>Bit</a:t>
            </a:r>
            <a:endParaRPr lang="en-US" sz="2400" dirty="0" smtClean="0">
              <a:solidFill>
                <a:srgbClr val="0000FF"/>
              </a:solidFill>
            </a:endParaRPr>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10</a:t>
            </a:fld>
            <a:endParaRPr lang="en-US" dirty="0"/>
          </a:p>
        </p:txBody>
      </p:sp>
      <p:sp>
        <p:nvSpPr>
          <p:cNvPr id="5" name="TextBox 4"/>
          <p:cNvSpPr txBox="1"/>
          <p:nvPr/>
        </p:nvSpPr>
        <p:spPr>
          <a:xfrm>
            <a:off x="1981200" y="5868036"/>
            <a:ext cx="6172200" cy="830997"/>
          </a:xfrm>
          <a:prstGeom prst="rect">
            <a:avLst/>
          </a:prstGeom>
          <a:solidFill>
            <a:schemeClr val="bg1"/>
          </a:solidFill>
          <a:ln>
            <a:solidFill>
              <a:schemeClr val="accent1">
                <a:shade val="95000"/>
                <a:satMod val="105000"/>
              </a:schemeClr>
            </a:solidFill>
          </a:ln>
        </p:spPr>
        <p:txBody>
          <a:bodyPr wrap="square" rtlCol="0">
            <a:spAutoFit/>
          </a:bodyPr>
          <a:lstStyle/>
          <a:p>
            <a:r>
              <a:rPr lang="en-US" sz="2400" dirty="0" smtClean="0"/>
              <a:t>0b0 and 0b1 are names of objects of type Bit.</a:t>
            </a:r>
          </a:p>
          <a:p>
            <a:r>
              <a:rPr lang="en-US" sz="2400" dirty="0" smtClean="0"/>
              <a:t>All attributes are explicitly defined</a:t>
            </a:r>
            <a:endParaRPr lang="en-US" sz="2400" dirty="0"/>
          </a:p>
        </p:txBody>
      </p:sp>
    </p:spTree>
    <p:extLst>
      <p:ext uri="{BB962C8B-B14F-4D97-AF65-F5344CB8AC3E}">
        <p14:creationId xmlns:p14="http://schemas.microsoft.com/office/powerpoint/2010/main" val="2920068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162"/>
            <a:ext cx="8153400" cy="636360"/>
          </a:xfrm>
        </p:spPr>
        <p:txBody>
          <a:bodyPr>
            <a:normAutofit fontScale="90000"/>
          </a:bodyPr>
          <a:lstStyle/>
          <a:p>
            <a:r>
              <a:rPr lang="en-US" sz="3600" b="1" dirty="0" smtClean="0">
                <a:solidFill>
                  <a:srgbClr val="CC6600"/>
                </a:solidFill>
                <a:latin typeface="Comic Sans MS" pitchFamily="66" charset="0"/>
              </a:rPr>
              <a:t>Constant objects</a:t>
            </a:r>
            <a:endParaRPr lang="en-US" sz="3600" b="1" dirty="0">
              <a:solidFill>
                <a:srgbClr val="CC6600"/>
              </a:solidFill>
              <a:latin typeface="Comic Sans MS" pitchFamily="66" charset="0"/>
            </a:endParaRPr>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11</a:t>
            </a:fld>
            <a:endParaRPr lang="en-US" dirty="0"/>
          </a:p>
        </p:txBody>
      </p:sp>
      <p:sp>
        <p:nvSpPr>
          <p:cNvPr id="6" name="Content Placeholder 2"/>
          <p:cNvSpPr>
            <a:spLocks noGrp="1"/>
          </p:cNvSpPr>
          <p:nvPr>
            <p:ph sz="half" idx="1"/>
          </p:nvPr>
        </p:nvSpPr>
        <p:spPr>
          <a:xfrm>
            <a:off x="76200" y="381000"/>
            <a:ext cx="8915400" cy="6324600"/>
          </a:xfrm>
        </p:spPr>
        <p:txBody>
          <a:bodyPr>
            <a:noAutofit/>
          </a:bodyPr>
          <a:lstStyle/>
          <a:p>
            <a:pPr marL="0" indent="0">
              <a:buNone/>
            </a:pPr>
            <a:r>
              <a:rPr lang="en-US" sz="2400" dirty="0" smtClean="0"/>
              <a:t>Every type in the text from may define its constant objects</a:t>
            </a:r>
            <a:endParaRPr lang="en-US" dirty="0"/>
          </a:p>
          <a:p>
            <a:pPr marL="0" indent="0">
              <a:buNone/>
            </a:pPr>
            <a:r>
              <a:rPr lang="en-US" sz="2000" b="1" dirty="0">
                <a:solidFill>
                  <a:srgbClr val="0000FF"/>
                </a:solidFill>
                <a:latin typeface="Lucida Console" panose="020B0609040504020204" pitchFamily="49" charset="0"/>
              </a:rPr>
              <a:t>type</a:t>
            </a:r>
            <a:r>
              <a:rPr lang="en-US" sz="2000" dirty="0">
                <a:solidFill>
                  <a:srgbClr val="0000FF"/>
                </a:solidFill>
                <a:latin typeface="Lucida Console" panose="020B0609040504020204" pitchFamily="49" charset="0"/>
              </a:rPr>
              <a:t> Boolean</a:t>
            </a:r>
            <a:endParaRPr lang="en-US" sz="2000" dirty="0">
              <a:solidFill>
                <a:srgbClr val="0000FF"/>
              </a:solidFill>
              <a:latin typeface="Lucida Console" panose="020B0609040504020204" pitchFamily="49" charset="0"/>
            </a:endParaRPr>
          </a:p>
          <a:p>
            <a:pPr marL="0" indent="0">
              <a:buNone/>
            </a:pPr>
            <a:r>
              <a:rPr lang="en-US" sz="2000" b="1" dirty="0" smtClean="0">
                <a:solidFill>
                  <a:srgbClr val="0000FF"/>
                </a:solidFill>
                <a:latin typeface="Lucida Console" panose="020B0609040504020204" pitchFamily="49" charset="0"/>
              </a:rPr>
              <a:t>  </a:t>
            </a:r>
            <a:r>
              <a:rPr lang="en-US" sz="2000" b="1" dirty="0" err="1" smtClean="0">
                <a:solidFill>
                  <a:srgbClr val="0000FF"/>
                </a:solidFill>
                <a:latin typeface="Lucida Console" panose="020B0609040504020204" pitchFamily="49" charset="0"/>
              </a:rPr>
              <a:t>const</a:t>
            </a:r>
            <a:r>
              <a:rPr lang="en-US" sz="2000" dirty="0" smtClean="0">
                <a:solidFill>
                  <a:srgbClr val="0000FF"/>
                </a:solidFill>
                <a:latin typeface="Lucida Console" panose="020B0609040504020204" pitchFamily="49" charset="0"/>
              </a:rPr>
              <a:t>  </a:t>
            </a:r>
            <a:r>
              <a:rPr lang="en-US" sz="2000" dirty="0">
                <a:solidFill>
                  <a:srgbClr val="0000FF"/>
                </a:solidFill>
                <a:latin typeface="Lucida Console" panose="020B0609040504020204" pitchFamily="49" charset="0"/>
              </a:rPr>
              <a:t>false(Cardinal.0), true(Cardinal.1) </a:t>
            </a:r>
            <a:r>
              <a:rPr lang="en-US" sz="2000" b="1" dirty="0" smtClean="0">
                <a:solidFill>
                  <a:srgbClr val="0000FF"/>
                </a:solidFill>
                <a:latin typeface="Lucida Console" panose="020B0609040504020204" pitchFamily="49" charset="0"/>
              </a:rPr>
              <a:t>end</a:t>
            </a:r>
            <a:endParaRPr lang="en-US" sz="2000" b="1" dirty="0">
              <a:solidFill>
                <a:srgbClr val="0000FF"/>
              </a:solidFill>
              <a:latin typeface="Lucida Console" panose="020B0609040504020204" pitchFamily="49" charset="0"/>
            </a:endParaRPr>
          </a:p>
          <a:p>
            <a:pPr marL="0" indent="0">
              <a:buNone/>
            </a:pPr>
            <a:r>
              <a:rPr lang="en-US" sz="2000" dirty="0" smtClean="0">
                <a:solidFill>
                  <a:srgbClr val="0000FF"/>
                </a:solidFill>
                <a:latin typeface="Lucida Console" panose="020B0609040504020204" pitchFamily="49" charset="0"/>
              </a:rPr>
              <a:t>     // false </a:t>
            </a:r>
            <a:r>
              <a:rPr lang="en-US" sz="2000" b="1" dirty="0" smtClean="0">
                <a:solidFill>
                  <a:srgbClr val="0000FF"/>
                </a:solidFill>
                <a:latin typeface="Lucida Console" panose="020B0609040504020204" pitchFamily="49" charset="0"/>
              </a:rPr>
              <a:t>is new</a:t>
            </a:r>
            <a:r>
              <a:rPr lang="en-US" sz="2000" dirty="0" smtClean="0">
                <a:solidFill>
                  <a:srgbClr val="0000FF"/>
                </a:solidFill>
                <a:latin typeface="Lucida Console" panose="020B0609040504020204" pitchFamily="49" charset="0"/>
              </a:rPr>
              <a:t> Boolean(Cardinal.0)</a:t>
            </a:r>
          </a:p>
          <a:p>
            <a:pPr marL="0" indent="0">
              <a:buNone/>
            </a:pPr>
            <a:r>
              <a:rPr lang="en-US" sz="2000" b="1" dirty="0">
                <a:solidFill>
                  <a:srgbClr val="0000FF"/>
                </a:solidFill>
                <a:latin typeface="Lucida Console" panose="020B0609040504020204" pitchFamily="49" charset="0"/>
              </a:rPr>
              <a:t> </a:t>
            </a:r>
            <a:r>
              <a:rPr lang="en-US" sz="2000" b="1" dirty="0" smtClean="0">
                <a:solidFill>
                  <a:srgbClr val="0000FF"/>
                </a:solidFill>
                <a:latin typeface="Lucida Console" panose="020B0609040504020204" pitchFamily="49" charset="0"/>
              </a:rPr>
              <a:t> end</a:t>
            </a:r>
          </a:p>
          <a:p>
            <a:pPr marL="0" indent="0">
              <a:buNone/>
            </a:pPr>
            <a:r>
              <a:rPr lang="en-US" sz="2000" b="1" dirty="0">
                <a:solidFill>
                  <a:srgbClr val="0000FF"/>
                </a:solidFill>
                <a:latin typeface="Lucida Console" panose="020B0609040504020204" pitchFamily="49" charset="0"/>
              </a:rPr>
              <a:t> </a:t>
            </a:r>
            <a:r>
              <a:rPr lang="en-US" sz="2000" b="1" dirty="0" smtClean="0">
                <a:solidFill>
                  <a:srgbClr val="0000FF"/>
                </a:solidFill>
                <a:latin typeface="Lucida Console" panose="020B0609040504020204" pitchFamily="49" charset="0"/>
              </a:rPr>
              <a:t> </a:t>
            </a:r>
            <a:r>
              <a:rPr lang="en-US" sz="2000" dirty="0" smtClean="0">
                <a:solidFill>
                  <a:srgbClr val="0000FF"/>
                </a:solidFill>
                <a:latin typeface="Lucida Console" panose="020B0609040504020204" pitchFamily="49" charset="0"/>
              </a:rPr>
              <a:t>…</a:t>
            </a:r>
          </a:p>
          <a:p>
            <a:pPr marL="0" indent="0">
              <a:buNone/>
            </a:pPr>
            <a:r>
              <a:rPr lang="en-US" sz="2000" dirty="0" smtClean="0">
                <a:solidFill>
                  <a:srgbClr val="0000FF"/>
                </a:solidFill>
                <a:latin typeface="Lucida Console" panose="020B0609040504020204" pitchFamily="49" charset="0"/>
              </a:rPr>
              <a:t>  </a:t>
            </a:r>
            <a:r>
              <a:rPr lang="en-US" sz="2000" dirty="0">
                <a:solidFill>
                  <a:srgbClr val="0000FF"/>
                </a:solidFill>
                <a:latin typeface="Lucida Console" panose="020B0609040504020204" pitchFamily="49" charset="0"/>
              </a:rPr>
              <a:t>Boolean </a:t>
            </a:r>
            <a:r>
              <a:rPr lang="en-US" sz="2000" dirty="0">
                <a:solidFill>
                  <a:srgbClr val="0000FF"/>
                </a:solidFill>
                <a:latin typeface="Lucida Console" panose="020B0609040504020204" pitchFamily="49" charset="0"/>
              </a:rPr>
              <a:t>(</a:t>
            </a:r>
            <a:r>
              <a:rPr lang="en-US" sz="2000" dirty="0" smtClean="0">
                <a:solidFill>
                  <a:srgbClr val="0000FF"/>
                </a:solidFill>
                <a:latin typeface="Lucida Console" panose="020B0609040504020204" pitchFamily="49" charset="0"/>
              </a:rPr>
              <a:t>v: Cardinal)</a:t>
            </a:r>
          </a:p>
          <a:p>
            <a:pPr marL="0" indent="0">
              <a:buNone/>
            </a:pPr>
            <a:r>
              <a:rPr lang="en-US" sz="2000" dirty="0">
                <a:solidFill>
                  <a:srgbClr val="0000FF"/>
                </a:solidFill>
                <a:latin typeface="Lucida Console" panose="020B0609040504020204" pitchFamily="49" charset="0"/>
              </a:rPr>
              <a:t> </a:t>
            </a:r>
            <a:r>
              <a:rPr lang="en-US" sz="2000" dirty="0" smtClean="0">
                <a:solidFill>
                  <a:srgbClr val="0000FF"/>
                </a:solidFill>
                <a:latin typeface="Lucida Console" panose="020B0609040504020204" pitchFamily="49" charset="0"/>
              </a:rPr>
              <a:t> </a:t>
            </a:r>
            <a:r>
              <a:rPr lang="en-US" sz="2000" b="1" dirty="0" smtClean="0">
                <a:solidFill>
                  <a:srgbClr val="0000FF"/>
                </a:solidFill>
                <a:latin typeface="Lucida Console" panose="020B0609040504020204" pitchFamily="49" charset="0"/>
              </a:rPr>
              <a:t>require</a:t>
            </a:r>
            <a:r>
              <a:rPr lang="en-US" sz="2000" dirty="0" smtClean="0">
                <a:solidFill>
                  <a:srgbClr val="0000FF"/>
                </a:solidFill>
                <a:latin typeface="Lucida Console" panose="020B0609040504020204" pitchFamily="49" charset="0"/>
              </a:rPr>
              <a:t> v </a:t>
            </a:r>
            <a:r>
              <a:rPr lang="en-US" sz="2000" b="1" dirty="0">
                <a:solidFill>
                  <a:srgbClr val="0000FF"/>
                </a:solidFill>
                <a:latin typeface="Lucida Console" panose="020B0609040504020204" pitchFamily="49" charset="0"/>
              </a:rPr>
              <a:t>in</a:t>
            </a:r>
            <a:r>
              <a:rPr lang="en-US" sz="2000" dirty="0">
                <a:solidFill>
                  <a:srgbClr val="0000FF"/>
                </a:solidFill>
                <a:latin typeface="Lucida Console" panose="020B0609040504020204" pitchFamily="49" charset="0"/>
              </a:rPr>
              <a:t> Cardinal.0</a:t>
            </a:r>
            <a:r>
              <a:rPr lang="en-US" sz="2000" dirty="0">
                <a:solidFill>
                  <a:srgbClr val="0000FF"/>
                </a:solidFill>
                <a:latin typeface="Lucida Console" panose="020B0609040504020204" pitchFamily="49" charset="0"/>
              </a:rPr>
              <a:t> </a:t>
            </a:r>
            <a:r>
              <a:rPr lang="en-US" sz="2000" dirty="0">
                <a:solidFill>
                  <a:srgbClr val="0000FF"/>
                </a:solidFill>
                <a:latin typeface="Lucida Console" panose="020B0609040504020204" pitchFamily="49" charset="0"/>
              </a:rPr>
              <a:t>.. </a:t>
            </a:r>
            <a:r>
              <a:rPr lang="en-US" sz="2000" dirty="0" smtClean="0">
                <a:solidFill>
                  <a:srgbClr val="0000FF"/>
                </a:solidFill>
                <a:latin typeface="Lucida Console" panose="020B0609040504020204" pitchFamily="49" charset="0"/>
              </a:rPr>
              <a:t>Cardinal.1 </a:t>
            </a:r>
            <a:r>
              <a:rPr lang="en-US" sz="2000" b="1" dirty="0" smtClean="0">
                <a:solidFill>
                  <a:srgbClr val="0000FF"/>
                </a:solidFill>
                <a:latin typeface="Lucida Console" panose="020B0609040504020204" pitchFamily="49" charset="0"/>
              </a:rPr>
              <a:t>do</a:t>
            </a:r>
            <a:endParaRPr lang="ru-RU" sz="2000" b="1" dirty="0">
              <a:solidFill>
                <a:srgbClr val="0000FF"/>
              </a:solidFill>
              <a:latin typeface="Lucida Console" panose="020B0609040504020204" pitchFamily="49" charset="0"/>
            </a:endParaRPr>
          </a:p>
          <a:p>
            <a:pPr marL="0" indent="0">
              <a:buNone/>
            </a:pPr>
            <a:r>
              <a:rPr lang="ru-RU" sz="2000" dirty="0">
                <a:solidFill>
                  <a:srgbClr val="0000FF"/>
                </a:solidFill>
                <a:latin typeface="Lucida Console" panose="020B0609040504020204" pitchFamily="49" charset="0"/>
              </a:rPr>
              <a:t> </a:t>
            </a:r>
            <a:r>
              <a:rPr lang="ru-RU" sz="2000" dirty="0">
                <a:solidFill>
                  <a:srgbClr val="0000FF"/>
                </a:solidFill>
                <a:latin typeface="Lucida Console" panose="020B0609040504020204" pitchFamily="49" charset="0"/>
              </a:rPr>
              <a:t>   </a:t>
            </a:r>
            <a:r>
              <a:rPr lang="en-US" sz="2000" dirty="0">
                <a:solidFill>
                  <a:srgbClr val="0000FF"/>
                </a:solidFill>
                <a:latin typeface="Lucida Console" panose="020B0609040504020204" pitchFamily="49" charset="0"/>
              </a:rPr>
              <a:t>data </a:t>
            </a:r>
            <a:r>
              <a:rPr lang="en-US" sz="2000" b="1" dirty="0">
                <a:solidFill>
                  <a:srgbClr val="0000FF"/>
                </a:solidFill>
                <a:latin typeface="Lucida Console" panose="020B0609040504020204" pitchFamily="49" charset="0"/>
              </a:rPr>
              <a:t>is if</a:t>
            </a:r>
            <a:r>
              <a:rPr lang="en-US" sz="2000" dirty="0">
                <a:solidFill>
                  <a:srgbClr val="0000FF"/>
                </a:solidFill>
                <a:latin typeface="Lucida Console" panose="020B0609040504020204" pitchFamily="49" charset="0"/>
              </a:rPr>
              <a:t> </a:t>
            </a:r>
            <a:r>
              <a:rPr lang="en-US" sz="2000" dirty="0" smtClean="0">
                <a:solidFill>
                  <a:srgbClr val="0000FF"/>
                </a:solidFill>
                <a:latin typeface="Lucida Console" panose="020B0609040504020204" pitchFamily="49" charset="0"/>
              </a:rPr>
              <a:t>v </a:t>
            </a:r>
            <a:r>
              <a:rPr lang="en-US" sz="2000" dirty="0">
                <a:solidFill>
                  <a:srgbClr val="0000FF"/>
                </a:solidFill>
                <a:latin typeface="Lucida Console" panose="020B0609040504020204" pitchFamily="49" charset="0"/>
              </a:rPr>
              <a:t>= zero </a:t>
            </a:r>
            <a:r>
              <a:rPr lang="en-US" sz="2000" b="1" dirty="0">
                <a:solidFill>
                  <a:srgbClr val="0000FF"/>
                </a:solidFill>
                <a:latin typeface="Lucida Console" panose="020B0609040504020204" pitchFamily="49" charset="0"/>
              </a:rPr>
              <a:t>do</a:t>
            </a:r>
            <a:r>
              <a:rPr lang="ru-RU" sz="2000" dirty="0">
                <a:solidFill>
                  <a:srgbClr val="0000FF"/>
                </a:solidFill>
                <a:latin typeface="Lucida Console" panose="020B0609040504020204" pitchFamily="49" charset="0"/>
              </a:rPr>
              <a:t> </a:t>
            </a:r>
            <a:r>
              <a:rPr lang="en-US" sz="2000" dirty="0">
                <a:solidFill>
                  <a:srgbClr val="0000FF"/>
                </a:solidFill>
                <a:latin typeface="Lucida Console" panose="020B0609040504020204" pitchFamily="49" charset="0"/>
              </a:rPr>
              <a:t>0b0</a:t>
            </a:r>
            <a:r>
              <a:rPr lang="ru-RU" sz="2000" dirty="0">
                <a:solidFill>
                  <a:srgbClr val="0000FF"/>
                </a:solidFill>
                <a:latin typeface="Lucida Console" panose="020B0609040504020204" pitchFamily="49" charset="0"/>
              </a:rPr>
              <a:t> </a:t>
            </a:r>
            <a:r>
              <a:rPr lang="en-US" sz="2000" b="1" dirty="0">
                <a:solidFill>
                  <a:srgbClr val="0000FF"/>
                </a:solidFill>
                <a:latin typeface="Lucida Console" panose="020B0609040504020204" pitchFamily="49" charset="0"/>
              </a:rPr>
              <a:t>else</a:t>
            </a:r>
            <a:r>
              <a:rPr lang="en-US" sz="2000" dirty="0">
                <a:solidFill>
                  <a:srgbClr val="0000FF"/>
                </a:solidFill>
                <a:latin typeface="Lucida Console" panose="020B0609040504020204" pitchFamily="49" charset="0"/>
              </a:rPr>
              <a:t> 0b1 </a:t>
            </a:r>
            <a:endParaRPr lang="en-US" sz="2000" dirty="0">
              <a:solidFill>
                <a:srgbClr val="0000FF"/>
              </a:solidFill>
              <a:latin typeface="Lucida Console" panose="020B0609040504020204" pitchFamily="49" charset="0"/>
            </a:endParaRPr>
          </a:p>
          <a:p>
            <a:pPr marL="0" indent="0">
              <a:buNone/>
            </a:pPr>
            <a:r>
              <a:rPr lang="en-US" sz="2000" dirty="0">
                <a:solidFill>
                  <a:srgbClr val="0000FF"/>
                </a:solidFill>
                <a:latin typeface="Lucida Console" panose="020B0609040504020204" pitchFamily="49" charset="0"/>
              </a:rPr>
              <a:t>  </a:t>
            </a:r>
            <a:r>
              <a:rPr lang="en-US" sz="2000" b="1" dirty="0">
                <a:solidFill>
                  <a:srgbClr val="0000FF"/>
                </a:solidFill>
                <a:latin typeface="Lucida Console" panose="020B0609040504020204" pitchFamily="49" charset="0"/>
              </a:rPr>
              <a:t>end</a:t>
            </a:r>
            <a:endParaRPr lang="en-US" sz="2000" b="1" dirty="0">
              <a:solidFill>
                <a:srgbClr val="0000FF"/>
              </a:solidFill>
              <a:latin typeface="Lucida Console" panose="020B0609040504020204" pitchFamily="49" charset="0"/>
            </a:endParaRPr>
          </a:p>
          <a:p>
            <a:pPr marL="0" indent="0">
              <a:buNone/>
            </a:pPr>
            <a:r>
              <a:rPr lang="en-US" sz="2000" dirty="0">
                <a:solidFill>
                  <a:srgbClr val="0000FF"/>
                </a:solidFill>
                <a:latin typeface="Lucida Console" panose="020B0609040504020204" pitchFamily="49" charset="0"/>
              </a:rPr>
              <a:t>  data</a:t>
            </a:r>
            <a:r>
              <a:rPr lang="en-US" sz="2000" dirty="0">
                <a:solidFill>
                  <a:srgbClr val="0000FF"/>
                </a:solidFill>
                <a:latin typeface="Lucida Console" panose="020B0609040504020204" pitchFamily="49" charset="0"/>
              </a:rPr>
              <a:t>: Bit </a:t>
            </a:r>
            <a:r>
              <a:rPr lang="en-US" sz="2000" dirty="0" smtClean="0">
                <a:solidFill>
                  <a:srgbClr val="0000FF"/>
                </a:solidFill>
                <a:latin typeface="Lucida Console" panose="020B0609040504020204" pitchFamily="49" charset="0"/>
              </a:rPr>
              <a:t>&lt;</a:t>
            </a:r>
            <a:r>
              <a:rPr lang="en-US" sz="2000" dirty="0" err="1" smtClean="0">
                <a:solidFill>
                  <a:srgbClr val="0000FF"/>
                </a:solidFill>
                <a:latin typeface="Lucida Console" panose="020B0609040504020204" pitchFamily="49" charset="0"/>
              </a:rPr>
              <a:t>Platform.booleanBitsCount</a:t>
            </a:r>
            <a:r>
              <a:rPr lang="en-US" sz="2000" dirty="0">
                <a:solidFill>
                  <a:srgbClr val="0000FF"/>
                </a:solidFill>
                <a:latin typeface="Lucida Console" panose="020B0609040504020204" pitchFamily="49" charset="0"/>
              </a:rPr>
              <a:t>&gt;</a:t>
            </a:r>
            <a:endParaRPr lang="en-US" sz="2000" dirty="0">
              <a:solidFill>
                <a:srgbClr val="0000FF"/>
              </a:solidFill>
              <a:latin typeface="Lucida Console" panose="020B0609040504020204" pitchFamily="49" charset="0"/>
            </a:endParaRPr>
          </a:p>
          <a:p>
            <a:pPr marL="0" indent="0">
              <a:buNone/>
            </a:pPr>
            <a:r>
              <a:rPr lang="en-US" sz="2000" b="1" dirty="0" smtClean="0">
                <a:solidFill>
                  <a:srgbClr val="0000FF"/>
                </a:solidFill>
                <a:latin typeface="Lucida Console" panose="020B0609040504020204" pitchFamily="49" charset="0"/>
              </a:rPr>
              <a:t>invariant</a:t>
            </a:r>
            <a:endParaRPr lang="en-US" sz="2000" b="1" dirty="0">
              <a:solidFill>
                <a:srgbClr val="0000FF"/>
              </a:solidFill>
              <a:latin typeface="Lucida Console" panose="020B0609040504020204" pitchFamily="49" charset="0"/>
            </a:endParaRPr>
          </a:p>
          <a:p>
            <a:pPr marL="0" indent="0">
              <a:buNone/>
            </a:pPr>
            <a:r>
              <a:rPr lang="en-US" sz="2000" dirty="0">
                <a:solidFill>
                  <a:srgbClr val="0000FF"/>
                </a:solidFill>
                <a:latin typeface="Lucida Console" panose="020B0609040504020204" pitchFamily="49" charset="0"/>
              </a:rPr>
              <a:t> </a:t>
            </a:r>
            <a:r>
              <a:rPr lang="en-US" sz="2000" dirty="0" smtClean="0">
                <a:solidFill>
                  <a:srgbClr val="0000FF"/>
                </a:solidFill>
                <a:latin typeface="Lucida Console" panose="020B0609040504020204" pitchFamily="49" charset="0"/>
              </a:rPr>
              <a:t> </a:t>
            </a:r>
            <a:r>
              <a:rPr lang="en-US" sz="2000" b="1" dirty="0" smtClean="0">
                <a:solidFill>
                  <a:srgbClr val="0000FF"/>
                </a:solidFill>
                <a:latin typeface="Lucida Console" panose="020B0609040504020204" pitchFamily="49" charset="0"/>
              </a:rPr>
              <a:t>this</a:t>
            </a:r>
            <a:r>
              <a:rPr lang="en-US" sz="2000" dirty="0" smtClean="0">
                <a:solidFill>
                  <a:srgbClr val="0000FF"/>
                </a:solidFill>
                <a:latin typeface="Lucida Console" panose="020B0609040504020204" pitchFamily="49" charset="0"/>
              </a:rPr>
              <a:t> </a:t>
            </a:r>
            <a:r>
              <a:rPr lang="en-US" sz="2000" dirty="0">
                <a:solidFill>
                  <a:srgbClr val="0000FF"/>
                </a:solidFill>
                <a:latin typeface="Lucida Console" panose="020B0609040504020204" pitchFamily="49" charset="0"/>
              </a:rPr>
              <a:t>and </a:t>
            </a:r>
            <a:r>
              <a:rPr lang="en-US" sz="2000" b="1" dirty="0">
                <a:solidFill>
                  <a:srgbClr val="0000FF"/>
                </a:solidFill>
                <a:latin typeface="Lucida Console" panose="020B0609040504020204" pitchFamily="49" charset="0"/>
              </a:rPr>
              <a:t>this</a:t>
            </a:r>
            <a:r>
              <a:rPr lang="en-US" sz="2000" dirty="0">
                <a:solidFill>
                  <a:srgbClr val="0000FF"/>
                </a:solidFill>
                <a:latin typeface="Lucida Console" panose="020B0609040504020204" pitchFamily="49" charset="0"/>
              </a:rPr>
              <a:t> = </a:t>
            </a:r>
            <a:r>
              <a:rPr lang="en-US" sz="2000" b="1" dirty="0">
                <a:solidFill>
                  <a:srgbClr val="0000FF"/>
                </a:solidFill>
                <a:latin typeface="Lucida Console" panose="020B0609040504020204" pitchFamily="49" charset="0"/>
              </a:rPr>
              <a:t>this</a:t>
            </a:r>
            <a:r>
              <a:rPr lang="en-US" sz="2000" dirty="0">
                <a:solidFill>
                  <a:srgbClr val="0000FF"/>
                </a:solidFill>
                <a:latin typeface="Lucida Console" panose="020B0609040504020204" pitchFamily="49" charset="0"/>
              </a:rPr>
              <a:t> </a:t>
            </a:r>
            <a:r>
              <a:rPr lang="en-US" sz="2000" dirty="0">
                <a:solidFill>
                  <a:srgbClr val="0000FF"/>
                </a:solidFill>
                <a:latin typeface="Lucida Console" panose="020B0609040504020204" pitchFamily="49" charset="0"/>
              </a:rPr>
              <a:t>// </a:t>
            </a:r>
            <a:r>
              <a:rPr lang="en-US" sz="2000" dirty="0" err="1">
                <a:solidFill>
                  <a:srgbClr val="0000FF"/>
                </a:solidFill>
                <a:latin typeface="Lucida Console" panose="020B0609040504020204" pitchFamily="49" charset="0"/>
              </a:rPr>
              <a:t>idempotence</a:t>
            </a:r>
            <a:r>
              <a:rPr lang="en-US" sz="2000" dirty="0">
                <a:solidFill>
                  <a:srgbClr val="0000FF"/>
                </a:solidFill>
                <a:latin typeface="Lucida Console" panose="020B0609040504020204" pitchFamily="49" charset="0"/>
              </a:rPr>
              <a:t> of 'and'</a:t>
            </a:r>
          </a:p>
          <a:p>
            <a:pPr marL="0" indent="0">
              <a:buNone/>
            </a:pPr>
            <a:r>
              <a:rPr lang="en-US" sz="2000" dirty="0">
                <a:solidFill>
                  <a:srgbClr val="0000FF"/>
                </a:solidFill>
                <a:latin typeface="Lucida Console" panose="020B0609040504020204" pitchFamily="49" charset="0"/>
              </a:rPr>
              <a:t>  </a:t>
            </a:r>
            <a:r>
              <a:rPr lang="en-US" sz="2000" b="1" dirty="0">
                <a:solidFill>
                  <a:srgbClr val="0000FF"/>
                </a:solidFill>
                <a:latin typeface="Lucida Console" panose="020B0609040504020204" pitchFamily="49" charset="0"/>
              </a:rPr>
              <a:t>this</a:t>
            </a:r>
            <a:r>
              <a:rPr lang="en-US" sz="2000" dirty="0">
                <a:solidFill>
                  <a:srgbClr val="0000FF"/>
                </a:solidFill>
                <a:latin typeface="Lucida Console" panose="020B0609040504020204" pitchFamily="49" charset="0"/>
              </a:rPr>
              <a:t> </a:t>
            </a:r>
            <a:r>
              <a:rPr lang="en-US" sz="2000" dirty="0">
                <a:solidFill>
                  <a:srgbClr val="0000FF"/>
                </a:solidFill>
                <a:latin typeface="Lucida Console" panose="020B0609040504020204" pitchFamily="49" charset="0"/>
              </a:rPr>
              <a:t>or </a:t>
            </a:r>
            <a:r>
              <a:rPr lang="en-US" sz="2000" b="1" dirty="0">
                <a:solidFill>
                  <a:srgbClr val="0000FF"/>
                </a:solidFill>
                <a:latin typeface="Lucida Console" panose="020B0609040504020204" pitchFamily="49" charset="0"/>
              </a:rPr>
              <a:t>this</a:t>
            </a:r>
            <a:r>
              <a:rPr lang="en-US" sz="2000" dirty="0">
                <a:solidFill>
                  <a:srgbClr val="0000FF"/>
                </a:solidFill>
                <a:latin typeface="Lucida Console" panose="020B0609040504020204" pitchFamily="49" charset="0"/>
              </a:rPr>
              <a:t> = </a:t>
            </a:r>
            <a:r>
              <a:rPr lang="en-US" sz="2000" b="1" dirty="0">
                <a:solidFill>
                  <a:srgbClr val="0000FF"/>
                </a:solidFill>
                <a:latin typeface="Lucida Console" panose="020B0609040504020204" pitchFamily="49" charset="0"/>
              </a:rPr>
              <a:t>this</a:t>
            </a:r>
            <a:r>
              <a:rPr lang="en-US" sz="2000" dirty="0">
                <a:solidFill>
                  <a:srgbClr val="0000FF"/>
                </a:solidFill>
                <a:latin typeface="Lucida Console" panose="020B0609040504020204" pitchFamily="49" charset="0"/>
              </a:rPr>
              <a:t> </a:t>
            </a:r>
            <a:r>
              <a:rPr lang="en-US" sz="2000" dirty="0">
                <a:solidFill>
                  <a:srgbClr val="0000FF"/>
                </a:solidFill>
                <a:latin typeface="Lucida Console" panose="020B0609040504020204" pitchFamily="49" charset="0"/>
              </a:rPr>
              <a:t>// </a:t>
            </a:r>
            <a:r>
              <a:rPr lang="en-US" sz="2000" dirty="0" err="1">
                <a:solidFill>
                  <a:srgbClr val="0000FF"/>
                </a:solidFill>
                <a:latin typeface="Lucida Console" panose="020B0609040504020204" pitchFamily="49" charset="0"/>
              </a:rPr>
              <a:t>idempotence</a:t>
            </a:r>
            <a:r>
              <a:rPr lang="en-US" sz="2000" dirty="0">
                <a:solidFill>
                  <a:srgbClr val="0000FF"/>
                </a:solidFill>
                <a:latin typeface="Lucida Console" panose="020B0609040504020204" pitchFamily="49" charset="0"/>
              </a:rPr>
              <a:t> of 'or'</a:t>
            </a:r>
          </a:p>
          <a:p>
            <a:pPr marL="0" indent="0">
              <a:buNone/>
            </a:pPr>
            <a:r>
              <a:rPr lang="en-US" sz="2000" dirty="0">
                <a:solidFill>
                  <a:srgbClr val="0000FF"/>
                </a:solidFill>
                <a:latin typeface="Lucida Console" panose="020B0609040504020204" pitchFamily="49" charset="0"/>
              </a:rPr>
              <a:t>  </a:t>
            </a:r>
            <a:r>
              <a:rPr lang="en-US" sz="2000" b="1" dirty="0">
                <a:solidFill>
                  <a:srgbClr val="0000FF"/>
                </a:solidFill>
                <a:latin typeface="Lucida Console" panose="020B0609040504020204" pitchFamily="49" charset="0"/>
              </a:rPr>
              <a:t>this</a:t>
            </a:r>
            <a:r>
              <a:rPr lang="en-US" sz="2000" dirty="0">
                <a:solidFill>
                  <a:srgbClr val="0000FF"/>
                </a:solidFill>
                <a:latin typeface="Lucida Console" panose="020B0609040504020204" pitchFamily="49" charset="0"/>
              </a:rPr>
              <a:t> </a:t>
            </a:r>
            <a:r>
              <a:rPr lang="en-US" sz="2000" dirty="0">
                <a:solidFill>
                  <a:srgbClr val="0000FF"/>
                </a:solidFill>
                <a:latin typeface="Lucida Console" panose="020B0609040504020204" pitchFamily="49" charset="0"/>
              </a:rPr>
              <a:t>and not </a:t>
            </a:r>
            <a:r>
              <a:rPr lang="en-US" sz="2000" b="1" dirty="0">
                <a:solidFill>
                  <a:srgbClr val="0000FF"/>
                </a:solidFill>
                <a:latin typeface="Lucida Console" panose="020B0609040504020204" pitchFamily="49" charset="0"/>
              </a:rPr>
              <a:t>this</a:t>
            </a:r>
            <a:r>
              <a:rPr lang="en-US" sz="2000" dirty="0">
                <a:solidFill>
                  <a:srgbClr val="0000FF"/>
                </a:solidFill>
                <a:latin typeface="Lucida Console" panose="020B0609040504020204" pitchFamily="49" charset="0"/>
              </a:rPr>
              <a:t> = false </a:t>
            </a:r>
            <a:r>
              <a:rPr lang="en-US" sz="2000" dirty="0">
                <a:solidFill>
                  <a:srgbClr val="0000FF"/>
                </a:solidFill>
                <a:latin typeface="Lucida Console" panose="020B0609040504020204" pitchFamily="49" charset="0"/>
              </a:rPr>
              <a:t>// </a:t>
            </a:r>
            <a:r>
              <a:rPr lang="en-US" sz="2000" dirty="0">
                <a:solidFill>
                  <a:srgbClr val="0000FF"/>
                </a:solidFill>
                <a:latin typeface="Lucida Console" panose="020B0609040504020204" pitchFamily="49" charset="0"/>
              </a:rPr>
              <a:t>complementation</a:t>
            </a:r>
          </a:p>
          <a:p>
            <a:pPr marL="0" indent="0">
              <a:buNone/>
            </a:pPr>
            <a:r>
              <a:rPr lang="en-US" sz="2000" dirty="0">
                <a:solidFill>
                  <a:srgbClr val="0000FF"/>
                </a:solidFill>
                <a:latin typeface="Lucida Console" panose="020B0609040504020204" pitchFamily="49" charset="0"/>
              </a:rPr>
              <a:t>  </a:t>
            </a:r>
            <a:r>
              <a:rPr lang="en-US" sz="2000" b="1" dirty="0">
                <a:solidFill>
                  <a:srgbClr val="0000FF"/>
                </a:solidFill>
                <a:latin typeface="Lucida Console" panose="020B0609040504020204" pitchFamily="49" charset="0"/>
              </a:rPr>
              <a:t>this</a:t>
            </a:r>
            <a:r>
              <a:rPr lang="en-US" sz="2000" dirty="0">
                <a:solidFill>
                  <a:srgbClr val="0000FF"/>
                </a:solidFill>
                <a:latin typeface="Lucida Console" panose="020B0609040504020204" pitchFamily="49" charset="0"/>
              </a:rPr>
              <a:t> </a:t>
            </a:r>
            <a:r>
              <a:rPr lang="en-US" sz="2000" dirty="0">
                <a:solidFill>
                  <a:srgbClr val="0000FF"/>
                </a:solidFill>
                <a:latin typeface="Lucida Console" panose="020B0609040504020204" pitchFamily="49" charset="0"/>
              </a:rPr>
              <a:t>or not </a:t>
            </a:r>
            <a:r>
              <a:rPr lang="en-US" sz="2000" b="1" dirty="0">
                <a:solidFill>
                  <a:srgbClr val="0000FF"/>
                </a:solidFill>
                <a:latin typeface="Lucida Console" panose="020B0609040504020204" pitchFamily="49" charset="0"/>
              </a:rPr>
              <a:t>this</a:t>
            </a:r>
            <a:r>
              <a:rPr lang="en-US" sz="2000" dirty="0">
                <a:solidFill>
                  <a:srgbClr val="0000FF"/>
                </a:solidFill>
                <a:latin typeface="Lucida Console" panose="020B0609040504020204" pitchFamily="49" charset="0"/>
              </a:rPr>
              <a:t> = true </a:t>
            </a:r>
            <a:r>
              <a:rPr lang="en-US" sz="2000" dirty="0">
                <a:solidFill>
                  <a:srgbClr val="0000FF"/>
                </a:solidFill>
                <a:latin typeface="Lucida Console" panose="020B0609040504020204" pitchFamily="49" charset="0"/>
              </a:rPr>
              <a:t>// </a:t>
            </a:r>
            <a:r>
              <a:rPr lang="en-US" sz="2000" dirty="0">
                <a:solidFill>
                  <a:srgbClr val="0000FF"/>
                </a:solidFill>
                <a:latin typeface="Lucida Console" panose="020B0609040504020204" pitchFamily="49" charset="0"/>
              </a:rPr>
              <a:t>complementation</a:t>
            </a:r>
          </a:p>
          <a:p>
            <a:pPr marL="0" indent="0">
              <a:buNone/>
            </a:pPr>
            <a:r>
              <a:rPr lang="en-US" sz="2000" b="1" dirty="0">
                <a:solidFill>
                  <a:srgbClr val="0000FF"/>
                </a:solidFill>
                <a:latin typeface="Lucida Console" panose="020B0609040504020204" pitchFamily="49" charset="0"/>
              </a:rPr>
              <a:t>end</a:t>
            </a:r>
            <a:r>
              <a:rPr lang="en-US" sz="2000" dirty="0">
                <a:solidFill>
                  <a:srgbClr val="0000FF"/>
                </a:solidFill>
                <a:latin typeface="Lucida Console" panose="020B0609040504020204" pitchFamily="49" charset="0"/>
              </a:rPr>
              <a:t> // Boolean</a:t>
            </a:r>
          </a:p>
          <a:p>
            <a:pPr marL="0" indent="0">
              <a:buNone/>
            </a:pPr>
            <a:endParaRPr lang="en-US" sz="2400" dirty="0" smtClean="0"/>
          </a:p>
        </p:txBody>
      </p:sp>
      <p:sp>
        <p:nvSpPr>
          <p:cNvPr id="9" name="TextBox 8"/>
          <p:cNvSpPr txBox="1"/>
          <p:nvPr/>
        </p:nvSpPr>
        <p:spPr>
          <a:xfrm>
            <a:off x="1066800" y="1905000"/>
            <a:ext cx="7848600" cy="830997"/>
          </a:xfrm>
          <a:prstGeom prst="rect">
            <a:avLst/>
          </a:prstGeom>
          <a:solidFill>
            <a:schemeClr val="bg1"/>
          </a:solidFill>
          <a:ln>
            <a:solidFill>
              <a:schemeClr val="accent1">
                <a:shade val="95000"/>
                <a:satMod val="105000"/>
              </a:schemeClr>
            </a:solidFill>
          </a:ln>
        </p:spPr>
        <p:txBody>
          <a:bodyPr wrap="square" rtlCol="0">
            <a:spAutoFit/>
          </a:bodyPr>
          <a:lstStyle/>
          <a:p>
            <a:r>
              <a:rPr lang="en-US" sz="2400" dirty="0" smtClean="0"/>
              <a:t>Number of objects of the type is not less than number of its constant objects</a:t>
            </a:r>
            <a:endParaRPr lang="en-US" sz="2400" dirty="0"/>
          </a:p>
        </p:txBody>
      </p:sp>
    </p:spTree>
    <p:extLst>
      <p:ext uri="{BB962C8B-B14F-4D97-AF65-F5344CB8AC3E}">
        <p14:creationId xmlns:p14="http://schemas.microsoft.com/office/powerpoint/2010/main" val="28869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162"/>
            <a:ext cx="8153400" cy="636360"/>
          </a:xfrm>
        </p:spPr>
        <p:txBody>
          <a:bodyPr>
            <a:normAutofit fontScale="90000"/>
          </a:bodyPr>
          <a:lstStyle/>
          <a:p>
            <a:r>
              <a:rPr lang="en-US" sz="3600" b="1" dirty="0" smtClean="0">
                <a:solidFill>
                  <a:srgbClr val="CC6600"/>
                </a:solidFill>
                <a:latin typeface="Comic Sans MS" pitchFamily="66" charset="0"/>
              </a:rPr>
              <a:t>Passive objects</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0" y="253410"/>
            <a:ext cx="8610600" cy="6324600"/>
          </a:xfrm>
        </p:spPr>
        <p:txBody>
          <a:bodyPr>
            <a:noAutofit/>
          </a:bodyPr>
          <a:lstStyle/>
          <a:p>
            <a:pPr marL="0" indent="0">
              <a:buNone/>
            </a:pPr>
            <a:r>
              <a:rPr lang="en-US" sz="2400" b="1" dirty="0" smtClean="0">
                <a:solidFill>
                  <a:srgbClr val="0000FF"/>
                </a:solidFill>
                <a:latin typeface="Lucida Console" panose="020B0609040504020204" pitchFamily="49" charset="0"/>
              </a:rPr>
              <a:t>object</a:t>
            </a:r>
            <a:r>
              <a:rPr lang="en-US" sz="2400" dirty="0" smtClean="0">
                <a:solidFill>
                  <a:srgbClr val="0000FF"/>
                </a:solidFill>
                <a:latin typeface="Lucida Console" panose="020B0609040504020204" pitchFamily="49" charset="0"/>
              </a:rPr>
              <a:t> o1</a:t>
            </a:r>
          </a:p>
          <a:p>
            <a:pPr marL="0" indent="0">
              <a:buNone/>
            </a:pPr>
            <a:r>
              <a:rPr lang="en-US" sz="2400" b="1" dirty="0" smtClean="0">
                <a:solidFill>
                  <a:srgbClr val="0000FF"/>
                </a:solidFill>
                <a:latin typeface="Lucida Console" panose="020B0609040504020204" pitchFamily="49" charset="0"/>
              </a:rPr>
              <a:t>  </a:t>
            </a:r>
            <a:r>
              <a:rPr lang="en-US" sz="2400" b="1" dirty="0" err="1" smtClean="0">
                <a:solidFill>
                  <a:srgbClr val="0000FF"/>
                </a:solidFill>
                <a:latin typeface="Lucida Console" panose="020B0609040504020204" pitchFamily="49" charset="0"/>
              </a:rPr>
              <a:t>const</a:t>
            </a:r>
            <a:r>
              <a:rPr lang="en-US" sz="2400" dirty="0" smtClean="0">
                <a:solidFill>
                  <a:srgbClr val="0000FF"/>
                </a:solidFill>
                <a:latin typeface="Lucida Console" panose="020B0609040504020204" pitchFamily="49" charset="0"/>
              </a:rPr>
              <a:t> proc1 : () </a:t>
            </a:r>
            <a:r>
              <a:rPr lang="en-US" sz="2400" b="1" dirty="0" smtClean="0">
                <a:solidFill>
                  <a:srgbClr val="0000FF"/>
                </a:solidFill>
                <a:latin typeface="Lucida Console" panose="020B0609040504020204" pitchFamily="49" charset="0"/>
              </a:rPr>
              <a:t>do … end</a:t>
            </a:r>
          </a:p>
          <a:p>
            <a:pPr marL="0" indent="0">
              <a:buNone/>
            </a:pPr>
            <a:r>
              <a:rPr lang="en-US" sz="2400" b="1" dirty="0" smtClean="0">
                <a:solidFill>
                  <a:srgbClr val="0000FF"/>
                </a:solidFill>
                <a:latin typeface="Lucida Console" panose="020B0609040504020204" pitchFamily="49" charset="0"/>
              </a:rPr>
              <a:t>  </a:t>
            </a:r>
            <a:r>
              <a:rPr lang="en-US" sz="2400" b="1" dirty="0" err="1" smtClean="0">
                <a:solidFill>
                  <a:srgbClr val="0000FF"/>
                </a:solidFill>
                <a:latin typeface="Lucida Console" panose="020B0609040504020204" pitchFamily="49" charset="0"/>
              </a:rPr>
              <a:t>var</a:t>
            </a:r>
            <a:r>
              <a:rPr lang="en-US" sz="2400" dirty="0" smtClean="0">
                <a:solidFill>
                  <a:srgbClr val="0000FF"/>
                </a:solidFill>
                <a:latin typeface="Lucida Console" panose="020B0609040504020204" pitchFamily="49" charset="0"/>
              </a:rPr>
              <a:t> proc2 : () </a:t>
            </a:r>
            <a:r>
              <a:rPr lang="en-US" sz="2400" b="1" dirty="0" smtClean="0">
                <a:solidFill>
                  <a:srgbClr val="0000FF"/>
                </a:solidFill>
                <a:latin typeface="Lucida Console" panose="020B0609040504020204" pitchFamily="49" charset="0"/>
              </a:rPr>
              <a:t>do … end</a:t>
            </a:r>
          </a:p>
          <a:p>
            <a:pPr marL="0" indent="0">
              <a:buNone/>
            </a:pPr>
            <a:r>
              <a:rPr lang="en-US" sz="2400" b="1" dirty="0" smtClean="0">
                <a:solidFill>
                  <a:srgbClr val="0000FF"/>
                </a:solidFill>
                <a:latin typeface="Lucida Console" panose="020B0609040504020204" pitchFamily="49" charset="0"/>
              </a:rPr>
              <a:t>  </a:t>
            </a:r>
            <a:r>
              <a:rPr lang="en-US" sz="2400" b="1" dirty="0" err="1" smtClean="0">
                <a:solidFill>
                  <a:srgbClr val="0000FF"/>
                </a:solidFill>
                <a:latin typeface="Lucida Console" panose="020B0609040504020204" pitchFamily="49" charset="0"/>
              </a:rPr>
              <a:t>const</a:t>
            </a:r>
            <a:r>
              <a:rPr lang="en-US" sz="2400" dirty="0" smtClean="0">
                <a:solidFill>
                  <a:srgbClr val="0000FF"/>
                </a:solidFill>
                <a:latin typeface="Lucida Console" panose="020B0609040504020204" pitchFamily="49" charset="0"/>
              </a:rPr>
              <a:t> proc3 : () </a:t>
            </a:r>
            <a:r>
              <a:rPr lang="en-US" sz="2400" b="1" dirty="0" smtClean="0">
                <a:solidFill>
                  <a:srgbClr val="0000FF"/>
                </a:solidFill>
                <a:latin typeface="Lucida Console" panose="020B0609040504020204" pitchFamily="49" charset="0"/>
              </a:rPr>
              <a:t>do … end</a:t>
            </a:r>
          </a:p>
          <a:p>
            <a:pPr marL="0" indent="0">
              <a:buNone/>
            </a:pPr>
            <a:r>
              <a:rPr lang="en-US" sz="2400" b="1" dirty="0" smtClean="0">
                <a:solidFill>
                  <a:srgbClr val="0000FF"/>
                </a:solidFill>
                <a:latin typeface="Lucida Console" panose="020B0609040504020204" pitchFamily="49" charset="0"/>
              </a:rPr>
              <a:t>  </a:t>
            </a:r>
            <a:r>
              <a:rPr lang="en-US" sz="2400" b="1" dirty="0" err="1" smtClean="0">
                <a:solidFill>
                  <a:srgbClr val="0000FF"/>
                </a:solidFill>
                <a:latin typeface="Lucida Console" panose="020B0609040504020204" pitchFamily="49" charset="0"/>
              </a:rPr>
              <a:t>var</a:t>
            </a:r>
            <a:r>
              <a:rPr lang="en-US" sz="2400" dirty="0" smtClean="0">
                <a:solidFill>
                  <a:srgbClr val="0000FF"/>
                </a:solidFill>
                <a:latin typeface="Lucida Console" panose="020B0609040504020204" pitchFamily="49" charset="0"/>
              </a:rPr>
              <a:t> </a:t>
            </a:r>
            <a:r>
              <a:rPr lang="en-US" sz="2400" dirty="0" err="1" smtClean="0">
                <a:solidFill>
                  <a:srgbClr val="0000FF"/>
                </a:solidFill>
                <a:latin typeface="Lucida Console" panose="020B0609040504020204" pitchFamily="49" charset="0"/>
              </a:rPr>
              <a:t>func</a:t>
            </a:r>
            <a:r>
              <a:rPr lang="en-US" sz="2400" dirty="0" smtClean="0">
                <a:solidFill>
                  <a:srgbClr val="0000FF"/>
                </a:solidFill>
                <a:latin typeface="Lucida Console" panose="020B0609040504020204" pitchFamily="49" charset="0"/>
              </a:rPr>
              <a:t> </a:t>
            </a:r>
            <a:r>
              <a:rPr lang="en-US" sz="2400" b="1" dirty="0">
                <a:solidFill>
                  <a:srgbClr val="0000FF"/>
                </a:solidFill>
                <a:latin typeface="Lucida Console" panose="020B0609040504020204" pitchFamily="49" charset="0"/>
              </a:rPr>
              <a:t>:</a:t>
            </a:r>
            <a:r>
              <a:rPr lang="en-US" sz="2400" dirty="0" smtClean="0">
                <a:solidFill>
                  <a:srgbClr val="0000FF"/>
                </a:solidFill>
                <a:latin typeface="Lucida Console" panose="020B0609040504020204" pitchFamily="49" charset="0"/>
              </a:rPr>
              <a:t> ():Type </a:t>
            </a:r>
            <a:r>
              <a:rPr lang="en-US" sz="2400" b="1" dirty="0" smtClean="0">
                <a:solidFill>
                  <a:srgbClr val="0000FF"/>
                </a:solidFill>
                <a:latin typeface="Lucida Console" panose="020B0609040504020204" pitchFamily="49" charset="0"/>
              </a:rPr>
              <a:t>do … end</a:t>
            </a:r>
          </a:p>
          <a:p>
            <a:pPr marL="0" indent="0">
              <a:buNone/>
            </a:pPr>
            <a:r>
              <a:rPr lang="en-US" sz="2400" b="1" dirty="0" smtClean="0">
                <a:solidFill>
                  <a:srgbClr val="0000FF"/>
                </a:solidFill>
                <a:latin typeface="Lucida Console" panose="020B0609040504020204" pitchFamily="49" charset="0"/>
              </a:rPr>
              <a:t>end</a:t>
            </a:r>
          </a:p>
          <a:p>
            <a:pPr marL="0" indent="0">
              <a:buNone/>
            </a:pPr>
            <a:r>
              <a:rPr lang="en-US" sz="2400" dirty="0">
                <a:solidFill>
                  <a:srgbClr val="0000FF"/>
                </a:solidFill>
                <a:latin typeface="Lucida Console" panose="020B0609040504020204" pitchFamily="49" charset="0"/>
              </a:rPr>
              <a:t>o</a:t>
            </a:r>
            <a:r>
              <a:rPr lang="en-US" sz="2400" dirty="0" smtClean="0">
                <a:solidFill>
                  <a:srgbClr val="0000FF"/>
                </a:solidFill>
                <a:latin typeface="Lucida Console" panose="020B0609040504020204" pitchFamily="49" charset="0"/>
              </a:rPr>
              <a:t>1.proc1 () // </a:t>
            </a:r>
            <a:r>
              <a:rPr lang="en-US" sz="2400" dirty="0">
                <a:solidFill>
                  <a:srgbClr val="0000FF"/>
                </a:solidFill>
                <a:latin typeface="Lucida Console" panose="020B0609040504020204" pitchFamily="49" charset="0"/>
              </a:rPr>
              <a:t>synchronous</a:t>
            </a:r>
            <a:r>
              <a:rPr lang="en-US" sz="2400" dirty="0" smtClean="0">
                <a:solidFill>
                  <a:srgbClr val="0000FF"/>
                </a:solidFill>
                <a:latin typeface="Lucida Console" panose="020B0609040504020204" pitchFamily="49" charset="0"/>
              </a:rPr>
              <a:t> call</a:t>
            </a:r>
          </a:p>
          <a:p>
            <a:pPr marL="0" indent="0">
              <a:buNone/>
            </a:pPr>
            <a:r>
              <a:rPr lang="en-US" sz="2400" dirty="0" smtClean="0">
                <a:solidFill>
                  <a:srgbClr val="0000FF"/>
                </a:solidFill>
                <a:latin typeface="Lucida Console" panose="020B0609040504020204" pitchFamily="49" charset="0"/>
              </a:rPr>
              <a:t>…</a:t>
            </a:r>
          </a:p>
          <a:p>
            <a:pPr marL="0" indent="0">
              <a:buNone/>
            </a:pPr>
            <a:r>
              <a:rPr lang="en-US" sz="2400" dirty="0">
                <a:solidFill>
                  <a:srgbClr val="0000FF"/>
                </a:solidFill>
                <a:latin typeface="Lucida Console" panose="020B0609040504020204" pitchFamily="49" charset="0"/>
              </a:rPr>
              <a:t>o1.</a:t>
            </a:r>
            <a:r>
              <a:rPr lang="en-US" sz="2400" dirty="0" smtClean="0">
                <a:solidFill>
                  <a:srgbClr val="0000FF"/>
                </a:solidFill>
                <a:latin typeface="Lucida Console" panose="020B0609040504020204" pitchFamily="49" charset="0"/>
              </a:rPr>
              <a:t>proc2 () </a:t>
            </a:r>
            <a:r>
              <a:rPr lang="en-US" sz="2400" dirty="0">
                <a:solidFill>
                  <a:srgbClr val="0000FF"/>
                </a:solidFill>
                <a:latin typeface="Lucida Console" panose="020B0609040504020204" pitchFamily="49" charset="0"/>
              </a:rPr>
              <a:t>// synchronous</a:t>
            </a:r>
            <a:r>
              <a:rPr lang="en-US" sz="2400" dirty="0" smtClean="0">
                <a:solidFill>
                  <a:srgbClr val="0000FF"/>
                </a:solidFill>
                <a:latin typeface="Lucida Console" panose="020B0609040504020204" pitchFamily="49" charset="0"/>
              </a:rPr>
              <a:t> call</a:t>
            </a:r>
          </a:p>
          <a:p>
            <a:pPr marL="0" indent="0">
              <a:buNone/>
            </a:pPr>
            <a:r>
              <a:rPr lang="en-US" sz="2400" dirty="0" smtClean="0">
                <a:solidFill>
                  <a:srgbClr val="0000FF"/>
                </a:solidFill>
                <a:latin typeface="Lucida Console" panose="020B0609040504020204" pitchFamily="49" charset="0"/>
              </a:rPr>
              <a:t>…</a:t>
            </a:r>
          </a:p>
          <a:p>
            <a:pPr marL="0" indent="0">
              <a:buNone/>
            </a:pPr>
            <a:r>
              <a:rPr lang="en-US" sz="2400" dirty="0">
                <a:solidFill>
                  <a:srgbClr val="0000FF"/>
                </a:solidFill>
                <a:latin typeface="Lucida Console" panose="020B0609040504020204" pitchFamily="49" charset="0"/>
              </a:rPr>
              <a:t>o1.</a:t>
            </a:r>
            <a:r>
              <a:rPr lang="en-US" sz="2400" dirty="0" smtClean="0">
                <a:solidFill>
                  <a:srgbClr val="0000FF"/>
                </a:solidFill>
                <a:latin typeface="Lucida Console" panose="020B0609040504020204" pitchFamily="49" charset="0"/>
              </a:rPr>
              <a:t>proc3 () </a:t>
            </a:r>
            <a:r>
              <a:rPr lang="en-US" sz="2400" dirty="0">
                <a:solidFill>
                  <a:srgbClr val="0000FF"/>
                </a:solidFill>
                <a:latin typeface="Lucida Console" panose="020B0609040504020204" pitchFamily="49" charset="0"/>
              </a:rPr>
              <a:t>// synchronous</a:t>
            </a:r>
            <a:r>
              <a:rPr lang="en-US" sz="2400" dirty="0" smtClean="0">
                <a:solidFill>
                  <a:srgbClr val="0000FF"/>
                </a:solidFill>
                <a:latin typeface="Lucida Console" panose="020B0609040504020204" pitchFamily="49" charset="0"/>
              </a:rPr>
              <a:t> call</a:t>
            </a:r>
          </a:p>
          <a:p>
            <a:pPr marL="0" indent="0">
              <a:buNone/>
            </a:pPr>
            <a:r>
              <a:rPr lang="en-US" sz="2400" dirty="0" smtClean="0">
                <a:solidFill>
                  <a:srgbClr val="0000FF"/>
                </a:solidFill>
                <a:latin typeface="Lucida Console" panose="020B0609040504020204" pitchFamily="49" charset="0"/>
              </a:rPr>
              <a:t>…</a:t>
            </a:r>
          </a:p>
          <a:p>
            <a:pPr marL="0" indent="0">
              <a:buNone/>
            </a:pPr>
            <a:r>
              <a:rPr lang="en-US" sz="2400" dirty="0">
                <a:solidFill>
                  <a:srgbClr val="0000FF"/>
                </a:solidFill>
                <a:latin typeface="Lucida Console" panose="020B0609040504020204" pitchFamily="49" charset="0"/>
              </a:rPr>
              <a:t>o1.</a:t>
            </a:r>
            <a:r>
              <a:rPr lang="en-US" sz="2400" dirty="0" smtClean="0">
                <a:solidFill>
                  <a:srgbClr val="0000FF"/>
                </a:solidFill>
                <a:latin typeface="Lucida Console" panose="020B0609040504020204" pitchFamily="49" charset="0"/>
              </a:rPr>
              <a:t>proc1 () // </a:t>
            </a:r>
            <a:r>
              <a:rPr lang="en-US" sz="2400" dirty="0">
                <a:solidFill>
                  <a:srgbClr val="0000FF"/>
                </a:solidFill>
                <a:latin typeface="Lucida Console" panose="020B0609040504020204" pitchFamily="49" charset="0"/>
              </a:rPr>
              <a:t>synchronous</a:t>
            </a:r>
            <a:r>
              <a:rPr lang="en-US" sz="2400" dirty="0" smtClean="0">
                <a:solidFill>
                  <a:srgbClr val="0000FF"/>
                </a:solidFill>
                <a:latin typeface="Lucida Console" panose="020B0609040504020204" pitchFamily="49" charset="0"/>
              </a:rPr>
              <a:t> call</a:t>
            </a:r>
          </a:p>
          <a:p>
            <a:pPr marL="0" indent="0">
              <a:buNone/>
            </a:pPr>
            <a:r>
              <a:rPr lang="en-US" sz="2400" dirty="0" smtClean="0">
                <a:solidFill>
                  <a:srgbClr val="0000FF"/>
                </a:solidFill>
                <a:latin typeface="Lucida Console" panose="020B0609040504020204" pitchFamily="49" charset="0"/>
              </a:rPr>
              <a:t>…</a:t>
            </a:r>
          </a:p>
          <a:p>
            <a:pPr marL="0" indent="0">
              <a:buNone/>
            </a:pPr>
            <a:r>
              <a:rPr lang="en-US" sz="2400" dirty="0" smtClean="0">
                <a:solidFill>
                  <a:srgbClr val="0000FF"/>
                </a:solidFill>
                <a:latin typeface="Lucida Console" panose="020B0609040504020204" pitchFamily="49" charset="0"/>
              </a:rPr>
              <a:t>result = o1.func() // synchronous call</a:t>
            </a:r>
            <a:endParaRPr lang="en-US" sz="2400" dirty="0"/>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12</a:t>
            </a:fld>
            <a:endParaRPr lang="en-US" dirty="0"/>
          </a:p>
        </p:txBody>
      </p:sp>
    </p:spTree>
    <p:extLst>
      <p:ext uri="{BB962C8B-B14F-4D97-AF65-F5344CB8AC3E}">
        <p14:creationId xmlns:p14="http://schemas.microsoft.com/office/powerpoint/2010/main" val="36926646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162"/>
            <a:ext cx="8153400" cy="636360"/>
          </a:xfrm>
        </p:spPr>
        <p:txBody>
          <a:bodyPr>
            <a:normAutofit fontScale="90000"/>
          </a:bodyPr>
          <a:lstStyle/>
          <a:p>
            <a:r>
              <a:rPr lang="en-US" sz="3600" b="1" dirty="0" smtClean="0">
                <a:solidFill>
                  <a:srgbClr val="CC6600"/>
                </a:solidFill>
                <a:latin typeface="Comic Sans MS" pitchFamily="66" charset="0"/>
              </a:rPr>
              <a:t>Active objects</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0" y="253410"/>
            <a:ext cx="8610600" cy="6324600"/>
          </a:xfrm>
        </p:spPr>
        <p:txBody>
          <a:bodyPr>
            <a:noAutofit/>
          </a:bodyPr>
          <a:lstStyle/>
          <a:p>
            <a:pPr marL="0" indent="0">
              <a:buNone/>
            </a:pPr>
            <a:r>
              <a:rPr lang="en-US" sz="2400" b="1" dirty="0" smtClean="0">
                <a:solidFill>
                  <a:srgbClr val="0000FF"/>
                </a:solidFill>
                <a:latin typeface="Lucida Console" panose="020B0609040504020204" pitchFamily="49" charset="0"/>
              </a:rPr>
              <a:t>active object</a:t>
            </a:r>
            <a:r>
              <a:rPr lang="en-US" sz="2400" dirty="0" smtClean="0">
                <a:solidFill>
                  <a:srgbClr val="0000FF"/>
                </a:solidFill>
                <a:latin typeface="Lucida Console" panose="020B0609040504020204" pitchFamily="49" charset="0"/>
              </a:rPr>
              <a:t> o1</a:t>
            </a:r>
          </a:p>
          <a:p>
            <a:pPr marL="0" indent="0">
              <a:buNone/>
            </a:pPr>
            <a:r>
              <a:rPr lang="en-US" sz="2400" b="1" dirty="0" smtClean="0">
                <a:solidFill>
                  <a:srgbClr val="0000FF"/>
                </a:solidFill>
                <a:latin typeface="Lucida Console" panose="020B0609040504020204" pitchFamily="49" charset="0"/>
              </a:rPr>
              <a:t>  </a:t>
            </a:r>
            <a:r>
              <a:rPr lang="en-US" sz="2400" b="1" dirty="0" err="1" smtClean="0">
                <a:solidFill>
                  <a:srgbClr val="0000FF"/>
                </a:solidFill>
                <a:latin typeface="Lucida Console" panose="020B0609040504020204" pitchFamily="49" charset="0"/>
              </a:rPr>
              <a:t>const</a:t>
            </a:r>
            <a:r>
              <a:rPr lang="en-US" sz="2400" dirty="0" smtClean="0">
                <a:solidFill>
                  <a:srgbClr val="0000FF"/>
                </a:solidFill>
                <a:latin typeface="Lucida Console" panose="020B0609040504020204" pitchFamily="49" charset="0"/>
              </a:rPr>
              <a:t> proc1 : () </a:t>
            </a:r>
            <a:r>
              <a:rPr lang="en-US" sz="2400" b="1" dirty="0" smtClean="0">
                <a:solidFill>
                  <a:srgbClr val="0000FF"/>
                </a:solidFill>
                <a:latin typeface="Lucida Console" panose="020B0609040504020204" pitchFamily="49" charset="0"/>
              </a:rPr>
              <a:t>do … end</a:t>
            </a:r>
          </a:p>
          <a:p>
            <a:pPr marL="0" indent="0">
              <a:buNone/>
            </a:pPr>
            <a:r>
              <a:rPr lang="en-US" sz="2400" b="1" dirty="0" smtClean="0">
                <a:solidFill>
                  <a:srgbClr val="0000FF"/>
                </a:solidFill>
                <a:latin typeface="Lucida Console" panose="020B0609040504020204" pitchFamily="49" charset="0"/>
              </a:rPr>
              <a:t>  </a:t>
            </a:r>
            <a:r>
              <a:rPr lang="en-US" sz="2400" b="1" dirty="0" err="1" smtClean="0">
                <a:solidFill>
                  <a:srgbClr val="0000FF"/>
                </a:solidFill>
                <a:latin typeface="Lucida Console" panose="020B0609040504020204" pitchFamily="49" charset="0"/>
              </a:rPr>
              <a:t>var</a:t>
            </a:r>
            <a:r>
              <a:rPr lang="en-US" sz="2400" dirty="0" smtClean="0">
                <a:solidFill>
                  <a:srgbClr val="0000FF"/>
                </a:solidFill>
                <a:latin typeface="Lucida Console" panose="020B0609040504020204" pitchFamily="49" charset="0"/>
              </a:rPr>
              <a:t> proc2 : () </a:t>
            </a:r>
            <a:r>
              <a:rPr lang="en-US" sz="2400" b="1" dirty="0" smtClean="0">
                <a:solidFill>
                  <a:srgbClr val="0000FF"/>
                </a:solidFill>
                <a:latin typeface="Lucida Console" panose="020B0609040504020204" pitchFamily="49" charset="0"/>
              </a:rPr>
              <a:t>do … end</a:t>
            </a:r>
          </a:p>
          <a:p>
            <a:pPr marL="0" indent="0">
              <a:buNone/>
            </a:pPr>
            <a:r>
              <a:rPr lang="en-US" sz="2400" b="1" dirty="0" smtClean="0">
                <a:solidFill>
                  <a:srgbClr val="0000FF"/>
                </a:solidFill>
                <a:latin typeface="Lucida Console" panose="020B0609040504020204" pitchFamily="49" charset="0"/>
              </a:rPr>
              <a:t>  </a:t>
            </a:r>
            <a:r>
              <a:rPr lang="en-US" sz="2400" b="1" dirty="0" err="1" smtClean="0">
                <a:solidFill>
                  <a:srgbClr val="0000FF"/>
                </a:solidFill>
                <a:latin typeface="Lucida Console" panose="020B0609040504020204" pitchFamily="49" charset="0"/>
              </a:rPr>
              <a:t>const</a:t>
            </a:r>
            <a:r>
              <a:rPr lang="en-US" sz="2400" dirty="0" smtClean="0">
                <a:solidFill>
                  <a:srgbClr val="0000FF"/>
                </a:solidFill>
                <a:latin typeface="Lucida Console" panose="020B0609040504020204" pitchFamily="49" charset="0"/>
              </a:rPr>
              <a:t> proc3 : () </a:t>
            </a:r>
            <a:r>
              <a:rPr lang="en-US" sz="2400" b="1" dirty="0" smtClean="0">
                <a:solidFill>
                  <a:srgbClr val="0000FF"/>
                </a:solidFill>
                <a:latin typeface="Lucida Console" panose="020B0609040504020204" pitchFamily="49" charset="0"/>
              </a:rPr>
              <a:t>do … end</a:t>
            </a:r>
          </a:p>
          <a:p>
            <a:pPr marL="0" indent="0">
              <a:buNone/>
            </a:pPr>
            <a:r>
              <a:rPr lang="en-US" sz="2400" b="1" dirty="0" smtClean="0">
                <a:solidFill>
                  <a:srgbClr val="0000FF"/>
                </a:solidFill>
                <a:latin typeface="Lucida Console" panose="020B0609040504020204" pitchFamily="49" charset="0"/>
              </a:rPr>
              <a:t>  </a:t>
            </a:r>
            <a:r>
              <a:rPr lang="en-US" sz="2400" b="1" dirty="0" err="1" smtClean="0">
                <a:solidFill>
                  <a:srgbClr val="0000FF"/>
                </a:solidFill>
                <a:latin typeface="Lucida Console" panose="020B0609040504020204" pitchFamily="49" charset="0"/>
              </a:rPr>
              <a:t>var</a:t>
            </a:r>
            <a:r>
              <a:rPr lang="en-US" sz="2400" dirty="0" smtClean="0">
                <a:solidFill>
                  <a:srgbClr val="0000FF"/>
                </a:solidFill>
                <a:latin typeface="Lucida Console" panose="020B0609040504020204" pitchFamily="49" charset="0"/>
              </a:rPr>
              <a:t> </a:t>
            </a:r>
            <a:r>
              <a:rPr lang="en-US" sz="2400" dirty="0" err="1" smtClean="0">
                <a:solidFill>
                  <a:srgbClr val="0000FF"/>
                </a:solidFill>
                <a:latin typeface="Lucida Console" panose="020B0609040504020204" pitchFamily="49" charset="0"/>
              </a:rPr>
              <a:t>func</a:t>
            </a:r>
            <a:r>
              <a:rPr lang="en-US" sz="2400" dirty="0" smtClean="0">
                <a:solidFill>
                  <a:srgbClr val="0000FF"/>
                </a:solidFill>
                <a:latin typeface="Lucida Console" panose="020B0609040504020204" pitchFamily="49" charset="0"/>
              </a:rPr>
              <a:t> </a:t>
            </a:r>
            <a:r>
              <a:rPr lang="en-US" sz="2400" b="1" dirty="0">
                <a:solidFill>
                  <a:srgbClr val="0000FF"/>
                </a:solidFill>
                <a:latin typeface="Lucida Console" panose="020B0609040504020204" pitchFamily="49" charset="0"/>
              </a:rPr>
              <a:t>:</a:t>
            </a:r>
            <a:r>
              <a:rPr lang="en-US" sz="2400" dirty="0" smtClean="0">
                <a:solidFill>
                  <a:srgbClr val="0000FF"/>
                </a:solidFill>
                <a:latin typeface="Lucida Console" panose="020B0609040504020204" pitchFamily="49" charset="0"/>
              </a:rPr>
              <a:t> ():Type </a:t>
            </a:r>
            <a:r>
              <a:rPr lang="en-US" sz="2400" b="1" dirty="0" smtClean="0">
                <a:solidFill>
                  <a:srgbClr val="0000FF"/>
                </a:solidFill>
                <a:latin typeface="Lucida Console" panose="020B0609040504020204" pitchFamily="49" charset="0"/>
              </a:rPr>
              <a:t>do … end</a:t>
            </a:r>
          </a:p>
          <a:p>
            <a:pPr marL="0" indent="0">
              <a:buNone/>
            </a:pPr>
            <a:r>
              <a:rPr lang="en-US" sz="2400" b="1" dirty="0" smtClean="0">
                <a:solidFill>
                  <a:srgbClr val="0000FF"/>
                </a:solidFill>
                <a:latin typeface="Lucida Console" panose="020B0609040504020204" pitchFamily="49" charset="0"/>
              </a:rPr>
              <a:t>end</a:t>
            </a:r>
          </a:p>
          <a:p>
            <a:pPr marL="0" indent="0">
              <a:buNone/>
            </a:pPr>
            <a:r>
              <a:rPr lang="en-US" sz="2400" dirty="0">
                <a:solidFill>
                  <a:srgbClr val="0000FF"/>
                </a:solidFill>
                <a:latin typeface="Lucida Console" panose="020B0609040504020204" pitchFamily="49" charset="0"/>
              </a:rPr>
              <a:t>o</a:t>
            </a:r>
            <a:r>
              <a:rPr lang="en-US" sz="2400" dirty="0" smtClean="0">
                <a:solidFill>
                  <a:srgbClr val="0000FF"/>
                </a:solidFill>
                <a:latin typeface="Lucida Console" panose="020B0609040504020204" pitchFamily="49" charset="0"/>
              </a:rPr>
              <a:t>1.proc1 () // </a:t>
            </a:r>
            <a:r>
              <a:rPr lang="en-US" sz="2400" dirty="0" err="1" smtClean="0">
                <a:solidFill>
                  <a:srgbClr val="0000FF"/>
                </a:solidFill>
                <a:latin typeface="Lucida Console" panose="020B0609040504020204" pitchFamily="49" charset="0"/>
              </a:rPr>
              <a:t>async</a:t>
            </a:r>
            <a:r>
              <a:rPr lang="en-US" sz="2400" dirty="0" smtClean="0">
                <a:solidFill>
                  <a:srgbClr val="0000FF"/>
                </a:solidFill>
                <a:latin typeface="Lucida Console" panose="020B0609040504020204" pitchFamily="49" charset="0"/>
              </a:rPr>
              <a:t> call</a:t>
            </a:r>
          </a:p>
          <a:p>
            <a:pPr marL="0" indent="0">
              <a:buNone/>
            </a:pPr>
            <a:r>
              <a:rPr lang="en-US" sz="2400" dirty="0" smtClean="0">
                <a:solidFill>
                  <a:srgbClr val="0000FF"/>
                </a:solidFill>
                <a:latin typeface="Lucida Console" panose="020B0609040504020204" pitchFamily="49" charset="0"/>
              </a:rPr>
              <a:t>…</a:t>
            </a:r>
          </a:p>
          <a:p>
            <a:pPr marL="0" indent="0">
              <a:buNone/>
            </a:pPr>
            <a:r>
              <a:rPr lang="en-US" sz="2400" dirty="0">
                <a:solidFill>
                  <a:srgbClr val="0000FF"/>
                </a:solidFill>
                <a:latin typeface="Lucida Console" panose="020B0609040504020204" pitchFamily="49" charset="0"/>
              </a:rPr>
              <a:t>o1.</a:t>
            </a:r>
            <a:r>
              <a:rPr lang="en-US" sz="2400" dirty="0" smtClean="0">
                <a:solidFill>
                  <a:srgbClr val="0000FF"/>
                </a:solidFill>
                <a:latin typeface="Lucida Console" panose="020B0609040504020204" pitchFamily="49" charset="0"/>
              </a:rPr>
              <a:t>proc2 () </a:t>
            </a:r>
            <a:r>
              <a:rPr lang="en-US" sz="2400" dirty="0">
                <a:solidFill>
                  <a:srgbClr val="0000FF"/>
                </a:solidFill>
                <a:latin typeface="Lucida Console" panose="020B0609040504020204" pitchFamily="49" charset="0"/>
              </a:rPr>
              <a:t>// </a:t>
            </a:r>
            <a:r>
              <a:rPr lang="en-US" sz="2400" dirty="0" err="1">
                <a:solidFill>
                  <a:srgbClr val="0000FF"/>
                </a:solidFill>
                <a:latin typeface="Lucida Console" panose="020B0609040504020204" pitchFamily="49" charset="0"/>
              </a:rPr>
              <a:t>async</a:t>
            </a:r>
            <a:r>
              <a:rPr lang="en-US" sz="2400" dirty="0">
                <a:solidFill>
                  <a:srgbClr val="0000FF"/>
                </a:solidFill>
                <a:latin typeface="Lucida Console" panose="020B0609040504020204" pitchFamily="49" charset="0"/>
              </a:rPr>
              <a:t> </a:t>
            </a:r>
            <a:r>
              <a:rPr lang="en-US" sz="2400" dirty="0" smtClean="0">
                <a:solidFill>
                  <a:srgbClr val="0000FF"/>
                </a:solidFill>
                <a:latin typeface="Lucida Console" panose="020B0609040504020204" pitchFamily="49" charset="0"/>
              </a:rPr>
              <a:t>call</a:t>
            </a:r>
          </a:p>
          <a:p>
            <a:pPr marL="0" indent="0">
              <a:buNone/>
            </a:pPr>
            <a:r>
              <a:rPr lang="en-US" sz="2400" dirty="0" smtClean="0">
                <a:solidFill>
                  <a:srgbClr val="0000FF"/>
                </a:solidFill>
                <a:latin typeface="Lucida Console" panose="020B0609040504020204" pitchFamily="49" charset="0"/>
              </a:rPr>
              <a:t>…</a:t>
            </a:r>
          </a:p>
          <a:p>
            <a:pPr marL="0" indent="0">
              <a:buNone/>
            </a:pPr>
            <a:r>
              <a:rPr lang="en-US" sz="2400" dirty="0">
                <a:solidFill>
                  <a:srgbClr val="0000FF"/>
                </a:solidFill>
                <a:latin typeface="Lucida Console" panose="020B0609040504020204" pitchFamily="49" charset="0"/>
              </a:rPr>
              <a:t>o1.</a:t>
            </a:r>
            <a:r>
              <a:rPr lang="en-US" sz="2400" dirty="0" smtClean="0">
                <a:solidFill>
                  <a:srgbClr val="0000FF"/>
                </a:solidFill>
                <a:latin typeface="Lucida Console" panose="020B0609040504020204" pitchFamily="49" charset="0"/>
              </a:rPr>
              <a:t>proc3 () </a:t>
            </a:r>
            <a:r>
              <a:rPr lang="en-US" sz="2400" dirty="0">
                <a:solidFill>
                  <a:srgbClr val="0000FF"/>
                </a:solidFill>
                <a:latin typeface="Lucida Console" panose="020B0609040504020204" pitchFamily="49" charset="0"/>
              </a:rPr>
              <a:t>// </a:t>
            </a:r>
            <a:r>
              <a:rPr lang="en-US" sz="2400" dirty="0" err="1">
                <a:solidFill>
                  <a:srgbClr val="0000FF"/>
                </a:solidFill>
                <a:latin typeface="Lucida Console" panose="020B0609040504020204" pitchFamily="49" charset="0"/>
              </a:rPr>
              <a:t>async</a:t>
            </a:r>
            <a:r>
              <a:rPr lang="en-US" sz="2400" dirty="0">
                <a:solidFill>
                  <a:srgbClr val="0000FF"/>
                </a:solidFill>
                <a:latin typeface="Lucida Console" panose="020B0609040504020204" pitchFamily="49" charset="0"/>
              </a:rPr>
              <a:t> </a:t>
            </a:r>
            <a:r>
              <a:rPr lang="en-US" sz="2400" dirty="0" smtClean="0">
                <a:solidFill>
                  <a:srgbClr val="0000FF"/>
                </a:solidFill>
                <a:latin typeface="Lucida Console" panose="020B0609040504020204" pitchFamily="49" charset="0"/>
              </a:rPr>
              <a:t>call</a:t>
            </a:r>
          </a:p>
          <a:p>
            <a:pPr marL="0" indent="0">
              <a:buNone/>
            </a:pPr>
            <a:r>
              <a:rPr lang="en-US" sz="2400" dirty="0" smtClean="0">
                <a:solidFill>
                  <a:srgbClr val="0000FF"/>
                </a:solidFill>
                <a:latin typeface="Lucida Console" panose="020B0609040504020204" pitchFamily="49" charset="0"/>
              </a:rPr>
              <a:t>…</a:t>
            </a:r>
          </a:p>
          <a:p>
            <a:pPr marL="0" indent="0">
              <a:buNone/>
            </a:pPr>
            <a:r>
              <a:rPr lang="en-US" sz="2400" dirty="0">
                <a:solidFill>
                  <a:srgbClr val="0000FF"/>
                </a:solidFill>
                <a:latin typeface="Lucida Console" panose="020B0609040504020204" pitchFamily="49" charset="0"/>
              </a:rPr>
              <a:t>o1.</a:t>
            </a:r>
            <a:r>
              <a:rPr lang="en-US" sz="2400" dirty="0" smtClean="0">
                <a:solidFill>
                  <a:srgbClr val="0000FF"/>
                </a:solidFill>
                <a:latin typeface="Lucida Console" panose="020B0609040504020204" pitchFamily="49" charset="0"/>
              </a:rPr>
              <a:t>proc1 () // </a:t>
            </a:r>
            <a:r>
              <a:rPr lang="en-US" sz="2400" dirty="0" err="1">
                <a:solidFill>
                  <a:srgbClr val="0000FF"/>
                </a:solidFill>
                <a:latin typeface="Lucida Console" panose="020B0609040504020204" pitchFamily="49" charset="0"/>
              </a:rPr>
              <a:t>async</a:t>
            </a:r>
            <a:r>
              <a:rPr lang="en-US" sz="2400" dirty="0">
                <a:solidFill>
                  <a:srgbClr val="0000FF"/>
                </a:solidFill>
                <a:latin typeface="Lucida Console" panose="020B0609040504020204" pitchFamily="49" charset="0"/>
              </a:rPr>
              <a:t> </a:t>
            </a:r>
            <a:r>
              <a:rPr lang="en-US" sz="2400" dirty="0" smtClean="0">
                <a:solidFill>
                  <a:srgbClr val="0000FF"/>
                </a:solidFill>
                <a:latin typeface="Lucida Console" panose="020B0609040504020204" pitchFamily="49" charset="0"/>
              </a:rPr>
              <a:t>call + queue for proc1</a:t>
            </a:r>
          </a:p>
          <a:p>
            <a:pPr marL="0" indent="0">
              <a:buNone/>
            </a:pPr>
            <a:r>
              <a:rPr lang="en-US" sz="2400" dirty="0" smtClean="0">
                <a:solidFill>
                  <a:srgbClr val="0000FF"/>
                </a:solidFill>
                <a:latin typeface="Lucida Console" panose="020B0609040504020204" pitchFamily="49" charset="0"/>
              </a:rPr>
              <a:t>…</a:t>
            </a:r>
          </a:p>
          <a:p>
            <a:pPr marL="0" indent="0">
              <a:buNone/>
            </a:pPr>
            <a:r>
              <a:rPr lang="en-US" sz="2400" dirty="0" smtClean="0">
                <a:solidFill>
                  <a:srgbClr val="0000FF"/>
                </a:solidFill>
                <a:latin typeface="Lucida Console" panose="020B0609040504020204" pitchFamily="49" charset="0"/>
              </a:rPr>
              <a:t>result = o1.func() // synchronous call</a:t>
            </a:r>
            <a:endParaRPr lang="en-US" sz="2400" dirty="0"/>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13</a:t>
            </a:fld>
            <a:endParaRPr lang="en-US" dirty="0"/>
          </a:p>
        </p:txBody>
      </p:sp>
    </p:spTree>
    <p:extLst>
      <p:ext uri="{BB962C8B-B14F-4D97-AF65-F5344CB8AC3E}">
        <p14:creationId xmlns:p14="http://schemas.microsoft.com/office/powerpoint/2010/main" val="3956429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76200"/>
            <a:ext cx="3376612" cy="768350"/>
          </a:xfrm>
        </p:spPr>
        <p:txBody>
          <a:bodyPr>
            <a:normAutofit/>
          </a:bodyPr>
          <a:lstStyle/>
          <a:p>
            <a:r>
              <a:rPr lang="en-US" b="1" dirty="0" smtClean="0">
                <a:solidFill>
                  <a:srgbClr val="CC6600"/>
                </a:solidFill>
                <a:latin typeface="Comic Sans MS" pitchFamily="66" charset="0"/>
              </a:rPr>
              <a:t>Summary</a:t>
            </a:r>
            <a:endParaRPr lang="en-US" b="1" dirty="0">
              <a:solidFill>
                <a:srgbClr val="CC6600"/>
              </a:solidFill>
              <a:latin typeface="Comic Sans MS" pitchFamily="66"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14</a:t>
            </a:fld>
            <a:endParaRPr lang="en-US" dirty="0"/>
          </a:p>
        </p:txBody>
      </p:sp>
      <p:graphicFrame>
        <p:nvGraphicFramePr>
          <p:cNvPr id="3" name="Объект 2"/>
          <p:cNvGraphicFramePr>
            <a:graphicFrameLocks noGrp="1"/>
          </p:cNvGraphicFramePr>
          <p:nvPr>
            <p:ph idx="1"/>
            <p:extLst>
              <p:ext uri="{D42A27DB-BD31-4B8C-83A1-F6EECF244321}">
                <p14:modId xmlns:p14="http://schemas.microsoft.com/office/powerpoint/2010/main" val="504930074"/>
              </p:ext>
            </p:extLst>
          </p:nvPr>
        </p:nvGraphicFramePr>
        <p:xfrm>
          <a:off x="152400" y="990600"/>
          <a:ext cx="88392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666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95400"/>
            <a:ext cx="6248400" cy="3810000"/>
          </a:xfrm>
        </p:spPr>
        <p:txBody>
          <a:bodyPr>
            <a:noAutofit/>
          </a:bodyPr>
          <a:lstStyle/>
          <a:p>
            <a:r>
              <a:rPr lang="en-US" sz="8000" b="1" dirty="0" smtClean="0">
                <a:solidFill>
                  <a:srgbClr val="CC6600"/>
                </a:solidFill>
                <a:latin typeface="Comic Sans MS" pitchFamily="66" charset="0"/>
              </a:rPr>
              <a:t>Thank you ! Q&amp;A</a:t>
            </a:r>
            <a:endParaRPr lang="en-US" sz="8000" b="1" dirty="0">
              <a:solidFill>
                <a:srgbClr val="CC6600"/>
              </a:solidFill>
              <a:latin typeface="Comic Sans MS" pitchFamily="66" charset="0"/>
            </a:endParaRPr>
          </a:p>
        </p:txBody>
      </p:sp>
      <p:sp>
        <p:nvSpPr>
          <p:cNvPr id="4"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15</a:t>
            </a:fld>
            <a:endParaRPr lang="en-US" dirty="0"/>
          </a:p>
        </p:txBody>
      </p:sp>
    </p:spTree>
    <p:extLst>
      <p:ext uri="{BB962C8B-B14F-4D97-AF65-F5344CB8AC3E}">
        <p14:creationId xmlns:p14="http://schemas.microsoft.com/office/powerpoint/2010/main" val="2684495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8350"/>
          </a:xfrm>
        </p:spPr>
        <p:txBody>
          <a:bodyPr/>
          <a:lstStyle/>
          <a:p>
            <a:r>
              <a:rPr lang="en-US" b="1" dirty="0" smtClean="0">
                <a:solidFill>
                  <a:srgbClr val="CC6600"/>
                </a:solidFill>
                <a:latin typeface="Comic Sans MS" pitchFamily="66" charset="0"/>
                <a:cs typeface="Arial" pitchFamily="34" charset="0"/>
              </a:rPr>
              <a:t>Content</a:t>
            </a:r>
            <a:endParaRPr lang="en-US" b="1" dirty="0">
              <a:solidFill>
                <a:srgbClr val="CC6600"/>
              </a:solidFill>
              <a:latin typeface="Comic Sans MS" pitchFamily="66" charset="0"/>
              <a:cs typeface="Arial" pitchFamily="34" charset="0"/>
            </a:endParaRPr>
          </a:p>
        </p:txBody>
      </p:sp>
      <p:sp>
        <p:nvSpPr>
          <p:cNvPr id="3" name="Content Placeholder 2"/>
          <p:cNvSpPr>
            <a:spLocks noGrp="1"/>
          </p:cNvSpPr>
          <p:nvPr>
            <p:ph sz="quarter" idx="1"/>
          </p:nvPr>
        </p:nvSpPr>
        <p:spPr>
          <a:xfrm>
            <a:off x="143784" y="1066800"/>
            <a:ext cx="8771616" cy="4191000"/>
          </a:xfrm>
        </p:spPr>
        <p:txBody>
          <a:bodyPr>
            <a:noAutofit/>
          </a:bodyPr>
          <a:lstStyle/>
          <a:p>
            <a:r>
              <a:rPr lang="en-US" sz="2800" dirty="0" smtClean="0"/>
              <a:t>Introduction</a:t>
            </a:r>
          </a:p>
          <a:p>
            <a:r>
              <a:rPr lang="en-US" sz="2800" dirty="0" smtClean="0"/>
              <a:t>Key definitions, object structure</a:t>
            </a:r>
          </a:p>
          <a:p>
            <a:r>
              <a:rPr lang="en-US" sz="2800" dirty="0" smtClean="0"/>
              <a:t>Object life cycle</a:t>
            </a:r>
          </a:p>
          <a:p>
            <a:r>
              <a:rPr lang="en-US" sz="2800" dirty="0" smtClean="0"/>
              <a:t>Object operations</a:t>
            </a:r>
          </a:p>
          <a:p>
            <a:r>
              <a:rPr lang="en-US" sz="2800" dirty="0" smtClean="0"/>
              <a:t>Object type</a:t>
            </a:r>
          </a:p>
          <a:p>
            <a:r>
              <a:rPr lang="en-US" sz="2800" dirty="0" smtClean="0"/>
              <a:t>2 atomic objects -&gt; constant objects</a:t>
            </a:r>
          </a:p>
          <a:p>
            <a:r>
              <a:rPr lang="en-US" sz="2800" dirty="0" smtClean="0"/>
              <a:t>Active objects</a:t>
            </a:r>
            <a:endParaRPr lang="en-US" sz="2800" dirty="0" smtClean="0"/>
          </a:p>
          <a:p>
            <a:r>
              <a:rPr lang="en-US" sz="2800" dirty="0" smtClean="0"/>
              <a:t>Summary</a:t>
            </a:r>
            <a:endParaRPr lang="en-US" sz="2800" dirty="0"/>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a:t>
            </a:fld>
            <a:endParaRPr lang="en-US" dirty="0"/>
          </a:p>
        </p:txBody>
      </p:sp>
    </p:spTree>
    <p:extLst>
      <p:ext uri="{BB962C8B-B14F-4D97-AF65-F5344CB8AC3E}">
        <p14:creationId xmlns:p14="http://schemas.microsoft.com/office/powerpoint/2010/main" val="2550483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162"/>
            <a:ext cx="8153400" cy="636360"/>
          </a:xfrm>
        </p:spPr>
        <p:txBody>
          <a:bodyPr>
            <a:normAutofit fontScale="90000"/>
          </a:bodyPr>
          <a:lstStyle/>
          <a:p>
            <a:r>
              <a:rPr lang="en-US" sz="3600" b="1" dirty="0" smtClean="0">
                <a:solidFill>
                  <a:srgbClr val="CC6600"/>
                </a:solidFill>
                <a:latin typeface="Comic Sans MS" pitchFamily="66" charset="0"/>
              </a:rPr>
              <a:t>Introduction to … object thinking</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0" y="438329"/>
            <a:ext cx="5105400" cy="5410200"/>
          </a:xfrm>
        </p:spPr>
        <p:txBody>
          <a:bodyPr>
            <a:noAutofit/>
          </a:bodyPr>
          <a:lstStyle/>
          <a:p>
            <a:pPr marL="285750" indent="-285750"/>
            <a:r>
              <a:rPr lang="en-US" sz="2400" dirty="0" smtClean="0"/>
              <a:t>What kind of computers do we have? </a:t>
            </a:r>
            <a:r>
              <a:rPr lang="en-US" sz="2400" dirty="0" err="1" smtClean="0"/>
              <a:t>Processor+memory</a:t>
            </a:r>
            <a:r>
              <a:rPr lang="en-US" sz="2400" dirty="0" smtClean="0"/>
              <a:t> model</a:t>
            </a:r>
          </a:p>
          <a:p>
            <a:pPr marL="285750" indent="-285750"/>
            <a:r>
              <a:rPr lang="en-US" sz="2400" dirty="0" smtClean="0"/>
              <a:t>Memory structure – set of cells with an address per cell. Cell is an ordered set of bits – here comes binary digits 0 and 1</a:t>
            </a:r>
          </a:p>
          <a:p>
            <a:pPr marL="685800" lvl="1"/>
            <a:r>
              <a:rPr lang="en-US" dirty="0" smtClean="0"/>
              <a:t>Ordered set of QWORDS, DWORDS, WORDS, BYTES, bits</a:t>
            </a:r>
          </a:p>
          <a:p>
            <a:pPr marL="285750" indent="-285750"/>
            <a:r>
              <a:rPr lang="en-US" sz="2400" dirty="0" smtClean="0"/>
              <a:t>Object – region of the computer memory. Its logical structure </a:t>
            </a:r>
            <a:r>
              <a:rPr lang="en-US" sz="2400" dirty="0" smtClean="0"/>
              <a:t>in </a:t>
            </a:r>
            <a:r>
              <a:rPr lang="en-US" sz="2400" dirty="0" smtClean="0"/>
              <a:t>most cases </a:t>
            </a:r>
            <a:r>
              <a:rPr lang="en-US" sz="2400" dirty="0" smtClean="0"/>
              <a:t>is different </a:t>
            </a:r>
            <a:r>
              <a:rPr lang="en-US" sz="2400" dirty="0" smtClean="0"/>
              <a:t>from the memory structure</a:t>
            </a:r>
          </a:p>
          <a:p>
            <a:pPr marL="685800" lvl="1"/>
            <a:r>
              <a:rPr lang="en-US" dirty="0" smtClean="0"/>
              <a:t>Set of </a:t>
            </a:r>
            <a:r>
              <a:rPr lang="en-US" dirty="0" smtClean="0"/>
              <a:t>named attributes</a:t>
            </a:r>
          </a:p>
          <a:p>
            <a:pPr marL="685800" lvl="1"/>
            <a:r>
              <a:rPr lang="en-US" dirty="0" smtClean="0"/>
              <a:t>Object is flat!</a:t>
            </a:r>
            <a:endParaRPr lang="en-US" dirty="0" smtClean="0"/>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a:t>
            </a:fld>
            <a:endParaRPr lang="en-US" dirty="0"/>
          </a:p>
        </p:txBody>
      </p:sp>
      <p:grpSp>
        <p:nvGrpSpPr>
          <p:cNvPr id="11" name="Группа 10"/>
          <p:cNvGrpSpPr/>
          <p:nvPr/>
        </p:nvGrpSpPr>
        <p:grpSpPr>
          <a:xfrm>
            <a:off x="5061848" y="696685"/>
            <a:ext cx="1828800" cy="1665515"/>
            <a:chOff x="5410200" y="696685"/>
            <a:chExt cx="1828800" cy="1665515"/>
          </a:xfrm>
        </p:grpSpPr>
        <p:sp>
          <p:nvSpPr>
            <p:cNvPr id="4" name="Скругленный прямоугольник 3"/>
            <p:cNvSpPr/>
            <p:nvPr/>
          </p:nvSpPr>
          <p:spPr>
            <a:xfrm>
              <a:off x="5410200" y="696685"/>
              <a:ext cx="1066800" cy="4572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PU</a:t>
              </a:r>
              <a:r>
                <a:rPr lang="en-US" sz="2400" baseline="-25000" dirty="0" smtClean="0"/>
                <a:t>1</a:t>
              </a:r>
              <a:endParaRPr lang="en-US" sz="2400" baseline="-25000" dirty="0"/>
            </a:p>
          </p:txBody>
        </p:sp>
        <p:sp>
          <p:nvSpPr>
            <p:cNvPr id="6" name="Прямоугольник 5"/>
            <p:cNvSpPr/>
            <p:nvPr/>
          </p:nvSpPr>
          <p:spPr>
            <a:xfrm>
              <a:off x="5410200" y="16764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Memory</a:t>
              </a:r>
              <a:r>
                <a:rPr lang="en-US" sz="2400" baseline="-25000" dirty="0"/>
                <a:t>1</a:t>
              </a:r>
              <a:endParaRPr lang="en-US" sz="2400" dirty="0"/>
            </a:p>
          </p:txBody>
        </p:sp>
        <p:cxnSp>
          <p:nvCxnSpPr>
            <p:cNvPr id="9" name="Прямая со стрелкой 8"/>
            <p:cNvCxnSpPr>
              <a:stCxn id="4" idx="2"/>
            </p:cNvCxnSpPr>
            <p:nvPr/>
          </p:nvCxnSpPr>
          <p:spPr>
            <a:xfrm>
              <a:off x="5943600" y="1153885"/>
              <a:ext cx="0" cy="522515"/>
            </a:xfrm>
            <a:prstGeom prst="straightConnector1">
              <a:avLst/>
            </a:prstGeom>
            <a:ln w="50800">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2" name="Группа 11"/>
          <p:cNvGrpSpPr/>
          <p:nvPr/>
        </p:nvGrpSpPr>
        <p:grpSpPr>
          <a:xfrm>
            <a:off x="7282543" y="664028"/>
            <a:ext cx="1828800" cy="1665515"/>
            <a:chOff x="5410200" y="696685"/>
            <a:chExt cx="1828800" cy="1665515"/>
          </a:xfrm>
        </p:grpSpPr>
        <p:sp>
          <p:nvSpPr>
            <p:cNvPr id="13" name="Скругленный прямоугольник 12"/>
            <p:cNvSpPr/>
            <p:nvPr/>
          </p:nvSpPr>
          <p:spPr>
            <a:xfrm>
              <a:off x="5410200" y="696685"/>
              <a:ext cx="1066800" cy="4572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t>PU</a:t>
              </a:r>
              <a:r>
                <a:rPr lang="en-US" sz="2400" baseline="-25000" dirty="0" err="1" smtClean="0"/>
                <a:t>n</a:t>
              </a:r>
              <a:endParaRPr lang="en-US" sz="2400" dirty="0"/>
            </a:p>
          </p:txBody>
        </p:sp>
        <p:sp>
          <p:nvSpPr>
            <p:cNvPr id="14" name="Прямоугольник 13"/>
            <p:cNvSpPr/>
            <p:nvPr/>
          </p:nvSpPr>
          <p:spPr>
            <a:xfrm>
              <a:off x="5410200" y="16764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t>Memory</a:t>
              </a:r>
              <a:r>
                <a:rPr lang="en-US" sz="2400" baseline="-25000" dirty="0" err="1"/>
                <a:t>n</a:t>
              </a:r>
              <a:endParaRPr lang="en-US" sz="2400" dirty="0"/>
            </a:p>
          </p:txBody>
        </p:sp>
        <p:cxnSp>
          <p:nvCxnSpPr>
            <p:cNvPr id="15" name="Прямая со стрелкой 14"/>
            <p:cNvCxnSpPr>
              <a:stCxn id="13" idx="2"/>
            </p:cNvCxnSpPr>
            <p:nvPr/>
          </p:nvCxnSpPr>
          <p:spPr>
            <a:xfrm>
              <a:off x="5943600" y="1153885"/>
              <a:ext cx="0" cy="522515"/>
            </a:xfrm>
            <a:prstGeom prst="straightConnector1">
              <a:avLst/>
            </a:prstGeom>
            <a:ln w="50800">
              <a:headEnd type="arrow"/>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6433448" y="507907"/>
            <a:ext cx="457200" cy="769441"/>
          </a:xfrm>
          <a:prstGeom prst="rect">
            <a:avLst/>
          </a:prstGeom>
          <a:noFill/>
        </p:spPr>
        <p:txBody>
          <a:bodyPr wrap="square" rtlCol="0">
            <a:spAutoFit/>
          </a:bodyPr>
          <a:lstStyle/>
          <a:p>
            <a:pPr algn="ctr"/>
            <a:r>
              <a:rPr lang="en-US" sz="4400" b="1" dirty="0" smtClean="0"/>
              <a:t>…</a:t>
            </a:r>
            <a:endParaRPr lang="en-US" sz="3200" b="1" dirty="0"/>
          </a:p>
        </p:txBody>
      </p:sp>
      <p:graphicFrame>
        <p:nvGraphicFramePr>
          <p:cNvPr id="17" name="Таблица 16"/>
          <p:cNvGraphicFramePr>
            <a:graphicFrameLocks noGrp="1"/>
          </p:cNvGraphicFramePr>
          <p:nvPr>
            <p:extLst>
              <p:ext uri="{D42A27DB-BD31-4B8C-83A1-F6EECF244321}">
                <p14:modId xmlns:p14="http://schemas.microsoft.com/office/powerpoint/2010/main" val="2071994741"/>
              </p:ext>
            </p:extLst>
          </p:nvPr>
        </p:nvGraphicFramePr>
        <p:xfrm>
          <a:off x="5061848" y="2667000"/>
          <a:ext cx="1828800" cy="1854200"/>
        </p:xfrm>
        <a:graphic>
          <a:graphicData uri="http://schemas.openxmlformats.org/drawingml/2006/table">
            <a:tbl>
              <a:tblPr firstRow="1" bandRow="1">
                <a:tableStyleId>{5C22544A-7EE6-4342-B048-85BDC9FD1C3A}</a:tableStyleId>
              </a:tblPr>
              <a:tblGrid>
                <a:gridCol w="1828800"/>
              </a:tblGrid>
              <a:tr h="370840">
                <a:tc>
                  <a:txBody>
                    <a:bodyPr/>
                    <a:lstStyle/>
                    <a:p>
                      <a:r>
                        <a:rPr lang="en-US" dirty="0" smtClean="0"/>
                        <a:t>00001101010101</a:t>
                      </a:r>
                      <a:endParaRPr lang="en-US" dirty="0"/>
                    </a:p>
                  </a:txBody>
                  <a:tcPr/>
                </a:tc>
              </a:tr>
              <a:tr h="370840">
                <a:tc>
                  <a:txBody>
                    <a:bodyPr/>
                    <a:lstStyle/>
                    <a:p>
                      <a:r>
                        <a:rPr lang="en-US" dirty="0" smtClean="0"/>
                        <a:t>11100101010101</a:t>
                      </a:r>
                      <a:endParaRPr lang="en-US" dirty="0"/>
                    </a:p>
                  </a:txBody>
                  <a:tcPr/>
                </a:tc>
              </a:tr>
              <a:tr h="370840">
                <a:tc>
                  <a:txBody>
                    <a:bodyPr/>
                    <a:lstStyle/>
                    <a:p>
                      <a:r>
                        <a:rPr lang="en-US" dirty="0" smtClean="0"/>
                        <a:t>10101010101010</a:t>
                      </a:r>
                      <a:endParaRPr lang="en-US" dirty="0"/>
                    </a:p>
                  </a:txBody>
                  <a:tcPr/>
                </a:tc>
              </a:tr>
              <a:tr h="370840">
                <a:tc>
                  <a:txBody>
                    <a:bodyPr/>
                    <a:lstStyle/>
                    <a:p>
                      <a:r>
                        <a:rPr lang="en-US" dirty="0" smtClean="0"/>
                        <a:t>00110101011101</a:t>
                      </a:r>
                      <a:endParaRPr lang="en-US" dirty="0"/>
                    </a:p>
                  </a:txBody>
                  <a:tcPr/>
                </a:tc>
              </a:tr>
              <a:tr h="370840">
                <a:tc>
                  <a:txBody>
                    <a:bodyPr/>
                    <a:lstStyle/>
                    <a:p>
                      <a:r>
                        <a:rPr lang="en-US" dirty="0" smtClean="0"/>
                        <a:t>11001100110001</a:t>
                      </a:r>
                      <a:endParaRPr lang="en-US" dirty="0"/>
                    </a:p>
                  </a:txBody>
                  <a:tcPr/>
                </a:tc>
              </a:tr>
            </a:tbl>
          </a:graphicData>
        </a:graphic>
      </p:graphicFrame>
      <p:sp>
        <p:nvSpPr>
          <p:cNvPr id="18" name="TextBox 17"/>
          <p:cNvSpPr txBox="1"/>
          <p:nvPr/>
        </p:nvSpPr>
        <p:spPr>
          <a:xfrm>
            <a:off x="5061848" y="4648200"/>
            <a:ext cx="3701152" cy="1200329"/>
          </a:xfrm>
          <a:prstGeom prst="rect">
            <a:avLst/>
          </a:prstGeom>
          <a:noFill/>
          <a:ln w="25400">
            <a:solidFill>
              <a:schemeClr val="accent1">
                <a:shade val="95000"/>
                <a:satMod val="105000"/>
              </a:schemeClr>
            </a:solidFill>
          </a:ln>
        </p:spPr>
        <p:txBody>
          <a:bodyPr wrap="square" rtlCol="0">
            <a:spAutoFit/>
          </a:bodyPr>
          <a:lstStyle/>
          <a:p>
            <a:r>
              <a:rPr lang="en-US" dirty="0"/>
              <a:t>n</a:t>
            </a:r>
            <a:r>
              <a:rPr lang="en-US" dirty="0" smtClean="0"/>
              <a:t>ame: “Alexey V. </a:t>
            </a:r>
            <a:r>
              <a:rPr lang="en-US" dirty="0" err="1" smtClean="0"/>
              <a:t>Kanatov</a:t>
            </a:r>
            <a:r>
              <a:rPr lang="en-US" dirty="0" smtClean="0"/>
              <a:t>”</a:t>
            </a:r>
          </a:p>
          <a:p>
            <a:r>
              <a:rPr lang="en-US" dirty="0"/>
              <a:t>a</a:t>
            </a:r>
            <a:r>
              <a:rPr lang="en-US" dirty="0" smtClean="0"/>
              <a:t>ge: </a:t>
            </a:r>
            <a:r>
              <a:rPr lang="en-US" dirty="0" smtClean="0"/>
              <a:t>() </a:t>
            </a:r>
            <a:r>
              <a:rPr lang="en-US" b="1" dirty="0" smtClean="0"/>
              <a:t>do return</a:t>
            </a:r>
            <a:r>
              <a:rPr lang="en-US" dirty="0" smtClean="0"/>
              <a:t> 55 </a:t>
            </a:r>
            <a:r>
              <a:rPr lang="en-US" b="1" dirty="0" smtClean="0"/>
              <a:t>end</a:t>
            </a:r>
            <a:endParaRPr lang="en-US" b="1" dirty="0" smtClean="0"/>
          </a:p>
          <a:p>
            <a:r>
              <a:rPr lang="en-US" dirty="0"/>
              <a:t>a</a:t>
            </a:r>
            <a:r>
              <a:rPr lang="en-US" dirty="0" smtClean="0"/>
              <a:t>ddress</a:t>
            </a:r>
            <a:r>
              <a:rPr lang="en-US" dirty="0" smtClean="0"/>
              <a:t>: </a:t>
            </a:r>
            <a:r>
              <a:rPr lang="en-US" dirty="0" smtClean="0"/>
              <a:t>“Moscow”</a:t>
            </a:r>
            <a:endParaRPr lang="en-US" dirty="0" smtClean="0"/>
          </a:p>
          <a:p>
            <a:r>
              <a:rPr lang="en-US" dirty="0"/>
              <a:t>c</a:t>
            </a:r>
            <a:r>
              <a:rPr lang="en-US" dirty="0" smtClean="0"/>
              <a:t>ompany</a:t>
            </a:r>
            <a:r>
              <a:rPr lang="en-US" dirty="0" smtClean="0"/>
              <a:t>: </a:t>
            </a:r>
            <a:r>
              <a:rPr lang="en-US" b="1" dirty="0" smtClean="0"/>
              <a:t>ref to</a:t>
            </a:r>
            <a:r>
              <a:rPr lang="en-US" dirty="0" smtClean="0"/>
              <a:t> </a:t>
            </a:r>
            <a:r>
              <a:rPr lang="en-US" dirty="0" err="1" smtClean="0"/>
              <a:t>Huawei.Object</a:t>
            </a:r>
            <a:endParaRPr lang="en-US" dirty="0"/>
          </a:p>
        </p:txBody>
      </p:sp>
      <p:sp>
        <p:nvSpPr>
          <p:cNvPr id="19" name="TextBox 18"/>
          <p:cNvSpPr txBox="1"/>
          <p:nvPr/>
        </p:nvSpPr>
        <p:spPr>
          <a:xfrm>
            <a:off x="76200" y="5993500"/>
            <a:ext cx="6400800" cy="830997"/>
          </a:xfrm>
          <a:prstGeom prst="rect">
            <a:avLst/>
          </a:prstGeom>
          <a:noFill/>
          <a:ln>
            <a:solidFill>
              <a:schemeClr val="accent1">
                <a:shade val="95000"/>
                <a:satMod val="105000"/>
              </a:schemeClr>
            </a:solidFill>
          </a:ln>
        </p:spPr>
        <p:txBody>
          <a:bodyPr wrap="square" rtlCol="0">
            <a:spAutoFit/>
          </a:bodyPr>
          <a:lstStyle/>
          <a:p>
            <a:pPr marL="342900" indent="-342900">
              <a:buFont typeface="Arial" panose="020B0604020202020204" pitchFamily="34" charset="0"/>
              <a:buChar char="•"/>
            </a:pPr>
            <a:r>
              <a:rPr lang="en-US" sz="2400" dirty="0" smtClean="0"/>
              <a:t>(</a:t>
            </a:r>
            <a:r>
              <a:rPr lang="en-US" sz="2400" dirty="0" err="1" smtClean="0"/>
              <a:t>name:”A</a:t>
            </a:r>
            <a:r>
              <a:rPr lang="en-US" sz="2400" dirty="0" smtClean="0"/>
              <a:t>”, age:66</a:t>
            </a:r>
            <a:r>
              <a:rPr lang="en-US" sz="2400" dirty="0" smtClean="0"/>
              <a:t>) </a:t>
            </a:r>
            <a:r>
              <a:rPr lang="en-US" sz="2400" dirty="0" smtClean="0"/>
              <a:t>=== </a:t>
            </a:r>
            <a:r>
              <a:rPr lang="en-US" sz="2400" dirty="0" smtClean="0"/>
              <a:t>(age:66</a:t>
            </a:r>
            <a:r>
              <a:rPr lang="en-US" sz="2400" dirty="0" smtClean="0"/>
              <a:t>,  </a:t>
            </a:r>
            <a:r>
              <a:rPr lang="en-US" sz="2400" dirty="0" err="1" smtClean="0"/>
              <a:t>name</a:t>
            </a:r>
            <a:r>
              <a:rPr lang="en-US" sz="2400" dirty="0" err="1"/>
              <a:t>:”A</a:t>
            </a:r>
            <a:r>
              <a:rPr lang="en-US" sz="2400" dirty="0" smtClean="0"/>
              <a:t>”)</a:t>
            </a:r>
          </a:p>
          <a:p>
            <a:pPr marL="342900" indent="-342900">
              <a:buFont typeface="Arial" panose="020B0604020202020204" pitchFamily="34" charset="0"/>
              <a:buChar char="•"/>
            </a:pPr>
            <a:r>
              <a:rPr lang="en-US" sz="2400" dirty="0" smtClean="0"/>
              <a:t>Objects are easily mapped into memory</a:t>
            </a:r>
            <a:endParaRPr lang="en-US" sz="2400" dirty="0"/>
          </a:p>
        </p:txBody>
      </p:sp>
    </p:spTree>
    <p:extLst>
      <p:ext uri="{BB962C8B-B14F-4D97-AF65-F5344CB8AC3E}">
        <p14:creationId xmlns:p14="http://schemas.microsoft.com/office/powerpoint/2010/main" val="1884099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69162"/>
            <a:ext cx="8686800" cy="636360"/>
          </a:xfrm>
        </p:spPr>
        <p:txBody>
          <a:bodyPr>
            <a:normAutofit fontScale="90000"/>
          </a:bodyPr>
          <a:lstStyle/>
          <a:p>
            <a:r>
              <a:rPr lang="en-US" sz="3600" b="1" dirty="0" smtClean="0">
                <a:solidFill>
                  <a:srgbClr val="CC6600"/>
                </a:solidFill>
                <a:latin typeface="Comic Sans MS" pitchFamily="66" charset="0"/>
              </a:rPr>
              <a:t>Only … objects</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152400" y="762000"/>
            <a:ext cx="8610600" cy="5943600"/>
          </a:xfrm>
        </p:spPr>
        <p:txBody>
          <a:bodyPr>
            <a:noAutofit/>
          </a:bodyPr>
          <a:lstStyle/>
          <a:p>
            <a:r>
              <a:rPr lang="en-US" sz="2400" dirty="0" smtClean="0"/>
              <a:t>Everything </a:t>
            </a:r>
            <a:r>
              <a:rPr lang="en-US" sz="2400" dirty="0"/>
              <a:t>is an </a:t>
            </a:r>
            <a:r>
              <a:rPr lang="en-US" sz="2400" dirty="0" smtClean="0"/>
              <a:t>object (both</a:t>
            </a:r>
            <a:r>
              <a:rPr lang="en-US" sz="2400" dirty="0" smtClean="0"/>
              <a:t> code and data). There is nothing except objects!</a:t>
            </a:r>
          </a:p>
          <a:p>
            <a:pPr marL="0" indent="0">
              <a:buNone/>
            </a:pPr>
            <a:endParaRPr lang="en-US" sz="2400" dirty="0" smtClean="0"/>
          </a:p>
          <a:p>
            <a:r>
              <a:rPr lang="en-US" sz="2400" dirty="0" smtClean="0"/>
              <a:t>Object: (a-la </a:t>
            </a:r>
            <a:r>
              <a:rPr lang="en-US" sz="2400" dirty="0" err="1" smtClean="0"/>
              <a:t>struct</a:t>
            </a:r>
            <a:r>
              <a:rPr lang="en-US" sz="2400" dirty="0" smtClean="0"/>
              <a:t> {…})</a:t>
            </a:r>
          </a:p>
          <a:p>
            <a:pPr lvl="1"/>
            <a:r>
              <a:rPr lang="en-US" dirty="0" smtClean="0"/>
              <a:t>name or address (this-self-Current)</a:t>
            </a:r>
          </a:p>
          <a:p>
            <a:pPr lvl="1"/>
            <a:r>
              <a:rPr lang="en-US" dirty="0" smtClean="0"/>
              <a:t>region(s) </a:t>
            </a:r>
            <a:r>
              <a:rPr lang="en-US" dirty="0"/>
              <a:t>of the computer </a:t>
            </a:r>
            <a:r>
              <a:rPr lang="en-US" dirty="0" smtClean="0"/>
              <a:t>memory </a:t>
            </a:r>
          </a:p>
          <a:p>
            <a:pPr lvl="1"/>
            <a:r>
              <a:rPr lang="en-US" dirty="0" smtClean="0"/>
              <a:t>set </a:t>
            </a:r>
            <a:r>
              <a:rPr lang="en-US" dirty="0"/>
              <a:t>of </a:t>
            </a:r>
            <a:r>
              <a:rPr lang="en-US" dirty="0" smtClean="0"/>
              <a:t>attributes. What is an attribute?</a:t>
            </a:r>
          </a:p>
          <a:p>
            <a:pPr lvl="1"/>
            <a:r>
              <a:rPr lang="en-US" dirty="0" smtClean="0"/>
              <a:t>invariant: set of predicates which guard object consistency</a:t>
            </a:r>
          </a:p>
          <a:p>
            <a:pPr marL="457200" lvl="1" indent="0">
              <a:buNone/>
            </a:pPr>
            <a:endParaRPr lang="en-US" sz="2400" dirty="0" smtClean="0"/>
          </a:p>
          <a:p>
            <a:r>
              <a:rPr lang="en-US" sz="2400" dirty="0" smtClean="0"/>
              <a:t>Attribute:</a:t>
            </a:r>
          </a:p>
          <a:p>
            <a:pPr lvl="1"/>
            <a:r>
              <a:rPr lang="en-US" dirty="0" smtClean="0"/>
              <a:t>Tag: </a:t>
            </a:r>
            <a:r>
              <a:rPr lang="en-US" dirty="0" err="1" smtClean="0"/>
              <a:t>var</a:t>
            </a:r>
            <a:r>
              <a:rPr lang="en-US" dirty="0" smtClean="0"/>
              <a:t> </a:t>
            </a:r>
            <a:r>
              <a:rPr lang="en-US" dirty="0"/>
              <a:t>or </a:t>
            </a:r>
            <a:r>
              <a:rPr lang="en-US" dirty="0" err="1"/>
              <a:t>const</a:t>
            </a:r>
            <a:r>
              <a:rPr lang="en-US" dirty="0"/>
              <a:t> (deep </a:t>
            </a:r>
            <a:r>
              <a:rPr lang="en-US" dirty="0" err="1"/>
              <a:t>const</a:t>
            </a:r>
            <a:r>
              <a:rPr lang="en-US" dirty="0" smtClean="0"/>
              <a:t>)</a:t>
            </a:r>
            <a:endParaRPr lang="en-US" dirty="0"/>
          </a:p>
          <a:p>
            <a:pPr lvl="1"/>
            <a:r>
              <a:rPr lang="en-US" dirty="0"/>
              <a:t>Name (number-offset</a:t>
            </a:r>
            <a:r>
              <a:rPr lang="en-US" dirty="0" smtClean="0"/>
              <a:t>): String  // must be unique in the object</a:t>
            </a:r>
            <a:endParaRPr lang="en-US" dirty="0"/>
          </a:p>
          <a:p>
            <a:pPr lvl="1"/>
            <a:r>
              <a:rPr lang="en-US" dirty="0" smtClean="0"/>
              <a:t>Value: Any // value is an object too ! </a:t>
            </a:r>
            <a:endParaRPr lang="en-US" dirty="0"/>
          </a:p>
          <a:p>
            <a:pPr lvl="1"/>
            <a:r>
              <a:rPr lang="en-US" dirty="0"/>
              <a:t>[Type is defined by the value</a:t>
            </a:r>
            <a:r>
              <a:rPr lang="en-US" dirty="0" smtClean="0"/>
              <a:t>]</a:t>
            </a:r>
            <a:endParaRPr lang="en-US" b="1" dirty="0" smtClean="0">
              <a:solidFill>
                <a:srgbClr val="0000FF"/>
              </a:solidFill>
              <a:latin typeface="Lucida Console" panose="020B0609040504020204" pitchFamily="49" charset="0"/>
            </a:endParaRPr>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a:t>
            </a:fld>
            <a:endParaRPr lang="en-US" dirty="0"/>
          </a:p>
        </p:txBody>
      </p:sp>
    </p:spTree>
    <p:extLst>
      <p:ext uri="{BB962C8B-B14F-4D97-AF65-F5344CB8AC3E}">
        <p14:creationId xmlns:p14="http://schemas.microsoft.com/office/powerpoint/2010/main" val="13304632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69162"/>
            <a:ext cx="8686800" cy="636360"/>
          </a:xfrm>
        </p:spPr>
        <p:txBody>
          <a:bodyPr>
            <a:normAutofit fontScale="90000"/>
          </a:bodyPr>
          <a:lstStyle/>
          <a:p>
            <a:r>
              <a:rPr lang="en-US" sz="3600" b="1" dirty="0" smtClean="0">
                <a:solidFill>
                  <a:srgbClr val="CC6600"/>
                </a:solidFill>
                <a:latin typeface="Comic Sans MS" pitchFamily="66" charset="0"/>
              </a:rPr>
              <a:t>Object structure - example</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76200" y="533400"/>
            <a:ext cx="8915400" cy="5638800"/>
          </a:xfrm>
        </p:spPr>
        <p:txBody>
          <a:bodyPr>
            <a:noAutofit/>
          </a:bodyPr>
          <a:lstStyle/>
          <a:p>
            <a:r>
              <a:rPr lang="en-US" dirty="0" smtClean="0"/>
              <a:t>Here </a:t>
            </a:r>
            <a:r>
              <a:rPr lang="en-US" dirty="0"/>
              <a:t>comes  … an object </a:t>
            </a:r>
          </a:p>
          <a:p>
            <a:pPr marL="0" indent="0">
              <a:buNone/>
            </a:pPr>
            <a:r>
              <a:rPr lang="en-US" sz="2000" b="1" dirty="0">
                <a:solidFill>
                  <a:srgbClr val="0000FF"/>
                </a:solidFill>
                <a:latin typeface="Lucida Console" panose="020B0609040504020204" pitchFamily="49" charset="0"/>
              </a:rPr>
              <a:t>// </a:t>
            </a:r>
            <a:r>
              <a:rPr lang="en-US" sz="2000" dirty="0">
                <a:solidFill>
                  <a:srgbClr val="0000FF"/>
                </a:solidFill>
                <a:latin typeface="Lucida Console" panose="020B0609040504020204" pitchFamily="49" charset="0"/>
              </a:rPr>
              <a:t>Notation 1</a:t>
            </a:r>
          </a:p>
          <a:p>
            <a:pPr marL="0" indent="0">
              <a:buNone/>
            </a:pPr>
            <a:r>
              <a:rPr lang="en-US" sz="2000" b="1" dirty="0">
                <a:solidFill>
                  <a:srgbClr val="0000FF"/>
                </a:solidFill>
                <a:latin typeface="Lucida Console" panose="020B0609040504020204" pitchFamily="49" charset="0"/>
              </a:rPr>
              <a:t>object</a:t>
            </a:r>
            <a:r>
              <a:rPr lang="en-US" sz="2000" dirty="0">
                <a:solidFill>
                  <a:srgbClr val="0000FF"/>
                </a:solidFill>
                <a:latin typeface="Lucida Console" panose="020B0609040504020204" pitchFamily="49" charset="0"/>
              </a:rPr>
              <a:t> </a:t>
            </a:r>
            <a:r>
              <a:rPr lang="en-US" sz="2000" dirty="0" smtClean="0">
                <a:solidFill>
                  <a:srgbClr val="0000FF"/>
                </a:solidFill>
                <a:latin typeface="Lucida Console" panose="020B0609040504020204" pitchFamily="49" charset="0"/>
              </a:rPr>
              <a:t>Kanatov</a:t>
            </a:r>
            <a:endParaRPr lang="en-US" sz="2000" dirty="0">
              <a:solidFill>
                <a:srgbClr val="0000FF"/>
              </a:solidFill>
              <a:latin typeface="Lucida Console" panose="020B0609040504020204" pitchFamily="49" charset="0"/>
            </a:endParaRPr>
          </a:p>
          <a:p>
            <a:pPr marL="0" indent="0">
              <a:buNone/>
            </a:pPr>
            <a:r>
              <a:rPr lang="en-US" sz="2000" dirty="0">
                <a:solidFill>
                  <a:srgbClr val="0000FF"/>
                </a:solidFill>
                <a:latin typeface="Lucida Console" panose="020B0609040504020204" pitchFamily="49" charset="0"/>
              </a:rPr>
              <a:t>  </a:t>
            </a:r>
            <a:r>
              <a:rPr lang="en-US" sz="2000" b="1" dirty="0" err="1">
                <a:solidFill>
                  <a:srgbClr val="0000FF"/>
                </a:solidFill>
                <a:latin typeface="Lucida Console" panose="020B0609040504020204" pitchFamily="49" charset="0"/>
              </a:rPr>
              <a:t>var</a:t>
            </a:r>
            <a:r>
              <a:rPr lang="en-US" sz="2000" dirty="0">
                <a:solidFill>
                  <a:srgbClr val="0000FF"/>
                </a:solidFill>
                <a:latin typeface="Lucida Console" panose="020B0609040504020204" pitchFamily="49" charset="0"/>
              </a:rPr>
              <a:t> name: </a:t>
            </a:r>
            <a:r>
              <a:rPr lang="en-US" sz="2000" b="1" dirty="0" err="1" smtClean="0">
                <a:solidFill>
                  <a:srgbClr val="0000FF"/>
                </a:solidFill>
                <a:latin typeface="Lucida Console" panose="020B0609040504020204" pitchFamily="49" charset="0"/>
              </a:rPr>
              <a:t>val</a:t>
            </a:r>
            <a:r>
              <a:rPr lang="en-US" sz="2000" dirty="0" smtClean="0">
                <a:solidFill>
                  <a:srgbClr val="0000FF"/>
                </a:solidFill>
                <a:latin typeface="Lucida Console" panose="020B0609040504020204" pitchFamily="49" charset="0"/>
              </a:rPr>
              <a:t> “Alexey </a:t>
            </a:r>
            <a:r>
              <a:rPr lang="en-US" sz="2000" dirty="0">
                <a:solidFill>
                  <a:srgbClr val="0000FF"/>
                </a:solidFill>
                <a:latin typeface="Lucida Console" panose="020B0609040504020204" pitchFamily="49" charset="0"/>
              </a:rPr>
              <a:t>V. Kanatov”  // attribute #1</a:t>
            </a:r>
          </a:p>
          <a:p>
            <a:pPr marL="0" indent="0">
              <a:buNone/>
            </a:pPr>
            <a:r>
              <a:rPr lang="en-US" sz="2000" dirty="0">
                <a:solidFill>
                  <a:srgbClr val="0000FF"/>
                </a:solidFill>
                <a:latin typeface="Lucida Console" panose="020B0609040504020204" pitchFamily="49" charset="0"/>
              </a:rPr>
              <a:t>  </a:t>
            </a:r>
            <a:r>
              <a:rPr lang="en-US" sz="2000" b="1" dirty="0" err="1">
                <a:solidFill>
                  <a:srgbClr val="0000FF"/>
                </a:solidFill>
                <a:latin typeface="Lucida Console" panose="020B0609040504020204" pitchFamily="49" charset="0"/>
              </a:rPr>
              <a:t>const</a:t>
            </a:r>
            <a:r>
              <a:rPr lang="en-US" sz="2000" dirty="0">
                <a:solidFill>
                  <a:srgbClr val="0000FF"/>
                </a:solidFill>
                <a:latin typeface="Lucida Console" panose="020B0609040504020204" pitchFamily="49" charset="0"/>
              </a:rPr>
              <a:t> age: </a:t>
            </a:r>
            <a:r>
              <a:rPr lang="en-US" sz="2000" b="1" dirty="0" err="1" smtClean="0">
                <a:solidFill>
                  <a:srgbClr val="0000FF"/>
                </a:solidFill>
                <a:latin typeface="Lucida Console" panose="020B0609040504020204" pitchFamily="49" charset="0"/>
              </a:rPr>
              <a:t>val</a:t>
            </a:r>
            <a:r>
              <a:rPr lang="en-US" sz="2000" dirty="0" smtClean="0">
                <a:solidFill>
                  <a:srgbClr val="0000FF"/>
                </a:solidFill>
                <a:latin typeface="Lucida Console" panose="020B0609040504020204" pitchFamily="49" charset="0"/>
              </a:rPr>
              <a:t> ():</a:t>
            </a:r>
            <a:r>
              <a:rPr lang="en-US" sz="2000" dirty="0" err="1" smtClean="0">
                <a:solidFill>
                  <a:srgbClr val="0000FF"/>
                </a:solidFill>
                <a:latin typeface="Lucida Console" panose="020B0609040504020204" pitchFamily="49" charset="0"/>
              </a:rPr>
              <a:t>Int</a:t>
            </a:r>
            <a:r>
              <a:rPr lang="en-US" sz="2000" dirty="0" smtClean="0">
                <a:solidFill>
                  <a:srgbClr val="0000FF"/>
                </a:solidFill>
                <a:latin typeface="Lucida Console" panose="020B0609040504020204" pitchFamily="49" charset="0"/>
              </a:rPr>
              <a:t> </a:t>
            </a:r>
            <a:r>
              <a:rPr lang="en-US" sz="2000" b="1" dirty="0" smtClean="0">
                <a:solidFill>
                  <a:srgbClr val="0000FF"/>
                </a:solidFill>
                <a:latin typeface="Lucida Console" panose="020B0609040504020204" pitchFamily="49" charset="0"/>
              </a:rPr>
              <a:t>do </a:t>
            </a:r>
            <a:r>
              <a:rPr lang="en-US" sz="2000" b="1" dirty="0">
                <a:solidFill>
                  <a:srgbClr val="0000FF"/>
                </a:solidFill>
                <a:latin typeface="Lucida Console" panose="020B0609040504020204" pitchFamily="49" charset="0"/>
              </a:rPr>
              <a:t>return</a:t>
            </a:r>
            <a:r>
              <a:rPr lang="en-US" sz="2000" dirty="0">
                <a:solidFill>
                  <a:srgbClr val="0000FF"/>
                </a:solidFill>
                <a:latin typeface="Lucida Console" panose="020B0609040504020204" pitchFamily="49" charset="0"/>
              </a:rPr>
              <a:t> 55 </a:t>
            </a:r>
            <a:r>
              <a:rPr lang="en-US" sz="2000" b="1" dirty="0">
                <a:solidFill>
                  <a:srgbClr val="0000FF"/>
                </a:solidFill>
                <a:latin typeface="Lucida Console" panose="020B0609040504020204" pitchFamily="49" charset="0"/>
              </a:rPr>
              <a:t>end </a:t>
            </a:r>
            <a:r>
              <a:rPr lang="en-US" sz="2000" dirty="0" smtClean="0">
                <a:solidFill>
                  <a:srgbClr val="0000FF"/>
                </a:solidFill>
                <a:latin typeface="Lucida Console" panose="020B0609040504020204" pitchFamily="49" charset="0"/>
              </a:rPr>
              <a:t>// attribute #2</a:t>
            </a:r>
            <a:endParaRPr lang="en-US" sz="2000" b="1" dirty="0">
              <a:solidFill>
                <a:srgbClr val="0000FF"/>
              </a:solidFill>
              <a:latin typeface="Lucida Console" panose="020B0609040504020204" pitchFamily="49" charset="0"/>
            </a:endParaRPr>
          </a:p>
          <a:p>
            <a:pPr marL="0" indent="0">
              <a:buNone/>
            </a:pPr>
            <a:r>
              <a:rPr lang="en-US" sz="2000" dirty="0">
                <a:solidFill>
                  <a:srgbClr val="0000FF"/>
                </a:solidFill>
                <a:latin typeface="Lucida Console" panose="020B0609040504020204" pitchFamily="49" charset="0"/>
              </a:rPr>
              <a:t>  </a:t>
            </a:r>
            <a:r>
              <a:rPr lang="en-US" sz="2000" b="1" dirty="0" err="1">
                <a:solidFill>
                  <a:srgbClr val="0000FF"/>
                </a:solidFill>
                <a:latin typeface="Lucida Console" panose="020B0609040504020204" pitchFamily="49" charset="0"/>
              </a:rPr>
              <a:t>var</a:t>
            </a:r>
            <a:r>
              <a:rPr lang="en-US" sz="2000" dirty="0">
                <a:solidFill>
                  <a:srgbClr val="0000FF"/>
                </a:solidFill>
                <a:latin typeface="Lucida Console" panose="020B0609040504020204" pitchFamily="49" charset="0"/>
              </a:rPr>
              <a:t> </a:t>
            </a:r>
            <a:r>
              <a:rPr lang="en-US" sz="2000" dirty="0" smtClean="0">
                <a:solidFill>
                  <a:srgbClr val="0000FF"/>
                </a:solidFill>
                <a:latin typeface="Lucida Console" panose="020B0609040504020204" pitchFamily="49" charset="0"/>
              </a:rPr>
              <a:t>spouse: </a:t>
            </a:r>
            <a:r>
              <a:rPr lang="en-US" sz="2000" b="1" dirty="0" smtClean="0">
                <a:solidFill>
                  <a:srgbClr val="0000FF"/>
                </a:solidFill>
                <a:latin typeface="Lucida Console" panose="020B0609040504020204" pitchFamily="49" charset="0"/>
              </a:rPr>
              <a:t>? </a:t>
            </a:r>
            <a:r>
              <a:rPr lang="en-US" sz="2000" dirty="0" smtClean="0">
                <a:solidFill>
                  <a:srgbClr val="0000FF"/>
                </a:solidFill>
                <a:latin typeface="Lucida Console" panose="020B0609040504020204" pitchFamily="49" charset="0"/>
              </a:rPr>
              <a:t>// </a:t>
            </a:r>
            <a:r>
              <a:rPr lang="en-US" sz="2000" dirty="0">
                <a:solidFill>
                  <a:srgbClr val="0000FF"/>
                </a:solidFill>
                <a:latin typeface="Lucida Console" panose="020B0609040504020204" pitchFamily="49" charset="0"/>
              </a:rPr>
              <a:t>attribute #</a:t>
            </a:r>
            <a:r>
              <a:rPr lang="en-US" sz="2000" dirty="0" smtClean="0">
                <a:solidFill>
                  <a:srgbClr val="0000FF"/>
                </a:solidFill>
                <a:latin typeface="Lucida Console" panose="020B0609040504020204" pitchFamily="49" charset="0"/>
              </a:rPr>
              <a:t>3: value not defined yet</a:t>
            </a:r>
            <a:endParaRPr lang="en-US" sz="2000" dirty="0">
              <a:solidFill>
                <a:srgbClr val="0000FF"/>
              </a:solidFill>
              <a:latin typeface="Lucida Console" panose="020B0609040504020204" pitchFamily="49" charset="0"/>
            </a:endParaRPr>
          </a:p>
          <a:p>
            <a:pPr marL="0" indent="0">
              <a:buNone/>
            </a:pPr>
            <a:r>
              <a:rPr lang="en-US" sz="2000" dirty="0">
                <a:solidFill>
                  <a:srgbClr val="0000FF"/>
                </a:solidFill>
                <a:latin typeface="Lucida Console" panose="020B0609040504020204" pitchFamily="49" charset="0"/>
              </a:rPr>
              <a:t>  </a:t>
            </a:r>
            <a:r>
              <a:rPr lang="en-US" sz="2000" b="1" dirty="0" err="1">
                <a:solidFill>
                  <a:srgbClr val="0000FF"/>
                </a:solidFill>
                <a:latin typeface="Lucida Console" panose="020B0609040504020204" pitchFamily="49" charset="0"/>
              </a:rPr>
              <a:t>var</a:t>
            </a:r>
            <a:r>
              <a:rPr lang="en-US" sz="2000" dirty="0">
                <a:solidFill>
                  <a:srgbClr val="0000FF"/>
                </a:solidFill>
                <a:latin typeface="Lucida Console" panose="020B0609040504020204" pitchFamily="49" charset="0"/>
              </a:rPr>
              <a:t> company: </a:t>
            </a:r>
            <a:r>
              <a:rPr lang="en-US" sz="2000" b="1" dirty="0">
                <a:solidFill>
                  <a:srgbClr val="0000FF"/>
                </a:solidFill>
                <a:latin typeface="Lucida Console" panose="020B0609040504020204" pitchFamily="49" charset="0"/>
              </a:rPr>
              <a:t>ref </a:t>
            </a:r>
            <a:r>
              <a:rPr lang="en-US" sz="2000" dirty="0">
                <a:solidFill>
                  <a:srgbClr val="0000FF"/>
                </a:solidFill>
                <a:latin typeface="Lucida Console" panose="020B0609040504020204" pitchFamily="49" charset="0"/>
              </a:rPr>
              <a:t>Huawei      </a:t>
            </a:r>
            <a:r>
              <a:rPr lang="en-US" sz="2000" dirty="0" smtClean="0">
                <a:solidFill>
                  <a:srgbClr val="0000FF"/>
                </a:solidFill>
                <a:latin typeface="Lucida Console" panose="020B0609040504020204" pitchFamily="49" charset="0"/>
              </a:rPr>
              <a:t>      </a:t>
            </a:r>
            <a:r>
              <a:rPr lang="en-US" sz="2000" dirty="0">
                <a:solidFill>
                  <a:srgbClr val="0000FF"/>
                </a:solidFill>
                <a:latin typeface="Lucida Console" panose="020B0609040504020204" pitchFamily="49" charset="0"/>
              </a:rPr>
              <a:t>// attribute #4</a:t>
            </a:r>
          </a:p>
          <a:p>
            <a:pPr marL="0" indent="0">
              <a:buNone/>
            </a:pPr>
            <a:r>
              <a:rPr lang="en-US" sz="2000" b="1" dirty="0">
                <a:solidFill>
                  <a:srgbClr val="0000FF"/>
                </a:solidFill>
                <a:latin typeface="Lucida Console" panose="020B0609040504020204" pitchFamily="49" charset="0"/>
              </a:rPr>
              <a:t>end</a:t>
            </a:r>
          </a:p>
          <a:p>
            <a:pPr marL="0" indent="0">
              <a:buNone/>
            </a:pPr>
            <a:r>
              <a:rPr lang="en-US" sz="2000" b="1" dirty="0">
                <a:solidFill>
                  <a:srgbClr val="0000FF"/>
                </a:solidFill>
                <a:latin typeface="Lucida Console" panose="020B0609040504020204" pitchFamily="49" charset="0"/>
              </a:rPr>
              <a:t>// </a:t>
            </a:r>
            <a:r>
              <a:rPr lang="en-US" sz="2000" dirty="0">
                <a:solidFill>
                  <a:srgbClr val="0000FF"/>
                </a:solidFill>
                <a:latin typeface="Lucida Console" panose="020B0609040504020204" pitchFamily="49" charset="0"/>
              </a:rPr>
              <a:t>Notation 2</a:t>
            </a:r>
            <a:endParaRPr lang="en-US" sz="2000" b="1" dirty="0">
              <a:solidFill>
                <a:srgbClr val="0000FF"/>
              </a:solidFill>
              <a:latin typeface="Lucida Console" panose="020B0609040504020204" pitchFamily="49" charset="0"/>
            </a:endParaRPr>
          </a:p>
          <a:p>
            <a:pPr marL="0" indent="0">
              <a:buNone/>
            </a:pPr>
            <a:r>
              <a:rPr lang="en-US" sz="2000" b="1" dirty="0">
                <a:solidFill>
                  <a:srgbClr val="0000FF"/>
                </a:solidFill>
                <a:latin typeface="Lucida Console" panose="020B0609040504020204" pitchFamily="49" charset="0"/>
              </a:rPr>
              <a:t>object</a:t>
            </a:r>
            <a:r>
              <a:rPr lang="en-US" sz="2000" dirty="0">
                <a:solidFill>
                  <a:srgbClr val="0000FF"/>
                </a:solidFill>
                <a:latin typeface="Lucida Console" panose="020B0609040504020204" pitchFamily="49" charset="0"/>
              </a:rPr>
              <a:t> Kanatov </a:t>
            </a:r>
            <a:r>
              <a:rPr lang="en-US" sz="2000" b="1" dirty="0">
                <a:solidFill>
                  <a:srgbClr val="0000FF"/>
                </a:solidFill>
                <a:latin typeface="Lucida Console" panose="020B0609040504020204" pitchFamily="49" charset="0"/>
              </a:rPr>
              <a:t>{</a:t>
            </a:r>
          </a:p>
          <a:p>
            <a:pPr marL="0" indent="0">
              <a:buNone/>
            </a:pPr>
            <a:r>
              <a:rPr lang="en-US" sz="2000" dirty="0">
                <a:solidFill>
                  <a:srgbClr val="0000FF"/>
                </a:solidFill>
                <a:latin typeface="Lucida Console" panose="020B0609040504020204" pitchFamily="49" charset="0"/>
              </a:rPr>
              <a:t>  </a:t>
            </a:r>
            <a:r>
              <a:rPr lang="en-US" sz="2000" b="1" dirty="0" err="1">
                <a:solidFill>
                  <a:srgbClr val="0000FF"/>
                </a:solidFill>
                <a:latin typeface="Lucida Console" panose="020B0609040504020204" pitchFamily="49" charset="0"/>
              </a:rPr>
              <a:t>var</a:t>
            </a:r>
            <a:r>
              <a:rPr lang="en-US" sz="2000" dirty="0">
                <a:solidFill>
                  <a:srgbClr val="0000FF"/>
                </a:solidFill>
                <a:latin typeface="Lucida Console" panose="020B0609040504020204" pitchFamily="49" charset="0"/>
              </a:rPr>
              <a:t> name: </a:t>
            </a:r>
            <a:r>
              <a:rPr lang="en-US" sz="2000" b="1" dirty="0" err="1" smtClean="0">
                <a:solidFill>
                  <a:srgbClr val="0000FF"/>
                </a:solidFill>
                <a:latin typeface="Lucida Console" panose="020B0609040504020204" pitchFamily="49" charset="0"/>
              </a:rPr>
              <a:t>val</a:t>
            </a:r>
            <a:r>
              <a:rPr lang="en-US" sz="2000" dirty="0" smtClean="0">
                <a:solidFill>
                  <a:srgbClr val="0000FF"/>
                </a:solidFill>
                <a:latin typeface="Lucida Console" panose="020B0609040504020204" pitchFamily="49" charset="0"/>
              </a:rPr>
              <a:t> “Alexey </a:t>
            </a:r>
            <a:r>
              <a:rPr lang="en-US" sz="2000" dirty="0">
                <a:solidFill>
                  <a:srgbClr val="0000FF"/>
                </a:solidFill>
                <a:latin typeface="Lucida Console" panose="020B0609040504020204" pitchFamily="49" charset="0"/>
              </a:rPr>
              <a:t>V. Kanatov”  // attribute #1</a:t>
            </a:r>
          </a:p>
          <a:p>
            <a:pPr marL="0" indent="0">
              <a:buNone/>
            </a:pPr>
            <a:r>
              <a:rPr lang="en-US" sz="2000" dirty="0">
                <a:solidFill>
                  <a:srgbClr val="0000FF"/>
                </a:solidFill>
                <a:latin typeface="Lucida Console" panose="020B0609040504020204" pitchFamily="49" charset="0"/>
              </a:rPr>
              <a:t>  </a:t>
            </a:r>
            <a:r>
              <a:rPr lang="en-US" sz="2000" b="1" dirty="0" err="1">
                <a:solidFill>
                  <a:srgbClr val="0000FF"/>
                </a:solidFill>
                <a:latin typeface="Lucida Console" panose="020B0609040504020204" pitchFamily="49" charset="0"/>
              </a:rPr>
              <a:t>const</a:t>
            </a:r>
            <a:r>
              <a:rPr lang="en-US" sz="2000" dirty="0">
                <a:solidFill>
                  <a:srgbClr val="0000FF"/>
                </a:solidFill>
                <a:latin typeface="Lucida Console" panose="020B0609040504020204" pitchFamily="49" charset="0"/>
              </a:rPr>
              <a:t> age: </a:t>
            </a:r>
            <a:r>
              <a:rPr lang="en-US" sz="2000" b="1" dirty="0" err="1" smtClean="0">
                <a:solidFill>
                  <a:srgbClr val="0000FF"/>
                </a:solidFill>
                <a:latin typeface="Lucida Console" panose="020B0609040504020204" pitchFamily="49" charset="0"/>
              </a:rPr>
              <a:t>val</a:t>
            </a:r>
            <a:r>
              <a:rPr lang="en-US" sz="2000" dirty="0" smtClean="0">
                <a:solidFill>
                  <a:srgbClr val="0000FF"/>
                </a:solidFill>
                <a:latin typeface="Lucida Console" panose="020B0609040504020204" pitchFamily="49" charset="0"/>
              </a:rPr>
              <a:t> ():</a:t>
            </a:r>
            <a:r>
              <a:rPr lang="en-US" sz="2000" dirty="0" err="1">
                <a:solidFill>
                  <a:srgbClr val="0000FF"/>
                </a:solidFill>
                <a:latin typeface="Lucida Console" panose="020B0609040504020204" pitchFamily="49" charset="0"/>
              </a:rPr>
              <a:t>Int</a:t>
            </a:r>
            <a:r>
              <a:rPr lang="en-US" sz="2000" dirty="0" smtClean="0">
                <a:solidFill>
                  <a:srgbClr val="0000FF"/>
                </a:solidFill>
                <a:latin typeface="Lucida Console" panose="020B0609040504020204" pitchFamily="49" charset="0"/>
              </a:rPr>
              <a:t> </a:t>
            </a:r>
            <a:r>
              <a:rPr lang="en-US" sz="2000" b="1" dirty="0" smtClean="0">
                <a:solidFill>
                  <a:srgbClr val="0000FF"/>
                </a:solidFill>
                <a:latin typeface="Lucida Console" panose="020B0609040504020204" pitchFamily="49" charset="0"/>
              </a:rPr>
              <a:t>{return</a:t>
            </a:r>
            <a:r>
              <a:rPr lang="en-US" sz="2000" dirty="0" smtClean="0">
                <a:solidFill>
                  <a:srgbClr val="0000FF"/>
                </a:solidFill>
                <a:latin typeface="Lucida Console" panose="020B0609040504020204" pitchFamily="49" charset="0"/>
              </a:rPr>
              <a:t> </a:t>
            </a:r>
            <a:r>
              <a:rPr lang="en-US" sz="2000" dirty="0">
                <a:solidFill>
                  <a:srgbClr val="0000FF"/>
                </a:solidFill>
                <a:latin typeface="Lucida Console" panose="020B0609040504020204" pitchFamily="49" charset="0"/>
              </a:rPr>
              <a:t>55</a:t>
            </a:r>
            <a:r>
              <a:rPr lang="en-US" sz="2000" b="1" dirty="0" smtClean="0">
                <a:solidFill>
                  <a:srgbClr val="0000FF"/>
                </a:solidFill>
                <a:latin typeface="Lucida Console" panose="020B0609040504020204" pitchFamily="49" charset="0"/>
              </a:rPr>
              <a:t>}  </a:t>
            </a:r>
            <a:r>
              <a:rPr lang="en-US" sz="2000" dirty="0" smtClean="0">
                <a:solidFill>
                  <a:srgbClr val="0000FF"/>
                </a:solidFill>
                <a:latin typeface="Lucida Console" panose="020B0609040504020204" pitchFamily="49" charset="0"/>
              </a:rPr>
              <a:t>// </a:t>
            </a:r>
            <a:r>
              <a:rPr lang="en-US" sz="2000" dirty="0">
                <a:solidFill>
                  <a:srgbClr val="0000FF"/>
                </a:solidFill>
                <a:latin typeface="Lucida Console" panose="020B0609040504020204" pitchFamily="49" charset="0"/>
              </a:rPr>
              <a:t>attribute #2</a:t>
            </a:r>
            <a:endParaRPr lang="en-US" sz="2000" b="1" dirty="0">
              <a:solidFill>
                <a:srgbClr val="0000FF"/>
              </a:solidFill>
              <a:latin typeface="Lucida Console" panose="020B0609040504020204" pitchFamily="49" charset="0"/>
            </a:endParaRPr>
          </a:p>
          <a:p>
            <a:pPr marL="0" indent="0">
              <a:buNone/>
            </a:pPr>
            <a:r>
              <a:rPr lang="en-US" sz="2000" dirty="0" smtClean="0">
                <a:solidFill>
                  <a:srgbClr val="0000FF"/>
                </a:solidFill>
                <a:latin typeface="Lucida Console" panose="020B0609040504020204" pitchFamily="49" charset="0"/>
              </a:rPr>
              <a:t>  </a:t>
            </a:r>
            <a:r>
              <a:rPr lang="en-US" sz="2000" b="1" dirty="0" err="1">
                <a:solidFill>
                  <a:srgbClr val="0000FF"/>
                </a:solidFill>
                <a:latin typeface="Lucida Console" panose="020B0609040504020204" pitchFamily="49" charset="0"/>
              </a:rPr>
              <a:t>var</a:t>
            </a:r>
            <a:r>
              <a:rPr lang="en-US" sz="2000" dirty="0">
                <a:solidFill>
                  <a:srgbClr val="0000FF"/>
                </a:solidFill>
                <a:latin typeface="Lucida Console" panose="020B0609040504020204" pitchFamily="49" charset="0"/>
              </a:rPr>
              <a:t> spouse: </a:t>
            </a:r>
            <a:r>
              <a:rPr lang="en-US" sz="2000" b="1" dirty="0">
                <a:solidFill>
                  <a:srgbClr val="0000FF"/>
                </a:solidFill>
                <a:latin typeface="Lucida Console" panose="020B0609040504020204" pitchFamily="49" charset="0"/>
              </a:rPr>
              <a:t>? </a:t>
            </a:r>
            <a:r>
              <a:rPr lang="en-US" sz="2000" dirty="0">
                <a:solidFill>
                  <a:srgbClr val="0000FF"/>
                </a:solidFill>
                <a:latin typeface="Lucida Console" panose="020B0609040504020204" pitchFamily="49" charset="0"/>
              </a:rPr>
              <a:t>// attribute #3: value not defined yet</a:t>
            </a:r>
          </a:p>
          <a:p>
            <a:pPr marL="0" indent="0">
              <a:buNone/>
            </a:pPr>
            <a:r>
              <a:rPr lang="en-US" sz="2000" dirty="0" smtClean="0">
                <a:solidFill>
                  <a:srgbClr val="0000FF"/>
                </a:solidFill>
                <a:latin typeface="Lucida Console" panose="020B0609040504020204" pitchFamily="49" charset="0"/>
              </a:rPr>
              <a:t>  </a:t>
            </a:r>
            <a:r>
              <a:rPr lang="en-US" sz="2000" b="1" dirty="0" err="1" smtClean="0">
                <a:solidFill>
                  <a:srgbClr val="0000FF"/>
                </a:solidFill>
                <a:latin typeface="Lucida Console" panose="020B0609040504020204" pitchFamily="49" charset="0"/>
              </a:rPr>
              <a:t>var</a:t>
            </a:r>
            <a:r>
              <a:rPr lang="en-US" sz="2000" dirty="0" smtClean="0">
                <a:solidFill>
                  <a:srgbClr val="0000FF"/>
                </a:solidFill>
                <a:latin typeface="Lucida Console" panose="020B0609040504020204" pitchFamily="49" charset="0"/>
              </a:rPr>
              <a:t> </a:t>
            </a:r>
            <a:r>
              <a:rPr lang="en-US" sz="2000" dirty="0">
                <a:solidFill>
                  <a:srgbClr val="0000FF"/>
                </a:solidFill>
                <a:latin typeface="Lucida Console" panose="020B0609040504020204" pitchFamily="49" charset="0"/>
              </a:rPr>
              <a:t>company: </a:t>
            </a:r>
            <a:r>
              <a:rPr lang="en-US" sz="2000" b="1" dirty="0">
                <a:solidFill>
                  <a:srgbClr val="0000FF"/>
                </a:solidFill>
                <a:latin typeface="Lucida Console" panose="020B0609040504020204" pitchFamily="49" charset="0"/>
              </a:rPr>
              <a:t>ref </a:t>
            </a:r>
            <a:r>
              <a:rPr lang="en-US" sz="2000" dirty="0">
                <a:solidFill>
                  <a:srgbClr val="0000FF"/>
                </a:solidFill>
                <a:latin typeface="Lucida Console" panose="020B0609040504020204" pitchFamily="49" charset="0"/>
              </a:rPr>
              <a:t>Huawei            // attribute #</a:t>
            </a:r>
            <a:r>
              <a:rPr lang="en-US" sz="2000" dirty="0" smtClean="0">
                <a:solidFill>
                  <a:srgbClr val="0000FF"/>
                </a:solidFill>
                <a:latin typeface="Lucida Console" panose="020B0609040504020204" pitchFamily="49" charset="0"/>
              </a:rPr>
              <a:t>4</a:t>
            </a:r>
          </a:p>
          <a:p>
            <a:pPr marL="0" indent="0">
              <a:buNone/>
            </a:pPr>
            <a:r>
              <a:rPr lang="en-US" sz="2000" b="1" dirty="0" smtClean="0">
                <a:solidFill>
                  <a:srgbClr val="0000FF"/>
                </a:solidFill>
                <a:latin typeface="Lucida Console" panose="020B0609040504020204" pitchFamily="49" charset="0"/>
              </a:rPr>
              <a:t>}</a:t>
            </a:r>
            <a:endParaRPr lang="en-US" sz="2000" b="1" dirty="0">
              <a:solidFill>
                <a:srgbClr val="0000FF"/>
              </a:solidFill>
              <a:latin typeface="Lucida Console" panose="020B0609040504020204" pitchFamily="49" charset="0"/>
            </a:endParaRPr>
          </a:p>
          <a:p>
            <a:pPr marL="0" indent="0">
              <a:buNone/>
            </a:pPr>
            <a:endParaRPr lang="en-US" dirty="0" smtClean="0"/>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5</a:t>
            </a:fld>
            <a:endParaRPr lang="en-US" dirty="0"/>
          </a:p>
        </p:txBody>
      </p:sp>
      <p:sp>
        <p:nvSpPr>
          <p:cNvPr id="5" name="TextBox 4"/>
          <p:cNvSpPr txBox="1"/>
          <p:nvPr/>
        </p:nvSpPr>
        <p:spPr>
          <a:xfrm>
            <a:off x="533400" y="5867400"/>
            <a:ext cx="7391400" cy="830997"/>
          </a:xfrm>
          <a:prstGeom prst="rect">
            <a:avLst/>
          </a:prstGeom>
          <a:noFill/>
          <a:ln>
            <a:solidFill>
              <a:schemeClr val="accent1">
                <a:shade val="95000"/>
                <a:satMod val="105000"/>
              </a:schemeClr>
            </a:solidFill>
          </a:ln>
        </p:spPr>
        <p:txBody>
          <a:bodyPr wrap="square" rtlCol="0">
            <a:spAutoFit/>
          </a:bodyPr>
          <a:lstStyle/>
          <a:p>
            <a:r>
              <a:rPr lang="en-US" sz="2400" dirty="0" smtClean="0"/>
              <a:t>Aha: attribute value can be of </a:t>
            </a:r>
            <a:r>
              <a:rPr lang="en-US" sz="2400" b="1" dirty="0" err="1" smtClean="0"/>
              <a:t>val</a:t>
            </a:r>
            <a:r>
              <a:rPr lang="en-US" sz="2400" dirty="0" smtClean="0"/>
              <a:t> (value) or </a:t>
            </a:r>
            <a:r>
              <a:rPr lang="en-US" sz="2400" b="1" dirty="0" smtClean="0"/>
              <a:t>ref</a:t>
            </a:r>
            <a:r>
              <a:rPr lang="en-US" sz="2400" dirty="0" smtClean="0"/>
              <a:t> (reference) nature, and value can be undefined</a:t>
            </a:r>
            <a:endParaRPr lang="en-US" sz="2400" dirty="0"/>
          </a:p>
        </p:txBody>
      </p:sp>
    </p:spTree>
    <p:extLst>
      <p:ext uri="{BB962C8B-B14F-4D97-AF65-F5344CB8AC3E}">
        <p14:creationId xmlns:p14="http://schemas.microsoft.com/office/powerpoint/2010/main" val="1140687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162"/>
            <a:ext cx="8153400" cy="636360"/>
          </a:xfrm>
        </p:spPr>
        <p:txBody>
          <a:bodyPr>
            <a:normAutofit fontScale="90000"/>
          </a:bodyPr>
          <a:lstStyle/>
          <a:p>
            <a:r>
              <a:rPr lang="en-US" sz="3600" b="1" dirty="0" smtClean="0">
                <a:solidFill>
                  <a:srgbClr val="CC6600"/>
                </a:solidFill>
                <a:latin typeface="Comic Sans MS" pitchFamily="66" charset="0"/>
              </a:rPr>
              <a:t>Object life cycle</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0" y="159136"/>
            <a:ext cx="9144000" cy="6324600"/>
          </a:xfrm>
        </p:spPr>
        <p:txBody>
          <a:bodyPr>
            <a:noAutofit/>
          </a:bodyPr>
          <a:lstStyle/>
          <a:p>
            <a:pPr marL="514350" indent="-514350">
              <a:buFont typeface="+mj-lt"/>
              <a:buAutoNum type="arabicPeriod"/>
            </a:pPr>
            <a:r>
              <a:rPr lang="en-US" sz="2400" u="sng" dirty="0" smtClean="0"/>
              <a:t>Object creation</a:t>
            </a:r>
          </a:p>
          <a:p>
            <a:pPr marL="914400" lvl="1" indent="-514350"/>
            <a:r>
              <a:rPr lang="en-US" dirty="0" smtClean="0"/>
              <a:t>its attributes initialization</a:t>
            </a:r>
          </a:p>
          <a:p>
            <a:pPr marL="914400" lvl="1" indent="-514350"/>
            <a:r>
              <a:rPr lang="en-US" dirty="0" smtClean="0"/>
              <a:t>who (what) can do it ?</a:t>
            </a:r>
          </a:p>
          <a:p>
            <a:pPr marL="1314450" lvl="2" indent="-514350"/>
            <a:r>
              <a:rPr lang="en-US" sz="2400" dirty="0" smtClean="0"/>
              <a:t>runtime creates root object and calls </a:t>
            </a:r>
            <a:r>
              <a:rPr lang="en-US" sz="2400" b="1" dirty="0" smtClean="0"/>
              <a:t>main</a:t>
            </a:r>
            <a:r>
              <a:rPr lang="en-US" sz="2400" dirty="0" smtClean="0"/>
              <a:t> for example </a:t>
            </a:r>
          </a:p>
          <a:p>
            <a:pPr marL="1314450" lvl="2" indent="-514350"/>
            <a:r>
              <a:rPr lang="en-US" sz="2400" dirty="0" smtClean="0"/>
              <a:t>3</a:t>
            </a:r>
            <a:r>
              <a:rPr lang="en-US" sz="2400" baseline="30000" dirty="0" smtClean="0"/>
              <a:t>rd</a:t>
            </a:r>
            <a:r>
              <a:rPr lang="en-US" sz="2400" dirty="0" smtClean="0"/>
              <a:t> party code</a:t>
            </a:r>
          </a:p>
          <a:p>
            <a:pPr marL="1314450" lvl="2" indent="-514350"/>
            <a:r>
              <a:rPr lang="en-US" sz="2400" dirty="0" smtClean="0"/>
              <a:t>program code</a:t>
            </a:r>
            <a:endParaRPr lang="en-US" sz="2400" dirty="0"/>
          </a:p>
          <a:p>
            <a:pPr marL="514350" indent="-514350">
              <a:buFont typeface="+mj-lt"/>
              <a:buAutoNum type="arabicPeriod"/>
            </a:pPr>
            <a:r>
              <a:rPr lang="en-US" sz="2400" u="sng" dirty="0"/>
              <a:t>Life time </a:t>
            </a:r>
            <a:r>
              <a:rPr lang="en-US" sz="2400" u="sng" dirty="0" smtClean="0"/>
              <a:t>loop:</a:t>
            </a:r>
            <a:r>
              <a:rPr lang="en-US" sz="2400" dirty="0" smtClean="0"/>
              <a:t> </a:t>
            </a:r>
          </a:p>
          <a:p>
            <a:pPr marL="914400" lvl="1" indent="-514350"/>
            <a:r>
              <a:rPr lang="en-US" dirty="0" smtClean="0"/>
              <a:t>attributes</a:t>
            </a:r>
            <a:r>
              <a:rPr lang="en-US" dirty="0"/>
              <a:t>’ </a:t>
            </a:r>
            <a:r>
              <a:rPr lang="en-US" dirty="0" smtClean="0"/>
              <a:t>activations:</a:t>
            </a:r>
          </a:p>
          <a:p>
            <a:pPr marL="1314450" lvl="2" indent="-514350"/>
            <a:r>
              <a:rPr lang="en-US" sz="2400" dirty="0"/>
              <a:t>access (read) data attributes (fields)</a:t>
            </a:r>
          </a:p>
          <a:p>
            <a:pPr marL="1314450" lvl="2" indent="-514350"/>
            <a:r>
              <a:rPr lang="en-US" sz="2400" dirty="0"/>
              <a:t>call routines (methods</a:t>
            </a:r>
            <a:r>
              <a:rPr lang="en-US" sz="2400" dirty="0" smtClean="0"/>
              <a:t>)</a:t>
            </a:r>
          </a:p>
          <a:p>
            <a:pPr marL="914400" lvl="1" indent="-514350"/>
            <a:r>
              <a:rPr lang="en-US" dirty="0" smtClean="0"/>
              <a:t>On object operations</a:t>
            </a:r>
          </a:p>
          <a:p>
            <a:pPr marL="514350" indent="-514350">
              <a:buFont typeface="+mj-lt"/>
              <a:buAutoNum type="arabicPeriod"/>
            </a:pPr>
            <a:r>
              <a:rPr lang="en-US" sz="2400" u="sng" dirty="0" smtClean="0"/>
              <a:t>Destruction</a:t>
            </a:r>
          </a:p>
          <a:p>
            <a:pPr marL="914400" lvl="1" indent="-514350"/>
            <a:r>
              <a:rPr lang="en-US" dirty="0" smtClean="0"/>
              <a:t>automatic (GC, on scope left - whatever)</a:t>
            </a:r>
          </a:p>
          <a:p>
            <a:pPr marL="914400" lvl="1" indent="-514350"/>
            <a:r>
              <a:rPr lang="en-US" dirty="0"/>
              <a:t>m</a:t>
            </a:r>
            <a:r>
              <a:rPr lang="en-US" dirty="0" smtClean="0"/>
              <a:t>anual (mark or free)</a:t>
            </a:r>
            <a:endParaRPr lang="en-US" dirty="0"/>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6</a:t>
            </a:fld>
            <a:endParaRPr lang="en-US" dirty="0"/>
          </a:p>
        </p:txBody>
      </p:sp>
      <p:sp>
        <p:nvSpPr>
          <p:cNvPr id="5" name="TextBox 4"/>
          <p:cNvSpPr txBox="1"/>
          <p:nvPr/>
        </p:nvSpPr>
        <p:spPr>
          <a:xfrm>
            <a:off x="76200" y="6351534"/>
            <a:ext cx="8991600" cy="461665"/>
          </a:xfrm>
          <a:prstGeom prst="rect">
            <a:avLst/>
          </a:prstGeom>
          <a:solidFill>
            <a:schemeClr val="bg1"/>
          </a:solidFill>
          <a:ln>
            <a:solidFill>
              <a:schemeClr val="accent1">
                <a:shade val="95000"/>
                <a:satMod val="105000"/>
              </a:schemeClr>
            </a:solidFill>
          </a:ln>
        </p:spPr>
        <p:txBody>
          <a:bodyPr wrap="square" rtlCol="0">
            <a:spAutoFit/>
          </a:bodyPr>
          <a:lstStyle/>
          <a:p>
            <a:r>
              <a:rPr lang="en-US" sz="2400" dirty="0"/>
              <a:t>Note: No </a:t>
            </a:r>
            <a:r>
              <a:rPr lang="en-US" sz="2400" dirty="0" smtClean="0"/>
              <a:t>write into object attributes is the basis for object consistency</a:t>
            </a:r>
            <a:endParaRPr lang="en-US" sz="2400" dirty="0"/>
          </a:p>
        </p:txBody>
      </p:sp>
    </p:spTree>
    <p:extLst>
      <p:ext uri="{BB962C8B-B14F-4D97-AF65-F5344CB8AC3E}">
        <p14:creationId xmlns:p14="http://schemas.microsoft.com/office/powerpoint/2010/main" val="2961090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162"/>
            <a:ext cx="8153400" cy="636360"/>
          </a:xfrm>
        </p:spPr>
        <p:txBody>
          <a:bodyPr>
            <a:normAutofit fontScale="90000"/>
          </a:bodyPr>
          <a:lstStyle/>
          <a:p>
            <a:r>
              <a:rPr lang="en-US" sz="3600" b="1" dirty="0" smtClean="0">
                <a:solidFill>
                  <a:srgbClr val="CC6600"/>
                </a:solidFill>
                <a:latin typeface="Comic Sans MS" pitchFamily="66" charset="0"/>
              </a:rPr>
              <a:t>Object relations</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76200" y="457200"/>
            <a:ext cx="9144000" cy="6324600"/>
          </a:xfrm>
        </p:spPr>
        <p:txBody>
          <a:bodyPr>
            <a:noAutofit/>
          </a:bodyPr>
          <a:lstStyle/>
          <a:p>
            <a:pPr lvl="0"/>
            <a:r>
              <a:rPr lang="en-US" dirty="0"/>
              <a:t>Compile time and runtime </a:t>
            </a:r>
            <a:r>
              <a:rPr lang="en-US" dirty="0" smtClean="0"/>
              <a:t>relations</a:t>
            </a:r>
          </a:p>
          <a:p>
            <a:pPr lvl="1"/>
            <a:r>
              <a:rPr lang="en-US" dirty="0" smtClean="0"/>
              <a:t>There are no objects at compile time !!!</a:t>
            </a:r>
            <a:endParaRPr lang="en-US" dirty="0"/>
          </a:p>
          <a:p>
            <a:pPr lvl="1"/>
            <a:r>
              <a:rPr lang="en-US" dirty="0" smtClean="0"/>
              <a:t>It is all about </a:t>
            </a:r>
            <a:r>
              <a:rPr lang="en-US" dirty="0"/>
              <a:t>r</a:t>
            </a:r>
            <a:r>
              <a:rPr lang="en-US" dirty="0" smtClean="0"/>
              <a:t>untime !!!</a:t>
            </a:r>
          </a:p>
          <a:p>
            <a:r>
              <a:rPr lang="en-US" dirty="0" smtClean="0"/>
              <a:t>Refers: O1 refers to O2</a:t>
            </a:r>
          </a:p>
          <a:p>
            <a:endParaRPr lang="en-US" dirty="0"/>
          </a:p>
          <a:p>
            <a:endParaRPr lang="en-US" dirty="0" smtClean="0"/>
          </a:p>
          <a:p>
            <a:pPr marL="0" indent="0">
              <a:buNone/>
            </a:pPr>
            <a:endParaRPr lang="en-US" dirty="0"/>
          </a:p>
          <a:p>
            <a:r>
              <a:rPr lang="en-US" dirty="0" smtClean="0"/>
              <a:t>Includes: O1 includes (contains) O2; (no cycles!)</a:t>
            </a:r>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7</a:t>
            </a:fld>
            <a:endParaRPr lang="en-US" dirty="0"/>
          </a:p>
        </p:txBody>
      </p:sp>
      <p:graphicFrame>
        <p:nvGraphicFramePr>
          <p:cNvPr id="4" name="Таблица 3"/>
          <p:cNvGraphicFramePr>
            <a:graphicFrameLocks noGrp="1"/>
          </p:cNvGraphicFramePr>
          <p:nvPr>
            <p:extLst>
              <p:ext uri="{D42A27DB-BD31-4B8C-83A1-F6EECF244321}">
                <p14:modId xmlns:p14="http://schemas.microsoft.com/office/powerpoint/2010/main" val="1886682309"/>
              </p:ext>
            </p:extLst>
          </p:nvPr>
        </p:nvGraphicFramePr>
        <p:xfrm>
          <a:off x="3200400" y="2306257"/>
          <a:ext cx="2590800" cy="1478280"/>
        </p:xfrm>
        <a:graphic>
          <a:graphicData uri="http://schemas.openxmlformats.org/drawingml/2006/table">
            <a:tbl>
              <a:tblPr>
                <a:tableStyleId>{5C22544A-7EE6-4342-B048-85BDC9FD1C3A}</a:tableStyleId>
              </a:tblPr>
              <a:tblGrid>
                <a:gridCol w="1340069"/>
                <a:gridCol w="1250731"/>
              </a:tblGrid>
              <a:tr h="0">
                <a:tc>
                  <a:txBody>
                    <a:bodyPr/>
                    <a:lstStyle/>
                    <a:p>
                      <a:r>
                        <a:rPr lang="en-US" dirty="0" smtClean="0"/>
                        <a:t>Attribute</a:t>
                      </a:r>
                      <a:r>
                        <a:rPr lang="en-US" baseline="-25000" dirty="0" smtClean="0"/>
                        <a:t>1</a:t>
                      </a:r>
                      <a:endParaRPr lang="en-US" baseline="-25000" dirty="0"/>
                    </a:p>
                  </a:txBody>
                  <a:tcPr/>
                </a:tc>
                <a:tc>
                  <a:txBody>
                    <a:bodyPr/>
                    <a:lstStyle/>
                    <a:p>
                      <a:r>
                        <a:rPr lang="en-US" dirty="0" smtClean="0"/>
                        <a:t>55</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Attribute</a:t>
                      </a:r>
                      <a:r>
                        <a:rPr lang="en-US" baseline="-25000" dirty="0" smtClean="0"/>
                        <a:t>2</a:t>
                      </a:r>
                    </a:p>
                  </a:txBody>
                  <a:tcPr/>
                </a:tc>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Attribute</a:t>
                      </a:r>
                      <a:r>
                        <a:rPr lang="en-US" baseline="-25000" dirty="0" smtClean="0"/>
                        <a:t>3</a:t>
                      </a:r>
                    </a:p>
                  </a:txBody>
                  <a:tcPr/>
                </a:tc>
                <a:tc>
                  <a:txBody>
                    <a:bodyPr/>
                    <a:lstStyle/>
                    <a:p>
                      <a:r>
                        <a:rPr lang="en-US" dirty="0" smtClean="0"/>
                        <a:t>“A string”</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Attribute</a:t>
                      </a:r>
                      <a:r>
                        <a:rPr lang="en-US" baseline="-25000" dirty="0" smtClean="0"/>
                        <a:t>4</a:t>
                      </a:r>
                    </a:p>
                  </a:txBody>
                  <a:tcPr/>
                </a:tc>
                <a:tc>
                  <a:txBody>
                    <a:bodyPr/>
                    <a:lstStyle/>
                    <a:p>
                      <a:r>
                        <a:rPr lang="en-US" b="1" dirty="0" smtClean="0"/>
                        <a:t>() do</a:t>
                      </a:r>
                      <a:r>
                        <a:rPr lang="en-US" baseline="0" dirty="0" smtClean="0"/>
                        <a:t> … </a:t>
                      </a:r>
                      <a:r>
                        <a:rPr lang="en-US" b="1" baseline="0" dirty="0" smtClean="0"/>
                        <a:t>end</a:t>
                      </a:r>
                      <a:endParaRPr lang="en-US" b="1" dirty="0"/>
                    </a:p>
                  </a:txBody>
                  <a:tcPr/>
                </a:tc>
              </a:tr>
            </a:tbl>
          </a:graphicData>
        </a:graphic>
      </p:graphicFrame>
      <p:graphicFrame>
        <p:nvGraphicFramePr>
          <p:cNvPr id="6" name="Таблица 5"/>
          <p:cNvGraphicFramePr>
            <a:graphicFrameLocks noGrp="1"/>
          </p:cNvGraphicFramePr>
          <p:nvPr>
            <p:extLst>
              <p:ext uri="{D42A27DB-BD31-4B8C-83A1-F6EECF244321}">
                <p14:modId xmlns:p14="http://schemas.microsoft.com/office/powerpoint/2010/main" val="3963010462"/>
              </p:ext>
            </p:extLst>
          </p:nvPr>
        </p:nvGraphicFramePr>
        <p:xfrm>
          <a:off x="6248400" y="2687257"/>
          <a:ext cx="2362200" cy="736600"/>
        </p:xfrm>
        <a:graphic>
          <a:graphicData uri="http://schemas.openxmlformats.org/drawingml/2006/table">
            <a:tbl>
              <a:tblPr>
                <a:tableStyleId>{5C22544A-7EE6-4342-B048-85BDC9FD1C3A}</a:tableStyleId>
              </a:tblPr>
              <a:tblGrid>
                <a:gridCol w="1221828"/>
                <a:gridCol w="1140372"/>
              </a:tblGrid>
              <a:tr h="0">
                <a:tc>
                  <a:txBody>
                    <a:bodyPr/>
                    <a:lstStyle/>
                    <a:p>
                      <a:r>
                        <a:rPr lang="en-US" dirty="0" smtClean="0"/>
                        <a:t>Attribute</a:t>
                      </a:r>
                      <a:r>
                        <a:rPr lang="en-US" baseline="-25000" dirty="0" smtClean="0"/>
                        <a:t>1</a:t>
                      </a:r>
                      <a:endParaRPr lang="en-US" baseline="-25000" dirty="0"/>
                    </a:p>
                  </a:txBody>
                  <a:tcPr/>
                </a:tc>
                <a:tc>
                  <a:txBody>
                    <a:bodyPr/>
                    <a:lstStyle/>
                    <a:p>
                      <a:r>
                        <a:rPr lang="en-US" dirty="0" smtClean="0"/>
                        <a:t>true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Attribute</a:t>
                      </a:r>
                      <a:r>
                        <a:rPr lang="en-US" baseline="-25000" dirty="0" smtClean="0"/>
                        <a:t>2</a:t>
                      </a:r>
                    </a:p>
                  </a:txBody>
                  <a:tcPr/>
                </a:tc>
                <a:tc>
                  <a:txBody>
                    <a:bodyPr/>
                    <a:lstStyle/>
                    <a:p>
                      <a:r>
                        <a:rPr lang="en-US" dirty="0" smtClean="0"/>
                        <a:t>3.14159</a:t>
                      </a:r>
                      <a:endParaRPr lang="en-US" dirty="0"/>
                    </a:p>
                  </a:txBody>
                  <a:tcPr/>
                </a:tc>
              </a:tr>
            </a:tbl>
          </a:graphicData>
        </a:graphic>
      </p:graphicFrame>
      <p:cxnSp>
        <p:nvCxnSpPr>
          <p:cNvPr id="8" name="Прямая со стрелкой 7"/>
          <p:cNvCxnSpPr/>
          <p:nvPr/>
        </p:nvCxnSpPr>
        <p:spPr>
          <a:xfrm>
            <a:off x="5029200" y="2839657"/>
            <a:ext cx="1219200" cy="0"/>
          </a:xfrm>
          <a:prstGeom prst="straightConnector1">
            <a:avLst/>
          </a:prstGeom>
          <a:ln w="25400">
            <a:solidFill>
              <a:srgbClr val="7030A0"/>
            </a:solidFill>
            <a:headEnd type="diamond"/>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10200" y="2153857"/>
            <a:ext cx="457200" cy="369332"/>
          </a:xfrm>
          <a:prstGeom prst="rect">
            <a:avLst/>
          </a:prstGeom>
          <a:solidFill>
            <a:schemeClr val="bg1"/>
          </a:solidFill>
          <a:ln>
            <a:solidFill>
              <a:srgbClr val="7030A0"/>
            </a:solidFill>
          </a:ln>
        </p:spPr>
        <p:txBody>
          <a:bodyPr wrap="square" rtlCol="0">
            <a:spAutoFit/>
          </a:bodyPr>
          <a:lstStyle/>
          <a:p>
            <a:r>
              <a:rPr lang="en-US" dirty="0" smtClean="0"/>
              <a:t>O1</a:t>
            </a:r>
            <a:endParaRPr lang="en-US" dirty="0"/>
          </a:p>
        </p:txBody>
      </p:sp>
      <p:sp>
        <p:nvSpPr>
          <p:cNvPr id="10" name="TextBox 9"/>
          <p:cNvSpPr txBox="1"/>
          <p:nvPr/>
        </p:nvSpPr>
        <p:spPr>
          <a:xfrm>
            <a:off x="8305800" y="2523189"/>
            <a:ext cx="457200" cy="369332"/>
          </a:xfrm>
          <a:prstGeom prst="rect">
            <a:avLst/>
          </a:prstGeom>
          <a:solidFill>
            <a:schemeClr val="bg1"/>
          </a:solidFill>
          <a:ln>
            <a:solidFill>
              <a:srgbClr val="7030A0"/>
            </a:solidFill>
          </a:ln>
        </p:spPr>
        <p:txBody>
          <a:bodyPr wrap="square" rtlCol="0">
            <a:spAutoFit/>
          </a:bodyPr>
          <a:lstStyle/>
          <a:p>
            <a:r>
              <a:rPr lang="en-US" dirty="0" smtClean="0"/>
              <a:t>O2</a:t>
            </a:r>
            <a:endParaRPr lang="en-US" dirty="0"/>
          </a:p>
        </p:txBody>
      </p:sp>
      <p:graphicFrame>
        <p:nvGraphicFramePr>
          <p:cNvPr id="11" name="Таблица 10"/>
          <p:cNvGraphicFramePr>
            <a:graphicFrameLocks noGrp="1"/>
          </p:cNvGraphicFramePr>
          <p:nvPr>
            <p:extLst>
              <p:ext uri="{D42A27DB-BD31-4B8C-83A1-F6EECF244321}">
                <p14:modId xmlns:p14="http://schemas.microsoft.com/office/powerpoint/2010/main" val="3837836587"/>
              </p:ext>
            </p:extLst>
          </p:nvPr>
        </p:nvGraphicFramePr>
        <p:xfrm>
          <a:off x="3124201" y="4406870"/>
          <a:ext cx="3962400" cy="1849120"/>
        </p:xfrm>
        <a:graphic>
          <a:graphicData uri="http://schemas.openxmlformats.org/drawingml/2006/table">
            <a:tbl>
              <a:tblPr>
                <a:tableStyleId>{5C22544A-7EE6-4342-B048-85BDC9FD1C3A}</a:tableStyleId>
              </a:tblPr>
              <a:tblGrid>
                <a:gridCol w="1295399"/>
                <a:gridCol w="1447801"/>
                <a:gridCol w="1219200"/>
              </a:tblGrid>
              <a:tr h="0">
                <a:tc>
                  <a:txBody>
                    <a:bodyPr/>
                    <a:lstStyle/>
                    <a:p>
                      <a:r>
                        <a:rPr lang="en-US" dirty="0" smtClean="0"/>
                        <a:t>Attribute</a:t>
                      </a:r>
                      <a:r>
                        <a:rPr lang="en-US" baseline="-25000" dirty="0" smtClean="0"/>
                        <a:t>1</a:t>
                      </a:r>
                      <a:endParaRPr lang="en-US" baseline="-25000" dirty="0"/>
                    </a:p>
                  </a:txBody>
                  <a:tcPr/>
                </a:tc>
                <a:tc>
                  <a:txBody>
                    <a:bodyPr/>
                    <a:lstStyle/>
                    <a:p>
                      <a:r>
                        <a:rPr lang="en-US" dirty="0" smtClean="0"/>
                        <a:t>55</a:t>
                      </a:r>
                      <a:endParaRPr lang="en-US" dirty="0"/>
                    </a:p>
                  </a:txBody>
                  <a:tcPr/>
                </a:tc>
                <a:tc>
                  <a:txBody>
                    <a:bodyPr/>
                    <a:lstStyle/>
                    <a:p>
                      <a:endParaRPr lang="en-US" dirty="0"/>
                    </a:p>
                  </a:txBody>
                  <a:tcPr/>
                </a:tc>
              </a:tr>
              <a:tr h="37084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Attribute</a:t>
                      </a:r>
                      <a:r>
                        <a:rPr lang="en-US" baseline="-25000" dirty="0" smtClean="0"/>
                        <a:t>2</a:t>
                      </a:r>
                    </a:p>
                  </a:txBody>
                  <a:tcPr/>
                </a:tc>
                <a:tc>
                  <a:txBody>
                    <a:bodyPr/>
                    <a:lstStyle/>
                    <a:p>
                      <a:r>
                        <a:rPr lang="en-US" i="1" dirty="0" smtClean="0"/>
                        <a:t>Attribute</a:t>
                      </a:r>
                      <a:r>
                        <a:rPr lang="en-US" i="1" baseline="-25000" dirty="0" smtClean="0"/>
                        <a:t>1</a:t>
                      </a:r>
                      <a:endParaRPr lang="en-US" i="1" baseline="-25000" dirty="0"/>
                    </a:p>
                  </a:txBody>
                  <a:tcPr/>
                </a:tc>
                <a:tc>
                  <a:txBody>
                    <a:bodyPr/>
                    <a:lstStyle/>
                    <a:p>
                      <a:r>
                        <a:rPr lang="en-US" i="1" dirty="0" smtClean="0"/>
                        <a:t>true</a:t>
                      </a:r>
                      <a:endParaRPr lang="en-US" i="1" dirty="0"/>
                    </a:p>
                  </a:txBody>
                  <a:tcPr/>
                </a:tc>
              </a:tr>
              <a:tr h="37084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25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Attribute</a:t>
                      </a:r>
                      <a:r>
                        <a:rPr lang="en-US" i="1" baseline="-25000" dirty="0" smtClean="0"/>
                        <a:t>2</a:t>
                      </a:r>
                    </a:p>
                  </a:txBody>
                  <a:tcPr/>
                </a:tc>
                <a:tc>
                  <a:txBody>
                    <a:bodyPr/>
                    <a:lstStyle/>
                    <a:p>
                      <a:r>
                        <a:rPr lang="en-US" i="1" dirty="0" smtClean="0"/>
                        <a:t>3.14159</a:t>
                      </a:r>
                      <a:endParaRPr lang="en-US" i="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Attribute</a:t>
                      </a:r>
                      <a:r>
                        <a:rPr lang="en-US" baseline="-25000" dirty="0" smtClean="0"/>
                        <a:t>3</a:t>
                      </a:r>
                    </a:p>
                  </a:txBody>
                  <a:tcPr/>
                </a:tc>
                <a:tc>
                  <a:txBody>
                    <a:bodyPr/>
                    <a:lstStyle/>
                    <a:p>
                      <a:r>
                        <a:rPr lang="en-US" dirty="0" smtClean="0"/>
                        <a:t>“A string”</a:t>
                      </a:r>
                      <a:endParaRPr lang="en-US" dirty="0"/>
                    </a:p>
                  </a:txBody>
                  <a:tcPr/>
                </a:tc>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Attribute</a:t>
                      </a:r>
                      <a:r>
                        <a:rPr lang="en-US" baseline="-25000" dirty="0" smtClean="0"/>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 do</a:t>
                      </a:r>
                      <a:r>
                        <a:rPr lang="en-US" baseline="0" dirty="0" smtClean="0"/>
                        <a:t> … </a:t>
                      </a:r>
                      <a:r>
                        <a:rPr lang="en-US" b="1" baseline="0" dirty="0" smtClean="0"/>
                        <a:t>end</a:t>
                      </a:r>
                      <a:endParaRPr lang="en-US" b="1" dirty="0" smtClean="0"/>
                    </a:p>
                  </a:txBody>
                  <a:tcPr/>
                </a:tc>
                <a:tc>
                  <a:txBody>
                    <a:bodyPr/>
                    <a:lstStyle/>
                    <a:p>
                      <a:endParaRPr lang="en-US" dirty="0"/>
                    </a:p>
                  </a:txBody>
                  <a:tcPr/>
                </a:tc>
              </a:tr>
            </a:tbl>
          </a:graphicData>
        </a:graphic>
      </p:graphicFrame>
      <p:sp>
        <p:nvSpPr>
          <p:cNvPr id="12" name="TextBox 11"/>
          <p:cNvSpPr txBox="1"/>
          <p:nvPr/>
        </p:nvSpPr>
        <p:spPr>
          <a:xfrm>
            <a:off x="6781800" y="4368210"/>
            <a:ext cx="457200" cy="369332"/>
          </a:xfrm>
          <a:prstGeom prst="rect">
            <a:avLst/>
          </a:prstGeom>
          <a:solidFill>
            <a:schemeClr val="bg1"/>
          </a:solidFill>
          <a:ln>
            <a:solidFill>
              <a:srgbClr val="7030A0"/>
            </a:solidFill>
          </a:ln>
        </p:spPr>
        <p:txBody>
          <a:bodyPr wrap="square" rtlCol="0">
            <a:spAutoFit/>
          </a:bodyPr>
          <a:lstStyle/>
          <a:p>
            <a:r>
              <a:rPr lang="en-US" dirty="0" smtClean="0"/>
              <a:t>O1</a:t>
            </a:r>
            <a:endParaRPr lang="en-US" dirty="0"/>
          </a:p>
        </p:txBody>
      </p:sp>
      <p:sp>
        <p:nvSpPr>
          <p:cNvPr id="14" name="TextBox 13"/>
          <p:cNvSpPr txBox="1"/>
          <p:nvPr/>
        </p:nvSpPr>
        <p:spPr>
          <a:xfrm>
            <a:off x="4038600" y="5108591"/>
            <a:ext cx="457200" cy="369332"/>
          </a:xfrm>
          <a:prstGeom prst="rect">
            <a:avLst/>
          </a:prstGeom>
          <a:solidFill>
            <a:schemeClr val="bg1"/>
          </a:solidFill>
          <a:ln>
            <a:solidFill>
              <a:srgbClr val="7030A0"/>
            </a:solidFill>
          </a:ln>
        </p:spPr>
        <p:txBody>
          <a:bodyPr wrap="square" rtlCol="0">
            <a:spAutoFit/>
          </a:bodyPr>
          <a:lstStyle/>
          <a:p>
            <a:r>
              <a:rPr lang="en-US" dirty="0" smtClean="0"/>
              <a:t>O2</a:t>
            </a:r>
            <a:endParaRPr lang="en-US" dirty="0"/>
          </a:p>
        </p:txBody>
      </p:sp>
      <p:sp>
        <p:nvSpPr>
          <p:cNvPr id="15" name="TextBox 14"/>
          <p:cNvSpPr txBox="1"/>
          <p:nvPr/>
        </p:nvSpPr>
        <p:spPr>
          <a:xfrm>
            <a:off x="42530" y="6337359"/>
            <a:ext cx="7348870" cy="461665"/>
          </a:xfrm>
          <a:prstGeom prst="rect">
            <a:avLst/>
          </a:prstGeom>
          <a:noFill/>
          <a:ln>
            <a:solidFill>
              <a:schemeClr val="accent1">
                <a:shade val="95000"/>
                <a:satMod val="105000"/>
              </a:schemeClr>
            </a:solidFill>
          </a:ln>
        </p:spPr>
        <p:txBody>
          <a:bodyPr wrap="square" rtlCol="0">
            <a:spAutoFit/>
          </a:bodyPr>
          <a:lstStyle/>
          <a:p>
            <a:r>
              <a:rPr lang="en-US" sz="2400" dirty="0" smtClean="0"/>
              <a:t>Only 2 relations -&gt; Only 2 kinds of attributes – ref and </a:t>
            </a:r>
            <a:r>
              <a:rPr lang="en-US" sz="2400" dirty="0" err="1" smtClean="0"/>
              <a:t>val</a:t>
            </a:r>
            <a:endParaRPr lang="en-US" sz="2400" dirty="0"/>
          </a:p>
        </p:txBody>
      </p:sp>
    </p:spTree>
    <p:extLst>
      <p:ext uri="{BB962C8B-B14F-4D97-AF65-F5344CB8AC3E}">
        <p14:creationId xmlns:p14="http://schemas.microsoft.com/office/powerpoint/2010/main" val="2054398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162"/>
            <a:ext cx="8153400" cy="636360"/>
          </a:xfrm>
        </p:spPr>
        <p:txBody>
          <a:bodyPr>
            <a:normAutofit fontScale="90000"/>
          </a:bodyPr>
          <a:lstStyle/>
          <a:p>
            <a:r>
              <a:rPr lang="en-US" sz="3600" b="1" dirty="0" smtClean="0">
                <a:solidFill>
                  <a:srgbClr val="CC6600"/>
                </a:solidFill>
                <a:latin typeface="Comic Sans MS" pitchFamily="66" charset="0"/>
              </a:rPr>
              <a:t>Object operations</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0" y="673749"/>
            <a:ext cx="5638800" cy="5334000"/>
          </a:xfrm>
        </p:spPr>
        <p:txBody>
          <a:bodyPr>
            <a:noAutofit/>
          </a:bodyPr>
          <a:lstStyle/>
          <a:p>
            <a:pPr lvl="0"/>
            <a:r>
              <a:rPr lang="en-US" sz="2400" u="sng" dirty="0" smtClean="0"/>
              <a:t>Compare</a:t>
            </a:r>
            <a:r>
              <a:rPr lang="en-US" sz="2400" dirty="0" smtClean="0"/>
              <a:t>: </a:t>
            </a:r>
            <a:r>
              <a:rPr lang="en-US" sz="2400" dirty="0"/>
              <a:t>How to compare objects</a:t>
            </a:r>
            <a:r>
              <a:rPr lang="en-US" sz="2400" dirty="0" smtClean="0"/>
              <a:t>?  </a:t>
            </a:r>
          </a:p>
          <a:p>
            <a:pPr lvl="1"/>
            <a:r>
              <a:rPr lang="en-US" dirty="0" smtClean="0"/>
              <a:t>Attribute by attribute compare</a:t>
            </a:r>
          </a:p>
          <a:p>
            <a:pPr lvl="1"/>
            <a:r>
              <a:rPr lang="en-US" dirty="0" smtClean="0"/>
              <a:t>Or programmer-defined</a:t>
            </a:r>
          </a:p>
          <a:p>
            <a:r>
              <a:rPr lang="en-US" sz="2400" u="sng" dirty="0" smtClean="0"/>
              <a:t>Copy</a:t>
            </a:r>
            <a:r>
              <a:rPr lang="en-US" sz="2400" dirty="0" smtClean="0"/>
              <a:t>: (assignment-like)</a:t>
            </a:r>
          </a:p>
          <a:p>
            <a:pPr lvl="1"/>
            <a:r>
              <a:rPr lang="en-US" dirty="0" smtClean="0"/>
              <a:t>Same type: ‘</a:t>
            </a:r>
            <a:r>
              <a:rPr lang="en-US" dirty="0" err="1" smtClean="0"/>
              <a:t>memmove</a:t>
            </a:r>
            <a:r>
              <a:rPr lang="en-US" dirty="0" smtClean="0"/>
              <a:t>’</a:t>
            </a:r>
          </a:p>
          <a:p>
            <a:pPr lvl="1"/>
            <a:r>
              <a:rPr lang="en-US" dirty="0" smtClean="0"/>
              <a:t>Different type</a:t>
            </a:r>
          </a:p>
          <a:p>
            <a:pPr lvl="2"/>
            <a:r>
              <a:rPr lang="en-US" sz="2400" dirty="0" smtClean="0"/>
              <a:t>Type are related: </a:t>
            </a:r>
            <a:r>
              <a:rPr lang="en-US" sz="2400" dirty="0"/>
              <a:t>attribute by attribute </a:t>
            </a:r>
            <a:r>
              <a:rPr lang="en-US" sz="2400" dirty="0" smtClean="0"/>
              <a:t>copy</a:t>
            </a:r>
          </a:p>
          <a:p>
            <a:pPr lvl="2"/>
            <a:r>
              <a:rPr lang="en-US" sz="2400" dirty="0" smtClean="0"/>
              <a:t>Types are unrelated: conversion – some action to be performed</a:t>
            </a:r>
          </a:p>
          <a:p>
            <a:r>
              <a:rPr lang="en-US" sz="2400" u="sng" dirty="0" smtClean="0"/>
              <a:t>Clone</a:t>
            </a:r>
            <a:r>
              <a:rPr lang="en-US" sz="2400" dirty="0" smtClean="0"/>
              <a:t>: create a copy of an object – shallow or deep</a:t>
            </a:r>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8</a:t>
            </a:fld>
            <a:endParaRPr lang="en-US" dirty="0"/>
          </a:p>
        </p:txBody>
      </p:sp>
      <p:graphicFrame>
        <p:nvGraphicFramePr>
          <p:cNvPr id="5" name="Таблица 4"/>
          <p:cNvGraphicFramePr>
            <a:graphicFrameLocks noGrp="1"/>
          </p:cNvGraphicFramePr>
          <p:nvPr>
            <p:extLst>
              <p:ext uri="{D42A27DB-BD31-4B8C-83A1-F6EECF244321}">
                <p14:modId xmlns:p14="http://schemas.microsoft.com/office/powerpoint/2010/main" val="17600942"/>
              </p:ext>
            </p:extLst>
          </p:nvPr>
        </p:nvGraphicFramePr>
        <p:xfrm>
          <a:off x="5486400" y="686863"/>
          <a:ext cx="1981200" cy="1107440"/>
        </p:xfrm>
        <a:graphic>
          <a:graphicData uri="http://schemas.openxmlformats.org/drawingml/2006/table">
            <a:tbl>
              <a:tblPr>
                <a:tableStyleId>{5C22544A-7EE6-4342-B048-85BDC9FD1C3A}</a:tableStyleId>
              </a:tblPr>
              <a:tblGrid>
                <a:gridCol w="702556"/>
                <a:gridCol w="1278644"/>
              </a:tblGrid>
              <a:tr h="0">
                <a:tc>
                  <a:txBody>
                    <a:bodyPr/>
                    <a:lstStyle/>
                    <a:p>
                      <a:r>
                        <a:rPr lang="en-US" dirty="0" smtClean="0"/>
                        <a:t>Attr</a:t>
                      </a:r>
                      <a:r>
                        <a:rPr lang="en-US" baseline="-25000" dirty="0" smtClean="0"/>
                        <a:t>1</a:t>
                      </a:r>
                      <a:endParaRPr lang="en-US" baseline="-25000" dirty="0"/>
                    </a:p>
                  </a:txBody>
                  <a:tcPr/>
                </a:tc>
                <a:tc>
                  <a:txBody>
                    <a:bodyPr/>
                    <a:lstStyle/>
                    <a:p>
                      <a:r>
                        <a:rPr lang="en-US" dirty="0" smtClean="0"/>
                        <a:t>55</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Attr</a:t>
                      </a:r>
                      <a:r>
                        <a:rPr lang="en-US" baseline="-25000"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string”</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Attr</a:t>
                      </a:r>
                      <a:r>
                        <a:rPr lang="en-US" baseline="-25000"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 do</a:t>
                      </a:r>
                      <a:r>
                        <a:rPr lang="en-US" baseline="0" dirty="0" smtClean="0"/>
                        <a:t> … </a:t>
                      </a:r>
                      <a:r>
                        <a:rPr lang="en-US" b="1" baseline="0" dirty="0" smtClean="0"/>
                        <a:t>end</a:t>
                      </a:r>
                      <a:endParaRPr lang="en-US" b="1" dirty="0" smtClean="0"/>
                    </a:p>
                  </a:txBody>
                  <a:tcPr/>
                </a:tc>
              </a:tr>
            </a:tbl>
          </a:graphicData>
        </a:graphic>
      </p:graphicFrame>
      <p:sp>
        <p:nvSpPr>
          <p:cNvPr id="6" name="TextBox 5"/>
          <p:cNvSpPr txBox="1"/>
          <p:nvPr/>
        </p:nvSpPr>
        <p:spPr>
          <a:xfrm>
            <a:off x="7053996" y="559981"/>
            <a:ext cx="457200" cy="369332"/>
          </a:xfrm>
          <a:prstGeom prst="rect">
            <a:avLst/>
          </a:prstGeom>
          <a:solidFill>
            <a:schemeClr val="bg1"/>
          </a:solidFill>
          <a:ln>
            <a:solidFill>
              <a:srgbClr val="7030A0"/>
            </a:solidFill>
          </a:ln>
        </p:spPr>
        <p:txBody>
          <a:bodyPr wrap="square" rtlCol="0">
            <a:spAutoFit/>
          </a:bodyPr>
          <a:lstStyle/>
          <a:p>
            <a:r>
              <a:rPr lang="en-US" dirty="0" smtClean="0"/>
              <a:t>O1</a:t>
            </a:r>
            <a:endParaRPr lang="en-US" dirty="0"/>
          </a:p>
        </p:txBody>
      </p:sp>
      <p:graphicFrame>
        <p:nvGraphicFramePr>
          <p:cNvPr id="8" name="Таблица 7"/>
          <p:cNvGraphicFramePr>
            <a:graphicFrameLocks noGrp="1"/>
          </p:cNvGraphicFramePr>
          <p:nvPr>
            <p:extLst>
              <p:ext uri="{D42A27DB-BD31-4B8C-83A1-F6EECF244321}">
                <p14:modId xmlns:p14="http://schemas.microsoft.com/office/powerpoint/2010/main" val="891885770"/>
              </p:ext>
            </p:extLst>
          </p:nvPr>
        </p:nvGraphicFramePr>
        <p:xfrm>
          <a:off x="7086600" y="1905000"/>
          <a:ext cx="1981200" cy="1107440"/>
        </p:xfrm>
        <a:graphic>
          <a:graphicData uri="http://schemas.openxmlformats.org/drawingml/2006/table">
            <a:tbl>
              <a:tblPr>
                <a:tableStyleId>{5C22544A-7EE6-4342-B048-85BDC9FD1C3A}</a:tableStyleId>
              </a:tblPr>
              <a:tblGrid>
                <a:gridCol w="713232"/>
                <a:gridCol w="1267968"/>
              </a:tblGrid>
              <a:tr h="0">
                <a:tc>
                  <a:txBody>
                    <a:bodyPr/>
                    <a:lstStyle/>
                    <a:p>
                      <a:r>
                        <a:rPr lang="en-US" dirty="0" smtClean="0"/>
                        <a:t>Attr</a:t>
                      </a:r>
                      <a:r>
                        <a:rPr lang="en-US" baseline="-25000" dirty="0" smtClean="0"/>
                        <a:t>1</a:t>
                      </a:r>
                      <a:endParaRPr lang="en-US" baseline="-25000" dirty="0"/>
                    </a:p>
                  </a:txBody>
                  <a:tcPr/>
                </a:tc>
                <a:tc>
                  <a:txBody>
                    <a:bodyPr/>
                    <a:lstStyle/>
                    <a:p>
                      <a:r>
                        <a:rPr lang="en-US" dirty="0" smtClean="0"/>
                        <a:t>55</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Attr</a:t>
                      </a:r>
                      <a:r>
                        <a:rPr lang="en-US" baseline="-25000"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string”</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Attr</a:t>
                      </a:r>
                      <a:r>
                        <a:rPr lang="en-US" baseline="-25000"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 do</a:t>
                      </a:r>
                      <a:r>
                        <a:rPr lang="en-US" baseline="0" dirty="0" smtClean="0"/>
                        <a:t> … </a:t>
                      </a:r>
                      <a:r>
                        <a:rPr lang="en-US" b="1" baseline="0" dirty="0" smtClean="0"/>
                        <a:t>end</a:t>
                      </a:r>
                      <a:endParaRPr lang="en-US" b="1" dirty="0" smtClean="0"/>
                    </a:p>
                  </a:txBody>
                  <a:tcPr/>
                </a:tc>
              </a:tr>
            </a:tbl>
          </a:graphicData>
        </a:graphic>
      </p:graphicFrame>
      <p:sp>
        <p:nvSpPr>
          <p:cNvPr id="9" name="TextBox 8"/>
          <p:cNvSpPr txBox="1"/>
          <p:nvPr/>
        </p:nvSpPr>
        <p:spPr>
          <a:xfrm>
            <a:off x="8610600" y="1752600"/>
            <a:ext cx="457200" cy="369332"/>
          </a:xfrm>
          <a:prstGeom prst="rect">
            <a:avLst/>
          </a:prstGeom>
          <a:solidFill>
            <a:schemeClr val="bg1"/>
          </a:solidFill>
          <a:ln>
            <a:solidFill>
              <a:srgbClr val="7030A0"/>
            </a:solidFill>
          </a:ln>
        </p:spPr>
        <p:txBody>
          <a:bodyPr wrap="square" rtlCol="0">
            <a:spAutoFit/>
          </a:bodyPr>
          <a:lstStyle/>
          <a:p>
            <a:r>
              <a:rPr lang="en-US" dirty="0" smtClean="0"/>
              <a:t>O2</a:t>
            </a:r>
            <a:endParaRPr lang="en-US" dirty="0"/>
          </a:p>
        </p:txBody>
      </p:sp>
      <p:graphicFrame>
        <p:nvGraphicFramePr>
          <p:cNvPr id="10" name="Таблица 9"/>
          <p:cNvGraphicFramePr>
            <a:graphicFrameLocks noGrp="1"/>
          </p:cNvGraphicFramePr>
          <p:nvPr>
            <p:extLst>
              <p:ext uri="{D42A27DB-BD31-4B8C-83A1-F6EECF244321}">
                <p14:modId xmlns:p14="http://schemas.microsoft.com/office/powerpoint/2010/main" val="1682065444"/>
              </p:ext>
            </p:extLst>
          </p:nvPr>
        </p:nvGraphicFramePr>
        <p:xfrm>
          <a:off x="2438400" y="5638800"/>
          <a:ext cx="2002820" cy="1107440"/>
        </p:xfrm>
        <a:graphic>
          <a:graphicData uri="http://schemas.openxmlformats.org/drawingml/2006/table">
            <a:tbl>
              <a:tblPr>
                <a:tableStyleId>{5C22544A-7EE6-4342-B048-85BDC9FD1C3A}</a:tableStyleId>
              </a:tblPr>
              <a:tblGrid>
                <a:gridCol w="710223"/>
                <a:gridCol w="1292597"/>
              </a:tblGrid>
              <a:tr h="0">
                <a:tc>
                  <a:txBody>
                    <a:bodyPr/>
                    <a:lstStyle/>
                    <a:p>
                      <a:r>
                        <a:rPr lang="en-US" dirty="0" smtClean="0"/>
                        <a:t>Attr</a:t>
                      </a:r>
                      <a:r>
                        <a:rPr lang="en-US" baseline="-25000" dirty="0" smtClean="0"/>
                        <a:t>1</a:t>
                      </a:r>
                      <a:endParaRPr lang="en-US" baseline="-25000" dirty="0"/>
                    </a:p>
                  </a:txBody>
                  <a:tcPr/>
                </a:tc>
                <a:tc>
                  <a:txBody>
                    <a:bodyPr/>
                    <a:lstStyle/>
                    <a:p>
                      <a:r>
                        <a:rPr lang="en-US" dirty="0" smtClean="0"/>
                        <a:t>55</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Attr</a:t>
                      </a:r>
                      <a:r>
                        <a:rPr lang="en-US" baseline="-25000"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string”</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Attr</a:t>
                      </a:r>
                      <a:r>
                        <a:rPr lang="en-US" baseline="-25000"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 do</a:t>
                      </a:r>
                      <a:r>
                        <a:rPr lang="en-US" baseline="0" dirty="0" smtClean="0"/>
                        <a:t> … </a:t>
                      </a:r>
                      <a:r>
                        <a:rPr lang="en-US" b="1" baseline="0" dirty="0" smtClean="0"/>
                        <a:t>end</a:t>
                      </a:r>
                      <a:endParaRPr lang="en-US" b="1" dirty="0" smtClean="0"/>
                    </a:p>
                  </a:txBody>
                  <a:tcPr/>
                </a:tc>
              </a:tr>
            </a:tbl>
          </a:graphicData>
        </a:graphic>
      </p:graphicFrame>
      <p:sp>
        <p:nvSpPr>
          <p:cNvPr id="11" name="TextBox 10"/>
          <p:cNvSpPr txBox="1"/>
          <p:nvPr/>
        </p:nvSpPr>
        <p:spPr>
          <a:xfrm>
            <a:off x="4027616" y="5511918"/>
            <a:ext cx="457200" cy="369332"/>
          </a:xfrm>
          <a:prstGeom prst="rect">
            <a:avLst/>
          </a:prstGeom>
          <a:solidFill>
            <a:schemeClr val="bg1"/>
          </a:solidFill>
          <a:ln>
            <a:solidFill>
              <a:srgbClr val="7030A0"/>
            </a:solidFill>
          </a:ln>
        </p:spPr>
        <p:txBody>
          <a:bodyPr wrap="square" rtlCol="0">
            <a:spAutoFit/>
          </a:bodyPr>
          <a:lstStyle/>
          <a:p>
            <a:r>
              <a:rPr lang="en-US" dirty="0" smtClean="0"/>
              <a:t>O1</a:t>
            </a:r>
            <a:endParaRPr lang="en-US" dirty="0"/>
          </a:p>
        </p:txBody>
      </p:sp>
      <p:graphicFrame>
        <p:nvGraphicFramePr>
          <p:cNvPr id="12" name="Таблица 11"/>
          <p:cNvGraphicFramePr>
            <a:graphicFrameLocks noGrp="1"/>
          </p:cNvGraphicFramePr>
          <p:nvPr>
            <p:extLst>
              <p:ext uri="{D42A27DB-BD31-4B8C-83A1-F6EECF244321}">
                <p14:modId xmlns:p14="http://schemas.microsoft.com/office/powerpoint/2010/main" val="2012119085"/>
              </p:ext>
            </p:extLst>
          </p:nvPr>
        </p:nvGraphicFramePr>
        <p:xfrm>
          <a:off x="5563663" y="5638800"/>
          <a:ext cx="1980137" cy="1107440"/>
        </p:xfrm>
        <a:graphic>
          <a:graphicData uri="http://schemas.openxmlformats.org/drawingml/2006/table">
            <a:tbl>
              <a:tblPr>
                <a:tableStyleId>{5C22544A-7EE6-4342-B048-85BDC9FD1C3A}</a:tableStyleId>
              </a:tblPr>
              <a:tblGrid>
                <a:gridCol w="656180"/>
                <a:gridCol w="1323957"/>
              </a:tblGrid>
              <a:tr h="0">
                <a:tc>
                  <a:txBody>
                    <a:bodyPr/>
                    <a:lstStyle/>
                    <a:p>
                      <a:r>
                        <a:rPr lang="en-US" dirty="0" smtClean="0"/>
                        <a:t>Attr</a:t>
                      </a:r>
                      <a:r>
                        <a:rPr lang="en-US" baseline="-25000" dirty="0" smtClean="0"/>
                        <a:t>1</a:t>
                      </a:r>
                      <a:endParaRPr lang="en-US" baseline="-25000" dirty="0"/>
                    </a:p>
                  </a:txBody>
                  <a:tcPr/>
                </a:tc>
                <a:tc>
                  <a:txBody>
                    <a:bodyPr/>
                    <a:lstStyle/>
                    <a:p>
                      <a:r>
                        <a:rPr lang="en-US" dirty="0" smtClean="0"/>
                        <a:t>55</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Attr</a:t>
                      </a:r>
                      <a:r>
                        <a:rPr lang="en-US" baseline="-25000"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string”</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Attr</a:t>
                      </a:r>
                      <a:r>
                        <a:rPr lang="en-US" baseline="-25000"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 do</a:t>
                      </a:r>
                      <a:r>
                        <a:rPr lang="en-US" baseline="0" dirty="0" smtClean="0"/>
                        <a:t> … </a:t>
                      </a:r>
                      <a:r>
                        <a:rPr lang="en-US" b="1" baseline="0" dirty="0" smtClean="0"/>
                        <a:t>end</a:t>
                      </a:r>
                      <a:endParaRPr lang="en-US" b="1" dirty="0" smtClean="0"/>
                    </a:p>
                  </a:txBody>
                  <a:tcPr/>
                </a:tc>
              </a:tr>
            </a:tbl>
          </a:graphicData>
        </a:graphic>
      </p:graphicFrame>
      <p:sp>
        <p:nvSpPr>
          <p:cNvPr id="13" name="TextBox 12"/>
          <p:cNvSpPr txBox="1"/>
          <p:nvPr/>
        </p:nvSpPr>
        <p:spPr>
          <a:xfrm>
            <a:off x="7000478" y="5511918"/>
            <a:ext cx="543321" cy="369332"/>
          </a:xfrm>
          <a:prstGeom prst="rect">
            <a:avLst/>
          </a:prstGeom>
          <a:solidFill>
            <a:schemeClr val="bg1"/>
          </a:solidFill>
          <a:ln>
            <a:solidFill>
              <a:srgbClr val="7030A0"/>
            </a:solidFill>
          </a:ln>
        </p:spPr>
        <p:txBody>
          <a:bodyPr wrap="square" rtlCol="0">
            <a:spAutoFit/>
          </a:bodyPr>
          <a:lstStyle/>
          <a:p>
            <a:r>
              <a:rPr lang="en-US" dirty="0" smtClean="0"/>
              <a:t>O1</a:t>
            </a:r>
            <a:r>
              <a:rPr lang="en-US" dirty="0"/>
              <a:t>`</a:t>
            </a:r>
          </a:p>
        </p:txBody>
      </p:sp>
      <p:sp>
        <p:nvSpPr>
          <p:cNvPr id="4" name="Стрелка вправо 3"/>
          <p:cNvSpPr/>
          <p:nvPr/>
        </p:nvSpPr>
        <p:spPr>
          <a:xfrm>
            <a:off x="4724400" y="6172200"/>
            <a:ext cx="685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Соединительная линия уступом 14"/>
          <p:cNvCxnSpPr>
            <a:stCxn id="5" idx="3"/>
            <a:endCxn id="8" idx="0"/>
          </p:cNvCxnSpPr>
          <p:nvPr/>
        </p:nvCxnSpPr>
        <p:spPr>
          <a:xfrm>
            <a:off x="7467600" y="1240583"/>
            <a:ext cx="609600" cy="664417"/>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graphicFrame>
        <p:nvGraphicFramePr>
          <p:cNvPr id="18" name="Таблица 17"/>
          <p:cNvGraphicFramePr>
            <a:graphicFrameLocks noGrp="1"/>
          </p:cNvGraphicFramePr>
          <p:nvPr>
            <p:extLst>
              <p:ext uri="{D42A27DB-BD31-4B8C-83A1-F6EECF244321}">
                <p14:modId xmlns:p14="http://schemas.microsoft.com/office/powerpoint/2010/main" val="2690811658"/>
              </p:ext>
            </p:extLst>
          </p:nvPr>
        </p:nvGraphicFramePr>
        <p:xfrm>
          <a:off x="4419600" y="2286000"/>
          <a:ext cx="2002820" cy="1107440"/>
        </p:xfrm>
        <a:graphic>
          <a:graphicData uri="http://schemas.openxmlformats.org/drawingml/2006/table">
            <a:tbl>
              <a:tblPr>
                <a:tableStyleId>{5C22544A-7EE6-4342-B048-85BDC9FD1C3A}</a:tableStyleId>
              </a:tblPr>
              <a:tblGrid>
                <a:gridCol w="710223"/>
                <a:gridCol w="1292597"/>
              </a:tblGrid>
              <a:tr h="0">
                <a:tc>
                  <a:txBody>
                    <a:bodyPr/>
                    <a:lstStyle/>
                    <a:p>
                      <a:r>
                        <a:rPr lang="en-US" dirty="0" smtClean="0"/>
                        <a:t>Attr</a:t>
                      </a:r>
                      <a:r>
                        <a:rPr lang="en-US" baseline="-25000" dirty="0" smtClean="0"/>
                        <a:t>1</a:t>
                      </a:r>
                      <a:endParaRPr lang="en-US" baseline="-25000" dirty="0"/>
                    </a:p>
                  </a:txBody>
                  <a:tcPr/>
                </a:tc>
                <a:tc>
                  <a:txBody>
                    <a:bodyPr/>
                    <a:lstStyle/>
                    <a:p>
                      <a:r>
                        <a:rPr lang="en-US" dirty="0" smtClean="0"/>
                        <a:t>55</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Attr</a:t>
                      </a:r>
                      <a:r>
                        <a:rPr lang="en-US" baseline="-25000"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string”</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Attr</a:t>
                      </a:r>
                      <a:r>
                        <a:rPr lang="en-US" baseline="-25000"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 do</a:t>
                      </a:r>
                      <a:r>
                        <a:rPr lang="en-US" baseline="0" dirty="0" smtClean="0"/>
                        <a:t> … </a:t>
                      </a:r>
                      <a:r>
                        <a:rPr lang="en-US" b="1" baseline="0" dirty="0" smtClean="0"/>
                        <a:t>end</a:t>
                      </a:r>
                      <a:endParaRPr lang="en-US" b="1" dirty="0" smtClean="0"/>
                    </a:p>
                  </a:txBody>
                  <a:tcPr/>
                </a:tc>
              </a:tr>
            </a:tbl>
          </a:graphicData>
        </a:graphic>
      </p:graphicFrame>
      <p:sp>
        <p:nvSpPr>
          <p:cNvPr id="19" name="TextBox 18"/>
          <p:cNvSpPr txBox="1"/>
          <p:nvPr/>
        </p:nvSpPr>
        <p:spPr>
          <a:xfrm>
            <a:off x="6008816" y="2159118"/>
            <a:ext cx="457200" cy="369332"/>
          </a:xfrm>
          <a:prstGeom prst="rect">
            <a:avLst/>
          </a:prstGeom>
          <a:solidFill>
            <a:schemeClr val="bg1"/>
          </a:solidFill>
          <a:ln>
            <a:solidFill>
              <a:srgbClr val="7030A0"/>
            </a:solidFill>
          </a:ln>
        </p:spPr>
        <p:txBody>
          <a:bodyPr wrap="square" rtlCol="0">
            <a:spAutoFit/>
          </a:bodyPr>
          <a:lstStyle/>
          <a:p>
            <a:r>
              <a:rPr lang="en-US" dirty="0" smtClean="0"/>
              <a:t>O1</a:t>
            </a:r>
            <a:endParaRPr lang="en-US" dirty="0"/>
          </a:p>
        </p:txBody>
      </p:sp>
      <p:graphicFrame>
        <p:nvGraphicFramePr>
          <p:cNvPr id="20" name="Таблица 19"/>
          <p:cNvGraphicFramePr>
            <a:graphicFrameLocks noGrp="1"/>
          </p:cNvGraphicFramePr>
          <p:nvPr>
            <p:extLst>
              <p:ext uri="{D42A27DB-BD31-4B8C-83A1-F6EECF244321}">
                <p14:modId xmlns:p14="http://schemas.microsoft.com/office/powerpoint/2010/main" val="2735593374"/>
              </p:ext>
            </p:extLst>
          </p:nvPr>
        </p:nvGraphicFramePr>
        <p:xfrm>
          <a:off x="5333291" y="3581400"/>
          <a:ext cx="3657600" cy="1849120"/>
        </p:xfrm>
        <a:graphic>
          <a:graphicData uri="http://schemas.openxmlformats.org/drawingml/2006/table">
            <a:tbl>
              <a:tblPr>
                <a:tableStyleId>{5C22544A-7EE6-4342-B048-85BDC9FD1C3A}</a:tableStyleId>
              </a:tblPr>
              <a:tblGrid>
                <a:gridCol w="1143000"/>
                <a:gridCol w="1295400"/>
                <a:gridCol w="1219200"/>
              </a:tblGrid>
              <a:tr h="0">
                <a:tc>
                  <a:txBody>
                    <a:bodyPr/>
                    <a:lstStyle/>
                    <a:p>
                      <a:r>
                        <a:rPr lang="en-US" dirty="0" smtClean="0"/>
                        <a:t>Attribute</a:t>
                      </a:r>
                      <a:r>
                        <a:rPr lang="en-US" baseline="-25000" dirty="0" smtClean="0"/>
                        <a:t>1</a:t>
                      </a:r>
                      <a:endParaRPr lang="en-US" baseline="-25000" dirty="0"/>
                    </a:p>
                  </a:txBody>
                  <a:tcPr/>
                </a:tc>
                <a:tc>
                  <a:txBody>
                    <a:bodyPr/>
                    <a:lstStyle/>
                    <a:p>
                      <a:r>
                        <a:rPr lang="en-US" dirty="0" smtClean="0"/>
                        <a:t>555</a:t>
                      </a:r>
                      <a:endParaRPr lang="en-US" dirty="0"/>
                    </a:p>
                  </a:txBody>
                  <a:tcPr/>
                </a:tc>
                <a:tc>
                  <a:txBody>
                    <a:bodyPr/>
                    <a:lstStyle/>
                    <a:p>
                      <a:endParaRPr lang="en-US" dirty="0"/>
                    </a:p>
                  </a:txBody>
                  <a:tcPr/>
                </a:tc>
              </a:tr>
              <a:tr h="37084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Attribute</a:t>
                      </a:r>
                      <a:r>
                        <a:rPr lang="en-US" baseline="-25000" dirty="0" smtClean="0"/>
                        <a:t>2</a:t>
                      </a:r>
                    </a:p>
                  </a:txBody>
                  <a:tcPr/>
                </a:tc>
                <a:tc>
                  <a:txBody>
                    <a:bodyPr/>
                    <a:lstStyle/>
                    <a:p>
                      <a:r>
                        <a:rPr lang="en-US" i="1" dirty="0" smtClean="0"/>
                        <a:t>Attribute</a:t>
                      </a:r>
                      <a:r>
                        <a:rPr lang="en-US" i="1" baseline="-25000" dirty="0" smtClean="0"/>
                        <a:t>1</a:t>
                      </a:r>
                      <a:endParaRPr lang="en-US" i="1" baseline="-25000" dirty="0"/>
                    </a:p>
                  </a:txBody>
                  <a:tcPr/>
                </a:tc>
                <a:tc>
                  <a:txBody>
                    <a:bodyPr/>
                    <a:lstStyle/>
                    <a:p>
                      <a:r>
                        <a:rPr lang="en-US" i="1" dirty="0" smtClean="0"/>
                        <a:t>true</a:t>
                      </a:r>
                      <a:endParaRPr lang="en-US" i="1" dirty="0"/>
                    </a:p>
                  </a:txBody>
                  <a:tcPr/>
                </a:tc>
              </a:tr>
              <a:tr h="37084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25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Attribute</a:t>
                      </a:r>
                      <a:r>
                        <a:rPr lang="en-US" i="1" baseline="-25000" dirty="0" smtClean="0"/>
                        <a:t>2</a:t>
                      </a:r>
                    </a:p>
                  </a:txBody>
                  <a:tcPr/>
                </a:tc>
                <a:tc>
                  <a:txBody>
                    <a:bodyPr/>
                    <a:lstStyle/>
                    <a:p>
                      <a:r>
                        <a:rPr lang="en-US" i="1" dirty="0" smtClean="0"/>
                        <a:t>2.71828</a:t>
                      </a:r>
                      <a:endParaRPr lang="en-US" i="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Attribute</a:t>
                      </a:r>
                      <a:r>
                        <a:rPr lang="en-US" baseline="-25000" dirty="0" smtClean="0"/>
                        <a:t>3</a:t>
                      </a:r>
                    </a:p>
                  </a:txBody>
                  <a:tcPr/>
                </a:tc>
                <a:tc>
                  <a:txBody>
                    <a:bodyPr/>
                    <a:lstStyle/>
                    <a:p>
                      <a:r>
                        <a:rPr lang="en-US" dirty="0" smtClean="0"/>
                        <a:t>“String</a:t>
                      </a:r>
                      <a:r>
                        <a:rPr lang="en-US" dirty="0" smtClean="0"/>
                        <a:t>”</a:t>
                      </a:r>
                      <a:endParaRPr lang="en-US" dirty="0"/>
                    </a:p>
                  </a:txBody>
                  <a:tcPr/>
                </a:tc>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Attribute</a:t>
                      </a:r>
                      <a:r>
                        <a:rPr lang="en-US" baseline="-25000" dirty="0" smtClean="0"/>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 do</a:t>
                      </a:r>
                      <a:r>
                        <a:rPr lang="en-US" baseline="0" dirty="0" smtClean="0"/>
                        <a:t> … </a:t>
                      </a:r>
                      <a:r>
                        <a:rPr lang="en-US" b="1" baseline="0" dirty="0" smtClean="0"/>
                        <a:t>end</a:t>
                      </a:r>
                      <a:endParaRPr lang="en-US" b="1" dirty="0" smtClean="0"/>
                    </a:p>
                  </a:txBody>
                  <a:tcPr/>
                </a:tc>
                <a:tc>
                  <a:txBody>
                    <a:bodyPr/>
                    <a:lstStyle/>
                    <a:p>
                      <a:endParaRPr lang="en-US" dirty="0"/>
                    </a:p>
                  </a:txBody>
                  <a:tcPr/>
                </a:tc>
              </a:tr>
            </a:tbl>
          </a:graphicData>
        </a:graphic>
      </p:graphicFrame>
      <p:sp>
        <p:nvSpPr>
          <p:cNvPr id="21" name="TextBox 20"/>
          <p:cNvSpPr txBox="1"/>
          <p:nvPr/>
        </p:nvSpPr>
        <p:spPr>
          <a:xfrm>
            <a:off x="8686091" y="3542740"/>
            <a:ext cx="457200" cy="369332"/>
          </a:xfrm>
          <a:prstGeom prst="rect">
            <a:avLst/>
          </a:prstGeom>
          <a:solidFill>
            <a:schemeClr val="bg1"/>
          </a:solidFill>
          <a:ln>
            <a:solidFill>
              <a:srgbClr val="7030A0"/>
            </a:solidFill>
          </a:ln>
        </p:spPr>
        <p:txBody>
          <a:bodyPr wrap="square" rtlCol="0">
            <a:spAutoFit/>
          </a:bodyPr>
          <a:lstStyle/>
          <a:p>
            <a:r>
              <a:rPr lang="en-US" dirty="0" smtClean="0"/>
              <a:t>O2</a:t>
            </a:r>
            <a:endParaRPr lang="en-US" dirty="0"/>
          </a:p>
        </p:txBody>
      </p:sp>
      <p:sp>
        <p:nvSpPr>
          <p:cNvPr id="22" name="TextBox 21"/>
          <p:cNvSpPr txBox="1"/>
          <p:nvPr/>
        </p:nvSpPr>
        <p:spPr>
          <a:xfrm>
            <a:off x="6044963" y="4283121"/>
            <a:ext cx="457200" cy="369332"/>
          </a:xfrm>
          <a:prstGeom prst="rect">
            <a:avLst/>
          </a:prstGeom>
          <a:solidFill>
            <a:schemeClr val="bg1"/>
          </a:solidFill>
          <a:ln>
            <a:solidFill>
              <a:srgbClr val="7030A0"/>
            </a:solidFill>
          </a:ln>
        </p:spPr>
        <p:txBody>
          <a:bodyPr wrap="square" rtlCol="0">
            <a:spAutoFit/>
          </a:bodyPr>
          <a:lstStyle/>
          <a:p>
            <a:r>
              <a:rPr lang="en-US" dirty="0" smtClean="0"/>
              <a:t>O3</a:t>
            </a:r>
            <a:endParaRPr lang="en-US" dirty="0"/>
          </a:p>
        </p:txBody>
      </p:sp>
      <p:cxnSp>
        <p:nvCxnSpPr>
          <p:cNvPr id="26" name="Соединительная линия уступом 25"/>
          <p:cNvCxnSpPr>
            <a:endCxn id="18" idx="3"/>
          </p:cNvCxnSpPr>
          <p:nvPr/>
        </p:nvCxnSpPr>
        <p:spPr>
          <a:xfrm rot="16200000" flipV="1">
            <a:off x="6307470" y="2954670"/>
            <a:ext cx="741680" cy="51178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3414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162"/>
            <a:ext cx="8153400" cy="636360"/>
          </a:xfrm>
        </p:spPr>
        <p:txBody>
          <a:bodyPr>
            <a:normAutofit fontScale="90000"/>
          </a:bodyPr>
          <a:lstStyle/>
          <a:p>
            <a:r>
              <a:rPr lang="en-US" sz="3600" b="1" dirty="0" smtClean="0">
                <a:solidFill>
                  <a:srgbClr val="CC6600"/>
                </a:solidFill>
                <a:latin typeface="Comic Sans MS" pitchFamily="66" charset="0"/>
              </a:rPr>
              <a:t>Object type</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76200" y="457200"/>
            <a:ext cx="8915400" cy="6324600"/>
          </a:xfrm>
        </p:spPr>
        <p:txBody>
          <a:bodyPr>
            <a:noAutofit/>
          </a:bodyPr>
          <a:lstStyle/>
          <a:p>
            <a:r>
              <a:rPr lang="en-US" sz="2400" dirty="0" smtClean="0"/>
              <a:t>Group of objects form a type. Group may be defined differently</a:t>
            </a:r>
          </a:p>
          <a:p>
            <a:pPr lvl="1"/>
            <a:r>
              <a:rPr lang="en-US" dirty="0" smtClean="0"/>
              <a:t>1 | 4 | 6 | 7   // Just name all objects of the same kind</a:t>
            </a:r>
          </a:p>
          <a:p>
            <a:pPr lvl="1"/>
            <a:r>
              <a:rPr lang="en-US" dirty="0" smtClean="0"/>
              <a:t>1 | “a string” | true | (1,2,3,4) | () </a:t>
            </a:r>
            <a:r>
              <a:rPr lang="en-US" b="1" dirty="0" smtClean="0"/>
              <a:t>do</a:t>
            </a:r>
            <a:r>
              <a:rPr lang="en-US" dirty="0" smtClean="0"/>
              <a:t> … </a:t>
            </a:r>
            <a:r>
              <a:rPr lang="en-US" b="1" dirty="0" smtClean="0"/>
              <a:t>end</a:t>
            </a:r>
            <a:r>
              <a:rPr lang="en-US" dirty="0" smtClean="0"/>
              <a:t>  /* All objects of different kinds */</a:t>
            </a:r>
          </a:p>
          <a:p>
            <a:pPr lvl="1"/>
            <a:r>
              <a:rPr lang="en-US" dirty="0" err="1" smtClean="0"/>
              <a:t>minInteger</a:t>
            </a:r>
            <a:r>
              <a:rPr lang="en-US" dirty="0" smtClean="0"/>
              <a:t> </a:t>
            </a:r>
            <a:r>
              <a:rPr lang="en-US" b="1" dirty="0" smtClean="0"/>
              <a:t>..</a:t>
            </a:r>
            <a:r>
              <a:rPr lang="en-US" dirty="0" smtClean="0"/>
              <a:t> </a:t>
            </a:r>
            <a:r>
              <a:rPr lang="en-US" dirty="0" err="1" smtClean="0"/>
              <a:t>maxInteger</a:t>
            </a:r>
            <a:r>
              <a:rPr lang="en-US" dirty="0" smtClean="0"/>
              <a:t>  // Range</a:t>
            </a:r>
          </a:p>
          <a:p>
            <a:pPr lvl="1"/>
            <a:r>
              <a:rPr lang="en-US" dirty="0" smtClean="0"/>
              <a:t>true | </a:t>
            </a:r>
            <a:r>
              <a:rPr lang="en-US" dirty="0" smtClean="0"/>
              <a:t>false </a:t>
            </a:r>
            <a:r>
              <a:rPr lang="en-US" dirty="0"/>
              <a:t>// Just name all objects of the same </a:t>
            </a:r>
            <a:r>
              <a:rPr lang="en-US" dirty="0" smtClean="0"/>
              <a:t>kind</a:t>
            </a:r>
            <a:endParaRPr lang="en-US" dirty="0" smtClean="0"/>
          </a:p>
          <a:p>
            <a:pPr lvl="1"/>
            <a:r>
              <a:rPr lang="en-US" dirty="0" smtClean="0"/>
              <a:t>{0b0 </a:t>
            </a:r>
            <a:r>
              <a:rPr lang="en-US" dirty="0"/>
              <a:t>| </a:t>
            </a:r>
            <a:r>
              <a:rPr lang="en-US" dirty="0" smtClean="0"/>
              <a:t>0b1} 8 // Regular expression</a:t>
            </a:r>
          </a:p>
          <a:p>
            <a:pPr lvl="1"/>
            <a:r>
              <a:rPr lang="en-US" dirty="0" smtClean="0"/>
              <a:t>Boolean | String // Union</a:t>
            </a:r>
          </a:p>
          <a:p>
            <a:pPr lvl="1"/>
            <a:r>
              <a:rPr lang="en-US" b="1" dirty="0"/>
              <a:t>t</a:t>
            </a:r>
            <a:r>
              <a:rPr lang="en-US" b="1" dirty="0" smtClean="0"/>
              <a:t>ype</a:t>
            </a:r>
            <a:r>
              <a:rPr lang="en-US" dirty="0" smtClean="0"/>
              <a:t> Name constructors* attributes* </a:t>
            </a:r>
            <a:r>
              <a:rPr lang="en-US" b="1" dirty="0" smtClean="0"/>
              <a:t>end</a:t>
            </a:r>
            <a:r>
              <a:rPr lang="en-US" dirty="0" smtClean="0"/>
              <a:t> // Text form</a:t>
            </a:r>
          </a:p>
          <a:p>
            <a:pPr marL="457200" lvl="1" indent="0">
              <a:buNone/>
            </a:pPr>
            <a:endParaRPr lang="en-US" sz="2400" dirty="0" smtClean="0"/>
          </a:p>
          <a:p>
            <a:r>
              <a:rPr lang="en-US" sz="2400" dirty="0" smtClean="0"/>
              <a:t>If all objects in a type of the same kind (have common subset of attributes) we know what we can </a:t>
            </a:r>
            <a:r>
              <a:rPr lang="en-US" sz="2400" dirty="0" smtClean="0"/>
              <a:t>do with these objects (set of operations is known) o</a:t>
            </a:r>
            <a:r>
              <a:rPr lang="en-US" sz="2400" dirty="0" smtClean="0"/>
              <a:t>therwise type check is required</a:t>
            </a:r>
          </a:p>
          <a:p>
            <a:endParaRPr lang="en-US" sz="2400" dirty="0"/>
          </a:p>
          <a:p>
            <a:r>
              <a:rPr lang="en-US" sz="2400" dirty="0" smtClean="0"/>
              <a:t>What is the type of object </a:t>
            </a:r>
            <a:r>
              <a:rPr lang="en-US" sz="2400" b="1" dirty="0" smtClean="0"/>
              <a:t>1</a:t>
            </a:r>
            <a:r>
              <a:rPr lang="en-US" sz="2400" dirty="0" smtClean="0"/>
              <a:t> ?  Integer.1 or Cardinal.1 or LongInt.1?</a:t>
            </a:r>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9</a:t>
            </a:fld>
            <a:endParaRPr lang="en-US" dirty="0"/>
          </a:p>
        </p:txBody>
      </p:sp>
    </p:spTree>
    <p:extLst>
      <p:ext uri="{BB962C8B-B14F-4D97-AF65-F5344CB8AC3E}">
        <p14:creationId xmlns:p14="http://schemas.microsoft.com/office/powerpoint/2010/main" val="218379677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57871</TotalTime>
  <Words>1432</Words>
  <Application>Microsoft Office PowerPoint</Application>
  <PresentationFormat>Экран (4:3)</PresentationFormat>
  <Paragraphs>293</Paragraphs>
  <Slides>15</Slides>
  <Notes>2</Notes>
  <HiddenSlides>0</HiddenSlides>
  <MMClips>0</MMClips>
  <ScaleCrop>false</ScaleCrop>
  <HeadingPairs>
    <vt:vector size="4" baseType="variant">
      <vt:variant>
        <vt:lpstr>Тема</vt:lpstr>
      </vt:variant>
      <vt:variant>
        <vt:i4>1</vt:i4>
      </vt:variant>
      <vt:variant>
        <vt:lpstr>Заголовки слайдов</vt:lpstr>
      </vt:variant>
      <vt:variant>
        <vt:i4>15</vt:i4>
      </vt:variant>
    </vt:vector>
  </HeadingPairs>
  <TitlesOfParts>
    <vt:vector size="16" baseType="lpstr">
      <vt:lpstr>Тема Office</vt:lpstr>
      <vt:lpstr>Презентация PowerPoint</vt:lpstr>
      <vt:lpstr>Content</vt:lpstr>
      <vt:lpstr>Introduction to … object thinking</vt:lpstr>
      <vt:lpstr>Only … objects</vt:lpstr>
      <vt:lpstr>Object structure - example</vt:lpstr>
      <vt:lpstr>Object life cycle</vt:lpstr>
      <vt:lpstr>Object relations</vt:lpstr>
      <vt:lpstr>Object operations</vt:lpstr>
      <vt:lpstr>Object type</vt:lpstr>
      <vt:lpstr>2 atomic objects</vt:lpstr>
      <vt:lpstr>Constant objects</vt:lpstr>
      <vt:lpstr>Passive objects</vt:lpstr>
      <vt:lpstr>Active objects</vt:lpstr>
      <vt:lpstr>Summary</vt:lpstr>
      <vt:lpstr>Thank you ! Q&amp;A</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kanatov</dc:creator>
  <cp:lastModifiedBy>kanatov</cp:lastModifiedBy>
  <cp:revision>360</cp:revision>
  <dcterms:created xsi:type="dcterms:W3CDTF">2016-10-01T07:59:59Z</dcterms:created>
  <dcterms:modified xsi:type="dcterms:W3CDTF">2023-05-14T17:34:34Z</dcterms:modified>
</cp:coreProperties>
</file>