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303" r:id="rId3"/>
    <p:sldId id="452" r:id="rId4"/>
    <p:sldId id="511" r:id="rId5"/>
    <p:sldId id="472" r:id="rId6"/>
    <p:sldId id="473" r:id="rId7"/>
    <p:sldId id="512" r:id="rId8"/>
    <p:sldId id="513" r:id="rId9"/>
    <p:sldId id="514" r:id="rId10"/>
    <p:sldId id="515" r:id="rId11"/>
    <p:sldId id="516" r:id="rId12"/>
    <p:sldId id="517" r:id="rId13"/>
    <p:sldId id="477" r:id="rId14"/>
    <p:sldId id="30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8" autoAdjust="0"/>
    <p:restoredTop sz="89376" autoAdjust="0"/>
  </p:normalViewPr>
  <p:slideViewPr>
    <p:cSldViewPr>
      <p:cViewPr>
        <p:scale>
          <a:sx n="116" d="100"/>
          <a:sy n="116" d="100"/>
        </p:scale>
        <p:origin x="-1179" y="-1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B4B97C-5047-4250-AACC-3C81F8BFB0CA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6C9523D5-F77D-46A7-814C-19CF7E4A1E38}">
      <dgm:prSet custT="1"/>
      <dgm:spPr/>
      <dgm:t>
        <a:bodyPr/>
        <a:lstStyle/>
        <a:p>
          <a:pPr rtl="0"/>
          <a:r>
            <a:rPr lang="en-US" sz="2800" dirty="0" smtClean="0"/>
            <a:t>Incidence matrix class vs. </a:t>
          </a:r>
          <a:r>
            <a:rPr lang="en-US" sz="2800" dirty="0" err="1" smtClean="0"/>
            <a:t>seed&amp;origin</a:t>
          </a:r>
          <a:r>
            <a:rPr lang="en-US" sz="2800" dirty="0" smtClean="0"/>
            <a:t> represents well the whole inheritance graph </a:t>
          </a:r>
          <a:endParaRPr lang="en-US" sz="2800" dirty="0"/>
        </a:p>
      </dgm:t>
    </dgm:pt>
    <dgm:pt modelId="{8D10FB88-AF4B-43F6-9D70-A1D317199D97}" type="parTrans" cxnId="{7117F512-3602-430B-B49C-09DD27B6246D}">
      <dgm:prSet/>
      <dgm:spPr/>
      <dgm:t>
        <a:bodyPr/>
        <a:lstStyle/>
        <a:p>
          <a:endParaRPr lang="en-US"/>
        </a:p>
      </dgm:t>
    </dgm:pt>
    <dgm:pt modelId="{0D270155-C93F-4A71-9183-6C627B42BD45}" type="sibTrans" cxnId="{7117F512-3602-430B-B49C-09DD27B6246D}">
      <dgm:prSet/>
      <dgm:spPr/>
      <dgm:t>
        <a:bodyPr/>
        <a:lstStyle/>
        <a:p>
          <a:endParaRPr lang="en-US"/>
        </a:p>
      </dgm:t>
    </dgm:pt>
    <dgm:pt modelId="{78A73245-CBAB-422B-90B1-8DACD8A382CC}">
      <dgm:prSet custT="1"/>
      <dgm:spPr/>
      <dgm:t>
        <a:bodyPr/>
        <a:lstStyle/>
        <a:p>
          <a:pPr rtl="0"/>
          <a:r>
            <a:rPr lang="en-US" sz="2800" smtClean="0"/>
            <a:t>Classes numbering scheme based on the nature of the inheritance graph and origin&amp;seed numbering scheme based on the length of the column vectors delivers blocked matrix  which supports direct access with minimal memory losses to store empty cells</a:t>
          </a:r>
          <a:endParaRPr lang="en-US" sz="2800"/>
        </a:p>
      </dgm:t>
    </dgm:pt>
    <dgm:pt modelId="{04DA5E27-6017-4D1F-9A0C-FA1DB6E16D9E}" type="parTrans" cxnId="{E1A9DCE1-51FD-4BAE-A0AA-6F67964E8CD0}">
      <dgm:prSet/>
      <dgm:spPr/>
      <dgm:t>
        <a:bodyPr/>
        <a:lstStyle/>
        <a:p>
          <a:endParaRPr lang="en-US"/>
        </a:p>
      </dgm:t>
    </dgm:pt>
    <dgm:pt modelId="{3B116A81-810B-46FC-8828-6A3AF9B4FA66}" type="sibTrans" cxnId="{E1A9DCE1-51FD-4BAE-A0AA-6F67964E8CD0}">
      <dgm:prSet/>
      <dgm:spPr/>
      <dgm:t>
        <a:bodyPr/>
        <a:lstStyle/>
        <a:p>
          <a:endParaRPr lang="en-US"/>
        </a:p>
      </dgm:t>
    </dgm:pt>
    <dgm:pt modelId="{F55A85EF-1096-485A-AFBD-143A6377FAE6}">
      <dgm:prSet custT="1"/>
      <dgm:spPr/>
      <dgm:t>
        <a:bodyPr/>
        <a:lstStyle/>
        <a:p>
          <a:pPr rtl="0"/>
          <a:r>
            <a:rPr lang="en-US" sz="2800" dirty="0" smtClean="0"/>
            <a:t>Dynamic loading of new classes enforces keeping meta information to rebuild the matrix and regenerate a lot of code in the worst case</a:t>
          </a:r>
          <a:endParaRPr lang="en-US" sz="2800" dirty="0"/>
        </a:p>
      </dgm:t>
    </dgm:pt>
    <dgm:pt modelId="{3C28A1EE-3420-43A5-AEE4-13A1B77F6DD7}" type="parTrans" cxnId="{5B929044-58AC-4719-ABB7-2C551FCAA486}">
      <dgm:prSet/>
      <dgm:spPr/>
      <dgm:t>
        <a:bodyPr/>
        <a:lstStyle/>
        <a:p>
          <a:endParaRPr lang="en-US"/>
        </a:p>
      </dgm:t>
    </dgm:pt>
    <dgm:pt modelId="{EBCB4FC7-F55A-451B-8147-8655106ABE91}" type="sibTrans" cxnId="{5B929044-58AC-4719-ABB7-2C551FCAA486}">
      <dgm:prSet/>
      <dgm:spPr/>
      <dgm:t>
        <a:bodyPr/>
        <a:lstStyle/>
        <a:p>
          <a:endParaRPr lang="en-US"/>
        </a:p>
      </dgm:t>
    </dgm:pt>
    <dgm:pt modelId="{F47E3C26-BB80-4508-8CE2-9D09EC07D418}" type="pres">
      <dgm:prSet presAssocID="{C3B4B97C-5047-4250-AACC-3C81F8BFB0CA}" presName="linear" presStyleCnt="0">
        <dgm:presLayoutVars>
          <dgm:animLvl val="lvl"/>
          <dgm:resizeHandles val="exact"/>
        </dgm:presLayoutVars>
      </dgm:prSet>
      <dgm:spPr/>
    </dgm:pt>
    <dgm:pt modelId="{9A322C09-B59E-4D25-A065-71EBC198713F}" type="pres">
      <dgm:prSet presAssocID="{6C9523D5-F77D-46A7-814C-19CF7E4A1E3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B45BC32-D787-4EFC-8721-DFC5058EBBC0}" type="pres">
      <dgm:prSet presAssocID="{0D270155-C93F-4A71-9183-6C627B42BD45}" presName="spacer" presStyleCnt="0"/>
      <dgm:spPr/>
    </dgm:pt>
    <dgm:pt modelId="{15441772-0FB3-4C1D-BC00-0A59383FE339}" type="pres">
      <dgm:prSet presAssocID="{78A73245-CBAB-422B-90B1-8DACD8A382C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79D5371-0DB6-4976-A002-8CA830B4DA70}" type="pres">
      <dgm:prSet presAssocID="{3B116A81-810B-46FC-8828-6A3AF9B4FA66}" presName="spacer" presStyleCnt="0"/>
      <dgm:spPr/>
    </dgm:pt>
    <dgm:pt modelId="{54F8F62F-36EA-47C6-8CAF-CA1D415EE2C1}" type="pres">
      <dgm:prSet presAssocID="{F55A85EF-1096-485A-AFBD-143A6377FAE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8E3553-EB02-4F89-8C69-71BE79D0AA65}" type="presOf" srcId="{78A73245-CBAB-422B-90B1-8DACD8A382CC}" destId="{15441772-0FB3-4C1D-BC00-0A59383FE339}" srcOrd="0" destOrd="0" presId="urn:microsoft.com/office/officeart/2005/8/layout/vList2"/>
    <dgm:cxn modelId="{2DAD1800-5033-4010-BEA0-C066E0C1233C}" type="presOf" srcId="{C3B4B97C-5047-4250-AACC-3C81F8BFB0CA}" destId="{F47E3C26-BB80-4508-8CE2-9D09EC07D418}" srcOrd="0" destOrd="0" presId="urn:microsoft.com/office/officeart/2005/8/layout/vList2"/>
    <dgm:cxn modelId="{7117F512-3602-430B-B49C-09DD27B6246D}" srcId="{C3B4B97C-5047-4250-AACC-3C81F8BFB0CA}" destId="{6C9523D5-F77D-46A7-814C-19CF7E4A1E38}" srcOrd="0" destOrd="0" parTransId="{8D10FB88-AF4B-43F6-9D70-A1D317199D97}" sibTransId="{0D270155-C93F-4A71-9183-6C627B42BD45}"/>
    <dgm:cxn modelId="{5B929044-58AC-4719-ABB7-2C551FCAA486}" srcId="{C3B4B97C-5047-4250-AACC-3C81F8BFB0CA}" destId="{F55A85EF-1096-485A-AFBD-143A6377FAE6}" srcOrd="2" destOrd="0" parTransId="{3C28A1EE-3420-43A5-AEE4-13A1B77F6DD7}" sibTransId="{EBCB4FC7-F55A-451B-8147-8655106ABE91}"/>
    <dgm:cxn modelId="{5AB3C19E-BFD2-4081-B15E-35BD01B832FD}" type="presOf" srcId="{F55A85EF-1096-485A-AFBD-143A6377FAE6}" destId="{54F8F62F-36EA-47C6-8CAF-CA1D415EE2C1}" srcOrd="0" destOrd="0" presId="urn:microsoft.com/office/officeart/2005/8/layout/vList2"/>
    <dgm:cxn modelId="{E1A9DCE1-51FD-4BAE-A0AA-6F67964E8CD0}" srcId="{C3B4B97C-5047-4250-AACC-3C81F8BFB0CA}" destId="{78A73245-CBAB-422B-90B1-8DACD8A382CC}" srcOrd="1" destOrd="0" parTransId="{04DA5E27-6017-4D1F-9A0C-FA1DB6E16D9E}" sibTransId="{3B116A81-810B-46FC-8828-6A3AF9B4FA66}"/>
    <dgm:cxn modelId="{12FFADD4-43E7-494F-B571-A68254A234A6}" type="presOf" srcId="{6C9523D5-F77D-46A7-814C-19CF7E4A1E38}" destId="{9A322C09-B59E-4D25-A065-71EBC198713F}" srcOrd="0" destOrd="0" presId="urn:microsoft.com/office/officeart/2005/8/layout/vList2"/>
    <dgm:cxn modelId="{71CD51FF-D22E-4679-A155-259552605DD5}" type="presParOf" srcId="{F47E3C26-BB80-4508-8CE2-9D09EC07D418}" destId="{9A322C09-B59E-4D25-A065-71EBC198713F}" srcOrd="0" destOrd="0" presId="urn:microsoft.com/office/officeart/2005/8/layout/vList2"/>
    <dgm:cxn modelId="{D35FC7BA-E051-4B6A-8CC4-641C96E4D983}" type="presParOf" srcId="{F47E3C26-BB80-4508-8CE2-9D09EC07D418}" destId="{EB45BC32-D787-4EFC-8721-DFC5058EBBC0}" srcOrd="1" destOrd="0" presId="urn:microsoft.com/office/officeart/2005/8/layout/vList2"/>
    <dgm:cxn modelId="{2BC1DF28-49B1-440D-B6C4-A33FBD41224F}" type="presParOf" srcId="{F47E3C26-BB80-4508-8CE2-9D09EC07D418}" destId="{15441772-0FB3-4C1D-BC00-0A59383FE339}" srcOrd="2" destOrd="0" presId="urn:microsoft.com/office/officeart/2005/8/layout/vList2"/>
    <dgm:cxn modelId="{3B84E842-8EB9-4AEF-A000-6445EEE52AED}" type="presParOf" srcId="{F47E3C26-BB80-4508-8CE2-9D09EC07D418}" destId="{979D5371-0DB6-4976-A002-8CA830B4DA70}" srcOrd="3" destOrd="0" presId="urn:microsoft.com/office/officeart/2005/8/layout/vList2"/>
    <dgm:cxn modelId="{A329F30B-D184-4FF0-9A98-FDC91D5C16F4}" type="presParOf" srcId="{F47E3C26-BB80-4508-8CE2-9D09EC07D418}" destId="{54F8F62F-36EA-47C6-8CAF-CA1D415EE2C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322C09-B59E-4D25-A065-71EBC198713F}">
      <dsp:nvSpPr>
        <dsp:cNvPr id="0" name=""/>
        <dsp:cNvSpPr/>
      </dsp:nvSpPr>
      <dsp:spPr>
        <a:xfrm>
          <a:off x="0" y="967"/>
          <a:ext cx="8839200" cy="186948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Incidence matrix class vs. </a:t>
          </a:r>
          <a:r>
            <a:rPr lang="en-US" sz="2800" kern="1200" dirty="0" err="1" smtClean="0"/>
            <a:t>seed&amp;origin</a:t>
          </a:r>
          <a:r>
            <a:rPr lang="en-US" sz="2800" kern="1200" dirty="0" smtClean="0"/>
            <a:t> represents well the whole inheritance graph </a:t>
          </a:r>
          <a:endParaRPr lang="en-US" sz="2800" kern="1200" dirty="0"/>
        </a:p>
      </dsp:txBody>
      <dsp:txXfrm>
        <a:off x="91261" y="92228"/>
        <a:ext cx="8656678" cy="1686964"/>
      </dsp:txXfrm>
    </dsp:sp>
    <dsp:sp modelId="{15441772-0FB3-4C1D-BC00-0A59383FE339}">
      <dsp:nvSpPr>
        <dsp:cNvPr id="0" name=""/>
        <dsp:cNvSpPr/>
      </dsp:nvSpPr>
      <dsp:spPr>
        <a:xfrm>
          <a:off x="0" y="1884656"/>
          <a:ext cx="8839200" cy="186948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Classes numbering scheme based on the nature of the inheritance graph and origin&amp;seed numbering scheme based on the length of the column vectors delivers blocked matrix  which supports direct access with minimal memory losses to store empty cells</a:t>
          </a:r>
          <a:endParaRPr lang="en-US" sz="2800" kern="1200"/>
        </a:p>
      </dsp:txBody>
      <dsp:txXfrm>
        <a:off x="91261" y="1975917"/>
        <a:ext cx="8656678" cy="1686964"/>
      </dsp:txXfrm>
    </dsp:sp>
    <dsp:sp modelId="{54F8F62F-36EA-47C6-8CAF-CA1D415EE2C1}">
      <dsp:nvSpPr>
        <dsp:cNvPr id="0" name=""/>
        <dsp:cNvSpPr/>
      </dsp:nvSpPr>
      <dsp:spPr>
        <a:xfrm>
          <a:off x="0" y="3768346"/>
          <a:ext cx="8839200" cy="186948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Dynamic loading of new classes enforces keeping meta information to rebuild the matrix and regenerate a lot of code in the worst case</a:t>
          </a:r>
          <a:endParaRPr lang="en-US" sz="2800" kern="1200" dirty="0"/>
        </a:p>
      </dsp:txBody>
      <dsp:txXfrm>
        <a:off x="91261" y="3859607"/>
        <a:ext cx="8656678" cy="1686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4A0F3-7311-4BBD-8F7B-1553C9764F91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13E58-DF0A-488B-B79E-47383D5B9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019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13E58-DF0A-488B-B79E-47383D5B91C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099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13E58-DF0A-488B-B79E-47383D5B91C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582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31-Mar-23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9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31-Mar-23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6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31-Mar-23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2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31-Mar-23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6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31-Mar-23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0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31-Mar-23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31-Mar-23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1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31-Mar-23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6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31-Mar-23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1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31-Mar-23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6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31-Mar-23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3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7A4C3-8575-48FB-91D2-A51B82E4EDB3}" type="datetimeFigureOut">
              <a:rPr lang="en-US" smtClean="0"/>
              <a:t>31-Mar-23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8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g"/><Relationship Id="rId5" Type="http://schemas.openxmlformats.org/officeDocument/2006/relationships/hyperlink" Target="http://www.linkedin.com/in/kanatov" TargetMode="External"/><Relationship Id="rId4" Type="http://schemas.openxmlformats.org/officeDocument/2006/relationships/hyperlink" Target="mailto:alexey.v.kanatov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nopolis.university/en/" TargetMode="External"/><Relationship Id="rId2" Type="http://schemas.openxmlformats.org/officeDocument/2006/relationships/hyperlink" Target="https://www.huawei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intel.com/" TargetMode="External"/><Relationship Id="rId5" Type="http://schemas.openxmlformats.org/officeDocument/2006/relationships/hyperlink" Target="https://www.worldquant.com/" TargetMode="External"/><Relationship Id="rId4" Type="http://schemas.openxmlformats.org/officeDocument/2006/relationships/hyperlink" Target="https://research.samsung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 txBox="1">
            <a:spLocks noChangeArrowheads="1"/>
          </p:cNvSpPr>
          <p:nvPr/>
        </p:nvSpPr>
        <p:spPr bwMode="auto">
          <a:xfrm>
            <a:off x="228600" y="2286000"/>
            <a:ext cx="884739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Incidence matrix and OOP</a:t>
            </a:r>
            <a:endParaRPr kumimoji="0" lang="en-US" altLang="ko-KR" sz="44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Picture 2" descr="C:\Users\kanatov\Pictures\That is me\Like Craig Burr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851447"/>
            <a:ext cx="1084153" cy="162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667000" y="5410200"/>
            <a:ext cx="3335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Alexey </a:t>
            </a:r>
            <a:r>
              <a:rPr lang="en-US" b="1" dirty="0" err="1" smtClean="0"/>
              <a:t>Kanatov</a:t>
            </a:r>
            <a:r>
              <a:rPr lang="en-US" b="1" dirty="0" smtClean="0"/>
              <a:t>,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en-US" dirty="0" smtClean="0">
                <a:hlinkClick r:id="rId4"/>
              </a:rPr>
              <a:t>alexey.v.kanatov@gmail.com</a:t>
            </a:r>
            <a:endParaRPr lang="ru-RU" dirty="0" smtClean="0"/>
          </a:p>
          <a:p>
            <a:pPr algn="ctr"/>
            <a:r>
              <a:rPr lang="de-DE" u="sng" dirty="0">
                <a:hlinkClick r:id="rId5"/>
              </a:rPr>
              <a:t>LinkedIn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851447"/>
            <a:ext cx="1350264" cy="173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16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423673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Foundations (V): generalization,</a:t>
            </a:r>
            <a:b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</a:b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no replication, kill many birds with many stones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Овал 5"/>
          <p:cNvSpPr/>
          <p:nvPr/>
        </p:nvSpPr>
        <p:spPr>
          <a:xfrm>
            <a:off x="3657600" y="3429000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C</a:t>
            </a:r>
            <a:endParaRPr lang="en-US" sz="2400" b="1" dirty="0">
              <a:solidFill>
                <a:srgbClr val="7030A0"/>
              </a:solidFill>
            </a:endParaRPr>
          </a:p>
        </p:txBody>
      </p:sp>
      <p:cxnSp>
        <p:nvCxnSpPr>
          <p:cNvPr id="36" name="Прямая со стрелкой 35"/>
          <p:cNvCxnSpPr>
            <a:stCxn id="6" idx="0"/>
            <a:endCxn id="20" idx="3"/>
          </p:cNvCxnSpPr>
          <p:nvPr/>
        </p:nvCxnSpPr>
        <p:spPr>
          <a:xfrm flipV="1">
            <a:off x="4267200" y="2337967"/>
            <a:ext cx="2693148" cy="109103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533400" y="1752600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P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1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2160" y="2730183"/>
            <a:ext cx="1175640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Sic: ‘f’ is the name</a:t>
            </a:r>
            <a:endParaRPr lang="en-US" sz="2000" dirty="0"/>
          </a:p>
        </p:txBody>
      </p:sp>
      <p:sp>
        <p:nvSpPr>
          <p:cNvPr id="20" name="Овал 19"/>
          <p:cNvSpPr/>
          <p:nvPr/>
        </p:nvSpPr>
        <p:spPr>
          <a:xfrm>
            <a:off x="6781800" y="1752600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7030A0"/>
                </a:solidFill>
              </a:rPr>
              <a:t>P</a:t>
            </a:r>
            <a:r>
              <a:rPr lang="en-US" sz="2400" b="1" baseline="-25000" dirty="0" err="1" smtClean="0">
                <a:solidFill>
                  <a:srgbClr val="7030A0"/>
                </a:solidFill>
              </a:rPr>
              <a:t>r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cxnSp>
        <p:nvCxnSpPr>
          <p:cNvPr id="10" name="Прямая соединительная линия 9"/>
          <p:cNvCxnSpPr>
            <a:stCxn id="17" idx="6"/>
            <a:endCxn id="20" idx="2"/>
          </p:cNvCxnSpPr>
          <p:nvPr/>
        </p:nvCxnSpPr>
        <p:spPr>
          <a:xfrm>
            <a:off x="1752600" y="2095500"/>
            <a:ext cx="5029200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6" idx="0"/>
            <a:endCxn id="17" idx="5"/>
          </p:cNvCxnSpPr>
          <p:nvPr/>
        </p:nvCxnSpPr>
        <p:spPr>
          <a:xfrm flipH="1" flipV="1">
            <a:off x="1574052" y="2337967"/>
            <a:ext cx="2693148" cy="109103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38951" y="4389567"/>
            <a:ext cx="1066800" cy="707886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single</a:t>
            </a:r>
          </a:p>
          <a:p>
            <a:pPr algn="ctr"/>
            <a:r>
              <a:rPr lang="en-US" sz="2000" dirty="0" smtClean="0"/>
              <a:t>f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3432019" y="1450876"/>
            <a:ext cx="942546" cy="400110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</a:t>
            </a:r>
            <a:r>
              <a:rPr lang="en-US" sz="2000" baseline="-25000" dirty="0" smtClean="0"/>
              <a:t>k+1 </a:t>
            </a:r>
            <a:r>
              <a:rPr lang="en-US" sz="2000" dirty="0" smtClean="0"/>
              <a:t>.. </a:t>
            </a:r>
            <a:r>
              <a:rPr lang="en-US" sz="2000" dirty="0" err="1" smtClean="0"/>
              <a:t>f</a:t>
            </a:r>
            <a:r>
              <a:rPr lang="en-US" sz="2000" baseline="-25000" dirty="0" err="1" smtClean="0"/>
              <a:t>l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4536349" y="1450876"/>
            <a:ext cx="939800" cy="400110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</a:t>
            </a:r>
            <a:r>
              <a:rPr lang="en-US" sz="2000" baseline="-25000" dirty="0" smtClean="0"/>
              <a:t>l+1 </a:t>
            </a:r>
            <a:r>
              <a:rPr lang="en-US" sz="2000" dirty="0" smtClean="0"/>
              <a:t>.. </a:t>
            </a:r>
            <a:r>
              <a:rPr lang="en-US" sz="2000" dirty="0" err="1" smtClean="0"/>
              <a:t>f</a:t>
            </a:r>
            <a:r>
              <a:rPr lang="en-US" sz="2000" baseline="-25000" dirty="0" err="1" smtClean="0"/>
              <a:t>m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2390049" y="1450876"/>
            <a:ext cx="775840" cy="400110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</a:t>
            </a:r>
            <a:r>
              <a:rPr lang="en-US" sz="2000" baseline="-25000" dirty="0" smtClean="0"/>
              <a:t>1 </a:t>
            </a:r>
            <a:r>
              <a:rPr lang="en-US" sz="2000" dirty="0" smtClean="0"/>
              <a:t>.. </a:t>
            </a:r>
            <a:r>
              <a:rPr lang="en-US" sz="2000" dirty="0" err="1" smtClean="0"/>
              <a:t>f</a:t>
            </a:r>
            <a:r>
              <a:rPr lang="en-US" sz="2000" baseline="-25000" dirty="0" err="1" smtClean="0"/>
              <a:t>k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4953000" y="3571845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*f</a:t>
            </a:r>
            <a:r>
              <a:rPr lang="en-US" sz="2000" baseline="-25000" dirty="0" smtClean="0"/>
              <a:t>1 </a:t>
            </a:r>
            <a:r>
              <a:rPr lang="en-US" sz="2000" dirty="0" smtClean="0"/>
              <a:t>.. *f</a:t>
            </a:r>
            <a:r>
              <a:rPr lang="en-US" sz="2000" baseline="-25000" dirty="0" smtClean="0"/>
              <a:t>o1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5640679" y="1450876"/>
            <a:ext cx="1063042" cy="400110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</a:t>
            </a:r>
            <a:r>
              <a:rPr lang="en-US" sz="2000" baseline="-25000" dirty="0" smtClean="0"/>
              <a:t>m+1 </a:t>
            </a:r>
            <a:r>
              <a:rPr lang="en-US" sz="2000" dirty="0" smtClean="0"/>
              <a:t>.. </a:t>
            </a:r>
            <a:r>
              <a:rPr lang="en-US" sz="2000" dirty="0" err="1" smtClean="0"/>
              <a:t>f</a:t>
            </a:r>
            <a:r>
              <a:rPr lang="en-US" sz="2000" baseline="-25000" dirty="0" err="1" smtClean="0"/>
              <a:t>n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4696551" y="4389567"/>
            <a:ext cx="1447800" cy="707886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overriding</a:t>
            </a:r>
          </a:p>
          <a:p>
            <a:pPr algn="ctr"/>
            <a:r>
              <a:rPr lang="en-US" sz="2000" dirty="0" smtClean="0"/>
              <a:t>f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..f</a:t>
            </a:r>
            <a:r>
              <a:rPr lang="en-US" sz="2000" baseline="-25000" dirty="0" smtClean="0"/>
              <a:t>o1+o2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3435634" y="2672861"/>
            <a:ext cx="1822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*P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.f</a:t>
            </a:r>
            <a:r>
              <a:rPr lang="en-US" sz="2000" baseline="-25000" dirty="0" smtClean="0"/>
              <a:t>1  </a:t>
            </a:r>
            <a:r>
              <a:rPr lang="en-US" sz="2000" dirty="0" smtClean="0"/>
              <a:t>.. *P</a:t>
            </a:r>
            <a:r>
              <a:rPr lang="en-US" sz="2000" baseline="-25000" dirty="0" smtClean="0"/>
              <a:t>ox</a:t>
            </a:r>
            <a:r>
              <a:rPr lang="en-US" sz="2000" dirty="0" smtClean="0"/>
              <a:t>.f</a:t>
            </a:r>
            <a:r>
              <a:rPr lang="en-US" sz="2000" baseline="-25000" dirty="0" smtClean="0"/>
              <a:t>o2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2677251" y="4389567"/>
            <a:ext cx="1447800" cy="707886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overloading</a:t>
            </a:r>
          </a:p>
          <a:p>
            <a:pPr algn="ctr"/>
            <a:r>
              <a:rPr lang="en-US" sz="2000" dirty="0" smtClean="0"/>
              <a:t>f</a:t>
            </a:r>
            <a:r>
              <a:rPr lang="en-US" sz="2000" baseline="-25000" dirty="0" smtClean="0"/>
              <a:t>k+1</a:t>
            </a:r>
            <a:r>
              <a:rPr lang="en-US" sz="2000" dirty="0" smtClean="0"/>
              <a:t>..f</a:t>
            </a:r>
            <a:r>
              <a:rPr lang="en-US" sz="2000" baseline="-25000" dirty="0" smtClean="0"/>
              <a:t>l</a:t>
            </a:r>
            <a:endParaRPr lang="en-US" sz="2000" dirty="0"/>
          </a:p>
        </p:txBody>
      </p:sp>
      <p:cxnSp>
        <p:nvCxnSpPr>
          <p:cNvPr id="38" name="Прямая со стрелкой 37"/>
          <p:cNvCxnSpPr>
            <a:stCxn id="30" idx="2"/>
            <a:endCxn id="27" idx="0"/>
          </p:cNvCxnSpPr>
          <p:nvPr/>
        </p:nvCxnSpPr>
        <p:spPr>
          <a:xfrm flipH="1">
            <a:off x="1572351" y="1850986"/>
            <a:ext cx="1205618" cy="2538581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8" idx="2"/>
            <a:endCxn id="35" idx="0"/>
          </p:cNvCxnSpPr>
          <p:nvPr/>
        </p:nvCxnSpPr>
        <p:spPr>
          <a:xfrm flipH="1">
            <a:off x="3401151" y="1850986"/>
            <a:ext cx="502141" cy="2538581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29" idx="2"/>
          </p:cNvCxnSpPr>
          <p:nvPr/>
        </p:nvCxnSpPr>
        <p:spPr>
          <a:xfrm>
            <a:off x="5006249" y="1850986"/>
            <a:ext cx="414202" cy="2538581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32" idx="2"/>
            <a:endCxn id="33" idx="0"/>
          </p:cNvCxnSpPr>
          <p:nvPr/>
        </p:nvCxnSpPr>
        <p:spPr>
          <a:xfrm flipH="1">
            <a:off x="5420451" y="1850986"/>
            <a:ext cx="751749" cy="2538581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25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693" y="0"/>
            <a:ext cx="9144000" cy="127127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Foundations (VI): any graph can be presented as the incidence matrix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887950"/>
              </p:ext>
            </p:extLst>
          </p:nvPr>
        </p:nvGraphicFramePr>
        <p:xfrm>
          <a:off x="3048000" y="1143000"/>
          <a:ext cx="5181600" cy="3207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800100"/>
                <a:gridCol w="800100"/>
                <a:gridCol w="800100"/>
                <a:gridCol w="1143000"/>
                <a:gridCol w="1104900"/>
              </a:tblGrid>
              <a:tr h="52850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s$O</a:t>
                      </a:r>
                      <a:r>
                        <a:rPr lang="en-US" sz="1800" baseline="-25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s$O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s$O</a:t>
                      </a:r>
                      <a:r>
                        <a:rPr lang="en-US" sz="1800" baseline="-25000" dirty="0" smtClean="0"/>
                        <a:t>3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s$O</a:t>
                      </a:r>
                      <a:r>
                        <a:rPr lang="en-US" sz="1800" baseline="-25000" dirty="0" err="1" smtClean="0"/>
                        <a:t>m</a:t>
                      </a:r>
                      <a:endParaRPr lang="en-US" sz="1800" dirty="0" smtClean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v@C</a:t>
                      </a:r>
                      <a:r>
                        <a:rPr lang="en-US" baseline="-25000" dirty="0" smtClean="0"/>
                        <a:t>11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v@C</a:t>
                      </a:r>
                      <a:r>
                        <a:rPr lang="en-US" baseline="-25000" dirty="0" smtClean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v@C</a:t>
                      </a:r>
                      <a:r>
                        <a:rPr lang="en-US" baseline="-25000" dirty="0" smtClean="0"/>
                        <a:t>13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v@C</a:t>
                      </a:r>
                      <a:r>
                        <a:rPr lang="en-US" baseline="-25000" dirty="0" smtClean="0"/>
                        <a:t>1n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v@C</a:t>
                      </a:r>
                      <a:r>
                        <a:rPr lang="en-US" baseline="-25000" dirty="0" smtClean="0"/>
                        <a:t>3n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66800" y="2428832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this</a:t>
            </a:r>
            <a:r>
              <a:rPr lang="en-US" sz="2400" dirty="0" smtClean="0"/>
              <a:t> </a:t>
            </a:r>
            <a:r>
              <a:rPr lang="en-US" sz="2400" b="1" dirty="0" smtClean="0"/>
              <a:t>-&gt;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4343400"/>
            <a:ext cx="8153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matrix is sparse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</a:t>
            </a:r>
            <a:r>
              <a:rPr lang="en-US" sz="2000" dirty="0" smtClean="0"/>
              <a:t>atrix contains addresses for routines and offsets from </a:t>
            </a:r>
            <a:r>
              <a:rPr lang="en-US" sz="20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this</a:t>
            </a:r>
            <a:r>
              <a:rPr lang="en-US" sz="2000" dirty="0" smtClean="0"/>
              <a:t> for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inheritance graph has the sink – Any (Object)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treat this matrix as rows – VMT-like approach, vector indexed by </a:t>
            </a:r>
            <a:r>
              <a:rPr lang="en-US" sz="2000" dirty="0" err="1" smtClean="0"/>
              <a:t>origin$seed</a:t>
            </a:r>
            <a:r>
              <a:rPr lang="en-US" sz="2000" dirty="0" smtClean="0"/>
              <a:t> ID (1 .. m) –&gt; direct access to EA (effective address)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treat this matrix as </a:t>
            </a:r>
            <a:r>
              <a:rPr lang="en-US" sz="2000" dirty="0" smtClean="0"/>
              <a:t>columns </a:t>
            </a:r>
            <a:r>
              <a:rPr lang="en-US" sz="2000" dirty="0"/>
              <a:t>– </a:t>
            </a:r>
            <a:r>
              <a:rPr lang="en-US" sz="2000" dirty="0" smtClean="0"/>
              <a:t>MSV approach</a:t>
            </a:r>
            <a:r>
              <a:rPr lang="en-US" sz="2000" dirty="0"/>
              <a:t>, vector indexed by </a:t>
            </a:r>
            <a:r>
              <a:rPr lang="en-US" sz="2000" dirty="0" smtClean="0"/>
              <a:t>object class ID (1 .. n)</a:t>
            </a:r>
            <a:r>
              <a:rPr lang="en-US" sz="2000" dirty="0"/>
              <a:t> –&gt; direct access to 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585159" y="3272500"/>
            <a:ext cx="4648200" cy="533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019800" y="1676400"/>
            <a:ext cx="1143000" cy="26670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7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693" y="0"/>
            <a:ext cx="9144000" cy="127127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Foundations (VII): any member activation will look like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371600"/>
            <a:ext cx="5715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//</a:t>
            </a:r>
            <a:r>
              <a:rPr lang="en-US" dirty="0" smtClean="0">
                <a:latin typeface="Lucida Console" panose="020B0609040504020204" pitchFamily="49" charset="0"/>
              </a:rPr>
              <a:t> Source code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target1.foo ()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target2.field1 := target3.field2</a:t>
            </a:r>
          </a:p>
          <a:p>
            <a:endParaRPr lang="en-US" b="1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// </a:t>
            </a:r>
            <a:r>
              <a:rPr lang="en-US" dirty="0">
                <a:latin typeface="Lucida Console" panose="020B0609040504020204" pitchFamily="49" charset="0"/>
              </a:rPr>
              <a:t>Pseudo-</a:t>
            </a:r>
            <a:r>
              <a:rPr lang="en-US" dirty="0" err="1">
                <a:latin typeface="Lucida Console" panose="020B0609040504020204" pitchFamily="49" charset="0"/>
              </a:rPr>
              <a:t>asm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code: row view</a:t>
            </a:r>
          </a:p>
          <a:p>
            <a:r>
              <a:rPr lang="en-US" b="1" dirty="0">
                <a:latin typeface="Lucida Console" panose="020B0609040504020204" pitchFamily="49" charset="0"/>
              </a:rPr>
              <a:t>c</a:t>
            </a:r>
            <a:r>
              <a:rPr lang="en-US" b="1" dirty="0" smtClean="0">
                <a:latin typeface="Lucida Console" panose="020B0609040504020204" pitchFamily="49" charset="0"/>
              </a:rPr>
              <a:t>all</a:t>
            </a:r>
            <a:r>
              <a:rPr lang="en-US" dirty="0" smtClean="0">
                <a:latin typeface="Lucida Console" panose="020B0609040504020204" pitchFamily="49" charset="0"/>
              </a:rPr>
              <a:t> target1[</a:t>
            </a:r>
            <a:r>
              <a:rPr lang="en-US" dirty="0" err="1" smtClean="0">
                <a:latin typeface="Lucida Console" panose="020B0609040504020204" pitchFamily="49" charset="0"/>
              </a:rPr>
              <a:t>foo:seed$origin</a:t>
            </a:r>
            <a:r>
              <a:rPr lang="en-US" dirty="0" smtClean="0">
                <a:latin typeface="Lucida Console" panose="020B0609040504020204" pitchFamily="49" charset="0"/>
              </a:rPr>
              <a:t>]</a:t>
            </a:r>
          </a:p>
          <a:p>
            <a:r>
              <a:rPr lang="en-US" b="1" dirty="0" smtClean="0">
                <a:latin typeface="Lucida Console" panose="020B0609040504020204" pitchFamily="49" charset="0"/>
              </a:rPr>
              <a:t>load</a:t>
            </a:r>
            <a:r>
              <a:rPr lang="en-US" dirty="0" smtClean="0">
                <a:latin typeface="Lucida Console" panose="020B0609040504020204" pitchFamily="49" charset="0"/>
              </a:rPr>
              <a:t> target3[field2:seed$origin], #R1</a:t>
            </a:r>
          </a:p>
          <a:p>
            <a:r>
              <a:rPr lang="en-US" b="1" dirty="0" smtClean="0">
                <a:latin typeface="Lucida Console" panose="020B0609040504020204" pitchFamily="49" charset="0"/>
              </a:rPr>
              <a:t>store</a:t>
            </a:r>
            <a:r>
              <a:rPr lang="en-US" dirty="0" smtClean="0">
                <a:latin typeface="Lucida Console" panose="020B0609040504020204" pitchFamily="49" charset="0"/>
              </a:rPr>
              <a:t> #R1, target2[field1:seed$origin</a:t>
            </a:r>
            <a:r>
              <a:rPr lang="en-US" dirty="0">
                <a:latin typeface="Lucida Console" panose="020B0609040504020204" pitchFamily="49" charset="0"/>
              </a:rPr>
              <a:t>]</a:t>
            </a:r>
            <a:endParaRPr lang="en-US" dirty="0" smtClean="0">
              <a:latin typeface="Lucida Console" panose="020B0609040504020204" pitchFamily="49" charset="0"/>
            </a:endParaRPr>
          </a:p>
          <a:p>
            <a:endParaRPr lang="en-US" b="1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// </a:t>
            </a:r>
            <a:r>
              <a:rPr lang="en-US" dirty="0">
                <a:latin typeface="Lucida Console" panose="020B0609040504020204" pitchFamily="49" charset="0"/>
              </a:rPr>
              <a:t>Pseudo-</a:t>
            </a:r>
            <a:r>
              <a:rPr lang="en-US" dirty="0" err="1">
                <a:latin typeface="Lucida Console" panose="020B0609040504020204" pitchFamily="49" charset="0"/>
              </a:rPr>
              <a:t>asm</a:t>
            </a:r>
            <a:r>
              <a:rPr lang="en-US" dirty="0">
                <a:latin typeface="Lucida Console" panose="020B0609040504020204" pitchFamily="49" charset="0"/>
              </a:rPr>
              <a:t> code: </a:t>
            </a:r>
            <a:r>
              <a:rPr lang="en-US" dirty="0" smtClean="0">
                <a:latin typeface="Lucida Console" panose="020B0609040504020204" pitchFamily="49" charset="0"/>
              </a:rPr>
              <a:t>column </a:t>
            </a:r>
            <a:r>
              <a:rPr lang="en-US" dirty="0">
                <a:latin typeface="Lucida Console" panose="020B0609040504020204" pitchFamily="49" charset="0"/>
              </a:rPr>
              <a:t>view</a:t>
            </a:r>
          </a:p>
          <a:p>
            <a:r>
              <a:rPr lang="en-US" b="1" dirty="0">
                <a:latin typeface="Lucida Console" panose="020B0609040504020204" pitchFamily="49" charset="0"/>
              </a:rPr>
              <a:t>call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foo:seed$origin</a:t>
            </a:r>
            <a:r>
              <a:rPr lang="en-US" dirty="0" smtClean="0">
                <a:latin typeface="Lucida Console" panose="020B0609040504020204" pitchFamily="49" charset="0"/>
              </a:rPr>
              <a:t> [</a:t>
            </a:r>
            <a:r>
              <a:rPr lang="en-US" dirty="0">
                <a:latin typeface="Lucida Console" panose="020B0609040504020204" pitchFamily="49" charset="0"/>
              </a:rPr>
              <a:t>target1</a:t>
            </a:r>
            <a:r>
              <a:rPr lang="en-US" dirty="0" smtClean="0">
                <a:latin typeface="Lucida Console" panose="020B0609040504020204" pitchFamily="49" charset="0"/>
              </a:rPr>
              <a:t>]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b="1" dirty="0">
                <a:latin typeface="Lucida Console" panose="020B0609040504020204" pitchFamily="49" charset="0"/>
              </a:rPr>
              <a:t>load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field2:seed$origin [</a:t>
            </a:r>
            <a:r>
              <a:rPr lang="en-US" dirty="0">
                <a:latin typeface="Lucida Console" panose="020B0609040504020204" pitchFamily="49" charset="0"/>
              </a:rPr>
              <a:t>target3</a:t>
            </a:r>
            <a:r>
              <a:rPr lang="en-US" dirty="0" smtClean="0">
                <a:latin typeface="Lucida Console" panose="020B0609040504020204" pitchFamily="49" charset="0"/>
              </a:rPr>
              <a:t>], </a:t>
            </a:r>
            <a:r>
              <a:rPr lang="en-US" dirty="0">
                <a:latin typeface="Lucida Console" panose="020B0609040504020204" pitchFamily="49" charset="0"/>
              </a:rPr>
              <a:t>#R1</a:t>
            </a:r>
          </a:p>
          <a:p>
            <a:r>
              <a:rPr lang="en-US" b="1" dirty="0">
                <a:latin typeface="Lucida Console" panose="020B0609040504020204" pitchFamily="49" charset="0"/>
              </a:rPr>
              <a:t>store</a:t>
            </a:r>
            <a:r>
              <a:rPr lang="en-US" dirty="0">
                <a:latin typeface="Lucida Console" panose="020B0609040504020204" pitchFamily="49" charset="0"/>
              </a:rPr>
              <a:t> #R1, </a:t>
            </a:r>
            <a:r>
              <a:rPr lang="en-US" dirty="0" smtClean="0">
                <a:latin typeface="Lucida Console" panose="020B0609040504020204" pitchFamily="49" charset="0"/>
              </a:rPr>
              <a:t>field1:seed$origin [</a:t>
            </a:r>
            <a:r>
              <a:rPr lang="en-US" dirty="0">
                <a:latin typeface="Lucida Console" panose="020B0609040504020204" pitchFamily="49" charset="0"/>
              </a:rPr>
              <a:t>target2</a:t>
            </a:r>
            <a:r>
              <a:rPr lang="en-US" dirty="0" smtClean="0">
                <a:latin typeface="Lucida Console" panose="020B0609040504020204" pitchFamily="49" charset="0"/>
              </a:rPr>
              <a:t>]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5722" y="5257800"/>
            <a:ext cx="815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there will be difference in number of instructions and their nature for row and column based approaches for real assemblers! Row</a:t>
            </a:r>
            <a:r>
              <a:rPr lang="en-US" sz="2000" dirty="0"/>
              <a:t>s</a:t>
            </a:r>
            <a:r>
              <a:rPr lang="en-US" sz="2000" dirty="0" smtClean="0"/>
              <a:t> are better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matrix is sparse – how to keep direct access and get rid of empty cells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326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76200"/>
            <a:ext cx="3376612" cy="76835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C6600"/>
                </a:solidFill>
                <a:latin typeface="Comic Sans MS" pitchFamily="66" charset="0"/>
              </a:rPr>
              <a:t>Summary</a:t>
            </a:r>
            <a:endParaRPr lang="en-US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5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912647"/>
              </p:ext>
            </p:extLst>
          </p:nvPr>
        </p:nvGraphicFramePr>
        <p:xfrm>
          <a:off x="228600" y="762000"/>
          <a:ext cx="88392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66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248400" cy="3810000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rgbClr val="CC6600"/>
                </a:solidFill>
                <a:latin typeface="Comic Sans MS" pitchFamily="66" charset="0"/>
              </a:rPr>
              <a:t>Appendix</a:t>
            </a:r>
          </a:p>
        </p:txBody>
      </p:sp>
      <p:sp>
        <p:nvSpPr>
          <p:cNvPr id="4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49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8350"/>
          </a:xfrm>
        </p:spPr>
        <p:txBody>
          <a:bodyPr/>
          <a:lstStyle/>
          <a:p>
            <a:r>
              <a:rPr lang="en-US" b="1" dirty="0" smtClean="0">
                <a:solidFill>
                  <a:srgbClr val="CC6600"/>
                </a:solidFill>
                <a:latin typeface="Comic Sans MS" pitchFamily="66" charset="0"/>
                <a:cs typeface="Arial" pitchFamily="34" charset="0"/>
              </a:rPr>
              <a:t>Content</a:t>
            </a:r>
            <a:endParaRPr lang="en-US" b="1" dirty="0">
              <a:solidFill>
                <a:srgbClr val="CC6600"/>
              </a:solidFill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3784" y="1066800"/>
            <a:ext cx="8771616" cy="2971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Brief personal introduction and motivation of the work</a:t>
            </a:r>
            <a:endParaRPr lang="en-US" sz="2800" dirty="0" smtClean="0"/>
          </a:p>
          <a:p>
            <a:r>
              <a:rPr lang="en-US" sz="2800" dirty="0" smtClean="0"/>
              <a:t>Basic terms and foundations</a:t>
            </a:r>
            <a:endParaRPr lang="en-US" sz="2800" dirty="0" smtClean="0"/>
          </a:p>
          <a:p>
            <a:r>
              <a:rPr lang="en-US" sz="2800" dirty="0" smtClean="0"/>
              <a:t>General algorithm</a:t>
            </a:r>
            <a:endParaRPr lang="en-US" sz="2800" dirty="0" smtClean="0"/>
          </a:p>
          <a:p>
            <a:r>
              <a:rPr lang="en-US" sz="2800" dirty="0" smtClean="0"/>
              <a:t>Outcome</a:t>
            </a:r>
          </a:p>
          <a:p>
            <a:r>
              <a:rPr lang="en-US" sz="2800" dirty="0" smtClean="0"/>
              <a:t>Dynamic loading of objects of statically unknown classes</a:t>
            </a:r>
            <a:endParaRPr lang="en-US" sz="2800" dirty="0" smtClean="0"/>
          </a:p>
          <a:p>
            <a:r>
              <a:rPr lang="en-US" sz="2800" dirty="0" smtClean="0"/>
              <a:t>Summary</a:t>
            </a:r>
            <a:endParaRPr lang="en-US" sz="2800" dirty="0"/>
          </a:p>
        </p:txBody>
      </p:sp>
      <p:sp>
        <p:nvSpPr>
          <p:cNvPr id="5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48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69162"/>
            <a:ext cx="8153400" cy="63636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Personal 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introduction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533400"/>
            <a:ext cx="9144000" cy="6324600"/>
          </a:xfrm>
        </p:spPr>
        <p:txBody>
          <a:bodyPr>
            <a:noAutofit/>
          </a:bodyPr>
          <a:lstStyle/>
          <a:p>
            <a:pPr marL="285750" indent="-285750"/>
            <a:r>
              <a:rPr lang="en-US" sz="2400" dirty="0"/>
              <a:t>10+ years </a:t>
            </a:r>
            <a:r>
              <a:rPr lang="en-US" sz="2400" dirty="0" smtClean="0"/>
              <a:t>in compilers </a:t>
            </a:r>
            <a:r>
              <a:rPr lang="ru-RU" sz="2400" dirty="0" smtClean="0"/>
              <a:t>(</a:t>
            </a:r>
            <a:r>
              <a:rPr lang="en-US" sz="2400" dirty="0" smtClean="0"/>
              <a:t>Modula-2, </a:t>
            </a:r>
            <a:r>
              <a:rPr lang="en-US" sz="2400" dirty="0"/>
              <a:t>Ada</a:t>
            </a:r>
            <a:r>
              <a:rPr lang="en-US" sz="2400" dirty="0" smtClean="0"/>
              <a:t>, Eiffel, Accord, STS</a:t>
            </a:r>
            <a:r>
              <a:rPr lang="ru-RU" sz="2400" dirty="0" smtClean="0"/>
              <a:t>)</a:t>
            </a:r>
            <a:endParaRPr lang="en-US" sz="2400" dirty="0"/>
          </a:p>
          <a:p>
            <a:pPr marL="285750" indent="-285750"/>
            <a:r>
              <a:rPr lang="en-US" sz="2400" dirty="0"/>
              <a:t>15+ years </a:t>
            </a:r>
            <a:r>
              <a:rPr lang="en-US" sz="2400" dirty="0" smtClean="0"/>
              <a:t>SW </a:t>
            </a:r>
            <a:r>
              <a:rPr lang="en-US" sz="2400" dirty="0"/>
              <a:t>R&amp;D </a:t>
            </a:r>
            <a:r>
              <a:rPr lang="en-US" sz="2400" dirty="0" smtClean="0"/>
              <a:t>and general management (Intel, Samsung, WorldQuant)</a:t>
            </a:r>
            <a:endParaRPr lang="en-US" sz="2400" dirty="0"/>
          </a:p>
          <a:p>
            <a:pPr marL="285750" indent="-285750"/>
            <a:r>
              <a:rPr lang="en-US" sz="2400" dirty="0"/>
              <a:t>4 years </a:t>
            </a:r>
            <a:r>
              <a:rPr lang="en-US" sz="2400" dirty="0" smtClean="0"/>
              <a:t>teaching at MEPhI</a:t>
            </a:r>
            <a:r>
              <a:rPr lang="en-US" sz="2400" dirty="0" smtClean="0"/>
              <a:t>, school #548, </a:t>
            </a:r>
            <a:r>
              <a:rPr lang="en-US" sz="2400" dirty="0" smtClean="0"/>
              <a:t> Innopolis University</a:t>
            </a:r>
            <a:endParaRPr lang="en-US" sz="2400" dirty="0" smtClean="0"/>
          </a:p>
          <a:p>
            <a:pPr marL="285750" indent="-285750"/>
            <a:r>
              <a:rPr lang="en-US" sz="2400" dirty="0" smtClean="0"/>
              <a:t>My </a:t>
            </a:r>
            <a:r>
              <a:rPr lang="en-US" sz="2400" dirty="0" smtClean="0"/>
              <a:t>advisors, role models</a:t>
            </a:r>
          </a:p>
          <a:p>
            <a:pPr marL="685800" lvl="1"/>
            <a:r>
              <a:rPr lang="ru-RU" sz="2000" dirty="0" smtClean="0"/>
              <a:t>Стрижевский В.С</a:t>
            </a:r>
            <a:r>
              <a:rPr lang="en-US" sz="2000" dirty="0" smtClean="0"/>
              <a:t>.</a:t>
            </a:r>
            <a:r>
              <a:rPr lang="ru-RU" sz="2000" dirty="0" smtClean="0"/>
              <a:t> – Модула-2</a:t>
            </a:r>
          </a:p>
          <a:p>
            <a:pPr marL="685800" lvl="1"/>
            <a:r>
              <a:rPr lang="ru-RU" sz="2000" dirty="0" smtClean="0"/>
              <a:t>Перминов О.Н. – </a:t>
            </a:r>
            <a:r>
              <a:rPr lang="en-US" sz="2000" dirty="0" smtClean="0"/>
              <a:t>Ada</a:t>
            </a:r>
          </a:p>
          <a:p>
            <a:pPr marL="685800" lvl="1"/>
            <a:r>
              <a:rPr lang="en-US" sz="2000" dirty="0" smtClean="0"/>
              <a:t>Meyer B – Eiffel</a:t>
            </a:r>
          </a:p>
          <a:p>
            <a:pPr marL="285750"/>
            <a:r>
              <a:rPr lang="en-US" sz="2400" dirty="0"/>
              <a:t>“My way” </a:t>
            </a:r>
          </a:p>
          <a:p>
            <a:pPr lvl="1"/>
            <a:r>
              <a:rPr lang="en-GB" sz="1800" dirty="0" smtClean="0">
                <a:hlinkClick r:id="rId2"/>
              </a:rPr>
              <a:t>Huawei</a:t>
            </a:r>
            <a:r>
              <a:rPr lang="en-GB" sz="1800" dirty="0" smtClean="0"/>
              <a:t>,</a:t>
            </a:r>
            <a:r>
              <a:rPr lang="en-GB" sz="1800" i="1" dirty="0" smtClean="0"/>
              <a:t> </a:t>
            </a:r>
            <a:r>
              <a:rPr lang="en-GB" sz="1800" dirty="0" smtClean="0"/>
              <a:t>Chief academic consultant </a:t>
            </a:r>
            <a:r>
              <a:rPr lang="en-GB" sz="1800" dirty="0" smtClean="0">
                <a:sym typeface="Wingdings" panose="05000000000000000000" pitchFamily="2" charset="2"/>
              </a:rPr>
              <a:t></a:t>
            </a:r>
            <a:endParaRPr lang="en-GB" sz="1800" dirty="0" smtClean="0"/>
          </a:p>
          <a:p>
            <a:pPr lvl="1"/>
            <a:r>
              <a:rPr lang="en-GB" sz="1800" dirty="0" smtClean="0">
                <a:hlinkClick r:id="rId3"/>
              </a:rPr>
              <a:t>Innopolis University</a:t>
            </a:r>
            <a:r>
              <a:rPr lang="en-GB" sz="1800" dirty="0" smtClean="0"/>
              <a:t>, Associate p</a:t>
            </a:r>
            <a:r>
              <a:rPr lang="en-US" sz="1800" dirty="0" smtClean="0"/>
              <a:t>professor, lab head</a:t>
            </a:r>
            <a:endParaRPr lang="en-GB" sz="1800" dirty="0" smtClean="0"/>
          </a:p>
          <a:p>
            <a:pPr lvl="1"/>
            <a:r>
              <a:rPr lang="en-GB" sz="1800" dirty="0" smtClean="0">
                <a:hlinkClick r:id="rId4"/>
              </a:rPr>
              <a:t>Samsung</a:t>
            </a:r>
            <a:r>
              <a:rPr lang="en-GB" sz="1800" dirty="0" smtClean="0"/>
              <a:t>, Compiler, Platform, System AI Tools department head</a:t>
            </a:r>
          </a:p>
          <a:p>
            <a:pPr lvl="1"/>
            <a:r>
              <a:rPr lang="en-GB" sz="1800" dirty="0" smtClean="0">
                <a:hlinkClick r:id="rId5"/>
              </a:rPr>
              <a:t>WorldQuant</a:t>
            </a:r>
            <a:r>
              <a:rPr lang="en-GB" sz="1800" dirty="0" smtClean="0"/>
              <a:t> Research (Eurasia), director</a:t>
            </a:r>
          </a:p>
          <a:p>
            <a:pPr lvl="1"/>
            <a:r>
              <a:rPr lang="en-GB" sz="1800" dirty="0" smtClean="0">
                <a:hlinkClick r:id="rId6"/>
              </a:rPr>
              <a:t>Intel</a:t>
            </a:r>
            <a:r>
              <a:rPr lang="en-GB" sz="1800" dirty="0" smtClean="0"/>
              <a:t>,</a:t>
            </a:r>
            <a:r>
              <a:rPr lang="en-GB" sz="1800" i="1" dirty="0" smtClean="0"/>
              <a:t> </a:t>
            </a:r>
            <a:r>
              <a:rPr lang="en-GB" sz="1800" dirty="0" smtClean="0"/>
              <a:t>head of Compiler QA, Compiler Russia, Moscow Site, Intel Platform Simulator</a:t>
            </a:r>
            <a:r>
              <a:rPr lang="ru-RU" sz="1800" dirty="0" smtClean="0"/>
              <a:t> </a:t>
            </a:r>
            <a:endParaRPr lang="en-GB" sz="1800" dirty="0" smtClean="0"/>
          </a:p>
          <a:p>
            <a:pPr lvl="1"/>
            <a:r>
              <a:rPr lang="en-GB" sz="1800" dirty="0" smtClean="0"/>
              <a:t>Object Tools Inc., Visual Eiffel compiler architect and key developer</a:t>
            </a:r>
            <a:endParaRPr lang="en-GB" sz="1800" i="1" dirty="0" smtClean="0"/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2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69162"/>
            <a:ext cx="8153400" cy="63636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Motivation and objective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533400"/>
            <a:ext cx="9144000" cy="6324600"/>
          </a:xfrm>
        </p:spPr>
        <p:txBody>
          <a:bodyPr>
            <a:noAutofit/>
          </a:bodyPr>
          <a:lstStyle/>
          <a:p>
            <a:pPr marL="285750" indent="-285750"/>
            <a:r>
              <a:rPr lang="en-US" sz="2400" dirty="0" smtClean="0"/>
              <a:t>1993-96 – do not do VMT, do ‘FST’ I was told – was it a right command? </a:t>
            </a:r>
            <a:r>
              <a:rPr lang="en-US" sz="2400" u="sng" dirty="0" smtClean="0"/>
              <a:t>Doubt</a:t>
            </a:r>
          </a:p>
          <a:p>
            <a:pPr marL="0" indent="0">
              <a:buNone/>
            </a:pPr>
            <a:endParaRPr lang="en-US" sz="2400" u="sng" dirty="0" smtClean="0"/>
          </a:p>
          <a:p>
            <a:pPr marL="285750" indent="-285750"/>
            <a:r>
              <a:rPr lang="en-US" sz="2400" dirty="0" smtClean="0"/>
              <a:t>1993-96 – I draw a matrix with classes vs. </a:t>
            </a:r>
            <a:r>
              <a:rPr lang="en-US" sz="2400" dirty="0" err="1" smtClean="0"/>
              <a:t>origin&amp;seed</a:t>
            </a:r>
            <a:r>
              <a:rPr lang="en-US" sz="2400" dirty="0" smtClean="0"/>
              <a:t> – worth to deepen analysis of the topic? </a:t>
            </a:r>
            <a:r>
              <a:rPr lang="en-US" sz="2400" u="sng" dirty="0" smtClean="0"/>
              <a:t>Not all was done 30 years ago</a:t>
            </a:r>
          </a:p>
          <a:p>
            <a:pPr marL="0" indent="0">
              <a:buNone/>
            </a:pPr>
            <a:endParaRPr lang="en-US" sz="2400" u="sng" dirty="0" smtClean="0"/>
          </a:p>
          <a:p>
            <a:pPr marL="285750" indent="-285750"/>
            <a:r>
              <a:rPr lang="en-US" sz="2400" dirty="0" smtClean="0"/>
              <a:t>Inheritance is bad, dynamic dispatch is heavy, fragile base class – a lot of </a:t>
            </a:r>
            <a:r>
              <a:rPr lang="en-US" sz="2400" b="1" dirty="0" smtClean="0"/>
              <a:t>educated</a:t>
            </a:r>
            <a:r>
              <a:rPr lang="en-US" sz="2400" dirty="0" smtClean="0"/>
              <a:t> believes. </a:t>
            </a:r>
            <a:r>
              <a:rPr lang="en-US" sz="2400" u="sng" dirty="0" smtClean="0"/>
              <a:t>I am stubborn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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sz="2400" dirty="0" smtClean="0"/>
          </a:p>
          <a:p>
            <a:pPr marL="285750" indent="-285750"/>
            <a:r>
              <a:rPr lang="en-US" sz="2400" dirty="0" smtClean="0"/>
              <a:t>What I remember from discreet math course – matrix rows and columns can be swapped </a:t>
            </a:r>
            <a:r>
              <a:rPr lang="en-US" sz="2400" dirty="0" smtClean="0">
                <a:sym typeface="Wingdings" panose="05000000000000000000" pitchFamily="2" charset="2"/>
              </a:rPr>
              <a:t> </a:t>
            </a:r>
            <a:r>
              <a:rPr lang="en-US" sz="2400" u="sng" dirty="0" smtClean="0">
                <a:sym typeface="Wingdings" panose="05000000000000000000" pitchFamily="2" charset="2"/>
              </a:rPr>
              <a:t>Ready to fail – need your feedback!</a:t>
            </a:r>
            <a:endParaRPr lang="en-US" sz="2400" dirty="0" smtClean="0"/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9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6391275" cy="63636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CC6600"/>
                </a:solidFill>
                <a:latin typeface="Comic Sans MS" pitchFamily="66" charset="0"/>
              </a:rPr>
              <a:t>Basic 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terms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457200"/>
            <a:ext cx="8991600" cy="6172200"/>
          </a:xfrm>
        </p:spPr>
        <p:txBody>
          <a:bodyPr>
            <a:noAutofit/>
          </a:bodyPr>
          <a:lstStyle/>
          <a:p>
            <a:pPr marL="285750" indent="-285750"/>
            <a:r>
              <a:rPr lang="en-US" sz="2400" u="sng" dirty="0" smtClean="0"/>
              <a:t>Object</a:t>
            </a:r>
            <a:r>
              <a:rPr lang="en-US" sz="2400" dirty="0" smtClean="0"/>
              <a:t> is a set of attributes. Objects with identical set of attributes’ kinds form a </a:t>
            </a:r>
            <a:r>
              <a:rPr lang="en-US" sz="2400" u="sng" dirty="0" smtClean="0"/>
              <a:t>type</a:t>
            </a:r>
            <a:r>
              <a:rPr lang="en-US" sz="2400" dirty="0" smtClean="0"/>
              <a:t> which is described by class</a:t>
            </a:r>
            <a:endParaRPr lang="en-US" sz="2400" u="sng" dirty="0" smtClean="0"/>
          </a:p>
          <a:p>
            <a:pPr marL="285750" indent="-285750"/>
            <a:r>
              <a:rPr lang="en-US" sz="2400" u="sng" dirty="0" smtClean="0"/>
              <a:t>Class</a:t>
            </a:r>
            <a:r>
              <a:rPr lang="en-US" sz="2400" dirty="0" smtClean="0"/>
              <a:t> is … a named collection of members (features, characteristics)</a:t>
            </a:r>
          </a:p>
          <a:p>
            <a:pPr marL="685800" lvl="1"/>
            <a:r>
              <a:rPr lang="en-US" sz="2000" dirty="0" smtClean="0"/>
              <a:t>Member can be routine (function) or attribute (field)</a:t>
            </a:r>
          </a:p>
          <a:p>
            <a:pPr marL="1085850" lvl="2"/>
            <a:r>
              <a:rPr lang="en-US" sz="1600" dirty="0" smtClean="0"/>
              <a:t>Routine can be procedure (action, command) or function (query)</a:t>
            </a:r>
          </a:p>
          <a:p>
            <a:pPr marL="1085850" lvl="2"/>
            <a:r>
              <a:rPr lang="en-US" sz="1600" dirty="0" smtClean="0"/>
              <a:t>Attribute (</a:t>
            </a:r>
            <a:r>
              <a:rPr lang="en-US" sz="1600" dirty="0"/>
              <a:t>query</a:t>
            </a:r>
            <a:r>
              <a:rPr lang="en-US" sz="1600" dirty="0" smtClean="0"/>
              <a:t>) can be variable or constant</a:t>
            </a:r>
          </a:p>
          <a:p>
            <a:pPr marL="685800" lvl="1"/>
            <a:r>
              <a:rPr lang="en-US" sz="2000" dirty="0" smtClean="0"/>
              <a:t>Another view: there are only attributes – variable or constant (assigned once). Actions (routines) are just constant attributes of the function type</a:t>
            </a:r>
          </a:p>
          <a:p>
            <a:pPr marL="285750" indent="-285750"/>
            <a:r>
              <a:rPr lang="en-US" sz="2400" u="sng" dirty="0" smtClean="0"/>
              <a:t>Origin</a:t>
            </a:r>
            <a:r>
              <a:rPr lang="en-US" sz="2400" dirty="0" smtClean="0"/>
              <a:t> is the class the member was initially declared </a:t>
            </a:r>
          </a:p>
          <a:p>
            <a:pPr marL="285750" indent="-285750"/>
            <a:r>
              <a:rPr lang="en-US" sz="2400" u="sng" dirty="0" smtClean="0"/>
              <a:t>Seed</a:t>
            </a:r>
            <a:r>
              <a:rPr lang="en-US" sz="2400" dirty="0" smtClean="0"/>
              <a:t> is the initial member declaration in the origin</a:t>
            </a:r>
          </a:p>
          <a:p>
            <a:pPr marL="285750" indent="-285750"/>
            <a:r>
              <a:rPr lang="en-US" sz="2400" u="sng" dirty="0" smtClean="0"/>
              <a:t>Inheritance</a:t>
            </a:r>
            <a:r>
              <a:rPr lang="en-US" sz="2400" dirty="0" smtClean="0"/>
              <a:t> – relation between classes implying all members of every parent ‘go down’ the child class. Base-derived, </a:t>
            </a:r>
            <a:r>
              <a:rPr lang="en-US" sz="2400" dirty="0" err="1" smtClean="0"/>
              <a:t>supertype</a:t>
            </a:r>
            <a:r>
              <a:rPr lang="en-US" sz="2400" dirty="0" smtClean="0"/>
              <a:t>, extension – no need to step into terminology discussion</a:t>
            </a:r>
          </a:p>
          <a:p>
            <a:pPr marL="285750" indent="-285750"/>
            <a:r>
              <a:rPr lang="en-US" sz="2400" u="sng" dirty="0" smtClean="0"/>
              <a:t>Version</a:t>
            </a:r>
            <a:r>
              <a:rPr lang="en-US" sz="2400" dirty="0" smtClean="0"/>
              <a:t> of the </a:t>
            </a:r>
            <a:r>
              <a:rPr lang="en-US" sz="2400" u="sng" dirty="0" smtClean="0"/>
              <a:t>member</a:t>
            </a:r>
            <a:r>
              <a:rPr lang="en-US" sz="2400" dirty="0" smtClean="0"/>
              <a:t> – in some class we may have several versions – coming from the same </a:t>
            </a:r>
            <a:r>
              <a:rPr lang="en-US" sz="2400" dirty="0" err="1" smtClean="0"/>
              <a:t>origin&amp;seed</a:t>
            </a:r>
            <a:r>
              <a:rPr lang="en-US" sz="2400" dirty="0" smtClean="0"/>
              <a:t> under the same or different names, form different ones under the same name</a:t>
            </a: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3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6772275" cy="63636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Foundations (I): basics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533400" y="762000"/>
            <a:ext cx="2286000" cy="2362200"/>
            <a:chOff x="533400" y="762000"/>
            <a:chExt cx="2286000" cy="2362200"/>
          </a:xfrm>
        </p:grpSpPr>
        <p:sp>
          <p:nvSpPr>
            <p:cNvPr id="3" name="Овал 2"/>
            <p:cNvSpPr/>
            <p:nvPr/>
          </p:nvSpPr>
          <p:spPr>
            <a:xfrm>
              <a:off x="990600" y="1066800"/>
              <a:ext cx="1219200" cy="6858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7030A0"/>
                  </a:solidFill>
                </a:rPr>
                <a:t>A</a:t>
              </a:r>
              <a:endParaRPr lang="en-US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005300" y="2438400"/>
              <a:ext cx="1219200" cy="6858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7030A0"/>
                  </a:solidFill>
                </a:rPr>
                <a:t>B</a:t>
              </a:r>
              <a:endParaRPr lang="en-US" sz="2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8" name="Прямая со стрелкой 7"/>
            <p:cNvCxnSpPr>
              <a:stCxn id="6" idx="0"/>
              <a:endCxn id="3" idx="4"/>
            </p:cNvCxnSpPr>
            <p:nvPr/>
          </p:nvCxnSpPr>
          <p:spPr>
            <a:xfrm flipH="1" flipV="1">
              <a:off x="1600200" y="1752600"/>
              <a:ext cx="14700" cy="68580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0" y="1219200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foo</a:t>
              </a:r>
              <a:endParaRPr lang="en-US" sz="2000" dirty="0"/>
            </a:p>
          </p:txBody>
        </p:sp>
        <p:cxnSp>
          <p:nvCxnSpPr>
            <p:cNvPr id="11" name="Прямая со стрелкой 10"/>
            <p:cNvCxnSpPr>
              <a:stCxn id="9" idx="2"/>
            </p:cNvCxnSpPr>
            <p:nvPr/>
          </p:nvCxnSpPr>
          <p:spPr>
            <a:xfrm>
              <a:off x="2552700" y="1619310"/>
              <a:ext cx="0" cy="895290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33400" y="762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</a:t>
              </a:r>
              <a:endParaRPr lang="en-US" dirty="0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4495800" y="885855"/>
            <a:ext cx="2286000" cy="2362200"/>
            <a:chOff x="533400" y="762000"/>
            <a:chExt cx="2286000" cy="2362200"/>
          </a:xfrm>
        </p:grpSpPr>
        <p:sp>
          <p:nvSpPr>
            <p:cNvPr id="17" name="Овал 16"/>
            <p:cNvSpPr/>
            <p:nvPr/>
          </p:nvSpPr>
          <p:spPr>
            <a:xfrm>
              <a:off x="990600" y="1066800"/>
              <a:ext cx="1219200" cy="6858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7030A0"/>
                  </a:solidFill>
                </a:rPr>
                <a:t>A</a:t>
              </a:r>
              <a:endParaRPr lang="en-US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1005300" y="2438400"/>
              <a:ext cx="1219200" cy="6858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7030A0"/>
                  </a:solidFill>
                </a:rPr>
                <a:t>B</a:t>
              </a:r>
              <a:endParaRPr lang="en-US" sz="2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19" name="Прямая со стрелкой 18"/>
            <p:cNvCxnSpPr>
              <a:stCxn id="18" idx="0"/>
              <a:endCxn id="17" idx="4"/>
            </p:cNvCxnSpPr>
            <p:nvPr/>
          </p:nvCxnSpPr>
          <p:spPr>
            <a:xfrm flipH="1" flipV="1">
              <a:off x="1600200" y="1752600"/>
              <a:ext cx="14700" cy="68580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286000" y="1219200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foo</a:t>
              </a:r>
              <a:endParaRPr lang="en-US" sz="2000" dirty="0"/>
            </a:p>
          </p:txBody>
        </p:sp>
        <p:cxnSp>
          <p:nvCxnSpPr>
            <p:cNvPr id="21" name="Прямая со стрелкой 20"/>
            <p:cNvCxnSpPr>
              <a:stCxn id="20" idx="2"/>
            </p:cNvCxnSpPr>
            <p:nvPr/>
          </p:nvCxnSpPr>
          <p:spPr>
            <a:xfrm>
              <a:off x="2552700" y="1619310"/>
              <a:ext cx="0" cy="895290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3400" y="762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2.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384056" y="2641347"/>
            <a:ext cx="702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*foo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457200" y="3352800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class</a:t>
            </a:r>
            <a:r>
              <a:rPr lang="en-US" dirty="0" smtClean="0">
                <a:latin typeface="Lucida Console" panose="020B0609040504020204" pitchFamily="49" charset="0"/>
              </a:rPr>
              <a:t> A</a:t>
            </a: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  foo</a:t>
            </a:r>
          </a:p>
          <a:p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end</a:t>
            </a:r>
          </a:p>
          <a:p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class</a:t>
            </a:r>
            <a:r>
              <a:rPr lang="en-US" dirty="0" smtClean="0">
                <a:latin typeface="Lucida Console" panose="020B0609040504020204" pitchFamily="49" charset="0"/>
              </a:rPr>
              <a:t> B </a:t>
            </a:r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inherit</a:t>
            </a:r>
            <a:r>
              <a:rPr lang="en-US" dirty="0" smtClean="0">
                <a:latin typeface="Lucida Console" panose="020B0609040504020204" pitchFamily="49" charset="0"/>
              </a:rPr>
              <a:t> A   </a:t>
            </a:r>
          </a:p>
          <a:p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end</a:t>
            </a:r>
            <a:endParaRPr lang="en-US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98534" y="3352800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class</a:t>
            </a:r>
            <a:r>
              <a:rPr lang="en-US" dirty="0" smtClean="0">
                <a:latin typeface="Lucida Console" panose="020B0609040504020204" pitchFamily="49" charset="0"/>
              </a:rPr>
              <a:t> A</a:t>
            </a: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  foo</a:t>
            </a:r>
          </a:p>
          <a:p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end</a:t>
            </a:r>
          </a:p>
          <a:p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class</a:t>
            </a:r>
            <a:r>
              <a:rPr lang="en-US" dirty="0" smtClean="0">
                <a:latin typeface="Lucida Console" panose="020B0609040504020204" pitchFamily="49" charset="0"/>
              </a:rPr>
              <a:t> B </a:t>
            </a:r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inherit</a:t>
            </a:r>
            <a:r>
              <a:rPr lang="en-US" dirty="0" smtClean="0">
                <a:latin typeface="Lucida Console" panose="020B0609040504020204" pitchFamily="49" charset="0"/>
              </a:rPr>
              <a:t> A </a:t>
            </a: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override</a:t>
            </a:r>
            <a:r>
              <a:rPr lang="en-US" dirty="0" smtClean="0">
                <a:latin typeface="Lucida Console" panose="020B0609040504020204" pitchFamily="49" charset="0"/>
              </a:rPr>
              <a:t> foo</a:t>
            </a:r>
          </a:p>
          <a:p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end</a:t>
            </a:r>
            <a:endParaRPr lang="en-US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222192"/>
              </p:ext>
            </p:extLst>
          </p:nvPr>
        </p:nvGraphicFramePr>
        <p:xfrm>
          <a:off x="1060820" y="4876800"/>
          <a:ext cx="168238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920380"/>
              </a:tblGrid>
              <a:tr h="5285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Version</a:t>
                      </a:r>
                      <a:endParaRPr lang="en-US" dirty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foo@A</a:t>
                      </a:r>
                      <a:endParaRPr lang="en-US" dirty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foo@A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17773"/>
              </p:ext>
            </p:extLst>
          </p:nvPr>
        </p:nvGraphicFramePr>
        <p:xfrm>
          <a:off x="5577300" y="4876800"/>
          <a:ext cx="168238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920380"/>
              </a:tblGrid>
              <a:tr h="5285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Version</a:t>
                      </a:r>
                      <a:endParaRPr lang="en-US" dirty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foo@A</a:t>
                      </a:r>
                      <a:endParaRPr lang="en-US" dirty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foo@B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11737" y="4907071"/>
            <a:ext cx="914400" cy="400110"/>
          </a:xfrm>
          <a:prstGeom prst="rect">
            <a:avLst/>
          </a:prstGeom>
          <a:noFill/>
          <a:ln w="12700">
            <a:solidFill>
              <a:srgbClr val="0066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foo$A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4627356" y="5181600"/>
            <a:ext cx="914400" cy="400110"/>
          </a:xfrm>
          <a:prstGeom prst="rect">
            <a:avLst/>
          </a:prstGeom>
          <a:noFill/>
          <a:ln w="12700">
            <a:solidFill>
              <a:srgbClr val="0066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foo$A</a:t>
            </a:r>
            <a:endParaRPr lang="en-US" sz="2000" dirty="0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3733800" y="946666"/>
            <a:ext cx="0" cy="52255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30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6772275" cy="63636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Foundations (II): no replication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533400" y="762000"/>
            <a:ext cx="2286000" cy="2362200"/>
            <a:chOff x="533400" y="762000"/>
            <a:chExt cx="2286000" cy="2362200"/>
          </a:xfrm>
        </p:grpSpPr>
        <p:sp>
          <p:nvSpPr>
            <p:cNvPr id="3" name="Овал 2"/>
            <p:cNvSpPr/>
            <p:nvPr/>
          </p:nvSpPr>
          <p:spPr>
            <a:xfrm>
              <a:off x="990600" y="1066800"/>
              <a:ext cx="1219200" cy="6858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7030A0"/>
                  </a:solidFill>
                </a:rPr>
                <a:t>A</a:t>
              </a:r>
              <a:endParaRPr lang="en-US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005300" y="2438400"/>
              <a:ext cx="1219200" cy="6858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7030A0"/>
                  </a:solidFill>
                </a:rPr>
                <a:t>B</a:t>
              </a:r>
              <a:endParaRPr lang="en-US" sz="2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8" name="Прямая со стрелкой 7"/>
            <p:cNvCxnSpPr>
              <a:stCxn id="6" idx="0"/>
              <a:endCxn id="3" idx="4"/>
            </p:cNvCxnSpPr>
            <p:nvPr/>
          </p:nvCxnSpPr>
          <p:spPr>
            <a:xfrm flipH="1" flipV="1">
              <a:off x="1600200" y="1752600"/>
              <a:ext cx="14700" cy="68580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0" y="1219200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foo</a:t>
              </a:r>
              <a:endParaRPr lang="en-US" sz="2000" dirty="0"/>
            </a:p>
          </p:txBody>
        </p:sp>
        <p:cxnSp>
          <p:nvCxnSpPr>
            <p:cNvPr id="11" name="Прямая со стрелкой 10"/>
            <p:cNvCxnSpPr>
              <a:stCxn id="9" idx="2"/>
            </p:cNvCxnSpPr>
            <p:nvPr/>
          </p:nvCxnSpPr>
          <p:spPr>
            <a:xfrm>
              <a:off x="2552700" y="1619310"/>
              <a:ext cx="0" cy="895290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33400" y="762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3.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114800" y="1295400"/>
            <a:ext cx="4343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/* </a:t>
            </a:r>
            <a:r>
              <a:rPr lang="en-US" dirty="0" smtClean="0">
                <a:latin typeface="Lucida Console" panose="020B0609040504020204" pitchFamily="49" charset="0"/>
              </a:rPr>
              <a:t>There could be many paths from B to A, with many classes on all these paths </a:t>
            </a:r>
            <a:r>
              <a:rPr lang="en-US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*/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class</a:t>
            </a:r>
            <a:r>
              <a:rPr lang="en-US" dirty="0" smtClean="0">
                <a:latin typeface="Lucida Console" panose="020B0609040504020204" pitchFamily="49" charset="0"/>
              </a:rPr>
              <a:t> A</a:t>
            </a: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  foo</a:t>
            </a:r>
          </a:p>
          <a:p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end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class </a:t>
            </a:r>
            <a:r>
              <a:rPr lang="en-US" dirty="0" smtClean="0">
                <a:latin typeface="Lucida Console" panose="020B0609040504020204" pitchFamily="49" charset="0"/>
              </a:rPr>
              <a:t>X </a:t>
            </a:r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inherit</a:t>
            </a:r>
            <a:r>
              <a:rPr lang="en-US" dirty="0">
                <a:latin typeface="Lucida Console" panose="020B0609040504020204" pitchFamily="49" charset="0"/>
              </a:rPr>
              <a:t> A</a:t>
            </a:r>
            <a:endParaRPr lang="en-US" b="1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end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class</a:t>
            </a:r>
            <a:r>
              <a:rPr lang="en-US" dirty="0" smtClean="0">
                <a:latin typeface="Lucida Console" panose="020B0609040504020204" pitchFamily="49" charset="0"/>
              </a:rPr>
              <a:t> B </a:t>
            </a:r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inherit</a:t>
            </a:r>
            <a:r>
              <a:rPr lang="en-US" dirty="0" smtClean="0">
                <a:latin typeface="Lucida Console" panose="020B0609040504020204" pitchFamily="49" charset="0"/>
              </a:rPr>
              <a:t> A, A, X</a:t>
            </a:r>
          </a:p>
          <a:p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end</a:t>
            </a:r>
            <a:endParaRPr lang="en-US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639466"/>
              </p:ext>
            </p:extLst>
          </p:nvPr>
        </p:nvGraphicFramePr>
        <p:xfrm>
          <a:off x="1116707" y="3680668"/>
          <a:ext cx="1682380" cy="2136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920380"/>
              </a:tblGrid>
              <a:tr h="5285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Version</a:t>
                      </a:r>
                      <a:endParaRPr lang="en-US" dirty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foo@A</a:t>
                      </a:r>
                      <a:endParaRPr lang="en-US" dirty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foo@A</a:t>
                      </a:r>
                      <a:endParaRPr lang="en-US" dirty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foo@A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76200" y="3680668"/>
            <a:ext cx="914400" cy="400110"/>
          </a:xfrm>
          <a:prstGeom prst="rect">
            <a:avLst/>
          </a:prstGeom>
          <a:noFill/>
          <a:ln w="12700">
            <a:solidFill>
              <a:srgbClr val="0066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foo$A</a:t>
            </a:r>
            <a:endParaRPr lang="en-US" sz="2000" dirty="0"/>
          </a:p>
        </p:txBody>
      </p:sp>
      <p:cxnSp>
        <p:nvCxnSpPr>
          <p:cNvPr id="34" name="Прямая со стрелкой 33"/>
          <p:cNvCxnSpPr/>
          <p:nvPr/>
        </p:nvCxnSpPr>
        <p:spPr>
          <a:xfrm flipH="1" flipV="1">
            <a:off x="1186921" y="1652167"/>
            <a:ext cx="14700" cy="88666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 flipV="1">
            <a:off x="2057400" y="1652167"/>
            <a:ext cx="14700" cy="88666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838200" y="1652167"/>
            <a:ext cx="0" cy="89529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28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63636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Foundations (III): kill birds with one stone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Овал 2"/>
          <p:cNvSpPr/>
          <p:nvPr/>
        </p:nvSpPr>
        <p:spPr>
          <a:xfrm>
            <a:off x="990600" y="1066800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A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52600" y="2514600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C</a:t>
            </a:r>
            <a:endParaRPr lang="en-US" sz="2400" b="1" dirty="0">
              <a:solidFill>
                <a:srgbClr val="7030A0"/>
              </a:solidFill>
            </a:endParaRPr>
          </a:p>
        </p:txBody>
      </p:sp>
      <p:cxnSp>
        <p:nvCxnSpPr>
          <p:cNvPr id="8" name="Прямая со стрелкой 7"/>
          <p:cNvCxnSpPr>
            <a:stCxn id="6" idx="0"/>
            <a:endCxn id="3" idx="4"/>
          </p:cNvCxnSpPr>
          <p:nvPr/>
        </p:nvCxnSpPr>
        <p:spPr>
          <a:xfrm flipH="1" flipV="1">
            <a:off x="1600200" y="1752600"/>
            <a:ext cx="762000" cy="7620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1000" y="1223617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foo</a:t>
            </a:r>
            <a:endParaRPr lang="en-US" sz="2000" dirty="0"/>
          </a:p>
        </p:txBody>
      </p:sp>
      <p:cxnSp>
        <p:nvCxnSpPr>
          <p:cNvPr id="11" name="Прямая со стрелкой 10"/>
          <p:cNvCxnSpPr>
            <a:stCxn id="9" idx="2"/>
          </p:cNvCxnSpPr>
          <p:nvPr/>
        </p:nvCxnSpPr>
        <p:spPr>
          <a:xfrm>
            <a:off x="647700" y="1623727"/>
            <a:ext cx="1104900" cy="967073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3400" y="762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53000" y="1755817"/>
            <a:ext cx="327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class</a:t>
            </a:r>
            <a:r>
              <a:rPr lang="en-US" dirty="0" smtClean="0">
                <a:latin typeface="Lucida Console" panose="020B0609040504020204" pitchFamily="49" charset="0"/>
              </a:rPr>
              <a:t> A</a:t>
            </a: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  foo</a:t>
            </a:r>
          </a:p>
          <a:p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end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class</a:t>
            </a:r>
            <a:r>
              <a:rPr lang="en-US" dirty="0" smtClean="0">
                <a:latin typeface="Lucida Console" panose="020B0609040504020204" pitchFamily="49" charset="0"/>
              </a:rPr>
              <a:t> B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   foo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end</a:t>
            </a:r>
          </a:p>
          <a:p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class </a:t>
            </a:r>
            <a:r>
              <a:rPr lang="en-US" dirty="0" smtClean="0">
                <a:latin typeface="Lucida Console" panose="020B0609040504020204" pitchFamily="49" charset="0"/>
              </a:rPr>
              <a:t>C </a:t>
            </a:r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inherit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A, B</a:t>
            </a:r>
            <a:endParaRPr lang="en-US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  override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foo</a:t>
            </a:r>
            <a:endParaRPr lang="en-US" b="1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end</a:t>
            </a:r>
            <a:endParaRPr lang="en-US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endParaRPr lang="en-US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858402"/>
              </p:ext>
            </p:extLst>
          </p:nvPr>
        </p:nvGraphicFramePr>
        <p:xfrm>
          <a:off x="1200150" y="3657600"/>
          <a:ext cx="2836740" cy="2136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02"/>
                <a:gridCol w="1003119"/>
                <a:gridCol w="1003119"/>
              </a:tblGrid>
              <a:tr h="5285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foo$A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foo$B</a:t>
                      </a:r>
                      <a:endParaRPr lang="en-US" sz="1800" dirty="0" smtClean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foo@A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foo@B</a:t>
                      </a:r>
                      <a:endParaRPr lang="en-US" dirty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foo@C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foo@C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6" name="Прямая со стрелкой 35"/>
          <p:cNvCxnSpPr>
            <a:stCxn id="6" idx="0"/>
          </p:cNvCxnSpPr>
          <p:nvPr/>
        </p:nvCxnSpPr>
        <p:spPr>
          <a:xfrm flipV="1">
            <a:off x="2362200" y="1676400"/>
            <a:ext cx="762000" cy="8382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>
            <a:off x="2971800" y="1600200"/>
            <a:ext cx="1371600" cy="106680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2817691" y="1076355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B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14800" y="1223617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foo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3076019" y="2737050"/>
            <a:ext cx="702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*foo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832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763000" cy="63636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Foundations (</a:t>
            </a:r>
            <a:r>
              <a:rPr lang="en-US" sz="3600" b="1" dirty="0">
                <a:solidFill>
                  <a:srgbClr val="CC6600"/>
                </a:solidFill>
                <a:latin typeface="Comic Sans MS" pitchFamily="66" charset="0"/>
              </a:rPr>
              <a:t>IV): kill birds with one stone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Овал 2"/>
          <p:cNvSpPr/>
          <p:nvPr/>
        </p:nvSpPr>
        <p:spPr>
          <a:xfrm>
            <a:off x="990600" y="1066800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A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52600" y="2514600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C</a:t>
            </a:r>
            <a:endParaRPr lang="en-US" sz="2400" b="1" dirty="0">
              <a:solidFill>
                <a:srgbClr val="7030A0"/>
              </a:solidFill>
            </a:endParaRPr>
          </a:p>
        </p:txBody>
      </p:sp>
      <p:cxnSp>
        <p:nvCxnSpPr>
          <p:cNvPr id="8" name="Прямая со стрелкой 7"/>
          <p:cNvCxnSpPr>
            <a:stCxn id="6" idx="0"/>
            <a:endCxn id="3" idx="4"/>
          </p:cNvCxnSpPr>
          <p:nvPr/>
        </p:nvCxnSpPr>
        <p:spPr>
          <a:xfrm flipH="1" flipV="1">
            <a:off x="1600200" y="1752600"/>
            <a:ext cx="762000" cy="7620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1000" y="1223617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foo</a:t>
            </a:r>
            <a:endParaRPr lang="en-US" sz="2000" dirty="0"/>
          </a:p>
        </p:txBody>
      </p:sp>
      <p:cxnSp>
        <p:nvCxnSpPr>
          <p:cNvPr id="11" name="Прямая со стрелкой 10"/>
          <p:cNvCxnSpPr>
            <a:stCxn id="9" idx="2"/>
          </p:cNvCxnSpPr>
          <p:nvPr/>
        </p:nvCxnSpPr>
        <p:spPr>
          <a:xfrm>
            <a:off x="647700" y="1623727"/>
            <a:ext cx="1104900" cy="967073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3400" y="762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76800" y="1905000"/>
            <a:ext cx="365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class</a:t>
            </a:r>
            <a:r>
              <a:rPr lang="en-US" dirty="0" smtClean="0">
                <a:latin typeface="Lucida Console" panose="020B0609040504020204" pitchFamily="49" charset="0"/>
              </a:rPr>
              <a:t> A</a:t>
            </a: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  foo</a:t>
            </a:r>
          </a:p>
          <a:p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end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class</a:t>
            </a:r>
            <a:r>
              <a:rPr lang="en-US" dirty="0" smtClean="0">
                <a:latin typeface="Lucida Console" panose="020B0609040504020204" pitchFamily="49" charset="0"/>
              </a:rPr>
              <a:t> B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   foo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end</a:t>
            </a:r>
          </a:p>
          <a:p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class </a:t>
            </a:r>
            <a:r>
              <a:rPr lang="en-US" dirty="0" smtClean="0">
                <a:latin typeface="Lucida Console" panose="020B0609040504020204" pitchFamily="49" charset="0"/>
              </a:rPr>
              <a:t>C </a:t>
            </a:r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inherit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A, B</a:t>
            </a:r>
            <a:endParaRPr lang="en-US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  override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B.foo</a:t>
            </a:r>
            <a:endParaRPr lang="en-US" b="1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end</a:t>
            </a:r>
            <a:endParaRPr lang="en-US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endParaRPr lang="en-US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36" name="Прямая со стрелкой 35"/>
          <p:cNvCxnSpPr>
            <a:stCxn id="6" idx="0"/>
          </p:cNvCxnSpPr>
          <p:nvPr/>
        </p:nvCxnSpPr>
        <p:spPr>
          <a:xfrm flipV="1">
            <a:off x="2362200" y="1676400"/>
            <a:ext cx="762000" cy="8382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>
            <a:off x="2971800" y="1600200"/>
            <a:ext cx="1371600" cy="106680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2817691" y="1076355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B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14800" y="1223617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foo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2514600" y="1828800"/>
            <a:ext cx="702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*foo</a:t>
            </a:r>
            <a:endParaRPr lang="en-US" sz="2000" dirty="0"/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628527"/>
              </p:ext>
            </p:extLst>
          </p:nvPr>
        </p:nvGraphicFramePr>
        <p:xfrm>
          <a:off x="1200150" y="3657600"/>
          <a:ext cx="2836740" cy="2136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02"/>
                <a:gridCol w="1003119"/>
                <a:gridCol w="1003119"/>
              </a:tblGrid>
              <a:tr h="5285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foo$A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foo$B</a:t>
                      </a:r>
                      <a:endParaRPr lang="en-US" sz="1800" dirty="0" smtClean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foo@A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foo@B</a:t>
                      </a:r>
                      <a:endParaRPr lang="en-US" dirty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foo@B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foo@B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82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48918</TotalTime>
  <Words>998</Words>
  <Application>Microsoft Office PowerPoint</Application>
  <PresentationFormat>Экран (4:3)</PresentationFormat>
  <Paragraphs>231</Paragraphs>
  <Slides>14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Презентация PowerPoint</vt:lpstr>
      <vt:lpstr>Content</vt:lpstr>
      <vt:lpstr>Personal introduction</vt:lpstr>
      <vt:lpstr>Motivation and objective</vt:lpstr>
      <vt:lpstr>Basic terms</vt:lpstr>
      <vt:lpstr>Foundations (I): basics</vt:lpstr>
      <vt:lpstr>Foundations (II): no replication</vt:lpstr>
      <vt:lpstr>Foundations (III): kill birds with one stone</vt:lpstr>
      <vt:lpstr>Foundations (IV): kill birds with one stone</vt:lpstr>
      <vt:lpstr>Foundations (V): generalization, no replication, kill many birds with many stones</vt:lpstr>
      <vt:lpstr>Foundations (VI): any graph can be presented as the incidence matrix</vt:lpstr>
      <vt:lpstr>Foundations (VII): any member activation will look like</vt:lpstr>
      <vt:lpstr>Summary</vt:lpstr>
      <vt:lpstr>Appendix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kanatov</dc:creator>
  <cp:lastModifiedBy>kanatov</cp:lastModifiedBy>
  <cp:revision>273</cp:revision>
  <dcterms:created xsi:type="dcterms:W3CDTF">2016-10-01T07:59:59Z</dcterms:created>
  <dcterms:modified xsi:type="dcterms:W3CDTF">2023-03-31T19:53:29Z</dcterms:modified>
</cp:coreProperties>
</file>