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8" r:id="rId2"/>
    <p:sldId id="259" r:id="rId3"/>
    <p:sldId id="274" r:id="rId4"/>
    <p:sldId id="264" r:id="rId5"/>
    <p:sldId id="261" r:id="rId6"/>
    <p:sldId id="268" r:id="rId7"/>
    <p:sldId id="257" r:id="rId8"/>
    <p:sldId id="269" r:id="rId9"/>
    <p:sldId id="280" r:id="rId10"/>
    <p:sldId id="260" r:id="rId11"/>
    <p:sldId id="258" r:id="rId12"/>
    <p:sldId id="279" r:id="rId13"/>
    <p:sldId id="272" r:id="rId14"/>
    <p:sldId id="273" r:id="rId15"/>
    <p:sldId id="266" r:id="rId16"/>
    <p:sldId id="282" r:id="rId17"/>
    <p:sldId id="281" r:id="rId18"/>
    <p:sldId id="270" r:id="rId19"/>
    <p:sldId id="284" r:id="rId20"/>
    <p:sldId id="283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131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BA02A-80CC-4037-988D-714FF09A249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E49E-4EFD-417D-88DD-8CFB9E33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2E49E-4EFD-417D-88DD-8CFB9E3341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2pPr>
            <a:lvl3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3pPr>
            <a:lvl4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4pPr>
            <a:lvl5pPr>
              <a:defRPr kumimoji="1" lang="ko-KR" altLang="en-US" sz="3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51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"/>
          <p:cNvSpPr/>
          <p:nvPr/>
        </p:nvSpPr>
        <p:spPr>
          <a:xfrm>
            <a:off x="0" y="6791325"/>
            <a:ext cx="9144000" cy="66675"/>
          </a:xfrm>
          <a:prstGeom prst="rect">
            <a:avLst/>
          </a:prstGeom>
          <a:solidFill>
            <a:srgbClr val="384C5B"/>
          </a:solidFill>
          <a:ln w="12700">
            <a:miter lim="400000"/>
          </a:ln>
        </p:spPr>
        <p:txBody>
          <a:bodyPr lIns="19202" tIns="19202" rIns="19202" bIns="19202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1810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F92D-8699-4330-B05A-7BBEC7B54D4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0528" y="-81215"/>
            <a:ext cx="9265056" cy="7020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5896" y="1628800"/>
            <a:ext cx="2448272" cy="108593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UBJECT TITLE"/>
          <p:cNvSpPr txBox="1"/>
          <p:nvPr/>
        </p:nvSpPr>
        <p:spPr>
          <a:xfrm>
            <a:off x="333091" y="2855613"/>
            <a:ext cx="8477821" cy="1146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202" tIns="19202" rIns="19202" bIns="19202" anchor="ctr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Manrope Bold"/>
                <a:ea typeface="Manrope Bold"/>
                <a:cs typeface="Manrope Bold"/>
                <a:sym typeface="Manrope Bold"/>
              </a:defRPr>
            </a:lvl1pPr>
          </a:lstStyle>
          <a:p>
            <a:r>
              <a:rPr lang="en-US" sz="36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Multiple </a:t>
            </a:r>
            <a:r>
              <a:rPr lang="en-US" sz="36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overriding or OOP approach </a:t>
            </a:r>
            <a:r>
              <a:rPr lang="en-US" sz="36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to</a:t>
            </a:r>
            <a:endParaRPr lang="ru-RU" sz="3600" dirty="0" smtClean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covariance </a:t>
            </a:r>
            <a:r>
              <a:rPr lang="en-US" sz="36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type-safety</a:t>
            </a:r>
            <a:r>
              <a:rPr lang="ru-RU" sz="36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and double dispatch </a:t>
            </a:r>
            <a:r>
              <a:rPr lang="ru-RU" sz="3600" dirty="0" smtClean="0"/>
              <a:t> </a:t>
            </a:r>
            <a:endParaRPr sz="3600" dirty="0"/>
          </a:p>
        </p:txBody>
      </p:sp>
      <p:sp>
        <p:nvSpPr>
          <p:cNvPr id="132" name="Name…"/>
          <p:cNvSpPr txBox="1"/>
          <p:nvPr/>
        </p:nvSpPr>
        <p:spPr>
          <a:xfrm>
            <a:off x="3275856" y="4449498"/>
            <a:ext cx="2736304" cy="46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202" tIns="19202" rIns="19202" bIns="19202" anchor="ctr">
            <a:spAutoFit/>
          </a:bodyPr>
          <a:lstStyle/>
          <a:p>
            <a:pPr algn="ctr"/>
            <a:r>
              <a:rPr lang="en-US" sz="2800" dirty="0"/>
              <a:t>Alexey </a:t>
            </a:r>
            <a:r>
              <a:rPr lang="en-US" sz="2800" dirty="0" smtClean="0"/>
              <a:t>Kanatov</a:t>
            </a:r>
            <a:endParaRPr 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5" y="4149080"/>
            <a:ext cx="18288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420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35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abstract 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Figure { // general abstraction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(other: Figure):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Boolean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Circle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 { // circle into circle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Circle):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{…}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Triangle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 { //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triangle into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triangle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Triangle):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{…}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 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Circle { // add circle into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triangle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Triangle):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…}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figures: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Array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&lt;Figure&gt;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Circle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Triangle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if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figures(1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).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inscrinedInto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figures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(2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))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then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…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Double(multiple) dispatch (source code)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7690626" y="1412776"/>
            <a:ext cx="996173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7743275" y="1530332"/>
            <a:ext cx="617406" cy="6396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7812360" y="2564904"/>
            <a:ext cx="91382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8136676" y="2950385"/>
            <a:ext cx="495672" cy="468052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7731801" y="3861048"/>
            <a:ext cx="91382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7939428" y="4293096"/>
            <a:ext cx="480672" cy="4733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олилиния 10"/>
          <p:cNvSpPr/>
          <p:nvPr/>
        </p:nvSpPr>
        <p:spPr>
          <a:xfrm>
            <a:off x="7303115" y="664107"/>
            <a:ext cx="1570996" cy="748669"/>
          </a:xfrm>
          <a:custGeom>
            <a:avLst/>
            <a:gdLst>
              <a:gd name="connsiteX0" fmla="*/ 253777 w 1570996"/>
              <a:gd name="connsiteY0" fmla="*/ 169729 h 588661"/>
              <a:gd name="connsiteX1" fmla="*/ 253777 w 1570996"/>
              <a:gd name="connsiteY1" fmla="*/ 169729 h 588661"/>
              <a:gd name="connsiteX2" fmla="*/ 241692 w 1570996"/>
              <a:gd name="connsiteY2" fmla="*/ 73052 h 588661"/>
              <a:gd name="connsiteX3" fmla="*/ 249748 w 1570996"/>
              <a:gd name="connsiteY3" fmla="*/ 52912 h 588661"/>
              <a:gd name="connsiteX4" fmla="*/ 273918 w 1570996"/>
              <a:gd name="connsiteY4" fmla="*/ 36799 h 588661"/>
              <a:gd name="connsiteX5" fmla="*/ 286002 w 1570996"/>
              <a:gd name="connsiteY5" fmla="*/ 28742 h 588661"/>
              <a:gd name="connsiteX6" fmla="*/ 294059 w 1570996"/>
              <a:gd name="connsiteY6" fmla="*/ 20686 h 588661"/>
              <a:gd name="connsiteX7" fmla="*/ 306143 w 1570996"/>
              <a:gd name="connsiteY7" fmla="*/ 16658 h 588661"/>
              <a:gd name="connsiteX8" fmla="*/ 350453 w 1570996"/>
              <a:gd name="connsiteY8" fmla="*/ 545 h 588661"/>
              <a:gd name="connsiteX9" fmla="*/ 636455 w 1570996"/>
              <a:gd name="connsiteY9" fmla="*/ 8601 h 588661"/>
              <a:gd name="connsiteX10" fmla="*/ 672709 w 1570996"/>
              <a:gd name="connsiteY10" fmla="*/ 12630 h 588661"/>
              <a:gd name="connsiteX11" fmla="*/ 753273 w 1570996"/>
              <a:gd name="connsiteY11" fmla="*/ 24714 h 588661"/>
              <a:gd name="connsiteX12" fmla="*/ 845921 w 1570996"/>
              <a:gd name="connsiteY12" fmla="*/ 36799 h 588661"/>
              <a:gd name="connsiteX13" fmla="*/ 1011077 w 1570996"/>
              <a:gd name="connsiteY13" fmla="*/ 52912 h 588661"/>
              <a:gd name="connsiteX14" fmla="*/ 1220543 w 1570996"/>
              <a:gd name="connsiteY14" fmla="*/ 48883 h 588661"/>
              <a:gd name="connsiteX15" fmla="*/ 1272910 w 1570996"/>
              <a:gd name="connsiteY15" fmla="*/ 44855 h 588661"/>
              <a:gd name="connsiteX16" fmla="*/ 1301107 w 1570996"/>
              <a:gd name="connsiteY16" fmla="*/ 36799 h 588661"/>
              <a:gd name="connsiteX17" fmla="*/ 1341389 w 1570996"/>
              <a:gd name="connsiteY17" fmla="*/ 32771 h 588661"/>
              <a:gd name="connsiteX18" fmla="*/ 1389727 w 1570996"/>
              <a:gd name="connsiteY18" fmla="*/ 40827 h 588661"/>
              <a:gd name="connsiteX19" fmla="*/ 1401812 w 1570996"/>
              <a:gd name="connsiteY19" fmla="*/ 44855 h 588661"/>
              <a:gd name="connsiteX20" fmla="*/ 1438066 w 1570996"/>
              <a:gd name="connsiteY20" fmla="*/ 69024 h 588661"/>
              <a:gd name="connsiteX21" fmla="*/ 1450150 w 1570996"/>
              <a:gd name="connsiteY21" fmla="*/ 81109 h 588661"/>
              <a:gd name="connsiteX22" fmla="*/ 1474319 w 1570996"/>
              <a:gd name="connsiteY22" fmla="*/ 97222 h 588661"/>
              <a:gd name="connsiteX23" fmla="*/ 1478348 w 1570996"/>
              <a:gd name="connsiteY23" fmla="*/ 113334 h 588661"/>
              <a:gd name="connsiteX24" fmla="*/ 1486404 w 1570996"/>
              <a:gd name="connsiteY24" fmla="*/ 121391 h 588661"/>
              <a:gd name="connsiteX25" fmla="*/ 1498489 w 1570996"/>
              <a:gd name="connsiteY25" fmla="*/ 137504 h 588661"/>
              <a:gd name="connsiteX26" fmla="*/ 1510573 w 1570996"/>
              <a:gd name="connsiteY26" fmla="*/ 165701 h 588661"/>
              <a:gd name="connsiteX27" fmla="*/ 1514601 w 1570996"/>
              <a:gd name="connsiteY27" fmla="*/ 177786 h 588661"/>
              <a:gd name="connsiteX28" fmla="*/ 1522658 w 1570996"/>
              <a:gd name="connsiteY28" fmla="*/ 189870 h 588661"/>
              <a:gd name="connsiteX29" fmla="*/ 1530714 w 1570996"/>
              <a:gd name="connsiteY29" fmla="*/ 210011 h 588661"/>
              <a:gd name="connsiteX30" fmla="*/ 1534742 w 1570996"/>
              <a:gd name="connsiteY30" fmla="*/ 222096 h 588661"/>
              <a:gd name="connsiteX31" fmla="*/ 1542799 w 1570996"/>
              <a:gd name="connsiteY31" fmla="*/ 234180 h 588661"/>
              <a:gd name="connsiteX32" fmla="*/ 1546827 w 1570996"/>
              <a:gd name="connsiteY32" fmla="*/ 258349 h 588661"/>
              <a:gd name="connsiteX33" fmla="*/ 1554883 w 1570996"/>
              <a:gd name="connsiteY33" fmla="*/ 282519 h 588661"/>
              <a:gd name="connsiteX34" fmla="*/ 1570996 w 1570996"/>
              <a:gd name="connsiteY34" fmla="*/ 431562 h 588661"/>
              <a:gd name="connsiteX35" fmla="*/ 1562940 w 1570996"/>
              <a:gd name="connsiteY35" fmla="*/ 483928 h 588661"/>
              <a:gd name="connsiteX36" fmla="*/ 1542799 w 1570996"/>
              <a:gd name="connsiteY36" fmla="*/ 500041 h 588661"/>
              <a:gd name="connsiteX37" fmla="*/ 1534742 w 1570996"/>
              <a:gd name="connsiteY37" fmla="*/ 508097 h 588661"/>
              <a:gd name="connsiteX38" fmla="*/ 1514601 w 1570996"/>
              <a:gd name="connsiteY38" fmla="*/ 512126 h 588661"/>
              <a:gd name="connsiteX39" fmla="*/ 1466263 w 1570996"/>
              <a:gd name="connsiteY39" fmla="*/ 520182 h 588661"/>
              <a:gd name="connsiteX40" fmla="*/ 1280966 w 1570996"/>
              <a:gd name="connsiteY40" fmla="*/ 516154 h 588661"/>
              <a:gd name="connsiteX41" fmla="*/ 1264853 w 1570996"/>
              <a:gd name="connsiteY41" fmla="*/ 508097 h 588661"/>
              <a:gd name="connsiteX42" fmla="*/ 1228600 w 1570996"/>
              <a:gd name="connsiteY42" fmla="*/ 504069 h 588661"/>
              <a:gd name="connsiteX43" fmla="*/ 1200402 w 1570996"/>
              <a:gd name="connsiteY43" fmla="*/ 500041 h 588661"/>
              <a:gd name="connsiteX44" fmla="*/ 1172205 w 1570996"/>
              <a:gd name="connsiteY44" fmla="*/ 487956 h 588661"/>
              <a:gd name="connsiteX45" fmla="*/ 1111782 w 1570996"/>
              <a:gd name="connsiteY45" fmla="*/ 475872 h 588661"/>
              <a:gd name="connsiteX46" fmla="*/ 922457 w 1570996"/>
              <a:gd name="connsiteY46" fmla="*/ 479900 h 588661"/>
              <a:gd name="connsiteX47" fmla="*/ 906344 w 1570996"/>
              <a:gd name="connsiteY47" fmla="*/ 483928 h 588661"/>
              <a:gd name="connsiteX48" fmla="*/ 837865 w 1570996"/>
              <a:gd name="connsiteY48" fmla="*/ 504069 h 588661"/>
              <a:gd name="connsiteX49" fmla="*/ 817724 w 1570996"/>
              <a:gd name="connsiteY49" fmla="*/ 508097 h 588661"/>
              <a:gd name="connsiteX50" fmla="*/ 749244 w 1570996"/>
              <a:gd name="connsiteY50" fmla="*/ 520182 h 588661"/>
              <a:gd name="connsiteX51" fmla="*/ 664652 w 1570996"/>
              <a:gd name="connsiteY51" fmla="*/ 532267 h 588661"/>
              <a:gd name="connsiteX52" fmla="*/ 519637 w 1570996"/>
              <a:gd name="connsiteY52" fmla="*/ 544351 h 588661"/>
              <a:gd name="connsiteX53" fmla="*/ 370594 w 1570996"/>
              <a:gd name="connsiteY53" fmla="*/ 556436 h 588661"/>
              <a:gd name="connsiteX54" fmla="*/ 209466 w 1570996"/>
              <a:gd name="connsiteY54" fmla="*/ 564492 h 588661"/>
              <a:gd name="connsiteX55" fmla="*/ 161128 w 1570996"/>
              <a:gd name="connsiteY55" fmla="*/ 576577 h 588661"/>
              <a:gd name="connsiteX56" fmla="*/ 136959 w 1570996"/>
              <a:gd name="connsiteY56" fmla="*/ 580605 h 588661"/>
              <a:gd name="connsiteX57" fmla="*/ 72508 w 1570996"/>
              <a:gd name="connsiteY57" fmla="*/ 588661 h 588661"/>
              <a:gd name="connsiteX58" fmla="*/ 40282 w 1570996"/>
              <a:gd name="connsiteY58" fmla="*/ 584633 h 588661"/>
              <a:gd name="connsiteX59" fmla="*/ 36254 w 1570996"/>
              <a:gd name="connsiteY59" fmla="*/ 564492 h 588661"/>
              <a:gd name="connsiteX60" fmla="*/ 16113 w 1570996"/>
              <a:gd name="connsiteY60" fmla="*/ 524210 h 588661"/>
              <a:gd name="connsiteX61" fmla="*/ 12085 w 1570996"/>
              <a:gd name="connsiteY61" fmla="*/ 479900 h 588661"/>
              <a:gd name="connsiteX62" fmla="*/ 4029 w 1570996"/>
              <a:gd name="connsiteY62" fmla="*/ 463787 h 588661"/>
              <a:gd name="connsiteX63" fmla="*/ 0 w 1570996"/>
              <a:gd name="connsiteY63" fmla="*/ 431562 h 588661"/>
              <a:gd name="connsiteX64" fmla="*/ 24170 w 1570996"/>
              <a:gd name="connsiteY64" fmla="*/ 367111 h 588661"/>
              <a:gd name="connsiteX65" fmla="*/ 44311 w 1570996"/>
              <a:gd name="connsiteY65" fmla="*/ 346970 h 588661"/>
              <a:gd name="connsiteX66" fmla="*/ 76536 w 1570996"/>
              <a:gd name="connsiteY66" fmla="*/ 330857 h 588661"/>
              <a:gd name="connsiteX67" fmla="*/ 88621 w 1570996"/>
              <a:gd name="connsiteY67" fmla="*/ 318772 h 588661"/>
              <a:gd name="connsiteX68" fmla="*/ 100705 w 1570996"/>
              <a:gd name="connsiteY68" fmla="*/ 314744 h 588661"/>
              <a:gd name="connsiteX69" fmla="*/ 108762 w 1570996"/>
              <a:gd name="connsiteY69" fmla="*/ 302660 h 588661"/>
              <a:gd name="connsiteX70" fmla="*/ 120846 w 1570996"/>
              <a:gd name="connsiteY70" fmla="*/ 294603 h 588661"/>
              <a:gd name="connsiteX71" fmla="*/ 145015 w 1570996"/>
              <a:gd name="connsiteY71" fmla="*/ 262378 h 588661"/>
              <a:gd name="connsiteX72" fmla="*/ 157100 w 1570996"/>
              <a:gd name="connsiteY72" fmla="*/ 254321 h 588661"/>
              <a:gd name="connsiteX73" fmla="*/ 165156 w 1570996"/>
              <a:gd name="connsiteY73" fmla="*/ 242237 h 588661"/>
              <a:gd name="connsiteX74" fmla="*/ 177241 w 1570996"/>
              <a:gd name="connsiteY74" fmla="*/ 218067 h 588661"/>
              <a:gd name="connsiteX75" fmla="*/ 189326 w 1570996"/>
              <a:gd name="connsiteY75" fmla="*/ 210011 h 588661"/>
              <a:gd name="connsiteX76" fmla="*/ 217523 w 1570996"/>
              <a:gd name="connsiteY76" fmla="*/ 181814 h 588661"/>
              <a:gd name="connsiteX77" fmla="*/ 229607 w 1570996"/>
              <a:gd name="connsiteY77" fmla="*/ 141532 h 588661"/>
              <a:gd name="connsiteX78" fmla="*/ 253777 w 1570996"/>
              <a:gd name="connsiteY78" fmla="*/ 169729 h 58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570996" h="588661">
                <a:moveTo>
                  <a:pt x="253777" y="169729"/>
                </a:moveTo>
                <a:lnTo>
                  <a:pt x="253777" y="169729"/>
                </a:lnTo>
                <a:cubicBezTo>
                  <a:pt x="249749" y="137503"/>
                  <a:pt x="242811" y="105509"/>
                  <a:pt x="241692" y="73052"/>
                </a:cubicBezTo>
                <a:cubicBezTo>
                  <a:pt x="241443" y="65826"/>
                  <a:pt x="244944" y="58316"/>
                  <a:pt x="249748" y="52912"/>
                </a:cubicBezTo>
                <a:cubicBezTo>
                  <a:pt x="256181" y="45675"/>
                  <a:pt x="265861" y="42170"/>
                  <a:pt x="273918" y="36799"/>
                </a:cubicBezTo>
                <a:cubicBezTo>
                  <a:pt x="277946" y="34114"/>
                  <a:pt x="282579" y="32165"/>
                  <a:pt x="286002" y="28742"/>
                </a:cubicBezTo>
                <a:cubicBezTo>
                  <a:pt x="288688" y="26057"/>
                  <a:pt x="290802" y="22640"/>
                  <a:pt x="294059" y="20686"/>
                </a:cubicBezTo>
                <a:cubicBezTo>
                  <a:pt x="297700" y="18502"/>
                  <a:pt x="302115" y="18001"/>
                  <a:pt x="306143" y="16658"/>
                </a:cubicBezTo>
                <a:cubicBezTo>
                  <a:pt x="319608" y="-3539"/>
                  <a:pt x="312744" y="74"/>
                  <a:pt x="350453" y="545"/>
                </a:cubicBezTo>
                <a:cubicBezTo>
                  <a:pt x="445817" y="1737"/>
                  <a:pt x="541121" y="5916"/>
                  <a:pt x="636455" y="8601"/>
                </a:cubicBezTo>
                <a:cubicBezTo>
                  <a:pt x="648540" y="9944"/>
                  <a:pt x="660672" y="10910"/>
                  <a:pt x="672709" y="12630"/>
                </a:cubicBezTo>
                <a:cubicBezTo>
                  <a:pt x="810318" y="32289"/>
                  <a:pt x="652753" y="12150"/>
                  <a:pt x="753273" y="24714"/>
                </a:cubicBezTo>
                <a:cubicBezTo>
                  <a:pt x="806460" y="39912"/>
                  <a:pt x="762262" y="29460"/>
                  <a:pt x="845921" y="36799"/>
                </a:cubicBezTo>
                <a:lnTo>
                  <a:pt x="1011077" y="52912"/>
                </a:lnTo>
                <a:lnTo>
                  <a:pt x="1220543" y="48883"/>
                </a:lnTo>
                <a:cubicBezTo>
                  <a:pt x="1238042" y="48345"/>
                  <a:pt x="1255596" y="47452"/>
                  <a:pt x="1272910" y="44855"/>
                </a:cubicBezTo>
                <a:cubicBezTo>
                  <a:pt x="1282577" y="43405"/>
                  <a:pt x="1291481" y="38498"/>
                  <a:pt x="1301107" y="36799"/>
                </a:cubicBezTo>
                <a:cubicBezTo>
                  <a:pt x="1314396" y="34454"/>
                  <a:pt x="1327962" y="34114"/>
                  <a:pt x="1341389" y="32771"/>
                </a:cubicBezTo>
                <a:cubicBezTo>
                  <a:pt x="1357502" y="35456"/>
                  <a:pt x="1373709" y="37624"/>
                  <a:pt x="1389727" y="40827"/>
                </a:cubicBezTo>
                <a:cubicBezTo>
                  <a:pt x="1393891" y="41660"/>
                  <a:pt x="1398211" y="42605"/>
                  <a:pt x="1401812" y="44855"/>
                </a:cubicBezTo>
                <a:cubicBezTo>
                  <a:pt x="1461401" y="82098"/>
                  <a:pt x="1389986" y="44986"/>
                  <a:pt x="1438066" y="69024"/>
                </a:cubicBezTo>
                <a:cubicBezTo>
                  <a:pt x="1442094" y="73052"/>
                  <a:pt x="1445653" y="77611"/>
                  <a:pt x="1450150" y="81109"/>
                </a:cubicBezTo>
                <a:cubicBezTo>
                  <a:pt x="1457793" y="87054"/>
                  <a:pt x="1474319" y="97222"/>
                  <a:pt x="1474319" y="97222"/>
                </a:cubicBezTo>
                <a:cubicBezTo>
                  <a:pt x="1475662" y="102593"/>
                  <a:pt x="1475872" y="108382"/>
                  <a:pt x="1478348" y="113334"/>
                </a:cubicBezTo>
                <a:cubicBezTo>
                  <a:pt x="1480047" y="116731"/>
                  <a:pt x="1483973" y="118473"/>
                  <a:pt x="1486404" y="121391"/>
                </a:cubicBezTo>
                <a:cubicBezTo>
                  <a:pt x="1490702" y="126549"/>
                  <a:pt x="1494461" y="132133"/>
                  <a:pt x="1498489" y="137504"/>
                </a:cubicBezTo>
                <a:cubicBezTo>
                  <a:pt x="1507937" y="165847"/>
                  <a:pt x="1495639" y="130853"/>
                  <a:pt x="1510573" y="165701"/>
                </a:cubicBezTo>
                <a:cubicBezTo>
                  <a:pt x="1512246" y="169604"/>
                  <a:pt x="1512702" y="173988"/>
                  <a:pt x="1514601" y="177786"/>
                </a:cubicBezTo>
                <a:cubicBezTo>
                  <a:pt x="1516766" y="182116"/>
                  <a:pt x="1520493" y="185540"/>
                  <a:pt x="1522658" y="189870"/>
                </a:cubicBezTo>
                <a:cubicBezTo>
                  <a:pt x="1525892" y="196337"/>
                  <a:pt x="1528175" y="203241"/>
                  <a:pt x="1530714" y="210011"/>
                </a:cubicBezTo>
                <a:cubicBezTo>
                  <a:pt x="1532205" y="213987"/>
                  <a:pt x="1532843" y="218298"/>
                  <a:pt x="1534742" y="222096"/>
                </a:cubicBezTo>
                <a:cubicBezTo>
                  <a:pt x="1536907" y="226426"/>
                  <a:pt x="1540113" y="230152"/>
                  <a:pt x="1542799" y="234180"/>
                </a:cubicBezTo>
                <a:cubicBezTo>
                  <a:pt x="1544142" y="242236"/>
                  <a:pt x="1544846" y="250425"/>
                  <a:pt x="1546827" y="258349"/>
                </a:cubicBezTo>
                <a:cubicBezTo>
                  <a:pt x="1548887" y="266588"/>
                  <a:pt x="1553487" y="274142"/>
                  <a:pt x="1554883" y="282519"/>
                </a:cubicBezTo>
                <a:cubicBezTo>
                  <a:pt x="1565067" y="343625"/>
                  <a:pt x="1566673" y="375354"/>
                  <a:pt x="1570996" y="431562"/>
                </a:cubicBezTo>
                <a:cubicBezTo>
                  <a:pt x="1568311" y="449017"/>
                  <a:pt x="1569664" y="467598"/>
                  <a:pt x="1562940" y="483928"/>
                </a:cubicBezTo>
                <a:cubicBezTo>
                  <a:pt x="1559666" y="491878"/>
                  <a:pt x="1549327" y="494446"/>
                  <a:pt x="1542799" y="500041"/>
                </a:cubicBezTo>
                <a:cubicBezTo>
                  <a:pt x="1539915" y="502513"/>
                  <a:pt x="1538233" y="506601"/>
                  <a:pt x="1534742" y="508097"/>
                </a:cubicBezTo>
                <a:cubicBezTo>
                  <a:pt x="1528449" y="510794"/>
                  <a:pt x="1521343" y="510936"/>
                  <a:pt x="1514601" y="512126"/>
                </a:cubicBezTo>
                <a:lnTo>
                  <a:pt x="1466263" y="520182"/>
                </a:lnTo>
                <a:cubicBezTo>
                  <a:pt x="1404497" y="518839"/>
                  <a:pt x="1342635" y="519854"/>
                  <a:pt x="1280966" y="516154"/>
                </a:cubicBezTo>
                <a:cubicBezTo>
                  <a:pt x="1274972" y="515794"/>
                  <a:pt x="1270704" y="509447"/>
                  <a:pt x="1264853" y="508097"/>
                </a:cubicBezTo>
                <a:cubicBezTo>
                  <a:pt x="1253006" y="505363"/>
                  <a:pt x="1240665" y="505577"/>
                  <a:pt x="1228600" y="504069"/>
                </a:cubicBezTo>
                <a:cubicBezTo>
                  <a:pt x="1219179" y="502891"/>
                  <a:pt x="1209801" y="501384"/>
                  <a:pt x="1200402" y="500041"/>
                </a:cubicBezTo>
                <a:cubicBezTo>
                  <a:pt x="1190558" y="495119"/>
                  <a:pt x="1182867" y="490325"/>
                  <a:pt x="1172205" y="487956"/>
                </a:cubicBezTo>
                <a:cubicBezTo>
                  <a:pt x="1152154" y="483500"/>
                  <a:pt x="1111782" y="475872"/>
                  <a:pt x="1111782" y="475872"/>
                </a:cubicBezTo>
                <a:lnTo>
                  <a:pt x="922457" y="479900"/>
                </a:lnTo>
                <a:cubicBezTo>
                  <a:pt x="916925" y="480117"/>
                  <a:pt x="911738" y="482683"/>
                  <a:pt x="906344" y="483928"/>
                </a:cubicBezTo>
                <a:cubicBezTo>
                  <a:pt x="812242" y="505644"/>
                  <a:pt x="924911" y="477287"/>
                  <a:pt x="837865" y="504069"/>
                </a:cubicBezTo>
                <a:cubicBezTo>
                  <a:pt x="831321" y="506082"/>
                  <a:pt x="824395" y="506557"/>
                  <a:pt x="817724" y="508097"/>
                </a:cubicBezTo>
                <a:cubicBezTo>
                  <a:pt x="766624" y="519890"/>
                  <a:pt x="804275" y="514068"/>
                  <a:pt x="749244" y="520182"/>
                </a:cubicBezTo>
                <a:cubicBezTo>
                  <a:pt x="703375" y="535471"/>
                  <a:pt x="739609" y="525653"/>
                  <a:pt x="664652" y="532267"/>
                </a:cubicBezTo>
                <a:cubicBezTo>
                  <a:pt x="507940" y="546095"/>
                  <a:pt x="664923" y="535805"/>
                  <a:pt x="519637" y="544351"/>
                </a:cubicBezTo>
                <a:cubicBezTo>
                  <a:pt x="435256" y="558416"/>
                  <a:pt x="493596" y="550759"/>
                  <a:pt x="370594" y="556436"/>
                </a:cubicBezTo>
                <a:lnTo>
                  <a:pt x="209466" y="564492"/>
                </a:lnTo>
                <a:cubicBezTo>
                  <a:pt x="136849" y="574865"/>
                  <a:pt x="218462" y="560940"/>
                  <a:pt x="161128" y="576577"/>
                </a:cubicBezTo>
                <a:cubicBezTo>
                  <a:pt x="153248" y="578726"/>
                  <a:pt x="145031" y="579363"/>
                  <a:pt x="136959" y="580605"/>
                </a:cubicBezTo>
                <a:cubicBezTo>
                  <a:pt x="107070" y="585203"/>
                  <a:pt x="104950" y="585057"/>
                  <a:pt x="72508" y="588661"/>
                </a:cubicBezTo>
                <a:cubicBezTo>
                  <a:pt x="61766" y="587318"/>
                  <a:pt x="49289" y="590638"/>
                  <a:pt x="40282" y="584633"/>
                </a:cubicBezTo>
                <a:cubicBezTo>
                  <a:pt x="34585" y="580835"/>
                  <a:pt x="38055" y="571097"/>
                  <a:pt x="36254" y="564492"/>
                </a:cubicBezTo>
                <a:cubicBezTo>
                  <a:pt x="28983" y="537831"/>
                  <a:pt x="30994" y="544051"/>
                  <a:pt x="16113" y="524210"/>
                </a:cubicBezTo>
                <a:cubicBezTo>
                  <a:pt x="14770" y="509440"/>
                  <a:pt x="14993" y="494443"/>
                  <a:pt x="12085" y="479900"/>
                </a:cubicBezTo>
                <a:cubicBezTo>
                  <a:pt x="10907" y="474012"/>
                  <a:pt x="5485" y="469613"/>
                  <a:pt x="4029" y="463787"/>
                </a:cubicBezTo>
                <a:cubicBezTo>
                  <a:pt x="1403" y="453285"/>
                  <a:pt x="1343" y="442304"/>
                  <a:pt x="0" y="431562"/>
                </a:cubicBezTo>
                <a:cubicBezTo>
                  <a:pt x="11048" y="359757"/>
                  <a:pt x="-6821" y="394658"/>
                  <a:pt x="24170" y="367111"/>
                </a:cubicBezTo>
                <a:cubicBezTo>
                  <a:pt x="31266" y="360803"/>
                  <a:pt x="35819" y="351216"/>
                  <a:pt x="44311" y="346970"/>
                </a:cubicBezTo>
                <a:lnTo>
                  <a:pt x="76536" y="330857"/>
                </a:lnTo>
                <a:cubicBezTo>
                  <a:pt x="80564" y="326829"/>
                  <a:pt x="83881" y="321932"/>
                  <a:pt x="88621" y="318772"/>
                </a:cubicBezTo>
                <a:cubicBezTo>
                  <a:pt x="92154" y="316417"/>
                  <a:pt x="97389" y="317396"/>
                  <a:pt x="100705" y="314744"/>
                </a:cubicBezTo>
                <a:cubicBezTo>
                  <a:pt x="104485" y="311720"/>
                  <a:pt x="105339" y="306083"/>
                  <a:pt x="108762" y="302660"/>
                </a:cubicBezTo>
                <a:cubicBezTo>
                  <a:pt x="112185" y="299237"/>
                  <a:pt x="117170" y="297754"/>
                  <a:pt x="120846" y="294603"/>
                </a:cubicBezTo>
                <a:cubicBezTo>
                  <a:pt x="166533" y="255440"/>
                  <a:pt x="113539" y="300149"/>
                  <a:pt x="145015" y="262378"/>
                </a:cubicBezTo>
                <a:cubicBezTo>
                  <a:pt x="148114" y="258659"/>
                  <a:pt x="153072" y="257007"/>
                  <a:pt x="157100" y="254321"/>
                </a:cubicBezTo>
                <a:cubicBezTo>
                  <a:pt x="159785" y="250293"/>
                  <a:pt x="162991" y="246567"/>
                  <a:pt x="165156" y="242237"/>
                </a:cubicBezTo>
                <a:cubicBezTo>
                  <a:pt x="171707" y="229135"/>
                  <a:pt x="165700" y="229608"/>
                  <a:pt x="177241" y="218067"/>
                </a:cubicBezTo>
                <a:cubicBezTo>
                  <a:pt x="180664" y="214644"/>
                  <a:pt x="185298" y="212696"/>
                  <a:pt x="189326" y="210011"/>
                </a:cubicBezTo>
                <a:cubicBezTo>
                  <a:pt x="207793" y="182309"/>
                  <a:pt x="196252" y="188904"/>
                  <a:pt x="217523" y="181814"/>
                </a:cubicBezTo>
                <a:cubicBezTo>
                  <a:pt x="219775" y="172807"/>
                  <a:pt x="225684" y="147416"/>
                  <a:pt x="229607" y="141532"/>
                </a:cubicBezTo>
                <a:lnTo>
                  <a:pt x="253777" y="16972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олилиния 11"/>
          <p:cNvSpPr/>
          <p:nvPr/>
        </p:nvSpPr>
        <p:spPr>
          <a:xfrm>
            <a:off x="7794258" y="812054"/>
            <a:ext cx="946923" cy="400432"/>
          </a:xfrm>
          <a:custGeom>
            <a:avLst/>
            <a:gdLst>
              <a:gd name="connsiteX0" fmla="*/ 137256 w 946923"/>
              <a:gd name="connsiteY0" fmla="*/ 243333 h 400432"/>
              <a:gd name="connsiteX1" fmla="*/ 137256 w 946923"/>
              <a:gd name="connsiteY1" fmla="*/ 243333 h 400432"/>
              <a:gd name="connsiteX2" fmla="*/ 28494 w 946923"/>
              <a:gd name="connsiteY2" fmla="*/ 227220 h 400432"/>
              <a:gd name="connsiteX3" fmla="*/ 16410 w 946923"/>
              <a:gd name="connsiteY3" fmla="*/ 215135 h 400432"/>
              <a:gd name="connsiteX4" fmla="*/ 8353 w 946923"/>
              <a:gd name="connsiteY4" fmla="*/ 203051 h 400432"/>
              <a:gd name="connsiteX5" fmla="*/ 297 w 946923"/>
              <a:gd name="connsiteY5" fmla="*/ 178882 h 400432"/>
              <a:gd name="connsiteX6" fmla="*/ 8353 w 946923"/>
              <a:gd name="connsiteY6" fmla="*/ 142628 h 400432"/>
              <a:gd name="connsiteX7" fmla="*/ 24466 w 946923"/>
              <a:gd name="connsiteY7" fmla="*/ 114431 h 400432"/>
              <a:gd name="connsiteX8" fmla="*/ 32523 w 946923"/>
              <a:gd name="connsiteY8" fmla="*/ 106374 h 400432"/>
              <a:gd name="connsiteX9" fmla="*/ 36551 w 946923"/>
              <a:gd name="connsiteY9" fmla="*/ 94290 h 400432"/>
              <a:gd name="connsiteX10" fmla="*/ 64748 w 946923"/>
              <a:gd name="connsiteY10" fmla="*/ 70120 h 400432"/>
              <a:gd name="connsiteX11" fmla="*/ 68776 w 946923"/>
              <a:gd name="connsiteY11" fmla="*/ 58036 h 400432"/>
              <a:gd name="connsiteX12" fmla="*/ 92946 w 946923"/>
              <a:gd name="connsiteY12" fmla="*/ 37895 h 400432"/>
              <a:gd name="connsiteX13" fmla="*/ 105030 w 946923"/>
              <a:gd name="connsiteY13" fmla="*/ 25810 h 400432"/>
              <a:gd name="connsiteX14" fmla="*/ 129199 w 946923"/>
              <a:gd name="connsiteY14" fmla="*/ 13726 h 400432"/>
              <a:gd name="connsiteX15" fmla="*/ 233932 w 946923"/>
              <a:gd name="connsiteY15" fmla="*/ 13726 h 400432"/>
              <a:gd name="connsiteX16" fmla="*/ 254073 w 946923"/>
              <a:gd name="connsiteY16" fmla="*/ 17754 h 400432"/>
              <a:gd name="connsiteX17" fmla="*/ 282271 w 946923"/>
              <a:gd name="connsiteY17" fmla="*/ 21782 h 400432"/>
              <a:gd name="connsiteX18" fmla="*/ 318524 w 946923"/>
              <a:gd name="connsiteY18" fmla="*/ 29839 h 400432"/>
              <a:gd name="connsiteX19" fmla="*/ 338665 w 946923"/>
              <a:gd name="connsiteY19" fmla="*/ 33867 h 400432"/>
              <a:gd name="connsiteX20" fmla="*/ 350750 w 946923"/>
              <a:gd name="connsiteY20" fmla="*/ 37895 h 400432"/>
              <a:gd name="connsiteX21" fmla="*/ 366863 w 946923"/>
              <a:gd name="connsiteY21" fmla="*/ 41923 h 400432"/>
              <a:gd name="connsiteX22" fmla="*/ 399088 w 946923"/>
              <a:gd name="connsiteY22" fmla="*/ 54008 h 400432"/>
              <a:gd name="connsiteX23" fmla="*/ 439370 w 946923"/>
              <a:gd name="connsiteY23" fmla="*/ 66092 h 400432"/>
              <a:gd name="connsiteX24" fmla="*/ 507849 w 946923"/>
              <a:gd name="connsiteY24" fmla="*/ 78177 h 400432"/>
              <a:gd name="connsiteX25" fmla="*/ 536047 w 946923"/>
              <a:gd name="connsiteY25" fmla="*/ 86233 h 400432"/>
              <a:gd name="connsiteX26" fmla="*/ 640780 w 946923"/>
              <a:gd name="connsiteY26" fmla="*/ 98318 h 400432"/>
              <a:gd name="connsiteX27" fmla="*/ 809964 w 946923"/>
              <a:gd name="connsiteY27" fmla="*/ 94290 h 400432"/>
              <a:gd name="connsiteX28" fmla="*/ 858302 w 946923"/>
              <a:gd name="connsiteY28" fmla="*/ 82205 h 400432"/>
              <a:gd name="connsiteX29" fmla="*/ 886500 w 946923"/>
              <a:gd name="connsiteY29" fmla="*/ 78177 h 400432"/>
              <a:gd name="connsiteX30" fmla="*/ 930810 w 946923"/>
              <a:gd name="connsiteY30" fmla="*/ 82205 h 400432"/>
              <a:gd name="connsiteX31" fmla="*/ 938866 w 946923"/>
              <a:gd name="connsiteY31" fmla="*/ 102346 h 400432"/>
              <a:gd name="connsiteX32" fmla="*/ 946923 w 946923"/>
              <a:gd name="connsiteY32" fmla="*/ 130543 h 400432"/>
              <a:gd name="connsiteX33" fmla="*/ 942894 w 946923"/>
              <a:gd name="connsiteY33" fmla="*/ 170825 h 400432"/>
              <a:gd name="connsiteX34" fmla="*/ 922753 w 946923"/>
              <a:gd name="connsiteY34" fmla="*/ 186938 h 400432"/>
              <a:gd name="connsiteX35" fmla="*/ 894556 w 946923"/>
              <a:gd name="connsiteY35" fmla="*/ 199023 h 400432"/>
              <a:gd name="connsiteX36" fmla="*/ 866359 w 946923"/>
              <a:gd name="connsiteY36" fmla="*/ 211107 h 400432"/>
              <a:gd name="connsiteX37" fmla="*/ 854274 w 946923"/>
              <a:gd name="connsiteY37" fmla="*/ 219164 h 400432"/>
              <a:gd name="connsiteX38" fmla="*/ 813992 w 946923"/>
              <a:gd name="connsiteY38" fmla="*/ 227220 h 400432"/>
              <a:gd name="connsiteX39" fmla="*/ 793851 w 946923"/>
              <a:gd name="connsiteY39" fmla="*/ 235276 h 400432"/>
              <a:gd name="connsiteX40" fmla="*/ 757598 w 946923"/>
              <a:gd name="connsiteY40" fmla="*/ 239305 h 400432"/>
              <a:gd name="connsiteX41" fmla="*/ 540075 w 946923"/>
              <a:gd name="connsiteY41" fmla="*/ 243333 h 400432"/>
              <a:gd name="connsiteX42" fmla="*/ 507849 w 946923"/>
              <a:gd name="connsiteY42" fmla="*/ 251389 h 400432"/>
              <a:gd name="connsiteX43" fmla="*/ 483680 w 946923"/>
              <a:gd name="connsiteY43" fmla="*/ 259446 h 400432"/>
              <a:gd name="connsiteX44" fmla="*/ 471596 w 946923"/>
              <a:gd name="connsiteY44" fmla="*/ 263474 h 400432"/>
              <a:gd name="connsiteX45" fmla="*/ 451455 w 946923"/>
              <a:gd name="connsiteY45" fmla="*/ 267502 h 400432"/>
              <a:gd name="connsiteX46" fmla="*/ 443398 w 946923"/>
              <a:gd name="connsiteY46" fmla="*/ 279587 h 400432"/>
              <a:gd name="connsiteX47" fmla="*/ 415201 w 946923"/>
              <a:gd name="connsiteY47" fmla="*/ 291671 h 400432"/>
              <a:gd name="connsiteX48" fmla="*/ 387004 w 946923"/>
              <a:gd name="connsiteY48" fmla="*/ 303756 h 400432"/>
              <a:gd name="connsiteX49" fmla="*/ 378947 w 946923"/>
              <a:gd name="connsiteY49" fmla="*/ 311812 h 400432"/>
              <a:gd name="connsiteX50" fmla="*/ 338665 w 946923"/>
              <a:gd name="connsiteY50" fmla="*/ 327925 h 400432"/>
              <a:gd name="connsiteX51" fmla="*/ 322553 w 946923"/>
              <a:gd name="connsiteY51" fmla="*/ 331953 h 400432"/>
              <a:gd name="connsiteX52" fmla="*/ 306440 w 946923"/>
              <a:gd name="connsiteY52" fmla="*/ 340009 h 400432"/>
              <a:gd name="connsiteX53" fmla="*/ 274214 w 946923"/>
              <a:gd name="connsiteY53" fmla="*/ 352094 h 400432"/>
              <a:gd name="connsiteX54" fmla="*/ 250045 w 946923"/>
              <a:gd name="connsiteY54" fmla="*/ 364179 h 400432"/>
              <a:gd name="connsiteX55" fmla="*/ 237961 w 946923"/>
              <a:gd name="connsiteY55" fmla="*/ 372235 h 400432"/>
              <a:gd name="connsiteX56" fmla="*/ 193650 w 946923"/>
              <a:gd name="connsiteY56" fmla="*/ 384320 h 400432"/>
              <a:gd name="connsiteX57" fmla="*/ 181566 w 946923"/>
              <a:gd name="connsiteY57" fmla="*/ 392376 h 400432"/>
              <a:gd name="connsiteX58" fmla="*/ 165453 w 946923"/>
              <a:gd name="connsiteY58" fmla="*/ 396404 h 400432"/>
              <a:gd name="connsiteX59" fmla="*/ 153368 w 946923"/>
              <a:gd name="connsiteY59" fmla="*/ 400432 h 400432"/>
              <a:gd name="connsiteX60" fmla="*/ 84889 w 946923"/>
              <a:gd name="connsiteY60" fmla="*/ 396404 h 400432"/>
              <a:gd name="connsiteX61" fmla="*/ 80861 w 946923"/>
              <a:gd name="connsiteY61" fmla="*/ 380291 h 400432"/>
              <a:gd name="connsiteX62" fmla="*/ 92946 w 946923"/>
              <a:gd name="connsiteY62" fmla="*/ 356122 h 400432"/>
              <a:gd name="connsiteX63" fmla="*/ 101002 w 946923"/>
              <a:gd name="connsiteY63" fmla="*/ 344038 h 400432"/>
              <a:gd name="connsiteX64" fmla="*/ 113086 w 946923"/>
              <a:gd name="connsiteY64" fmla="*/ 340009 h 400432"/>
              <a:gd name="connsiteX65" fmla="*/ 121143 w 946923"/>
              <a:gd name="connsiteY65" fmla="*/ 327925 h 400432"/>
              <a:gd name="connsiteX66" fmla="*/ 125171 w 946923"/>
              <a:gd name="connsiteY66" fmla="*/ 311812 h 400432"/>
              <a:gd name="connsiteX67" fmla="*/ 129199 w 946923"/>
              <a:gd name="connsiteY67" fmla="*/ 299727 h 400432"/>
              <a:gd name="connsiteX68" fmla="*/ 125171 w 946923"/>
              <a:gd name="connsiteY68" fmla="*/ 259446 h 400432"/>
              <a:gd name="connsiteX69" fmla="*/ 117115 w 946923"/>
              <a:gd name="connsiteY69" fmla="*/ 235276 h 400432"/>
              <a:gd name="connsiteX70" fmla="*/ 137256 w 946923"/>
              <a:gd name="connsiteY70" fmla="*/ 243333 h 40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946923" h="400432">
                <a:moveTo>
                  <a:pt x="137256" y="243333"/>
                </a:moveTo>
                <a:lnTo>
                  <a:pt x="137256" y="243333"/>
                </a:lnTo>
                <a:cubicBezTo>
                  <a:pt x="93653" y="239699"/>
                  <a:pt x="58818" y="252490"/>
                  <a:pt x="28494" y="227220"/>
                </a:cubicBezTo>
                <a:cubicBezTo>
                  <a:pt x="24118" y="223573"/>
                  <a:pt x="20057" y="219511"/>
                  <a:pt x="16410" y="215135"/>
                </a:cubicBezTo>
                <a:cubicBezTo>
                  <a:pt x="13311" y="211416"/>
                  <a:pt x="11039" y="207079"/>
                  <a:pt x="8353" y="203051"/>
                </a:cubicBezTo>
                <a:cubicBezTo>
                  <a:pt x="5668" y="194995"/>
                  <a:pt x="-1545" y="187172"/>
                  <a:pt x="297" y="178882"/>
                </a:cubicBezTo>
                <a:cubicBezTo>
                  <a:pt x="2982" y="166797"/>
                  <a:pt x="4712" y="154460"/>
                  <a:pt x="8353" y="142628"/>
                </a:cubicBezTo>
                <a:cubicBezTo>
                  <a:pt x="10420" y="135910"/>
                  <a:pt x="19653" y="120447"/>
                  <a:pt x="24466" y="114431"/>
                </a:cubicBezTo>
                <a:cubicBezTo>
                  <a:pt x="26839" y="111465"/>
                  <a:pt x="29837" y="109060"/>
                  <a:pt x="32523" y="106374"/>
                </a:cubicBezTo>
                <a:cubicBezTo>
                  <a:pt x="33866" y="102346"/>
                  <a:pt x="34083" y="97745"/>
                  <a:pt x="36551" y="94290"/>
                </a:cubicBezTo>
                <a:cubicBezTo>
                  <a:pt x="45430" y="81859"/>
                  <a:pt x="53137" y="77862"/>
                  <a:pt x="64748" y="70120"/>
                </a:cubicBezTo>
                <a:cubicBezTo>
                  <a:pt x="66091" y="66092"/>
                  <a:pt x="66591" y="61677"/>
                  <a:pt x="68776" y="58036"/>
                </a:cubicBezTo>
                <a:cubicBezTo>
                  <a:pt x="72470" y="51879"/>
                  <a:pt x="89897" y="40508"/>
                  <a:pt x="92946" y="37895"/>
                </a:cubicBezTo>
                <a:cubicBezTo>
                  <a:pt x="97271" y="34188"/>
                  <a:pt x="100654" y="29457"/>
                  <a:pt x="105030" y="25810"/>
                </a:cubicBezTo>
                <a:cubicBezTo>
                  <a:pt x="115440" y="17135"/>
                  <a:pt x="117089" y="17763"/>
                  <a:pt x="129199" y="13726"/>
                </a:cubicBezTo>
                <a:cubicBezTo>
                  <a:pt x="166680" y="-11262"/>
                  <a:pt x="139003" y="3555"/>
                  <a:pt x="233932" y="13726"/>
                </a:cubicBezTo>
                <a:cubicBezTo>
                  <a:pt x="240740" y="14455"/>
                  <a:pt x="247320" y="16628"/>
                  <a:pt x="254073" y="17754"/>
                </a:cubicBezTo>
                <a:cubicBezTo>
                  <a:pt x="263439" y="19315"/>
                  <a:pt x="272939" y="20032"/>
                  <a:pt x="282271" y="21782"/>
                </a:cubicBezTo>
                <a:cubicBezTo>
                  <a:pt x="294438" y="24063"/>
                  <a:pt x="306420" y="27245"/>
                  <a:pt x="318524" y="29839"/>
                </a:cubicBezTo>
                <a:cubicBezTo>
                  <a:pt x="325219" y="31274"/>
                  <a:pt x="332023" y="32207"/>
                  <a:pt x="338665" y="33867"/>
                </a:cubicBezTo>
                <a:cubicBezTo>
                  <a:pt x="342784" y="34897"/>
                  <a:pt x="346667" y="36729"/>
                  <a:pt x="350750" y="37895"/>
                </a:cubicBezTo>
                <a:cubicBezTo>
                  <a:pt x="356073" y="39416"/>
                  <a:pt x="361492" y="40580"/>
                  <a:pt x="366863" y="41923"/>
                </a:cubicBezTo>
                <a:cubicBezTo>
                  <a:pt x="387575" y="55731"/>
                  <a:pt x="370054" y="46266"/>
                  <a:pt x="399088" y="54008"/>
                </a:cubicBezTo>
                <a:cubicBezTo>
                  <a:pt x="412633" y="57620"/>
                  <a:pt x="425685" y="63051"/>
                  <a:pt x="439370" y="66092"/>
                </a:cubicBezTo>
                <a:cubicBezTo>
                  <a:pt x="461997" y="71120"/>
                  <a:pt x="485562" y="71810"/>
                  <a:pt x="507849" y="78177"/>
                </a:cubicBezTo>
                <a:cubicBezTo>
                  <a:pt x="517248" y="80862"/>
                  <a:pt x="526382" y="84769"/>
                  <a:pt x="536047" y="86233"/>
                </a:cubicBezTo>
                <a:cubicBezTo>
                  <a:pt x="570793" y="91498"/>
                  <a:pt x="605869" y="94290"/>
                  <a:pt x="640780" y="98318"/>
                </a:cubicBezTo>
                <a:lnTo>
                  <a:pt x="809964" y="94290"/>
                </a:lnTo>
                <a:cubicBezTo>
                  <a:pt x="837640" y="93137"/>
                  <a:pt x="831448" y="88402"/>
                  <a:pt x="858302" y="82205"/>
                </a:cubicBezTo>
                <a:cubicBezTo>
                  <a:pt x="867554" y="80070"/>
                  <a:pt x="877101" y="79520"/>
                  <a:pt x="886500" y="78177"/>
                </a:cubicBezTo>
                <a:cubicBezTo>
                  <a:pt x="901270" y="79520"/>
                  <a:pt x="917344" y="75990"/>
                  <a:pt x="930810" y="82205"/>
                </a:cubicBezTo>
                <a:cubicBezTo>
                  <a:pt x="937375" y="85235"/>
                  <a:pt x="936327" y="95576"/>
                  <a:pt x="938866" y="102346"/>
                </a:cubicBezTo>
                <a:cubicBezTo>
                  <a:pt x="943198" y="113899"/>
                  <a:pt x="943749" y="117852"/>
                  <a:pt x="946923" y="130543"/>
                </a:cubicBezTo>
                <a:cubicBezTo>
                  <a:pt x="945580" y="143970"/>
                  <a:pt x="946167" y="157734"/>
                  <a:pt x="942894" y="170825"/>
                </a:cubicBezTo>
                <a:cubicBezTo>
                  <a:pt x="941791" y="175238"/>
                  <a:pt x="924772" y="185785"/>
                  <a:pt x="922753" y="186938"/>
                </a:cubicBezTo>
                <a:cubicBezTo>
                  <a:pt x="864068" y="220471"/>
                  <a:pt x="939758" y="176421"/>
                  <a:pt x="894556" y="199023"/>
                </a:cubicBezTo>
                <a:cubicBezTo>
                  <a:pt x="866742" y="212931"/>
                  <a:pt x="899890" y="202725"/>
                  <a:pt x="866359" y="211107"/>
                </a:cubicBezTo>
                <a:cubicBezTo>
                  <a:pt x="862331" y="213793"/>
                  <a:pt x="858604" y="216999"/>
                  <a:pt x="854274" y="219164"/>
                </a:cubicBezTo>
                <a:cubicBezTo>
                  <a:pt x="843026" y="224788"/>
                  <a:pt x="824382" y="225736"/>
                  <a:pt x="813992" y="227220"/>
                </a:cubicBezTo>
                <a:cubicBezTo>
                  <a:pt x="807278" y="229905"/>
                  <a:pt x="800921" y="233761"/>
                  <a:pt x="793851" y="235276"/>
                </a:cubicBezTo>
                <a:cubicBezTo>
                  <a:pt x="781962" y="237824"/>
                  <a:pt x="769751" y="238919"/>
                  <a:pt x="757598" y="239305"/>
                </a:cubicBezTo>
                <a:cubicBezTo>
                  <a:pt x="685114" y="241606"/>
                  <a:pt x="612583" y="241990"/>
                  <a:pt x="540075" y="243333"/>
                </a:cubicBezTo>
                <a:cubicBezTo>
                  <a:pt x="529333" y="246018"/>
                  <a:pt x="518496" y="248347"/>
                  <a:pt x="507849" y="251389"/>
                </a:cubicBezTo>
                <a:cubicBezTo>
                  <a:pt x="499684" y="253722"/>
                  <a:pt x="491736" y="256760"/>
                  <a:pt x="483680" y="259446"/>
                </a:cubicBezTo>
                <a:cubicBezTo>
                  <a:pt x="479652" y="260789"/>
                  <a:pt x="475759" y="262641"/>
                  <a:pt x="471596" y="263474"/>
                </a:cubicBezTo>
                <a:lnTo>
                  <a:pt x="451455" y="267502"/>
                </a:lnTo>
                <a:cubicBezTo>
                  <a:pt x="448769" y="271530"/>
                  <a:pt x="447117" y="276488"/>
                  <a:pt x="443398" y="279587"/>
                </a:cubicBezTo>
                <a:cubicBezTo>
                  <a:pt x="433968" y="287446"/>
                  <a:pt x="425572" y="287227"/>
                  <a:pt x="415201" y="291671"/>
                </a:cubicBezTo>
                <a:cubicBezTo>
                  <a:pt x="380340" y="306611"/>
                  <a:pt x="415356" y="294303"/>
                  <a:pt x="387004" y="303756"/>
                </a:cubicBezTo>
                <a:cubicBezTo>
                  <a:pt x="384318" y="306441"/>
                  <a:pt x="382107" y="309705"/>
                  <a:pt x="378947" y="311812"/>
                </a:cubicBezTo>
                <a:cubicBezTo>
                  <a:pt x="368946" y="318479"/>
                  <a:pt x="349146" y="325305"/>
                  <a:pt x="338665" y="327925"/>
                </a:cubicBezTo>
                <a:cubicBezTo>
                  <a:pt x="333294" y="329268"/>
                  <a:pt x="327736" y="330009"/>
                  <a:pt x="322553" y="331953"/>
                </a:cubicBezTo>
                <a:cubicBezTo>
                  <a:pt x="316930" y="334061"/>
                  <a:pt x="311927" y="337570"/>
                  <a:pt x="306440" y="340009"/>
                </a:cubicBezTo>
                <a:cubicBezTo>
                  <a:pt x="291981" y="346435"/>
                  <a:pt x="287507" y="347663"/>
                  <a:pt x="274214" y="352094"/>
                </a:cubicBezTo>
                <a:cubicBezTo>
                  <a:pt x="239585" y="375180"/>
                  <a:pt x="283399" y="347501"/>
                  <a:pt x="250045" y="364179"/>
                </a:cubicBezTo>
                <a:cubicBezTo>
                  <a:pt x="245715" y="366344"/>
                  <a:pt x="242385" y="370269"/>
                  <a:pt x="237961" y="372235"/>
                </a:cubicBezTo>
                <a:cubicBezTo>
                  <a:pt x="221238" y="379667"/>
                  <a:pt x="210878" y="380874"/>
                  <a:pt x="193650" y="384320"/>
                </a:cubicBezTo>
                <a:cubicBezTo>
                  <a:pt x="189622" y="387005"/>
                  <a:pt x="186016" y="390469"/>
                  <a:pt x="181566" y="392376"/>
                </a:cubicBezTo>
                <a:cubicBezTo>
                  <a:pt x="176477" y="394557"/>
                  <a:pt x="170776" y="394883"/>
                  <a:pt x="165453" y="396404"/>
                </a:cubicBezTo>
                <a:cubicBezTo>
                  <a:pt x="161370" y="397570"/>
                  <a:pt x="157396" y="399089"/>
                  <a:pt x="153368" y="400432"/>
                </a:cubicBezTo>
                <a:cubicBezTo>
                  <a:pt x="130542" y="399089"/>
                  <a:pt x="106921" y="402524"/>
                  <a:pt x="84889" y="396404"/>
                </a:cubicBezTo>
                <a:cubicBezTo>
                  <a:pt x="79555" y="394922"/>
                  <a:pt x="80861" y="385827"/>
                  <a:pt x="80861" y="380291"/>
                </a:cubicBezTo>
                <a:cubicBezTo>
                  <a:pt x="80861" y="362319"/>
                  <a:pt x="84370" y="366842"/>
                  <a:pt x="92946" y="356122"/>
                </a:cubicBezTo>
                <a:cubicBezTo>
                  <a:pt x="95970" y="352342"/>
                  <a:pt x="97222" y="347062"/>
                  <a:pt x="101002" y="344038"/>
                </a:cubicBezTo>
                <a:cubicBezTo>
                  <a:pt x="104317" y="341385"/>
                  <a:pt x="109058" y="341352"/>
                  <a:pt x="113086" y="340009"/>
                </a:cubicBezTo>
                <a:cubicBezTo>
                  <a:pt x="115772" y="335981"/>
                  <a:pt x="119236" y="332375"/>
                  <a:pt x="121143" y="327925"/>
                </a:cubicBezTo>
                <a:cubicBezTo>
                  <a:pt x="123324" y="322836"/>
                  <a:pt x="123650" y="317135"/>
                  <a:pt x="125171" y="311812"/>
                </a:cubicBezTo>
                <a:cubicBezTo>
                  <a:pt x="126337" y="307729"/>
                  <a:pt x="127856" y="303755"/>
                  <a:pt x="129199" y="299727"/>
                </a:cubicBezTo>
                <a:cubicBezTo>
                  <a:pt x="127856" y="286300"/>
                  <a:pt x="127658" y="272709"/>
                  <a:pt x="125171" y="259446"/>
                </a:cubicBezTo>
                <a:cubicBezTo>
                  <a:pt x="123606" y="251099"/>
                  <a:pt x="125172" y="237961"/>
                  <a:pt x="117115" y="235276"/>
                </a:cubicBezTo>
                <a:lnTo>
                  <a:pt x="137256" y="243333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0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Группа 48"/>
          <p:cNvGrpSpPr/>
          <p:nvPr/>
        </p:nvGrpSpPr>
        <p:grpSpPr>
          <a:xfrm>
            <a:off x="46891" y="616008"/>
            <a:ext cx="8485548" cy="3005209"/>
            <a:chOff x="106713" y="1504560"/>
            <a:chExt cx="8874329" cy="3005209"/>
          </a:xfrm>
        </p:grpSpPr>
        <p:sp>
          <p:nvSpPr>
            <p:cNvPr id="5" name="Овал 5"/>
            <p:cNvSpPr/>
            <p:nvPr/>
          </p:nvSpPr>
          <p:spPr>
            <a:xfrm>
              <a:off x="2755903" y="1657936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Figure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29"/>
            <p:cNvSpPr/>
            <p:nvPr/>
          </p:nvSpPr>
          <p:spPr>
            <a:xfrm>
              <a:off x="4613227" y="2753918"/>
              <a:ext cx="1981448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Triangle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29"/>
            <p:cNvSpPr/>
            <p:nvPr/>
          </p:nvSpPr>
          <p:spPr>
            <a:xfrm>
              <a:off x="396025" y="2818004"/>
              <a:ext cx="132630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Circle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Прямая со стрелкой 35"/>
            <p:cNvCxnSpPr>
              <a:stCxn id="12" idx="0"/>
              <a:endCxn id="5" idx="4"/>
            </p:cNvCxnSpPr>
            <p:nvPr/>
          </p:nvCxnSpPr>
          <p:spPr>
            <a:xfrm flipH="1" flipV="1">
              <a:off x="3444632" y="2124661"/>
              <a:ext cx="2159319" cy="62925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35"/>
            <p:cNvCxnSpPr>
              <a:stCxn id="13" idx="0"/>
              <a:endCxn id="5" idx="4"/>
            </p:cNvCxnSpPr>
            <p:nvPr/>
          </p:nvCxnSpPr>
          <p:spPr>
            <a:xfrm flipV="1">
              <a:off x="1059177" y="2124661"/>
              <a:ext cx="2385455" cy="6933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26241" y="1504560"/>
              <a:ext cx="3699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en-US" sz="1800" dirty="0" err="1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lang="en-US" dirty="0" smtClean="0"/>
                <a:t> </a:t>
              </a:r>
              <a:r>
                <a:rPr kumimoji="1" lang="en-US" sz="1800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(Figure)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713" y="3309440"/>
              <a:ext cx="3819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</a:p>
            <a:p>
              <a:r>
                <a:rPr kumimoji="1" lang="en-US" sz="1800" dirty="0" err="1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</a:t>
              </a:r>
              <a:r>
                <a:rPr kumimoji="1" lang="en-US" sz="1800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(Circle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)</a:t>
              </a:r>
            </a:p>
            <a:p>
              <a:r>
                <a:rPr kumimoji="1" lang="en-US" b="1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</a:p>
            <a:p>
              <a:r>
                <a:rPr kumimoji="1" lang="en-US" dirty="0" err="1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(Triangle</a:t>
              </a:r>
              <a:r>
                <a:rPr kumimoji="1" lang="en-US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13226" y="3322225"/>
              <a:ext cx="4367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  <a:r>
                <a:rPr lang="en-US" dirty="0" smtClean="0"/>
                <a:t> </a:t>
              </a:r>
            </a:p>
            <a:p>
              <a:r>
                <a:rPr kumimoji="1" lang="en-US" sz="1800" dirty="0" err="1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(Triangle)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2128" y="3789040"/>
            <a:ext cx="905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figures: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Array [Figure]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(Circle, Triangle)</a:t>
            </a:r>
          </a:p>
          <a:p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if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figures(1).</a:t>
            </a:r>
            <a:r>
              <a:rPr lang="en-US" altLang="en-US" sz="24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inscrinedInto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(figures(2))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then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…</a:t>
            </a:r>
            <a:endParaRPr lang="en-US" altLang="en-US" sz="2400" b="1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endParaRPr kumimoji="1" lang="en-US" altLang="en-US" sz="2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Call to </a:t>
            </a:r>
            <a:r>
              <a:rPr kumimoji="1" lang="en-US" sz="2400" dirty="0" err="1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sz="2400" dirty="0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 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is valid if and only if for every dynamic type of a(1) there is a version of </a:t>
            </a:r>
            <a:r>
              <a:rPr kumimoji="1" lang="en-US" sz="2400" dirty="0" err="1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with the signature to which call </a:t>
            </a:r>
            <a:r>
              <a:rPr kumimoji="1" lang="en-US" altLang="en-US" sz="2400" dirty="0" err="1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altLang="en-US" sz="24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 (a(2</a:t>
            </a:r>
            <a:r>
              <a:rPr kumimoji="1" lang="en-US" altLang="en-US" sz="2400" dirty="0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)) 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conforms to … oops … </a:t>
            </a:r>
            <a:endParaRPr lang="en-US" sz="2400" dirty="0"/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Double(multiple) dispatch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(bubbles)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89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"/>
          <p:cNvSpPr/>
          <p:nvPr/>
        </p:nvSpPr>
        <p:spPr>
          <a:xfrm>
            <a:off x="0" y="542925"/>
            <a:ext cx="92869" cy="454819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19202" tIns="19202" rIns="19202" bIns="19202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grpSp>
        <p:nvGrpSpPr>
          <p:cNvPr id="173" name="Галерея изображений"/>
          <p:cNvGrpSpPr/>
          <p:nvPr/>
        </p:nvGrpSpPr>
        <p:grpSpPr>
          <a:xfrm>
            <a:off x="5395592" y="7586"/>
            <a:ext cx="3771216" cy="7115411"/>
            <a:chOff x="0" y="0"/>
            <a:chExt cx="10056573" cy="14230821"/>
          </a:xfrm>
        </p:grpSpPr>
        <p:pic>
          <p:nvPicPr>
            <p:cNvPr id="171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5730" r="25730"/>
            <a:stretch>
              <a:fillRect/>
            </a:stretch>
          </p:blipFill>
          <p:spPr>
            <a:xfrm>
              <a:off x="0" y="0"/>
              <a:ext cx="10056574" cy="13824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Подпись"/>
            <p:cNvSpPr/>
            <p:nvPr/>
          </p:nvSpPr>
          <p:spPr>
            <a:xfrm>
              <a:off x="0" y="13900621"/>
              <a:ext cx="1005657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Подпись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323528" y="2780928"/>
            <a:ext cx="5072064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Step back … Combine …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10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0" y="620688"/>
            <a:ext cx="9032303" cy="61007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sz="2400" dirty="0" smtClean="0"/>
              <a:t>Covariant </a:t>
            </a:r>
            <a:r>
              <a:rPr lang="en-US" altLang="en-US" sz="2400" dirty="0"/>
              <a:t>overriding? </a:t>
            </a:r>
            <a:r>
              <a:rPr lang="en-US" altLang="en-US" sz="2400" dirty="0" smtClean="0"/>
              <a:t>  (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DerivedType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altLang="en-US" sz="2400" dirty="0" smtClean="0"/>
              <a:t>) to blame</a:t>
            </a:r>
          </a:p>
          <a:p>
            <a:r>
              <a:rPr lang="en-US" altLang="en-US" sz="2400" u="sng" dirty="0" smtClean="0"/>
              <a:t>Merge multiple overriding and covariant type-safety into one semantical construct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 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 {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Base)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 {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Derived1) {…}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 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Base)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Base {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 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foo (p: Base) {…}}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 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Derived1; 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is 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Derived2; b: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d1</a:t>
            </a: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(d2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) /* At runtime based on actual dynamic type of d2 Derived1.foo(Derived1) or Derived1.foo(Base) be called*/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u="sng" dirty="0" smtClean="0"/>
              <a:t>Pro: </a:t>
            </a:r>
          </a:p>
          <a:p>
            <a:r>
              <a:rPr lang="en-US" altLang="en-US" sz="2000" dirty="0"/>
              <a:t>c</a:t>
            </a:r>
            <a:r>
              <a:rPr lang="en-US" altLang="en-US" sz="2000" dirty="0" smtClean="0"/>
              <a:t>ompiler ensures type-safety, all checks are done at compile-time</a:t>
            </a:r>
          </a:p>
          <a:p>
            <a:pPr marL="0" indent="0">
              <a:buNone/>
            </a:pPr>
            <a:r>
              <a:rPr lang="en-US" altLang="en-US" sz="2000" u="sng" dirty="0" smtClean="0"/>
              <a:t>Contra: </a:t>
            </a:r>
          </a:p>
          <a:p>
            <a:r>
              <a:rPr lang="en-US" altLang="en-US" sz="2000" dirty="0"/>
              <a:t>n</a:t>
            </a:r>
            <a:r>
              <a:rPr lang="en-US" altLang="en-US" sz="2000" dirty="0" smtClean="0"/>
              <a:t>eed extra runtime support, may degrade code performance</a:t>
            </a:r>
          </a:p>
          <a:p>
            <a:r>
              <a:rPr lang="en-US" altLang="en-US" sz="2000" dirty="0" smtClean="0"/>
              <a:t>leads to code duplication as many independent descendants will have to implement a method to handle precursor(super) parameter type object</a:t>
            </a: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Covariance type-safety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– 3</a:t>
            </a:r>
            <a:r>
              <a:rPr lang="en-US" sz="3400" b="1" baseline="30000" dirty="0" smtClean="0">
                <a:solidFill>
                  <a:srgbClr val="CC6600"/>
                </a:solidFill>
                <a:latin typeface="Comic Sans MS" pitchFamily="66" charset="0"/>
              </a:rPr>
              <a:t>rd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solution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58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35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abstract 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Figure { // general abstraction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(other: Figure):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Boolean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Circle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 { /* circle into circle and into any figure */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Circle):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{…}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inscribedInto (other: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Figure):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Boolean {…}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Triangle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 { /*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triangle into triangle and into any figure */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Triangle):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{…}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(other: Figure): Boolean {…}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 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Circle { // add circle into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triangle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Triangle): Boolean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…}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figures: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Array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&lt;Figure&gt;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Circle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Triangle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if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figures(1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).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inscrinedInto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figures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(2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))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then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…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Double(multiple) dispatch and covariance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10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Группа 48"/>
          <p:cNvGrpSpPr/>
          <p:nvPr/>
        </p:nvGrpSpPr>
        <p:grpSpPr>
          <a:xfrm>
            <a:off x="323528" y="726656"/>
            <a:ext cx="4104455" cy="1669521"/>
            <a:chOff x="396025" y="1615208"/>
            <a:chExt cx="4292508" cy="1669521"/>
          </a:xfrm>
        </p:grpSpPr>
        <p:sp>
          <p:nvSpPr>
            <p:cNvPr id="5" name="Овал 5"/>
            <p:cNvSpPr/>
            <p:nvPr/>
          </p:nvSpPr>
          <p:spPr>
            <a:xfrm>
              <a:off x="471332" y="1640529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Base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29"/>
            <p:cNvSpPr/>
            <p:nvPr/>
          </p:nvSpPr>
          <p:spPr>
            <a:xfrm>
              <a:off x="396025" y="2818004"/>
              <a:ext cx="173206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Derived1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Прямая со стрелкой 35"/>
            <p:cNvCxnSpPr>
              <a:stCxn id="13" idx="0"/>
              <a:endCxn id="5" idx="4"/>
            </p:cNvCxnSpPr>
            <p:nvPr/>
          </p:nvCxnSpPr>
          <p:spPr>
            <a:xfrm flipH="1" flipV="1">
              <a:off x="1160061" y="2107254"/>
              <a:ext cx="101996" cy="71075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278702" y="1615208"/>
              <a:ext cx="240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00FF"/>
                  </a:solidFill>
                  <a:latin typeface="Lucida Console" pitchFamily="49" charset="0"/>
                </a:rPr>
                <a:t>foo (p: </a:t>
              </a:r>
              <a:r>
                <a:rPr lang="en-US" altLang="en-US" dirty="0" smtClean="0">
                  <a:solidFill>
                    <a:srgbClr val="0000FF"/>
                  </a:solidFill>
                  <a:latin typeface="Lucida Console" pitchFamily="49" charset="0"/>
                </a:rPr>
                <a:t>Base)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064" y="2708920"/>
            <a:ext cx="900443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Base { foo (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p:Base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}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Base {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foo (p:Derived1)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  <a:cs typeface="Calibri" pitchFamily="34" charset="0"/>
              </a:rPr>
              <a:t>~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Base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</a:t>
            </a:r>
          </a:p>
          <a:p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foo (p:Derived1)</a:t>
            </a:r>
          </a:p>
          <a:p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</a:t>
            </a:r>
          </a:p>
          <a:p>
            <a:pPr marL="0" indent="0">
              <a:buNone/>
            </a:pPr>
            <a:endParaRPr kumimoji="1" lang="en-US" altLang="en-US" sz="2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There are two kinds of inheritance – compatible one and non-compatible. The latter is always type safe – no polymorphic assignments possible. Reuse without compatibility (assignability).</a:t>
            </a:r>
            <a:endParaRPr lang="en-US" sz="2400" dirty="0"/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Inheritance kinds and covariance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9294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foo (p: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Derived)</a:t>
            </a:r>
            <a:endParaRPr kumimoji="1" lang="en-US" sz="1800" dirty="0">
              <a:solidFill>
                <a:srgbClr val="0000FF"/>
              </a:solidFill>
              <a:latin typeface="Lucida Console" pitchFamily="49" charset="0"/>
              <a:ea typeface="Arial Unicode MS" panose="020B0604020202020204" pitchFamily="34" charset="-128"/>
              <a:cs typeface="Calibri" pitchFamily="34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4716016" y="836712"/>
            <a:ext cx="4104455" cy="1669521"/>
            <a:chOff x="396025" y="1615208"/>
            <a:chExt cx="4292508" cy="1669521"/>
          </a:xfrm>
        </p:grpSpPr>
        <p:sp>
          <p:nvSpPr>
            <p:cNvPr id="21" name="Овал 5"/>
            <p:cNvSpPr/>
            <p:nvPr/>
          </p:nvSpPr>
          <p:spPr>
            <a:xfrm>
              <a:off x="471332" y="1640529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Base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Овал 29"/>
            <p:cNvSpPr/>
            <p:nvPr/>
          </p:nvSpPr>
          <p:spPr>
            <a:xfrm>
              <a:off x="396025" y="2818004"/>
              <a:ext cx="173206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Derived2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Прямая со стрелкой 35"/>
            <p:cNvCxnSpPr>
              <a:stCxn id="22" idx="0"/>
              <a:endCxn id="21" idx="4"/>
            </p:cNvCxnSpPr>
            <p:nvPr/>
          </p:nvCxnSpPr>
          <p:spPr>
            <a:xfrm flipH="1" flipV="1">
              <a:off x="1160061" y="2107254"/>
              <a:ext cx="101996" cy="71075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78702" y="1615208"/>
              <a:ext cx="240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00FF"/>
                  </a:solidFill>
                  <a:latin typeface="Lucida Console" pitchFamily="49" charset="0"/>
                </a:rPr>
                <a:t>foo (p: </a:t>
              </a:r>
              <a:r>
                <a:rPr lang="en-US" altLang="en-US" dirty="0" smtClean="0">
                  <a:solidFill>
                    <a:srgbClr val="0000FF"/>
                  </a:solidFill>
                  <a:latin typeface="Lucida Console" pitchFamily="49" charset="0"/>
                </a:rPr>
                <a:t>Base)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82893" y="20395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foo (p: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Derived)</a:t>
            </a:r>
            <a:endParaRPr kumimoji="1" lang="en-US" sz="1800" dirty="0">
              <a:solidFill>
                <a:srgbClr val="0000FF"/>
              </a:solidFill>
              <a:latin typeface="Lucida Console" pitchFamily="49" charset="0"/>
              <a:ea typeface="Arial Unicode MS" panose="020B0604020202020204" pitchFamily="34" charset="-128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6375" y="2924944"/>
            <a:ext cx="436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b1: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Derived1</a:t>
            </a:r>
          </a:p>
          <a:p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// OK</a:t>
            </a:r>
          </a:p>
          <a:p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2: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Derived2</a:t>
            </a:r>
          </a:p>
          <a:p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// </a:t>
            </a:r>
            <a:r>
              <a:rPr lang="en-US" altLang="en-US" sz="2000" dirty="0" smtClean="0">
                <a:solidFill>
                  <a:srgbClr val="C00000"/>
                </a:solidFill>
                <a:latin typeface="Lucida Console" pitchFamily="49" charset="0"/>
                <a:cs typeface="Calibri" pitchFamily="34" charset="0"/>
              </a:rPr>
              <a:t>CTE!</a:t>
            </a:r>
          </a:p>
        </p:txBody>
      </p:sp>
    </p:spTree>
    <p:extLst>
      <p:ext uri="{BB962C8B-B14F-4D97-AF65-F5344CB8AC3E}">
        <p14:creationId xmlns:p14="http://schemas.microsoft.com/office/powerpoint/2010/main" val="3996030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Прямоугольник"/>
          <p:cNvSpPr/>
          <p:nvPr/>
        </p:nvSpPr>
        <p:spPr>
          <a:xfrm>
            <a:off x="0" y="542925"/>
            <a:ext cx="92869" cy="454819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19202" tIns="19202" rIns="19202" bIns="19202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sp>
        <p:nvSpPr>
          <p:cNvPr id="149" name="Линия"/>
          <p:cNvSpPr/>
          <p:nvPr/>
        </p:nvSpPr>
        <p:spPr>
          <a:xfrm flipH="1" flipV="1">
            <a:off x="-11517" y="5905526"/>
            <a:ext cx="6438380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19202" tIns="19202" rIns="19202" bIns="19202"/>
          <a:lstStyle/>
          <a:p>
            <a:endParaRPr/>
          </a:p>
        </p:txBody>
      </p:sp>
      <p:pic>
        <p:nvPicPr>
          <p:cNvPr id="151" name="Изображение" descr="Изображение"/>
          <p:cNvPicPr>
            <a:picLocks noChangeAspect="1"/>
          </p:cNvPicPr>
          <p:nvPr/>
        </p:nvPicPr>
        <p:blipFill>
          <a:blip r:embed="rId2">
            <a:alphaModFix amt="22683"/>
            <a:extLst/>
          </a:blip>
          <a:stretch>
            <a:fillRect/>
          </a:stretch>
        </p:blipFill>
        <p:spPr>
          <a:xfrm rot="16200000">
            <a:off x="4174937" y="1288512"/>
            <a:ext cx="10382647" cy="42809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Summary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663087"/>
            <a:ext cx="7056784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Can </a:t>
            </a:r>
            <a:r>
              <a:rPr kumimoji="1" lang="en-US" altLang="en-US" sz="2400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we use covariance only – yes!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1" lang="en-US" altLang="en-US" sz="2400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Can multiple overriding and dispatch be implemented efficiently – probably…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1" lang="en-US" altLang="en-US" sz="2400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Can compiler ensure type safety with covariance and Design by Contract (C) – yes!</a:t>
            </a:r>
          </a:p>
          <a:p>
            <a:pPr lvl="0">
              <a:spcBef>
                <a:spcPct val="20000"/>
              </a:spcBef>
            </a:pPr>
            <a:endParaRPr kumimoji="1" lang="en-US" altLang="en-US" sz="2400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en-US" sz="2400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Is it simple than explanation of variances?  </a:t>
            </a:r>
            <a:r>
              <a:rPr kumimoji="1" lang="en-US" altLang="en-US" sz="2400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1" lang="en-US" altLang="en-US" sz="2400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2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1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"/>
          <p:cNvSpPr/>
          <p:nvPr/>
        </p:nvSpPr>
        <p:spPr>
          <a:xfrm>
            <a:off x="0" y="542925"/>
            <a:ext cx="92869" cy="454819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19202" tIns="19202" rIns="19202" bIns="19202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grpSp>
        <p:nvGrpSpPr>
          <p:cNvPr id="173" name="Галерея изображений"/>
          <p:cNvGrpSpPr/>
          <p:nvPr/>
        </p:nvGrpSpPr>
        <p:grpSpPr>
          <a:xfrm>
            <a:off x="5395592" y="7586"/>
            <a:ext cx="3771216" cy="7115411"/>
            <a:chOff x="0" y="0"/>
            <a:chExt cx="10056573" cy="14230821"/>
          </a:xfrm>
        </p:grpSpPr>
        <p:pic>
          <p:nvPicPr>
            <p:cNvPr id="171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5730" r="25730"/>
            <a:stretch>
              <a:fillRect/>
            </a:stretch>
          </p:blipFill>
          <p:spPr>
            <a:xfrm>
              <a:off x="0" y="0"/>
              <a:ext cx="10056574" cy="13824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Подпись"/>
            <p:cNvSpPr/>
            <p:nvPr/>
          </p:nvSpPr>
          <p:spPr>
            <a:xfrm>
              <a:off x="0" y="13900621"/>
              <a:ext cx="1005657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Подпись</a:t>
              </a:r>
            </a:p>
          </p:txBody>
        </p:sp>
      </p:grpSp>
      <p:sp>
        <p:nvSpPr>
          <p:cNvPr id="10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2636912"/>
            <a:ext cx="2808312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Backup …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9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5496" y="548680"/>
            <a:ext cx="9001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consider a call</a:t>
            </a:r>
            <a:endParaRPr lang="en-US" altLang="en-US" sz="2400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a.foo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(expr</a:t>
            </a:r>
            <a:r>
              <a:rPr lang="en-US" altLang="en-US" sz="2400" baseline="-25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1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, expr</a:t>
            </a:r>
            <a:r>
              <a:rPr lang="en-US" altLang="en-US" sz="2400" baseline="-25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2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, …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expr</a:t>
            </a:r>
            <a:r>
              <a:rPr lang="en-US" altLang="en-US" sz="2400" baseline="-250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</a:t>
            </a:r>
          </a:p>
          <a:p>
            <a:r>
              <a:rPr lang="en-US" sz="2400" dirty="0" smtClean="0"/>
              <a:t>All argument expressions have types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(ET</a:t>
            </a:r>
            <a:r>
              <a:rPr lang="en-US" altLang="en-US" sz="2400" baseline="-25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1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,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ET</a:t>
            </a:r>
            <a:r>
              <a:rPr lang="en-US" altLang="en-US" sz="2400" baseline="-25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2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, …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ET</a:t>
            </a:r>
            <a:r>
              <a:rPr lang="en-US" altLang="en-US" sz="2400" baseline="-250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</a:t>
            </a:r>
          </a:p>
          <a:p>
            <a:r>
              <a:rPr lang="en-US" sz="2400" dirty="0"/>
              <a:t>‘a’ has a static type (the type used while declaring ‘a’, like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a: AT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AT</a:t>
            </a:r>
            <a:r>
              <a:rPr lang="en-US" sz="2400" dirty="0"/>
              <a:t> and set of dynamic types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{ADT</a:t>
            </a:r>
            <a:r>
              <a:rPr lang="en-US" sz="2400" baseline="-25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, … </a:t>
            </a:r>
            <a:r>
              <a:rPr lang="en-US" sz="24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ADT</a:t>
            </a:r>
            <a:r>
              <a:rPr lang="en-US" sz="2400" baseline="-250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m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 </a:t>
            </a:r>
            <a:r>
              <a:rPr lang="en-US" sz="2400" dirty="0"/>
              <a:t>– types ‘a’ may have due to assignments into ‘a</a:t>
            </a:r>
            <a:r>
              <a:rPr lang="en-US" sz="2400" dirty="0" smtClean="0"/>
              <a:t>’</a:t>
            </a:r>
          </a:p>
          <a:p>
            <a:endParaRPr lang="en-US" sz="2400" dirty="0"/>
          </a:p>
          <a:p>
            <a:r>
              <a:rPr lang="en-US" sz="2400" u="sng" dirty="0" smtClean="0"/>
              <a:t>Dispatch #1:</a:t>
            </a:r>
            <a:r>
              <a:rPr lang="en-US" sz="2400" dirty="0" smtClean="0"/>
              <a:t> by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this</a:t>
            </a:r>
          </a:p>
          <a:p>
            <a:r>
              <a:rPr lang="en-US" sz="2400" dirty="0" smtClean="0"/>
              <a:t>Find based on actual dynamic type of  ‘a’ (receiver, this, self, Current) the version of ‘foo’ (actual function body/implementation) to be called. If there is only one such version then it is called. If we have several versions of ‘foo’ in the actual dynamic type then do dispatch #2:</a:t>
            </a:r>
          </a:p>
          <a:p>
            <a:endParaRPr lang="en-US" sz="2400" u="sng" dirty="0" smtClean="0"/>
          </a:p>
          <a:p>
            <a:r>
              <a:rPr lang="en-US" sz="2400" u="sng" dirty="0" smtClean="0"/>
              <a:t>Dispatch #2:</a:t>
            </a:r>
            <a:r>
              <a:rPr lang="en-US" sz="2400" dirty="0" smtClean="0"/>
              <a:t> by argument types</a:t>
            </a:r>
          </a:p>
          <a:p>
            <a:r>
              <a:rPr lang="en-US" sz="2400" dirty="0" smtClean="0"/>
              <a:t>Across all versions  of ‘foo’ find the one which better suits the vector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(ET</a:t>
            </a:r>
            <a:r>
              <a:rPr lang="en-US" altLang="en-US" sz="2400" baseline="-25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1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, ET</a:t>
            </a:r>
            <a:r>
              <a:rPr lang="en-US" altLang="en-US" sz="2400" baseline="-25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2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, …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ET</a:t>
            </a:r>
            <a:r>
              <a:rPr lang="en-US" altLang="en-US" sz="2400" baseline="-250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</a:t>
            </a:r>
            <a:r>
              <a:rPr lang="en-US" sz="2400" dirty="0" smtClean="0"/>
              <a:t>and call it.</a:t>
            </a:r>
            <a:endParaRPr lang="en-US" altLang="en-US" sz="2400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Double/multiple dispatch (I)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5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5496" y="548680"/>
            <a:ext cx="9001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l</a:t>
            </a:r>
            <a:r>
              <a:rPr lang="en-US" altLang="en-US" sz="24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et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 = …</a:t>
            </a:r>
            <a:endParaRPr lang="en-US" altLang="en-US" sz="24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a.foo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(expression) 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/*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</a:t>
            </a:r>
            <a:r>
              <a:rPr lang="en-US" sz="2400" dirty="0" smtClean="0"/>
              <a:t> was assigned with object of type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ActualType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2400" dirty="0" smtClean="0"/>
              <a:t>and expressions has type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</a:t>
            </a:r>
            <a:r>
              <a:rPr lang="en-US" altLang="en-US" sz="2400" baseline="-25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*/</a:t>
            </a:r>
            <a:endParaRPr lang="en-US" sz="2400" dirty="0" smtClean="0"/>
          </a:p>
          <a:p>
            <a:endParaRPr lang="en-US" altLang="en-US" sz="2400" b="1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4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ActualType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foo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(p: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</a:t>
            </a:r>
            <a:r>
              <a:rPr lang="en-US" altLang="en-US" sz="2400" baseline="-25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1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… }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foo (p: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</a:t>
            </a:r>
            <a:r>
              <a:rPr lang="en-US" altLang="en-US" sz="2400" baseline="-25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2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 … }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…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foo (p: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</a:t>
            </a:r>
            <a:r>
              <a:rPr lang="en-US" altLang="en-US" sz="2400" baseline="-25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 … }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</a:t>
            </a:r>
          </a:p>
          <a:p>
            <a:r>
              <a:rPr lang="en-US" sz="2400" dirty="0" smtClean="0"/>
              <a:t>So, we need to find a version of foo when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</a:t>
            </a:r>
            <a:r>
              <a:rPr lang="en-US" altLang="en-US" sz="2400" baseline="-25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</a:t>
            </a:r>
            <a:r>
              <a:rPr lang="en-US" sz="2400" dirty="0" smtClean="0"/>
              <a:t> is compatible to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</a:t>
            </a:r>
            <a:r>
              <a:rPr lang="en-US" altLang="en-US" sz="2400" baseline="-250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j</a:t>
            </a:r>
            <a:r>
              <a:rPr lang="en-US" sz="2400" dirty="0" smtClean="0"/>
              <a:t> where  j in 1 .. n</a:t>
            </a:r>
          </a:p>
          <a:p>
            <a:r>
              <a:rPr lang="en-US" sz="2400" dirty="0" smtClean="0"/>
              <a:t>When there are m arguments search is performed for m argument-parameter pairs</a:t>
            </a:r>
          </a:p>
          <a:p>
            <a:endParaRPr lang="en-US" altLang="en-US" sz="24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Double/multiple dispatch (II)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04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1" y="685800"/>
            <a:ext cx="8991600" cy="6035675"/>
          </a:xfrm>
        </p:spPr>
        <p:txBody>
          <a:bodyPr>
            <a:normAutofit/>
          </a:bodyPr>
          <a:lstStyle/>
          <a:p>
            <a:r>
              <a:rPr lang="en-US" altLang="en-US" sz="2400" u="sng" dirty="0" smtClean="0"/>
              <a:t>Variance</a:t>
            </a:r>
            <a:r>
              <a:rPr lang="en-US" altLang="en-US" sz="2400" dirty="0" smtClean="0"/>
              <a:t> in programming: invariance, covariance, </a:t>
            </a:r>
            <a:r>
              <a:rPr lang="en-US" altLang="en-US" sz="2400" dirty="0" err="1" smtClean="0"/>
              <a:t>contravariance</a:t>
            </a:r>
            <a:r>
              <a:rPr lang="en-US" altLang="en-US" sz="2400" dirty="0" smtClean="0"/>
              <a:t> applied for overriding while inheriting and in polymorphic assignments (argument passing) </a:t>
            </a:r>
          </a:p>
          <a:p>
            <a:pPr lvl="1"/>
            <a:r>
              <a:rPr lang="en-US" altLang="en-US" sz="2400" b="1" dirty="0" smtClean="0"/>
              <a:t>Issue</a:t>
            </a:r>
            <a:r>
              <a:rPr lang="en-US" altLang="en-US" sz="2400" dirty="0" smtClean="0"/>
              <a:t>:</a:t>
            </a:r>
          </a:p>
          <a:p>
            <a:pPr lvl="2"/>
            <a:r>
              <a:rPr lang="en-US" altLang="en-US" sz="2400" dirty="0" smtClean="0"/>
              <a:t>covariance may lead to type system breakage during program execution</a:t>
            </a:r>
          </a:p>
          <a:p>
            <a:pPr marL="914400" lvl="2" indent="0">
              <a:buNone/>
            </a:pPr>
            <a:endParaRPr lang="en-US" altLang="en-US" sz="2400" dirty="0" smtClean="0"/>
          </a:p>
          <a:p>
            <a:r>
              <a:rPr lang="en-US" altLang="en-US" sz="2400" u="sng" dirty="0" smtClean="0"/>
              <a:t>Dynamic dispatch</a:t>
            </a:r>
            <a:r>
              <a:rPr lang="en-US" altLang="en-US" sz="2400" dirty="0" smtClean="0"/>
              <a:t>: dispatch by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‘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this’|’self’|’Current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’</a:t>
            </a:r>
            <a:r>
              <a:rPr lang="en-US" altLang="en-US" sz="2400" dirty="0" smtClean="0"/>
              <a:t>, double (multiple) dispatch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– after 1</a:t>
            </a:r>
            <a:r>
              <a:rPr lang="en-US" altLang="en-US" sz="2400" baseline="30000" dirty="0" smtClean="0"/>
              <a:t>st</a:t>
            </a:r>
            <a:r>
              <a:rPr lang="en-US" altLang="en-US" sz="2400" dirty="0" smtClean="0"/>
              <a:t> dispatch use actual argument types to find a proper version to call</a:t>
            </a:r>
          </a:p>
          <a:p>
            <a:pPr marL="742950" lvl="2" indent="-342900"/>
            <a:r>
              <a:rPr lang="en-US" altLang="en-US" sz="2400" b="1" dirty="0" smtClean="0"/>
              <a:t>Issue</a:t>
            </a:r>
            <a:r>
              <a:rPr lang="en-US" altLang="en-US" sz="2400" dirty="0" smtClean="0"/>
              <a:t>: </a:t>
            </a:r>
          </a:p>
          <a:p>
            <a:pPr marL="1200150" lvl="3" indent="-342900"/>
            <a:r>
              <a:rPr lang="en-US" altLang="en-US" sz="2400" dirty="0" smtClean="0"/>
              <a:t>how to handle second dispatch effectively (eliminate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‘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instanceof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’</a:t>
            </a:r>
            <a:r>
              <a:rPr lang="en-US" altLang="en-US" sz="2400" dirty="0" smtClean="0"/>
              <a:t> checks)</a:t>
            </a: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Introduction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36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5496" y="548680"/>
            <a:ext cx="9001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 {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foo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(p: A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{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p.a_attr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/*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All A descendants have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a_attr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*/ }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a_attr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T1</a:t>
            </a:r>
          </a:p>
          <a:p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</a:t>
            </a:r>
          </a:p>
          <a:p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 {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 (p: A)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old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/* Precursor(super)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to be called for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contravariant to B arguments */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 (p: B)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p.a_attr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p.b_attr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}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//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covariance</a:t>
            </a: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b_attr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T2</a:t>
            </a:r>
          </a:p>
          <a:p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</a:t>
            </a:r>
          </a:p>
          <a:p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 {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 (p: A)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 </a:t>
            </a:r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p.a_attr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}</a:t>
            </a: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// </a:t>
            </a:r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contravariance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</a:t>
            </a:r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c_attr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T3</a:t>
            </a: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}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A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new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</a:t>
            </a:r>
          </a:p>
          <a:p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a.foo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new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A) // type-safe with double-dispatch</a:t>
            </a:r>
          </a:p>
          <a:p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b: B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new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C</a:t>
            </a:r>
          </a:p>
          <a:p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b.foo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new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B) //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type-safe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err="1" smtClean="0">
                <a:solidFill>
                  <a:srgbClr val="CC6600"/>
                </a:solidFill>
                <a:latin typeface="Comic Sans MS" pitchFamily="66" charset="0"/>
              </a:rPr>
              <a:t>Contravari</a:t>
            </a:r>
            <a:r>
              <a:rPr lang="en-US" sz="3400" b="1" dirty="0" err="1">
                <a:solidFill>
                  <a:srgbClr val="CC6600"/>
                </a:solidFill>
                <a:latin typeface="Comic Sans MS" pitchFamily="66" charset="0"/>
              </a:rPr>
              <a:t>a</a:t>
            </a:r>
            <a:r>
              <a:rPr lang="en-US" sz="3400" b="1" dirty="0" err="1" smtClean="0">
                <a:solidFill>
                  <a:srgbClr val="CC6600"/>
                </a:solidFill>
                <a:latin typeface="Comic Sans MS" pitchFamily="66" charset="0"/>
              </a:rPr>
              <a:t>nce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and covariance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6516216" y="2681235"/>
            <a:ext cx="1642288" cy="1644200"/>
            <a:chOff x="396025" y="1640529"/>
            <a:chExt cx="1506144" cy="1644200"/>
          </a:xfrm>
        </p:grpSpPr>
        <p:sp>
          <p:nvSpPr>
            <p:cNvPr id="35" name="Овал 5"/>
            <p:cNvSpPr/>
            <p:nvPr/>
          </p:nvSpPr>
          <p:spPr>
            <a:xfrm>
              <a:off x="471332" y="1640529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Овал 29"/>
            <p:cNvSpPr/>
            <p:nvPr/>
          </p:nvSpPr>
          <p:spPr>
            <a:xfrm>
              <a:off x="396025" y="2818004"/>
              <a:ext cx="1506144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Прямая со стрелкой 35"/>
            <p:cNvCxnSpPr>
              <a:stCxn id="36" idx="0"/>
              <a:endCxn id="35" idx="4"/>
            </p:cNvCxnSpPr>
            <p:nvPr/>
          </p:nvCxnSpPr>
          <p:spPr>
            <a:xfrm flipV="1">
              <a:off x="1149097" y="2107254"/>
              <a:ext cx="10964" cy="71075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29"/>
          <p:cNvSpPr/>
          <p:nvPr/>
        </p:nvSpPr>
        <p:spPr>
          <a:xfrm>
            <a:off x="6522193" y="5028733"/>
            <a:ext cx="1642288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Прямая со стрелкой 35"/>
          <p:cNvCxnSpPr>
            <a:stCxn id="39" idx="0"/>
          </p:cNvCxnSpPr>
          <p:nvPr/>
        </p:nvCxnSpPr>
        <p:spPr>
          <a:xfrm flipV="1">
            <a:off x="7343337" y="4317983"/>
            <a:ext cx="11955" cy="7107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336" y="2420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foo(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</a:rPr>
              <a:t>p:A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0312" y="54452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*foo(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</a:rPr>
              <a:t>p:A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0312" y="4293096"/>
            <a:ext cx="179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*foo(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</a:rPr>
              <a:t>p:A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*foo(</a:t>
            </a:r>
            <a:r>
              <a:rPr lang="en-US" altLang="en-US" dirty="0" err="1" smtClean="0">
                <a:solidFill>
                  <a:srgbClr val="0000FF"/>
                </a:solidFill>
                <a:latin typeface="Lucida Console" pitchFamily="49" charset="0"/>
              </a:rPr>
              <a:t>p:B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6364576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Contravariance</a:t>
            </a:r>
            <a:r>
              <a:rPr lang="en-US" sz="2000" dirty="0" smtClean="0"/>
              <a:t> states upper bound for compatibility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5673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79512" y="764704"/>
            <a:ext cx="70567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Here is an example:</a:t>
            </a:r>
          </a:p>
          <a:p>
            <a:endParaRPr lang="en-US" altLang="en-US" sz="2000" b="1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X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{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(p: B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require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p.bar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{}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Y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X {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p:A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 {}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 {}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 { bar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Boolean }</a:t>
            </a:r>
          </a:p>
          <a:p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x is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X</a:t>
            </a:r>
          </a:p>
          <a:p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x.foo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A)  // Instance of A has no ‘bar’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marL="0" indent="0">
              <a:buNone/>
            </a:pPr>
            <a:endParaRPr kumimoji="1" lang="en-US" altLang="en-US" sz="2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How call works:</a:t>
            </a:r>
          </a:p>
          <a:p>
            <a:pPr marL="457200" indent="-457200">
              <a:buAutoNum type="arabicPeriod"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Check preconditions</a:t>
            </a:r>
          </a:p>
          <a:p>
            <a:pPr marL="457200" indent="-457200">
              <a:buAutoNum type="arabicPeriod"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Execute the body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Check </a:t>
            </a:r>
            <a:r>
              <a:rPr kumimoji="1" lang="en-US" altLang="en-US" sz="2400" dirty="0" err="1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postconditions</a:t>
            </a:r>
            <a:endParaRPr kumimoji="1" lang="en-US" altLang="en-US" sz="2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Check invariant</a:t>
            </a:r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err="1" smtClean="0">
                <a:solidFill>
                  <a:srgbClr val="CC6600"/>
                </a:solidFill>
                <a:latin typeface="Comic Sans MS" pitchFamily="66" charset="0"/>
              </a:rPr>
              <a:t>Contravari</a:t>
            </a:r>
            <a:r>
              <a:rPr lang="en-US" sz="3400" b="1" dirty="0" err="1">
                <a:solidFill>
                  <a:srgbClr val="CC6600"/>
                </a:solidFill>
                <a:latin typeface="Comic Sans MS" pitchFamily="66" charset="0"/>
              </a:rPr>
              <a:t>a</a:t>
            </a:r>
            <a:r>
              <a:rPr lang="en-US" sz="3400" b="1" dirty="0" err="1" smtClean="0">
                <a:solidFill>
                  <a:srgbClr val="CC6600"/>
                </a:solidFill>
                <a:latin typeface="Comic Sans MS" pitchFamily="66" charset="0"/>
              </a:rPr>
              <a:t>nce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and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D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esign by Contract (C)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4283968" y="3847883"/>
            <a:ext cx="4680519" cy="1669521"/>
            <a:chOff x="396025" y="1615208"/>
            <a:chExt cx="4292508" cy="1669521"/>
          </a:xfrm>
        </p:grpSpPr>
        <p:sp>
          <p:nvSpPr>
            <p:cNvPr id="28" name="Овал 5"/>
            <p:cNvSpPr/>
            <p:nvPr/>
          </p:nvSpPr>
          <p:spPr>
            <a:xfrm>
              <a:off x="471332" y="1640529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Овал 29"/>
            <p:cNvSpPr/>
            <p:nvPr/>
          </p:nvSpPr>
          <p:spPr>
            <a:xfrm>
              <a:off x="396025" y="2818004"/>
              <a:ext cx="1506144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Прямая со стрелкой 35"/>
            <p:cNvCxnSpPr>
              <a:stCxn id="29" idx="0"/>
              <a:endCxn id="28" idx="4"/>
            </p:cNvCxnSpPr>
            <p:nvPr/>
          </p:nvCxnSpPr>
          <p:spPr>
            <a:xfrm flipV="1">
              <a:off x="1149097" y="2107254"/>
              <a:ext cx="10964" cy="71075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78702" y="1615208"/>
              <a:ext cx="2409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00FF"/>
                  </a:solidFill>
                  <a:latin typeface="Lucida Console" pitchFamily="49" charset="0"/>
                </a:rPr>
                <a:t>foo (p: </a:t>
              </a:r>
              <a:r>
                <a:rPr lang="en-US" altLang="en-US" dirty="0" smtClean="0">
                  <a:solidFill>
                    <a:srgbClr val="0000FF"/>
                  </a:solidFill>
                  <a:latin typeface="Lucida Console" pitchFamily="49" charset="0"/>
                </a:rPr>
                <a:t>B)</a:t>
              </a:r>
            </a:p>
            <a:p>
              <a:r>
                <a:rPr kumimoji="1" lang="en-US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 r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equire </a:t>
              </a:r>
              <a:r>
                <a:rPr kumimoji="1" lang="en-US" sz="1800" dirty="0" err="1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p.bar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2160" y="479715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override foo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(p: </a:t>
            </a:r>
            <a:r>
              <a:rPr lang="en-US" altLang="en-US" dirty="0" smtClean="0">
                <a:solidFill>
                  <a:srgbClr val="0000FF"/>
                </a:solidFill>
                <a:latin typeface="Lucida Console" pitchFamily="49" charset="0"/>
              </a:rPr>
              <a:t>A)</a:t>
            </a:r>
          </a:p>
          <a:p>
            <a:r>
              <a:rPr kumimoji="1" lang="en-US" dirty="0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r</a:t>
            </a:r>
            <a:r>
              <a:rPr kumimoji="1" lang="en-US" sz="1800" dirty="0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equire is inherited</a:t>
            </a:r>
            <a:endParaRPr kumimoji="1" lang="en-US" sz="1800" dirty="0">
              <a:solidFill>
                <a:srgbClr val="0000FF"/>
              </a:solidFill>
              <a:latin typeface="Lucida Console" pitchFamily="49" charset="0"/>
              <a:ea typeface="Arial Unicode MS" panose="020B0604020202020204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1" y="685800"/>
            <a:ext cx="8991600" cy="603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No </a:t>
            </a:r>
            <a:r>
              <a:rPr lang="en-US" altLang="en-US" sz="2400" dirty="0" smtClean="0"/>
              <a:t>discussion, no slides, no info on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 smtClean="0"/>
              <a:t>Multiple inheritance</a:t>
            </a:r>
          </a:p>
          <a:p>
            <a:r>
              <a:rPr lang="en-US" altLang="en-US" sz="2400" dirty="0" smtClean="0"/>
              <a:t>Generics</a:t>
            </a:r>
          </a:p>
          <a:p>
            <a:r>
              <a:rPr lang="en-US" altLang="en-US" sz="2400" dirty="0" smtClean="0"/>
              <a:t>Call ambiguities</a:t>
            </a:r>
          </a:p>
          <a:p>
            <a:r>
              <a:rPr lang="en-US" altLang="en-US" sz="2400" dirty="0" smtClean="0"/>
              <a:t>Implementation (runtime model, code generation)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There are only 30 min for all </a:t>
            </a:r>
            <a:r>
              <a:rPr lang="en-US" altLang="en-US" sz="2400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Only the concept with illustrations …</a:t>
            </a:r>
            <a:endParaRPr lang="ru-RU" alt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ru-RU" alt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Terminology and syntax of example – please ask if not clear …</a:t>
            </a:r>
          </a:p>
          <a:p>
            <a:pPr marL="0" indent="0"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(member=feature, receiver=call target, extend=inherit, base=parent, compatible=conforms to, …)</a:t>
            </a:r>
            <a:endParaRPr lang="en-US" altLang="en-US" sz="2000" dirty="0" smtClean="0"/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Disclaimer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22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1" y="685800"/>
            <a:ext cx="8991600" cy="603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Two cases: overriding and assignment</a:t>
            </a:r>
          </a:p>
          <a:p>
            <a:r>
              <a:rPr lang="en-US" altLang="en-US" sz="2400" dirty="0" smtClean="0"/>
              <a:t>Invariance only – all is type-safe, historical</a:t>
            </a:r>
          </a:p>
          <a:p>
            <a:r>
              <a:rPr lang="en-US" altLang="en-US" sz="2400" dirty="0" smtClean="0"/>
              <a:t>Explicit variance  – in-out </a:t>
            </a:r>
            <a:r>
              <a:rPr lang="en-US" altLang="en-US" sz="2400" dirty="0" err="1" smtClean="0"/>
              <a:t>Kotlin</a:t>
            </a:r>
            <a:r>
              <a:rPr lang="en-US" altLang="en-US" sz="2400" dirty="0" smtClean="0"/>
              <a:t>, +/- Scala, wildcards Java, …</a:t>
            </a:r>
          </a:p>
          <a:p>
            <a:r>
              <a:rPr lang="en-US" altLang="en-US" sz="2400" dirty="0" smtClean="0"/>
              <a:t>Rely on runtime checks – Typescript/</a:t>
            </a:r>
            <a:r>
              <a:rPr lang="en-US" altLang="en-US" sz="2400" dirty="0" err="1" smtClean="0"/>
              <a:t>Javascript</a:t>
            </a:r>
            <a:r>
              <a:rPr lang="en-US" altLang="en-US" sz="2400" dirty="0" smtClean="0"/>
              <a:t>, …</a:t>
            </a:r>
          </a:p>
          <a:p>
            <a:r>
              <a:rPr lang="en-US" altLang="en-US" sz="2400" dirty="0" smtClean="0"/>
              <a:t>Invariance for parameters, covariance for function/method results – type safe. C++, …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Why covariance???</a:t>
            </a:r>
          </a:p>
          <a:p>
            <a:pPr lvl="1"/>
            <a:r>
              <a:rPr lang="en-US" altLang="en-US" sz="2400" dirty="0" smtClean="0"/>
              <a:t>That is how polymorphic assignment works! (base^ := derived^) (substitution or conformance, </a:t>
            </a:r>
            <a:r>
              <a:rPr lang="en-US" altLang="en-US" sz="2400" dirty="0" err="1" smtClean="0"/>
              <a:t>Liskov</a:t>
            </a:r>
            <a:r>
              <a:rPr lang="en-US" altLang="en-US" sz="2400" dirty="0" smtClean="0"/>
              <a:t> or Meyer </a:t>
            </a:r>
            <a:r>
              <a:rPr lang="en-US" altLang="en-US" sz="2400" dirty="0" smtClean="0">
                <a:sym typeface="Wingdings" panose="05000000000000000000" pitchFamily="2" charset="2"/>
              </a:rPr>
              <a:t>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 smtClean="0"/>
              <a:t>It matches preconditions (base class -&gt; require, derived with overriding -&gt; require else)</a:t>
            </a:r>
          </a:p>
          <a:p>
            <a:pPr lvl="1"/>
            <a:r>
              <a:rPr lang="en-US" altLang="en-US" sz="2400" dirty="0" smtClean="0"/>
              <a:t>No need to know what variance is, which one to be used when and how. Simplicity for average programmer</a:t>
            </a: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512" y="5862"/>
            <a:ext cx="8735888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Landscape overview and why we need covariance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4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620688"/>
            <a:ext cx="9143999" cy="610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Covariance parameter overriding easily leads to type-safety brakeage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 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 {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Base)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Base{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Derived1)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{…}}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Base{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{…}}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Derived1</a:t>
            </a: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Derived2) /* Derived1.foo is called with Derived2 argument expecting Derived1 parameter type */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 smtClean="0"/>
              <a:t>Where is the root of the issue? Who is guilty?</a:t>
            </a:r>
          </a:p>
          <a:p>
            <a:r>
              <a:rPr lang="en-US" altLang="en-US" sz="2000" dirty="0"/>
              <a:t>Polymorphic </a:t>
            </a:r>
            <a:r>
              <a:rPr lang="en-US" altLang="en-US" sz="2000" dirty="0" smtClean="0"/>
              <a:t>assignment? (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b: Base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d1</a:t>
            </a:r>
            <a:r>
              <a:rPr lang="en-US" altLang="en-US" sz="2000" dirty="0" smtClean="0"/>
              <a:t>)</a:t>
            </a:r>
          </a:p>
          <a:p>
            <a:r>
              <a:rPr lang="en-US" altLang="en-US" sz="2000" dirty="0" smtClean="0"/>
              <a:t>Polymorphic call? (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(d2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altLang="en-US" sz="2000" dirty="0" smtClean="0"/>
              <a:t>)</a:t>
            </a:r>
          </a:p>
          <a:p>
            <a:r>
              <a:rPr lang="en-US" altLang="en-US" sz="2000" dirty="0" smtClean="0"/>
              <a:t>Their combination?</a:t>
            </a:r>
          </a:p>
          <a:p>
            <a:r>
              <a:rPr lang="en-US" altLang="en-US" sz="2000" dirty="0" smtClean="0"/>
              <a:t>Covariant overriding? </a:t>
            </a:r>
            <a:endParaRPr lang="en-US" altLang="en-US" sz="2000" dirty="0"/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Concrete covariant gap (I)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860032" y="4149080"/>
            <a:ext cx="4136132" cy="2031786"/>
            <a:chOff x="1426445" y="1504560"/>
            <a:chExt cx="4724858" cy="2031786"/>
          </a:xfrm>
        </p:grpSpPr>
        <p:sp>
          <p:nvSpPr>
            <p:cNvPr id="7" name="Овал 5"/>
            <p:cNvSpPr/>
            <p:nvPr/>
          </p:nvSpPr>
          <p:spPr>
            <a:xfrm>
              <a:off x="2755903" y="1657936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Base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29"/>
            <p:cNvSpPr/>
            <p:nvPr/>
          </p:nvSpPr>
          <p:spPr>
            <a:xfrm>
              <a:off x="3697995" y="2694057"/>
              <a:ext cx="1981449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Derived2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29"/>
            <p:cNvSpPr/>
            <p:nvPr/>
          </p:nvSpPr>
          <p:spPr>
            <a:xfrm>
              <a:off x="1769616" y="2694058"/>
              <a:ext cx="188744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Derived1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Прямая со стрелкой 35"/>
            <p:cNvCxnSpPr>
              <a:stCxn id="8" idx="0"/>
              <a:endCxn id="7" idx="4"/>
            </p:cNvCxnSpPr>
            <p:nvPr/>
          </p:nvCxnSpPr>
          <p:spPr>
            <a:xfrm flipH="1" flipV="1">
              <a:off x="3444632" y="2124661"/>
              <a:ext cx="1244087" cy="5693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35"/>
            <p:cNvCxnSpPr>
              <a:stCxn id="9" idx="0"/>
              <a:endCxn id="7" idx="4"/>
            </p:cNvCxnSpPr>
            <p:nvPr/>
          </p:nvCxnSpPr>
          <p:spPr>
            <a:xfrm flipV="1">
              <a:off x="2713339" y="2124661"/>
              <a:ext cx="731293" cy="56939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26241" y="1504560"/>
              <a:ext cx="1753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foo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(Base)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6445" y="3167014"/>
              <a:ext cx="2573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*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foo(Derived1</a:t>
              </a:r>
              <a:r>
                <a:rPr kumimoji="1" lang="en-US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9653" y="3167014"/>
              <a:ext cx="242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*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foo(Derived2)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089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496" y="620688"/>
            <a:ext cx="9108503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400" dirty="0"/>
              <a:t>Polymorphic </a:t>
            </a:r>
            <a:r>
              <a:rPr lang="en-US" altLang="en-US" sz="2400" dirty="0" smtClean="0"/>
              <a:t>call </a:t>
            </a:r>
            <a:r>
              <a:rPr lang="en-US" altLang="en-US" sz="2400" dirty="0"/>
              <a:t>(</a:t>
            </a:r>
            <a:r>
              <a:rPr lang="en-US" altLang="en-US" sz="2400" dirty="0" err="1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(d2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altLang="en-US" sz="2400" dirty="0" smtClean="0"/>
              <a:t>) to blame</a:t>
            </a:r>
          </a:p>
          <a:p>
            <a:r>
              <a:rPr lang="en-US" altLang="en-US" sz="2400" u="sng" dirty="0" smtClean="0"/>
              <a:t>Call should be class (type) valid and system-wide valid</a:t>
            </a:r>
          </a:p>
          <a:p>
            <a:r>
              <a:rPr lang="en-US" altLang="en-US" sz="2400" dirty="0" smtClean="0"/>
              <a:t>Class-valid – type valid within the class itself</a:t>
            </a:r>
          </a:p>
          <a:p>
            <a:r>
              <a:rPr lang="en-US" altLang="en-US" sz="2400" dirty="0" smtClean="0"/>
              <a:t>System(program)-valid – across all dynamic types. Scan all assignments of the whole program and determine the dynamic type set (DTS) per variable (local  and class type ones) 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 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 {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Base)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 {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Derived1)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{…}}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Base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{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foo 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{…}}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 new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 // DTS(d1) =&gt; {Derived1}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is 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//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DTS(d2)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=&gt; {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d1      // DTS(b)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=&gt; {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Derived1}</a:t>
            </a:r>
          </a:p>
          <a:p>
            <a:pPr marL="0" indent="0">
              <a:buNone/>
            </a:pPr>
            <a:endParaRPr lang="en-US" altLang="en-US" sz="2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(d2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) /* This call should be checked for b’s type Base and Derived1 */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100" u="sng" dirty="0" smtClean="0"/>
              <a:t>Pro: </a:t>
            </a:r>
          </a:p>
          <a:p>
            <a:r>
              <a:rPr lang="en-US" altLang="en-US" sz="2100" dirty="0" smtClean="0"/>
              <a:t>straightforward </a:t>
            </a:r>
            <a:r>
              <a:rPr lang="en-US" altLang="en-US" sz="2100" dirty="0" smtClean="0">
                <a:sym typeface="Wingdings" panose="05000000000000000000" pitchFamily="2" charset="2"/>
              </a:rPr>
              <a:t></a:t>
            </a:r>
            <a:endParaRPr lang="en-US" altLang="en-US" sz="2100" dirty="0" smtClean="0"/>
          </a:p>
          <a:p>
            <a:pPr marL="0" indent="0">
              <a:buNone/>
            </a:pPr>
            <a:r>
              <a:rPr lang="en-US" altLang="en-US" sz="2100" u="sng" dirty="0" smtClean="0"/>
              <a:t>Contra: </a:t>
            </a:r>
          </a:p>
          <a:p>
            <a:r>
              <a:rPr lang="en-US" altLang="en-US" sz="2100" dirty="0" smtClean="0"/>
              <a:t>nightmare if new classes are loaded dynamically (</a:t>
            </a:r>
            <a:r>
              <a:rPr lang="en-US" altLang="en-US" sz="2100" dirty="0" smtClean="0">
                <a:solidFill>
                  <a:srgbClr val="0000FF"/>
                </a:solidFill>
                <a:latin typeface="Lucida Console" pitchFamily="49" charset="0"/>
              </a:rPr>
              <a:t>b:=</a:t>
            </a:r>
            <a:r>
              <a:rPr lang="en-US" altLang="en-US" sz="2100" dirty="0" err="1" smtClean="0">
                <a:solidFill>
                  <a:srgbClr val="0000FF"/>
                </a:solidFill>
                <a:latin typeface="Lucida Console" pitchFamily="49" charset="0"/>
              </a:rPr>
              <a:t>factory_function_call</a:t>
            </a:r>
            <a:r>
              <a:rPr lang="en-US" altLang="en-US" sz="2100" dirty="0" smtClean="0">
                <a:solidFill>
                  <a:srgbClr val="0000FF"/>
                </a:solidFill>
                <a:latin typeface="Lucida Console" pitchFamily="49" charset="0"/>
              </a:rPr>
              <a:t>()</a:t>
            </a:r>
            <a:r>
              <a:rPr lang="en-US" altLang="en-US" sz="2100" dirty="0" smtClean="0"/>
              <a:t>)</a:t>
            </a:r>
          </a:p>
          <a:p>
            <a:r>
              <a:rPr lang="en-US" altLang="en-US" sz="2100" dirty="0"/>
              <a:t>n</a:t>
            </a:r>
            <a:r>
              <a:rPr lang="en-US" altLang="en-US" sz="2100" dirty="0" smtClean="0"/>
              <a:t>eed deep analysis, negatively affects compilation/recompilation</a:t>
            </a: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Covariance type-safety – 1st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solution (BM 1986)</a:t>
            </a:r>
          </a:p>
        </p:txBody>
      </p:sp>
    </p:spTree>
    <p:extLst>
      <p:ext uri="{BB962C8B-B14F-4D97-AF65-F5344CB8AC3E}">
        <p14:creationId xmlns:p14="http://schemas.microsoft.com/office/powerpoint/2010/main" val="4093307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368" y="548681"/>
            <a:ext cx="9107135" cy="4608511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abstract 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Base0 {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foo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(p: Base0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}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Base1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Base0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(p: Base1)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Base2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Base0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override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(p: Base2)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Derived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Base1, Base2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override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(p: Derived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/* covariant overriding */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a,b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: Base0)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{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a.foo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(b) // catcall source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// Safe calls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Base1,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Derived)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Base2,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Derived)</a:t>
            </a:r>
          </a:p>
          <a:p>
            <a:pPr marL="0" indent="0">
              <a:buNone/>
            </a:pPr>
            <a:endParaRPr lang="en-US" altLang="en-US" sz="1800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/* </a:t>
            </a:r>
            <a:r>
              <a:rPr lang="en-US" altLang="en-US" sz="1800" b="1" u="sng" dirty="0" smtClean="0">
                <a:solidFill>
                  <a:srgbClr val="FF0000"/>
                </a:solidFill>
                <a:latin typeface="Lucida Console" pitchFamily="49" charset="0"/>
                <a:ea typeface="+mn-ea"/>
                <a:cs typeface="+mn-cs"/>
              </a:rPr>
              <a:t>Calls which lead to type unsafety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*/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Derived,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Base1)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Derived,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Base2)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Base1,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Base2)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Base2,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Base1)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Concrete covariant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gap (II) + semi-solution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4725144"/>
            <a:ext cx="9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Polymorphic call 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a.foo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(b)</a:t>
            </a:r>
            <a:r>
              <a:rPr lang="en-US" altLang="en-US" sz="2000" dirty="0" smtClean="0"/>
              <a:t>) </a:t>
            </a:r>
            <a:r>
              <a:rPr lang="en-US" altLang="en-US" sz="2000" dirty="0"/>
              <a:t>to </a:t>
            </a:r>
            <a:r>
              <a:rPr lang="en-US" altLang="en-US" sz="2000" dirty="0" smtClean="0"/>
              <a:t>blame – semi-solution for cat-calls</a:t>
            </a:r>
            <a:endParaRPr lang="ru-RU" altLang="en-US" sz="2000" dirty="0" smtClean="0"/>
          </a:p>
          <a:p>
            <a:r>
              <a:rPr lang="en-US" sz="2000" dirty="0" smtClean="0"/>
              <a:t>Register all ‘dangerous’ calls inside each function and every call to it is to be checked for all </a:t>
            </a:r>
            <a:r>
              <a:rPr lang="en-US" sz="2000" dirty="0"/>
              <a:t>‘dangerous’ </a:t>
            </a:r>
            <a:r>
              <a:rPr lang="en-US" sz="2000" dirty="0" smtClean="0"/>
              <a:t>calls validity.</a:t>
            </a:r>
          </a:p>
          <a:p>
            <a:r>
              <a:rPr lang="en-US" altLang="en-US" sz="2000" u="sng" dirty="0"/>
              <a:t>Pro: </a:t>
            </a:r>
            <a:r>
              <a:rPr lang="en-US" altLang="en-US" sz="2000" dirty="0" smtClean="0"/>
              <a:t>compiler </a:t>
            </a:r>
            <a:r>
              <a:rPr lang="en-US" altLang="en-US" sz="2000" dirty="0"/>
              <a:t>ensures type-safety, </a:t>
            </a:r>
            <a:r>
              <a:rPr lang="en-US" altLang="en-US" sz="2000" dirty="0" smtClean="0"/>
              <a:t>no extra code while overriding</a:t>
            </a:r>
            <a:endParaRPr lang="en-US" altLang="en-US" sz="2000" dirty="0"/>
          </a:p>
          <a:p>
            <a:r>
              <a:rPr lang="en-US" altLang="en-US" sz="2000" u="sng" dirty="0"/>
              <a:t>Contra: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solution for the particular pattern, </a:t>
            </a:r>
            <a:r>
              <a:rPr lang="en-US" altLang="en-US" sz="2000" dirty="0"/>
              <a:t>s</a:t>
            </a:r>
            <a:r>
              <a:rPr lang="en-US" altLang="en-US" sz="2000" dirty="0" smtClean="0"/>
              <a:t>ystem-wide analysis required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7307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1" y="620688"/>
            <a:ext cx="8888288" cy="6100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400" dirty="0" smtClean="0"/>
              <a:t>Covariant </a:t>
            </a:r>
            <a:r>
              <a:rPr lang="en-US" altLang="en-US" sz="2400" dirty="0"/>
              <a:t>overriding? </a:t>
            </a:r>
            <a:r>
              <a:rPr lang="en-US" altLang="en-US" sz="2400" dirty="0" smtClean="0"/>
              <a:t>  (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DerivedType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altLang="en-US" sz="2400" dirty="0" smtClean="0"/>
              <a:t>) to blame</a:t>
            </a:r>
          </a:p>
          <a:p>
            <a:r>
              <a:rPr lang="en-US" altLang="en-US" sz="2400" u="sng" dirty="0" smtClean="0"/>
              <a:t>Provide conversion function for every </a:t>
            </a:r>
            <a:r>
              <a:rPr lang="en-US" altLang="en-US" sz="2400" u="sng" dirty="0" err="1" smtClean="0"/>
              <a:t>covariantly</a:t>
            </a:r>
            <a:r>
              <a:rPr lang="en-US" altLang="en-US" sz="2400" u="sng" dirty="0" smtClean="0"/>
              <a:t> overridden parameter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 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 {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Base)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}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Base 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 override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foo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Derived1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with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conv_func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) {…}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conv_func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(p: Base): Derived1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</a:t>
            </a:r>
            <a:endParaRPr lang="en-US" altLang="en-US" sz="2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Base 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   override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with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</a:rPr>
              <a:t>conv_func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) {…}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itchFamily="49" charset="0"/>
              </a:rPr>
              <a:t>conv_func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(p: Base):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 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{…}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b: Base </a:t>
            </a:r>
            <a:r>
              <a:rPr lang="en-US" alt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Derived1 </a:t>
            </a: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altLang="en-US" sz="20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Derived2) /* At runtime Derived1.conv_func (d2) be called to get correct type argument for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itchFamily="49" charset="0"/>
              </a:rPr>
              <a:t>b.foo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itchFamily="49" charset="0"/>
              </a:rPr>
              <a:t> call*/</a:t>
            </a:r>
            <a:endParaRPr lang="en-US" alt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u="sng" dirty="0" smtClean="0"/>
              <a:t>Pro: </a:t>
            </a:r>
          </a:p>
          <a:p>
            <a:r>
              <a:rPr lang="en-US" altLang="en-US" sz="2000" dirty="0"/>
              <a:t>c</a:t>
            </a:r>
            <a:r>
              <a:rPr lang="en-US" altLang="en-US" sz="2000" dirty="0" smtClean="0"/>
              <a:t>ompiler ensures type-safety, all checks are done at compile-time</a:t>
            </a:r>
          </a:p>
          <a:p>
            <a:pPr marL="0" indent="0">
              <a:buNone/>
            </a:pPr>
            <a:r>
              <a:rPr lang="en-US" altLang="en-US" sz="2000" u="sng" dirty="0" smtClean="0"/>
              <a:t>Contra: </a:t>
            </a:r>
          </a:p>
          <a:p>
            <a:r>
              <a:rPr lang="en-US" altLang="en-US" sz="2000" dirty="0"/>
              <a:t>n</a:t>
            </a:r>
            <a:r>
              <a:rPr lang="en-US" altLang="en-US" sz="2000" dirty="0" smtClean="0"/>
              <a:t>eed extra runtime support, may degrade code performance</a:t>
            </a:r>
          </a:p>
          <a:p>
            <a:r>
              <a:rPr lang="en-US" altLang="en-US" sz="2000" dirty="0"/>
              <a:t>h</a:t>
            </a:r>
            <a:r>
              <a:rPr lang="en-US" altLang="en-US" sz="2000" dirty="0" smtClean="0"/>
              <a:t>ow to create an instance of the derived class from the base one </a:t>
            </a: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Covariance type-safety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– 2</a:t>
            </a:r>
            <a:r>
              <a:rPr lang="en-US" sz="3400" b="1" baseline="30000" dirty="0" smtClean="0">
                <a:solidFill>
                  <a:srgbClr val="CC6600"/>
                </a:solidFill>
                <a:latin typeface="Comic Sans MS" pitchFamily="66" charset="0"/>
              </a:rPr>
              <a:t>nd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solution (~2000)</a:t>
            </a:r>
          </a:p>
        </p:txBody>
      </p:sp>
    </p:spTree>
    <p:extLst>
      <p:ext uri="{BB962C8B-B14F-4D97-AF65-F5344CB8AC3E}">
        <p14:creationId xmlns:p14="http://schemas.microsoft.com/office/powerpoint/2010/main" val="4224957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"/>
          <p:cNvSpPr/>
          <p:nvPr/>
        </p:nvSpPr>
        <p:spPr>
          <a:xfrm>
            <a:off x="0" y="542925"/>
            <a:ext cx="92869" cy="454819"/>
          </a:xfrm>
          <a:prstGeom prst="rect">
            <a:avLst/>
          </a:prstGeom>
          <a:solidFill>
            <a:srgbClr val="3C4049"/>
          </a:solidFill>
          <a:ln w="12700">
            <a:miter lim="400000"/>
          </a:ln>
        </p:spPr>
        <p:txBody>
          <a:bodyPr lIns="19202" tIns="19202" rIns="19202" bIns="19202" anchor="ctr"/>
          <a:lstStyle/>
          <a:p>
            <a:pPr algn="ctr">
              <a:defRPr>
                <a:solidFill>
                  <a:srgbClr val="0D0D0D"/>
                </a:solidFill>
              </a:defRPr>
            </a:pPr>
            <a:endParaRPr/>
          </a:p>
        </p:txBody>
      </p:sp>
      <p:grpSp>
        <p:nvGrpSpPr>
          <p:cNvPr id="173" name="Галерея изображений"/>
          <p:cNvGrpSpPr/>
          <p:nvPr/>
        </p:nvGrpSpPr>
        <p:grpSpPr>
          <a:xfrm>
            <a:off x="5395592" y="7586"/>
            <a:ext cx="3771216" cy="7115411"/>
            <a:chOff x="0" y="0"/>
            <a:chExt cx="10056573" cy="14230821"/>
          </a:xfrm>
        </p:grpSpPr>
        <p:pic>
          <p:nvPicPr>
            <p:cNvPr id="171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5730" r="25730"/>
            <a:stretch>
              <a:fillRect/>
            </a:stretch>
          </p:blipFill>
          <p:spPr>
            <a:xfrm>
              <a:off x="0" y="0"/>
              <a:ext cx="10056574" cy="13824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Подпись"/>
            <p:cNvSpPr/>
            <p:nvPr/>
          </p:nvSpPr>
          <p:spPr>
            <a:xfrm>
              <a:off x="0" y="13900621"/>
              <a:ext cx="1005657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Подпись</a:t>
              </a:r>
            </a:p>
          </p:txBody>
        </p:sp>
      </p:grpSp>
      <p:sp>
        <p:nvSpPr>
          <p:cNvPr id="10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7504" y="2780928"/>
            <a:ext cx="5616624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Step aside… Meanwhile…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0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97722</TotalTime>
  <Words>1859</Words>
  <Application>Microsoft Office PowerPoint</Application>
  <PresentationFormat>Экран (4:3)</PresentationFormat>
  <Paragraphs>331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overriding or OOP approach to double dispatch</dc:title>
  <dc:creator>kanatov</dc:creator>
  <cp:lastModifiedBy>kanatov</cp:lastModifiedBy>
  <cp:revision>80</cp:revision>
  <dcterms:created xsi:type="dcterms:W3CDTF">2023-05-17T13:31:07Z</dcterms:created>
  <dcterms:modified xsi:type="dcterms:W3CDTF">2023-10-28T16:43:24Z</dcterms:modified>
</cp:coreProperties>
</file>