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7" r:id="rId2"/>
    <p:sldId id="303" r:id="rId3"/>
    <p:sldId id="511" r:id="rId4"/>
    <p:sldId id="525" r:id="rId5"/>
    <p:sldId id="527" r:id="rId6"/>
    <p:sldId id="539" r:id="rId7"/>
    <p:sldId id="526" r:id="rId8"/>
    <p:sldId id="528" r:id="rId9"/>
    <p:sldId id="541" r:id="rId10"/>
    <p:sldId id="530" r:id="rId11"/>
    <p:sldId id="538" r:id="rId12"/>
    <p:sldId id="529" r:id="rId13"/>
    <p:sldId id="540" r:id="rId14"/>
    <p:sldId id="532" r:id="rId15"/>
    <p:sldId id="536" r:id="rId16"/>
    <p:sldId id="533" r:id="rId17"/>
    <p:sldId id="531" r:id="rId18"/>
    <p:sldId id="534" r:id="rId19"/>
    <p:sldId id="542" r:id="rId20"/>
    <p:sldId id="477" r:id="rId21"/>
    <p:sldId id="537" r:id="rId22"/>
    <p:sldId id="535" r:id="rId23"/>
    <p:sldId id="30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9376" autoAdjust="0"/>
  </p:normalViewPr>
  <p:slideViewPr>
    <p:cSldViewPr>
      <p:cViewPr varScale="1">
        <p:scale>
          <a:sx n="149" d="100"/>
          <a:sy n="149" d="100"/>
        </p:scale>
        <p:origin x="-234" y="-57"/>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4" d="100"/>
          <a:sy n="94" d="100"/>
        </p:scale>
        <p:origin x="-337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4B97C-5047-4250-AACC-3C81F8BFB0C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6C9523D5-F77D-46A7-814C-19CF7E4A1E38}">
      <dgm:prSet custT="1"/>
      <dgm:spPr/>
      <dgm:t>
        <a:bodyPr/>
        <a:lstStyle/>
        <a:p>
          <a:pPr rtl="0"/>
          <a:r>
            <a:rPr lang="en-US" sz="2800" dirty="0" smtClean="0"/>
            <a:t>There are only objects and nothing except objects</a:t>
          </a:r>
          <a:endParaRPr lang="en-US" sz="2800" dirty="0"/>
        </a:p>
      </dgm:t>
    </dgm:pt>
    <dgm:pt modelId="{8D10FB88-AF4B-43F6-9D70-A1D317199D97}" type="parTrans" cxnId="{7117F512-3602-430B-B49C-09DD27B6246D}">
      <dgm:prSet/>
      <dgm:spPr/>
      <dgm:t>
        <a:bodyPr/>
        <a:lstStyle/>
        <a:p>
          <a:endParaRPr lang="en-US"/>
        </a:p>
      </dgm:t>
    </dgm:pt>
    <dgm:pt modelId="{0D270155-C93F-4A71-9183-6C627B42BD45}" type="sibTrans" cxnId="{7117F512-3602-430B-B49C-09DD27B6246D}">
      <dgm:prSet/>
      <dgm:spPr/>
      <dgm:t>
        <a:bodyPr/>
        <a:lstStyle/>
        <a:p>
          <a:endParaRPr lang="en-US"/>
        </a:p>
      </dgm:t>
    </dgm:pt>
    <dgm:pt modelId="{78A73245-CBAB-422B-90B1-8DACD8A382CC}">
      <dgm:prSet custT="1"/>
      <dgm:spPr/>
      <dgm:t>
        <a:bodyPr/>
        <a:lstStyle/>
        <a:p>
          <a:pPr rtl="0"/>
          <a:r>
            <a:rPr lang="en-US" sz="2800" dirty="0" smtClean="0"/>
            <a:t>Objects have attributes and life cycle</a:t>
          </a:r>
          <a:endParaRPr lang="en-US" sz="2800" dirty="0"/>
        </a:p>
      </dgm:t>
    </dgm:pt>
    <dgm:pt modelId="{04DA5E27-6017-4D1F-9A0C-FA1DB6E16D9E}" type="parTrans" cxnId="{E1A9DCE1-51FD-4BAE-A0AA-6F67964E8CD0}">
      <dgm:prSet/>
      <dgm:spPr/>
      <dgm:t>
        <a:bodyPr/>
        <a:lstStyle/>
        <a:p>
          <a:endParaRPr lang="en-US"/>
        </a:p>
      </dgm:t>
    </dgm:pt>
    <dgm:pt modelId="{3B116A81-810B-46FC-8828-6A3AF9B4FA66}" type="sibTrans" cxnId="{E1A9DCE1-51FD-4BAE-A0AA-6F67964E8CD0}">
      <dgm:prSet/>
      <dgm:spPr/>
      <dgm:t>
        <a:bodyPr/>
        <a:lstStyle/>
        <a:p>
          <a:endParaRPr lang="en-US"/>
        </a:p>
      </dgm:t>
    </dgm:pt>
    <dgm:pt modelId="{F55A85EF-1096-485A-AFBD-143A6377FAE6}">
      <dgm:prSet custT="1"/>
      <dgm:spPr/>
      <dgm:t>
        <a:bodyPr/>
        <a:lstStyle/>
        <a:p>
          <a:pPr rtl="0"/>
          <a:r>
            <a:rPr lang="en-US" sz="2800" dirty="0" smtClean="0"/>
            <a:t>Objects have relations with other objects</a:t>
          </a:r>
          <a:endParaRPr lang="en-US" sz="2800" dirty="0"/>
        </a:p>
      </dgm:t>
    </dgm:pt>
    <dgm:pt modelId="{3C28A1EE-3420-43A5-AEE4-13A1B77F6DD7}" type="parTrans" cxnId="{5B929044-58AC-4719-ABB7-2C551FCAA486}">
      <dgm:prSet/>
      <dgm:spPr/>
      <dgm:t>
        <a:bodyPr/>
        <a:lstStyle/>
        <a:p>
          <a:endParaRPr lang="en-US"/>
        </a:p>
      </dgm:t>
    </dgm:pt>
    <dgm:pt modelId="{EBCB4FC7-F55A-451B-8147-8655106ABE91}" type="sibTrans" cxnId="{5B929044-58AC-4719-ABB7-2C551FCAA486}">
      <dgm:prSet/>
      <dgm:spPr/>
      <dgm:t>
        <a:bodyPr/>
        <a:lstStyle/>
        <a:p>
          <a:endParaRPr lang="en-US"/>
        </a:p>
      </dgm:t>
    </dgm:pt>
    <dgm:pt modelId="{8E3132C9-4A15-46EF-9E1D-7F458DD09D90}">
      <dgm:prSet custT="1"/>
      <dgm:spPr/>
      <dgm:t>
        <a:bodyPr/>
        <a:lstStyle/>
        <a:p>
          <a:pPr rtl="0"/>
          <a:r>
            <a:rPr lang="en-US" sz="2800" dirty="0" smtClean="0"/>
            <a:t>Every object knows its type. Type defines group of objects</a:t>
          </a:r>
          <a:endParaRPr lang="en-US" sz="2800" dirty="0"/>
        </a:p>
      </dgm:t>
    </dgm:pt>
    <dgm:pt modelId="{FC15668D-2CE8-474C-94F0-651390561517}" type="parTrans" cxnId="{0B8006EE-DC3D-481B-9E5D-20CE737C6D57}">
      <dgm:prSet/>
      <dgm:spPr/>
      <dgm:t>
        <a:bodyPr/>
        <a:lstStyle/>
        <a:p>
          <a:endParaRPr lang="en-US"/>
        </a:p>
      </dgm:t>
    </dgm:pt>
    <dgm:pt modelId="{8F1A842D-6AD7-4482-9101-23E3E370F865}" type="sibTrans" cxnId="{0B8006EE-DC3D-481B-9E5D-20CE737C6D57}">
      <dgm:prSet/>
      <dgm:spPr/>
      <dgm:t>
        <a:bodyPr/>
        <a:lstStyle/>
        <a:p>
          <a:endParaRPr lang="en-US"/>
        </a:p>
      </dgm:t>
    </dgm:pt>
    <dgm:pt modelId="{D92B8CB3-5BF7-4B56-B53A-3AA4797673D8}">
      <dgm:prSet custT="1"/>
      <dgm:spPr/>
      <dgm:t>
        <a:bodyPr/>
        <a:lstStyle/>
        <a:p>
          <a:pPr rtl="0"/>
          <a:r>
            <a:rPr lang="en-US" sz="2800" dirty="0" smtClean="0"/>
            <a:t>Bit.1b and Bit.0b are two cornerstone objects. Every type in </a:t>
          </a:r>
          <a:r>
            <a:rPr lang="en-US" sz="2800" dirty="0" smtClean="0"/>
            <a:t>the text form </a:t>
          </a:r>
          <a:r>
            <a:rPr lang="en-US" sz="2800" dirty="0" smtClean="0"/>
            <a:t>may define its constant objects</a:t>
          </a:r>
          <a:endParaRPr lang="en-US" sz="2800" dirty="0"/>
        </a:p>
      </dgm:t>
    </dgm:pt>
    <dgm:pt modelId="{CE4C8912-70E1-42BA-AC8A-EB8DA54AE7AC}" type="parTrans" cxnId="{98FCA61C-DF5B-4FBA-A68B-42C82460205D}">
      <dgm:prSet/>
      <dgm:spPr/>
      <dgm:t>
        <a:bodyPr/>
        <a:lstStyle/>
        <a:p>
          <a:endParaRPr lang="en-US"/>
        </a:p>
      </dgm:t>
    </dgm:pt>
    <dgm:pt modelId="{BA66439F-09F7-4840-88AB-D0BF6898ADB0}" type="sibTrans" cxnId="{98FCA61C-DF5B-4FBA-A68B-42C82460205D}">
      <dgm:prSet/>
      <dgm:spPr/>
      <dgm:t>
        <a:bodyPr/>
        <a:lstStyle/>
        <a:p>
          <a:endParaRPr lang="en-US"/>
        </a:p>
      </dgm:t>
    </dgm:pt>
    <dgm:pt modelId="{8B474F06-AC0E-4B22-A297-D794251A299D}">
      <dgm:prSet custT="1"/>
      <dgm:spPr/>
      <dgm:t>
        <a:bodyPr/>
        <a:lstStyle/>
        <a:p>
          <a:pPr rtl="0"/>
          <a:r>
            <a:rPr lang="en-US" sz="2800" dirty="0" smtClean="0"/>
            <a:t>Objects can be active and passive</a:t>
          </a:r>
          <a:endParaRPr lang="en-US" sz="2800" dirty="0"/>
        </a:p>
      </dgm:t>
    </dgm:pt>
    <dgm:pt modelId="{CADEF7B8-706E-4862-AD33-26BC1A28F216}" type="parTrans" cxnId="{A9FC15D8-F886-4F9F-B430-55A1F36AEFFD}">
      <dgm:prSet/>
      <dgm:spPr/>
      <dgm:t>
        <a:bodyPr/>
        <a:lstStyle/>
        <a:p>
          <a:endParaRPr lang="en-US"/>
        </a:p>
      </dgm:t>
    </dgm:pt>
    <dgm:pt modelId="{6EFA33FA-135D-42C8-98CE-E104E4C21F9E}" type="sibTrans" cxnId="{A9FC15D8-F886-4F9F-B430-55A1F36AEFFD}">
      <dgm:prSet/>
      <dgm:spPr/>
      <dgm:t>
        <a:bodyPr/>
        <a:lstStyle/>
        <a:p>
          <a:endParaRPr lang="en-US"/>
        </a:p>
      </dgm:t>
    </dgm:pt>
    <dgm:pt modelId="{F47E3C26-BB80-4508-8CE2-9D09EC07D418}" type="pres">
      <dgm:prSet presAssocID="{C3B4B97C-5047-4250-AACC-3C81F8BFB0CA}" presName="linear" presStyleCnt="0">
        <dgm:presLayoutVars>
          <dgm:animLvl val="lvl"/>
          <dgm:resizeHandles val="exact"/>
        </dgm:presLayoutVars>
      </dgm:prSet>
      <dgm:spPr/>
      <dgm:t>
        <a:bodyPr/>
        <a:lstStyle/>
        <a:p>
          <a:endParaRPr lang="en-US"/>
        </a:p>
      </dgm:t>
    </dgm:pt>
    <dgm:pt modelId="{9A322C09-B59E-4D25-A065-71EBC198713F}" type="pres">
      <dgm:prSet presAssocID="{6C9523D5-F77D-46A7-814C-19CF7E4A1E38}" presName="parentText" presStyleLbl="node1" presStyleIdx="0" presStyleCnt="6">
        <dgm:presLayoutVars>
          <dgm:chMax val="0"/>
          <dgm:bulletEnabled val="1"/>
        </dgm:presLayoutVars>
      </dgm:prSet>
      <dgm:spPr/>
      <dgm:t>
        <a:bodyPr/>
        <a:lstStyle/>
        <a:p>
          <a:endParaRPr lang="en-US"/>
        </a:p>
      </dgm:t>
    </dgm:pt>
    <dgm:pt modelId="{EB45BC32-D787-4EFC-8721-DFC5058EBBC0}" type="pres">
      <dgm:prSet presAssocID="{0D270155-C93F-4A71-9183-6C627B42BD45}" presName="spacer" presStyleCnt="0"/>
      <dgm:spPr/>
    </dgm:pt>
    <dgm:pt modelId="{15441772-0FB3-4C1D-BC00-0A59383FE339}" type="pres">
      <dgm:prSet presAssocID="{78A73245-CBAB-422B-90B1-8DACD8A382CC}" presName="parentText" presStyleLbl="node1" presStyleIdx="1" presStyleCnt="6">
        <dgm:presLayoutVars>
          <dgm:chMax val="0"/>
          <dgm:bulletEnabled val="1"/>
        </dgm:presLayoutVars>
      </dgm:prSet>
      <dgm:spPr/>
      <dgm:t>
        <a:bodyPr/>
        <a:lstStyle/>
        <a:p>
          <a:endParaRPr lang="en-US"/>
        </a:p>
      </dgm:t>
    </dgm:pt>
    <dgm:pt modelId="{979D5371-0DB6-4976-A002-8CA830B4DA70}" type="pres">
      <dgm:prSet presAssocID="{3B116A81-810B-46FC-8828-6A3AF9B4FA66}" presName="spacer" presStyleCnt="0"/>
      <dgm:spPr/>
    </dgm:pt>
    <dgm:pt modelId="{54F8F62F-36EA-47C6-8CAF-CA1D415EE2C1}" type="pres">
      <dgm:prSet presAssocID="{F55A85EF-1096-485A-AFBD-143A6377FAE6}" presName="parentText" presStyleLbl="node1" presStyleIdx="2" presStyleCnt="6">
        <dgm:presLayoutVars>
          <dgm:chMax val="0"/>
          <dgm:bulletEnabled val="1"/>
        </dgm:presLayoutVars>
      </dgm:prSet>
      <dgm:spPr/>
      <dgm:t>
        <a:bodyPr/>
        <a:lstStyle/>
        <a:p>
          <a:endParaRPr lang="en-US"/>
        </a:p>
      </dgm:t>
    </dgm:pt>
    <dgm:pt modelId="{812079BA-A2E0-45D2-B314-572F2A77833A}" type="pres">
      <dgm:prSet presAssocID="{EBCB4FC7-F55A-451B-8147-8655106ABE91}" presName="spacer" presStyleCnt="0"/>
      <dgm:spPr/>
    </dgm:pt>
    <dgm:pt modelId="{C1F8D9C7-4AF3-450B-A00F-266C3B646F55}" type="pres">
      <dgm:prSet presAssocID="{8E3132C9-4A15-46EF-9E1D-7F458DD09D90}" presName="parentText" presStyleLbl="node1" presStyleIdx="3" presStyleCnt="6" custLinFactNeighborX="862" custLinFactNeighborY="-25629">
        <dgm:presLayoutVars>
          <dgm:chMax val="0"/>
          <dgm:bulletEnabled val="1"/>
        </dgm:presLayoutVars>
      </dgm:prSet>
      <dgm:spPr/>
      <dgm:t>
        <a:bodyPr/>
        <a:lstStyle/>
        <a:p>
          <a:endParaRPr lang="en-US"/>
        </a:p>
      </dgm:t>
    </dgm:pt>
    <dgm:pt modelId="{F4952340-DA36-4B46-B6BE-EABBE07E107D}" type="pres">
      <dgm:prSet presAssocID="{8F1A842D-6AD7-4482-9101-23E3E370F865}" presName="spacer" presStyleCnt="0"/>
      <dgm:spPr/>
    </dgm:pt>
    <dgm:pt modelId="{6743EA99-E8FB-4882-8BDC-BFA3B43DF459}" type="pres">
      <dgm:prSet presAssocID="{D92B8CB3-5BF7-4B56-B53A-3AA4797673D8}" presName="parentText" presStyleLbl="node1" presStyleIdx="4" presStyleCnt="6">
        <dgm:presLayoutVars>
          <dgm:chMax val="0"/>
          <dgm:bulletEnabled val="1"/>
        </dgm:presLayoutVars>
      </dgm:prSet>
      <dgm:spPr/>
      <dgm:t>
        <a:bodyPr/>
        <a:lstStyle/>
        <a:p>
          <a:endParaRPr lang="en-US"/>
        </a:p>
      </dgm:t>
    </dgm:pt>
    <dgm:pt modelId="{12ED3AF1-301F-4CF0-B7C3-C74F0276B259}" type="pres">
      <dgm:prSet presAssocID="{BA66439F-09F7-4840-88AB-D0BF6898ADB0}" presName="spacer" presStyleCnt="0"/>
      <dgm:spPr/>
    </dgm:pt>
    <dgm:pt modelId="{89DBEB9C-C838-4852-878F-DAB8CF209A28}" type="pres">
      <dgm:prSet presAssocID="{8B474F06-AC0E-4B22-A297-D794251A299D}" presName="parentText" presStyleLbl="node1" presStyleIdx="5" presStyleCnt="6">
        <dgm:presLayoutVars>
          <dgm:chMax val="0"/>
          <dgm:bulletEnabled val="1"/>
        </dgm:presLayoutVars>
      </dgm:prSet>
      <dgm:spPr/>
      <dgm:t>
        <a:bodyPr/>
        <a:lstStyle/>
        <a:p>
          <a:endParaRPr lang="en-US"/>
        </a:p>
      </dgm:t>
    </dgm:pt>
  </dgm:ptLst>
  <dgm:cxnLst>
    <dgm:cxn modelId="{A9FC15D8-F886-4F9F-B430-55A1F36AEFFD}" srcId="{C3B4B97C-5047-4250-AACC-3C81F8BFB0CA}" destId="{8B474F06-AC0E-4B22-A297-D794251A299D}" srcOrd="5" destOrd="0" parTransId="{CADEF7B8-706E-4862-AD33-26BC1A28F216}" sibTransId="{6EFA33FA-135D-42C8-98CE-E104E4C21F9E}"/>
    <dgm:cxn modelId="{98FCA61C-DF5B-4FBA-A68B-42C82460205D}" srcId="{C3B4B97C-5047-4250-AACC-3C81F8BFB0CA}" destId="{D92B8CB3-5BF7-4B56-B53A-3AA4797673D8}" srcOrd="4" destOrd="0" parTransId="{CE4C8912-70E1-42BA-AC8A-EB8DA54AE7AC}" sibTransId="{BA66439F-09F7-4840-88AB-D0BF6898ADB0}"/>
    <dgm:cxn modelId="{0B8006EE-DC3D-481B-9E5D-20CE737C6D57}" srcId="{C3B4B97C-5047-4250-AACC-3C81F8BFB0CA}" destId="{8E3132C9-4A15-46EF-9E1D-7F458DD09D90}" srcOrd="3" destOrd="0" parTransId="{FC15668D-2CE8-474C-94F0-651390561517}" sibTransId="{8F1A842D-6AD7-4482-9101-23E3E370F865}"/>
    <dgm:cxn modelId="{7117F512-3602-430B-B49C-09DD27B6246D}" srcId="{C3B4B97C-5047-4250-AACC-3C81F8BFB0CA}" destId="{6C9523D5-F77D-46A7-814C-19CF7E4A1E38}" srcOrd="0" destOrd="0" parTransId="{8D10FB88-AF4B-43F6-9D70-A1D317199D97}" sibTransId="{0D270155-C93F-4A71-9183-6C627B42BD45}"/>
    <dgm:cxn modelId="{7E8E3553-EB02-4F89-8C69-71BE79D0AA65}" type="presOf" srcId="{78A73245-CBAB-422B-90B1-8DACD8A382CC}" destId="{15441772-0FB3-4C1D-BC00-0A59383FE339}" srcOrd="0" destOrd="0" presId="urn:microsoft.com/office/officeart/2005/8/layout/vList2"/>
    <dgm:cxn modelId="{77D0DFBE-C73F-47F6-8CE0-CB8E4ACE30A5}" type="presOf" srcId="{8B474F06-AC0E-4B22-A297-D794251A299D}" destId="{89DBEB9C-C838-4852-878F-DAB8CF209A28}" srcOrd="0" destOrd="0" presId="urn:microsoft.com/office/officeart/2005/8/layout/vList2"/>
    <dgm:cxn modelId="{12FFADD4-43E7-494F-B571-A68254A234A6}" type="presOf" srcId="{6C9523D5-F77D-46A7-814C-19CF7E4A1E38}" destId="{9A322C09-B59E-4D25-A065-71EBC198713F}" srcOrd="0" destOrd="0" presId="urn:microsoft.com/office/officeart/2005/8/layout/vList2"/>
    <dgm:cxn modelId="{324BCC04-9C46-45A8-A4A8-6045ABB4F304}" type="presOf" srcId="{D92B8CB3-5BF7-4B56-B53A-3AA4797673D8}" destId="{6743EA99-E8FB-4882-8BDC-BFA3B43DF459}" srcOrd="0" destOrd="0" presId="urn:microsoft.com/office/officeart/2005/8/layout/vList2"/>
    <dgm:cxn modelId="{5B929044-58AC-4719-ABB7-2C551FCAA486}" srcId="{C3B4B97C-5047-4250-AACC-3C81F8BFB0CA}" destId="{F55A85EF-1096-485A-AFBD-143A6377FAE6}" srcOrd="2" destOrd="0" parTransId="{3C28A1EE-3420-43A5-AEE4-13A1B77F6DD7}" sibTransId="{EBCB4FC7-F55A-451B-8147-8655106ABE91}"/>
    <dgm:cxn modelId="{2DAD1800-5033-4010-BEA0-C066E0C1233C}" type="presOf" srcId="{C3B4B97C-5047-4250-AACC-3C81F8BFB0CA}" destId="{F47E3C26-BB80-4508-8CE2-9D09EC07D418}" srcOrd="0" destOrd="0" presId="urn:microsoft.com/office/officeart/2005/8/layout/vList2"/>
    <dgm:cxn modelId="{5AB3C19E-BFD2-4081-B15E-35BD01B832FD}" type="presOf" srcId="{F55A85EF-1096-485A-AFBD-143A6377FAE6}" destId="{54F8F62F-36EA-47C6-8CAF-CA1D415EE2C1}" srcOrd="0" destOrd="0" presId="urn:microsoft.com/office/officeart/2005/8/layout/vList2"/>
    <dgm:cxn modelId="{975FDE8B-AE6B-4F9E-8D15-6A6B2E5207FD}" type="presOf" srcId="{8E3132C9-4A15-46EF-9E1D-7F458DD09D90}" destId="{C1F8D9C7-4AF3-450B-A00F-266C3B646F55}" srcOrd="0" destOrd="0" presId="urn:microsoft.com/office/officeart/2005/8/layout/vList2"/>
    <dgm:cxn modelId="{E1A9DCE1-51FD-4BAE-A0AA-6F67964E8CD0}" srcId="{C3B4B97C-5047-4250-AACC-3C81F8BFB0CA}" destId="{78A73245-CBAB-422B-90B1-8DACD8A382CC}" srcOrd="1" destOrd="0" parTransId="{04DA5E27-6017-4D1F-9A0C-FA1DB6E16D9E}" sibTransId="{3B116A81-810B-46FC-8828-6A3AF9B4FA66}"/>
    <dgm:cxn modelId="{71CD51FF-D22E-4679-A155-259552605DD5}" type="presParOf" srcId="{F47E3C26-BB80-4508-8CE2-9D09EC07D418}" destId="{9A322C09-B59E-4D25-A065-71EBC198713F}" srcOrd="0" destOrd="0" presId="urn:microsoft.com/office/officeart/2005/8/layout/vList2"/>
    <dgm:cxn modelId="{D35FC7BA-E051-4B6A-8CC4-641C96E4D983}" type="presParOf" srcId="{F47E3C26-BB80-4508-8CE2-9D09EC07D418}" destId="{EB45BC32-D787-4EFC-8721-DFC5058EBBC0}" srcOrd="1" destOrd="0" presId="urn:microsoft.com/office/officeart/2005/8/layout/vList2"/>
    <dgm:cxn modelId="{2BC1DF28-49B1-440D-B6C4-A33FBD41224F}" type="presParOf" srcId="{F47E3C26-BB80-4508-8CE2-9D09EC07D418}" destId="{15441772-0FB3-4C1D-BC00-0A59383FE339}" srcOrd="2" destOrd="0" presId="urn:microsoft.com/office/officeart/2005/8/layout/vList2"/>
    <dgm:cxn modelId="{3B84E842-8EB9-4AEF-A000-6445EEE52AED}" type="presParOf" srcId="{F47E3C26-BB80-4508-8CE2-9D09EC07D418}" destId="{979D5371-0DB6-4976-A002-8CA830B4DA70}" srcOrd="3" destOrd="0" presId="urn:microsoft.com/office/officeart/2005/8/layout/vList2"/>
    <dgm:cxn modelId="{A329F30B-D184-4FF0-9A98-FDC91D5C16F4}" type="presParOf" srcId="{F47E3C26-BB80-4508-8CE2-9D09EC07D418}" destId="{54F8F62F-36EA-47C6-8CAF-CA1D415EE2C1}" srcOrd="4" destOrd="0" presId="urn:microsoft.com/office/officeart/2005/8/layout/vList2"/>
    <dgm:cxn modelId="{9CFFC4DB-A97F-47F2-9B58-9A993BCFDACB}" type="presParOf" srcId="{F47E3C26-BB80-4508-8CE2-9D09EC07D418}" destId="{812079BA-A2E0-45D2-B314-572F2A77833A}" srcOrd="5" destOrd="0" presId="urn:microsoft.com/office/officeart/2005/8/layout/vList2"/>
    <dgm:cxn modelId="{CEC6F924-0976-4D0F-9451-C59BC98955C9}" type="presParOf" srcId="{F47E3C26-BB80-4508-8CE2-9D09EC07D418}" destId="{C1F8D9C7-4AF3-450B-A00F-266C3B646F55}" srcOrd="6" destOrd="0" presId="urn:microsoft.com/office/officeart/2005/8/layout/vList2"/>
    <dgm:cxn modelId="{715430F3-70F5-4738-9377-EFC097EBEA21}" type="presParOf" srcId="{F47E3C26-BB80-4508-8CE2-9D09EC07D418}" destId="{F4952340-DA36-4B46-B6BE-EABBE07E107D}" srcOrd="7" destOrd="0" presId="urn:microsoft.com/office/officeart/2005/8/layout/vList2"/>
    <dgm:cxn modelId="{5364D9D5-1308-43C2-93F8-FC1F45B1849D}" type="presParOf" srcId="{F47E3C26-BB80-4508-8CE2-9D09EC07D418}" destId="{6743EA99-E8FB-4882-8BDC-BFA3B43DF459}" srcOrd="8" destOrd="0" presId="urn:microsoft.com/office/officeart/2005/8/layout/vList2"/>
    <dgm:cxn modelId="{C28E5BB4-078E-45BE-8080-7CA62A9F49DA}" type="presParOf" srcId="{F47E3C26-BB80-4508-8CE2-9D09EC07D418}" destId="{12ED3AF1-301F-4CF0-B7C3-C74F0276B259}" srcOrd="9" destOrd="0" presId="urn:microsoft.com/office/officeart/2005/8/layout/vList2"/>
    <dgm:cxn modelId="{68FFF255-74EA-4DEE-A8A1-6FA1A489EAC0}" type="presParOf" srcId="{F47E3C26-BB80-4508-8CE2-9D09EC07D418}" destId="{89DBEB9C-C838-4852-878F-DAB8CF209A2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B4B97C-5047-4250-AACC-3C81F8BFB0C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6C9523D5-F77D-46A7-814C-19CF7E4A1E38}">
      <dgm:prSet custT="1"/>
      <dgm:spPr/>
      <dgm:t>
        <a:bodyPr/>
        <a:lstStyle/>
        <a:p>
          <a:pPr rtl="0"/>
          <a:r>
            <a:rPr lang="en-US" sz="2800" dirty="0" smtClean="0"/>
            <a:t>Object thinking maps to existing hardware architectures well</a:t>
          </a:r>
          <a:endParaRPr lang="en-US" sz="2800" dirty="0"/>
        </a:p>
      </dgm:t>
    </dgm:pt>
    <dgm:pt modelId="{8D10FB88-AF4B-43F6-9D70-A1D317199D97}" type="parTrans" cxnId="{7117F512-3602-430B-B49C-09DD27B6246D}">
      <dgm:prSet/>
      <dgm:spPr/>
      <dgm:t>
        <a:bodyPr/>
        <a:lstStyle/>
        <a:p>
          <a:endParaRPr lang="en-US"/>
        </a:p>
      </dgm:t>
    </dgm:pt>
    <dgm:pt modelId="{0D270155-C93F-4A71-9183-6C627B42BD45}" type="sibTrans" cxnId="{7117F512-3602-430B-B49C-09DD27B6246D}">
      <dgm:prSet/>
      <dgm:spPr/>
      <dgm:t>
        <a:bodyPr/>
        <a:lstStyle/>
        <a:p>
          <a:endParaRPr lang="en-US"/>
        </a:p>
      </dgm:t>
    </dgm:pt>
    <dgm:pt modelId="{78A73245-CBAB-422B-90B1-8DACD8A382CC}">
      <dgm:prSet custT="1"/>
      <dgm:spPr/>
      <dgm:t>
        <a:bodyPr/>
        <a:lstStyle/>
        <a:p>
          <a:pPr rtl="0"/>
          <a:r>
            <a:rPr lang="en-US" sz="2800" dirty="0" smtClean="0"/>
            <a:t>It is simple – just one concept, simple life cycle</a:t>
          </a:r>
          <a:endParaRPr lang="en-US" sz="2800" dirty="0"/>
        </a:p>
      </dgm:t>
    </dgm:pt>
    <dgm:pt modelId="{04DA5E27-6017-4D1F-9A0C-FA1DB6E16D9E}" type="parTrans" cxnId="{E1A9DCE1-51FD-4BAE-A0AA-6F67964E8CD0}">
      <dgm:prSet/>
      <dgm:spPr/>
      <dgm:t>
        <a:bodyPr/>
        <a:lstStyle/>
        <a:p>
          <a:endParaRPr lang="en-US"/>
        </a:p>
      </dgm:t>
    </dgm:pt>
    <dgm:pt modelId="{3B116A81-810B-46FC-8828-6A3AF9B4FA66}" type="sibTrans" cxnId="{E1A9DCE1-51FD-4BAE-A0AA-6F67964E8CD0}">
      <dgm:prSet/>
      <dgm:spPr/>
      <dgm:t>
        <a:bodyPr/>
        <a:lstStyle/>
        <a:p>
          <a:endParaRPr lang="en-US"/>
        </a:p>
      </dgm:t>
    </dgm:pt>
    <dgm:pt modelId="{F55A85EF-1096-485A-AFBD-143A6377FAE6}">
      <dgm:prSet custT="1"/>
      <dgm:spPr/>
      <dgm:t>
        <a:bodyPr/>
        <a:lstStyle/>
        <a:p>
          <a:pPr rtl="0"/>
          <a:r>
            <a:rPr lang="en-US" sz="2800" dirty="0" smtClean="0"/>
            <a:t>It covers concurrent programming</a:t>
          </a:r>
          <a:endParaRPr lang="en-US" sz="2800" dirty="0"/>
        </a:p>
      </dgm:t>
    </dgm:pt>
    <dgm:pt modelId="{3C28A1EE-3420-43A5-AEE4-13A1B77F6DD7}" type="parTrans" cxnId="{5B929044-58AC-4719-ABB7-2C551FCAA486}">
      <dgm:prSet/>
      <dgm:spPr/>
      <dgm:t>
        <a:bodyPr/>
        <a:lstStyle/>
        <a:p>
          <a:endParaRPr lang="en-US"/>
        </a:p>
      </dgm:t>
    </dgm:pt>
    <dgm:pt modelId="{EBCB4FC7-F55A-451B-8147-8655106ABE91}" type="sibTrans" cxnId="{5B929044-58AC-4719-ABB7-2C551FCAA486}">
      <dgm:prSet/>
      <dgm:spPr/>
      <dgm:t>
        <a:bodyPr/>
        <a:lstStyle/>
        <a:p>
          <a:endParaRPr lang="en-US"/>
        </a:p>
      </dgm:t>
    </dgm:pt>
    <dgm:pt modelId="{8E3132C9-4A15-46EF-9E1D-7F458DD09D90}">
      <dgm:prSet custT="1"/>
      <dgm:spPr/>
      <dgm:t>
        <a:bodyPr/>
        <a:lstStyle/>
        <a:p>
          <a:pPr rtl="0"/>
          <a:r>
            <a:rPr lang="en-US" sz="2800" dirty="0" smtClean="0"/>
            <a:t>It covers distributed programming</a:t>
          </a:r>
          <a:endParaRPr lang="en-US" sz="2800" dirty="0"/>
        </a:p>
      </dgm:t>
    </dgm:pt>
    <dgm:pt modelId="{FC15668D-2CE8-474C-94F0-651390561517}" type="parTrans" cxnId="{0B8006EE-DC3D-481B-9E5D-20CE737C6D57}">
      <dgm:prSet/>
      <dgm:spPr/>
      <dgm:t>
        <a:bodyPr/>
        <a:lstStyle/>
        <a:p>
          <a:endParaRPr lang="en-US"/>
        </a:p>
      </dgm:t>
    </dgm:pt>
    <dgm:pt modelId="{8F1A842D-6AD7-4482-9101-23E3E370F865}" type="sibTrans" cxnId="{0B8006EE-DC3D-481B-9E5D-20CE737C6D57}">
      <dgm:prSet/>
      <dgm:spPr/>
      <dgm:t>
        <a:bodyPr/>
        <a:lstStyle/>
        <a:p>
          <a:endParaRPr lang="en-US"/>
        </a:p>
      </dgm:t>
    </dgm:pt>
    <dgm:pt modelId="{954BA18C-DBDB-432F-A54A-5091B8AE9CBD}">
      <dgm:prSet custT="1"/>
      <dgm:spPr/>
      <dgm:t>
        <a:bodyPr/>
        <a:lstStyle/>
        <a:p>
          <a:pPr rtl="0"/>
          <a:r>
            <a:rPr lang="en-US" sz="2800" dirty="0" smtClean="0"/>
            <a:t>It has no hidden magic – all is explicitly defined</a:t>
          </a:r>
          <a:endParaRPr lang="en-US" sz="2800" dirty="0"/>
        </a:p>
      </dgm:t>
    </dgm:pt>
    <dgm:pt modelId="{B7508783-1E8B-40A0-85EB-8139AECF6FFC}" type="parTrans" cxnId="{1E14DEA7-1529-49E0-A542-8021C6A9B4D1}">
      <dgm:prSet/>
      <dgm:spPr/>
      <dgm:t>
        <a:bodyPr/>
        <a:lstStyle/>
        <a:p>
          <a:endParaRPr lang="en-US"/>
        </a:p>
      </dgm:t>
    </dgm:pt>
    <dgm:pt modelId="{3243D49B-9010-465F-B17B-6903A7841D29}" type="sibTrans" cxnId="{1E14DEA7-1529-49E0-A542-8021C6A9B4D1}">
      <dgm:prSet/>
      <dgm:spPr/>
      <dgm:t>
        <a:bodyPr/>
        <a:lstStyle/>
        <a:p>
          <a:endParaRPr lang="en-US"/>
        </a:p>
      </dgm:t>
    </dgm:pt>
    <dgm:pt modelId="{B4EB4B6F-5289-4B66-896F-D239A65E7F4A}">
      <dgm:prSet custT="1"/>
      <dgm:spPr/>
      <dgm:t>
        <a:bodyPr/>
        <a:lstStyle/>
        <a:p>
          <a:pPr rtl="0"/>
          <a:r>
            <a:rPr lang="en-US" sz="2800" dirty="0" smtClean="0"/>
            <a:t>It guarantees type safety and protected encapsulation</a:t>
          </a:r>
          <a:endParaRPr lang="en-US" sz="2800" dirty="0"/>
        </a:p>
      </dgm:t>
    </dgm:pt>
    <dgm:pt modelId="{13C205FB-E257-4827-B3F6-4F63875AF6FB}" type="parTrans" cxnId="{A4D6137E-06EA-4673-961E-71B15737B934}">
      <dgm:prSet/>
      <dgm:spPr/>
      <dgm:t>
        <a:bodyPr/>
        <a:lstStyle/>
        <a:p>
          <a:endParaRPr lang="en-US"/>
        </a:p>
      </dgm:t>
    </dgm:pt>
    <dgm:pt modelId="{61DC4DDF-9418-4982-8260-FB905C1FAC3D}" type="sibTrans" cxnId="{A4D6137E-06EA-4673-961E-71B15737B934}">
      <dgm:prSet/>
      <dgm:spPr/>
      <dgm:t>
        <a:bodyPr/>
        <a:lstStyle/>
        <a:p>
          <a:endParaRPr lang="en-US"/>
        </a:p>
      </dgm:t>
    </dgm:pt>
    <dgm:pt modelId="{D242DC0C-E7BA-429F-AEC8-17854D8D568F}">
      <dgm:prSet custT="1"/>
      <dgm:spPr/>
      <dgm:t>
        <a:bodyPr/>
        <a:lstStyle/>
        <a:p>
          <a:pPr rtl="0"/>
          <a:r>
            <a:rPr lang="en-US" sz="2800" dirty="0" smtClean="0"/>
            <a:t>Convergence of imperative and functional paradigms</a:t>
          </a:r>
          <a:endParaRPr lang="en-US" sz="2800" dirty="0"/>
        </a:p>
      </dgm:t>
    </dgm:pt>
    <dgm:pt modelId="{C2471F18-D541-4CD6-951D-33162D516B27}" type="parTrans" cxnId="{98BED8B4-E923-45C8-8069-64D5166EB7C9}">
      <dgm:prSet/>
      <dgm:spPr/>
      <dgm:t>
        <a:bodyPr/>
        <a:lstStyle/>
        <a:p>
          <a:endParaRPr lang="en-US"/>
        </a:p>
      </dgm:t>
    </dgm:pt>
    <dgm:pt modelId="{5A3CA7EC-22B3-4A22-B02D-7F0E2CE0B01E}" type="sibTrans" cxnId="{98BED8B4-E923-45C8-8069-64D5166EB7C9}">
      <dgm:prSet/>
      <dgm:spPr/>
      <dgm:t>
        <a:bodyPr/>
        <a:lstStyle/>
        <a:p>
          <a:endParaRPr lang="en-US"/>
        </a:p>
      </dgm:t>
    </dgm:pt>
    <dgm:pt modelId="{F47E3C26-BB80-4508-8CE2-9D09EC07D418}" type="pres">
      <dgm:prSet presAssocID="{C3B4B97C-5047-4250-AACC-3C81F8BFB0CA}" presName="linear" presStyleCnt="0">
        <dgm:presLayoutVars>
          <dgm:animLvl val="lvl"/>
          <dgm:resizeHandles val="exact"/>
        </dgm:presLayoutVars>
      </dgm:prSet>
      <dgm:spPr/>
      <dgm:t>
        <a:bodyPr/>
        <a:lstStyle/>
        <a:p>
          <a:endParaRPr lang="en-US"/>
        </a:p>
      </dgm:t>
    </dgm:pt>
    <dgm:pt modelId="{9A322C09-B59E-4D25-A065-71EBC198713F}" type="pres">
      <dgm:prSet presAssocID="{6C9523D5-F77D-46A7-814C-19CF7E4A1E38}" presName="parentText" presStyleLbl="node1" presStyleIdx="0" presStyleCnt="7">
        <dgm:presLayoutVars>
          <dgm:chMax val="0"/>
          <dgm:bulletEnabled val="1"/>
        </dgm:presLayoutVars>
      </dgm:prSet>
      <dgm:spPr/>
      <dgm:t>
        <a:bodyPr/>
        <a:lstStyle/>
        <a:p>
          <a:endParaRPr lang="en-US"/>
        </a:p>
      </dgm:t>
    </dgm:pt>
    <dgm:pt modelId="{EB45BC32-D787-4EFC-8721-DFC5058EBBC0}" type="pres">
      <dgm:prSet presAssocID="{0D270155-C93F-4A71-9183-6C627B42BD45}" presName="spacer" presStyleCnt="0"/>
      <dgm:spPr/>
    </dgm:pt>
    <dgm:pt modelId="{15441772-0FB3-4C1D-BC00-0A59383FE339}" type="pres">
      <dgm:prSet presAssocID="{78A73245-CBAB-422B-90B1-8DACD8A382CC}" presName="parentText" presStyleLbl="node1" presStyleIdx="1" presStyleCnt="7">
        <dgm:presLayoutVars>
          <dgm:chMax val="0"/>
          <dgm:bulletEnabled val="1"/>
        </dgm:presLayoutVars>
      </dgm:prSet>
      <dgm:spPr/>
      <dgm:t>
        <a:bodyPr/>
        <a:lstStyle/>
        <a:p>
          <a:endParaRPr lang="en-US"/>
        </a:p>
      </dgm:t>
    </dgm:pt>
    <dgm:pt modelId="{979D5371-0DB6-4976-A002-8CA830B4DA70}" type="pres">
      <dgm:prSet presAssocID="{3B116A81-810B-46FC-8828-6A3AF9B4FA66}" presName="spacer" presStyleCnt="0"/>
      <dgm:spPr/>
    </dgm:pt>
    <dgm:pt modelId="{F2EA788B-568F-4ABD-8F71-86D55FFEF11D}" type="pres">
      <dgm:prSet presAssocID="{B4EB4B6F-5289-4B66-896F-D239A65E7F4A}" presName="parentText" presStyleLbl="node1" presStyleIdx="2" presStyleCnt="7">
        <dgm:presLayoutVars>
          <dgm:chMax val="0"/>
          <dgm:bulletEnabled val="1"/>
        </dgm:presLayoutVars>
      </dgm:prSet>
      <dgm:spPr/>
      <dgm:t>
        <a:bodyPr/>
        <a:lstStyle/>
        <a:p>
          <a:endParaRPr lang="en-US"/>
        </a:p>
      </dgm:t>
    </dgm:pt>
    <dgm:pt modelId="{3B513500-BFB9-45AF-B101-4560EACF40D8}" type="pres">
      <dgm:prSet presAssocID="{61DC4DDF-9418-4982-8260-FB905C1FAC3D}" presName="spacer" presStyleCnt="0"/>
      <dgm:spPr/>
    </dgm:pt>
    <dgm:pt modelId="{54F8F62F-36EA-47C6-8CAF-CA1D415EE2C1}" type="pres">
      <dgm:prSet presAssocID="{F55A85EF-1096-485A-AFBD-143A6377FAE6}" presName="parentText" presStyleLbl="node1" presStyleIdx="3" presStyleCnt="7">
        <dgm:presLayoutVars>
          <dgm:chMax val="0"/>
          <dgm:bulletEnabled val="1"/>
        </dgm:presLayoutVars>
      </dgm:prSet>
      <dgm:spPr/>
      <dgm:t>
        <a:bodyPr/>
        <a:lstStyle/>
        <a:p>
          <a:endParaRPr lang="en-US"/>
        </a:p>
      </dgm:t>
    </dgm:pt>
    <dgm:pt modelId="{812079BA-A2E0-45D2-B314-572F2A77833A}" type="pres">
      <dgm:prSet presAssocID="{EBCB4FC7-F55A-451B-8147-8655106ABE91}" presName="spacer" presStyleCnt="0"/>
      <dgm:spPr/>
    </dgm:pt>
    <dgm:pt modelId="{C1F8D9C7-4AF3-450B-A00F-266C3B646F55}" type="pres">
      <dgm:prSet presAssocID="{8E3132C9-4A15-46EF-9E1D-7F458DD09D90}" presName="parentText" presStyleLbl="node1" presStyleIdx="4" presStyleCnt="7" custLinFactNeighborX="862" custLinFactNeighborY="-25629">
        <dgm:presLayoutVars>
          <dgm:chMax val="0"/>
          <dgm:bulletEnabled val="1"/>
        </dgm:presLayoutVars>
      </dgm:prSet>
      <dgm:spPr/>
      <dgm:t>
        <a:bodyPr/>
        <a:lstStyle/>
        <a:p>
          <a:endParaRPr lang="en-US"/>
        </a:p>
      </dgm:t>
    </dgm:pt>
    <dgm:pt modelId="{F4952340-DA36-4B46-B6BE-EABBE07E107D}" type="pres">
      <dgm:prSet presAssocID="{8F1A842D-6AD7-4482-9101-23E3E370F865}" presName="spacer" presStyleCnt="0"/>
      <dgm:spPr/>
    </dgm:pt>
    <dgm:pt modelId="{AA6FD492-583B-45E8-B469-2E840602A47D}" type="pres">
      <dgm:prSet presAssocID="{954BA18C-DBDB-432F-A54A-5091B8AE9CBD}" presName="parentText" presStyleLbl="node1" presStyleIdx="5" presStyleCnt="7">
        <dgm:presLayoutVars>
          <dgm:chMax val="0"/>
          <dgm:bulletEnabled val="1"/>
        </dgm:presLayoutVars>
      </dgm:prSet>
      <dgm:spPr/>
      <dgm:t>
        <a:bodyPr/>
        <a:lstStyle/>
        <a:p>
          <a:endParaRPr lang="en-US"/>
        </a:p>
      </dgm:t>
    </dgm:pt>
    <dgm:pt modelId="{2CC91BEA-D81E-4924-BF72-C091E11A3723}" type="pres">
      <dgm:prSet presAssocID="{3243D49B-9010-465F-B17B-6903A7841D29}" presName="spacer" presStyleCnt="0"/>
      <dgm:spPr/>
    </dgm:pt>
    <dgm:pt modelId="{E2E34849-5C93-4475-9F81-9617566E542C}" type="pres">
      <dgm:prSet presAssocID="{D242DC0C-E7BA-429F-AEC8-17854D8D568F}" presName="parentText" presStyleLbl="node1" presStyleIdx="6" presStyleCnt="7">
        <dgm:presLayoutVars>
          <dgm:chMax val="0"/>
          <dgm:bulletEnabled val="1"/>
        </dgm:presLayoutVars>
      </dgm:prSet>
      <dgm:spPr/>
      <dgm:t>
        <a:bodyPr/>
        <a:lstStyle/>
        <a:p>
          <a:endParaRPr lang="en-US"/>
        </a:p>
      </dgm:t>
    </dgm:pt>
  </dgm:ptLst>
  <dgm:cxnLst>
    <dgm:cxn modelId="{EE6CF326-E482-4856-BA45-4888532258D3}" type="presOf" srcId="{B4EB4B6F-5289-4B66-896F-D239A65E7F4A}" destId="{F2EA788B-568F-4ABD-8F71-86D55FFEF11D}" srcOrd="0" destOrd="0" presId="urn:microsoft.com/office/officeart/2005/8/layout/vList2"/>
    <dgm:cxn modelId="{6A906A4F-81E3-427C-8128-3370EB63443D}" type="presOf" srcId="{8E3132C9-4A15-46EF-9E1D-7F458DD09D90}" destId="{C1F8D9C7-4AF3-450B-A00F-266C3B646F55}" srcOrd="0" destOrd="0" presId="urn:microsoft.com/office/officeart/2005/8/layout/vList2"/>
    <dgm:cxn modelId="{0B8006EE-DC3D-481B-9E5D-20CE737C6D57}" srcId="{C3B4B97C-5047-4250-AACC-3C81F8BFB0CA}" destId="{8E3132C9-4A15-46EF-9E1D-7F458DD09D90}" srcOrd="4" destOrd="0" parTransId="{FC15668D-2CE8-474C-94F0-651390561517}" sibTransId="{8F1A842D-6AD7-4482-9101-23E3E370F865}"/>
    <dgm:cxn modelId="{7605A269-DBFA-43C3-981F-872BB533C53D}" type="presOf" srcId="{D242DC0C-E7BA-429F-AEC8-17854D8D568F}" destId="{E2E34849-5C93-4475-9F81-9617566E542C}" srcOrd="0" destOrd="0" presId="urn:microsoft.com/office/officeart/2005/8/layout/vList2"/>
    <dgm:cxn modelId="{B5F783CF-7BF0-4F5A-BB23-A912A8D9B8ED}" type="presOf" srcId="{954BA18C-DBDB-432F-A54A-5091B8AE9CBD}" destId="{AA6FD492-583B-45E8-B469-2E840602A47D}" srcOrd="0" destOrd="0" presId="urn:microsoft.com/office/officeart/2005/8/layout/vList2"/>
    <dgm:cxn modelId="{A4D6137E-06EA-4673-961E-71B15737B934}" srcId="{C3B4B97C-5047-4250-AACC-3C81F8BFB0CA}" destId="{B4EB4B6F-5289-4B66-896F-D239A65E7F4A}" srcOrd="2" destOrd="0" parTransId="{13C205FB-E257-4827-B3F6-4F63875AF6FB}" sibTransId="{61DC4DDF-9418-4982-8260-FB905C1FAC3D}"/>
    <dgm:cxn modelId="{76377053-BB31-4EF1-BFF0-BC7FA45E8884}" type="presOf" srcId="{6C9523D5-F77D-46A7-814C-19CF7E4A1E38}" destId="{9A322C09-B59E-4D25-A065-71EBC198713F}" srcOrd="0" destOrd="0" presId="urn:microsoft.com/office/officeart/2005/8/layout/vList2"/>
    <dgm:cxn modelId="{1E14DEA7-1529-49E0-A542-8021C6A9B4D1}" srcId="{C3B4B97C-5047-4250-AACC-3C81F8BFB0CA}" destId="{954BA18C-DBDB-432F-A54A-5091B8AE9CBD}" srcOrd="5" destOrd="0" parTransId="{B7508783-1E8B-40A0-85EB-8139AECF6FFC}" sibTransId="{3243D49B-9010-465F-B17B-6903A7841D29}"/>
    <dgm:cxn modelId="{90B30861-DB52-488B-8437-215F7CBE1B7E}" type="presOf" srcId="{F55A85EF-1096-485A-AFBD-143A6377FAE6}" destId="{54F8F62F-36EA-47C6-8CAF-CA1D415EE2C1}" srcOrd="0" destOrd="0" presId="urn:microsoft.com/office/officeart/2005/8/layout/vList2"/>
    <dgm:cxn modelId="{7117F512-3602-430B-B49C-09DD27B6246D}" srcId="{C3B4B97C-5047-4250-AACC-3C81F8BFB0CA}" destId="{6C9523D5-F77D-46A7-814C-19CF7E4A1E38}" srcOrd="0" destOrd="0" parTransId="{8D10FB88-AF4B-43F6-9D70-A1D317199D97}" sibTransId="{0D270155-C93F-4A71-9183-6C627B42BD45}"/>
    <dgm:cxn modelId="{2F9C6A1F-6246-4291-9C50-D81B7A774BE1}" type="presOf" srcId="{C3B4B97C-5047-4250-AACC-3C81F8BFB0CA}" destId="{F47E3C26-BB80-4508-8CE2-9D09EC07D418}" srcOrd="0" destOrd="0" presId="urn:microsoft.com/office/officeart/2005/8/layout/vList2"/>
    <dgm:cxn modelId="{50ACF5A7-3AFF-4A9A-9CD6-F10604D3B9D1}" type="presOf" srcId="{78A73245-CBAB-422B-90B1-8DACD8A382CC}" destId="{15441772-0FB3-4C1D-BC00-0A59383FE339}" srcOrd="0" destOrd="0" presId="urn:microsoft.com/office/officeart/2005/8/layout/vList2"/>
    <dgm:cxn modelId="{5B929044-58AC-4719-ABB7-2C551FCAA486}" srcId="{C3B4B97C-5047-4250-AACC-3C81F8BFB0CA}" destId="{F55A85EF-1096-485A-AFBD-143A6377FAE6}" srcOrd="3" destOrd="0" parTransId="{3C28A1EE-3420-43A5-AEE4-13A1B77F6DD7}" sibTransId="{EBCB4FC7-F55A-451B-8147-8655106ABE91}"/>
    <dgm:cxn modelId="{E1A9DCE1-51FD-4BAE-A0AA-6F67964E8CD0}" srcId="{C3B4B97C-5047-4250-AACC-3C81F8BFB0CA}" destId="{78A73245-CBAB-422B-90B1-8DACD8A382CC}" srcOrd="1" destOrd="0" parTransId="{04DA5E27-6017-4D1F-9A0C-FA1DB6E16D9E}" sibTransId="{3B116A81-810B-46FC-8828-6A3AF9B4FA66}"/>
    <dgm:cxn modelId="{98BED8B4-E923-45C8-8069-64D5166EB7C9}" srcId="{C3B4B97C-5047-4250-AACC-3C81F8BFB0CA}" destId="{D242DC0C-E7BA-429F-AEC8-17854D8D568F}" srcOrd="6" destOrd="0" parTransId="{C2471F18-D541-4CD6-951D-33162D516B27}" sibTransId="{5A3CA7EC-22B3-4A22-B02D-7F0E2CE0B01E}"/>
    <dgm:cxn modelId="{B5DB6385-C024-437C-888B-E0AF94858788}" type="presParOf" srcId="{F47E3C26-BB80-4508-8CE2-9D09EC07D418}" destId="{9A322C09-B59E-4D25-A065-71EBC198713F}" srcOrd="0" destOrd="0" presId="urn:microsoft.com/office/officeart/2005/8/layout/vList2"/>
    <dgm:cxn modelId="{C15EA90A-5F47-4003-8529-CC5AB1D0D9A3}" type="presParOf" srcId="{F47E3C26-BB80-4508-8CE2-9D09EC07D418}" destId="{EB45BC32-D787-4EFC-8721-DFC5058EBBC0}" srcOrd="1" destOrd="0" presId="urn:microsoft.com/office/officeart/2005/8/layout/vList2"/>
    <dgm:cxn modelId="{1C045C25-4921-440E-9705-6AB9EBF52416}" type="presParOf" srcId="{F47E3C26-BB80-4508-8CE2-9D09EC07D418}" destId="{15441772-0FB3-4C1D-BC00-0A59383FE339}" srcOrd="2" destOrd="0" presId="urn:microsoft.com/office/officeart/2005/8/layout/vList2"/>
    <dgm:cxn modelId="{2C4B93B0-DD33-4CF5-B878-CDD54D70508E}" type="presParOf" srcId="{F47E3C26-BB80-4508-8CE2-9D09EC07D418}" destId="{979D5371-0DB6-4976-A002-8CA830B4DA70}" srcOrd="3" destOrd="0" presId="urn:microsoft.com/office/officeart/2005/8/layout/vList2"/>
    <dgm:cxn modelId="{9C919C41-BB81-4474-9134-4DA1E567C16C}" type="presParOf" srcId="{F47E3C26-BB80-4508-8CE2-9D09EC07D418}" destId="{F2EA788B-568F-4ABD-8F71-86D55FFEF11D}" srcOrd="4" destOrd="0" presId="urn:microsoft.com/office/officeart/2005/8/layout/vList2"/>
    <dgm:cxn modelId="{1D7A4135-A441-4E9E-A312-8F269B32BA6B}" type="presParOf" srcId="{F47E3C26-BB80-4508-8CE2-9D09EC07D418}" destId="{3B513500-BFB9-45AF-B101-4560EACF40D8}" srcOrd="5" destOrd="0" presId="urn:microsoft.com/office/officeart/2005/8/layout/vList2"/>
    <dgm:cxn modelId="{61A43DAA-8134-4BC6-98C9-5CF11B8C547A}" type="presParOf" srcId="{F47E3C26-BB80-4508-8CE2-9D09EC07D418}" destId="{54F8F62F-36EA-47C6-8CAF-CA1D415EE2C1}" srcOrd="6" destOrd="0" presId="urn:microsoft.com/office/officeart/2005/8/layout/vList2"/>
    <dgm:cxn modelId="{42F82119-02B0-4367-9F1C-D40990B17285}" type="presParOf" srcId="{F47E3C26-BB80-4508-8CE2-9D09EC07D418}" destId="{812079BA-A2E0-45D2-B314-572F2A77833A}" srcOrd="7" destOrd="0" presId="urn:microsoft.com/office/officeart/2005/8/layout/vList2"/>
    <dgm:cxn modelId="{B5478CCD-16DF-415D-B73E-F48B8FDE3604}" type="presParOf" srcId="{F47E3C26-BB80-4508-8CE2-9D09EC07D418}" destId="{C1F8D9C7-4AF3-450B-A00F-266C3B646F55}" srcOrd="8" destOrd="0" presId="urn:microsoft.com/office/officeart/2005/8/layout/vList2"/>
    <dgm:cxn modelId="{96627579-66A7-4943-85F3-F2FE16C582E2}" type="presParOf" srcId="{F47E3C26-BB80-4508-8CE2-9D09EC07D418}" destId="{F4952340-DA36-4B46-B6BE-EABBE07E107D}" srcOrd="9" destOrd="0" presId="urn:microsoft.com/office/officeart/2005/8/layout/vList2"/>
    <dgm:cxn modelId="{5958B539-D988-4626-A7E3-F02EB14ECB81}" type="presParOf" srcId="{F47E3C26-BB80-4508-8CE2-9D09EC07D418}" destId="{AA6FD492-583B-45E8-B469-2E840602A47D}" srcOrd="10" destOrd="0" presId="urn:microsoft.com/office/officeart/2005/8/layout/vList2"/>
    <dgm:cxn modelId="{55ADBFCC-075B-4CD6-9859-04B15570BC6B}" type="presParOf" srcId="{F47E3C26-BB80-4508-8CE2-9D09EC07D418}" destId="{2CC91BEA-D81E-4924-BF72-C091E11A3723}" srcOrd="11" destOrd="0" presId="urn:microsoft.com/office/officeart/2005/8/layout/vList2"/>
    <dgm:cxn modelId="{FBBA5EA5-E832-4F86-9775-F6D1B7AB89D4}" type="presParOf" srcId="{F47E3C26-BB80-4508-8CE2-9D09EC07D418}" destId="{E2E34849-5C93-4475-9F81-9617566E542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22C09-B59E-4D25-A065-71EBC198713F}">
      <dsp:nvSpPr>
        <dsp:cNvPr id="0" name=""/>
        <dsp:cNvSpPr/>
      </dsp:nvSpPr>
      <dsp:spPr>
        <a:xfrm>
          <a:off x="0" y="1580"/>
          <a:ext cx="8839200" cy="696741"/>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There are only objects and nothing except objects</a:t>
          </a:r>
          <a:endParaRPr lang="en-US" sz="2800" kern="1200" dirty="0"/>
        </a:p>
      </dsp:txBody>
      <dsp:txXfrm>
        <a:off x="34012" y="35592"/>
        <a:ext cx="8771176" cy="628717"/>
      </dsp:txXfrm>
    </dsp:sp>
    <dsp:sp modelId="{15441772-0FB3-4C1D-BC00-0A59383FE339}">
      <dsp:nvSpPr>
        <dsp:cNvPr id="0" name=""/>
        <dsp:cNvSpPr/>
      </dsp:nvSpPr>
      <dsp:spPr>
        <a:xfrm>
          <a:off x="0" y="707419"/>
          <a:ext cx="8839200" cy="696741"/>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Objects have attributes and life cycle</a:t>
          </a:r>
          <a:endParaRPr lang="en-US" sz="2800" kern="1200" dirty="0"/>
        </a:p>
      </dsp:txBody>
      <dsp:txXfrm>
        <a:off x="34012" y="741431"/>
        <a:ext cx="8771176" cy="628717"/>
      </dsp:txXfrm>
    </dsp:sp>
    <dsp:sp modelId="{54F8F62F-36EA-47C6-8CAF-CA1D415EE2C1}">
      <dsp:nvSpPr>
        <dsp:cNvPr id="0" name=""/>
        <dsp:cNvSpPr/>
      </dsp:nvSpPr>
      <dsp:spPr>
        <a:xfrm>
          <a:off x="0" y="1413259"/>
          <a:ext cx="8839200" cy="696741"/>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Objects have relations with other objects</a:t>
          </a:r>
          <a:endParaRPr lang="en-US" sz="2800" kern="1200" dirty="0"/>
        </a:p>
      </dsp:txBody>
      <dsp:txXfrm>
        <a:off x="34012" y="1447271"/>
        <a:ext cx="8771176" cy="628717"/>
      </dsp:txXfrm>
    </dsp:sp>
    <dsp:sp modelId="{C1F8D9C7-4AF3-450B-A00F-266C3B646F55}">
      <dsp:nvSpPr>
        <dsp:cNvPr id="0" name=""/>
        <dsp:cNvSpPr/>
      </dsp:nvSpPr>
      <dsp:spPr>
        <a:xfrm>
          <a:off x="0" y="2116767"/>
          <a:ext cx="8839200" cy="696741"/>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Every object knows its type. Type defines group of objects</a:t>
          </a:r>
          <a:endParaRPr lang="en-US" sz="2800" kern="1200" dirty="0"/>
        </a:p>
      </dsp:txBody>
      <dsp:txXfrm>
        <a:off x="34012" y="2150779"/>
        <a:ext cx="8771176" cy="628717"/>
      </dsp:txXfrm>
    </dsp:sp>
    <dsp:sp modelId="{6743EA99-E8FB-4882-8BDC-BFA3B43DF459}">
      <dsp:nvSpPr>
        <dsp:cNvPr id="0" name=""/>
        <dsp:cNvSpPr/>
      </dsp:nvSpPr>
      <dsp:spPr>
        <a:xfrm>
          <a:off x="0" y="2824938"/>
          <a:ext cx="8839200" cy="696741"/>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Bit.1b and Bit.0b are two cornerstone objects. Every type in </a:t>
          </a:r>
          <a:r>
            <a:rPr lang="en-US" sz="2800" kern="1200" dirty="0" smtClean="0"/>
            <a:t>the text form </a:t>
          </a:r>
          <a:r>
            <a:rPr lang="en-US" sz="2800" kern="1200" dirty="0" smtClean="0"/>
            <a:t>may define its constant objects</a:t>
          </a:r>
          <a:endParaRPr lang="en-US" sz="2800" kern="1200" dirty="0"/>
        </a:p>
      </dsp:txBody>
      <dsp:txXfrm>
        <a:off x="34012" y="2858950"/>
        <a:ext cx="8771176" cy="628717"/>
      </dsp:txXfrm>
    </dsp:sp>
    <dsp:sp modelId="{89DBEB9C-C838-4852-878F-DAB8CF209A28}">
      <dsp:nvSpPr>
        <dsp:cNvPr id="0" name=""/>
        <dsp:cNvSpPr/>
      </dsp:nvSpPr>
      <dsp:spPr>
        <a:xfrm>
          <a:off x="0" y="3530778"/>
          <a:ext cx="8839200" cy="696741"/>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Objects can be active and passive</a:t>
          </a:r>
          <a:endParaRPr lang="en-US" sz="2800" kern="1200" dirty="0"/>
        </a:p>
      </dsp:txBody>
      <dsp:txXfrm>
        <a:off x="34012" y="3564790"/>
        <a:ext cx="8771176" cy="628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22C09-B59E-4D25-A065-71EBC198713F}">
      <dsp:nvSpPr>
        <dsp:cNvPr id="0" name=""/>
        <dsp:cNvSpPr/>
      </dsp:nvSpPr>
      <dsp:spPr>
        <a:xfrm>
          <a:off x="0" y="1635"/>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Object thinking maps to existing hardware architectures well</a:t>
          </a:r>
          <a:endParaRPr lang="en-US" sz="2800" kern="1200" dirty="0"/>
        </a:p>
      </dsp:txBody>
      <dsp:txXfrm>
        <a:off x="28872" y="30507"/>
        <a:ext cx="9010056" cy="533711"/>
      </dsp:txXfrm>
    </dsp:sp>
    <dsp:sp modelId="{15441772-0FB3-4C1D-BC00-0A59383FE339}">
      <dsp:nvSpPr>
        <dsp:cNvPr id="0" name=""/>
        <dsp:cNvSpPr/>
      </dsp:nvSpPr>
      <dsp:spPr>
        <a:xfrm>
          <a:off x="0" y="607364"/>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It is simple – just one concept, simple life cycle</a:t>
          </a:r>
          <a:endParaRPr lang="en-US" sz="2800" kern="1200" dirty="0"/>
        </a:p>
      </dsp:txBody>
      <dsp:txXfrm>
        <a:off x="28872" y="636236"/>
        <a:ext cx="9010056" cy="533711"/>
      </dsp:txXfrm>
    </dsp:sp>
    <dsp:sp modelId="{F2EA788B-568F-4ABD-8F71-86D55FFEF11D}">
      <dsp:nvSpPr>
        <dsp:cNvPr id="0" name=""/>
        <dsp:cNvSpPr/>
      </dsp:nvSpPr>
      <dsp:spPr>
        <a:xfrm>
          <a:off x="0" y="1213093"/>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It guarantees type safety and protected encapsulation</a:t>
          </a:r>
          <a:endParaRPr lang="en-US" sz="2800" kern="1200" dirty="0"/>
        </a:p>
      </dsp:txBody>
      <dsp:txXfrm>
        <a:off x="28872" y="1241965"/>
        <a:ext cx="9010056" cy="533711"/>
      </dsp:txXfrm>
    </dsp:sp>
    <dsp:sp modelId="{54F8F62F-36EA-47C6-8CAF-CA1D415EE2C1}">
      <dsp:nvSpPr>
        <dsp:cNvPr id="0" name=""/>
        <dsp:cNvSpPr/>
      </dsp:nvSpPr>
      <dsp:spPr>
        <a:xfrm>
          <a:off x="0" y="1818822"/>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It covers concurrent programming</a:t>
          </a:r>
          <a:endParaRPr lang="en-US" sz="2800" kern="1200" dirty="0"/>
        </a:p>
      </dsp:txBody>
      <dsp:txXfrm>
        <a:off x="28872" y="1847694"/>
        <a:ext cx="9010056" cy="533711"/>
      </dsp:txXfrm>
    </dsp:sp>
    <dsp:sp modelId="{C1F8D9C7-4AF3-450B-A00F-266C3B646F55}">
      <dsp:nvSpPr>
        <dsp:cNvPr id="0" name=""/>
        <dsp:cNvSpPr/>
      </dsp:nvSpPr>
      <dsp:spPr>
        <a:xfrm>
          <a:off x="0" y="2420893"/>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It covers distributed programming</a:t>
          </a:r>
          <a:endParaRPr lang="en-US" sz="2800" kern="1200" dirty="0"/>
        </a:p>
      </dsp:txBody>
      <dsp:txXfrm>
        <a:off x="28872" y="2449765"/>
        <a:ext cx="9010056" cy="533711"/>
      </dsp:txXfrm>
    </dsp:sp>
    <dsp:sp modelId="{AA6FD492-583B-45E8-B469-2E840602A47D}">
      <dsp:nvSpPr>
        <dsp:cNvPr id="0" name=""/>
        <dsp:cNvSpPr/>
      </dsp:nvSpPr>
      <dsp:spPr>
        <a:xfrm>
          <a:off x="0" y="3030280"/>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It has no hidden magic – all is explicitly defined</a:t>
          </a:r>
          <a:endParaRPr lang="en-US" sz="2800" kern="1200" dirty="0"/>
        </a:p>
      </dsp:txBody>
      <dsp:txXfrm>
        <a:off x="28872" y="3059152"/>
        <a:ext cx="9010056" cy="533711"/>
      </dsp:txXfrm>
    </dsp:sp>
    <dsp:sp modelId="{E2E34849-5C93-4475-9F81-9617566E542C}">
      <dsp:nvSpPr>
        <dsp:cNvPr id="0" name=""/>
        <dsp:cNvSpPr/>
      </dsp:nvSpPr>
      <dsp:spPr>
        <a:xfrm>
          <a:off x="0" y="3636009"/>
          <a:ext cx="9067800" cy="59145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Convergence of imperative and functional paradigms</a:t>
          </a:r>
          <a:endParaRPr lang="en-US" sz="2800" kern="1200" dirty="0"/>
        </a:p>
      </dsp:txBody>
      <dsp:txXfrm>
        <a:off x="28872" y="3664881"/>
        <a:ext cx="9010056" cy="5337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43907C-F3A3-41C4-AE35-8F8EFA102292}" type="datetimeFigureOut">
              <a:rPr lang="en-US" smtClean="0"/>
              <a:t>5/15/2023</a:t>
            </a:fld>
            <a:endParaRPr lang="en-US"/>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B365-3286-42C6-9B28-7B3CF24E17CF}" type="slidenum">
              <a:rPr lang="en-US" smtClean="0"/>
              <a:t>‹#›</a:t>
            </a:fld>
            <a:endParaRPr lang="en-US"/>
          </a:p>
        </p:txBody>
      </p:sp>
    </p:spTree>
    <p:extLst>
      <p:ext uri="{BB962C8B-B14F-4D97-AF65-F5344CB8AC3E}">
        <p14:creationId xmlns:p14="http://schemas.microsoft.com/office/powerpoint/2010/main" val="13962746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15.05.2023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B9D13E58-DF0A-488B-B79E-47383D5B91C2}" type="slidenum">
              <a:rPr lang="ru-RU" smtClean="0"/>
              <a:t>6</a:t>
            </a:fld>
            <a:endParaRPr lang="ru-RU"/>
          </a:p>
        </p:txBody>
      </p:sp>
    </p:spTree>
    <p:extLst>
      <p:ext uri="{BB962C8B-B14F-4D97-AF65-F5344CB8AC3E}">
        <p14:creationId xmlns:p14="http://schemas.microsoft.com/office/powerpoint/2010/main" val="222853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B9D13E58-DF0A-488B-B79E-47383D5B91C2}" type="slidenum">
              <a:rPr lang="ru-RU" smtClean="0"/>
              <a:t>8</a:t>
            </a:fld>
            <a:endParaRPr lang="ru-RU"/>
          </a:p>
        </p:txBody>
      </p:sp>
    </p:spTree>
    <p:extLst>
      <p:ext uri="{BB962C8B-B14F-4D97-AF65-F5344CB8AC3E}">
        <p14:creationId xmlns:p14="http://schemas.microsoft.com/office/powerpoint/2010/main" val="337177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B9D13E58-DF0A-488B-B79E-47383D5B91C2}" type="slidenum">
              <a:rPr lang="ru-RU" smtClean="0"/>
              <a:t>9</a:t>
            </a:fld>
            <a:endParaRPr lang="ru-RU"/>
          </a:p>
        </p:txBody>
      </p:sp>
    </p:spTree>
    <p:extLst>
      <p:ext uri="{BB962C8B-B14F-4D97-AF65-F5344CB8AC3E}">
        <p14:creationId xmlns:p14="http://schemas.microsoft.com/office/powerpoint/2010/main" val="337177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B9D13E58-DF0A-488B-B79E-47383D5B91C2}" type="slidenum">
              <a:rPr lang="ru-RU" smtClean="0"/>
              <a:t>19</a:t>
            </a:fld>
            <a:endParaRPr lang="ru-RU"/>
          </a:p>
        </p:txBody>
      </p:sp>
    </p:spTree>
    <p:extLst>
      <p:ext uri="{BB962C8B-B14F-4D97-AF65-F5344CB8AC3E}">
        <p14:creationId xmlns:p14="http://schemas.microsoft.com/office/powerpoint/2010/main" val="3371778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9D13E58-DF0A-488B-B79E-47383D5B91C2}" type="slidenum">
              <a:rPr lang="ru-RU" smtClean="0"/>
              <a:t>23</a:t>
            </a:fld>
            <a:endParaRPr lang="ru-RU"/>
          </a:p>
        </p:txBody>
      </p:sp>
    </p:spTree>
    <p:extLst>
      <p:ext uri="{BB962C8B-B14F-4D97-AF65-F5344CB8AC3E}">
        <p14:creationId xmlns:p14="http://schemas.microsoft.com/office/powerpoint/2010/main" val="378198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4F30C06-5C45-4004-9E9E-9FA0DAC4CD6D}" type="datetime1">
              <a:rPr lang="en-US" smtClean="0"/>
              <a:t>5/15/2023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C083DF2-4478-4181-B6FE-16664630D14D}" type="datetime1">
              <a:rPr lang="en-US" smtClean="0"/>
              <a:t>5/15/2023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A08F7276-C6B5-46B1-8891-D4BF5A463133}" type="datetime1">
              <a:rPr lang="en-US" smtClean="0"/>
              <a:t>5/15/2023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60D5DFA9-9183-4AE0-A642-A44AA43CC900}" type="datetime1">
              <a:rPr lang="en-US" smtClean="0"/>
              <a:t>5/15/2023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lvl1pPr>
              <a:defRPr b="1" i="0" baseline="0"/>
            </a:lvl1pPr>
          </a:lstStyle>
          <a:p>
            <a:fld id="{6278F348-CCBC-472B-BC3F-23EBF19EE4D4}" type="slidenum">
              <a:rPr lang="en-US" smtClean="0"/>
              <a:pPr/>
              <a:t>‹#›</a:t>
            </a:fld>
            <a:endParaRPr lang="en-US" dirty="0"/>
          </a:p>
        </p:txBody>
      </p:sp>
    </p:spTree>
    <p:extLst>
      <p:ext uri="{BB962C8B-B14F-4D97-AF65-F5344CB8AC3E}">
        <p14:creationId xmlns:p14="http://schemas.microsoft.com/office/powerpoint/2010/main" val="446968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E7B0146-8055-47DD-AA68-6B992B0983F5}" type="datetime1">
              <a:rPr lang="en-US" smtClean="0"/>
              <a:t>5/15/2023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250B23BB-1C3B-484B-8FF3-8A2F2A91624E}" type="datetime1">
              <a:rPr lang="en-US" smtClean="0"/>
              <a:t>5/15/2023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lvl1pPr>
              <a:defRPr b="1" i="0" baseline="0"/>
            </a:lvl1pPr>
          </a:lstStyle>
          <a:p>
            <a:fld id="{6278F348-CCBC-472B-BC3F-23EBF19EE4D4}" type="slidenum">
              <a:rPr lang="en-US" smtClean="0"/>
              <a:pPr/>
              <a:t>‹#›</a:t>
            </a:fld>
            <a:endParaRPr lang="en-US" dirty="0"/>
          </a:p>
        </p:txBody>
      </p:sp>
    </p:spTree>
    <p:extLst>
      <p:ext uri="{BB962C8B-B14F-4D97-AF65-F5344CB8AC3E}">
        <p14:creationId xmlns:p14="http://schemas.microsoft.com/office/powerpoint/2010/main" val="25230926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E3A7715B-8E4B-45A4-A0DB-6D73BFBB76AE}" type="datetime1">
              <a:rPr lang="en-US" smtClean="0"/>
              <a:t>5/15/2023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4F8480EB-F72E-4B6A-A068-37D1F9AE7A0B}" type="datetime1">
              <a:rPr lang="en-US" smtClean="0"/>
              <a:t>5/15/2023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0A97588-FA36-4DA6-AC6D-E831C4A2EAB3}" type="datetime1">
              <a:rPr lang="en-US" smtClean="0"/>
              <a:t>5/15/2023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lvl1pPr>
              <a:defRPr b="1" i="0" baseline="0"/>
            </a:lvl1pPr>
          </a:lstStyle>
          <a:p>
            <a:fld id="{6278F348-CCBC-472B-BC3F-23EBF19EE4D4}" type="slidenum">
              <a:rPr lang="en-US" smtClean="0"/>
              <a:pPr/>
              <a:t>‹#›</a:t>
            </a:fld>
            <a:endParaRPr lang="en-US" dirty="0"/>
          </a:p>
        </p:txBody>
      </p:sp>
    </p:spTree>
    <p:extLst>
      <p:ext uri="{BB962C8B-B14F-4D97-AF65-F5344CB8AC3E}">
        <p14:creationId xmlns:p14="http://schemas.microsoft.com/office/powerpoint/2010/main" val="16923172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4D44168-E2BF-4E56-8E60-D0DB9C8A6BA1}" type="datetime1">
              <a:rPr lang="en-US" smtClean="0"/>
              <a:t>5/15/2023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0BB4D40-C760-4545-B1CE-1EB257EF559A}" type="datetime1">
              <a:rPr lang="en-US" smtClean="0"/>
              <a:t>5/15/2023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6E6DDA-92EC-49D0-8F10-D3DA08AD1F78}" type="datetime1">
              <a:rPr lang="en-US" smtClean="0"/>
              <a:t>5/15/2023</a:t>
            </a:fld>
            <a:endParaRPr lang="en-US"/>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ey.v.kanatov@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linkedin.com/in/kanat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52400" y="532470"/>
            <a:ext cx="8847390" cy="769441"/>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Extreme | True | Pure Objects</a:t>
            </a:r>
            <a:endParaRPr kumimoji="0" lang="en-US" altLang="ko-KR" sz="4400" b="1" dirty="0" smtClean="0">
              <a:solidFill>
                <a:srgbClr val="0000FF"/>
              </a:solidFill>
              <a:latin typeface="맑은 고딕" pitchFamily="50" charset="-127"/>
              <a:ea typeface="맑은 고딕" pitchFamily="50" charset="-127"/>
            </a:endParaRPr>
          </a:p>
        </p:txBody>
      </p:sp>
      <p:sp>
        <p:nvSpPr>
          <p:cNvPr id="11" name="TextBox 10"/>
          <p:cNvSpPr txBox="1"/>
          <p:nvPr/>
        </p:nvSpPr>
        <p:spPr>
          <a:xfrm>
            <a:off x="2667001" y="3790950"/>
            <a:ext cx="3335447" cy="1200329"/>
          </a:xfrm>
          <a:prstGeom prst="rect">
            <a:avLst/>
          </a:prstGeom>
          <a:noFill/>
        </p:spPr>
        <p:txBody>
          <a:bodyPr wrap="square" rtlCol="0">
            <a:spAutoFit/>
          </a:bodyPr>
          <a:lstStyle/>
          <a:p>
            <a:pPr algn="ctr"/>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3"/>
              </a:rPr>
              <a:t>alexey.v.kanatov@gmail.com</a:t>
            </a:r>
            <a:endParaRPr lang="ru-RU" dirty="0" smtClean="0"/>
          </a:p>
          <a:p>
            <a:pPr algn="ctr"/>
            <a:r>
              <a:rPr lang="de-DE" u="sng" dirty="0" smtClean="0">
                <a:hlinkClick r:id="rId4"/>
              </a:rPr>
              <a:t>LinkedIn</a:t>
            </a:r>
            <a:endParaRPr lang="de-DE" u="sng" dirty="0" smtClean="0"/>
          </a:p>
          <a:p>
            <a:pPr algn="ctr"/>
            <a:r>
              <a:rPr lang="de-DE" dirty="0" smtClean="0"/>
              <a:t>May 2023</a:t>
            </a:r>
            <a:endParaRPr lang="ru-RU" dirty="0"/>
          </a:p>
        </p:txBody>
      </p:sp>
      <p:sp>
        <p:nvSpPr>
          <p:cNvPr id="5" name="TextBox 4"/>
          <p:cNvSpPr txBox="1"/>
          <p:nvPr/>
        </p:nvSpPr>
        <p:spPr>
          <a:xfrm>
            <a:off x="232695" y="1657350"/>
            <a:ext cx="8686800" cy="2031325"/>
          </a:xfrm>
          <a:prstGeom prst="rect">
            <a:avLst/>
          </a:prstGeom>
          <a:noFill/>
        </p:spPr>
        <p:txBody>
          <a:bodyPr wrap="square" rtlCol="0">
            <a:spAutoFit/>
          </a:bodyPr>
          <a:lstStyle/>
          <a:p>
            <a:r>
              <a:rPr lang="en-US" dirty="0"/>
              <a:t> This presentation aims to cover the approach which is based on the statement – everything is an object. That is why term object is the essential one. Set of operations on objects is fixed; object life cycle has just 3 stages; object immutability is defined. Term attribute is introduced as it is a key part of any object internal structure. Relations between objects are defined. Two atomic objects are introduced as an introduction to constant objects concept. What is class type in the object world? Brief introduction into active objects concept is given.</a:t>
            </a:r>
          </a:p>
        </p:txBody>
      </p:sp>
      <p:sp>
        <p:nvSpPr>
          <p:cNvPr id="3" name="Номер слайда 2"/>
          <p:cNvSpPr>
            <a:spLocks noGrp="1"/>
          </p:cNvSpPr>
          <p:nvPr>
            <p:ph type="sldNum" sz="quarter" idx="12"/>
          </p:nvPr>
        </p:nvSpPr>
        <p:spPr/>
        <p:txBody>
          <a:bodyPr/>
          <a:lstStyle/>
          <a:p>
            <a:fld id="{6278F348-CCBC-472B-BC3F-23EBF19EE4D4}" type="slidenum">
              <a:rPr lang="en-US" smtClean="0"/>
              <a:t>1</a:t>
            </a:fld>
            <a:endParaRPr lang="en-US"/>
          </a:p>
        </p:txBody>
      </p:sp>
      <p:pic>
        <p:nvPicPr>
          <p:cNvPr id="6" name="Рисунок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2448" y="3486150"/>
            <a:ext cx="1148805" cy="1477890"/>
          </a:xfrm>
          <a:prstGeom prst="rect">
            <a:avLst/>
          </a:prstGeom>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Object operations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328357"/>
            <a:ext cx="5638800" cy="4000500"/>
          </a:xfrm>
        </p:spPr>
        <p:txBody>
          <a:bodyPr>
            <a:noAutofit/>
          </a:bodyPr>
          <a:lstStyle/>
          <a:p>
            <a:pPr lvl="0"/>
            <a:r>
              <a:rPr lang="en-US" sz="2000" u="sng" dirty="0" smtClean="0"/>
              <a:t>Compare</a:t>
            </a:r>
            <a:r>
              <a:rPr lang="en-US" sz="2000" dirty="0" smtClean="0"/>
              <a:t>: </a:t>
            </a:r>
            <a:r>
              <a:rPr lang="en-US" sz="2000" dirty="0"/>
              <a:t>How to compare objects</a:t>
            </a:r>
            <a:r>
              <a:rPr lang="en-US" sz="2000" dirty="0" smtClean="0"/>
              <a:t>?  </a:t>
            </a:r>
          </a:p>
          <a:p>
            <a:pPr lvl="1"/>
            <a:r>
              <a:rPr lang="en-US" sz="2000" dirty="0" smtClean="0"/>
              <a:t>Attribute by attribute compare</a:t>
            </a:r>
          </a:p>
          <a:p>
            <a:pPr lvl="1"/>
            <a:r>
              <a:rPr lang="en-US" sz="2000" dirty="0" smtClean="0"/>
              <a:t>Or programmer-defined</a:t>
            </a:r>
          </a:p>
          <a:p>
            <a:r>
              <a:rPr lang="en-US" sz="2000" u="sng" dirty="0" smtClean="0"/>
              <a:t>Copy</a:t>
            </a:r>
            <a:r>
              <a:rPr lang="en-US" sz="2000" dirty="0" smtClean="0"/>
              <a:t>: (assignment-like)</a:t>
            </a:r>
          </a:p>
          <a:p>
            <a:pPr lvl="1"/>
            <a:r>
              <a:rPr lang="en-US" sz="2000" dirty="0" smtClean="0"/>
              <a:t>Same type: ‘</a:t>
            </a:r>
            <a:r>
              <a:rPr lang="en-US" sz="2000" dirty="0" err="1" smtClean="0"/>
              <a:t>memmove</a:t>
            </a:r>
            <a:r>
              <a:rPr lang="en-US" sz="2000" dirty="0" smtClean="0"/>
              <a:t>’</a:t>
            </a:r>
          </a:p>
          <a:p>
            <a:pPr lvl="1"/>
            <a:r>
              <a:rPr lang="en-US" sz="2000" dirty="0" smtClean="0"/>
              <a:t>Different type</a:t>
            </a:r>
          </a:p>
          <a:p>
            <a:pPr lvl="2"/>
            <a:r>
              <a:rPr lang="en-US" dirty="0" smtClean="0"/>
              <a:t>Type are related: </a:t>
            </a:r>
            <a:r>
              <a:rPr lang="en-US" dirty="0"/>
              <a:t>attribute by attribute </a:t>
            </a:r>
            <a:r>
              <a:rPr lang="en-US" dirty="0" smtClean="0"/>
              <a:t>copy</a:t>
            </a:r>
          </a:p>
          <a:p>
            <a:pPr lvl="2"/>
            <a:r>
              <a:rPr lang="en-US" dirty="0" smtClean="0"/>
              <a:t>Types are unrelated: conversion – some </a:t>
            </a:r>
            <a:r>
              <a:rPr lang="en-US" dirty="0" smtClean="0"/>
              <a:t>action(s) </a:t>
            </a:r>
            <a:r>
              <a:rPr lang="en-US" dirty="0" smtClean="0"/>
              <a:t>to be performed</a:t>
            </a:r>
          </a:p>
          <a:p>
            <a:r>
              <a:rPr lang="en-US" sz="2000" u="sng" dirty="0" smtClean="0"/>
              <a:t>Clone</a:t>
            </a:r>
            <a:r>
              <a:rPr lang="en-US" sz="2000" dirty="0" smtClean="0"/>
              <a:t>: create a copy of an object – shallow or deep</a:t>
            </a: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10</a:t>
            </a:fld>
            <a:endParaRPr lang="en-US" dirty="0"/>
          </a:p>
        </p:txBody>
      </p:sp>
      <p:graphicFrame>
        <p:nvGraphicFramePr>
          <p:cNvPr id="5" name="Таблица 4"/>
          <p:cNvGraphicFramePr>
            <a:graphicFrameLocks noGrp="1"/>
          </p:cNvGraphicFramePr>
          <p:nvPr>
            <p:extLst>
              <p:ext uri="{D42A27DB-BD31-4B8C-83A1-F6EECF244321}">
                <p14:modId xmlns:p14="http://schemas.microsoft.com/office/powerpoint/2010/main" val="17600942"/>
              </p:ext>
            </p:extLst>
          </p:nvPr>
        </p:nvGraphicFramePr>
        <p:xfrm>
          <a:off x="5486400" y="515147"/>
          <a:ext cx="1981200" cy="845820"/>
        </p:xfrm>
        <a:graphic>
          <a:graphicData uri="http://schemas.openxmlformats.org/drawingml/2006/table">
            <a:tbl>
              <a:tblPr>
                <a:tableStyleId>{5C22544A-7EE6-4342-B048-85BDC9FD1C3A}</a:tableStyleId>
              </a:tblPr>
              <a:tblGrid>
                <a:gridCol w="702556"/>
                <a:gridCol w="1278644"/>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string”</a:t>
                      </a:r>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r>
            </a:tbl>
          </a:graphicData>
        </a:graphic>
      </p:graphicFrame>
      <p:sp>
        <p:nvSpPr>
          <p:cNvPr id="6" name="TextBox 5"/>
          <p:cNvSpPr txBox="1"/>
          <p:nvPr/>
        </p:nvSpPr>
        <p:spPr>
          <a:xfrm>
            <a:off x="7053996" y="419986"/>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graphicFrame>
        <p:nvGraphicFramePr>
          <p:cNvPr id="8" name="Таблица 7"/>
          <p:cNvGraphicFramePr>
            <a:graphicFrameLocks noGrp="1"/>
          </p:cNvGraphicFramePr>
          <p:nvPr>
            <p:extLst>
              <p:ext uri="{D42A27DB-BD31-4B8C-83A1-F6EECF244321}">
                <p14:modId xmlns:p14="http://schemas.microsoft.com/office/powerpoint/2010/main" val="891885770"/>
              </p:ext>
            </p:extLst>
          </p:nvPr>
        </p:nvGraphicFramePr>
        <p:xfrm>
          <a:off x="7086600" y="1428750"/>
          <a:ext cx="1981200" cy="845820"/>
        </p:xfrm>
        <a:graphic>
          <a:graphicData uri="http://schemas.openxmlformats.org/drawingml/2006/table">
            <a:tbl>
              <a:tblPr>
                <a:tableStyleId>{5C22544A-7EE6-4342-B048-85BDC9FD1C3A}</a:tableStyleId>
              </a:tblPr>
              <a:tblGrid>
                <a:gridCol w="713232"/>
                <a:gridCol w="1267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string”</a:t>
                      </a:r>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r>
            </a:tbl>
          </a:graphicData>
        </a:graphic>
      </p:graphicFrame>
      <p:sp>
        <p:nvSpPr>
          <p:cNvPr id="9" name="TextBox 8"/>
          <p:cNvSpPr txBox="1"/>
          <p:nvPr/>
        </p:nvSpPr>
        <p:spPr>
          <a:xfrm>
            <a:off x="8610600" y="1314450"/>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graphicFrame>
        <p:nvGraphicFramePr>
          <p:cNvPr id="10" name="Таблица 9"/>
          <p:cNvGraphicFramePr>
            <a:graphicFrameLocks noGrp="1"/>
          </p:cNvGraphicFramePr>
          <p:nvPr>
            <p:extLst>
              <p:ext uri="{D42A27DB-BD31-4B8C-83A1-F6EECF244321}">
                <p14:modId xmlns:p14="http://schemas.microsoft.com/office/powerpoint/2010/main" val="1682065444"/>
              </p:ext>
            </p:extLst>
          </p:nvPr>
        </p:nvGraphicFramePr>
        <p:xfrm>
          <a:off x="2438400" y="4229100"/>
          <a:ext cx="2002820" cy="845820"/>
        </p:xfrm>
        <a:graphic>
          <a:graphicData uri="http://schemas.openxmlformats.org/drawingml/2006/table">
            <a:tbl>
              <a:tblPr>
                <a:tableStyleId>{5C22544A-7EE6-4342-B048-85BDC9FD1C3A}</a:tableStyleId>
              </a:tblPr>
              <a:tblGrid>
                <a:gridCol w="710223"/>
                <a:gridCol w="1292597"/>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string”</a:t>
                      </a:r>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r>
            </a:tbl>
          </a:graphicData>
        </a:graphic>
      </p:graphicFrame>
      <p:sp>
        <p:nvSpPr>
          <p:cNvPr id="11" name="TextBox 10"/>
          <p:cNvSpPr txBox="1"/>
          <p:nvPr/>
        </p:nvSpPr>
        <p:spPr>
          <a:xfrm>
            <a:off x="4043601" y="4185091"/>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graphicFrame>
        <p:nvGraphicFramePr>
          <p:cNvPr id="12" name="Таблица 11"/>
          <p:cNvGraphicFramePr>
            <a:graphicFrameLocks noGrp="1"/>
          </p:cNvGraphicFramePr>
          <p:nvPr>
            <p:extLst>
              <p:ext uri="{D42A27DB-BD31-4B8C-83A1-F6EECF244321}">
                <p14:modId xmlns:p14="http://schemas.microsoft.com/office/powerpoint/2010/main" val="2012119085"/>
              </p:ext>
            </p:extLst>
          </p:nvPr>
        </p:nvGraphicFramePr>
        <p:xfrm>
          <a:off x="5563663" y="4229100"/>
          <a:ext cx="1980137" cy="845820"/>
        </p:xfrm>
        <a:graphic>
          <a:graphicData uri="http://schemas.openxmlformats.org/drawingml/2006/table">
            <a:tbl>
              <a:tblPr>
                <a:tableStyleId>{5C22544A-7EE6-4342-B048-85BDC9FD1C3A}</a:tableStyleId>
              </a:tblPr>
              <a:tblGrid>
                <a:gridCol w="656180"/>
                <a:gridCol w="1323957"/>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string”</a:t>
                      </a:r>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r>
            </a:tbl>
          </a:graphicData>
        </a:graphic>
      </p:graphicFrame>
      <p:sp>
        <p:nvSpPr>
          <p:cNvPr id="13" name="TextBox 12"/>
          <p:cNvSpPr txBox="1"/>
          <p:nvPr/>
        </p:nvSpPr>
        <p:spPr>
          <a:xfrm>
            <a:off x="7000479" y="4133939"/>
            <a:ext cx="543321" cy="369332"/>
          </a:xfrm>
          <a:prstGeom prst="rect">
            <a:avLst/>
          </a:prstGeom>
          <a:solidFill>
            <a:schemeClr val="bg1"/>
          </a:solidFill>
          <a:ln>
            <a:solidFill>
              <a:srgbClr val="7030A0"/>
            </a:solidFill>
          </a:ln>
        </p:spPr>
        <p:txBody>
          <a:bodyPr wrap="square" rtlCol="0">
            <a:spAutoFit/>
          </a:bodyPr>
          <a:lstStyle/>
          <a:p>
            <a:r>
              <a:rPr lang="en-US" dirty="0" smtClean="0"/>
              <a:t>O1</a:t>
            </a:r>
            <a:r>
              <a:rPr lang="en-US" dirty="0"/>
              <a:t>`</a:t>
            </a:r>
          </a:p>
        </p:txBody>
      </p:sp>
      <p:sp>
        <p:nvSpPr>
          <p:cNvPr id="4" name="Стрелка вправо 3"/>
          <p:cNvSpPr/>
          <p:nvPr/>
        </p:nvSpPr>
        <p:spPr>
          <a:xfrm>
            <a:off x="4724400" y="4629150"/>
            <a:ext cx="685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Соединительная линия уступом 14"/>
          <p:cNvCxnSpPr>
            <a:stCxn id="5" idx="3"/>
            <a:endCxn id="8" idx="0"/>
          </p:cNvCxnSpPr>
          <p:nvPr/>
        </p:nvCxnSpPr>
        <p:spPr>
          <a:xfrm>
            <a:off x="7467600" y="938057"/>
            <a:ext cx="609600" cy="49069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8" name="Таблица 17"/>
          <p:cNvGraphicFramePr>
            <a:graphicFrameLocks noGrp="1"/>
          </p:cNvGraphicFramePr>
          <p:nvPr>
            <p:extLst>
              <p:ext uri="{D42A27DB-BD31-4B8C-83A1-F6EECF244321}">
                <p14:modId xmlns:p14="http://schemas.microsoft.com/office/powerpoint/2010/main" val="2690811658"/>
              </p:ext>
            </p:extLst>
          </p:nvPr>
        </p:nvGraphicFramePr>
        <p:xfrm>
          <a:off x="4419600" y="1714500"/>
          <a:ext cx="2002820" cy="845820"/>
        </p:xfrm>
        <a:graphic>
          <a:graphicData uri="http://schemas.openxmlformats.org/drawingml/2006/table">
            <a:tbl>
              <a:tblPr>
                <a:tableStyleId>{5C22544A-7EE6-4342-B048-85BDC9FD1C3A}</a:tableStyleId>
              </a:tblPr>
              <a:tblGrid>
                <a:gridCol w="710223"/>
                <a:gridCol w="1292597"/>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string”</a:t>
                      </a:r>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r>
            </a:tbl>
          </a:graphicData>
        </a:graphic>
      </p:graphicFrame>
      <p:sp>
        <p:nvSpPr>
          <p:cNvPr id="19" name="TextBox 18"/>
          <p:cNvSpPr txBox="1"/>
          <p:nvPr/>
        </p:nvSpPr>
        <p:spPr>
          <a:xfrm>
            <a:off x="6008816" y="1619339"/>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graphicFrame>
        <p:nvGraphicFramePr>
          <p:cNvPr id="20" name="Таблица 19"/>
          <p:cNvGraphicFramePr>
            <a:graphicFrameLocks noGrp="1"/>
          </p:cNvGraphicFramePr>
          <p:nvPr>
            <p:extLst>
              <p:ext uri="{D42A27DB-BD31-4B8C-83A1-F6EECF244321}">
                <p14:modId xmlns:p14="http://schemas.microsoft.com/office/powerpoint/2010/main" val="2735593374"/>
              </p:ext>
            </p:extLst>
          </p:nvPr>
        </p:nvGraphicFramePr>
        <p:xfrm>
          <a:off x="5333291" y="2686050"/>
          <a:ext cx="3657600" cy="1409700"/>
        </p:xfrm>
        <a:graphic>
          <a:graphicData uri="http://schemas.openxmlformats.org/drawingml/2006/table">
            <a:tbl>
              <a:tblPr>
                <a:tableStyleId>{5C22544A-7EE6-4342-B048-85BDC9FD1C3A}</a:tableStyleId>
              </a:tblPr>
              <a:tblGrid>
                <a:gridCol w="1143000"/>
                <a:gridCol w="1295400"/>
                <a:gridCol w="1219200"/>
              </a:tblGrid>
              <a:tr h="274320">
                <a:tc>
                  <a:txBody>
                    <a:bodyPr/>
                    <a:lstStyle/>
                    <a:p>
                      <a:r>
                        <a:rPr lang="en-US" sz="1400" dirty="0" smtClean="0"/>
                        <a:t>Attribute</a:t>
                      </a:r>
                      <a:r>
                        <a:rPr lang="en-US" sz="1400" baseline="-25000" dirty="0" smtClean="0"/>
                        <a:t>1</a:t>
                      </a:r>
                      <a:endParaRPr lang="en-US" sz="1400" baseline="-25000" dirty="0"/>
                    </a:p>
                  </a:txBody>
                  <a:tcPr marT="34290" marB="34290"/>
                </a:tc>
                <a:tc>
                  <a:txBody>
                    <a:bodyPr/>
                    <a:lstStyle/>
                    <a:p>
                      <a:r>
                        <a:rPr lang="en-US" sz="1400" dirty="0" smtClean="0"/>
                        <a:t>555</a:t>
                      </a:r>
                      <a:endParaRPr lang="en-US" sz="1400" dirty="0"/>
                    </a:p>
                  </a:txBody>
                  <a:tcPr marT="34290" marB="34290"/>
                </a:tc>
                <a:tc>
                  <a:txBody>
                    <a:bodyPr/>
                    <a:lstStyle/>
                    <a:p>
                      <a:endParaRPr lang="en-US" sz="1400" dirty="0"/>
                    </a:p>
                  </a:txBody>
                  <a:tcPr marT="34290" marB="34290"/>
                </a:tc>
              </a:tr>
              <a:tr h="27813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i="1" dirty="0" smtClean="0"/>
                        <a:t>Attribute</a:t>
                      </a:r>
                      <a:r>
                        <a:rPr lang="en-US" sz="1400" i="1" baseline="-25000" dirty="0" smtClean="0"/>
                        <a:t>1</a:t>
                      </a:r>
                      <a:endParaRPr lang="en-US" sz="1400" i="1" baseline="-25000" dirty="0"/>
                    </a:p>
                  </a:txBody>
                  <a:tcPr marT="34290" marB="34290"/>
                </a:tc>
                <a:tc>
                  <a:txBody>
                    <a:bodyPr/>
                    <a:lstStyle/>
                    <a:p>
                      <a:r>
                        <a:rPr lang="en-US" sz="1400" i="1" dirty="0" smtClean="0"/>
                        <a:t>true</a:t>
                      </a:r>
                      <a:endParaRPr lang="en-US" sz="1400" i="1" dirty="0"/>
                    </a:p>
                  </a:txBody>
                  <a:tcPr marT="34290" marB="34290"/>
                </a:tc>
              </a:tr>
              <a:tr h="27813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Attribute</a:t>
                      </a:r>
                      <a:r>
                        <a:rPr lang="en-US" sz="1400" i="1" baseline="-25000" dirty="0" smtClean="0"/>
                        <a:t>2</a:t>
                      </a:r>
                    </a:p>
                  </a:txBody>
                  <a:tcPr marT="34290" marB="34290"/>
                </a:tc>
                <a:tc>
                  <a:txBody>
                    <a:bodyPr/>
                    <a:lstStyle/>
                    <a:p>
                      <a:r>
                        <a:rPr lang="en-US" sz="1400" i="1" dirty="0" smtClean="0"/>
                        <a:t>2.71828</a:t>
                      </a:r>
                      <a:endParaRPr lang="en-US" sz="1400" i="1"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p>
                  </a:txBody>
                  <a:tcPr marT="34290" marB="34290"/>
                </a:tc>
                <a:tc>
                  <a:txBody>
                    <a:bodyPr/>
                    <a:lstStyle/>
                    <a:p>
                      <a:r>
                        <a:rPr lang="en-US" sz="1400" dirty="0" smtClean="0"/>
                        <a:t>“String”</a:t>
                      </a:r>
                      <a:endParaRPr lang="en-US" sz="1400" dirty="0"/>
                    </a:p>
                  </a:txBody>
                  <a:tcPr marT="34290" marB="34290"/>
                </a:tc>
                <a:tc>
                  <a:txBody>
                    <a:bodyPr/>
                    <a:lstStyle/>
                    <a:p>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4</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c>
                  <a:txBody>
                    <a:bodyPr/>
                    <a:lstStyle/>
                    <a:p>
                      <a:endParaRPr lang="en-US" sz="1400" dirty="0"/>
                    </a:p>
                  </a:txBody>
                  <a:tcPr marT="34290" marB="34290"/>
                </a:tc>
              </a:tr>
            </a:tbl>
          </a:graphicData>
        </a:graphic>
      </p:graphicFrame>
      <p:sp>
        <p:nvSpPr>
          <p:cNvPr id="21" name="TextBox 20"/>
          <p:cNvSpPr txBox="1"/>
          <p:nvPr/>
        </p:nvSpPr>
        <p:spPr>
          <a:xfrm>
            <a:off x="8666909" y="2657055"/>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sp>
        <p:nvSpPr>
          <p:cNvPr id="22" name="TextBox 21"/>
          <p:cNvSpPr txBox="1"/>
          <p:nvPr/>
        </p:nvSpPr>
        <p:spPr>
          <a:xfrm>
            <a:off x="6044963" y="3212341"/>
            <a:ext cx="457200" cy="369332"/>
          </a:xfrm>
          <a:prstGeom prst="rect">
            <a:avLst/>
          </a:prstGeom>
          <a:solidFill>
            <a:schemeClr val="bg1"/>
          </a:solidFill>
          <a:ln>
            <a:solidFill>
              <a:srgbClr val="7030A0"/>
            </a:solidFill>
          </a:ln>
        </p:spPr>
        <p:txBody>
          <a:bodyPr wrap="square" rtlCol="0">
            <a:spAutoFit/>
          </a:bodyPr>
          <a:lstStyle/>
          <a:p>
            <a:r>
              <a:rPr lang="en-US" dirty="0" smtClean="0"/>
              <a:t>O3</a:t>
            </a:r>
            <a:endParaRPr lang="en-US" dirty="0"/>
          </a:p>
        </p:txBody>
      </p:sp>
      <p:cxnSp>
        <p:nvCxnSpPr>
          <p:cNvPr id="26" name="Соединительная линия уступом 25"/>
          <p:cNvCxnSpPr>
            <a:endCxn id="18" idx="3"/>
          </p:cNvCxnSpPr>
          <p:nvPr/>
        </p:nvCxnSpPr>
        <p:spPr>
          <a:xfrm rot="16200000" flipV="1">
            <a:off x="6403990" y="2155840"/>
            <a:ext cx="548640" cy="51178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414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872"/>
            <a:ext cx="8763000" cy="477270"/>
          </a:xfrm>
        </p:spPr>
        <p:txBody>
          <a:bodyPr>
            <a:normAutofit fontScale="90000"/>
          </a:bodyPr>
          <a:lstStyle/>
          <a:p>
            <a:r>
              <a:rPr lang="en-US" sz="3600" b="1" dirty="0" smtClean="0">
                <a:solidFill>
                  <a:srgbClr val="CC6600"/>
                </a:solidFill>
                <a:latin typeface="Comic Sans MS" pitchFamily="66" charset="0"/>
              </a:rPr>
              <a:t>Object </a:t>
            </a:r>
            <a:r>
              <a:rPr lang="en-US" sz="3600" b="1" dirty="0" smtClean="0">
                <a:solidFill>
                  <a:srgbClr val="CC6600"/>
                </a:solidFill>
                <a:latin typeface="Comic Sans MS" pitchFamily="66" charset="0"/>
              </a:rPr>
              <a:t>operations: attribute assignment</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65604"/>
            <a:ext cx="4953000" cy="4000500"/>
          </a:xfrm>
        </p:spPr>
        <p:txBody>
          <a:bodyPr>
            <a:noAutofit/>
          </a:bodyPr>
          <a:lstStyle/>
          <a:p>
            <a:pPr marL="457200" indent="-457200">
              <a:buFont typeface="+mj-lt"/>
              <a:buAutoNum type="arabicPeriod"/>
            </a:pPr>
            <a:r>
              <a:rPr lang="en-US" sz="2000" u="sng" dirty="0"/>
              <a:t>r</a:t>
            </a:r>
            <a:r>
              <a:rPr lang="en-US" sz="2000" u="sng" dirty="0" smtClean="0"/>
              <a:t>ef1 := ref2 </a:t>
            </a:r>
            <a:r>
              <a:rPr lang="en-US" sz="2000" dirty="0" smtClean="0"/>
              <a:t> </a:t>
            </a:r>
            <a:r>
              <a:rPr lang="en-US" sz="2000" dirty="0"/>
              <a:t> (</a:t>
            </a:r>
            <a:r>
              <a:rPr lang="en-US" sz="2000" dirty="0" smtClean="0"/>
              <a:t>attribute</a:t>
            </a:r>
            <a:r>
              <a:rPr lang="en-US" sz="2000" baseline="-25000" dirty="0"/>
              <a:t>1</a:t>
            </a:r>
            <a:r>
              <a:rPr lang="en-US" sz="2000" dirty="0" smtClean="0"/>
              <a:t> </a:t>
            </a:r>
            <a:r>
              <a:rPr lang="en-US" sz="2000" dirty="0"/>
              <a:t>:= </a:t>
            </a:r>
            <a:r>
              <a:rPr lang="en-US" sz="2000" dirty="0" smtClean="0"/>
              <a:t>attribute</a:t>
            </a:r>
            <a:r>
              <a:rPr lang="en-US" sz="2000" baseline="-25000" dirty="0" smtClean="0"/>
              <a:t>2</a:t>
            </a:r>
            <a:r>
              <a:rPr lang="en-US" sz="2000" dirty="0" smtClean="0"/>
              <a:t>)</a:t>
            </a:r>
            <a:endParaRPr lang="en-US" sz="2000" dirty="0"/>
          </a:p>
          <a:p>
            <a:pPr marL="857250" lvl="1" indent="-457200"/>
            <a:r>
              <a:rPr lang="en-US" sz="2000" dirty="0" smtClean="0"/>
              <a:t>r</a:t>
            </a:r>
            <a:r>
              <a:rPr lang="en-US" sz="2000" dirty="0" smtClean="0"/>
              <a:t>eference copy (typical, effective)</a:t>
            </a:r>
          </a:p>
          <a:p>
            <a:pPr marL="400050" lvl="1" indent="0">
              <a:buNone/>
            </a:pPr>
            <a:r>
              <a:rPr lang="en-US" sz="2000" dirty="0" smtClean="0"/>
              <a:t>or</a:t>
            </a:r>
            <a:endParaRPr lang="en-US" sz="2000" dirty="0" smtClean="0"/>
          </a:p>
          <a:p>
            <a:pPr marL="857250" lvl="1" indent="-457200"/>
            <a:r>
              <a:rPr lang="en-US" sz="2000" dirty="0" smtClean="0"/>
              <a:t>clone (</a:t>
            </a:r>
            <a:r>
              <a:rPr lang="en-US" sz="2000" dirty="0"/>
              <a:t>attribute</a:t>
            </a:r>
            <a:r>
              <a:rPr lang="en-US" sz="2000" baseline="-25000" dirty="0"/>
              <a:t>2</a:t>
            </a:r>
            <a:r>
              <a:rPr lang="en-US" sz="2000" dirty="0" smtClean="0"/>
              <a:t> object) + get ref</a:t>
            </a:r>
            <a:endParaRPr lang="en-US" sz="2000" dirty="0" smtClean="0"/>
          </a:p>
          <a:p>
            <a:pPr marL="457200" indent="-457200">
              <a:buFont typeface="+mj-lt"/>
              <a:buAutoNum type="arabicPeriod"/>
            </a:pPr>
            <a:r>
              <a:rPr lang="en-US" sz="2000" u="sng" dirty="0" smtClean="0"/>
              <a:t>ref := </a:t>
            </a:r>
            <a:r>
              <a:rPr lang="en-US" sz="2000" u="sng" dirty="0" err="1" smtClean="0"/>
              <a:t>val</a:t>
            </a:r>
            <a:r>
              <a:rPr lang="en-US" sz="2000" u="sng" dirty="0" smtClean="0"/>
              <a:t> </a:t>
            </a:r>
            <a:r>
              <a:rPr lang="en-US" sz="2000" dirty="0" smtClean="0"/>
              <a:t> (attribute := object)</a:t>
            </a:r>
          </a:p>
          <a:p>
            <a:pPr marL="857250" lvl="1" indent="-457200"/>
            <a:r>
              <a:rPr lang="en-US" sz="2000" dirty="0"/>
              <a:t>clone </a:t>
            </a:r>
            <a:r>
              <a:rPr lang="en-US" sz="2000" dirty="0" smtClean="0"/>
              <a:t>(object) + get ref</a:t>
            </a:r>
            <a:endParaRPr lang="en-US" sz="2000" dirty="0"/>
          </a:p>
          <a:p>
            <a:pPr marL="457200" indent="-457200">
              <a:buFont typeface="+mj-lt"/>
              <a:buAutoNum type="arabicPeriod"/>
            </a:pPr>
            <a:r>
              <a:rPr lang="en-US" sz="2000" u="sng" dirty="0" smtClean="0"/>
              <a:t>val1 := val2</a:t>
            </a:r>
            <a:r>
              <a:rPr lang="en-US" sz="2000" dirty="0" smtClean="0"/>
              <a:t> (object</a:t>
            </a:r>
            <a:r>
              <a:rPr lang="en-US" sz="2000" baseline="-25000" dirty="0" smtClean="0"/>
              <a:t>1</a:t>
            </a:r>
            <a:r>
              <a:rPr lang="en-US" sz="2000" dirty="0" smtClean="0"/>
              <a:t> </a:t>
            </a:r>
            <a:r>
              <a:rPr lang="en-US" sz="2000" dirty="0"/>
              <a:t>:= </a:t>
            </a:r>
            <a:r>
              <a:rPr lang="en-US" sz="2000" dirty="0" smtClean="0"/>
              <a:t>object</a:t>
            </a:r>
            <a:r>
              <a:rPr lang="en-US" sz="2000" baseline="-25000" dirty="0" smtClean="0"/>
              <a:t>2</a:t>
            </a:r>
            <a:r>
              <a:rPr lang="en-US" sz="2000" dirty="0" smtClean="0"/>
              <a:t>)</a:t>
            </a:r>
            <a:endParaRPr lang="en-US" sz="2000" u="sng" dirty="0" smtClean="0"/>
          </a:p>
          <a:p>
            <a:pPr marL="857250" lvl="1" indent="-457200"/>
            <a:r>
              <a:rPr lang="en-US" sz="2000" dirty="0"/>
              <a:t>attribute by attribute copy</a:t>
            </a:r>
            <a:endParaRPr lang="en-US" sz="2000" u="sng" dirty="0" smtClean="0"/>
          </a:p>
          <a:p>
            <a:pPr marL="457200" indent="-457200">
              <a:buFont typeface="+mj-lt"/>
              <a:buAutoNum type="arabicPeriod"/>
            </a:pPr>
            <a:r>
              <a:rPr lang="en-US" sz="2000" u="sng" dirty="0" err="1" smtClean="0"/>
              <a:t>val</a:t>
            </a:r>
            <a:r>
              <a:rPr lang="en-US" sz="2000" u="sng" dirty="0" smtClean="0"/>
              <a:t> := ref </a:t>
            </a:r>
            <a:r>
              <a:rPr lang="en-US" sz="2000" dirty="0"/>
              <a:t> (</a:t>
            </a:r>
            <a:r>
              <a:rPr lang="en-US" sz="2000" dirty="0" smtClean="0"/>
              <a:t>object </a:t>
            </a:r>
            <a:r>
              <a:rPr lang="en-US" sz="2000" dirty="0"/>
              <a:t>:= </a:t>
            </a:r>
            <a:r>
              <a:rPr lang="en-US" sz="2000" dirty="0" smtClean="0"/>
              <a:t>attribute)</a:t>
            </a:r>
            <a:endParaRPr lang="en-US" sz="2000" u="sng" dirty="0" smtClean="0"/>
          </a:p>
          <a:p>
            <a:pPr marL="857250" lvl="1" indent="-457200"/>
            <a:r>
              <a:rPr lang="en-US" sz="2000" dirty="0"/>
              <a:t>attribute by attribute </a:t>
            </a:r>
            <a:r>
              <a:rPr lang="en-US" sz="2000" dirty="0" smtClean="0"/>
              <a:t>copy</a:t>
            </a:r>
            <a:endParaRPr lang="en-US" sz="2000" u="sng" dirty="0" smtClean="0"/>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11</a:t>
            </a:fld>
            <a:endParaRPr lang="en-US" dirty="0"/>
          </a:p>
        </p:txBody>
      </p:sp>
      <p:graphicFrame>
        <p:nvGraphicFramePr>
          <p:cNvPr id="23" name="Таблица 22"/>
          <p:cNvGraphicFramePr>
            <a:graphicFrameLocks noGrp="1"/>
          </p:cNvGraphicFramePr>
          <p:nvPr>
            <p:extLst>
              <p:ext uri="{D42A27DB-BD31-4B8C-83A1-F6EECF244321}">
                <p14:modId xmlns:p14="http://schemas.microsoft.com/office/powerpoint/2010/main" val="968028627"/>
              </p:ext>
            </p:extLst>
          </p:nvPr>
        </p:nvGraphicFramePr>
        <p:xfrm>
          <a:off x="7543800" y="519279"/>
          <a:ext cx="1295400" cy="84582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3</a:t>
                      </a:r>
                      <a:endParaRPr lang="en-US" sz="1400" b="1" dirty="0" smtClean="0"/>
                    </a:p>
                  </a:txBody>
                  <a:tcPr marT="34290" marB="34290"/>
                </a:tc>
              </a:tr>
            </a:tbl>
          </a:graphicData>
        </a:graphic>
      </p:graphicFrame>
      <p:sp>
        <p:nvSpPr>
          <p:cNvPr id="24" name="TextBox 23"/>
          <p:cNvSpPr txBox="1"/>
          <p:nvPr/>
        </p:nvSpPr>
        <p:spPr>
          <a:xfrm>
            <a:off x="3810000" y="2038350"/>
            <a:ext cx="609600" cy="369332"/>
          </a:xfrm>
          <a:prstGeom prst="rect">
            <a:avLst/>
          </a:prstGeom>
          <a:solidFill>
            <a:schemeClr val="bg1"/>
          </a:solidFill>
          <a:ln>
            <a:solidFill>
              <a:srgbClr val="7030A0"/>
            </a:solidFill>
          </a:ln>
        </p:spPr>
        <p:txBody>
          <a:bodyPr wrap="square" rtlCol="0">
            <a:spAutoFit/>
          </a:bodyPr>
          <a:lstStyle/>
          <a:p>
            <a:r>
              <a:rPr lang="en-US" dirty="0" err="1" smtClean="0"/>
              <a:t>Attr</a:t>
            </a:r>
            <a:endParaRPr lang="en-US" baseline="-25000" dirty="0"/>
          </a:p>
        </p:txBody>
      </p:sp>
      <p:sp>
        <p:nvSpPr>
          <p:cNvPr id="25" name="TextBox 24"/>
          <p:cNvSpPr txBox="1"/>
          <p:nvPr/>
        </p:nvSpPr>
        <p:spPr>
          <a:xfrm>
            <a:off x="6477000" y="514350"/>
            <a:ext cx="685800" cy="369332"/>
          </a:xfrm>
          <a:prstGeom prst="rect">
            <a:avLst/>
          </a:prstGeom>
          <a:solidFill>
            <a:schemeClr val="bg1"/>
          </a:solidFill>
          <a:ln>
            <a:solidFill>
              <a:srgbClr val="7030A0"/>
            </a:solidFill>
          </a:ln>
        </p:spPr>
        <p:txBody>
          <a:bodyPr wrap="square" rtlCol="0">
            <a:spAutoFit/>
          </a:bodyPr>
          <a:lstStyle/>
          <a:p>
            <a:r>
              <a:rPr lang="en-US" dirty="0" smtClean="0"/>
              <a:t>Attr</a:t>
            </a:r>
            <a:r>
              <a:rPr lang="en-US" baseline="-25000" dirty="0" smtClean="0"/>
              <a:t>2</a:t>
            </a:r>
            <a:endParaRPr lang="en-US" baseline="-25000" dirty="0"/>
          </a:p>
        </p:txBody>
      </p:sp>
      <p:cxnSp>
        <p:nvCxnSpPr>
          <p:cNvPr id="27" name="Соединительная линия уступом 26"/>
          <p:cNvCxnSpPr>
            <a:stCxn id="25" idx="3"/>
            <a:endCxn id="23" idx="1"/>
          </p:cNvCxnSpPr>
          <p:nvPr/>
        </p:nvCxnSpPr>
        <p:spPr>
          <a:xfrm>
            <a:off x="7162800" y="699016"/>
            <a:ext cx="381000" cy="243173"/>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38800" y="1047750"/>
            <a:ext cx="762000" cy="369332"/>
          </a:xfrm>
          <a:prstGeom prst="rect">
            <a:avLst/>
          </a:prstGeom>
          <a:solidFill>
            <a:schemeClr val="bg1"/>
          </a:solidFill>
          <a:ln>
            <a:solidFill>
              <a:srgbClr val="7030A0"/>
            </a:solidFill>
          </a:ln>
        </p:spPr>
        <p:txBody>
          <a:bodyPr wrap="square" rtlCol="0">
            <a:spAutoFit/>
          </a:bodyPr>
          <a:lstStyle/>
          <a:p>
            <a:r>
              <a:rPr lang="en-US" dirty="0" smtClean="0"/>
              <a:t>Attr</a:t>
            </a:r>
            <a:r>
              <a:rPr lang="en-US" baseline="-25000" dirty="0" smtClean="0"/>
              <a:t>1</a:t>
            </a:r>
            <a:r>
              <a:rPr lang="en-US" dirty="0"/>
              <a:t> `</a:t>
            </a:r>
            <a:endParaRPr lang="en-US" baseline="-25000" dirty="0"/>
          </a:p>
        </p:txBody>
      </p:sp>
      <p:cxnSp>
        <p:nvCxnSpPr>
          <p:cNvPr id="29" name="Соединительная линия уступом 28"/>
          <p:cNvCxnSpPr>
            <a:stCxn id="28" idx="3"/>
          </p:cNvCxnSpPr>
          <p:nvPr/>
        </p:nvCxnSpPr>
        <p:spPr>
          <a:xfrm flipV="1">
            <a:off x="6400800" y="1094589"/>
            <a:ext cx="1143000" cy="137827"/>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32" name="Таблица 31"/>
          <p:cNvGraphicFramePr>
            <a:graphicFrameLocks noGrp="1"/>
          </p:cNvGraphicFramePr>
          <p:nvPr>
            <p:extLst>
              <p:ext uri="{D42A27DB-BD31-4B8C-83A1-F6EECF244321}">
                <p14:modId xmlns:p14="http://schemas.microsoft.com/office/powerpoint/2010/main" val="33785219"/>
              </p:ext>
            </p:extLst>
          </p:nvPr>
        </p:nvGraphicFramePr>
        <p:xfrm>
          <a:off x="7543800" y="1510816"/>
          <a:ext cx="1295400" cy="84582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3</a:t>
                      </a:r>
                      <a:endParaRPr lang="en-US" sz="1400" b="1" dirty="0" smtClean="0"/>
                    </a:p>
                  </a:txBody>
                  <a:tcPr marT="34290" marB="34290"/>
                </a:tc>
              </a:tr>
            </a:tbl>
          </a:graphicData>
        </a:graphic>
      </p:graphicFrame>
      <p:cxnSp>
        <p:nvCxnSpPr>
          <p:cNvPr id="33" name="Соединительная линия уступом 32"/>
          <p:cNvCxnSpPr>
            <a:stCxn id="28" idx="3"/>
            <a:endCxn id="32" idx="1"/>
          </p:cNvCxnSpPr>
          <p:nvPr/>
        </p:nvCxnSpPr>
        <p:spPr>
          <a:xfrm>
            <a:off x="6400800" y="1232416"/>
            <a:ext cx="1143000" cy="70131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81600" y="510097"/>
            <a:ext cx="685800" cy="369332"/>
          </a:xfrm>
          <a:prstGeom prst="rect">
            <a:avLst/>
          </a:prstGeom>
          <a:solidFill>
            <a:schemeClr val="bg1"/>
          </a:solidFill>
          <a:ln>
            <a:solidFill>
              <a:srgbClr val="7030A0"/>
            </a:solidFill>
          </a:ln>
        </p:spPr>
        <p:txBody>
          <a:bodyPr wrap="square" rtlCol="0">
            <a:spAutoFit/>
          </a:bodyPr>
          <a:lstStyle/>
          <a:p>
            <a:r>
              <a:rPr lang="en-US" dirty="0" smtClean="0"/>
              <a:t>Attr</a:t>
            </a:r>
            <a:r>
              <a:rPr lang="en-US" baseline="-25000" dirty="0" smtClean="0"/>
              <a:t>1</a:t>
            </a:r>
            <a:endParaRPr lang="en-US" baseline="-25000" dirty="0"/>
          </a:p>
        </p:txBody>
      </p:sp>
      <p:sp>
        <p:nvSpPr>
          <p:cNvPr id="37" name="TextBox 36"/>
          <p:cNvSpPr txBox="1"/>
          <p:nvPr/>
        </p:nvSpPr>
        <p:spPr>
          <a:xfrm>
            <a:off x="8610600" y="336884"/>
            <a:ext cx="381000" cy="369332"/>
          </a:xfrm>
          <a:prstGeom prst="rect">
            <a:avLst/>
          </a:prstGeom>
          <a:solidFill>
            <a:schemeClr val="bg1"/>
          </a:solidFill>
          <a:ln>
            <a:solidFill>
              <a:srgbClr val="7030A0"/>
            </a:solidFill>
          </a:ln>
        </p:spPr>
        <p:txBody>
          <a:bodyPr wrap="square" rtlCol="0">
            <a:spAutoFit/>
          </a:bodyPr>
          <a:lstStyle/>
          <a:p>
            <a:r>
              <a:rPr lang="en-US" dirty="0" smtClean="0"/>
              <a:t>O</a:t>
            </a:r>
            <a:endParaRPr lang="en-US" dirty="0"/>
          </a:p>
        </p:txBody>
      </p:sp>
      <p:sp>
        <p:nvSpPr>
          <p:cNvPr id="38" name="TextBox 37"/>
          <p:cNvSpPr txBox="1"/>
          <p:nvPr/>
        </p:nvSpPr>
        <p:spPr>
          <a:xfrm>
            <a:off x="8701188" y="1398405"/>
            <a:ext cx="415636" cy="369332"/>
          </a:xfrm>
          <a:prstGeom prst="rect">
            <a:avLst/>
          </a:prstGeom>
          <a:solidFill>
            <a:schemeClr val="bg1"/>
          </a:solidFill>
          <a:ln>
            <a:solidFill>
              <a:srgbClr val="7030A0"/>
            </a:solidFill>
          </a:ln>
        </p:spPr>
        <p:txBody>
          <a:bodyPr wrap="square" rtlCol="0">
            <a:spAutoFit/>
          </a:bodyPr>
          <a:lstStyle/>
          <a:p>
            <a:r>
              <a:rPr lang="en-US" dirty="0" smtClean="0"/>
              <a:t>O`</a:t>
            </a:r>
            <a:endParaRPr lang="en-US" dirty="0"/>
          </a:p>
        </p:txBody>
      </p:sp>
      <p:graphicFrame>
        <p:nvGraphicFramePr>
          <p:cNvPr id="39" name="Таблица 38"/>
          <p:cNvGraphicFramePr>
            <a:graphicFrameLocks noGrp="1"/>
          </p:cNvGraphicFramePr>
          <p:nvPr>
            <p:extLst>
              <p:ext uri="{D42A27DB-BD31-4B8C-83A1-F6EECF244321}">
                <p14:modId xmlns:p14="http://schemas.microsoft.com/office/powerpoint/2010/main" val="1926052308"/>
              </p:ext>
            </p:extLst>
          </p:nvPr>
        </p:nvGraphicFramePr>
        <p:xfrm>
          <a:off x="4648200" y="2038350"/>
          <a:ext cx="1295400" cy="84582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3</a:t>
                      </a:r>
                      <a:endParaRPr lang="en-US" sz="1400" b="1" dirty="0" smtClean="0"/>
                    </a:p>
                  </a:txBody>
                  <a:tcPr marT="34290" marB="34290"/>
                </a:tc>
              </a:tr>
            </a:tbl>
          </a:graphicData>
        </a:graphic>
      </p:graphicFrame>
      <p:sp>
        <p:nvSpPr>
          <p:cNvPr id="40" name="TextBox 39"/>
          <p:cNvSpPr txBox="1"/>
          <p:nvPr/>
        </p:nvSpPr>
        <p:spPr>
          <a:xfrm>
            <a:off x="5715000" y="1863575"/>
            <a:ext cx="381000" cy="369332"/>
          </a:xfrm>
          <a:prstGeom prst="rect">
            <a:avLst/>
          </a:prstGeom>
          <a:solidFill>
            <a:schemeClr val="bg1"/>
          </a:solidFill>
          <a:ln>
            <a:solidFill>
              <a:srgbClr val="7030A0"/>
            </a:solidFill>
          </a:ln>
        </p:spPr>
        <p:txBody>
          <a:bodyPr wrap="square" rtlCol="0">
            <a:spAutoFit/>
          </a:bodyPr>
          <a:lstStyle/>
          <a:p>
            <a:r>
              <a:rPr lang="en-US" dirty="0" smtClean="0"/>
              <a:t>O</a:t>
            </a:r>
            <a:endParaRPr lang="en-US" dirty="0"/>
          </a:p>
        </p:txBody>
      </p:sp>
      <p:graphicFrame>
        <p:nvGraphicFramePr>
          <p:cNvPr id="41" name="Таблица 40"/>
          <p:cNvGraphicFramePr>
            <a:graphicFrameLocks noGrp="1"/>
          </p:cNvGraphicFramePr>
          <p:nvPr>
            <p:extLst>
              <p:ext uri="{D42A27DB-BD31-4B8C-83A1-F6EECF244321}">
                <p14:modId xmlns:p14="http://schemas.microsoft.com/office/powerpoint/2010/main" val="2274061671"/>
              </p:ext>
            </p:extLst>
          </p:nvPr>
        </p:nvGraphicFramePr>
        <p:xfrm>
          <a:off x="7315200" y="2647950"/>
          <a:ext cx="1295400" cy="84582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3</a:t>
                      </a:r>
                      <a:endParaRPr lang="en-US" sz="1400" b="1" dirty="0" smtClean="0"/>
                    </a:p>
                  </a:txBody>
                  <a:tcPr marT="34290" marB="34290"/>
                </a:tc>
              </a:tr>
            </a:tbl>
          </a:graphicData>
        </a:graphic>
      </p:graphicFrame>
      <p:sp>
        <p:nvSpPr>
          <p:cNvPr id="42" name="TextBox 41"/>
          <p:cNvSpPr txBox="1"/>
          <p:nvPr/>
        </p:nvSpPr>
        <p:spPr>
          <a:xfrm>
            <a:off x="8472588" y="2535539"/>
            <a:ext cx="415636" cy="369332"/>
          </a:xfrm>
          <a:prstGeom prst="rect">
            <a:avLst/>
          </a:prstGeom>
          <a:solidFill>
            <a:schemeClr val="bg1"/>
          </a:solidFill>
          <a:ln>
            <a:solidFill>
              <a:srgbClr val="7030A0"/>
            </a:solidFill>
          </a:ln>
        </p:spPr>
        <p:txBody>
          <a:bodyPr wrap="square" rtlCol="0">
            <a:spAutoFit/>
          </a:bodyPr>
          <a:lstStyle/>
          <a:p>
            <a:r>
              <a:rPr lang="en-US" dirty="0" smtClean="0"/>
              <a:t>O`</a:t>
            </a:r>
            <a:endParaRPr lang="en-US" dirty="0"/>
          </a:p>
        </p:txBody>
      </p:sp>
      <p:sp>
        <p:nvSpPr>
          <p:cNvPr id="43" name="TextBox 42"/>
          <p:cNvSpPr txBox="1"/>
          <p:nvPr/>
        </p:nvSpPr>
        <p:spPr>
          <a:xfrm>
            <a:off x="6120779" y="2509466"/>
            <a:ext cx="692727" cy="369332"/>
          </a:xfrm>
          <a:prstGeom prst="rect">
            <a:avLst/>
          </a:prstGeom>
          <a:solidFill>
            <a:schemeClr val="bg1"/>
          </a:solidFill>
          <a:ln>
            <a:solidFill>
              <a:srgbClr val="7030A0"/>
            </a:solidFill>
          </a:ln>
        </p:spPr>
        <p:txBody>
          <a:bodyPr wrap="square" rtlCol="0">
            <a:spAutoFit/>
          </a:bodyPr>
          <a:lstStyle/>
          <a:p>
            <a:r>
              <a:rPr lang="en-US" dirty="0" err="1" smtClean="0"/>
              <a:t>Attr</a:t>
            </a:r>
            <a:r>
              <a:rPr lang="en-US" dirty="0" smtClean="0"/>
              <a:t> </a:t>
            </a:r>
            <a:r>
              <a:rPr lang="en-US" dirty="0"/>
              <a:t>`</a:t>
            </a:r>
            <a:endParaRPr lang="en-US" baseline="-25000" dirty="0"/>
          </a:p>
        </p:txBody>
      </p:sp>
      <p:cxnSp>
        <p:nvCxnSpPr>
          <p:cNvPr id="44" name="Соединительная линия уступом 43"/>
          <p:cNvCxnSpPr>
            <a:stCxn id="43" idx="3"/>
            <a:endCxn id="41" idx="1"/>
          </p:cNvCxnSpPr>
          <p:nvPr/>
        </p:nvCxnSpPr>
        <p:spPr>
          <a:xfrm>
            <a:off x="6813506" y="2694132"/>
            <a:ext cx="501694" cy="37672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48" name="Таблица 47"/>
          <p:cNvGraphicFramePr>
            <a:graphicFrameLocks noGrp="1"/>
          </p:cNvGraphicFramePr>
          <p:nvPr>
            <p:extLst>
              <p:ext uri="{D42A27DB-BD31-4B8C-83A1-F6EECF244321}">
                <p14:modId xmlns:p14="http://schemas.microsoft.com/office/powerpoint/2010/main" val="1571491426"/>
              </p:ext>
            </p:extLst>
          </p:nvPr>
        </p:nvGraphicFramePr>
        <p:xfrm>
          <a:off x="4610100" y="3181350"/>
          <a:ext cx="1295400" cy="56388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bl>
          </a:graphicData>
        </a:graphic>
      </p:graphicFrame>
      <p:sp>
        <p:nvSpPr>
          <p:cNvPr id="49" name="TextBox 48"/>
          <p:cNvSpPr txBox="1"/>
          <p:nvPr/>
        </p:nvSpPr>
        <p:spPr>
          <a:xfrm>
            <a:off x="5657850" y="2998955"/>
            <a:ext cx="419100" cy="553998"/>
          </a:xfrm>
          <a:prstGeom prst="rect">
            <a:avLst/>
          </a:prstGeom>
          <a:solidFill>
            <a:schemeClr val="bg1"/>
          </a:solidFill>
          <a:ln>
            <a:solidFill>
              <a:srgbClr val="7030A0"/>
            </a:solidFill>
          </a:ln>
        </p:spPr>
        <p:txBody>
          <a:bodyPr wrap="square" rtlCol="0">
            <a:spAutoFit/>
          </a:bodyPr>
          <a:lstStyle/>
          <a:p>
            <a:r>
              <a:rPr lang="en-US" dirty="0" smtClean="0"/>
              <a:t>O</a:t>
            </a:r>
            <a:r>
              <a:rPr lang="en-US" baseline="-25000" dirty="0" smtClean="0"/>
              <a:t>1</a:t>
            </a:r>
            <a:endParaRPr lang="en-US" baseline="-25000" dirty="0"/>
          </a:p>
        </p:txBody>
      </p:sp>
      <p:graphicFrame>
        <p:nvGraphicFramePr>
          <p:cNvPr id="50" name="Таблица 49"/>
          <p:cNvGraphicFramePr>
            <a:graphicFrameLocks noGrp="1"/>
          </p:cNvGraphicFramePr>
          <p:nvPr>
            <p:extLst>
              <p:ext uri="{D42A27DB-BD31-4B8C-83A1-F6EECF244321}">
                <p14:modId xmlns:p14="http://schemas.microsoft.com/office/powerpoint/2010/main" val="1312287805"/>
              </p:ext>
            </p:extLst>
          </p:nvPr>
        </p:nvGraphicFramePr>
        <p:xfrm>
          <a:off x="6934200" y="3728021"/>
          <a:ext cx="1295400" cy="84582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3</a:t>
                      </a:r>
                      <a:endParaRPr lang="en-US" sz="1400" b="1" dirty="0" smtClean="0"/>
                    </a:p>
                  </a:txBody>
                  <a:tcPr marT="34290" marB="34290"/>
                </a:tc>
              </a:tr>
            </a:tbl>
          </a:graphicData>
        </a:graphic>
      </p:graphicFrame>
      <p:sp>
        <p:nvSpPr>
          <p:cNvPr id="51" name="TextBox 50"/>
          <p:cNvSpPr txBox="1"/>
          <p:nvPr/>
        </p:nvSpPr>
        <p:spPr>
          <a:xfrm>
            <a:off x="7981950" y="3545626"/>
            <a:ext cx="419100" cy="369332"/>
          </a:xfrm>
          <a:prstGeom prst="rect">
            <a:avLst/>
          </a:prstGeom>
          <a:solidFill>
            <a:schemeClr val="bg1"/>
          </a:solidFill>
          <a:ln>
            <a:solidFill>
              <a:srgbClr val="7030A0"/>
            </a:solidFill>
          </a:ln>
        </p:spPr>
        <p:txBody>
          <a:bodyPr wrap="square" rtlCol="0">
            <a:spAutoFit/>
          </a:bodyPr>
          <a:lstStyle/>
          <a:p>
            <a:r>
              <a:rPr lang="en-US" dirty="0" smtClean="0"/>
              <a:t>O</a:t>
            </a:r>
            <a:r>
              <a:rPr lang="en-US" baseline="-25000" dirty="0" smtClean="0"/>
              <a:t>2</a:t>
            </a:r>
            <a:endParaRPr lang="en-US" baseline="-25000" dirty="0"/>
          </a:p>
        </p:txBody>
      </p:sp>
      <p:cxnSp>
        <p:nvCxnSpPr>
          <p:cNvPr id="53" name="Соединительная линия уступом 52"/>
          <p:cNvCxnSpPr/>
          <p:nvPr/>
        </p:nvCxnSpPr>
        <p:spPr>
          <a:xfrm rot="10800000">
            <a:off x="5486400" y="3333750"/>
            <a:ext cx="2362200" cy="533400"/>
          </a:xfrm>
          <a:prstGeom prst="bentConnector3">
            <a:avLst>
              <a:gd name="adj1" fmla="val 472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Соединительная линия уступом 54"/>
          <p:cNvCxnSpPr/>
          <p:nvPr/>
        </p:nvCxnSpPr>
        <p:spPr>
          <a:xfrm rot="10800000">
            <a:off x="5486400" y="3638550"/>
            <a:ext cx="2362201" cy="533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8" name="Таблица 57"/>
          <p:cNvGraphicFramePr>
            <a:graphicFrameLocks noGrp="1"/>
          </p:cNvGraphicFramePr>
          <p:nvPr>
            <p:extLst>
              <p:ext uri="{D42A27DB-BD31-4B8C-83A1-F6EECF244321}">
                <p14:modId xmlns:p14="http://schemas.microsoft.com/office/powerpoint/2010/main" val="2817672921"/>
              </p:ext>
            </p:extLst>
          </p:nvPr>
        </p:nvGraphicFramePr>
        <p:xfrm>
          <a:off x="2209800" y="4400550"/>
          <a:ext cx="1295400" cy="56388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bl>
          </a:graphicData>
        </a:graphic>
      </p:graphicFrame>
      <p:sp>
        <p:nvSpPr>
          <p:cNvPr id="59" name="TextBox 58"/>
          <p:cNvSpPr txBox="1"/>
          <p:nvPr/>
        </p:nvSpPr>
        <p:spPr>
          <a:xfrm>
            <a:off x="3257550" y="4218155"/>
            <a:ext cx="419100" cy="369332"/>
          </a:xfrm>
          <a:prstGeom prst="rect">
            <a:avLst/>
          </a:prstGeom>
          <a:solidFill>
            <a:schemeClr val="bg1"/>
          </a:solidFill>
          <a:ln>
            <a:solidFill>
              <a:srgbClr val="7030A0"/>
            </a:solidFill>
          </a:ln>
        </p:spPr>
        <p:txBody>
          <a:bodyPr wrap="square" rtlCol="0">
            <a:spAutoFit/>
          </a:bodyPr>
          <a:lstStyle/>
          <a:p>
            <a:r>
              <a:rPr lang="en-US" dirty="0" smtClean="0"/>
              <a:t>O</a:t>
            </a:r>
            <a:endParaRPr lang="en-US" baseline="-25000" dirty="0"/>
          </a:p>
        </p:txBody>
      </p:sp>
      <p:graphicFrame>
        <p:nvGraphicFramePr>
          <p:cNvPr id="60" name="Таблица 59"/>
          <p:cNvGraphicFramePr>
            <a:graphicFrameLocks noGrp="1"/>
          </p:cNvGraphicFramePr>
          <p:nvPr>
            <p:extLst>
              <p:ext uri="{D42A27DB-BD31-4B8C-83A1-F6EECF244321}">
                <p14:modId xmlns:p14="http://schemas.microsoft.com/office/powerpoint/2010/main" val="3401926354"/>
              </p:ext>
            </p:extLst>
          </p:nvPr>
        </p:nvGraphicFramePr>
        <p:xfrm>
          <a:off x="5035727" y="4090109"/>
          <a:ext cx="1295400" cy="845820"/>
        </p:xfrm>
        <a:graphic>
          <a:graphicData uri="http://schemas.openxmlformats.org/drawingml/2006/table">
            <a:tbl>
              <a:tblPr>
                <a:tableStyleId>{5C22544A-7EE6-4342-B048-85BDC9FD1C3A}</a:tableStyleId>
              </a:tblPr>
              <a:tblGrid>
                <a:gridCol w="545432"/>
                <a:gridCol w="749968"/>
              </a:tblGrid>
              <a:tr h="274320">
                <a:tc>
                  <a:txBody>
                    <a:bodyPr/>
                    <a:lstStyle/>
                    <a:p>
                      <a:r>
                        <a:rPr lang="en-US" sz="1400" dirty="0" smtClean="0"/>
                        <a:t>Attr</a:t>
                      </a:r>
                      <a:r>
                        <a:rPr lang="en-US" sz="1400" baseline="-25000" dirty="0" smtClean="0"/>
                        <a:t>1</a:t>
                      </a:r>
                      <a:endParaRPr lang="en-US" sz="1400" baseline="-25000" dirty="0"/>
                    </a:p>
                  </a:txBody>
                  <a:tcPr marT="34290" marB="34290"/>
                </a:tc>
                <a:tc>
                  <a:txBody>
                    <a:bodyPr/>
                    <a:lstStyle/>
                    <a:p>
                      <a:r>
                        <a:rPr lang="en-US" sz="1400" dirty="0" smtClean="0"/>
                        <a:t>Value</a:t>
                      </a:r>
                      <a:r>
                        <a:rPr lang="en-US" sz="1400" baseline="-25000" dirty="0" smtClean="0"/>
                        <a:t>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2</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2</a:t>
                      </a:r>
                      <a:endParaRPr lang="en-US" sz="1400" dirty="0" smtClean="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a:t>
                      </a:r>
                      <a:r>
                        <a:rPr lang="en-US" sz="1400" baseline="-25000" dirty="0" smtClean="0"/>
                        <a:t>3</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r>
                        <a:rPr lang="en-US" sz="1400" baseline="-25000" dirty="0" smtClean="0"/>
                        <a:t>3</a:t>
                      </a:r>
                      <a:endParaRPr lang="en-US" sz="1400" b="1" dirty="0" smtClean="0"/>
                    </a:p>
                  </a:txBody>
                  <a:tcPr marT="34290" marB="34290"/>
                </a:tc>
              </a:tr>
            </a:tbl>
          </a:graphicData>
        </a:graphic>
      </p:graphicFrame>
      <p:sp>
        <p:nvSpPr>
          <p:cNvPr id="61" name="TextBox 60"/>
          <p:cNvSpPr txBox="1"/>
          <p:nvPr/>
        </p:nvSpPr>
        <p:spPr>
          <a:xfrm>
            <a:off x="6193115" y="3977698"/>
            <a:ext cx="415636" cy="369332"/>
          </a:xfrm>
          <a:prstGeom prst="rect">
            <a:avLst/>
          </a:prstGeom>
          <a:solidFill>
            <a:schemeClr val="bg1"/>
          </a:solidFill>
          <a:ln>
            <a:solidFill>
              <a:srgbClr val="7030A0"/>
            </a:solidFill>
          </a:ln>
        </p:spPr>
        <p:txBody>
          <a:bodyPr wrap="square" rtlCol="0">
            <a:spAutoFit/>
          </a:bodyPr>
          <a:lstStyle/>
          <a:p>
            <a:r>
              <a:rPr lang="en-US" dirty="0" smtClean="0"/>
              <a:t>O</a:t>
            </a:r>
            <a:endParaRPr lang="en-US" dirty="0"/>
          </a:p>
        </p:txBody>
      </p:sp>
      <p:sp>
        <p:nvSpPr>
          <p:cNvPr id="62" name="TextBox 61"/>
          <p:cNvSpPr txBox="1"/>
          <p:nvPr/>
        </p:nvSpPr>
        <p:spPr>
          <a:xfrm>
            <a:off x="3962400" y="3951625"/>
            <a:ext cx="571633" cy="369332"/>
          </a:xfrm>
          <a:prstGeom prst="rect">
            <a:avLst/>
          </a:prstGeom>
          <a:solidFill>
            <a:schemeClr val="bg1"/>
          </a:solidFill>
          <a:ln>
            <a:solidFill>
              <a:srgbClr val="7030A0"/>
            </a:solidFill>
          </a:ln>
        </p:spPr>
        <p:txBody>
          <a:bodyPr wrap="square" rtlCol="0">
            <a:spAutoFit/>
          </a:bodyPr>
          <a:lstStyle/>
          <a:p>
            <a:r>
              <a:rPr lang="en-US" dirty="0" err="1" smtClean="0"/>
              <a:t>Attr</a:t>
            </a:r>
            <a:endParaRPr lang="en-US" baseline="-25000" dirty="0"/>
          </a:p>
        </p:txBody>
      </p:sp>
      <p:cxnSp>
        <p:nvCxnSpPr>
          <p:cNvPr id="63" name="Соединительная линия уступом 62"/>
          <p:cNvCxnSpPr>
            <a:stCxn id="62" idx="3"/>
            <a:endCxn id="60" idx="1"/>
          </p:cNvCxnSpPr>
          <p:nvPr/>
        </p:nvCxnSpPr>
        <p:spPr>
          <a:xfrm>
            <a:off x="4534033" y="4136291"/>
            <a:ext cx="501694" cy="376728"/>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Соединительная линия уступом 65"/>
          <p:cNvCxnSpPr/>
          <p:nvPr/>
        </p:nvCxnSpPr>
        <p:spPr>
          <a:xfrm rot="10800000" flipV="1">
            <a:off x="3048000" y="4248150"/>
            <a:ext cx="28575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p:nvPr/>
        </p:nvCxnSpPr>
        <p:spPr>
          <a:xfrm rot="10800000" flipV="1">
            <a:off x="3124200" y="4552950"/>
            <a:ext cx="28194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273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Object type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342900"/>
            <a:ext cx="8915400" cy="4743450"/>
          </a:xfrm>
        </p:spPr>
        <p:txBody>
          <a:bodyPr>
            <a:noAutofit/>
          </a:bodyPr>
          <a:lstStyle/>
          <a:p>
            <a:r>
              <a:rPr lang="en-US" sz="2000" dirty="0" smtClean="0"/>
              <a:t>Group of objects form a type. Group may be defined differently</a:t>
            </a:r>
          </a:p>
          <a:p>
            <a:pPr lvl="1"/>
            <a:r>
              <a:rPr lang="en-US" sz="2000" dirty="0" smtClean="0"/>
              <a:t>1 | 4 | 6 | 7   // Just name all objects of the same kind</a:t>
            </a:r>
          </a:p>
          <a:p>
            <a:pPr lvl="1"/>
            <a:r>
              <a:rPr lang="en-US" sz="2000" dirty="0" smtClean="0"/>
              <a:t>1 | “a string” | true | (1,2,3,4) | () </a:t>
            </a:r>
            <a:r>
              <a:rPr lang="en-US" sz="2000" b="1" dirty="0" smtClean="0"/>
              <a:t>do</a:t>
            </a:r>
            <a:r>
              <a:rPr lang="en-US" sz="2000" dirty="0" smtClean="0"/>
              <a:t> … </a:t>
            </a:r>
            <a:r>
              <a:rPr lang="en-US" sz="2000" b="1" dirty="0" smtClean="0"/>
              <a:t>end</a:t>
            </a:r>
            <a:r>
              <a:rPr lang="en-US" sz="2000" dirty="0" smtClean="0"/>
              <a:t>  /* All objects of different kinds */</a:t>
            </a:r>
          </a:p>
          <a:p>
            <a:pPr lvl="1"/>
            <a:r>
              <a:rPr lang="en-US" sz="2000" dirty="0" err="1" smtClean="0"/>
              <a:t>minInteger</a:t>
            </a:r>
            <a:r>
              <a:rPr lang="en-US" sz="2000" dirty="0" smtClean="0"/>
              <a:t> </a:t>
            </a:r>
            <a:r>
              <a:rPr lang="en-US" sz="2000" b="1" dirty="0" smtClean="0"/>
              <a:t>..</a:t>
            </a:r>
            <a:r>
              <a:rPr lang="en-US" sz="2000" dirty="0" smtClean="0"/>
              <a:t> </a:t>
            </a:r>
            <a:r>
              <a:rPr lang="en-US" sz="2000" dirty="0" err="1" smtClean="0"/>
              <a:t>maxInteger</a:t>
            </a:r>
            <a:r>
              <a:rPr lang="en-US" sz="2000" dirty="0" smtClean="0"/>
              <a:t>  // Range</a:t>
            </a:r>
          </a:p>
          <a:p>
            <a:pPr lvl="1"/>
            <a:r>
              <a:rPr lang="en-US" sz="2000" dirty="0" smtClean="0"/>
              <a:t>true | false </a:t>
            </a:r>
            <a:r>
              <a:rPr lang="en-US" sz="2000" dirty="0"/>
              <a:t>// Just name all objects of the same </a:t>
            </a:r>
            <a:r>
              <a:rPr lang="en-US" sz="2000" dirty="0" smtClean="0"/>
              <a:t>kind</a:t>
            </a:r>
          </a:p>
          <a:p>
            <a:pPr lvl="1"/>
            <a:r>
              <a:rPr lang="en-US" sz="2000" dirty="0" smtClean="0"/>
              <a:t>{0b0 </a:t>
            </a:r>
            <a:r>
              <a:rPr lang="en-US" sz="2000" dirty="0"/>
              <a:t>| </a:t>
            </a:r>
            <a:r>
              <a:rPr lang="en-US" sz="2000" dirty="0" smtClean="0"/>
              <a:t>0b1} 8 // Regular expression</a:t>
            </a:r>
          </a:p>
          <a:p>
            <a:pPr lvl="1"/>
            <a:r>
              <a:rPr lang="en-US" sz="2000" dirty="0" smtClean="0"/>
              <a:t>Boolean | String // Union</a:t>
            </a:r>
          </a:p>
          <a:p>
            <a:pPr lvl="1"/>
            <a:r>
              <a:rPr lang="en-US" sz="2000" b="1" dirty="0"/>
              <a:t>t</a:t>
            </a:r>
            <a:r>
              <a:rPr lang="en-US" sz="2000" b="1" dirty="0" smtClean="0"/>
              <a:t>ype</a:t>
            </a:r>
            <a:r>
              <a:rPr lang="en-US" sz="2000" dirty="0" smtClean="0"/>
              <a:t> Name constructors* attributes* </a:t>
            </a:r>
            <a:r>
              <a:rPr lang="en-US" sz="2000" b="1" dirty="0" smtClean="0"/>
              <a:t>end</a:t>
            </a:r>
            <a:r>
              <a:rPr lang="en-US" sz="2000" dirty="0" smtClean="0"/>
              <a:t> // Text </a:t>
            </a:r>
            <a:r>
              <a:rPr lang="en-US" sz="2000" dirty="0" smtClean="0"/>
              <a:t>form</a:t>
            </a:r>
            <a:endParaRPr lang="en-US" sz="2000" dirty="0" smtClean="0"/>
          </a:p>
          <a:p>
            <a:r>
              <a:rPr lang="en-US" sz="2000" dirty="0" smtClean="0"/>
              <a:t>If all objects in a type of the same kind (have common subset of attributes) we know what we can do with these objects (set of operations is known) otherwise type check is </a:t>
            </a:r>
            <a:r>
              <a:rPr lang="en-US" sz="2000" dirty="0" smtClean="0"/>
              <a:t>required</a:t>
            </a:r>
            <a:endParaRPr lang="en-US" sz="2000" dirty="0"/>
          </a:p>
          <a:p>
            <a:r>
              <a:rPr lang="en-US" sz="2000" dirty="0" smtClean="0"/>
              <a:t>What is the type of object </a:t>
            </a:r>
            <a:r>
              <a:rPr lang="en-US" sz="2000" b="1" dirty="0" smtClean="0"/>
              <a:t>1</a:t>
            </a:r>
            <a:r>
              <a:rPr lang="en-US" sz="2000" dirty="0" smtClean="0"/>
              <a:t> ?  </a:t>
            </a: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12</a:t>
            </a:fld>
            <a:endParaRPr lang="en-US" dirty="0"/>
          </a:p>
        </p:txBody>
      </p:sp>
      <p:sp>
        <p:nvSpPr>
          <p:cNvPr id="4" name="TextBox 3"/>
          <p:cNvSpPr txBox="1"/>
          <p:nvPr/>
        </p:nvSpPr>
        <p:spPr>
          <a:xfrm>
            <a:off x="3736676" y="4552950"/>
            <a:ext cx="3554435" cy="369332"/>
          </a:xfrm>
          <a:prstGeom prst="rect">
            <a:avLst/>
          </a:prstGeom>
          <a:noFill/>
        </p:spPr>
        <p:txBody>
          <a:bodyPr wrap="none" rtlCol="0">
            <a:spAutoFit/>
          </a:bodyPr>
          <a:lstStyle/>
          <a:p>
            <a:r>
              <a:rPr lang="en-US" dirty="0"/>
              <a:t>Integer.1 or Cardinal.1 or LongInt.1?</a:t>
            </a:r>
          </a:p>
        </p:txBody>
      </p:sp>
    </p:spTree>
    <p:extLst>
      <p:ext uri="{BB962C8B-B14F-4D97-AF65-F5344CB8AC3E}">
        <p14:creationId xmlns:p14="http://schemas.microsoft.com/office/powerpoint/2010/main" val="21837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Object </a:t>
            </a:r>
            <a:r>
              <a:rPr lang="en-US" sz="3600" b="1" dirty="0" smtClean="0">
                <a:solidFill>
                  <a:srgbClr val="CC6600"/>
                </a:solidFill>
                <a:latin typeface="Comic Sans MS" pitchFamily="66" charset="0"/>
              </a:rPr>
              <a:t>type - implications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914400" y="590550"/>
            <a:ext cx="6400800" cy="3733800"/>
          </a:xfrm>
        </p:spPr>
        <p:txBody>
          <a:bodyPr>
            <a:noAutofit/>
          </a:bodyPr>
          <a:lstStyle/>
          <a:p>
            <a:r>
              <a:rPr lang="en-US" sz="2400" dirty="0" smtClean="0"/>
              <a:t>Group of objects form a </a:t>
            </a:r>
            <a:r>
              <a:rPr lang="en-US" sz="2400" dirty="0" smtClean="0"/>
              <a:t>type</a:t>
            </a:r>
            <a:r>
              <a:rPr lang="en-US" sz="2400" dirty="0"/>
              <a:t> </a:t>
            </a:r>
            <a:r>
              <a:rPr lang="en-US" sz="2400" dirty="0" smtClean="0"/>
              <a:t>…</a:t>
            </a:r>
          </a:p>
          <a:p>
            <a:r>
              <a:rPr lang="en-US" sz="2400" dirty="0" smtClean="0"/>
              <a:t>Options</a:t>
            </a:r>
          </a:p>
          <a:p>
            <a:pPr lvl="1"/>
            <a:r>
              <a:rPr lang="en-US" dirty="0" smtClean="0"/>
              <a:t>1 object </a:t>
            </a:r>
            <a:r>
              <a:rPr lang="en-US" dirty="0">
                <a:sym typeface="Wingdings" panose="05000000000000000000" pitchFamily="2" charset="2"/>
              </a:rPr>
              <a:t> 1 </a:t>
            </a:r>
            <a:r>
              <a:rPr lang="en-US" dirty="0" smtClean="0">
                <a:sym typeface="Wingdings" panose="05000000000000000000" pitchFamily="2" charset="2"/>
              </a:rPr>
              <a:t>type (module, singleton per program, per hierarchy, per routine (function))</a:t>
            </a:r>
            <a:r>
              <a:rPr lang="ru-RU" dirty="0" smtClean="0">
                <a:sym typeface="Wingdings" panose="05000000000000000000" pitchFamily="2" charset="2"/>
              </a:rPr>
              <a:t>   </a:t>
            </a:r>
            <a:r>
              <a:rPr lang="en-US" dirty="0" err="1" smtClean="0">
                <a:sym typeface="Wingdings" panose="05000000000000000000" pitchFamily="2" charset="2"/>
              </a:rPr>
              <a:t>IO.put</a:t>
            </a:r>
            <a:r>
              <a:rPr lang="en-US" dirty="0" smtClean="0">
                <a:sym typeface="Wingdings" panose="05000000000000000000" pitchFamily="2" charset="2"/>
              </a:rPr>
              <a:t> (“string”)</a:t>
            </a:r>
            <a:endParaRPr lang="en-US" dirty="0" smtClean="0"/>
          </a:p>
          <a:p>
            <a:pPr lvl="1"/>
            <a:r>
              <a:rPr lang="en-US" dirty="0" smtClean="0"/>
              <a:t>N objects </a:t>
            </a:r>
            <a:r>
              <a:rPr lang="en-US" dirty="0" smtClean="0">
                <a:sym typeface="Wingdings" panose="05000000000000000000" pitchFamily="2" charset="2"/>
              </a:rPr>
              <a:t> 1 type (range, explicit, … ?)</a:t>
            </a:r>
          </a:p>
          <a:p>
            <a:pPr lvl="1"/>
            <a:r>
              <a:rPr lang="en-US" dirty="0" smtClean="0">
                <a:sym typeface="Wingdings" panose="05000000000000000000" pitchFamily="2" charset="2"/>
              </a:rPr>
              <a:t>Unlimited # of objects </a:t>
            </a:r>
            <a:r>
              <a:rPr lang="en-US" dirty="0">
                <a:sym typeface="Wingdings" panose="05000000000000000000" pitchFamily="2" charset="2"/>
              </a:rPr>
              <a:t> 1 </a:t>
            </a:r>
            <a:r>
              <a:rPr lang="en-US" dirty="0" smtClean="0">
                <a:sym typeface="Wingdings" panose="05000000000000000000" pitchFamily="2" charset="2"/>
              </a:rPr>
              <a:t>type (</a:t>
            </a:r>
            <a:r>
              <a:rPr lang="en-US" b="1" dirty="0" smtClean="0">
                <a:sym typeface="Wingdings" panose="05000000000000000000" pitchFamily="2" charset="2"/>
              </a:rPr>
              <a:t>new</a:t>
            </a:r>
            <a:r>
              <a:rPr lang="en-US" dirty="0" smtClean="0">
                <a:sym typeface="Wingdings" panose="05000000000000000000" pitchFamily="2" charset="2"/>
              </a:rPr>
              <a:t>…)</a:t>
            </a:r>
            <a:endParaRPr lang="en-US" dirty="0" smtClean="0"/>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13</a:t>
            </a:fld>
            <a:endParaRPr lang="en-US" dirty="0"/>
          </a:p>
        </p:txBody>
      </p:sp>
    </p:spTree>
    <p:extLst>
      <p:ext uri="{BB962C8B-B14F-4D97-AF65-F5344CB8AC3E}">
        <p14:creationId xmlns:p14="http://schemas.microsoft.com/office/powerpoint/2010/main" val="3663116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872"/>
            <a:ext cx="8991600" cy="477270"/>
          </a:xfrm>
        </p:spPr>
        <p:txBody>
          <a:bodyPr>
            <a:normAutofit fontScale="90000"/>
          </a:bodyPr>
          <a:lstStyle/>
          <a:p>
            <a:r>
              <a:rPr lang="en-US" sz="3600" b="1" dirty="0" smtClean="0">
                <a:solidFill>
                  <a:srgbClr val="CC6600"/>
                </a:solidFill>
                <a:latin typeface="Comic Sans MS" pitchFamily="66" charset="0"/>
              </a:rPr>
              <a:t>Note on notation …</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99107" y="742950"/>
            <a:ext cx="8915400" cy="3276600"/>
          </a:xfrm>
        </p:spPr>
        <p:txBody>
          <a:bodyPr numCol="2">
            <a:noAutofit/>
          </a:bodyPr>
          <a:lstStyle/>
          <a:p>
            <a:pPr marL="0" indent="0">
              <a:buNone/>
            </a:pPr>
            <a:r>
              <a:rPr lang="en-US" sz="1600" b="1" dirty="0" smtClean="0">
                <a:solidFill>
                  <a:srgbClr val="0000FF"/>
                </a:solidFill>
                <a:latin typeface="Lucida Console" panose="020B0609040504020204" pitchFamily="49" charset="0"/>
              </a:rPr>
              <a:t>object </a:t>
            </a:r>
            <a:r>
              <a:rPr lang="en-US" sz="1600" dirty="0" smtClean="0">
                <a:solidFill>
                  <a:srgbClr val="0000FF"/>
                </a:solidFill>
                <a:latin typeface="Lucida Console" panose="020B0609040504020204" pitchFamily="49" charset="0"/>
              </a:rPr>
              <a:t>x</a:t>
            </a:r>
          </a:p>
          <a:p>
            <a:pPr marL="0" indent="0">
              <a:buNone/>
            </a:pPr>
            <a:r>
              <a:rPr lang="en-US" sz="1600" b="1" dirty="0" smtClean="0">
                <a:solidFill>
                  <a:srgbClr val="0000FF"/>
                </a:solidFill>
                <a:latin typeface="Lucida Console" panose="020B0609040504020204" pitchFamily="49" charset="0"/>
              </a:rPr>
              <a:t>  </a:t>
            </a:r>
            <a:r>
              <a:rPr lang="en-US" sz="1600" b="1" dirty="0" err="1" smtClean="0">
                <a:solidFill>
                  <a:srgbClr val="0000FF"/>
                </a:solidFill>
                <a:latin typeface="Lucida Console" panose="020B0609040504020204" pitchFamily="49" charset="0"/>
              </a:rPr>
              <a:t>const</a:t>
            </a:r>
            <a:r>
              <a:rPr lang="en-US" sz="1600" dirty="0" smtClean="0">
                <a:solidFill>
                  <a:srgbClr val="0000FF"/>
                </a:solidFill>
                <a:latin typeface="Lucida Console" panose="020B0609040504020204" pitchFamily="49" charset="0"/>
              </a:rPr>
              <a:t> procedure </a:t>
            </a:r>
            <a:r>
              <a:rPr lang="en-US" sz="1600" dirty="0">
                <a:solidFill>
                  <a:srgbClr val="0000FF"/>
                </a:solidFill>
                <a:latin typeface="Lucida Console" panose="020B0609040504020204" pitchFamily="49" charset="0"/>
              </a:rPr>
              <a:t>: () </a:t>
            </a:r>
            <a:r>
              <a:rPr lang="en-US" sz="1600" b="1" dirty="0">
                <a:solidFill>
                  <a:srgbClr val="0000FF"/>
                </a:solidFill>
                <a:latin typeface="Lucida Console" panose="020B0609040504020204" pitchFamily="49" charset="0"/>
              </a:rPr>
              <a:t>do … end</a:t>
            </a:r>
          </a:p>
          <a:p>
            <a:pPr marL="0" indent="0">
              <a:buNone/>
            </a:pPr>
            <a:r>
              <a:rPr lang="en-US" sz="1600" b="1" dirty="0" smtClean="0">
                <a:solidFill>
                  <a:srgbClr val="0000FF"/>
                </a:solidFill>
                <a:latin typeface="Lucida Console" panose="020B0609040504020204" pitchFamily="49" charset="0"/>
              </a:rPr>
              <a:t>  </a:t>
            </a:r>
            <a:r>
              <a:rPr lang="en-US" sz="1600" b="1" dirty="0" err="1" smtClean="0">
                <a:solidFill>
                  <a:srgbClr val="0000FF"/>
                </a:solidFill>
                <a:latin typeface="Lucida Console" panose="020B0609040504020204" pitchFamily="49" charset="0"/>
              </a:rPr>
              <a:t>const</a:t>
            </a:r>
            <a:r>
              <a:rPr lang="en-US" sz="1600" dirty="0" smtClean="0">
                <a:solidFill>
                  <a:srgbClr val="0000FF"/>
                </a:solidFill>
                <a:latin typeface="Lucida Console" panose="020B0609040504020204" pitchFamily="49" charset="0"/>
              </a:rPr>
              <a:t> function </a:t>
            </a:r>
            <a:r>
              <a:rPr lang="en-US" sz="1600" b="1" dirty="0">
                <a:solidFill>
                  <a:srgbClr val="0000FF"/>
                </a:solidFill>
                <a:latin typeface="Lucida Console" panose="020B0609040504020204" pitchFamily="49" charset="0"/>
              </a:rPr>
              <a:t>:</a:t>
            </a:r>
            <a:r>
              <a:rPr lang="en-US" sz="1600" dirty="0">
                <a:solidFill>
                  <a:srgbClr val="0000FF"/>
                </a:solidFill>
                <a:latin typeface="Lucida Console" panose="020B0609040504020204" pitchFamily="49" charset="0"/>
              </a:rPr>
              <a:t> ():Type </a:t>
            </a:r>
            <a:r>
              <a:rPr lang="en-US" sz="1600" b="1" dirty="0">
                <a:solidFill>
                  <a:srgbClr val="0000FF"/>
                </a:solidFill>
                <a:latin typeface="Lucida Console" panose="020B0609040504020204" pitchFamily="49" charset="0"/>
              </a:rPr>
              <a:t>do … </a:t>
            </a:r>
            <a:r>
              <a:rPr lang="en-US" sz="1600" b="1" dirty="0" smtClean="0">
                <a:solidFill>
                  <a:srgbClr val="0000FF"/>
                </a:solidFill>
                <a:latin typeface="Lucida Console" panose="020B0609040504020204" pitchFamily="49" charset="0"/>
              </a:rPr>
              <a:t>end</a:t>
            </a:r>
          </a:p>
          <a:p>
            <a:pPr marL="0" indent="0">
              <a:buNone/>
            </a:pPr>
            <a:r>
              <a:rPr lang="en-US" sz="1600" b="1" dirty="0" smtClean="0">
                <a:solidFill>
                  <a:srgbClr val="0000FF"/>
                </a:solidFill>
                <a:latin typeface="Lucida Console" panose="020B0609040504020204" pitchFamily="49" charset="0"/>
              </a:rPr>
              <a:t>end</a:t>
            </a:r>
          </a:p>
          <a:p>
            <a:pPr marL="0" indent="0">
              <a:buNone/>
            </a:pPr>
            <a:endParaRPr lang="en-US" sz="1600" b="1" dirty="0" smtClean="0">
              <a:solidFill>
                <a:srgbClr val="0000FF"/>
              </a:solidFill>
              <a:latin typeface="Lucida Console" panose="020B0609040504020204" pitchFamily="49" charset="0"/>
            </a:endParaRPr>
          </a:p>
          <a:p>
            <a:pPr marL="0" indent="0">
              <a:buNone/>
            </a:pPr>
            <a:r>
              <a:rPr lang="en-US" sz="1600" b="1" dirty="0" smtClean="0">
                <a:solidFill>
                  <a:srgbClr val="0000FF"/>
                </a:solidFill>
                <a:latin typeface="Lucida Console" panose="020B0609040504020204" pitchFamily="49" charset="0"/>
              </a:rPr>
              <a:t>type </a:t>
            </a:r>
            <a:r>
              <a:rPr lang="en-US" sz="1600" dirty="0" smtClean="0">
                <a:solidFill>
                  <a:srgbClr val="0000FF"/>
                </a:solidFill>
                <a:latin typeface="Lucida Console" panose="020B0609040504020204" pitchFamily="49" charset="0"/>
              </a:rPr>
              <a:t>X</a:t>
            </a:r>
            <a:endParaRPr lang="en-US" sz="1600" dirty="0">
              <a:solidFill>
                <a:srgbClr val="0000FF"/>
              </a:solidFill>
              <a:latin typeface="Lucida Console" panose="020B0609040504020204" pitchFamily="49" charset="0"/>
            </a:endParaRPr>
          </a:p>
          <a:p>
            <a:pPr marL="0" indent="0">
              <a:buNone/>
            </a:pPr>
            <a:r>
              <a:rPr lang="en-US" sz="1600" b="1"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const</a:t>
            </a: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procedure = </a:t>
            </a:r>
            <a:r>
              <a:rPr lang="en-US" sz="1600" dirty="0">
                <a:solidFill>
                  <a:srgbClr val="0000FF"/>
                </a:solidFill>
                <a:latin typeface="Lucida Console" panose="020B0609040504020204" pitchFamily="49" charset="0"/>
              </a:rPr>
              <a:t>() </a:t>
            </a:r>
            <a:r>
              <a:rPr lang="en-US" sz="1600" b="1" dirty="0">
                <a:solidFill>
                  <a:srgbClr val="0000FF"/>
                </a:solidFill>
                <a:latin typeface="Lucida Console" panose="020B0609040504020204" pitchFamily="49" charset="0"/>
              </a:rPr>
              <a:t>do … end</a:t>
            </a:r>
          </a:p>
          <a:p>
            <a:pPr marL="0" indent="0">
              <a:buNone/>
            </a:pPr>
            <a:r>
              <a:rPr lang="en-US" sz="1600" b="1"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const</a:t>
            </a: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function = </a:t>
            </a:r>
            <a:r>
              <a:rPr lang="en-US" sz="1600" dirty="0">
                <a:solidFill>
                  <a:srgbClr val="0000FF"/>
                </a:solidFill>
                <a:latin typeface="Lucida Console" panose="020B0609040504020204" pitchFamily="49" charset="0"/>
              </a:rPr>
              <a:t>():Type </a:t>
            </a:r>
            <a:r>
              <a:rPr lang="en-US" sz="1600" b="1" dirty="0">
                <a:solidFill>
                  <a:srgbClr val="0000FF"/>
                </a:solidFill>
                <a:latin typeface="Lucida Console" panose="020B0609040504020204" pitchFamily="49" charset="0"/>
              </a:rPr>
              <a:t>do … end</a:t>
            </a:r>
          </a:p>
          <a:p>
            <a:pPr marL="0" indent="0">
              <a:buNone/>
            </a:pPr>
            <a:r>
              <a:rPr lang="en-US" sz="1600" b="1" dirty="0" smtClean="0">
                <a:solidFill>
                  <a:srgbClr val="0000FF"/>
                </a:solidFill>
                <a:latin typeface="Lucida Console" panose="020B0609040504020204" pitchFamily="49" charset="0"/>
              </a:rPr>
              <a:t>end</a:t>
            </a:r>
          </a:p>
          <a:p>
            <a:pPr marL="0" indent="0">
              <a:buNone/>
            </a:pPr>
            <a:endParaRPr lang="en-US" sz="1600" b="1" dirty="0">
              <a:solidFill>
                <a:srgbClr val="0000FF"/>
              </a:solidFill>
              <a:latin typeface="Lucida Console" panose="020B0609040504020204" pitchFamily="49" charset="0"/>
            </a:endParaRPr>
          </a:p>
          <a:p>
            <a:pPr marL="0" indent="0">
              <a:buNone/>
            </a:pPr>
            <a:endParaRPr lang="en-US" sz="1600" b="1" dirty="0" smtClean="0">
              <a:solidFill>
                <a:srgbClr val="0000FF"/>
              </a:solidFill>
              <a:latin typeface="Lucida Console" panose="020B0609040504020204" pitchFamily="49" charset="0"/>
            </a:endParaRPr>
          </a:p>
          <a:p>
            <a:pPr marL="0" indent="0">
              <a:buNone/>
            </a:pPr>
            <a:endParaRPr lang="en-US" sz="1600" b="1" dirty="0">
              <a:solidFill>
                <a:srgbClr val="0000FF"/>
              </a:solidFill>
              <a:latin typeface="Lucida Console" panose="020B0609040504020204" pitchFamily="49" charset="0"/>
            </a:endParaRPr>
          </a:p>
          <a:p>
            <a:pPr marL="0" indent="0">
              <a:buNone/>
            </a:pPr>
            <a:endParaRPr lang="en-US" sz="1600" b="1" dirty="0" smtClean="0">
              <a:solidFill>
                <a:srgbClr val="0000FF"/>
              </a:solidFill>
              <a:latin typeface="Lucida Console" panose="020B0609040504020204" pitchFamily="49" charset="0"/>
            </a:endParaRPr>
          </a:p>
          <a:p>
            <a:pPr marL="0" indent="0">
              <a:buNone/>
            </a:pPr>
            <a:endParaRPr lang="en-US" sz="1600" b="1" dirty="0">
              <a:solidFill>
                <a:srgbClr val="0000FF"/>
              </a:solidFill>
              <a:latin typeface="Lucida Console" panose="020B0609040504020204" pitchFamily="49" charset="0"/>
            </a:endParaRPr>
          </a:p>
          <a:p>
            <a:pPr marL="0" indent="0">
              <a:buNone/>
            </a:pPr>
            <a:r>
              <a:rPr lang="en-US" sz="1600" b="1" dirty="0" smtClean="0">
                <a:solidFill>
                  <a:srgbClr val="0000FF"/>
                </a:solidFill>
                <a:latin typeface="Lucida Console" panose="020B0609040504020204" pitchFamily="49" charset="0"/>
              </a:rPr>
              <a:t>  object </a:t>
            </a:r>
            <a:r>
              <a:rPr lang="en-US" sz="1600" dirty="0">
                <a:solidFill>
                  <a:srgbClr val="0000FF"/>
                </a:solidFill>
                <a:latin typeface="Lucida Console" panose="020B0609040504020204" pitchFamily="49" charset="0"/>
              </a:rPr>
              <a:t>x</a:t>
            </a:r>
          </a:p>
          <a:p>
            <a:pPr marL="0" indent="0">
              <a:buNone/>
            </a:pPr>
            <a:r>
              <a:rPr lang="en-US" sz="1600" b="1" dirty="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procedure() </a:t>
            </a:r>
            <a:r>
              <a:rPr lang="en-US" sz="1600" b="1" dirty="0">
                <a:solidFill>
                  <a:srgbClr val="0000FF"/>
                </a:solidFill>
                <a:latin typeface="Lucida Console" panose="020B0609040504020204" pitchFamily="49" charset="0"/>
              </a:rPr>
              <a:t>do … end</a:t>
            </a:r>
          </a:p>
          <a:p>
            <a:pPr marL="0" indent="0">
              <a:buNone/>
            </a:pPr>
            <a:r>
              <a:rPr lang="en-US" sz="1600" b="1" dirty="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function():</a:t>
            </a:r>
            <a:r>
              <a:rPr lang="en-US" sz="1600" dirty="0">
                <a:solidFill>
                  <a:srgbClr val="0000FF"/>
                </a:solidFill>
                <a:latin typeface="Lucida Console" panose="020B0609040504020204" pitchFamily="49" charset="0"/>
              </a:rPr>
              <a:t>Type </a:t>
            </a:r>
            <a:r>
              <a:rPr lang="en-US" sz="1600" b="1" dirty="0">
                <a:solidFill>
                  <a:srgbClr val="0000FF"/>
                </a:solidFill>
                <a:latin typeface="Lucida Console" panose="020B0609040504020204" pitchFamily="49" charset="0"/>
              </a:rPr>
              <a:t>do … end</a:t>
            </a:r>
          </a:p>
          <a:p>
            <a:pPr marL="0" indent="0">
              <a:buNone/>
            </a:pPr>
            <a:r>
              <a:rPr lang="en-US" sz="1600" b="1" dirty="0" smtClean="0">
                <a:solidFill>
                  <a:srgbClr val="0000FF"/>
                </a:solidFill>
                <a:latin typeface="Lucida Console" panose="020B0609040504020204" pitchFamily="49" charset="0"/>
              </a:rPr>
              <a:t>  end</a:t>
            </a:r>
            <a:endParaRPr lang="en-US" sz="1600" b="1" dirty="0">
              <a:solidFill>
                <a:srgbClr val="0000FF"/>
              </a:solidFill>
              <a:latin typeface="Lucida Console" panose="020B0609040504020204" pitchFamily="49" charset="0"/>
            </a:endParaRPr>
          </a:p>
          <a:p>
            <a:pPr marL="0" indent="0">
              <a:buNone/>
            </a:pPr>
            <a:endParaRPr lang="en-US" sz="1600" b="1" dirty="0">
              <a:solidFill>
                <a:srgbClr val="0000FF"/>
              </a:solidFill>
              <a:latin typeface="Lucida Console" panose="020B0609040504020204" pitchFamily="49" charset="0"/>
            </a:endParaRPr>
          </a:p>
          <a:p>
            <a:pPr marL="0" indent="0">
              <a:buNone/>
            </a:pPr>
            <a:r>
              <a:rPr lang="en-US" sz="1600" b="1" dirty="0" smtClean="0">
                <a:solidFill>
                  <a:srgbClr val="0000FF"/>
                </a:solidFill>
                <a:latin typeface="Lucida Console" panose="020B0609040504020204" pitchFamily="49" charset="0"/>
              </a:rPr>
              <a:t>  type </a:t>
            </a:r>
            <a:r>
              <a:rPr lang="en-US" sz="1600" dirty="0">
                <a:solidFill>
                  <a:srgbClr val="0000FF"/>
                </a:solidFill>
                <a:latin typeface="Lucida Console" panose="020B0609040504020204" pitchFamily="49" charset="0"/>
              </a:rPr>
              <a:t>X</a:t>
            </a:r>
          </a:p>
          <a:p>
            <a:pPr marL="0" indent="0">
              <a:buNone/>
            </a:pPr>
            <a:r>
              <a:rPr lang="en-US" sz="1600" b="1" dirty="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procedure() </a:t>
            </a:r>
            <a:r>
              <a:rPr lang="en-US" sz="1600" b="1" dirty="0">
                <a:solidFill>
                  <a:srgbClr val="0000FF"/>
                </a:solidFill>
                <a:latin typeface="Lucida Console" panose="020B0609040504020204" pitchFamily="49" charset="0"/>
              </a:rPr>
              <a:t>do … end</a:t>
            </a:r>
          </a:p>
          <a:p>
            <a:pPr marL="0" indent="0">
              <a:buNone/>
            </a:pPr>
            <a:r>
              <a:rPr lang="en-US" sz="1600" b="1" dirty="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function():</a:t>
            </a:r>
            <a:r>
              <a:rPr lang="en-US" sz="1600" dirty="0">
                <a:solidFill>
                  <a:srgbClr val="0000FF"/>
                </a:solidFill>
                <a:latin typeface="Lucida Console" panose="020B0609040504020204" pitchFamily="49" charset="0"/>
              </a:rPr>
              <a:t>Type </a:t>
            </a:r>
            <a:r>
              <a:rPr lang="en-US" sz="1600" b="1" dirty="0">
                <a:solidFill>
                  <a:srgbClr val="0000FF"/>
                </a:solidFill>
                <a:latin typeface="Lucida Console" panose="020B0609040504020204" pitchFamily="49" charset="0"/>
              </a:rPr>
              <a:t>do … end</a:t>
            </a:r>
          </a:p>
          <a:p>
            <a:pPr marL="0" indent="0">
              <a:buNone/>
            </a:pPr>
            <a:r>
              <a:rPr lang="en-US" sz="1600" b="1" dirty="0" smtClean="0">
                <a:solidFill>
                  <a:srgbClr val="0000FF"/>
                </a:solidFill>
                <a:latin typeface="Lucida Console" panose="020B0609040504020204" pitchFamily="49" charset="0"/>
              </a:rPr>
              <a:t>  end</a:t>
            </a:r>
            <a:endParaRPr lang="en-US" sz="1600" b="1" dirty="0">
              <a:solidFill>
                <a:srgbClr val="0000FF"/>
              </a:solidFill>
              <a:latin typeface="Lucida Console" panose="020B0609040504020204" pitchFamily="49" charset="0"/>
            </a:endParaRPr>
          </a:p>
          <a:p>
            <a:pPr marL="0" indent="0">
              <a:buNone/>
            </a:pPr>
            <a:endParaRPr lang="en-US" sz="1600" b="1" dirty="0" smtClean="0">
              <a:solidFill>
                <a:srgbClr val="0000FF"/>
              </a:solidFill>
              <a:latin typeface="Lucida Console" panose="020B0609040504020204" pitchFamily="49" charset="0"/>
            </a:endParaRPr>
          </a:p>
          <a:p>
            <a:pPr marL="0" indent="0">
              <a:buNone/>
            </a:pPr>
            <a:endParaRPr lang="en-US" sz="1600" b="1" dirty="0">
              <a:solidFill>
                <a:srgbClr val="0000FF"/>
              </a:solidFill>
              <a:latin typeface="Lucida Console" panose="020B0609040504020204" pitchFamily="49" charset="0"/>
            </a:endParaRPr>
          </a:p>
          <a:p>
            <a:pPr marL="0" indent="0">
              <a:buNone/>
            </a:pPr>
            <a:endParaRPr lang="en-US" sz="1600" b="1" dirty="0">
              <a:solidFill>
                <a:srgbClr val="0000FF"/>
              </a:solidFill>
              <a:latin typeface="Lucida Console" panose="020B0609040504020204" pitchFamily="49" charset="0"/>
            </a:endParaRPr>
          </a:p>
          <a:p>
            <a:pPr marL="0" indent="0">
              <a:buNone/>
            </a:pPr>
            <a:endParaRPr lang="en-US" sz="1600" b="1" dirty="0">
              <a:solidFill>
                <a:srgbClr val="0000FF"/>
              </a:solidFill>
              <a:latin typeface="Lucida Console" panose="020B0609040504020204" pitchFamily="49" charset="0"/>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14</a:t>
            </a:fld>
            <a:endParaRPr lang="en-US" dirty="0"/>
          </a:p>
        </p:txBody>
      </p:sp>
      <p:sp>
        <p:nvSpPr>
          <p:cNvPr id="6" name="TextBox 5"/>
          <p:cNvSpPr txBox="1"/>
          <p:nvPr/>
        </p:nvSpPr>
        <p:spPr>
          <a:xfrm>
            <a:off x="2590800" y="3867150"/>
            <a:ext cx="3505200" cy="830997"/>
          </a:xfrm>
          <a:prstGeom prst="rect">
            <a:avLst/>
          </a:prstGeom>
          <a:solidFill>
            <a:schemeClr val="bg1"/>
          </a:solidFill>
          <a:ln>
            <a:solidFill>
              <a:schemeClr val="accent1">
                <a:shade val="95000"/>
                <a:satMod val="105000"/>
              </a:schemeClr>
            </a:solidFill>
          </a:ln>
        </p:spPr>
        <p:txBody>
          <a:bodyPr wrap="square" rtlCol="0">
            <a:spAutoFit/>
          </a:bodyPr>
          <a:lstStyle/>
          <a:p>
            <a:pPr marL="342900" indent="-342900">
              <a:buFont typeface="Arial" panose="020B0604020202020204" pitchFamily="34" charset="0"/>
              <a:buChar char="•"/>
            </a:pPr>
            <a:r>
              <a:rPr lang="en-US" sz="2400" dirty="0" smtClean="0"/>
              <a:t>Less to type</a:t>
            </a:r>
          </a:p>
          <a:p>
            <a:pPr marL="342900" indent="-342900">
              <a:buFont typeface="Arial" panose="020B0604020202020204" pitchFamily="34" charset="0"/>
              <a:buChar char="•"/>
            </a:pPr>
            <a:r>
              <a:rPr lang="en-US" sz="2400" dirty="0" smtClean="0"/>
              <a:t>The way we used to</a:t>
            </a:r>
            <a:endParaRPr lang="en-US" sz="2400" dirty="0" smtClean="0"/>
          </a:p>
        </p:txBody>
      </p:sp>
      <p:cxnSp>
        <p:nvCxnSpPr>
          <p:cNvPr id="8" name="Прямая соединительная линия 7"/>
          <p:cNvCxnSpPr/>
          <p:nvPr/>
        </p:nvCxnSpPr>
        <p:spPr>
          <a:xfrm>
            <a:off x="4630074" y="590550"/>
            <a:ext cx="0" cy="297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06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872"/>
            <a:ext cx="8991600" cy="477270"/>
          </a:xfrm>
        </p:spPr>
        <p:txBody>
          <a:bodyPr>
            <a:normAutofit fontScale="90000"/>
          </a:bodyPr>
          <a:lstStyle/>
          <a:p>
            <a:r>
              <a:rPr lang="en-US" sz="3600" b="1" dirty="0" smtClean="0">
                <a:solidFill>
                  <a:srgbClr val="CC6600"/>
                </a:solidFill>
                <a:latin typeface="Comic Sans MS" pitchFamily="66" charset="0"/>
              </a:rPr>
              <a:t>2 atomic </a:t>
            </a:r>
            <a:r>
              <a:rPr lang="en-US" sz="3600" b="1" dirty="0" smtClean="0">
                <a:solidFill>
                  <a:srgbClr val="CC6600"/>
                </a:solidFill>
                <a:latin typeface="Comic Sans MS" pitchFamily="66" charset="0"/>
              </a:rPr>
              <a:t>objects: </a:t>
            </a:r>
            <a:r>
              <a:rPr lang="en-US" sz="3600" b="1" dirty="0">
                <a:solidFill>
                  <a:srgbClr val="CC6600"/>
                </a:solidFill>
                <a:latin typeface="Comic Sans MS" pitchFamily="66" charset="0"/>
              </a:rPr>
              <a:t>s</a:t>
            </a:r>
            <a:r>
              <a:rPr lang="en-US" sz="3600" b="1" dirty="0" smtClean="0">
                <a:solidFill>
                  <a:srgbClr val="CC6600"/>
                </a:solidFill>
                <a:latin typeface="Comic Sans MS" pitchFamily="66" charset="0"/>
              </a:rPr>
              <a:t>tarting </a:t>
            </a:r>
            <a:r>
              <a:rPr lang="en-US" sz="3600" b="1" dirty="0">
                <a:solidFill>
                  <a:srgbClr val="CC6600"/>
                </a:solidFill>
                <a:latin typeface="Comic Sans MS" pitchFamily="66" charset="0"/>
              </a:rPr>
              <a:t>from O and </a:t>
            </a:r>
            <a:r>
              <a:rPr lang="en-US" sz="3600" b="1" dirty="0" smtClean="0">
                <a:solidFill>
                  <a:srgbClr val="CC6600"/>
                </a:solidFill>
                <a:latin typeface="Comic Sans MS" pitchFamily="66" charset="0"/>
              </a:rPr>
              <a:t>| </a:t>
            </a:r>
            <a:r>
              <a:rPr lang="en-US" sz="3600" b="1" dirty="0">
                <a:solidFill>
                  <a:srgbClr val="CC6600"/>
                </a:solidFill>
                <a:latin typeface="Comic Sans MS" pitchFamily="66" charset="0"/>
              </a:rPr>
              <a:t>…</a:t>
            </a:r>
          </a:p>
        </p:txBody>
      </p:sp>
      <p:sp>
        <p:nvSpPr>
          <p:cNvPr id="3" name="Content Placeholder 2"/>
          <p:cNvSpPr>
            <a:spLocks noGrp="1"/>
          </p:cNvSpPr>
          <p:nvPr>
            <p:ph sz="half" idx="1"/>
          </p:nvPr>
        </p:nvSpPr>
        <p:spPr>
          <a:xfrm>
            <a:off x="0" y="342900"/>
            <a:ext cx="9144000" cy="4743450"/>
          </a:xfrm>
        </p:spPr>
        <p:txBody>
          <a:bodyPr>
            <a:noAutofit/>
          </a:bodyPr>
          <a:lstStyle/>
          <a:p>
            <a:pPr marL="0" indent="0">
              <a:buNone/>
            </a:pPr>
            <a:r>
              <a:rPr lang="en-US" sz="1400" b="1" dirty="0" smtClean="0">
                <a:solidFill>
                  <a:srgbClr val="0000FF"/>
                </a:solidFill>
                <a:latin typeface="Lucida Console" panose="020B0609040504020204" pitchFamily="49" charset="0"/>
              </a:rPr>
              <a:t>type</a:t>
            </a:r>
            <a:r>
              <a:rPr lang="en-US" sz="1400" dirty="0" smtClean="0">
                <a:solidFill>
                  <a:srgbClr val="0000FF"/>
                </a:solidFill>
                <a:latin typeface="Lucida Console" panose="020B0609040504020204" pitchFamily="49" charset="0"/>
              </a:rPr>
              <a:t> Bit </a:t>
            </a:r>
            <a:r>
              <a:rPr lang="en-US" sz="1400" b="1" dirty="0" err="1" smtClean="0">
                <a:solidFill>
                  <a:srgbClr val="0000FF"/>
                </a:solidFill>
                <a:latin typeface="Lucida Console" panose="020B0609040504020204" pitchFamily="49" charset="0"/>
              </a:rPr>
              <a:t>const</a:t>
            </a:r>
            <a:r>
              <a:rPr lang="en-US" sz="1400" dirty="0" smtClean="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0b0</a:t>
            </a:r>
            <a:r>
              <a:rPr lang="en-US" sz="1400" dirty="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0b1 </a:t>
            </a:r>
            <a:r>
              <a:rPr lang="en-US" sz="1400" b="1" dirty="0" smtClean="0">
                <a:solidFill>
                  <a:srgbClr val="0000FF"/>
                </a:solidFill>
                <a:latin typeface="Lucida Console" panose="020B0609040504020204" pitchFamily="49" charset="0"/>
              </a:rPr>
              <a:t>end</a:t>
            </a:r>
            <a:endParaRPr lang="en-US" sz="1400" b="1" dirty="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&amp;, and </a:t>
            </a:r>
            <a:r>
              <a:rPr lang="en-US" sz="1400" dirty="0">
                <a:solidFill>
                  <a:srgbClr val="0000FF"/>
                </a:solidFill>
                <a:latin typeface="Lucida Console" panose="020B0609040504020204" pitchFamily="49" charset="0"/>
              </a:rPr>
              <a:t>(other: Bit): </a:t>
            </a:r>
            <a:r>
              <a:rPr lang="en-US" sz="1400" dirty="0" smtClean="0">
                <a:solidFill>
                  <a:srgbClr val="0000FF"/>
                </a:solidFill>
                <a:latin typeface="Lucida Console" panose="020B0609040504020204" pitchFamily="49" charset="0"/>
              </a:rPr>
              <a:t>Bit=&gt;</a:t>
            </a:r>
            <a:r>
              <a:rPr lang="en-US" sz="1400" b="1" dirty="0" smtClean="0">
                <a:solidFill>
                  <a:srgbClr val="0000FF"/>
                </a:solidFill>
                <a:latin typeface="Lucida Console" panose="020B0609040504020204" pitchFamily="49" charset="0"/>
              </a:rPr>
              <a:t>if</a:t>
            </a: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this</a:t>
            </a:r>
            <a:r>
              <a:rPr lang="en-US" sz="1400" dirty="0" smtClean="0">
                <a:solidFill>
                  <a:srgbClr val="0000FF"/>
                </a:solidFill>
                <a:latin typeface="Lucida Console" panose="020B0609040504020204" pitchFamily="49" charset="0"/>
              </a:rPr>
              <a:t>=0b0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0b0 </a:t>
            </a:r>
            <a:r>
              <a:rPr lang="en-US" sz="1400" b="1" dirty="0" err="1" smtClean="0">
                <a:solidFill>
                  <a:srgbClr val="0000FF"/>
                </a:solidFill>
                <a:latin typeface="Lucida Console" panose="020B0609040504020204" pitchFamily="49" charset="0"/>
              </a:rPr>
              <a:t>elseif</a:t>
            </a:r>
            <a:r>
              <a:rPr lang="en-US" sz="1400" dirty="0" smtClean="0">
                <a:solidFill>
                  <a:srgbClr val="0000FF"/>
                </a:solidFill>
                <a:latin typeface="Lucida Console" panose="020B0609040504020204" pitchFamily="49" charset="0"/>
              </a:rPr>
              <a:t> other=0b0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0b0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0b1</a:t>
            </a:r>
          </a:p>
          <a:p>
            <a:pPr marL="0" indent="0">
              <a:buNone/>
            </a:pPr>
            <a:r>
              <a:rPr lang="en-US" sz="1400" dirty="0" smtClean="0">
                <a:solidFill>
                  <a:srgbClr val="0000FF"/>
                </a:solidFill>
                <a:latin typeface="Lucida Console" panose="020B0609040504020204" pitchFamily="49" charset="0"/>
              </a:rPr>
              <a:t>  |, or </a:t>
            </a:r>
            <a:r>
              <a:rPr lang="en-US" sz="1400" dirty="0">
                <a:solidFill>
                  <a:srgbClr val="0000FF"/>
                </a:solidFill>
                <a:latin typeface="Lucida Console" panose="020B0609040504020204" pitchFamily="49" charset="0"/>
              </a:rPr>
              <a:t>(other: Bit): </a:t>
            </a:r>
            <a:r>
              <a:rPr lang="en-US" sz="1400" dirty="0" smtClean="0">
                <a:solidFill>
                  <a:srgbClr val="0000FF"/>
                </a:solidFill>
                <a:latin typeface="Lucida Console" panose="020B0609040504020204" pitchFamily="49" charset="0"/>
              </a:rPr>
              <a:t>Bit=&gt; </a:t>
            </a:r>
            <a:r>
              <a:rPr lang="en-US" sz="1400" b="1" dirty="0">
                <a:solidFill>
                  <a:srgbClr val="0000FF"/>
                </a:solidFill>
                <a:latin typeface="Lucida Console" panose="020B0609040504020204" pitchFamily="49" charset="0"/>
              </a:rPr>
              <a:t>if </a:t>
            </a:r>
            <a:r>
              <a:rPr lang="en-US" sz="1400" b="1" dirty="0" smtClean="0">
                <a:solidFill>
                  <a:srgbClr val="0000FF"/>
                </a:solidFill>
                <a:latin typeface="Lucida Console" panose="020B0609040504020204" pitchFamily="49" charset="0"/>
              </a:rPr>
              <a:t>this</a:t>
            </a:r>
            <a:r>
              <a:rPr lang="en-US" sz="1400" dirty="0" smtClean="0">
                <a:solidFill>
                  <a:srgbClr val="0000FF"/>
                </a:solidFill>
                <a:latin typeface="Lucida Console" panose="020B0609040504020204" pitchFamily="49" charset="0"/>
              </a:rPr>
              <a:t>=0b1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0b1 </a:t>
            </a:r>
            <a:r>
              <a:rPr lang="en-US" sz="1400" dirty="0" err="1" smtClean="0">
                <a:solidFill>
                  <a:srgbClr val="0000FF"/>
                </a:solidFill>
                <a:latin typeface="Lucida Console" panose="020B0609040504020204" pitchFamily="49" charset="0"/>
              </a:rPr>
              <a:t>elseif</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 0b1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0b1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0b0</a:t>
            </a:r>
          </a:p>
          <a:p>
            <a:pPr marL="0" indent="0">
              <a:buNone/>
            </a:pPr>
            <a:r>
              <a:rPr lang="en-US" sz="1400" dirty="0" smtClean="0">
                <a:solidFill>
                  <a:srgbClr val="0000FF"/>
                </a:solidFill>
                <a:latin typeface="Lucida Console" panose="020B0609040504020204" pitchFamily="49" charset="0"/>
              </a:rPr>
              <a:t>  ^, </a:t>
            </a:r>
            <a:r>
              <a:rPr lang="en-US" sz="1400" dirty="0" err="1" smtClean="0">
                <a:solidFill>
                  <a:srgbClr val="0000FF"/>
                </a:solidFill>
                <a:latin typeface="Lucida Console" panose="020B0609040504020204" pitchFamily="49" charset="0"/>
              </a:rPr>
              <a:t>xor</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Bit): </a:t>
            </a:r>
            <a:r>
              <a:rPr lang="en-US" sz="1400" dirty="0" smtClean="0">
                <a:solidFill>
                  <a:srgbClr val="0000FF"/>
                </a:solidFill>
                <a:latin typeface="Lucida Console" panose="020B0609040504020204" pitchFamily="49" charset="0"/>
              </a:rPr>
              <a:t>Bit=&gt; </a:t>
            </a:r>
            <a:r>
              <a:rPr lang="en-US" sz="1400" b="1" dirty="0">
                <a:solidFill>
                  <a:srgbClr val="0000FF"/>
                </a:solidFill>
                <a:latin typeface="Lucida Console" panose="020B0609040504020204" pitchFamily="49" charset="0"/>
              </a:rPr>
              <a:t>if this</a:t>
            </a:r>
            <a:r>
              <a:rPr lang="en-US" sz="1400" dirty="0">
                <a:solidFill>
                  <a:srgbClr val="0000FF"/>
                </a:solidFill>
                <a:latin typeface="Lucida Console" panose="020B0609040504020204" pitchFamily="49" charset="0"/>
              </a:rPr>
              <a:t> = other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0b0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0b1</a:t>
            </a:r>
          </a:p>
          <a:p>
            <a:pPr marL="0" indent="0">
              <a:buNone/>
            </a:pPr>
            <a:r>
              <a:rPr lang="en-US" sz="1400" dirty="0" smtClean="0">
                <a:solidFill>
                  <a:srgbClr val="0000FF"/>
                </a:solidFill>
                <a:latin typeface="Lucida Console" panose="020B0609040504020204" pitchFamily="49" charset="0"/>
              </a:rPr>
              <a:t>  ~, not </a:t>
            </a:r>
            <a:r>
              <a:rPr lang="en-US" sz="1400" dirty="0">
                <a:solidFill>
                  <a:srgbClr val="0000FF"/>
                </a:solidFill>
                <a:latin typeface="Lucida Console" panose="020B0609040504020204" pitchFamily="49" charset="0"/>
              </a:rPr>
              <a:t>(): Bit =&gt; </a:t>
            </a:r>
            <a:r>
              <a:rPr lang="en-US" sz="1400" b="1" dirty="0">
                <a:solidFill>
                  <a:srgbClr val="0000FF"/>
                </a:solidFill>
                <a:latin typeface="Lucida Console" panose="020B0609040504020204" pitchFamily="49" charset="0"/>
              </a:rPr>
              <a:t>if this</a:t>
            </a:r>
            <a:r>
              <a:rPr lang="en-US" sz="1400" dirty="0">
                <a:solidFill>
                  <a:srgbClr val="0000FF"/>
                </a:solidFill>
                <a:latin typeface="Lucida Console" panose="020B0609040504020204" pitchFamily="49" charset="0"/>
              </a:rPr>
              <a:t> = 0b0 </a:t>
            </a:r>
            <a:r>
              <a:rPr lang="en-US" sz="1400" b="1" dirty="0">
                <a:solidFill>
                  <a:srgbClr val="0000FF"/>
                </a:solidFill>
                <a:latin typeface="Lucida Console" panose="020B0609040504020204" pitchFamily="49" charset="0"/>
              </a:rPr>
              <a:t>do</a:t>
            </a:r>
            <a:r>
              <a:rPr lang="en-US" sz="1400" dirty="0">
                <a:solidFill>
                  <a:srgbClr val="0000FF"/>
                </a:solidFill>
                <a:latin typeface="Lucida Console" panose="020B0609040504020204" pitchFamily="49" charset="0"/>
              </a:rPr>
              <a:t> 0b1 </a:t>
            </a:r>
            <a:r>
              <a:rPr lang="en-US" sz="1400" b="1" dirty="0">
                <a:solidFill>
                  <a:srgbClr val="0000FF"/>
                </a:solidFill>
                <a:latin typeface="Lucida Console" panose="020B0609040504020204" pitchFamily="49" charset="0"/>
              </a:rPr>
              <a:t>else</a:t>
            </a:r>
            <a:r>
              <a:rPr lang="en-US" sz="1400" dirty="0">
                <a:solidFill>
                  <a:srgbClr val="0000FF"/>
                </a:solidFill>
                <a:latin typeface="Lucida Console" panose="020B0609040504020204" pitchFamily="49" charset="0"/>
              </a:rPr>
              <a:t> 0b0</a:t>
            </a:r>
          </a:p>
          <a:p>
            <a:pPr marL="0" indent="0">
              <a:buNone/>
            </a:pPr>
            <a:r>
              <a:rPr lang="en-US" sz="1400" dirty="0" smtClean="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Bit): Bit </a:t>
            </a:r>
            <a:r>
              <a:rPr lang="en-US" sz="1400" b="1" dirty="0" smtClean="0">
                <a:solidFill>
                  <a:srgbClr val="0000FF"/>
                </a:solidFill>
                <a:latin typeface="Lucida Console" panose="020B0609040504020204" pitchFamily="49" charset="0"/>
              </a:rPr>
              <a:t>do</a:t>
            </a:r>
            <a:r>
              <a:rPr lang="en-US" sz="1400" dirty="0" smtClean="0">
                <a:solidFill>
                  <a:srgbClr val="0000FF"/>
                </a:solidFill>
                <a:latin typeface="Lucida Console" panose="020B0609040504020204" pitchFamily="49" charset="0"/>
              </a:rPr>
              <a:t> // </a:t>
            </a:r>
            <a:r>
              <a:rPr lang="en-US" sz="1400" dirty="0">
                <a:solidFill>
                  <a:srgbClr val="0000FF"/>
                </a:solidFill>
                <a:latin typeface="Lucida Console" panose="020B0609040504020204" pitchFamily="49" charset="0"/>
              </a:rPr>
              <a:t>Definition of addition</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if </a:t>
            </a:r>
            <a:r>
              <a:rPr lang="en-US" sz="1400" b="1" dirty="0">
                <a:solidFill>
                  <a:srgbClr val="0000FF"/>
                </a:solidFill>
                <a:latin typeface="Lucida Console" panose="020B0609040504020204" pitchFamily="49" charset="0"/>
              </a:rPr>
              <a:t>this</a:t>
            </a:r>
            <a:r>
              <a:rPr lang="en-US" sz="1400" dirty="0">
                <a:solidFill>
                  <a:srgbClr val="0000FF"/>
                </a:solidFill>
                <a:latin typeface="Lucida Console" panose="020B0609040504020204" pitchFamily="49" charset="0"/>
              </a:rPr>
              <a:t> = 0b0 </a:t>
            </a:r>
            <a:r>
              <a:rPr lang="en-US" sz="1400" b="1" dirty="0" smtClean="0">
                <a:solidFill>
                  <a:srgbClr val="0000FF"/>
                </a:solidFill>
                <a:latin typeface="Lucida Console" panose="020B0609040504020204" pitchFamily="49" charset="0"/>
              </a:rPr>
              <a:t>do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a:t>
            </a:r>
          </a:p>
          <a:p>
            <a:pPr marL="0" indent="0">
              <a:buNone/>
            </a:pPr>
            <a:r>
              <a:rPr lang="en-US" sz="1400" dirty="0" smtClean="0">
                <a:solidFill>
                  <a:srgbClr val="0000FF"/>
                </a:solidFill>
                <a:latin typeface="Lucida Console" panose="020B0609040504020204" pitchFamily="49" charset="0"/>
              </a:rPr>
              <a:t>    </a:t>
            </a:r>
            <a:r>
              <a:rPr lang="en-US" sz="1400" b="1" dirty="0" err="1" smtClean="0">
                <a:solidFill>
                  <a:srgbClr val="0000FF"/>
                </a:solidFill>
                <a:latin typeface="Lucida Console" panose="020B0609040504020204" pitchFamily="49" charset="0"/>
              </a:rPr>
              <a:t>elseif</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 0b1 </a:t>
            </a:r>
            <a:r>
              <a:rPr lang="en-US" sz="1400" b="1" dirty="0" smtClean="0">
                <a:solidFill>
                  <a:srgbClr val="0000FF"/>
                </a:solidFill>
                <a:latin typeface="Lucida Console" panose="020B0609040504020204" pitchFamily="49" charset="0"/>
              </a:rPr>
              <a:t>do raise</a:t>
            </a:r>
            <a:r>
              <a:rPr lang="en-US" sz="1400" dirty="0" smtClean="0">
                <a:solidFill>
                  <a:srgbClr val="0000FF"/>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String."Bit</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overflow"</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else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0b1</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 </a:t>
            </a:r>
            <a:r>
              <a:rPr lang="en-US" sz="1400" dirty="0" smtClean="0">
                <a:solidFill>
                  <a:srgbClr val="0000FF"/>
                </a:solidFill>
                <a:latin typeface="Lucida Console" panose="020B0609040504020204" pitchFamily="49" charset="0"/>
              </a:rPr>
              <a:t>// if</a:t>
            </a:r>
            <a:endParaRPr lang="en-US" sz="1400" dirty="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 +</a:t>
            </a:r>
          </a:p>
          <a:p>
            <a:pPr marL="0" indent="0">
              <a:buNone/>
            </a:pPr>
            <a:r>
              <a:rPr lang="en-US" sz="1400" dirty="0" smtClean="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(other: Bit): Bit </a:t>
            </a:r>
            <a:r>
              <a:rPr lang="en-US" sz="1400" b="1" dirty="0" smtClean="0">
                <a:solidFill>
                  <a:srgbClr val="0000FF"/>
                </a:solidFill>
                <a:latin typeface="Lucida Console" panose="020B0609040504020204" pitchFamily="49" charset="0"/>
              </a:rPr>
              <a:t>do</a:t>
            </a:r>
            <a:r>
              <a:rPr lang="en-US" sz="1400" dirty="0" smtClean="0">
                <a:solidFill>
                  <a:srgbClr val="0000FF"/>
                </a:solidFill>
                <a:latin typeface="Lucida Console" panose="020B0609040504020204" pitchFamily="49" charset="0"/>
              </a:rPr>
              <a:t> // </a:t>
            </a:r>
            <a:r>
              <a:rPr lang="en-US" sz="1400" dirty="0">
                <a:solidFill>
                  <a:srgbClr val="0000FF"/>
                </a:solidFill>
                <a:latin typeface="Lucida Console" panose="020B0609040504020204" pitchFamily="49" charset="0"/>
              </a:rPr>
              <a:t>Definition of subtraction </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if </a:t>
            </a:r>
            <a:r>
              <a:rPr lang="en-US" sz="1400" b="1" dirty="0">
                <a:solidFill>
                  <a:srgbClr val="0000FF"/>
                </a:solidFill>
                <a:latin typeface="Lucida Console" panose="020B0609040504020204" pitchFamily="49" charset="0"/>
              </a:rPr>
              <a:t>this</a:t>
            </a:r>
            <a:r>
              <a:rPr lang="en-US" sz="1400" dirty="0">
                <a:solidFill>
                  <a:srgbClr val="0000FF"/>
                </a:solidFill>
                <a:latin typeface="Lucida Console" panose="020B0609040504020204" pitchFamily="49" charset="0"/>
              </a:rPr>
              <a:t> = other </a:t>
            </a:r>
            <a:r>
              <a:rPr lang="en-US" sz="1400" b="1" dirty="0" smtClean="0">
                <a:solidFill>
                  <a:srgbClr val="0000FF"/>
                </a:solidFill>
                <a:latin typeface="Lucida Console" panose="020B0609040504020204" pitchFamily="49" charset="0"/>
              </a:rPr>
              <a:t>do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0b0</a:t>
            </a:r>
          </a:p>
          <a:p>
            <a:pPr marL="0" indent="0">
              <a:buNone/>
            </a:pPr>
            <a:r>
              <a:rPr lang="en-US" sz="1400" dirty="0" smtClean="0">
                <a:solidFill>
                  <a:srgbClr val="0000FF"/>
                </a:solidFill>
                <a:latin typeface="Lucida Console" panose="020B0609040504020204" pitchFamily="49" charset="0"/>
              </a:rPr>
              <a:t>    </a:t>
            </a:r>
            <a:r>
              <a:rPr lang="en-US" sz="1400" b="1" dirty="0" err="1" smtClean="0">
                <a:solidFill>
                  <a:srgbClr val="0000FF"/>
                </a:solidFill>
                <a:latin typeface="Lucida Console" panose="020B0609040504020204" pitchFamily="49" charset="0"/>
              </a:rPr>
              <a:t>elseif</a:t>
            </a:r>
            <a:r>
              <a:rPr lang="en-US" sz="1400" b="1" dirty="0" smtClean="0">
                <a:solidFill>
                  <a:srgbClr val="0000FF"/>
                </a:solidFill>
                <a:latin typeface="Lucida Console" panose="020B0609040504020204" pitchFamily="49" charset="0"/>
              </a:rPr>
              <a:t> </a:t>
            </a:r>
            <a:r>
              <a:rPr lang="en-US" sz="1400" b="1" dirty="0">
                <a:solidFill>
                  <a:srgbClr val="0000FF"/>
                </a:solidFill>
                <a:latin typeface="Lucida Console" panose="020B0609040504020204" pitchFamily="49" charset="0"/>
              </a:rPr>
              <a:t>this</a:t>
            </a:r>
            <a:r>
              <a:rPr lang="en-US" sz="1400" dirty="0">
                <a:solidFill>
                  <a:srgbClr val="0000FF"/>
                </a:solidFill>
                <a:latin typeface="Lucida Console" panose="020B0609040504020204" pitchFamily="49" charset="0"/>
              </a:rPr>
              <a:t> = 0b1 </a:t>
            </a:r>
            <a:r>
              <a:rPr lang="en-US" sz="1400" b="1" dirty="0" smtClean="0">
                <a:solidFill>
                  <a:srgbClr val="0000FF"/>
                </a:solidFill>
                <a:latin typeface="Lucida Console" panose="020B0609040504020204" pitchFamily="49" charset="0"/>
              </a:rPr>
              <a:t>do return</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0b1</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else raise</a:t>
            </a:r>
            <a:r>
              <a:rPr lang="en-US" sz="1400" dirty="0" smtClean="0">
                <a:solidFill>
                  <a:srgbClr val="0000FF"/>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String."Bit</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underflow"</a:t>
            </a: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 if</a:t>
            </a:r>
            <a:endParaRPr lang="en-US" sz="1400" dirty="0">
              <a:solidFill>
                <a:srgbClr val="0000FF"/>
              </a:solidFill>
              <a:latin typeface="Lucida Console" panose="020B0609040504020204" pitchFamily="49" charset="0"/>
            </a:endParaRPr>
          </a:p>
          <a:p>
            <a:pPr marL="0" indent="0">
              <a:buNone/>
            </a:pPr>
            <a:r>
              <a:rPr lang="en-US" sz="1400" dirty="0" smtClean="0">
                <a:solidFill>
                  <a:srgbClr val="0000FF"/>
                </a:solidFill>
                <a:latin typeface="Lucida Console" panose="020B0609040504020204" pitchFamily="49" charset="0"/>
              </a:rPr>
              <a:t>  </a:t>
            </a: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 -</a:t>
            </a:r>
          </a:p>
          <a:p>
            <a:pPr marL="0" indent="0">
              <a:buNone/>
            </a:pPr>
            <a:r>
              <a:rPr lang="en-US" sz="1400" b="1" dirty="0" smtClean="0">
                <a:solidFill>
                  <a:srgbClr val="0000FF"/>
                </a:solidFill>
                <a:latin typeface="Lucida Console" panose="020B0609040504020204" pitchFamily="49" charset="0"/>
              </a:rPr>
              <a:t>end</a:t>
            </a:r>
            <a:r>
              <a:rPr lang="en-US" sz="1400" dirty="0" smtClean="0">
                <a:solidFill>
                  <a:srgbClr val="0000FF"/>
                </a:solidFill>
                <a:latin typeface="Lucida Console" panose="020B0609040504020204" pitchFamily="49" charset="0"/>
              </a:rPr>
              <a:t> </a:t>
            </a:r>
            <a:r>
              <a:rPr lang="en-US" sz="1400" dirty="0">
                <a:solidFill>
                  <a:srgbClr val="0000FF"/>
                </a:solidFill>
                <a:latin typeface="Lucida Console" panose="020B0609040504020204" pitchFamily="49" charset="0"/>
              </a:rPr>
              <a:t>// </a:t>
            </a:r>
            <a:r>
              <a:rPr lang="en-US" sz="1400" dirty="0" smtClean="0">
                <a:solidFill>
                  <a:srgbClr val="0000FF"/>
                </a:solidFill>
                <a:latin typeface="Lucida Console" panose="020B0609040504020204" pitchFamily="49" charset="0"/>
              </a:rPr>
              <a:t>Bit</a:t>
            </a:r>
            <a:endParaRPr lang="en-US" sz="2400" dirty="0" smtClean="0">
              <a:solidFill>
                <a:srgbClr val="0000FF"/>
              </a:solidFill>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15</a:t>
            </a:fld>
            <a:endParaRPr lang="en-US" dirty="0"/>
          </a:p>
        </p:txBody>
      </p:sp>
      <p:sp>
        <p:nvSpPr>
          <p:cNvPr id="5" name="TextBox 4"/>
          <p:cNvSpPr txBox="1"/>
          <p:nvPr/>
        </p:nvSpPr>
        <p:spPr>
          <a:xfrm>
            <a:off x="2138938" y="4248150"/>
            <a:ext cx="6172200" cy="830997"/>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smtClean="0"/>
              <a:t>0b0 and 0b1 are names of objects of type Bit.</a:t>
            </a:r>
          </a:p>
          <a:p>
            <a:r>
              <a:rPr lang="en-US" sz="2400" dirty="0" smtClean="0"/>
              <a:t>All attributes are explicitly defined</a:t>
            </a:r>
            <a:endParaRPr lang="en-US" sz="2400" dirty="0"/>
          </a:p>
        </p:txBody>
      </p:sp>
    </p:spTree>
    <p:extLst>
      <p:ext uri="{BB962C8B-B14F-4D97-AF65-F5344CB8AC3E}">
        <p14:creationId xmlns:p14="http://schemas.microsoft.com/office/powerpoint/2010/main" val="204343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Constant objects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16</a:t>
            </a:fld>
            <a:endParaRPr lang="en-US" dirty="0"/>
          </a:p>
        </p:txBody>
      </p:sp>
      <p:sp>
        <p:nvSpPr>
          <p:cNvPr id="6" name="Content Placeholder 2"/>
          <p:cNvSpPr>
            <a:spLocks noGrp="1"/>
          </p:cNvSpPr>
          <p:nvPr>
            <p:ph sz="half" idx="1"/>
          </p:nvPr>
        </p:nvSpPr>
        <p:spPr>
          <a:xfrm>
            <a:off x="76200" y="285750"/>
            <a:ext cx="8915400" cy="4743450"/>
          </a:xfrm>
        </p:spPr>
        <p:txBody>
          <a:bodyPr>
            <a:noAutofit/>
          </a:bodyPr>
          <a:lstStyle/>
          <a:p>
            <a:pPr marL="0" indent="0">
              <a:buNone/>
            </a:pPr>
            <a:r>
              <a:rPr lang="en-US" sz="1800" dirty="0" smtClean="0"/>
              <a:t>Every type in the text </a:t>
            </a:r>
            <a:r>
              <a:rPr lang="en-US" sz="1800" dirty="0" smtClean="0"/>
              <a:t>form </a:t>
            </a:r>
            <a:r>
              <a:rPr lang="en-US" sz="1800" dirty="0" smtClean="0"/>
              <a:t>may define its constant objects</a:t>
            </a:r>
            <a:endParaRPr lang="en-US" sz="1800" dirty="0"/>
          </a:p>
          <a:p>
            <a:pPr marL="0" indent="0">
              <a:buNone/>
            </a:pPr>
            <a:r>
              <a:rPr lang="en-US" sz="1600" b="1" dirty="0">
                <a:solidFill>
                  <a:srgbClr val="0000FF"/>
                </a:solidFill>
                <a:latin typeface="Lucida Console" panose="020B0609040504020204" pitchFamily="49" charset="0"/>
              </a:rPr>
              <a:t>type</a:t>
            </a:r>
            <a:r>
              <a:rPr lang="en-US" sz="1600" dirty="0">
                <a:solidFill>
                  <a:srgbClr val="0000FF"/>
                </a:solidFill>
                <a:latin typeface="Lucida Console" panose="020B0609040504020204" pitchFamily="49" charset="0"/>
              </a:rPr>
              <a:t> Boolean</a:t>
            </a:r>
          </a:p>
          <a:p>
            <a:pPr marL="0" indent="0">
              <a:buNone/>
            </a:pPr>
            <a:r>
              <a:rPr lang="en-US" sz="1600" b="1" dirty="0" smtClean="0">
                <a:solidFill>
                  <a:srgbClr val="0000FF"/>
                </a:solidFill>
                <a:latin typeface="Lucida Console" panose="020B0609040504020204" pitchFamily="49" charset="0"/>
              </a:rPr>
              <a:t>  </a:t>
            </a:r>
            <a:r>
              <a:rPr lang="en-US" sz="1600" b="1" dirty="0" err="1" smtClean="0">
                <a:solidFill>
                  <a:srgbClr val="0000FF"/>
                </a:solidFill>
                <a:latin typeface="Lucida Console" panose="020B0609040504020204" pitchFamily="49" charset="0"/>
              </a:rPr>
              <a:t>const</a:t>
            </a:r>
            <a:r>
              <a:rPr lang="en-US" sz="1600"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false(Cardinal.0</a:t>
            </a:r>
            <a:r>
              <a:rPr lang="en-US" sz="1600" dirty="0">
                <a:solidFill>
                  <a:srgbClr val="0000FF"/>
                </a:solidFill>
                <a:latin typeface="Lucida Console" panose="020B0609040504020204" pitchFamily="49" charset="0"/>
              </a:rPr>
              <a:t>), true(Cardinal.1) </a:t>
            </a:r>
            <a:r>
              <a:rPr lang="en-US" sz="1600" b="1" dirty="0" smtClean="0">
                <a:solidFill>
                  <a:srgbClr val="0000FF"/>
                </a:solidFill>
                <a:latin typeface="Lucida Console" panose="020B0609040504020204" pitchFamily="49" charset="0"/>
              </a:rPr>
              <a:t>end</a:t>
            </a:r>
            <a:endParaRPr lang="en-US" sz="1600" b="1" dirty="0">
              <a:solidFill>
                <a:srgbClr val="0000FF"/>
              </a:solidFill>
              <a:latin typeface="Lucida Console" panose="020B0609040504020204" pitchFamily="49" charset="0"/>
            </a:endParaRPr>
          </a:p>
          <a:p>
            <a:pPr marL="0" indent="0">
              <a:buNone/>
            </a:pPr>
            <a:r>
              <a:rPr lang="en-US" sz="1600" dirty="0" smtClean="0">
                <a:solidFill>
                  <a:srgbClr val="0000FF"/>
                </a:solidFill>
                <a:latin typeface="Lucida Console" panose="020B0609040504020204" pitchFamily="49" charset="0"/>
              </a:rPr>
              <a:t>     // false </a:t>
            </a:r>
            <a:r>
              <a:rPr lang="en-US" sz="1600" b="1" dirty="0" smtClean="0">
                <a:solidFill>
                  <a:srgbClr val="0000FF"/>
                </a:solidFill>
                <a:latin typeface="Lucida Console" panose="020B0609040504020204" pitchFamily="49" charset="0"/>
              </a:rPr>
              <a:t>is new</a:t>
            </a:r>
            <a:r>
              <a:rPr lang="en-US" sz="1600" dirty="0" smtClean="0">
                <a:solidFill>
                  <a:srgbClr val="0000FF"/>
                </a:solidFill>
                <a:latin typeface="Lucida Console" panose="020B0609040504020204" pitchFamily="49" charset="0"/>
              </a:rPr>
              <a:t> Boolean(Cardinal.0)</a:t>
            </a:r>
          </a:p>
          <a:p>
            <a:pPr marL="0" indent="0">
              <a:buNone/>
            </a:pPr>
            <a:r>
              <a:rPr lang="en-US" sz="1600" dirty="0" smtClean="0">
                <a:solidFill>
                  <a:srgbClr val="0000FF"/>
                </a:solidFill>
                <a:latin typeface="Lucida Console" panose="020B0609040504020204" pitchFamily="49" charset="0"/>
              </a:rPr>
              <a:t>  …</a:t>
            </a:r>
            <a:endParaRPr lang="en-US" sz="1600" dirty="0" smtClean="0">
              <a:solidFill>
                <a:srgbClr val="0000FF"/>
              </a:solidFill>
              <a:latin typeface="Lucida Console" panose="020B0609040504020204" pitchFamily="49" charset="0"/>
            </a:endParaRPr>
          </a:p>
          <a:p>
            <a:pPr marL="0" indent="0">
              <a:buNone/>
            </a:pP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Boolean (</a:t>
            </a:r>
            <a:r>
              <a:rPr lang="en-US" sz="1600" dirty="0" smtClean="0">
                <a:solidFill>
                  <a:srgbClr val="0000FF"/>
                </a:solidFill>
                <a:latin typeface="Lucida Console" panose="020B0609040504020204" pitchFamily="49" charset="0"/>
              </a:rPr>
              <a:t>v: Cardinal)</a:t>
            </a:r>
          </a:p>
          <a:p>
            <a:pPr marL="0" indent="0">
              <a:buNone/>
            </a:pP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require</a:t>
            </a:r>
            <a:r>
              <a:rPr lang="en-US" sz="1600" dirty="0" smtClean="0">
                <a:solidFill>
                  <a:srgbClr val="0000FF"/>
                </a:solidFill>
                <a:latin typeface="Lucida Console" panose="020B0609040504020204" pitchFamily="49" charset="0"/>
              </a:rPr>
              <a:t> v </a:t>
            </a:r>
            <a:r>
              <a:rPr lang="en-US" sz="1600" b="1" dirty="0">
                <a:solidFill>
                  <a:srgbClr val="0000FF"/>
                </a:solidFill>
                <a:latin typeface="Lucida Console" panose="020B0609040504020204" pitchFamily="49" charset="0"/>
              </a:rPr>
              <a:t>in</a:t>
            </a:r>
            <a:r>
              <a:rPr lang="en-US" sz="1600" dirty="0">
                <a:solidFill>
                  <a:srgbClr val="0000FF"/>
                </a:solidFill>
                <a:latin typeface="Lucida Console" panose="020B0609040504020204" pitchFamily="49" charset="0"/>
              </a:rPr>
              <a:t> Cardinal.0 .. </a:t>
            </a:r>
            <a:r>
              <a:rPr lang="en-US" sz="1600" dirty="0" smtClean="0">
                <a:solidFill>
                  <a:srgbClr val="0000FF"/>
                </a:solidFill>
                <a:latin typeface="Lucida Console" panose="020B0609040504020204" pitchFamily="49" charset="0"/>
              </a:rPr>
              <a:t>Cardinal.1 </a:t>
            </a:r>
            <a:r>
              <a:rPr lang="en-US" sz="1600" b="1" dirty="0" smtClean="0">
                <a:solidFill>
                  <a:srgbClr val="0000FF"/>
                </a:solidFill>
                <a:latin typeface="Lucida Console" panose="020B0609040504020204" pitchFamily="49" charset="0"/>
              </a:rPr>
              <a:t>do</a:t>
            </a:r>
            <a:endParaRPr lang="ru-RU" sz="1600" b="1" dirty="0">
              <a:solidFill>
                <a:srgbClr val="0000FF"/>
              </a:solidFill>
              <a:latin typeface="Lucida Console" panose="020B0609040504020204" pitchFamily="49" charset="0"/>
            </a:endParaRPr>
          </a:p>
          <a:p>
            <a:pPr marL="0" indent="0">
              <a:buNone/>
            </a:pPr>
            <a:r>
              <a:rPr lang="ru-RU" sz="1600" dirty="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data </a:t>
            </a:r>
            <a:r>
              <a:rPr lang="en-US" sz="1600" b="1" dirty="0">
                <a:solidFill>
                  <a:srgbClr val="0000FF"/>
                </a:solidFill>
                <a:latin typeface="Lucida Console" panose="020B0609040504020204" pitchFamily="49" charset="0"/>
              </a:rPr>
              <a:t>is if</a:t>
            </a: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v </a:t>
            </a:r>
            <a:r>
              <a:rPr lang="en-US" sz="1600" dirty="0">
                <a:solidFill>
                  <a:srgbClr val="0000FF"/>
                </a:solidFill>
                <a:latin typeface="Lucida Console" panose="020B0609040504020204" pitchFamily="49" charset="0"/>
              </a:rPr>
              <a:t>= zero </a:t>
            </a:r>
            <a:r>
              <a:rPr lang="en-US" sz="1600" b="1" dirty="0">
                <a:solidFill>
                  <a:srgbClr val="0000FF"/>
                </a:solidFill>
                <a:latin typeface="Lucida Console" panose="020B0609040504020204" pitchFamily="49" charset="0"/>
              </a:rPr>
              <a:t>do</a:t>
            </a:r>
            <a:r>
              <a:rPr lang="ru-RU" sz="1600" dirty="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0b0</a:t>
            </a:r>
            <a:r>
              <a:rPr lang="ru-RU" sz="1600" dirty="0">
                <a:solidFill>
                  <a:srgbClr val="0000FF"/>
                </a:solidFill>
                <a:latin typeface="Lucida Console" panose="020B0609040504020204" pitchFamily="49" charset="0"/>
              </a:rPr>
              <a:t> </a:t>
            </a:r>
            <a:r>
              <a:rPr lang="en-US" sz="1600" b="1" dirty="0">
                <a:solidFill>
                  <a:srgbClr val="0000FF"/>
                </a:solidFill>
                <a:latin typeface="Lucida Console" panose="020B0609040504020204" pitchFamily="49" charset="0"/>
              </a:rPr>
              <a:t>else</a:t>
            </a:r>
            <a:r>
              <a:rPr lang="en-US" sz="1600" dirty="0">
                <a:solidFill>
                  <a:srgbClr val="0000FF"/>
                </a:solidFill>
                <a:latin typeface="Lucida Console" panose="020B0609040504020204" pitchFamily="49" charset="0"/>
              </a:rPr>
              <a:t> 0b1 </a:t>
            </a:r>
          </a:p>
          <a:p>
            <a:pPr marL="0" indent="0">
              <a:buNone/>
            </a:pPr>
            <a:r>
              <a:rPr lang="en-US" sz="1600" dirty="0">
                <a:solidFill>
                  <a:srgbClr val="0000FF"/>
                </a:solidFill>
                <a:latin typeface="Lucida Console" panose="020B0609040504020204" pitchFamily="49" charset="0"/>
              </a:rPr>
              <a:t>  </a:t>
            </a:r>
            <a:r>
              <a:rPr lang="en-US" sz="1600" b="1" dirty="0">
                <a:solidFill>
                  <a:srgbClr val="0000FF"/>
                </a:solidFill>
                <a:latin typeface="Lucida Console" panose="020B0609040504020204" pitchFamily="49" charset="0"/>
              </a:rPr>
              <a:t>end</a:t>
            </a:r>
          </a:p>
          <a:p>
            <a:pPr marL="0" indent="0">
              <a:buNone/>
            </a:pPr>
            <a:r>
              <a:rPr lang="en-US" sz="1600" dirty="0">
                <a:solidFill>
                  <a:srgbClr val="0000FF"/>
                </a:solidFill>
                <a:latin typeface="Lucida Console" panose="020B0609040504020204" pitchFamily="49" charset="0"/>
              </a:rPr>
              <a:t>  data: Bit </a:t>
            </a:r>
            <a:r>
              <a:rPr lang="en-US" sz="1600" dirty="0" smtClean="0">
                <a:solidFill>
                  <a:srgbClr val="0000FF"/>
                </a:solidFill>
                <a:latin typeface="Lucida Console" panose="020B0609040504020204" pitchFamily="49" charset="0"/>
              </a:rPr>
              <a:t>&lt;</a:t>
            </a:r>
            <a:r>
              <a:rPr lang="en-US" sz="1600" dirty="0" err="1" smtClean="0">
                <a:solidFill>
                  <a:srgbClr val="0000FF"/>
                </a:solidFill>
                <a:latin typeface="Lucida Console" panose="020B0609040504020204" pitchFamily="49" charset="0"/>
              </a:rPr>
              <a:t>Platform.booleanBitsCount</a:t>
            </a:r>
            <a:r>
              <a:rPr lang="en-US" sz="1600" dirty="0">
                <a:solidFill>
                  <a:srgbClr val="0000FF"/>
                </a:solidFill>
                <a:latin typeface="Lucida Console" panose="020B0609040504020204" pitchFamily="49" charset="0"/>
              </a:rPr>
              <a:t>&gt;</a:t>
            </a:r>
          </a:p>
          <a:p>
            <a:pPr marL="0" indent="0">
              <a:buNone/>
            </a:pPr>
            <a:r>
              <a:rPr lang="en-US" sz="1600" b="1" dirty="0" smtClean="0">
                <a:solidFill>
                  <a:srgbClr val="0000FF"/>
                </a:solidFill>
                <a:latin typeface="Lucida Console" panose="020B0609040504020204" pitchFamily="49" charset="0"/>
              </a:rPr>
              <a:t>invariant</a:t>
            </a:r>
            <a:endParaRPr lang="en-US" sz="1600" b="1"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this</a:t>
            </a: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and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 </a:t>
            </a:r>
            <a:r>
              <a:rPr lang="en-US" sz="1600" dirty="0" err="1">
                <a:solidFill>
                  <a:srgbClr val="0000FF"/>
                </a:solidFill>
                <a:latin typeface="Lucida Console" panose="020B0609040504020204" pitchFamily="49" charset="0"/>
              </a:rPr>
              <a:t>idempotence</a:t>
            </a:r>
            <a:r>
              <a:rPr lang="en-US" sz="1600" dirty="0">
                <a:solidFill>
                  <a:srgbClr val="0000FF"/>
                </a:solidFill>
                <a:latin typeface="Lucida Console" panose="020B0609040504020204" pitchFamily="49" charset="0"/>
              </a:rPr>
              <a:t> of 'and'</a:t>
            </a:r>
          </a:p>
          <a:p>
            <a:pPr marL="0" indent="0">
              <a:buNone/>
            </a:pPr>
            <a:r>
              <a:rPr lang="en-US" sz="1600" dirty="0">
                <a:solidFill>
                  <a:srgbClr val="0000FF"/>
                </a:solidFill>
                <a:latin typeface="Lucida Console" panose="020B0609040504020204" pitchFamily="49" charset="0"/>
              </a:rPr>
              <a:t>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or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 </a:t>
            </a:r>
            <a:r>
              <a:rPr lang="en-US" sz="1600" dirty="0" err="1">
                <a:solidFill>
                  <a:srgbClr val="0000FF"/>
                </a:solidFill>
                <a:latin typeface="Lucida Console" panose="020B0609040504020204" pitchFamily="49" charset="0"/>
              </a:rPr>
              <a:t>idempotence</a:t>
            </a:r>
            <a:r>
              <a:rPr lang="en-US" sz="1600" dirty="0">
                <a:solidFill>
                  <a:srgbClr val="0000FF"/>
                </a:solidFill>
                <a:latin typeface="Lucida Console" panose="020B0609040504020204" pitchFamily="49" charset="0"/>
              </a:rPr>
              <a:t> of 'or'</a:t>
            </a:r>
          </a:p>
          <a:p>
            <a:pPr marL="0" indent="0">
              <a:buNone/>
            </a:pPr>
            <a:r>
              <a:rPr lang="en-US" sz="1600" dirty="0">
                <a:solidFill>
                  <a:srgbClr val="0000FF"/>
                </a:solidFill>
                <a:latin typeface="Lucida Console" panose="020B0609040504020204" pitchFamily="49" charset="0"/>
              </a:rPr>
              <a:t>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and not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 false // complementation</a:t>
            </a:r>
          </a:p>
          <a:p>
            <a:pPr marL="0" indent="0">
              <a:buNone/>
            </a:pPr>
            <a:r>
              <a:rPr lang="en-US" sz="1600" dirty="0">
                <a:solidFill>
                  <a:srgbClr val="0000FF"/>
                </a:solidFill>
                <a:latin typeface="Lucida Console" panose="020B0609040504020204" pitchFamily="49" charset="0"/>
              </a:rPr>
              <a:t>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or not </a:t>
            </a:r>
            <a:r>
              <a:rPr lang="en-US" sz="1600" b="1" dirty="0">
                <a:solidFill>
                  <a:srgbClr val="0000FF"/>
                </a:solidFill>
                <a:latin typeface="Lucida Console" panose="020B0609040504020204" pitchFamily="49" charset="0"/>
              </a:rPr>
              <a:t>this</a:t>
            </a:r>
            <a:r>
              <a:rPr lang="en-US" sz="1600" dirty="0">
                <a:solidFill>
                  <a:srgbClr val="0000FF"/>
                </a:solidFill>
                <a:latin typeface="Lucida Console" panose="020B0609040504020204" pitchFamily="49" charset="0"/>
              </a:rPr>
              <a:t> = true // complementation</a:t>
            </a:r>
          </a:p>
          <a:p>
            <a:pPr marL="0" indent="0">
              <a:buNone/>
            </a:pPr>
            <a:r>
              <a:rPr lang="en-US" sz="1600" b="1" dirty="0">
                <a:solidFill>
                  <a:srgbClr val="0000FF"/>
                </a:solidFill>
                <a:latin typeface="Lucida Console" panose="020B0609040504020204" pitchFamily="49" charset="0"/>
              </a:rPr>
              <a:t>end</a:t>
            </a:r>
            <a:r>
              <a:rPr lang="en-US" sz="1600" dirty="0">
                <a:solidFill>
                  <a:srgbClr val="0000FF"/>
                </a:solidFill>
                <a:latin typeface="Lucida Console" panose="020B0609040504020204" pitchFamily="49" charset="0"/>
              </a:rPr>
              <a:t> // </a:t>
            </a:r>
            <a:r>
              <a:rPr lang="en-US" sz="1600" dirty="0" smtClean="0">
                <a:solidFill>
                  <a:srgbClr val="0000FF"/>
                </a:solidFill>
                <a:latin typeface="Lucida Console" panose="020B0609040504020204" pitchFamily="49" charset="0"/>
              </a:rPr>
              <a:t>Boolean</a:t>
            </a:r>
            <a:endParaRPr lang="en-US" sz="1600" dirty="0" smtClean="0"/>
          </a:p>
        </p:txBody>
      </p:sp>
      <p:sp>
        <p:nvSpPr>
          <p:cNvPr id="9" name="TextBox 8"/>
          <p:cNvSpPr txBox="1"/>
          <p:nvPr/>
        </p:nvSpPr>
        <p:spPr>
          <a:xfrm>
            <a:off x="3657600" y="1504950"/>
            <a:ext cx="5334000" cy="830997"/>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smtClean="0"/>
              <a:t>Number of objects of the type is not less </a:t>
            </a:r>
            <a:endParaRPr lang="en-US" sz="2400" dirty="0" smtClean="0"/>
          </a:p>
          <a:p>
            <a:r>
              <a:rPr lang="en-US" sz="2400" dirty="0" smtClean="0"/>
              <a:t>than </a:t>
            </a:r>
            <a:r>
              <a:rPr lang="en-US" sz="2400" dirty="0" smtClean="0"/>
              <a:t>number of its constant objects</a:t>
            </a:r>
            <a:endParaRPr lang="en-US" sz="2400" dirty="0"/>
          </a:p>
        </p:txBody>
      </p:sp>
    </p:spTree>
    <p:extLst>
      <p:ext uri="{BB962C8B-B14F-4D97-AF65-F5344CB8AC3E}">
        <p14:creationId xmlns:p14="http://schemas.microsoft.com/office/powerpoint/2010/main" val="28869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Passive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190058"/>
            <a:ext cx="8610600" cy="4743450"/>
          </a:xfrm>
        </p:spPr>
        <p:txBody>
          <a:bodyPr>
            <a:noAutofit/>
          </a:bodyPr>
          <a:lstStyle/>
          <a:p>
            <a:pPr marL="0" indent="0">
              <a:buNone/>
            </a:pPr>
            <a:r>
              <a:rPr lang="en-US" sz="1800" b="1" dirty="0" smtClean="0">
                <a:solidFill>
                  <a:srgbClr val="0000FF"/>
                </a:solidFill>
                <a:latin typeface="Lucida Console" panose="020B0609040504020204" pitchFamily="49" charset="0"/>
              </a:rPr>
              <a:t>object</a:t>
            </a:r>
            <a:r>
              <a:rPr lang="en-US" sz="1800" dirty="0" smtClean="0">
                <a:solidFill>
                  <a:srgbClr val="0000FF"/>
                </a:solidFill>
                <a:latin typeface="Lucida Console" panose="020B0609040504020204" pitchFamily="49" charset="0"/>
              </a:rPr>
              <a:t> o1</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const</a:t>
            </a:r>
            <a:r>
              <a:rPr lang="en-US" sz="1800" dirty="0" smtClean="0">
                <a:solidFill>
                  <a:srgbClr val="0000FF"/>
                </a:solidFill>
                <a:latin typeface="Lucida Console" panose="020B0609040504020204" pitchFamily="49" charset="0"/>
              </a:rPr>
              <a:t> proc1 : ()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var</a:t>
            </a:r>
            <a:r>
              <a:rPr lang="en-US" sz="1800" dirty="0" smtClean="0">
                <a:solidFill>
                  <a:srgbClr val="0000FF"/>
                </a:solidFill>
                <a:latin typeface="Lucida Console" panose="020B0609040504020204" pitchFamily="49" charset="0"/>
              </a:rPr>
              <a:t> proc2 : ()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const</a:t>
            </a:r>
            <a:r>
              <a:rPr lang="en-US" sz="1800" dirty="0" smtClean="0">
                <a:solidFill>
                  <a:srgbClr val="0000FF"/>
                </a:solidFill>
                <a:latin typeface="Lucida Console" panose="020B0609040504020204" pitchFamily="49" charset="0"/>
              </a:rPr>
              <a:t> proc3 : ()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var</a:t>
            </a:r>
            <a:r>
              <a:rPr lang="en-US" sz="1800" dirty="0" smtClean="0">
                <a:solidFill>
                  <a:srgbClr val="0000FF"/>
                </a:solidFill>
                <a:latin typeface="Lucida Console" panose="020B0609040504020204" pitchFamily="49" charset="0"/>
              </a:rPr>
              <a:t> </a:t>
            </a:r>
            <a:r>
              <a:rPr lang="en-US" sz="1800" dirty="0" err="1" smtClean="0">
                <a:solidFill>
                  <a:srgbClr val="0000FF"/>
                </a:solidFill>
                <a:latin typeface="Lucida Console" panose="020B0609040504020204" pitchFamily="49" charset="0"/>
              </a:rPr>
              <a:t>func</a:t>
            </a:r>
            <a:r>
              <a:rPr lang="en-US" sz="1800" dirty="0" smtClean="0">
                <a:solidFill>
                  <a:srgbClr val="0000FF"/>
                </a:solidFill>
                <a:latin typeface="Lucida Console" panose="020B0609040504020204" pitchFamily="49" charset="0"/>
              </a:rPr>
              <a:t> </a:t>
            </a:r>
            <a:r>
              <a:rPr lang="en-US" sz="1800" b="1" dirty="0">
                <a:solidFill>
                  <a:srgbClr val="0000FF"/>
                </a:solidFill>
                <a:latin typeface="Lucida Console" panose="020B0609040504020204" pitchFamily="49" charset="0"/>
              </a:rPr>
              <a:t>:</a:t>
            </a:r>
            <a:r>
              <a:rPr lang="en-US" sz="1800" dirty="0" smtClean="0">
                <a:solidFill>
                  <a:srgbClr val="0000FF"/>
                </a:solidFill>
                <a:latin typeface="Lucida Console" panose="020B0609040504020204" pitchFamily="49" charset="0"/>
              </a:rPr>
              <a:t> ():Type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end</a:t>
            </a:r>
          </a:p>
          <a:p>
            <a:pPr marL="0" indent="0">
              <a:buNone/>
            </a:pPr>
            <a:r>
              <a:rPr lang="en-US" sz="1800" dirty="0">
                <a:solidFill>
                  <a:srgbClr val="0000FF"/>
                </a:solidFill>
                <a:latin typeface="Lucida Console" panose="020B0609040504020204" pitchFamily="49" charset="0"/>
              </a:rPr>
              <a:t>o</a:t>
            </a:r>
            <a:r>
              <a:rPr lang="en-US" sz="1800" dirty="0" smtClean="0">
                <a:solidFill>
                  <a:srgbClr val="0000FF"/>
                </a:solidFill>
                <a:latin typeface="Lucida Console" panose="020B0609040504020204" pitchFamily="49" charset="0"/>
              </a:rPr>
              <a:t>1.proc1 () // </a:t>
            </a:r>
            <a:r>
              <a:rPr lang="en-US" sz="1800" dirty="0">
                <a:solidFill>
                  <a:srgbClr val="0000FF"/>
                </a:solidFill>
                <a:latin typeface="Lucida Console" panose="020B0609040504020204" pitchFamily="49" charset="0"/>
              </a:rPr>
              <a:t>synchronous</a:t>
            </a:r>
            <a:r>
              <a:rPr lang="en-US" sz="1800" dirty="0" smtClean="0">
                <a:solidFill>
                  <a:srgbClr val="0000FF"/>
                </a:solidFill>
                <a:latin typeface="Lucida Console" panose="020B0609040504020204" pitchFamily="49" charset="0"/>
              </a:rPr>
              <a:t> 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a:solidFill>
                  <a:srgbClr val="0000FF"/>
                </a:solidFill>
                <a:latin typeface="Lucida Console" panose="020B0609040504020204" pitchFamily="49" charset="0"/>
              </a:rPr>
              <a:t>o1.</a:t>
            </a:r>
            <a:r>
              <a:rPr lang="en-US" sz="1800" dirty="0" smtClean="0">
                <a:solidFill>
                  <a:srgbClr val="0000FF"/>
                </a:solidFill>
                <a:latin typeface="Lucida Console" panose="020B0609040504020204" pitchFamily="49" charset="0"/>
              </a:rPr>
              <a:t>proc2 () </a:t>
            </a:r>
            <a:r>
              <a:rPr lang="en-US" sz="1800" dirty="0">
                <a:solidFill>
                  <a:srgbClr val="0000FF"/>
                </a:solidFill>
                <a:latin typeface="Lucida Console" panose="020B0609040504020204" pitchFamily="49" charset="0"/>
              </a:rPr>
              <a:t>// synchronous</a:t>
            </a:r>
            <a:r>
              <a:rPr lang="en-US" sz="1800" dirty="0" smtClean="0">
                <a:solidFill>
                  <a:srgbClr val="0000FF"/>
                </a:solidFill>
                <a:latin typeface="Lucida Console" panose="020B0609040504020204" pitchFamily="49" charset="0"/>
              </a:rPr>
              <a:t> 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a:solidFill>
                  <a:srgbClr val="0000FF"/>
                </a:solidFill>
                <a:latin typeface="Lucida Console" panose="020B0609040504020204" pitchFamily="49" charset="0"/>
              </a:rPr>
              <a:t>o1.</a:t>
            </a:r>
            <a:r>
              <a:rPr lang="en-US" sz="1800" dirty="0" smtClean="0">
                <a:solidFill>
                  <a:srgbClr val="0000FF"/>
                </a:solidFill>
                <a:latin typeface="Lucida Console" panose="020B0609040504020204" pitchFamily="49" charset="0"/>
              </a:rPr>
              <a:t>proc3 () </a:t>
            </a:r>
            <a:r>
              <a:rPr lang="en-US" sz="1800" dirty="0">
                <a:solidFill>
                  <a:srgbClr val="0000FF"/>
                </a:solidFill>
                <a:latin typeface="Lucida Console" panose="020B0609040504020204" pitchFamily="49" charset="0"/>
              </a:rPr>
              <a:t>// synchronous</a:t>
            </a:r>
            <a:r>
              <a:rPr lang="en-US" sz="1800" dirty="0" smtClean="0">
                <a:solidFill>
                  <a:srgbClr val="0000FF"/>
                </a:solidFill>
                <a:latin typeface="Lucida Console" panose="020B0609040504020204" pitchFamily="49" charset="0"/>
              </a:rPr>
              <a:t> 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a:solidFill>
                  <a:srgbClr val="0000FF"/>
                </a:solidFill>
                <a:latin typeface="Lucida Console" panose="020B0609040504020204" pitchFamily="49" charset="0"/>
              </a:rPr>
              <a:t>o1.</a:t>
            </a:r>
            <a:r>
              <a:rPr lang="en-US" sz="1800" dirty="0" smtClean="0">
                <a:solidFill>
                  <a:srgbClr val="0000FF"/>
                </a:solidFill>
                <a:latin typeface="Lucida Console" panose="020B0609040504020204" pitchFamily="49" charset="0"/>
              </a:rPr>
              <a:t>proc1 () // </a:t>
            </a:r>
            <a:r>
              <a:rPr lang="en-US" sz="1800" dirty="0">
                <a:solidFill>
                  <a:srgbClr val="0000FF"/>
                </a:solidFill>
                <a:latin typeface="Lucida Console" panose="020B0609040504020204" pitchFamily="49" charset="0"/>
              </a:rPr>
              <a:t>synchronous</a:t>
            </a:r>
            <a:r>
              <a:rPr lang="en-US" sz="1800" dirty="0" smtClean="0">
                <a:solidFill>
                  <a:srgbClr val="0000FF"/>
                </a:solidFill>
                <a:latin typeface="Lucida Console" panose="020B0609040504020204" pitchFamily="49" charset="0"/>
              </a:rPr>
              <a:t> 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smtClean="0">
                <a:solidFill>
                  <a:srgbClr val="0000FF"/>
                </a:solidFill>
                <a:latin typeface="Lucida Console" panose="020B0609040504020204" pitchFamily="49" charset="0"/>
              </a:rPr>
              <a:t>result = o1.func() // synchronous call</a:t>
            </a:r>
            <a:endParaRPr lang="en-US" sz="1800" dirty="0"/>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17</a:t>
            </a:fld>
            <a:endParaRPr lang="en-US" dirty="0"/>
          </a:p>
        </p:txBody>
      </p:sp>
    </p:spTree>
    <p:extLst>
      <p:ext uri="{BB962C8B-B14F-4D97-AF65-F5344CB8AC3E}">
        <p14:creationId xmlns:p14="http://schemas.microsoft.com/office/powerpoint/2010/main" val="3692664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Active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190058"/>
            <a:ext cx="8610600" cy="4743450"/>
          </a:xfrm>
        </p:spPr>
        <p:txBody>
          <a:bodyPr>
            <a:noAutofit/>
          </a:bodyPr>
          <a:lstStyle/>
          <a:p>
            <a:pPr marL="0" indent="0">
              <a:buNone/>
            </a:pPr>
            <a:r>
              <a:rPr lang="en-US" sz="1800" b="1" dirty="0" smtClean="0">
                <a:solidFill>
                  <a:srgbClr val="0000FF"/>
                </a:solidFill>
                <a:latin typeface="Lucida Console" panose="020B0609040504020204" pitchFamily="49" charset="0"/>
              </a:rPr>
              <a:t>active object</a:t>
            </a:r>
            <a:r>
              <a:rPr lang="en-US" sz="1800" dirty="0" smtClean="0">
                <a:solidFill>
                  <a:srgbClr val="0000FF"/>
                </a:solidFill>
                <a:latin typeface="Lucida Console" panose="020B0609040504020204" pitchFamily="49" charset="0"/>
              </a:rPr>
              <a:t> o1</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const</a:t>
            </a:r>
            <a:r>
              <a:rPr lang="en-US" sz="1800" dirty="0" smtClean="0">
                <a:solidFill>
                  <a:srgbClr val="0000FF"/>
                </a:solidFill>
                <a:latin typeface="Lucida Console" panose="020B0609040504020204" pitchFamily="49" charset="0"/>
              </a:rPr>
              <a:t> proc1 : ()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var</a:t>
            </a:r>
            <a:r>
              <a:rPr lang="en-US" sz="1800" dirty="0" smtClean="0">
                <a:solidFill>
                  <a:srgbClr val="0000FF"/>
                </a:solidFill>
                <a:latin typeface="Lucida Console" panose="020B0609040504020204" pitchFamily="49" charset="0"/>
              </a:rPr>
              <a:t> proc2 : ()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const</a:t>
            </a:r>
            <a:r>
              <a:rPr lang="en-US" sz="1800" dirty="0" smtClean="0">
                <a:solidFill>
                  <a:srgbClr val="0000FF"/>
                </a:solidFill>
                <a:latin typeface="Lucida Console" panose="020B0609040504020204" pitchFamily="49" charset="0"/>
              </a:rPr>
              <a:t> proc3 : ()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  </a:t>
            </a:r>
            <a:r>
              <a:rPr lang="en-US" sz="1800" b="1" dirty="0" err="1" smtClean="0">
                <a:solidFill>
                  <a:srgbClr val="0000FF"/>
                </a:solidFill>
                <a:latin typeface="Lucida Console" panose="020B0609040504020204" pitchFamily="49" charset="0"/>
              </a:rPr>
              <a:t>var</a:t>
            </a:r>
            <a:r>
              <a:rPr lang="en-US" sz="1800" dirty="0" smtClean="0">
                <a:solidFill>
                  <a:srgbClr val="0000FF"/>
                </a:solidFill>
                <a:latin typeface="Lucida Console" panose="020B0609040504020204" pitchFamily="49" charset="0"/>
              </a:rPr>
              <a:t> </a:t>
            </a:r>
            <a:r>
              <a:rPr lang="en-US" sz="1800" dirty="0" err="1" smtClean="0">
                <a:solidFill>
                  <a:srgbClr val="0000FF"/>
                </a:solidFill>
                <a:latin typeface="Lucida Console" panose="020B0609040504020204" pitchFamily="49" charset="0"/>
              </a:rPr>
              <a:t>func</a:t>
            </a:r>
            <a:r>
              <a:rPr lang="en-US" sz="1800" dirty="0" smtClean="0">
                <a:solidFill>
                  <a:srgbClr val="0000FF"/>
                </a:solidFill>
                <a:latin typeface="Lucida Console" panose="020B0609040504020204" pitchFamily="49" charset="0"/>
              </a:rPr>
              <a:t> </a:t>
            </a:r>
            <a:r>
              <a:rPr lang="en-US" sz="1800" b="1" dirty="0">
                <a:solidFill>
                  <a:srgbClr val="0000FF"/>
                </a:solidFill>
                <a:latin typeface="Lucida Console" panose="020B0609040504020204" pitchFamily="49" charset="0"/>
              </a:rPr>
              <a:t>:</a:t>
            </a:r>
            <a:r>
              <a:rPr lang="en-US" sz="1800" dirty="0" smtClean="0">
                <a:solidFill>
                  <a:srgbClr val="0000FF"/>
                </a:solidFill>
                <a:latin typeface="Lucida Console" panose="020B0609040504020204" pitchFamily="49" charset="0"/>
              </a:rPr>
              <a:t> ():Type </a:t>
            </a:r>
            <a:r>
              <a:rPr lang="en-US" sz="1800" b="1" dirty="0" smtClean="0">
                <a:solidFill>
                  <a:srgbClr val="0000FF"/>
                </a:solidFill>
                <a:latin typeface="Lucida Console" panose="020B0609040504020204" pitchFamily="49" charset="0"/>
              </a:rPr>
              <a:t>do … end</a:t>
            </a:r>
          </a:p>
          <a:p>
            <a:pPr marL="0" indent="0">
              <a:buNone/>
            </a:pPr>
            <a:r>
              <a:rPr lang="en-US" sz="1800" b="1" dirty="0" smtClean="0">
                <a:solidFill>
                  <a:srgbClr val="0000FF"/>
                </a:solidFill>
                <a:latin typeface="Lucida Console" panose="020B0609040504020204" pitchFamily="49" charset="0"/>
              </a:rPr>
              <a:t>end</a:t>
            </a:r>
          </a:p>
          <a:p>
            <a:pPr marL="0" indent="0">
              <a:buNone/>
            </a:pPr>
            <a:r>
              <a:rPr lang="en-US" sz="1800" dirty="0">
                <a:solidFill>
                  <a:srgbClr val="0000FF"/>
                </a:solidFill>
                <a:latin typeface="Lucida Console" panose="020B0609040504020204" pitchFamily="49" charset="0"/>
              </a:rPr>
              <a:t>o</a:t>
            </a:r>
            <a:r>
              <a:rPr lang="en-US" sz="1800" dirty="0" smtClean="0">
                <a:solidFill>
                  <a:srgbClr val="0000FF"/>
                </a:solidFill>
                <a:latin typeface="Lucida Console" panose="020B0609040504020204" pitchFamily="49" charset="0"/>
              </a:rPr>
              <a:t>1.proc1 () // </a:t>
            </a:r>
            <a:r>
              <a:rPr lang="en-US" sz="1800" dirty="0" err="1" smtClean="0">
                <a:solidFill>
                  <a:srgbClr val="0000FF"/>
                </a:solidFill>
                <a:latin typeface="Lucida Console" panose="020B0609040504020204" pitchFamily="49" charset="0"/>
              </a:rPr>
              <a:t>async</a:t>
            </a:r>
            <a:r>
              <a:rPr lang="en-US" sz="1800" dirty="0" smtClean="0">
                <a:solidFill>
                  <a:srgbClr val="0000FF"/>
                </a:solidFill>
                <a:latin typeface="Lucida Console" panose="020B0609040504020204" pitchFamily="49" charset="0"/>
              </a:rPr>
              <a:t> 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a:solidFill>
                  <a:srgbClr val="0000FF"/>
                </a:solidFill>
                <a:latin typeface="Lucida Console" panose="020B0609040504020204" pitchFamily="49" charset="0"/>
              </a:rPr>
              <a:t>o1.</a:t>
            </a:r>
            <a:r>
              <a:rPr lang="en-US" sz="1800" dirty="0" smtClean="0">
                <a:solidFill>
                  <a:srgbClr val="0000FF"/>
                </a:solidFill>
                <a:latin typeface="Lucida Console" panose="020B0609040504020204" pitchFamily="49" charset="0"/>
              </a:rPr>
              <a:t>proc2 () </a:t>
            </a:r>
            <a:r>
              <a:rPr lang="en-US" sz="1800" dirty="0">
                <a:solidFill>
                  <a:srgbClr val="0000FF"/>
                </a:solidFill>
                <a:latin typeface="Lucida Console" panose="020B0609040504020204" pitchFamily="49" charset="0"/>
              </a:rPr>
              <a:t>// </a:t>
            </a:r>
            <a:r>
              <a:rPr lang="en-US" sz="1800" dirty="0" err="1">
                <a:solidFill>
                  <a:srgbClr val="0000FF"/>
                </a:solidFill>
                <a:latin typeface="Lucida Console" panose="020B0609040504020204" pitchFamily="49" charset="0"/>
              </a:rPr>
              <a:t>async</a:t>
            </a:r>
            <a:r>
              <a:rPr lang="en-US" sz="1800" dirty="0">
                <a:solidFill>
                  <a:srgbClr val="0000FF"/>
                </a:solidFill>
                <a:latin typeface="Lucida Console" panose="020B0609040504020204" pitchFamily="49" charset="0"/>
              </a:rPr>
              <a:t> </a:t>
            </a:r>
            <a:r>
              <a:rPr lang="en-US" sz="1800" dirty="0" smtClean="0">
                <a:solidFill>
                  <a:srgbClr val="0000FF"/>
                </a:solidFill>
                <a:latin typeface="Lucida Console" panose="020B0609040504020204" pitchFamily="49" charset="0"/>
              </a:rPr>
              <a:t>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a:solidFill>
                  <a:srgbClr val="0000FF"/>
                </a:solidFill>
                <a:latin typeface="Lucida Console" panose="020B0609040504020204" pitchFamily="49" charset="0"/>
              </a:rPr>
              <a:t>o1.</a:t>
            </a:r>
            <a:r>
              <a:rPr lang="en-US" sz="1800" dirty="0" smtClean="0">
                <a:solidFill>
                  <a:srgbClr val="0000FF"/>
                </a:solidFill>
                <a:latin typeface="Lucida Console" panose="020B0609040504020204" pitchFamily="49" charset="0"/>
              </a:rPr>
              <a:t>proc3 () </a:t>
            </a:r>
            <a:r>
              <a:rPr lang="en-US" sz="1800" dirty="0">
                <a:solidFill>
                  <a:srgbClr val="0000FF"/>
                </a:solidFill>
                <a:latin typeface="Lucida Console" panose="020B0609040504020204" pitchFamily="49" charset="0"/>
              </a:rPr>
              <a:t>// </a:t>
            </a:r>
            <a:r>
              <a:rPr lang="en-US" sz="1800" dirty="0" err="1">
                <a:solidFill>
                  <a:srgbClr val="0000FF"/>
                </a:solidFill>
                <a:latin typeface="Lucida Console" panose="020B0609040504020204" pitchFamily="49" charset="0"/>
              </a:rPr>
              <a:t>async</a:t>
            </a:r>
            <a:r>
              <a:rPr lang="en-US" sz="1800" dirty="0">
                <a:solidFill>
                  <a:srgbClr val="0000FF"/>
                </a:solidFill>
                <a:latin typeface="Lucida Console" panose="020B0609040504020204" pitchFamily="49" charset="0"/>
              </a:rPr>
              <a:t> </a:t>
            </a:r>
            <a:r>
              <a:rPr lang="en-US" sz="1800" dirty="0" smtClean="0">
                <a:solidFill>
                  <a:srgbClr val="0000FF"/>
                </a:solidFill>
                <a:latin typeface="Lucida Console" panose="020B0609040504020204" pitchFamily="49" charset="0"/>
              </a:rPr>
              <a:t>call</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a:solidFill>
                  <a:srgbClr val="0000FF"/>
                </a:solidFill>
                <a:latin typeface="Lucida Console" panose="020B0609040504020204" pitchFamily="49" charset="0"/>
              </a:rPr>
              <a:t>o1.</a:t>
            </a:r>
            <a:r>
              <a:rPr lang="en-US" sz="1800" dirty="0" smtClean="0">
                <a:solidFill>
                  <a:srgbClr val="0000FF"/>
                </a:solidFill>
                <a:latin typeface="Lucida Console" panose="020B0609040504020204" pitchFamily="49" charset="0"/>
              </a:rPr>
              <a:t>proc1 () // </a:t>
            </a:r>
            <a:r>
              <a:rPr lang="en-US" sz="1800" dirty="0" err="1">
                <a:solidFill>
                  <a:srgbClr val="0000FF"/>
                </a:solidFill>
                <a:latin typeface="Lucida Console" panose="020B0609040504020204" pitchFamily="49" charset="0"/>
              </a:rPr>
              <a:t>async</a:t>
            </a:r>
            <a:r>
              <a:rPr lang="en-US" sz="1800" dirty="0">
                <a:solidFill>
                  <a:srgbClr val="0000FF"/>
                </a:solidFill>
                <a:latin typeface="Lucida Console" panose="020B0609040504020204" pitchFamily="49" charset="0"/>
              </a:rPr>
              <a:t> </a:t>
            </a:r>
            <a:r>
              <a:rPr lang="en-US" sz="1800" dirty="0" smtClean="0">
                <a:solidFill>
                  <a:srgbClr val="0000FF"/>
                </a:solidFill>
                <a:latin typeface="Lucida Console" panose="020B0609040504020204" pitchFamily="49" charset="0"/>
              </a:rPr>
              <a:t>call + queue for proc1</a:t>
            </a:r>
          </a:p>
          <a:p>
            <a:pPr marL="0" indent="0">
              <a:buNone/>
            </a:pPr>
            <a:r>
              <a:rPr lang="en-US" sz="1800" dirty="0" smtClean="0">
                <a:solidFill>
                  <a:srgbClr val="0000FF"/>
                </a:solidFill>
                <a:latin typeface="Lucida Console" panose="020B0609040504020204" pitchFamily="49" charset="0"/>
              </a:rPr>
              <a:t>…</a:t>
            </a:r>
          </a:p>
          <a:p>
            <a:pPr marL="0" indent="0">
              <a:buNone/>
            </a:pPr>
            <a:r>
              <a:rPr lang="en-US" sz="1800" dirty="0" smtClean="0">
                <a:solidFill>
                  <a:srgbClr val="0000FF"/>
                </a:solidFill>
                <a:latin typeface="Lucida Console" panose="020B0609040504020204" pitchFamily="49" charset="0"/>
              </a:rPr>
              <a:t>result = o1.func() // synchronous call</a:t>
            </a:r>
            <a:endParaRPr lang="en-US" sz="1800" dirty="0"/>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18</a:t>
            </a:fld>
            <a:endParaRPr lang="en-US" dirty="0"/>
          </a:p>
        </p:txBody>
      </p:sp>
    </p:spTree>
    <p:extLst>
      <p:ext uri="{BB962C8B-B14F-4D97-AF65-F5344CB8AC3E}">
        <p14:creationId xmlns:p14="http://schemas.microsoft.com/office/powerpoint/2010/main" val="3956429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Real world</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19</a:t>
            </a:fld>
            <a:endParaRPr lang="en-US" dirty="0"/>
          </a:p>
        </p:txBody>
      </p:sp>
      <p:graphicFrame>
        <p:nvGraphicFramePr>
          <p:cNvPr id="6" name="Таблица 5"/>
          <p:cNvGraphicFramePr>
            <a:graphicFrameLocks noGrp="1"/>
          </p:cNvGraphicFramePr>
          <p:nvPr>
            <p:extLst>
              <p:ext uri="{D42A27DB-BD31-4B8C-83A1-F6EECF244321}">
                <p14:modId xmlns:p14="http://schemas.microsoft.com/office/powerpoint/2010/main" val="3200060538"/>
              </p:ext>
            </p:extLst>
          </p:nvPr>
        </p:nvGraphicFramePr>
        <p:xfrm>
          <a:off x="6317672" y="1558243"/>
          <a:ext cx="2362200" cy="845820"/>
        </p:xfrm>
        <a:graphic>
          <a:graphicData uri="http://schemas.openxmlformats.org/drawingml/2006/table">
            <a:tbl>
              <a:tblPr>
                <a:tableStyleId>{5C22544A-7EE6-4342-B048-85BDC9FD1C3A}</a:tableStyleId>
              </a:tblPr>
              <a:tblGrid>
                <a:gridCol w="1221828"/>
                <a:gridCol w="1140372"/>
              </a:tblGrid>
              <a:tr h="274320">
                <a:tc>
                  <a:txBody>
                    <a:bodyPr/>
                    <a:lstStyle/>
                    <a:p>
                      <a:r>
                        <a:rPr lang="en-US" sz="1400" dirty="0" smtClean="0"/>
                        <a:t>Attribute</a:t>
                      </a:r>
                      <a:r>
                        <a:rPr lang="en-US" sz="1400" baseline="-25000" dirty="0" smtClean="0"/>
                        <a:t>1</a:t>
                      </a:r>
                      <a:endParaRPr lang="en-US" sz="1400" baseline="-25000" dirty="0"/>
                    </a:p>
                  </a:txBody>
                  <a:tcPr marT="34290" marB="34290"/>
                </a:tc>
                <a:tc>
                  <a:txBody>
                    <a:bodyPr/>
                    <a:lstStyle/>
                    <a:p>
                      <a:r>
                        <a:rPr lang="en-US" sz="1400" dirty="0" smtClean="0"/>
                        <a:t>true</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dirty="0" smtClean="0"/>
                        <a:t>3.14159</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endParaRPr lang="en-US" sz="1400" baseline="-25000" dirty="0" smtClean="0"/>
                    </a:p>
                  </a:txBody>
                  <a:tcPr marT="34290" marB="34290"/>
                </a:tc>
                <a:tc>
                  <a:txBody>
                    <a:bodyPr/>
                    <a:lstStyle/>
                    <a:p>
                      <a:endParaRPr lang="en-US" sz="1400" dirty="0"/>
                    </a:p>
                  </a:txBody>
                  <a:tcPr marT="34290" marB="34290"/>
                </a:tc>
              </a:tr>
            </a:tbl>
          </a:graphicData>
        </a:graphic>
      </p:graphicFrame>
      <p:sp>
        <p:nvSpPr>
          <p:cNvPr id="10" name="TextBox 9"/>
          <p:cNvSpPr txBox="1"/>
          <p:nvPr/>
        </p:nvSpPr>
        <p:spPr>
          <a:xfrm>
            <a:off x="6089072" y="2276190"/>
            <a:ext cx="457200" cy="369332"/>
          </a:xfrm>
          <a:prstGeom prst="rect">
            <a:avLst/>
          </a:prstGeom>
          <a:solidFill>
            <a:schemeClr val="bg1"/>
          </a:solidFill>
          <a:ln>
            <a:solidFill>
              <a:srgbClr val="7030A0"/>
            </a:solidFill>
          </a:ln>
        </p:spPr>
        <p:txBody>
          <a:bodyPr wrap="square" rtlCol="0">
            <a:spAutoFit/>
          </a:bodyPr>
          <a:lstStyle/>
          <a:p>
            <a:r>
              <a:rPr lang="en-US" dirty="0" smtClean="0"/>
              <a:t>O3</a:t>
            </a:r>
            <a:endParaRPr lang="en-US" dirty="0"/>
          </a:p>
        </p:txBody>
      </p:sp>
      <p:graphicFrame>
        <p:nvGraphicFramePr>
          <p:cNvPr id="11" name="Таблица 10"/>
          <p:cNvGraphicFramePr>
            <a:graphicFrameLocks noGrp="1"/>
          </p:cNvGraphicFramePr>
          <p:nvPr>
            <p:extLst>
              <p:ext uri="{D42A27DB-BD31-4B8C-83A1-F6EECF244321}">
                <p14:modId xmlns:p14="http://schemas.microsoft.com/office/powerpoint/2010/main" val="462857452"/>
              </p:ext>
            </p:extLst>
          </p:nvPr>
        </p:nvGraphicFramePr>
        <p:xfrm>
          <a:off x="990600" y="971550"/>
          <a:ext cx="3962400" cy="1409700"/>
        </p:xfrm>
        <a:graphic>
          <a:graphicData uri="http://schemas.openxmlformats.org/drawingml/2006/table">
            <a:tbl>
              <a:tblPr>
                <a:tableStyleId>{5C22544A-7EE6-4342-B048-85BDC9FD1C3A}</a:tableStyleId>
              </a:tblPr>
              <a:tblGrid>
                <a:gridCol w="1295399"/>
                <a:gridCol w="1447801"/>
                <a:gridCol w="1219200"/>
              </a:tblGrid>
              <a:tr h="274320">
                <a:tc>
                  <a:txBody>
                    <a:bodyPr/>
                    <a:lstStyle/>
                    <a:p>
                      <a:r>
                        <a:rPr lang="en-US" sz="1400" dirty="0" smtClean="0"/>
                        <a:t>Attribute</a:t>
                      </a:r>
                      <a:r>
                        <a:rPr lang="en-US" sz="1400" baseline="-25000" dirty="0" smtClean="0"/>
                        <a:t>1</a:t>
                      </a:r>
                      <a:endParaRPr lang="en-US" sz="1400" baseline="-25000" dirty="0"/>
                    </a:p>
                  </a:txBody>
                  <a:tcPr marT="34290" marB="34290"/>
                </a:tc>
                <a:tc gridSpan="2">
                  <a:txBody>
                    <a:bodyPr/>
                    <a:lstStyle/>
                    <a:p>
                      <a:r>
                        <a:rPr lang="en-US" sz="1400" dirty="0" smtClean="0"/>
                        <a:t>55</a:t>
                      </a:r>
                      <a:endParaRPr lang="en-US" sz="1400" dirty="0"/>
                    </a:p>
                  </a:txBody>
                  <a:tcPr marT="34290" marB="34290"/>
                </a:tc>
                <a:tc hMerge="1">
                  <a:txBody>
                    <a:bodyPr/>
                    <a:lstStyle/>
                    <a:p>
                      <a:endParaRPr lang="en-US" sz="1400" dirty="0"/>
                    </a:p>
                  </a:txBody>
                  <a:tcPr marT="34290" marB="34290"/>
                </a:tc>
              </a:tr>
              <a:tr h="27813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i="1" dirty="0" smtClean="0"/>
                        <a:t>Attribute</a:t>
                      </a:r>
                      <a:r>
                        <a:rPr lang="en-US" sz="1400" i="1" baseline="-25000" dirty="0" smtClean="0"/>
                        <a:t>1</a:t>
                      </a:r>
                      <a:endParaRPr lang="en-US" sz="1400" i="1" baseline="-25000" dirty="0"/>
                    </a:p>
                  </a:txBody>
                  <a:tcPr marT="34290" marB="34290"/>
                </a:tc>
                <a:tc>
                  <a:txBody>
                    <a:bodyPr/>
                    <a:lstStyle/>
                    <a:p>
                      <a:r>
                        <a:rPr lang="en-US" sz="1400" i="1" dirty="0" smtClean="0"/>
                        <a:t>true</a:t>
                      </a:r>
                      <a:endParaRPr lang="en-US" sz="1400" i="1" dirty="0"/>
                    </a:p>
                  </a:txBody>
                  <a:tcPr marT="34290" marB="34290"/>
                </a:tc>
              </a:tr>
              <a:tr h="27813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Attribute</a:t>
                      </a:r>
                      <a:r>
                        <a:rPr lang="en-US" sz="1400" i="1" baseline="-25000" dirty="0" smtClean="0"/>
                        <a:t>2</a:t>
                      </a:r>
                    </a:p>
                  </a:txBody>
                  <a:tcPr marT="34290" marB="34290"/>
                </a:tc>
                <a:tc>
                  <a:txBody>
                    <a:bodyPr/>
                    <a:lstStyle/>
                    <a:p>
                      <a:r>
                        <a:rPr lang="en-US" sz="1400" i="1" dirty="0" smtClean="0"/>
                        <a:t>3.14159</a:t>
                      </a:r>
                      <a:endParaRPr lang="en-US" sz="1400" i="1"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p>
                  </a:txBody>
                  <a:tcPr marT="34290" marB="34290"/>
                </a:tc>
                <a:tc gridSpan="2">
                  <a:txBody>
                    <a:bodyPr/>
                    <a:lstStyle/>
                    <a:p>
                      <a:endParaRPr lang="en-US" sz="1400" dirty="0"/>
                    </a:p>
                  </a:txBody>
                  <a:tcPr marT="34290" marB="34290"/>
                </a:tc>
                <a:tc hMerge="1">
                  <a:txBody>
                    <a:bodyPr/>
                    <a:lstStyle/>
                    <a:p>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4</a:t>
                      </a:r>
                    </a:p>
                  </a:txBody>
                  <a:tcPr marT="34290" marB="3429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marT="34290" marB="34290"/>
                </a:tc>
                <a:tc hMerge="1">
                  <a:txBody>
                    <a:bodyPr/>
                    <a:lstStyle/>
                    <a:p>
                      <a:endParaRPr lang="en-US" sz="1400" dirty="0"/>
                    </a:p>
                  </a:txBody>
                  <a:tcPr marT="34290" marB="34290"/>
                </a:tc>
              </a:tr>
            </a:tbl>
          </a:graphicData>
        </a:graphic>
      </p:graphicFrame>
      <p:sp>
        <p:nvSpPr>
          <p:cNvPr id="12" name="TextBox 11"/>
          <p:cNvSpPr txBox="1"/>
          <p:nvPr/>
        </p:nvSpPr>
        <p:spPr>
          <a:xfrm>
            <a:off x="4648199" y="942555"/>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sp>
        <p:nvSpPr>
          <p:cNvPr id="14" name="TextBox 13"/>
          <p:cNvSpPr txBox="1"/>
          <p:nvPr/>
        </p:nvSpPr>
        <p:spPr>
          <a:xfrm>
            <a:off x="1904999" y="1497840"/>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sp>
        <p:nvSpPr>
          <p:cNvPr id="15" name="TextBox 14"/>
          <p:cNvSpPr txBox="1"/>
          <p:nvPr/>
        </p:nvSpPr>
        <p:spPr>
          <a:xfrm>
            <a:off x="2971800" y="4248150"/>
            <a:ext cx="4191000" cy="461665"/>
          </a:xfrm>
          <a:prstGeom prst="rect">
            <a:avLst/>
          </a:prstGeom>
          <a:noFill/>
          <a:ln>
            <a:solidFill>
              <a:schemeClr val="accent1">
                <a:shade val="95000"/>
                <a:satMod val="105000"/>
              </a:schemeClr>
            </a:solidFill>
          </a:ln>
        </p:spPr>
        <p:txBody>
          <a:bodyPr wrap="square" rtlCol="0">
            <a:spAutoFit/>
          </a:bodyPr>
          <a:lstStyle/>
          <a:p>
            <a:r>
              <a:rPr lang="en-US" sz="2400" dirty="0" smtClean="0"/>
              <a:t>Map of the active real world </a:t>
            </a:r>
            <a:r>
              <a:rPr lang="en-US" sz="2400" dirty="0" smtClean="0">
                <a:sym typeface="Wingdings" panose="05000000000000000000" pitchFamily="2" charset="2"/>
              </a:rPr>
              <a:t></a:t>
            </a:r>
            <a:endParaRPr lang="en-US" sz="2400" dirty="0"/>
          </a:p>
        </p:txBody>
      </p:sp>
      <p:cxnSp>
        <p:nvCxnSpPr>
          <p:cNvPr id="8" name="Прямая со стрелкой 7"/>
          <p:cNvCxnSpPr>
            <a:endCxn id="10" idx="1"/>
          </p:cNvCxnSpPr>
          <p:nvPr/>
        </p:nvCxnSpPr>
        <p:spPr>
          <a:xfrm>
            <a:off x="3574472" y="1962151"/>
            <a:ext cx="2514600" cy="498705"/>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endCxn id="12" idx="3"/>
          </p:cNvCxnSpPr>
          <p:nvPr/>
        </p:nvCxnSpPr>
        <p:spPr>
          <a:xfrm flipH="1" flipV="1">
            <a:off x="5105399" y="1127221"/>
            <a:ext cx="2888673" cy="1139729"/>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graphicFrame>
        <p:nvGraphicFramePr>
          <p:cNvPr id="19" name="Таблица 18"/>
          <p:cNvGraphicFramePr>
            <a:graphicFrameLocks noGrp="1"/>
          </p:cNvGraphicFramePr>
          <p:nvPr>
            <p:extLst>
              <p:ext uri="{D42A27DB-BD31-4B8C-83A1-F6EECF244321}">
                <p14:modId xmlns:p14="http://schemas.microsoft.com/office/powerpoint/2010/main" val="973499914"/>
              </p:ext>
            </p:extLst>
          </p:nvPr>
        </p:nvGraphicFramePr>
        <p:xfrm>
          <a:off x="3117272" y="2647950"/>
          <a:ext cx="2362200" cy="845820"/>
        </p:xfrm>
        <a:graphic>
          <a:graphicData uri="http://schemas.openxmlformats.org/drawingml/2006/table">
            <a:tbl>
              <a:tblPr>
                <a:tableStyleId>{5C22544A-7EE6-4342-B048-85BDC9FD1C3A}</a:tableStyleId>
              </a:tblPr>
              <a:tblGrid>
                <a:gridCol w="1221828"/>
                <a:gridCol w="1140372"/>
              </a:tblGrid>
              <a:tr h="274320">
                <a:tc>
                  <a:txBody>
                    <a:bodyPr/>
                    <a:lstStyle/>
                    <a:p>
                      <a:r>
                        <a:rPr lang="en-US" sz="1400" dirty="0" smtClean="0"/>
                        <a:t>Code</a:t>
                      </a:r>
                      <a:endParaRPr lang="en-US" sz="1400" baseline="-25000" dirty="0"/>
                    </a:p>
                  </a:txBody>
                  <a:tcPr marT="34290" marB="34290"/>
                </a:tc>
                <a:tc>
                  <a:txBody>
                    <a:bodyPr/>
                    <a:lstStyle/>
                    <a:p>
                      <a:r>
                        <a:rPr lang="en-US" sz="1400" b="1" dirty="0" smtClean="0"/>
                        <a:t>() do</a:t>
                      </a:r>
                      <a:r>
                        <a:rPr lang="en-US" sz="1400" baseline="0" dirty="0" smtClean="0"/>
                        <a:t> … </a:t>
                      </a:r>
                      <a:r>
                        <a:rPr lang="en-US" sz="1400" b="1" baseline="0" dirty="0" smtClean="0"/>
                        <a:t>end</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Parameters</a:t>
                      </a:r>
                      <a:endParaRPr lang="en-US" sz="1400" baseline="-25000" dirty="0" smtClean="0"/>
                    </a:p>
                  </a:txBody>
                  <a:tcPr marT="34290" marB="34290"/>
                </a:tc>
                <a:tc>
                  <a:txBody>
                    <a:bodyPr/>
                    <a:lstStyle/>
                    <a:p>
                      <a:r>
                        <a:rPr lang="en-US" sz="1400" dirty="0" smtClean="0"/>
                        <a:t>…</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ReturnType</a:t>
                      </a:r>
                      <a:endParaRPr lang="en-US" sz="1400" baseline="-25000" dirty="0" smtClean="0"/>
                    </a:p>
                  </a:txBody>
                  <a:tcPr marT="34290" marB="34290"/>
                </a:tc>
                <a:tc>
                  <a:txBody>
                    <a:bodyPr/>
                    <a:lstStyle/>
                    <a:p>
                      <a:r>
                        <a:rPr lang="en-US" sz="1400" dirty="0" smtClean="0"/>
                        <a:t>…</a:t>
                      </a:r>
                      <a:endParaRPr lang="en-US" sz="1400" dirty="0"/>
                    </a:p>
                  </a:txBody>
                  <a:tcPr marT="34290" marB="34290"/>
                </a:tc>
              </a:tr>
            </a:tbl>
          </a:graphicData>
        </a:graphic>
      </p:graphicFrame>
      <p:cxnSp>
        <p:nvCxnSpPr>
          <p:cNvPr id="20" name="Прямая со стрелкой 19"/>
          <p:cNvCxnSpPr/>
          <p:nvPr/>
        </p:nvCxnSpPr>
        <p:spPr>
          <a:xfrm flipH="1">
            <a:off x="3117272" y="2266950"/>
            <a:ext cx="381000" cy="38100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2671" y="2647950"/>
            <a:ext cx="685801" cy="369332"/>
          </a:xfrm>
          <a:prstGeom prst="rect">
            <a:avLst/>
          </a:prstGeom>
          <a:solidFill>
            <a:schemeClr val="bg1"/>
          </a:solidFill>
          <a:ln>
            <a:solidFill>
              <a:srgbClr val="7030A0"/>
            </a:solidFill>
          </a:ln>
        </p:spPr>
        <p:txBody>
          <a:bodyPr wrap="square" rtlCol="0">
            <a:spAutoFit/>
          </a:bodyPr>
          <a:lstStyle/>
          <a:p>
            <a:r>
              <a:rPr lang="en-US" dirty="0" smtClean="0"/>
              <a:t>Root</a:t>
            </a:r>
            <a:endParaRPr lang="en-US" dirty="0"/>
          </a:p>
        </p:txBody>
      </p:sp>
      <p:sp>
        <p:nvSpPr>
          <p:cNvPr id="26" name="TextBox 25"/>
          <p:cNvSpPr txBox="1"/>
          <p:nvPr/>
        </p:nvSpPr>
        <p:spPr>
          <a:xfrm>
            <a:off x="602670" y="3181350"/>
            <a:ext cx="685801" cy="369332"/>
          </a:xfrm>
          <a:prstGeom prst="rect">
            <a:avLst/>
          </a:prstGeom>
          <a:solidFill>
            <a:schemeClr val="bg1"/>
          </a:solidFill>
          <a:ln>
            <a:solidFill>
              <a:srgbClr val="7030A0"/>
            </a:solidFill>
          </a:ln>
        </p:spPr>
        <p:txBody>
          <a:bodyPr wrap="square" rtlCol="0">
            <a:spAutoFit/>
          </a:bodyPr>
          <a:lstStyle/>
          <a:p>
            <a:r>
              <a:rPr lang="en-US" dirty="0" smtClean="0"/>
              <a:t>this</a:t>
            </a:r>
            <a:endParaRPr lang="en-US" dirty="0"/>
          </a:p>
        </p:txBody>
      </p:sp>
      <p:cxnSp>
        <p:nvCxnSpPr>
          <p:cNvPr id="28" name="Прямая со стрелкой 27"/>
          <p:cNvCxnSpPr/>
          <p:nvPr/>
        </p:nvCxnSpPr>
        <p:spPr>
          <a:xfrm>
            <a:off x="1288471" y="2845240"/>
            <a:ext cx="311729"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1295400" y="3361483"/>
            <a:ext cx="311729"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5070" y="3333750"/>
            <a:ext cx="685801" cy="369332"/>
          </a:xfrm>
          <a:prstGeom prst="rect">
            <a:avLst/>
          </a:prstGeom>
          <a:solidFill>
            <a:schemeClr val="bg1"/>
          </a:solidFill>
          <a:ln>
            <a:solidFill>
              <a:srgbClr val="7030A0"/>
            </a:solidFill>
          </a:ln>
        </p:spPr>
        <p:txBody>
          <a:bodyPr wrap="square" rtlCol="0">
            <a:spAutoFit/>
          </a:bodyPr>
          <a:lstStyle/>
          <a:p>
            <a:r>
              <a:rPr lang="en-US" dirty="0" smtClean="0"/>
              <a:t>this</a:t>
            </a:r>
            <a:endParaRPr lang="en-US" dirty="0"/>
          </a:p>
        </p:txBody>
      </p:sp>
      <p:cxnSp>
        <p:nvCxnSpPr>
          <p:cNvPr id="32" name="Прямая со стрелкой 31"/>
          <p:cNvCxnSpPr/>
          <p:nvPr/>
        </p:nvCxnSpPr>
        <p:spPr>
          <a:xfrm>
            <a:off x="1447800" y="3513883"/>
            <a:ext cx="311729"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07470" y="3486150"/>
            <a:ext cx="685801" cy="369332"/>
          </a:xfrm>
          <a:prstGeom prst="rect">
            <a:avLst/>
          </a:prstGeom>
          <a:solidFill>
            <a:schemeClr val="bg1"/>
          </a:solidFill>
          <a:ln>
            <a:solidFill>
              <a:srgbClr val="7030A0"/>
            </a:solidFill>
          </a:ln>
        </p:spPr>
        <p:txBody>
          <a:bodyPr wrap="square" rtlCol="0">
            <a:spAutoFit/>
          </a:bodyPr>
          <a:lstStyle/>
          <a:p>
            <a:r>
              <a:rPr lang="en-US" dirty="0" smtClean="0"/>
              <a:t>this</a:t>
            </a:r>
            <a:endParaRPr lang="en-US" dirty="0"/>
          </a:p>
        </p:txBody>
      </p:sp>
      <p:cxnSp>
        <p:nvCxnSpPr>
          <p:cNvPr id="34" name="Прямая со стрелкой 33"/>
          <p:cNvCxnSpPr/>
          <p:nvPr/>
        </p:nvCxnSpPr>
        <p:spPr>
          <a:xfrm>
            <a:off x="1600200" y="3666283"/>
            <a:ext cx="311729"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55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576263"/>
          </a:xfrm>
        </p:spPr>
        <p:txBody>
          <a:bodyPr>
            <a:normAutofit fontScale="90000"/>
          </a:bodyPr>
          <a:lstStyle/>
          <a:p>
            <a:r>
              <a:rPr lang="en-US" b="1" dirty="0" smtClean="0">
                <a:solidFill>
                  <a:srgbClr val="CC6600"/>
                </a:solidFill>
                <a:latin typeface="Comic Sans MS" pitchFamily="66" charset="0"/>
                <a:cs typeface="Arial" pitchFamily="34" charset="0"/>
              </a:rPr>
              <a:t>Content</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800100"/>
            <a:ext cx="8771616" cy="3143250"/>
          </a:xfrm>
        </p:spPr>
        <p:txBody>
          <a:bodyPr>
            <a:noAutofit/>
          </a:bodyPr>
          <a:lstStyle/>
          <a:p>
            <a:r>
              <a:rPr lang="en-US" sz="2800" dirty="0" smtClean="0"/>
              <a:t>Introduction</a:t>
            </a:r>
          </a:p>
          <a:p>
            <a:r>
              <a:rPr lang="en-US" sz="2800" dirty="0" smtClean="0"/>
              <a:t>Key definitions, object structure</a:t>
            </a:r>
          </a:p>
          <a:p>
            <a:r>
              <a:rPr lang="en-US" sz="2800" dirty="0" smtClean="0"/>
              <a:t>Object life cycle</a:t>
            </a:r>
          </a:p>
          <a:p>
            <a:r>
              <a:rPr lang="en-US" sz="2800" dirty="0" smtClean="0"/>
              <a:t>Object operations</a:t>
            </a:r>
          </a:p>
          <a:p>
            <a:r>
              <a:rPr lang="en-US" sz="2800" dirty="0" smtClean="0"/>
              <a:t>Object type</a:t>
            </a:r>
          </a:p>
          <a:p>
            <a:r>
              <a:rPr lang="en-US" sz="2800" dirty="0" smtClean="0"/>
              <a:t>2 atomic objects -&gt; constant objects</a:t>
            </a:r>
          </a:p>
          <a:p>
            <a:r>
              <a:rPr lang="en-US" sz="2800" dirty="0" smtClean="0"/>
              <a:t>Active objects</a:t>
            </a:r>
          </a:p>
          <a:p>
            <a:r>
              <a:rPr lang="en-US" sz="2800" dirty="0" smtClean="0"/>
              <a:t>Summary</a:t>
            </a:r>
            <a:endParaRPr lang="en-US" sz="2800" dirty="0"/>
          </a:p>
        </p:txBody>
      </p:sp>
      <p:sp>
        <p:nvSpPr>
          <p:cNvPr id="5"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57150"/>
            <a:ext cx="6324600" cy="576263"/>
          </a:xfrm>
        </p:spPr>
        <p:txBody>
          <a:bodyPr>
            <a:normAutofit fontScale="90000"/>
          </a:bodyPr>
          <a:lstStyle/>
          <a:p>
            <a:r>
              <a:rPr lang="en-US" b="1" dirty="0" smtClean="0">
                <a:solidFill>
                  <a:srgbClr val="CC6600"/>
                </a:solidFill>
                <a:latin typeface="Comic Sans MS" pitchFamily="66" charset="0"/>
              </a:rPr>
              <a:t>Summary (I): raw facts</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20</a:t>
            </a:fld>
            <a:endParaRPr lang="en-US" dirty="0"/>
          </a:p>
        </p:txBody>
      </p:sp>
      <p:graphicFrame>
        <p:nvGraphicFramePr>
          <p:cNvPr id="3" name="Объект 2"/>
          <p:cNvGraphicFramePr>
            <a:graphicFrameLocks noGrp="1"/>
          </p:cNvGraphicFramePr>
          <p:nvPr>
            <p:ph idx="1"/>
            <p:extLst>
              <p:ext uri="{D42A27DB-BD31-4B8C-83A1-F6EECF244321}">
                <p14:modId xmlns:p14="http://schemas.microsoft.com/office/powerpoint/2010/main" val="1496879129"/>
              </p:ext>
            </p:extLst>
          </p:nvPr>
        </p:nvGraphicFramePr>
        <p:xfrm>
          <a:off x="152400" y="742950"/>
          <a:ext cx="8839200"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66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2366"/>
            <a:ext cx="6553200" cy="576263"/>
          </a:xfrm>
        </p:spPr>
        <p:txBody>
          <a:bodyPr>
            <a:normAutofit fontScale="90000"/>
          </a:bodyPr>
          <a:lstStyle/>
          <a:p>
            <a:r>
              <a:rPr lang="en-US" b="1" dirty="0" smtClean="0">
                <a:solidFill>
                  <a:srgbClr val="CC6600"/>
                </a:solidFill>
                <a:latin typeface="Comic Sans MS" pitchFamily="66" charset="0"/>
              </a:rPr>
              <a:t>Summary (II): outcomes</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21</a:t>
            </a:fld>
            <a:endParaRPr lang="en-US" dirty="0"/>
          </a:p>
        </p:txBody>
      </p:sp>
      <p:graphicFrame>
        <p:nvGraphicFramePr>
          <p:cNvPr id="3" name="Объект 2"/>
          <p:cNvGraphicFramePr>
            <a:graphicFrameLocks noGrp="1"/>
          </p:cNvGraphicFramePr>
          <p:nvPr>
            <p:ph idx="1"/>
            <p:extLst>
              <p:ext uri="{D42A27DB-BD31-4B8C-83A1-F6EECF244321}">
                <p14:modId xmlns:p14="http://schemas.microsoft.com/office/powerpoint/2010/main" val="2042946125"/>
              </p:ext>
            </p:extLst>
          </p:nvPr>
        </p:nvGraphicFramePr>
        <p:xfrm>
          <a:off x="76200" y="590550"/>
          <a:ext cx="9067800"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877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8229600" cy="576263"/>
          </a:xfrm>
        </p:spPr>
        <p:txBody>
          <a:bodyPr>
            <a:normAutofit fontScale="90000"/>
          </a:bodyPr>
          <a:lstStyle/>
          <a:p>
            <a:r>
              <a:rPr lang="en-US" b="1" dirty="0" smtClean="0">
                <a:solidFill>
                  <a:srgbClr val="CC6600"/>
                </a:solidFill>
                <a:latin typeface="Comic Sans MS" pitchFamily="66" charset="0"/>
              </a:rPr>
              <a:t>Summary (III): implications</a:t>
            </a:r>
            <a:endParaRPr lang="en-US" b="1" dirty="0">
              <a:solidFill>
                <a:srgbClr val="CC6600"/>
              </a:solidFill>
              <a:latin typeface="Comic Sans MS" pitchFamily="66" charset="0"/>
            </a:endParaRPr>
          </a:p>
        </p:txBody>
      </p:sp>
      <p:sp>
        <p:nvSpPr>
          <p:cNvPr id="7" name="Овал 6"/>
          <p:cNvSpPr/>
          <p:nvPr/>
        </p:nvSpPr>
        <p:spPr>
          <a:xfrm>
            <a:off x="5105400" y="1143000"/>
            <a:ext cx="2514600" cy="1028700"/>
          </a:xfrm>
          <a:prstGeom prst="ellips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7030A0"/>
                </a:solidFill>
              </a:rPr>
              <a:t>public</a:t>
            </a:r>
            <a:endParaRPr lang="en-US" b="1" dirty="0">
              <a:solidFill>
                <a:srgbClr val="7030A0"/>
              </a:solidFill>
            </a:endParaRPr>
          </a:p>
        </p:txBody>
      </p:sp>
      <p:sp>
        <p:nvSpPr>
          <p:cNvPr id="8" name="Овал 7"/>
          <p:cNvSpPr/>
          <p:nvPr/>
        </p:nvSpPr>
        <p:spPr>
          <a:xfrm>
            <a:off x="1219200" y="1257300"/>
            <a:ext cx="2514600" cy="1028700"/>
          </a:xfrm>
          <a:prstGeom prst="ellips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7030A0"/>
                </a:solidFill>
              </a:rPr>
              <a:t>static</a:t>
            </a:r>
            <a:endParaRPr lang="en-US" b="1" dirty="0">
              <a:solidFill>
                <a:srgbClr val="7030A0"/>
              </a:solidFill>
            </a:endParaRPr>
          </a:p>
        </p:txBody>
      </p:sp>
      <p:sp>
        <p:nvSpPr>
          <p:cNvPr id="9" name="Овал 8"/>
          <p:cNvSpPr/>
          <p:nvPr/>
        </p:nvSpPr>
        <p:spPr>
          <a:xfrm>
            <a:off x="1066800" y="3086100"/>
            <a:ext cx="2514600" cy="1028700"/>
          </a:xfrm>
          <a:prstGeom prst="ellips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7030A0"/>
                </a:solidFill>
              </a:rPr>
              <a:t>g</a:t>
            </a:r>
            <a:r>
              <a:rPr lang="en-US" sz="3600" b="1" dirty="0" smtClean="0">
                <a:solidFill>
                  <a:srgbClr val="7030A0"/>
                </a:solidFill>
              </a:rPr>
              <a:t>lobal data</a:t>
            </a:r>
            <a:endParaRPr lang="en-US" b="1" dirty="0">
              <a:solidFill>
                <a:srgbClr val="7030A0"/>
              </a:solidFill>
            </a:endParaRPr>
          </a:p>
        </p:txBody>
      </p:sp>
      <p:cxnSp>
        <p:nvCxnSpPr>
          <p:cNvPr id="12" name="Прямая соединительная линия 11"/>
          <p:cNvCxnSpPr/>
          <p:nvPr/>
        </p:nvCxnSpPr>
        <p:spPr>
          <a:xfrm flipH="1">
            <a:off x="1219200" y="114300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1295400" y="114300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a:off x="5174689" y="102870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H="1" flipV="1">
            <a:off x="5250889" y="102870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1219200" y="297180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1295400" y="297180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Номер слайда 19"/>
          <p:cNvSpPr>
            <a:spLocks noGrp="1"/>
          </p:cNvSpPr>
          <p:nvPr>
            <p:ph type="sldNum" sz="quarter" idx="12"/>
          </p:nvPr>
        </p:nvSpPr>
        <p:spPr/>
        <p:txBody>
          <a:bodyPr/>
          <a:lstStyle/>
          <a:p>
            <a:fld id="{6278F348-CCBC-472B-BC3F-23EBF19EE4D4}" type="slidenum">
              <a:rPr lang="en-US" smtClean="0"/>
              <a:pPr/>
              <a:t>22</a:t>
            </a:fld>
            <a:endParaRPr lang="en-US" dirty="0"/>
          </a:p>
        </p:txBody>
      </p:sp>
      <p:sp>
        <p:nvSpPr>
          <p:cNvPr id="21" name="Овал 20"/>
          <p:cNvSpPr/>
          <p:nvPr/>
        </p:nvSpPr>
        <p:spPr>
          <a:xfrm>
            <a:off x="5257800" y="2724150"/>
            <a:ext cx="2514600" cy="1028700"/>
          </a:xfrm>
          <a:prstGeom prst="ellips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7030A0"/>
                </a:solidFill>
              </a:rPr>
              <a:t>null</a:t>
            </a:r>
            <a:endParaRPr lang="en-US" b="1" dirty="0">
              <a:solidFill>
                <a:srgbClr val="7030A0"/>
              </a:solidFill>
            </a:endParaRPr>
          </a:p>
        </p:txBody>
      </p:sp>
      <p:cxnSp>
        <p:nvCxnSpPr>
          <p:cNvPr id="22" name="Прямая соединительная линия 21"/>
          <p:cNvCxnSpPr/>
          <p:nvPr/>
        </p:nvCxnSpPr>
        <p:spPr>
          <a:xfrm flipH="1">
            <a:off x="5339862" y="260985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flipV="1">
            <a:off x="5416062" y="2609850"/>
            <a:ext cx="2362200" cy="12573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881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1550"/>
            <a:ext cx="6248400" cy="2857500"/>
          </a:xfrm>
        </p:spPr>
        <p:txBody>
          <a:bodyPr>
            <a:noAutofit/>
          </a:bodyPr>
          <a:lstStyle/>
          <a:p>
            <a:r>
              <a:rPr lang="en-US" sz="8000" b="1" dirty="0" smtClean="0">
                <a:solidFill>
                  <a:srgbClr val="CC6600"/>
                </a:solidFill>
                <a:latin typeface="Comic Sans MS" pitchFamily="66" charset="0"/>
              </a:rPr>
              <a:t>Thank you ! Q&amp;A</a:t>
            </a:r>
            <a:endParaRPr lang="en-US" sz="8000" b="1" dirty="0">
              <a:solidFill>
                <a:srgbClr val="CC6600"/>
              </a:solidFill>
              <a:latin typeface="Comic Sans MS" pitchFamily="66" charset="0"/>
            </a:endParaRPr>
          </a:p>
        </p:txBody>
      </p:sp>
      <p:sp>
        <p:nvSpPr>
          <p:cNvPr id="4"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23</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Introduction to … object thinking</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328747"/>
            <a:ext cx="5105400" cy="4057650"/>
          </a:xfrm>
        </p:spPr>
        <p:txBody>
          <a:bodyPr>
            <a:noAutofit/>
          </a:bodyPr>
          <a:lstStyle/>
          <a:p>
            <a:pPr marL="285750" indent="-285750"/>
            <a:r>
              <a:rPr lang="en-US" sz="2000" dirty="0" smtClean="0"/>
              <a:t>What kind of computers do we have? </a:t>
            </a:r>
            <a:r>
              <a:rPr lang="en-US" sz="2000" dirty="0" err="1" smtClean="0"/>
              <a:t>Processor+memory</a:t>
            </a:r>
            <a:r>
              <a:rPr lang="en-US" sz="2000" dirty="0" smtClean="0"/>
              <a:t> model</a:t>
            </a:r>
          </a:p>
          <a:p>
            <a:pPr marL="285750" indent="-285750"/>
            <a:r>
              <a:rPr lang="en-US" sz="2000" dirty="0" smtClean="0"/>
              <a:t>Memory structure – set of cells with an address per cell. Cell is an ordered set of bits – here comes binary digits 0 and 1</a:t>
            </a:r>
          </a:p>
          <a:p>
            <a:pPr marL="685800" lvl="1"/>
            <a:r>
              <a:rPr lang="en-US" sz="2000" dirty="0" smtClean="0"/>
              <a:t>Ordered set of QWORDS, DWORDS, WORDS, BYTES, bits</a:t>
            </a:r>
          </a:p>
          <a:p>
            <a:pPr marL="285750" indent="-285750"/>
            <a:r>
              <a:rPr lang="en-US" sz="2000" dirty="0" smtClean="0"/>
              <a:t>Object – region of the computer memory. Its logical structure in most cases is different from the memory structure</a:t>
            </a:r>
          </a:p>
          <a:p>
            <a:pPr marL="685800" lvl="1"/>
            <a:r>
              <a:rPr lang="en-US" sz="2000" dirty="0" smtClean="0"/>
              <a:t>Set of named attributes</a:t>
            </a:r>
          </a:p>
          <a:p>
            <a:pPr marL="685800" lvl="1"/>
            <a:r>
              <a:rPr lang="en-US" sz="2000" dirty="0" smtClean="0"/>
              <a:t>Object is flat!</a:t>
            </a: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3</a:t>
            </a:fld>
            <a:endParaRPr lang="en-US" dirty="0"/>
          </a:p>
        </p:txBody>
      </p:sp>
      <p:grpSp>
        <p:nvGrpSpPr>
          <p:cNvPr id="11" name="Группа 10"/>
          <p:cNvGrpSpPr/>
          <p:nvPr/>
        </p:nvGrpSpPr>
        <p:grpSpPr>
          <a:xfrm>
            <a:off x="5052185" y="522514"/>
            <a:ext cx="1828800" cy="1420586"/>
            <a:chOff x="5400537" y="696685"/>
            <a:chExt cx="1828800" cy="1894115"/>
          </a:xfrm>
        </p:grpSpPr>
        <p:sp>
          <p:nvSpPr>
            <p:cNvPr id="4" name="Скругленный прямоугольник 3"/>
            <p:cNvSpPr/>
            <p:nvPr/>
          </p:nvSpPr>
          <p:spPr>
            <a:xfrm>
              <a:off x="5410200" y="696685"/>
              <a:ext cx="10668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PU</a:t>
              </a:r>
              <a:r>
                <a:rPr lang="en-US" sz="2400" baseline="-25000" dirty="0" smtClean="0"/>
                <a:t>1</a:t>
              </a:r>
              <a:endParaRPr lang="en-US" sz="2400" baseline="-25000" dirty="0"/>
            </a:p>
          </p:txBody>
        </p:sp>
        <p:sp>
          <p:nvSpPr>
            <p:cNvPr id="6" name="Прямоугольник 5"/>
            <p:cNvSpPr/>
            <p:nvPr/>
          </p:nvSpPr>
          <p:spPr>
            <a:xfrm>
              <a:off x="5400537" y="19050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a:t>
              </a:r>
              <a:r>
                <a:rPr lang="en-US" sz="2400" baseline="-25000" dirty="0"/>
                <a:t>1</a:t>
              </a:r>
              <a:endParaRPr lang="en-US" sz="2400" dirty="0"/>
            </a:p>
          </p:txBody>
        </p:sp>
        <p:cxnSp>
          <p:nvCxnSpPr>
            <p:cNvPr id="9" name="Прямая со стрелкой 8"/>
            <p:cNvCxnSpPr>
              <a:stCxn id="4" idx="2"/>
            </p:cNvCxnSpPr>
            <p:nvPr/>
          </p:nvCxnSpPr>
          <p:spPr>
            <a:xfrm>
              <a:off x="5943600" y="1153885"/>
              <a:ext cx="0" cy="75111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2" name="Группа 11"/>
          <p:cNvGrpSpPr/>
          <p:nvPr/>
        </p:nvGrpSpPr>
        <p:grpSpPr>
          <a:xfrm>
            <a:off x="7282543" y="498022"/>
            <a:ext cx="1828800" cy="1445078"/>
            <a:chOff x="5410200" y="696685"/>
            <a:chExt cx="1828800" cy="1926771"/>
          </a:xfrm>
        </p:grpSpPr>
        <p:sp>
          <p:nvSpPr>
            <p:cNvPr id="13" name="Скругленный прямоугольник 12"/>
            <p:cNvSpPr/>
            <p:nvPr/>
          </p:nvSpPr>
          <p:spPr>
            <a:xfrm>
              <a:off x="5410200" y="696685"/>
              <a:ext cx="10668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PU</a:t>
              </a:r>
              <a:r>
                <a:rPr lang="en-US" sz="2400" baseline="-25000" dirty="0" err="1" smtClean="0"/>
                <a:t>n</a:t>
              </a:r>
              <a:endParaRPr lang="en-US" sz="2400" dirty="0"/>
            </a:p>
          </p:txBody>
        </p:sp>
        <p:sp>
          <p:nvSpPr>
            <p:cNvPr id="14" name="Прямоугольник 13"/>
            <p:cNvSpPr/>
            <p:nvPr/>
          </p:nvSpPr>
          <p:spPr>
            <a:xfrm>
              <a:off x="5410200" y="1937656"/>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Memory</a:t>
              </a:r>
              <a:r>
                <a:rPr lang="en-US" sz="2400" baseline="-25000" dirty="0" err="1"/>
                <a:t>n</a:t>
              </a:r>
              <a:endParaRPr lang="en-US" sz="2400" dirty="0"/>
            </a:p>
          </p:txBody>
        </p:sp>
        <p:cxnSp>
          <p:nvCxnSpPr>
            <p:cNvPr id="15" name="Прямая со стрелкой 14"/>
            <p:cNvCxnSpPr>
              <a:stCxn id="13" idx="2"/>
            </p:cNvCxnSpPr>
            <p:nvPr/>
          </p:nvCxnSpPr>
          <p:spPr>
            <a:xfrm>
              <a:off x="5943600" y="1153885"/>
              <a:ext cx="0" cy="783771"/>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433448" y="380931"/>
            <a:ext cx="457200" cy="769441"/>
          </a:xfrm>
          <a:prstGeom prst="rect">
            <a:avLst/>
          </a:prstGeom>
          <a:noFill/>
        </p:spPr>
        <p:txBody>
          <a:bodyPr wrap="square" rtlCol="0">
            <a:spAutoFit/>
          </a:bodyPr>
          <a:lstStyle/>
          <a:p>
            <a:pPr algn="ctr"/>
            <a:r>
              <a:rPr lang="en-US" sz="4400" b="1" dirty="0" smtClean="0"/>
              <a:t>…</a:t>
            </a:r>
            <a:endParaRPr lang="en-US" sz="3200" b="1" dirty="0"/>
          </a:p>
        </p:txBody>
      </p:sp>
      <p:graphicFrame>
        <p:nvGraphicFramePr>
          <p:cNvPr id="17" name="Таблица 16"/>
          <p:cNvGraphicFramePr>
            <a:graphicFrameLocks noGrp="1"/>
          </p:cNvGraphicFramePr>
          <p:nvPr>
            <p:extLst>
              <p:ext uri="{D42A27DB-BD31-4B8C-83A1-F6EECF244321}">
                <p14:modId xmlns:p14="http://schemas.microsoft.com/office/powerpoint/2010/main" val="2071994741"/>
              </p:ext>
            </p:extLst>
          </p:nvPr>
        </p:nvGraphicFramePr>
        <p:xfrm>
          <a:off x="5061848" y="2000250"/>
          <a:ext cx="1828800" cy="1409700"/>
        </p:xfrm>
        <a:graphic>
          <a:graphicData uri="http://schemas.openxmlformats.org/drawingml/2006/table">
            <a:tbl>
              <a:tblPr firstRow="1" bandRow="1">
                <a:tableStyleId>{5C22544A-7EE6-4342-B048-85BDC9FD1C3A}</a:tableStyleId>
              </a:tblPr>
              <a:tblGrid>
                <a:gridCol w="1828800"/>
              </a:tblGrid>
              <a:tr h="278130">
                <a:tc>
                  <a:txBody>
                    <a:bodyPr/>
                    <a:lstStyle/>
                    <a:p>
                      <a:r>
                        <a:rPr lang="en-US" sz="1400" dirty="0" smtClean="0"/>
                        <a:t>00001101010101</a:t>
                      </a:r>
                      <a:endParaRPr lang="en-US" sz="1400" dirty="0"/>
                    </a:p>
                  </a:txBody>
                  <a:tcPr marT="34290" marB="34290"/>
                </a:tc>
              </a:tr>
              <a:tr h="278130">
                <a:tc>
                  <a:txBody>
                    <a:bodyPr/>
                    <a:lstStyle/>
                    <a:p>
                      <a:r>
                        <a:rPr lang="en-US" sz="1400" dirty="0" smtClean="0"/>
                        <a:t>11100101010101</a:t>
                      </a:r>
                      <a:endParaRPr lang="en-US" sz="1400" dirty="0"/>
                    </a:p>
                  </a:txBody>
                  <a:tcPr marT="34290" marB="34290"/>
                </a:tc>
              </a:tr>
              <a:tr h="278130">
                <a:tc>
                  <a:txBody>
                    <a:bodyPr/>
                    <a:lstStyle/>
                    <a:p>
                      <a:r>
                        <a:rPr lang="en-US" sz="1400" dirty="0" smtClean="0"/>
                        <a:t>10101010101010</a:t>
                      </a:r>
                      <a:endParaRPr lang="en-US" sz="1400" dirty="0"/>
                    </a:p>
                  </a:txBody>
                  <a:tcPr marT="34290" marB="34290"/>
                </a:tc>
              </a:tr>
              <a:tr h="278130">
                <a:tc>
                  <a:txBody>
                    <a:bodyPr/>
                    <a:lstStyle/>
                    <a:p>
                      <a:r>
                        <a:rPr lang="en-US" sz="1400" dirty="0" smtClean="0"/>
                        <a:t>00110101011101</a:t>
                      </a:r>
                      <a:endParaRPr lang="en-US" sz="1400" dirty="0"/>
                    </a:p>
                  </a:txBody>
                  <a:tcPr marT="34290" marB="34290"/>
                </a:tc>
              </a:tr>
              <a:tr h="278130">
                <a:tc>
                  <a:txBody>
                    <a:bodyPr/>
                    <a:lstStyle/>
                    <a:p>
                      <a:r>
                        <a:rPr lang="en-US" sz="1400" dirty="0" smtClean="0"/>
                        <a:t>11001100110001</a:t>
                      </a:r>
                      <a:endParaRPr lang="en-US" sz="1400" dirty="0"/>
                    </a:p>
                  </a:txBody>
                  <a:tcPr marT="34290" marB="34290"/>
                </a:tc>
              </a:tr>
            </a:tbl>
          </a:graphicData>
        </a:graphic>
      </p:graphicFrame>
      <p:sp>
        <p:nvSpPr>
          <p:cNvPr id="18" name="TextBox 17"/>
          <p:cNvSpPr txBox="1"/>
          <p:nvPr/>
        </p:nvSpPr>
        <p:spPr>
          <a:xfrm>
            <a:off x="5257800" y="3562350"/>
            <a:ext cx="3701152" cy="1200329"/>
          </a:xfrm>
          <a:prstGeom prst="rect">
            <a:avLst/>
          </a:prstGeom>
          <a:noFill/>
          <a:ln w="25400">
            <a:solidFill>
              <a:schemeClr val="accent1">
                <a:shade val="95000"/>
                <a:satMod val="105000"/>
              </a:schemeClr>
            </a:solidFill>
          </a:ln>
        </p:spPr>
        <p:txBody>
          <a:bodyPr wrap="square" rtlCol="0">
            <a:spAutoFit/>
          </a:bodyPr>
          <a:lstStyle/>
          <a:p>
            <a:r>
              <a:rPr lang="en-US" dirty="0"/>
              <a:t>n</a:t>
            </a:r>
            <a:r>
              <a:rPr lang="en-US" dirty="0" smtClean="0"/>
              <a:t>ame: “Alexey V. </a:t>
            </a:r>
            <a:r>
              <a:rPr lang="en-US" dirty="0" err="1" smtClean="0"/>
              <a:t>Kanatov</a:t>
            </a:r>
            <a:r>
              <a:rPr lang="en-US" dirty="0" smtClean="0"/>
              <a:t>”</a:t>
            </a:r>
          </a:p>
          <a:p>
            <a:r>
              <a:rPr lang="en-US" dirty="0"/>
              <a:t>a</a:t>
            </a:r>
            <a:r>
              <a:rPr lang="en-US" dirty="0" smtClean="0"/>
              <a:t>ge: () </a:t>
            </a:r>
            <a:r>
              <a:rPr lang="en-US" b="1" dirty="0" smtClean="0"/>
              <a:t>do return</a:t>
            </a:r>
            <a:r>
              <a:rPr lang="en-US" dirty="0" smtClean="0"/>
              <a:t> 55 </a:t>
            </a:r>
            <a:r>
              <a:rPr lang="en-US" b="1" dirty="0" smtClean="0"/>
              <a:t>end</a:t>
            </a:r>
          </a:p>
          <a:p>
            <a:r>
              <a:rPr lang="en-US" dirty="0"/>
              <a:t>a</a:t>
            </a:r>
            <a:r>
              <a:rPr lang="en-US" dirty="0" smtClean="0"/>
              <a:t>ddress: “Moscow”</a:t>
            </a:r>
          </a:p>
          <a:p>
            <a:r>
              <a:rPr lang="en-US" dirty="0"/>
              <a:t>c</a:t>
            </a:r>
            <a:r>
              <a:rPr lang="en-US" dirty="0" smtClean="0"/>
              <a:t>ompany: </a:t>
            </a:r>
            <a:r>
              <a:rPr lang="en-US" b="1" dirty="0" smtClean="0"/>
              <a:t>ref to</a:t>
            </a:r>
            <a:r>
              <a:rPr lang="en-US" dirty="0" smtClean="0"/>
              <a:t> </a:t>
            </a:r>
            <a:r>
              <a:rPr lang="en-US" dirty="0" err="1" smtClean="0"/>
              <a:t>Huawei.Object</a:t>
            </a:r>
            <a:endParaRPr lang="en-US" dirty="0"/>
          </a:p>
        </p:txBody>
      </p:sp>
      <p:sp>
        <p:nvSpPr>
          <p:cNvPr id="19" name="TextBox 18"/>
          <p:cNvSpPr txBox="1"/>
          <p:nvPr/>
        </p:nvSpPr>
        <p:spPr>
          <a:xfrm>
            <a:off x="76200" y="4347805"/>
            <a:ext cx="4953000" cy="707886"/>
          </a:xfrm>
          <a:prstGeom prst="rect">
            <a:avLst/>
          </a:prstGeom>
          <a:noFill/>
          <a:ln>
            <a:solidFill>
              <a:schemeClr val="accent1">
                <a:shade val="95000"/>
                <a:satMod val="105000"/>
              </a:schemeClr>
            </a:solidFill>
          </a:ln>
        </p:spPr>
        <p:txBody>
          <a:bodyPr wrap="square" rtlCol="0">
            <a:spAutoFit/>
          </a:bodyPr>
          <a:lstStyle/>
          <a:p>
            <a:pPr marL="342900" indent="-342900">
              <a:buFont typeface="Arial" panose="020B0604020202020204" pitchFamily="34" charset="0"/>
              <a:buChar char="•"/>
            </a:pPr>
            <a:r>
              <a:rPr lang="en-US" sz="2000" dirty="0" smtClean="0"/>
              <a:t>(</a:t>
            </a:r>
            <a:r>
              <a:rPr lang="en-US" sz="2000" dirty="0" err="1" smtClean="0"/>
              <a:t>name:”A</a:t>
            </a:r>
            <a:r>
              <a:rPr lang="en-US" sz="2000" dirty="0" smtClean="0"/>
              <a:t>”, age:66) === (age:66,  </a:t>
            </a:r>
            <a:r>
              <a:rPr lang="en-US" sz="2000" dirty="0" err="1" smtClean="0"/>
              <a:t>name</a:t>
            </a:r>
            <a:r>
              <a:rPr lang="en-US" sz="2000" dirty="0" err="1"/>
              <a:t>:”A</a:t>
            </a:r>
            <a:r>
              <a:rPr lang="en-US" sz="2000" dirty="0" smtClean="0"/>
              <a:t>”)</a:t>
            </a:r>
          </a:p>
          <a:p>
            <a:pPr marL="342900" indent="-342900">
              <a:buFont typeface="Arial" panose="020B0604020202020204" pitchFamily="34" charset="0"/>
              <a:buChar char="•"/>
            </a:pPr>
            <a:r>
              <a:rPr lang="en-US" sz="2000" dirty="0" smtClean="0"/>
              <a:t>Objects are easily mapped into memory</a:t>
            </a:r>
            <a:endParaRPr lang="en-US" sz="2000" dirty="0"/>
          </a:p>
        </p:txBody>
      </p:sp>
    </p:spTree>
    <p:extLst>
      <p:ext uri="{BB962C8B-B14F-4D97-AF65-F5344CB8AC3E}">
        <p14:creationId xmlns:p14="http://schemas.microsoft.com/office/powerpoint/2010/main" val="188409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872"/>
            <a:ext cx="8686800" cy="477270"/>
          </a:xfrm>
        </p:spPr>
        <p:txBody>
          <a:bodyPr>
            <a:normAutofit fontScale="90000"/>
          </a:bodyPr>
          <a:lstStyle/>
          <a:p>
            <a:r>
              <a:rPr lang="en-US" sz="3600" b="1" dirty="0" smtClean="0">
                <a:solidFill>
                  <a:srgbClr val="CC6600"/>
                </a:solidFill>
                <a:latin typeface="Comic Sans MS" pitchFamily="66" charset="0"/>
              </a:rPr>
              <a:t>Only … objects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38150"/>
            <a:ext cx="8991600" cy="4648200"/>
          </a:xfrm>
        </p:spPr>
        <p:txBody>
          <a:bodyPr>
            <a:noAutofit/>
          </a:bodyPr>
          <a:lstStyle/>
          <a:p>
            <a:r>
              <a:rPr lang="en-US" sz="2000" dirty="0" smtClean="0"/>
              <a:t>Everything </a:t>
            </a:r>
            <a:r>
              <a:rPr lang="en-US" sz="2000" dirty="0"/>
              <a:t>is an </a:t>
            </a:r>
            <a:r>
              <a:rPr lang="en-US" sz="2000" dirty="0" smtClean="0"/>
              <a:t>object (both code and data). There is nothing except objects</a:t>
            </a:r>
            <a:r>
              <a:rPr lang="en-US" sz="2000" dirty="0" smtClean="0"/>
              <a:t>!</a:t>
            </a:r>
          </a:p>
          <a:p>
            <a:pPr marL="0" indent="0">
              <a:buNone/>
            </a:pPr>
            <a:endParaRPr lang="en-US" sz="2000" dirty="0" smtClean="0"/>
          </a:p>
          <a:p>
            <a:r>
              <a:rPr lang="en-US" sz="2000" dirty="0" smtClean="0"/>
              <a:t>Object: (a-la </a:t>
            </a:r>
            <a:r>
              <a:rPr lang="en-US" sz="2000" dirty="0" err="1" smtClean="0"/>
              <a:t>struct</a:t>
            </a:r>
            <a:r>
              <a:rPr lang="en-US" sz="2000" dirty="0" smtClean="0"/>
              <a:t> {…})</a:t>
            </a:r>
          </a:p>
          <a:p>
            <a:pPr lvl="1"/>
            <a:r>
              <a:rPr lang="en-US" sz="2000" dirty="0" smtClean="0"/>
              <a:t>name or address (this-self-Current)</a:t>
            </a:r>
          </a:p>
          <a:p>
            <a:pPr lvl="1"/>
            <a:r>
              <a:rPr lang="en-US" sz="2000" dirty="0" smtClean="0"/>
              <a:t>region(s) </a:t>
            </a:r>
            <a:r>
              <a:rPr lang="en-US" sz="2000" dirty="0"/>
              <a:t>of the computer </a:t>
            </a:r>
            <a:r>
              <a:rPr lang="en-US" sz="2000" dirty="0" smtClean="0"/>
              <a:t>memory </a:t>
            </a:r>
          </a:p>
          <a:p>
            <a:pPr lvl="1"/>
            <a:r>
              <a:rPr lang="en-US" sz="2000" dirty="0" smtClean="0"/>
              <a:t>set </a:t>
            </a:r>
            <a:r>
              <a:rPr lang="en-US" sz="2000" dirty="0"/>
              <a:t>of </a:t>
            </a:r>
            <a:r>
              <a:rPr lang="en-US" sz="2000" dirty="0" smtClean="0"/>
              <a:t>attributes. What is an attribute?</a:t>
            </a:r>
          </a:p>
          <a:p>
            <a:pPr lvl="1"/>
            <a:r>
              <a:rPr lang="en-US" sz="2000" dirty="0" smtClean="0"/>
              <a:t>invariant: set of predicates which guard object </a:t>
            </a:r>
            <a:r>
              <a:rPr lang="en-US" sz="2000" dirty="0" smtClean="0"/>
              <a:t>consistency</a:t>
            </a:r>
          </a:p>
          <a:p>
            <a:pPr marL="457200" lvl="1" indent="0">
              <a:buNone/>
            </a:pPr>
            <a:endParaRPr lang="en-US" sz="2000" dirty="0" smtClean="0"/>
          </a:p>
          <a:p>
            <a:r>
              <a:rPr lang="en-US" sz="2000" dirty="0" smtClean="0"/>
              <a:t>Attribute:</a:t>
            </a:r>
          </a:p>
          <a:p>
            <a:pPr lvl="1"/>
            <a:r>
              <a:rPr lang="en-US" sz="2000" dirty="0" smtClean="0"/>
              <a:t>Tag: </a:t>
            </a:r>
            <a:r>
              <a:rPr lang="en-US" sz="2000" dirty="0" err="1" smtClean="0"/>
              <a:t>var</a:t>
            </a:r>
            <a:r>
              <a:rPr lang="en-US" sz="2000" dirty="0" smtClean="0"/>
              <a:t> </a:t>
            </a:r>
            <a:r>
              <a:rPr lang="en-US" sz="2000" dirty="0"/>
              <a:t>or </a:t>
            </a:r>
            <a:r>
              <a:rPr lang="en-US" sz="2000" dirty="0" err="1"/>
              <a:t>const</a:t>
            </a:r>
            <a:r>
              <a:rPr lang="en-US" sz="2000" dirty="0"/>
              <a:t> (deep </a:t>
            </a:r>
            <a:r>
              <a:rPr lang="en-US" sz="2000" dirty="0" err="1"/>
              <a:t>const</a:t>
            </a:r>
            <a:r>
              <a:rPr lang="en-US" sz="2000" dirty="0" smtClean="0"/>
              <a:t>)</a:t>
            </a:r>
            <a:endParaRPr lang="en-US" sz="2000" dirty="0"/>
          </a:p>
          <a:p>
            <a:pPr lvl="1"/>
            <a:r>
              <a:rPr lang="en-US" sz="2000" dirty="0"/>
              <a:t>Name (number-offset</a:t>
            </a:r>
            <a:r>
              <a:rPr lang="en-US" sz="2000" dirty="0" smtClean="0"/>
              <a:t>): String  // must be unique in the object</a:t>
            </a:r>
            <a:endParaRPr lang="en-US" sz="2000" dirty="0"/>
          </a:p>
          <a:p>
            <a:pPr lvl="1"/>
            <a:r>
              <a:rPr lang="en-US" sz="2000" dirty="0" smtClean="0"/>
              <a:t>Value: Any // value is an object too ! </a:t>
            </a:r>
            <a:endParaRPr lang="en-US" sz="2000" dirty="0"/>
          </a:p>
          <a:p>
            <a:pPr lvl="1"/>
            <a:r>
              <a:rPr lang="en-US" sz="2000" dirty="0"/>
              <a:t>[Type is defined by the value</a:t>
            </a:r>
            <a:r>
              <a:rPr lang="en-US" sz="2000" dirty="0" smtClean="0"/>
              <a:t>]</a:t>
            </a:r>
            <a:endParaRPr lang="en-US" sz="2000" b="1" dirty="0" smtClean="0">
              <a:solidFill>
                <a:srgbClr val="0000FF"/>
              </a:solidFill>
              <a:latin typeface="Lucida Console" panose="020B0609040504020204" pitchFamily="49" charset="0"/>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1330463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872"/>
            <a:ext cx="8686800" cy="477270"/>
          </a:xfrm>
        </p:spPr>
        <p:txBody>
          <a:bodyPr>
            <a:normAutofit fontScale="90000"/>
          </a:bodyPr>
          <a:lstStyle/>
          <a:p>
            <a:r>
              <a:rPr lang="en-US" sz="3600" b="1" dirty="0" smtClean="0">
                <a:solidFill>
                  <a:srgbClr val="CC6600"/>
                </a:solidFill>
                <a:latin typeface="Comic Sans MS" pitchFamily="66" charset="0"/>
              </a:rPr>
              <a:t>Object structure - example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00050"/>
            <a:ext cx="8915400" cy="4229100"/>
          </a:xfrm>
        </p:spPr>
        <p:txBody>
          <a:bodyPr>
            <a:noAutofit/>
          </a:bodyPr>
          <a:lstStyle/>
          <a:p>
            <a:r>
              <a:rPr lang="en-US" sz="2400" dirty="0" smtClean="0"/>
              <a:t>Here </a:t>
            </a:r>
            <a:r>
              <a:rPr lang="en-US" sz="2400" dirty="0"/>
              <a:t>comes  … an object </a:t>
            </a:r>
          </a:p>
          <a:p>
            <a:pPr marL="0" indent="0">
              <a:buNone/>
            </a:pPr>
            <a:r>
              <a:rPr lang="en-US" sz="1600" b="1" dirty="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Notation 1</a:t>
            </a:r>
          </a:p>
          <a:p>
            <a:pPr marL="0" indent="0">
              <a:buNone/>
            </a:pPr>
            <a:r>
              <a:rPr lang="en-US" sz="1600" b="1" dirty="0">
                <a:solidFill>
                  <a:srgbClr val="0000FF"/>
                </a:solidFill>
                <a:latin typeface="Lucida Console" panose="020B0609040504020204" pitchFamily="49" charset="0"/>
              </a:rPr>
              <a:t>object</a:t>
            </a: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Kanatov</a:t>
            </a:r>
            <a:endParaRPr lang="en-US" sz="1600"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name: </a:t>
            </a:r>
            <a:r>
              <a:rPr lang="en-US" sz="1600" b="1" dirty="0" err="1" smtClean="0">
                <a:solidFill>
                  <a:srgbClr val="0000FF"/>
                </a:solidFill>
                <a:latin typeface="Lucida Console" panose="020B0609040504020204" pitchFamily="49" charset="0"/>
              </a:rPr>
              <a:t>val</a:t>
            </a:r>
            <a:r>
              <a:rPr lang="en-US" sz="1600" dirty="0" smtClean="0">
                <a:solidFill>
                  <a:srgbClr val="0000FF"/>
                </a:solidFill>
                <a:latin typeface="Lucida Console" panose="020B0609040504020204" pitchFamily="49" charset="0"/>
              </a:rPr>
              <a:t> “Alexey </a:t>
            </a:r>
            <a:r>
              <a:rPr lang="en-US" sz="1600" dirty="0">
                <a:solidFill>
                  <a:srgbClr val="0000FF"/>
                </a:solidFill>
                <a:latin typeface="Lucida Console" panose="020B0609040504020204" pitchFamily="49" charset="0"/>
              </a:rPr>
              <a:t>V. Kanatov”  // attribute #1</a:t>
            </a: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const</a:t>
            </a:r>
            <a:r>
              <a:rPr lang="en-US" sz="1600" dirty="0">
                <a:solidFill>
                  <a:srgbClr val="0000FF"/>
                </a:solidFill>
                <a:latin typeface="Lucida Console" panose="020B0609040504020204" pitchFamily="49" charset="0"/>
              </a:rPr>
              <a:t> age: </a:t>
            </a:r>
            <a:r>
              <a:rPr lang="en-US" sz="1600" b="1" dirty="0" err="1" smtClean="0">
                <a:solidFill>
                  <a:srgbClr val="0000FF"/>
                </a:solidFill>
                <a:latin typeface="Lucida Console" panose="020B0609040504020204" pitchFamily="49" charset="0"/>
              </a:rPr>
              <a:t>val</a:t>
            </a:r>
            <a:r>
              <a:rPr lang="en-US" sz="1600"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Integer </a:t>
            </a:r>
            <a:r>
              <a:rPr lang="en-US" sz="1600" b="1" dirty="0" smtClean="0">
                <a:solidFill>
                  <a:srgbClr val="0000FF"/>
                </a:solidFill>
                <a:latin typeface="Lucida Console" panose="020B0609040504020204" pitchFamily="49" charset="0"/>
              </a:rPr>
              <a:t>do </a:t>
            </a:r>
            <a:r>
              <a:rPr lang="en-US" sz="1600" b="1" dirty="0">
                <a:solidFill>
                  <a:srgbClr val="0000FF"/>
                </a:solidFill>
                <a:latin typeface="Lucida Console" panose="020B0609040504020204" pitchFamily="49" charset="0"/>
              </a:rPr>
              <a:t>return</a:t>
            </a:r>
            <a:r>
              <a:rPr lang="en-US" sz="1600" dirty="0">
                <a:solidFill>
                  <a:srgbClr val="0000FF"/>
                </a:solidFill>
                <a:latin typeface="Lucida Console" panose="020B0609040504020204" pitchFamily="49" charset="0"/>
              </a:rPr>
              <a:t> 55 </a:t>
            </a:r>
            <a:r>
              <a:rPr lang="en-US" sz="1600" b="1" dirty="0">
                <a:solidFill>
                  <a:srgbClr val="0000FF"/>
                </a:solidFill>
                <a:latin typeface="Lucida Console" panose="020B0609040504020204" pitchFamily="49" charset="0"/>
              </a:rPr>
              <a:t>end </a:t>
            </a:r>
            <a:r>
              <a:rPr lang="en-US" sz="1600" dirty="0" smtClean="0">
                <a:solidFill>
                  <a:srgbClr val="0000FF"/>
                </a:solidFill>
                <a:latin typeface="Lucida Console" panose="020B0609040504020204" pitchFamily="49" charset="0"/>
              </a:rPr>
              <a:t>// attribute #2</a:t>
            </a:r>
            <a:endParaRPr lang="en-US" sz="1600" b="1"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spouse: </a:t>
            </a:r>
            <a:r>
              <a:rPr lang="en-US" sz="1600" b="1"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attribute #</a:t>
            </a:r>
            <a:r>
              <a:rPr lang="en-US" sz="1600" dirty="0" smtClean="0">
                <a:solidFill>
                  <a:srgbClr val="0000FF"/>
                </a:solidFill>
                <a:latin typeface="Lucida Console" panose="020B0609040504020204" pitchFamily="49" charset="0"/>
              </a:rPr>
              <a:t>3: value not defined yet</a:t>
            </a:r>
            <a:endParaRPr lang="en-US" sz="1600"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company: </a:t>
            </a:r>
            <a:r>
              <a:rPr lang="en-US" sz="1600" b="1" dirty="0">
                <a:solidFill>
                  <a:srgbClr val="0000FF"/>
                </a:solidFill>
                <a:latin typeface="Lucida Console" panose="020B0609040504020204" pitchFamily="49" charset="0"/>
              </a:rPr>
              <a:t>ref </a:t>
            </a:r>
            <a:r>
              <a:rPr lang="en-US" sz="1600" dirty="0">
                <a:solidFill>
                  <a:srgbClr val="0000FF"/>
                </a:solidFill>
                <a:latin typeface="Lucida Console" panose="020B0609040504020204" pitchFamily="49" charset="0"/>
              </a:rPr>
              <a:t>Huawei      </a:t>
            </a: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 attribute #4</a:t>
            </a:r>
          </a:p>
          <a:p>
            <a:pPr marL="0" indent="0">
              <a:buNone/>
            </a:pPr>
            <a:r>
              <a:rPr lang="en-US" sz="1600" b="1" dirty="0">
                <a:solidFill>
                  <a:srgbClr val="0000FF"/>
                </a:solidFill>
                <a:latin typeface="Lucida Console" panose="020B0609040504020204" pitchFamily="49" charset="0"/>
              </a:rPr>
              <a:t>end</a:t>
            </a:r>
          </a:p>
          <a:p>
            <a:pPr marL="0" indent="0">
              <a:buNone/>
            </a:pPr>
            <a:r>
              <a:rPr lang="en-US" sz="1600" b="1" dirty="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Notation 2</a:t>
            </a:r>
            <a:endParaRPr lang="en-US" sz="1600" b="1" dirty="0">
              <a:solidFill>
                <a:srgbClr val="0000FF"/>
              </a:solidFill>
              <a:latin typeface="Lucida Console" panose="020B0609040504020204" pitchFamily="49" charset="0"/>
            </a:endParaRPr>
          </a:p>
          <a:p>
            <a:pPr marL="0" indent="0">
              <a:buNone/>
            </a:pPr>
            <a:r>
              <a:rPr lang="en-US" sz="1600" b="1" dirty="0">
                <a:solidFill>
                  <a:srgbClr val="0000FF"/>
                </a:solidFill>
                <a:latin typeface="Lucida Console" panose="020B0609040504020204" pitchFamily="49" charset="0"/>
              </a:rPr>
              <a:t>object</a:t>
            </a:r>
            <a:r>
              <a:rPr lang="en-US" sz="1600" dirty="0">
                <a:solidFill>
                  <a:srgbClr val="0000FF"/>
                </a:solidFill>
                <a:latin typeface="Lucida Console" panose="020B0609040504020204" pitchFamily="49" charset="0"/>
              </a:rPr>
              <a:t> Kanatov </a:t>
            </a:r>
            <a:r>
              <a:rPr lang="en-US" sz="1600" b="1" dirty="0">
                <a:solidFill>
                  <a:srgbClr val="0000FF"/>
                </a:solidFill>
                <a:latin typeface="Lucida Console" panose="020B0609040504020204" pitchFamily="49" charset="0"/>
              </a:rPr>
              <a:t>{</a:t>
            </a: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name: </a:t>
            </a:r>
            <a:r>
              <a:rPr lang="en-US" sz="1600" b="1" dirty="0" err="1" smtClean="0">
                <a:solidFill>
                  <a:srgbClr val="0000FF"/>
                </a:solidFill>
                <a:latin typeface="Lucida Console" panose="020B0609040504020204" pitchFamily="49" charset="0"/>
              </a:rPr>
              <a:t>val</a:t>
            </a:r>
            <a:r>
              <a:rPr lang="en-US" sz="1600" dirty="0" smtClean="0">
                <a:solidFill>
                  <a:srgbClr val="0000FF"/>
                </a:solidFill>
                <a:latin typeface="Lucida Console" panose="020B0609040504020204" pitchFamily="49" charset="0"/>
              </a:rPr>
              <a:t> “Alexey </a:t>
            </a:r>
            <a:r>
              <a:rPr lang="en-US" sz="1600" dirty="0">
                <a:solidFill>
                  <a:srgbClr val="0000FF"/>
                </a:solidFill>
                <a:latin typeface="Lucida Console" panose="020B0609040504020204" pitchFamily="49" charset="0"/>
              </a:rPr>
              <a:t>V. Kanatov”  // attribute #1</a:t>
            </a: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const</a:t>
            </a:r>
            <a:r>
              <a:rPr lang="en-US" sz="1600" dirty="0">
                <a:solidFill>
                  <a:srgbClr val="0000FF"/>
                </a:solidFill>
                <a:latin typeface="Lucida Console" panose="020B0609040504020204" pitchFamily="49" charset="0"/>
              </a:rPr>
              <a:t> age: </a:t>
            </a:r>
            <a:r>
              <a:rPr lang="en-US" sz="1600" b="1" dirty="0" err="1" smtClean="0">
                <a:solidFill>
                  <a:srgbClr val="0000FF"/>
                </a:solidFill>
                <a:latin typeface="Lucida Console" panose="020B0609040504020204" pitchFamily="49" charset="0"/>
              </a:rPr>
              <a:t>val</a:t>
            </a:r>
            <a:r>
              <a:rPr lang="en-US" sz="1600" dirty="0" smtClean="0">
                <a:solidFill>
                  <a:srgbClr val="0000FF"/>
                </a:solidFill>
                <a:latin typeface="Lucida Console" panose="020B0609040504020204" pitchFamily="49" charset="0"/>
              </a:rPr>
              <a:t> ():</a:t>
            </a:r>
            <a:r>
              <a:rPr lang="en-US" sz="1600" dirty="0" err="1">
                <a:solidFill>
                  <a:srgbClr val="0000FF"/>
                </a:solidFill>
                <a:latin typeface="Lucida Console" panose="020B0609040504020204" pitchFamily="49" charset="0"/>
              </a:rPr>
              <a:t>Int</a:t>
            </a:r>
            <a:r>
              <a:rPr lang="en-US" sz="1600" dirty="0" smtClean="0">
                <a:solidFill>
                  <a:srgbClr val="0000FF"/>
                </a:solidFill>
                <a:latin typeface="Lucida Console" panose="020B0609040504020204" pitchFamily="49" charset="0"/>
              </a:rPr>
              <a:t> </a:t>
            </a:r>
            <a:r>
              <a:rPr lang="en-US" sz="1600" b="1" dirty="0" smtClean="0">
                <a:solidFill>
                  <a:srgbClr val="0000FF"/>
                </a:solidFill>
                <a:latin typeface="Lucida Console" panose="020B0609040504020204" pitchFamily="49" charset="0"/>
              </a:rPr>
              <a:t>{return</a:t>
            </a: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55</a:t>
            </a:r>
            <a:r>
              <a:rPr lang="en-US" sz="1600" b="1"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attribute #2</a:t>
            </a:r>
            <a:endParaRPr lang="en-US" sz="1600" b="1" dirty="0">
              <a:solidFill>
                <a:srgbClr val="0000FF"/>
              </a:solidFill>
              <a:latin typeface="Lucida Console" panose="020B0609040504020204" pitchFamily="49" charset="0"/>
            </a:endParaRPr>
          </a:p>
          <a:p>
            <a:pPr marL="0" indent="0">
              <a:buNone/>
            </a:pPr>
            <a:r>
              <a:rPr lang="en-US" sz="1600" dirty="0" smtClean="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spouse: </a:t>
            </a:r>
            <a:r>
              <a:rPr lang="en-US" sz="1600" b="1" dirty="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 attribute #3: value not defined yet</a:t>
            </a:r>
          </a:p>
          <a:p>
            <a:pPr marL="0" indent="0">
              <a:buNone/>
            </a:pPr>
            <a:r>
              <a:rPr lang="en-US" sz="1600" dirty="0" smtClean="0">
                <a:solidFill>
                  <a:srgbClr val="0000FF"/>
                </a:solidFill>
                <a:latin typeface="Lucida Console" panose="020B0609040504020204" pitchFamily="49" charset="0"/>
              </a:rPr>
              <a:t>  </a:t>
            </a:r>
            <a:r>
              <a:rPr lang="en-US" sz="1600" b="1" dirty="0" err="1" smtClean="0">
                <a:solidFill>
                  <a:srgbClr val="0000FF"/>
                </a:solidFill>
                <a:latin typeface="Lucida Console" panose="020B0609040504020204" pitchFamily="49" charset="0"/>
              </a:rPr>
              <a:t>var</a:t>
            </a:r>
            <a:r>
              <a:rPr lang="en-US" sz="1600" dirty="0" smtClean="0">
                <a:solidFill>
                  <a:srgbClr val="0000FF"/>
                </a:solidFill>
                <a:latin typeface="Lucida Console" panose="020B0609040504020204" pitchFamily="49" charset="0"/>
              </a:rPr>
              <a:t> </a:t>
            </a:r>
            <a:r>
              <a:rPr lang="en-US" sz="1600" dirty="0">
                <a:solidFill>
                  <a:srgbClr val="0000FF"/>
                </a:solidFill>
                <a:latin typeface="Lucida Console" panose="020B0609040504020204" pitchFamily="49" charset="0"/>
              </a:rPr>
              <a:t>company: </a:t>
            </a:r>
            <a:r>
              <a:rPr lang="en-US" sz="1600" b="1" dirty="0">
                <a:solidFill>
                  <a:srgbClr val="0000FF"/>
                </a:solidFill>
                <a:latin typeface="Lucida Console" panose="020B0609040504020204" pitchFamily="49" charset="0"/>
              </a:rPr>
              <a:t>ref </a:t>
            </a:r>
            <a:r>
              <a:rPr lang="en-US" sz="1600" dirty="0">
                <a:solidFill>
                  <a:srgbClr val="0000FF"/>
                </a:solidFill>
                <a:latin typeface="Lucida Console" panose="020B0609040504020204" pitchFamily="49" charset="0"/>
              </a:rPr>
              <a:t>Huawei            // attribute #</a:t>
            </a:r>
            <a:r>
              <a:rPr lang="en-US" sz="1600" dirty="0" smtClean="0">
                <a:solidFill>
                  <a:srgbClr val="0000FF"/>
                </a:solidFill>
                <a:latin typeface="Lucida Console" panose="020B0609040504020204" pitchFamily="49" charset="0"/>
              </a:rPr>
              <a:t>4</a:t>
            </a:r>
          </a:p>
          <a:p>
            <a:pPr marL="0" indent="0">
              <a:buNone/>
            </a:pPr>
            <a:r>
              <a:rPr lang="en-US" sz="1600" b="1" dirty="0" smtClean="0">
                <a:solidFill>
                  <a:srgbClr val="0000FF"/>
                </a:solidFill>
                <a:latin typeface="Lucida Console" panose="020B0609040504020204" pitchFamily="49" charset="0"/>
              </a:rPr>
              <a:t>}</a:t>
            </a:r>
            <a:endParaRPr lang="en-US" sz="1600" dirty="0" smtClean="0"/>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5</a:t>
            </a:fld>
            <a:endParaRPr lang="en-US" dirty="0"/>
          </a:p>
        </p:txBody>
      </p:sp>
      <p:sp>
        <p:nvSpPr>
          <p:cNvPr id="5" name="TextBox 4"/>
          <p:cNvSpPr txBox="1"/>
          <p:nvPr/>
        </p:nvSpPr>
        <p:spPr>
          <a:xfrm>
            <a:off x="872836" y="4309439"/>
            <a:ext cx="7391400" cy="830997"/>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smtClean="0"/>
              <a:t>Aha: attribute value can be of </a:t>
            </a:r>
            <a:r>
              <a:rPr lang="en-US" sz="2400" b="1" dirty="0" err="1" smtClean="0"/>
              <a:t>val</a:t>
            </a:r>
            <a:r>
              <a:rPr lang="en-US" sz="2400" dirty="0" smtClean="0"/>
              <a:t> (value) or </a:t>
            </a:r>
            <a:r>
              <a:rPr lang="en-US" sz="2400" b="1" dirty="0" smtClean="0"/>
              <a:t>ref</a:t>
            </a:r>
            <a:r>
              <a:rPr lang="en-US" sz="2400" dirty="0" smtClean="0"/>
              <a:t> (reference) nature, and value can be undefined</a:t>
            </a:r>
            <a:endParaRPr lang="en-US" sz="2400" dirty="0"/>
          </a:p>
        </p:txBody>
      </p:sp>
    </p:spTree>
    <p:extLst>
      <p:ext uri="{BB962C8B-B14F-4D97-AF65-F5344CB8AC3E}">
        <p14:creationId xmlns:p14="http://schemas.microsoft.com/office/powerpoint/2010/main" val="11406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872"/>
            <a:ext cx="8686800" cy="477270"/>
          </a:xfrm>
        </p:spPr>
        <p:txBody>
          <a:bodyPr>
            <a:normAutofit fontScale="90000"/>
          </a:bodyPr>
          <a:lstStyle/>
          <a:p>
            <a:r>
              <a:rPr lang="en-US" sz="3600" b="1" dirty="0" smtClean="0">
                <a:solidFill>
                  <a:srgbClr val="CC6600"/>
                </a:solidFill>
                <a:latin typeface="Comic Sans MS" pitchFamily="66" charset="0"/>
              </a:rPr>
              <a:t>Object structure - </a:t>
            </a:r>
            <a:r>
              <a:rPr lang="en-US" sz="3600" b="1" dirty="0" smtClean="0">
                <a:solidFill>
                  <a:srgbClr val="CC6600"/>
                </a:solidFill>
                <a:latin typeface="Comic Sans MS" pitchFamily="66" charset="0"/>
              </a:rPr>
              <a:t>implication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00050"/>
            <a:ext cx="8915400" cy="4229100"/>
          </a:xfrm>
        </p:spPr>
        <p:txBody>
          <a:bodyPr>
            <a:noAutofit/>
          </a:bodyPr>
          <a:lstStyle/>
          <a:p>
            <a:pPr marL="0" indent="0">
              <a:buNone/>
            </a:pPr>
            <a:r>
              <a:rPr lang="en-US" sz="2400" dirty="0" smtClean="0"/>
              <a:t>Serialization and persistency =&gt; distribution</a:t>
            </a:r>
            <a:endParaRPr lang="en-US" sz="2400" dirty="0"/>
          </a:p>
          <a:p>
            <a:pPr marL="0" indent="0">
              <a:buNone/>
            </a:pPr>
            <a:r>
              <a:rPr lang="en-US" sz="1600" b="1" dirty="0" smtClean="0">
                <a:solidFill>
                  <a:srgbClr val="0000FF"/>
                </a:solidFill>
                <a:latin typeface="Lucida Console" panose="020B0609040504020204" pitchFamily="49" charset="0"/>
              </a:rPr>
              <a:t>object</a:t>
            </a:r>
            <a:r>
              <a:rPr lang="en-US" sz="1600"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Kanatov</a:t>
            </a:r>
            <a:endParaRPr lang="en-US" sz="1600"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name: </a:t>
            </a:r>
            <a:r>
              <a:rPr lang="en-US" sz="1600" b="1" dirty="0" err="1" smtClean="0">
                <a:solidFill>
                  <a:srgbClr val="0000FF"/>
                </a:solidFill>
                <a:latin typeface="Lucida Console" panose="020B0609040504020204" pitchFamily="49" charset="0"/>
              </a:rPr>
              <a:t>val</a:t>
            </a:r>
            <a:r>
              <a:rPr lang="en-US" sz="1600" dirty="0" smtClean="0">
                <a:solidFill>
                  <a:srgbClr val="0000FF"/>
                </a:solidFill>
                <a:latin typeface="Lucida Console" panose="020B0609040504020204" pitchFamily="49" charset="0"/>
              </a:rPr>
              <a:t> “Alexey </a:t>
            </a:r>
            <a:r>
              <a:rPr lang="en-US" sz="1600" dirty="0">
                <a:solidFill>
                  <a:srgbClr val="0000FF"/>
                </a:solidFill>
                <a:latin typeface="Lucida Console" panose="020B0609040504020204" pitchFamily="49" charset="0"/>
              </a:rPr>
              <a:t>V. Kanatov</a:t>
            </a:r>
            <a:r>
              <a:rPr lang="en-US" sz="1600" dirty="0" smtClean="0">
                <a:solidFill>
                  <a:srgbClr val="0000FF"/>
                </a:solidFill>
                <a:latin typeface="Lucida Console" panose="020B0609040504020204" pitchFamily="49" charset="0"/>
              </a:rPr>
              <a:t>”</a:t>
            </a:r>
            <a:endParaRPr lang="en-US" sz="1600"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const</a:t>
            </a:r>
            <a:r>
              <a:rPr lang="en-US" sz="1600" dirty="0">
                <a:solidFill>
                  <a:srgbClr val="0000FF"/>
                </a:solidFill>
                <a:latin typeface="Lucida Console" panose="020B0609040504020204" pitchFamily="49" charset="0"/>
              </a:rPr>
              <a:t> age: </a:t>
            </a:r>
            <a:r>
              <a:rPr lang="en-US" sz="1600" b="1" dirty="0" err="1" smtClean="0">
                <a:solidFill>
                  <a:srgbClr val="0000FF"/>
                </a:solidFill>
                <a:latin typeface="Lucida Console" panose="020B0609040504020204" pitchFamily="49" charset="0"/>
              </a:rPr>
              <a:t>val</a:t>
            </a:r>
            <a:r>
              <a:rPr lang="en-US" sz="1600" dirty="0" smtClean="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Integer </a:t>
            </a:r>
            <a:r>
              <a:rPr lang="en-US" sz="1600" b="1" dirty="0" smtClean="0">
                <a:solidFill>
                  <a:srgbClr val="0000FF"/>
                </a:solidFill>
                <a:latin typeface="Lucida Console" panose="020B0609040504020204" pitchFamily="49" charset="0"/>
              </a:rPr>
              <a:t>do </a:t>
            </a:r>
            <a:r>
              <a:rPr lang="en-US" sz="1600" b="1" dirty="0">
                <a:solidFill>
                  <a:srgbClr val="0000FF"/>
                </a:solidFill>
                <a:latin typeface="Lucida Console" panose="020B0609040504020204" pitchFamily="49" charset="0"/>
              </a:rPr>
              <a:t>return</a:t>
            </a:r>
            <a:r>
              <a:rPr lang="en-US" sz="1600" dirty="0">
                <a:solidFill>
                  <a:srgbClr val="0000FF"/>
                </a:solidFill>
                <a:latin typeface="Lucida Console" panose="020B0609040504020204" pitchFamily="49" charset="0"/>
              </a:rPr>
              <a:t> 55 </a:t>
            </a:r>
            <a:r>
              <a:rPr lang="en-US" sz="1600" b="1" dirty="0" smtClean="0">
                <a:solidFill>
                  <a:srgbClr val="0000FF"/>
                </a:solidFill>
                <a:latin typeface="Lucida Console" panose="020B0609040504020204" pitchFamily="49" charset="0"/>
              </a:rPr>
              <a:t>end</a:t>
            </a:r>
            <a:endParaRPr lang="en-US" sz="1600" b="1" dirty="0">
              <a:solidFill>
                <a:srgbClr val="0000FF"/>
              </a:solidFill>
              <a:latin typeface="Lucida Console" panose="020B0609040504020204" pitchFamily="49" charset="0"/>
            </a:endParaRPr>
          </a:p>
          <a:p>
            <a:pPr marL="0" indent="0">
              <a:buNone/>
            </a:pPr>
            <a:r>
              <a:rPr lang="en-US" sz="1600" dirty="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spouse: </a:t>
            </a:r>
            <a:r>
              <a:rPr lang="en-US" sz="1600" b="1" dirty="0" smtClean="0">
                <a:solidFill>
                  <a:srgbClr val="0000FF"/>
                </a:solidFill>
                <a:latin typeface="Lucida Console" panose="020B0609040504020204" pitchFamily="49" charset="0"/>
              </a:rPr>
              <a:t>?</a:t>
            </a:r>
          </a:p>
          <a:p>
            <a:pPr marL="0" indent="0">
              <a:buNone/>
            </a:pPr>
            <a:r>
              <a:rPr lang="en-US" sz="1600" b="1" dirty="0">
                <a:solidFill>
                  <a:srgbClr val="0000FF"/>
                </a:solidFill>
                <a:latin typeface="Lucida Console" panose="020B0609040504020204" pitchFamily="49" charset="0"/>
              </a:rPr>
              <a:t> </a:t>
            </a:r>
            <a:r>
              <a:rPr lang="en-US" sz="1600" dirty="0" smtClean="0">
                <a:solidFill>
                  <a:srgbClr val="0000FF"/>
                </a:solidFill>
                <a:latin typeface="Lucida Console" panose="020B0609040504020204" pitchFamily="49" charset="0"/>
              </a:rPr>
              <a:t> </a:t>
            </a:r>
            <a:r>
              <a:rPr lang="en-US" sz="1600" b="1" dirty="0" err="1">
                <a:solidFill>
                  <a:srgbClr val="0000FF"/>
                </a:solidFill>
                <a:latin typeface="Lucida Console" panose="020B0609040504020204" pitchFamily="49" charset="0"/>
              </a:rPr>
              <a:t>var</a:t>
            </a:r>
            <a:r>
              <a:rPr lang="en-US" sz="1600" dirty="0">
                <a:solidFill>
                  <a:srgbClr val="0000FF"/>
                </a:solidFill>
                <a:latin typeface="Lucida Console" panose="020B0609040504020204" pitchFamily="49" charset="0"/>
              </a:rPr>
              <a:t> company: </a:t>
            </a:r>
            <a:r>
              <a:rPr lang="en-US" sz="1600" b="1" dirty="0">
                <a:solidFill>
                  <a:srgbClr val="0000FF"/>
                </a:solidFill>
                <a:latin typeface="Lucida Console" panose="020B0609040504020204" pitchFamily="49" charset="0"/>
              </a:rPr>
              <a:t>ref </a:t>
            </a:r>
            <a:r>
              <a:rPr lang="en-US" sz="1600" dirty="0" smtClean="0">
                <a:solidFill>
                  <a:srgbClr val="0000FF"/>
                </a:solidFill>
                <a:latin typeface="Lucida Console" panose="020B0609040504020204" pitchFamily="49" charset="0"/>
              </a:rPr>
              <a:t>Huawei</a:t>
            </a:r>
          </a:p>
          <a:p>
            <a:pPr marL="0" indent="0">
              <a:buNone/>
            </a:pPr>
            <a:r>
              <a:rPr lang="en-US" sz="1600" b="1" dirty="0" smtClean="0">
                <a:solidFill>
                  <a:srgbClr val="0000FF"/>
                </a:solidFill>
                <a:latin typeface="Lucida Console" panose="020B0609040504020204" pitchFamily="49" charset="0"/>
              </a:rPr>
              <a:t>end</a:t>
            </a:r>
          </a:p>
          <a:p>
            <a:r>
              <a:rPr lang="en-US" sz="2400" dirty="0" smtClean="0"/>
              <a:t>Object type descriptor + object raw data (binary)</a:t>
            </a:r>
          </a:p>
          <a:p>
            <a:r>
              <a:rPr lang="en-US" sz="2400" dirty="0" smtClean="0"/>
              <a:t>XML</a:t>
            </a:r>
          </a:p>
          <a:p>
            <a:r>
              <a:rPr lang="en-US" sz="2400" dirty="0" smtClean="0"/>
              <a:t>JSON</a:t>
            </a:r>
          </a:p>
          <a:p>
            <a:r>
              <a:rPr lang="en-US" sz="2400" dirty="0" smtClean="0"/>
              <a:t>What ever …</a:t>
            </a:r>
            <a:endParaRPr lang="en-US" sz="2400" dirty="0"/>
          </a:p>
          <a:p>
            <a:pPr marL="0" indent="0">
              <a:buNone/>
            </a:pPr>
            <a:endParaRPr lang="en-US" sz="1600" b="1" dirty="0">
              <a:solidFill>
                <a:srgbClr val="0000FF"/>
              </a:solidFill>
              <a:latin typeface="Lucida Console" panose="020B0609040504020204" pitchFamily="49" charset="0"/>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6</a:t>
            </a:fld>
            <a:endParaRPr lang="en-US" dirty="0"/>
          </a:p>
        </p:txBody>
      </p:sp>
    </p:spTree>
    <p:extLst>
      <p:ext uri="{BB962C8B-B14F-4D97-AF65-F5344CB8AC3E}">
        <p14:creationId xmlns:p14="http://schemas.microsoft.com/office/powerpoint/2010/main" val="2116086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Object life cycle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119352"/>
            <a:ext cx="9144000" cy="4743450"/>
          </a:xfrm>
        </p:spPr>
        <p:txBody>
          <a:bodyPr>
            <a:noAutofit/>
          </a:bodyPr>
          <a:lstStyle/>
          <a:p>
            <a:pPr marL="514350" indent="-514350">
              <a:buFont typeface="+mj-lt"/>
              <a:buAutoNum type="arabicPeriod"/>
            </a:pPr>
            <a:r>
              <a:rPr lang="en-US" sz="1800" u="sng" dirty="0" smtClean="0"/>
              <a:t>Object creation</a:t>
            </a:r>
          </a:p>
          <a:p>
            <a:pPr marL="914400" lvl="1" indent="-514350"/>
            <a:r>
              <a:rPr lang="en-US" sz="1800" dirty="0" smtClean="0"/>
              <a:t>its attributes initialization</a:t>
            </a:r>
          </a:p>
          <a:p>
            <a:pPr marL="914400" lvl="1" indent="-514350"/>
            <a:r>
              <a:rPr lang="en-US" sz="1800" dirty="0" smtClean="0"/>
              <a:t>who (what) can do it ?</a:t>
            </a:r>
          </a:p>
          <a:p>
            <a:pPr marL="1314450" lvl="2" indent="-514350"/>
            <a:r>
              <a:rPr lang="en-US" sz="1800" dirty="0" smtClean="0"/>
              <a:t>runtime creates root object and calls </a:t>
            </a:r>
            <a:r>
              <a:rPr lang="en-US" sz="1800" b="1" dirty="0" smtClean="0"/>
              <a:t>main</a:t>
            </a:r>
            <a:r>
              <a:rPr lang="en-US" sz="1800" dirty="0" smtClean="0"/>
              <a:t> for example </a:t>
            </a:r>
          </a:p>
          <a:p>
            <a:pPr marL="1314450" lvl="2" indent="-514350"/>
            <a:r>
              <a:rPr lang="en-US" sz="1800" dirty="0" smtClean="0"/>
              <a:t>3</a:t>
            </a:r>
            <a:r>
              <a:rPr lang="en-US" sz="1800" baseline="30000" dirty="0" smtClean="0"/>
              <a:t>rd</a:t>
            </a:r>
            <a:r>
              <a:rPr lang="en-US" sz="1800" dirty="0" smtClean="0"/>
              <a:t> party code</a:t>
            </a:r>
          </a:p>
          <a:p>
            <a:pPr marL="1314450" lvl="2" indent="-514350"/>
            <a:r>
              <a:rPr lang="en-US" sz="1800" dirty="0" smtClean="0"/>
              <a:t>program </a:t>
            </a:r>
            <a:r>
              <a:rPr lang="en-US" sz="1800" dirty="0" smtClean="0"/>
              <a:t>code (using </a:t>
            </a:r>
            <a:r>
              <a:rPr lang="en-US" sz="1800" b="1" dirty="0" smtClean="0"/>
              <a:t>object</a:t>
            </a:r>
            <a:r>
              <a:rPr lang="en-US" sz="1800" dirty="0" smtClean="0"/>
              <a:t> … </a:t>
            </a:r>
            <a:r>
              <a:rPr lang="en-US" sz="1800" b="1" dirty="0" smtClean="0"/>
              <a:t>end</a:t>
            </a:r>
            <a:r>
              <a:rPr lang="en-US" sz="1800" dirty="0" smtClean="0"/>
              <a:t> or </a:t>
            </a:r>
            <a:r>
              <a:rPr lang="en-US" sz="1800" b="1" dirty="0" smtClean="0"/>
              <a:t>new</a:t>
            </a:r>
            <a:r>
              <a:rPr lang="en-US" sz="1800" dirty="0" smtClean="0"/>
              <a:t> instruction)</a:t>
            </a:r>
            <a:endParaRPr lang="en-US" sz="1800" dirty="0"/>
          </a:p>
          <a:p>
            <a:pPr marL="514350" indent="-514350">
              <a:buFont typeface="+mj-lt"/>
              <a:buAutoNum type="arabicPeriod"/>
            </a:pPr>
            <a:r>
              <a:rPr lang="en-US" sz="1800" u="sng" dirty="0"/>
              <a:t>Life time </a:t>
            </a:r>
            <a:r>
              <a:rPr lang="en-US" sz="1800" u="sng" dirty="0" smtClean="0"/>
              <a:t>loop:</a:t>
            </a:r>
            <a:r>
              <a:rPr lang="en-US" sz="1800" dirty="0" smtClean="0"/>
              <a:t> </a:t>
            </a:r>
          </a:p>
          <a:p>
            <a:pPr marL="914400" lvl="1" indent="-514350"/>
            <a:r>
              <a:rPr lang="en-US" sz="1800" dirty="0" smtClean="0"/>
              <a:t>attributes</a:t>
            </a:r>
            <a:r>
              <a:rPr lang="en-US" sz="1800" dirty="0"/>
              <a:t>’ </a:t>
            </a:r>
            <a:r>
              <a:rPr lang="en-US" sz="1800" dirty="0" smtClean="0"/>
              <a:t>activations:</a:t>
            </a:r>
          </a:p>
          <a:p>
            <a:pPr marL="1314450" lvl="2" indent="-514350"/>
            <a:r>
              <a:rPr lang="en-US" sz="1800" dirty="0"/>
              <a:t>access (read) data attributes (fields)</a:t>
            </a:r>
          </a:p>
          <a:p>
            <a:pPr marL="1314450" lvl="2" indent="-514350"/>
            <a:r>
              <a:rPr lang="en-US" sz="1800" dirty="0"/>
              <a:t>call routines (</a:t>
            </a:r>
            <a:r>
              <a:rPr lang="en-US" sz="1800" dirty="0" smtClean="0"/>
              <a:t>methods + function type attributes)</a:t>
            </a:r>
            <a:endParaRPr lang="en-US" sz="1800" dirty="0" smtClean="0"/>
          </a:p>
          <a:p>
            <a:pPr marL="914400" lvl="1" indent="-514350"/>
            <a:r>
              <a:rPr lang="en-US" sz="1800" dirty="0" smtClean="0"/>
              <a:t>On object operations</a:t>
            </a:r>
          </a:p>
          <a:p>
            <a:pPr marL="514350" indent="-514350">
              <a:buFont typeface="+mj-lt"/>
              <a:buAutoNum type="arabicPeriod"/>
            </a:pPr>
            <a:r>
              <a:rPr lang="en-US" sz="1800" u="sng" dirty="0" smtClean="0"/>
              <a:t>Destruction</a:t>
            </a:r>
          </a:p>
          <a:p>
            <a:pPr marL="914400" lvl="1" indent="-514350"/>
            <a:r>
              <a:rPr lang="en-US" sz="1800" dirty="0" smtClean="0"/>
              <a:t>automatic (GC, on scope left - whatever)</a:t>
            </a:r>
          </a:p>
          <a:p>
            <a:pPr marL="914400" lvl="1" indent="-514350"/>
            <a:r>
              <a:rPr lang="en-US" sz="1800" dirty="0"/>
              <a:t>m</a:t>
            </a:r>
            <a:r>
              <a:rPr lang="en-US" sz="1800" dirty="0" smtClean="0"/>
              <a:t>anual (mark or free)</a:t>
            </a:r>
            <a:endParaRPr lang="en-US" sz="1800" dirty="0"/>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7</a:t>
            </a:fld>
            <a:endParaRPr lang="en-US" dirty="0"/>
          </a:p>
        </p:txBody>
      </p:sp>
      <p:sp>
        <p:nvSpPr>
          <p:cNvPr id="5" name="TextBox 4"/>
          <p:cNvSpPr txBox="1"/>
          <p:nvPr/>
        </p:nvSpPr>
        <p:spPr>
          <a:xfrm>
            <a:off x="44761" y="4629150"/>
            <a:ext cx="8991600" cy="461665"/>
          </a:xfrm>
          <a:prstGeom prst="rect">
            <a:avLst/>
          </a:prstGeom>
          <a:solidFill>
            <a:schemeClr val="bg1"/>
          </a:solidFill>
          <a:ln>
            <a:solidFill>
              <a:schemeClr val="accent1">
                <a:shade val="95000"/>
                <a:satMod val="105000"/>
              </a:schemeClr>
            </a:solidFill>
          </a:ln>
        </p:spPr>
        <p:txBody>
          <a:bodyPr wrap="square" rtlCol="0">
            <a:spAutoFit/>
          </a:bodyPr>
          <a:lstStyle/>
          <a:p>
            <a:r>
              <a:rPr lang="en-US" sz="2400" dirty="0"/>
              <a:t>Note: No </a:t>
            </a:r>
            <a:r>
              <a:rPr lang="en-US" sz="2400" dirty="0" smtClean="0"/>
              <a:t>write into object attributes is the basis for object consistency</a:t>
            </a:r>
            <a:endParaRPr lang="en-US" sz="2400" dirty="0"/>
          </a:p>
        </p:txBody>
      </p:sp>
    </p:spTree>
    <p:extLst>
      <p:ext uri="{BB962C8B-B14F-4D97-AF65-F5344CB8AC3E}">
        <p14:creationId xmlns:p14="http://schemas.microsoft.com/office/powerpoint/2010/main" val="296109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Object relations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342900"/>
            <a:ext cx="9144000" cy="4743450"/>
          </a:xfrm>
        </p:spPr>
        <p:txBody>
          <a:bodyPr>
            <a:noAutofit/>
          </a:bodyPr>
          <a:lstStyle/>
          <a:p>
            <a:pPr lvl="0"/>
            <a:r>
              <a:rPr lang="en-US" sz="2000" dirty="0"/>
              <a:t>Compile time and runtime </a:t>
            </a:r>
            <a:r>
              <a:rPr lang="en-US" sz="2000" dirty="0" smtClean="0"/>
              <a:t>relations</a:t>
            </a:r>
          </a:p>
          <a:p>
            <a:pPr lvl="1"/>
            <a:r>
              <a:rPr lang="en-US" sz="1800" dirty="0" smtClean="0"/>
              <a:t>There are no objects at compile time !!!</a:t>
            </a:r>
            <a:endParaRPr lang="en-US" sz="1800" dirty="0"/>
          </a:p>
          <a:p>
            <a:pPr lvl="1"/>
            <a:r>
              <a:rPr lang="en-US" sz="1800" dirty="0" smtClean="0"/>
              <a:t>It is all about </a:t>
            </a:r>
            <a:r>
              <a:rPr lang="en-US" sz="1800" dirty="0"/>
              <a:t>r</a:t>
            </a:r>
            <a:r>
              <a:rPr lang="en-US" sz="1800" dirty="0" smtClean="0"/>
              <a:t>untime !!!</a:t>
            </a:r>
          </a:p>
          <a:p>
            <a:r>
              <a:rPr lang="en-US" sz="2000" dirty="0" smtClean="0"/>
              <a:t>Refers: O1 refers to O2</a:t>
            </a:r>
          </a:p>
          <a:p>
            <a:endParaRPr lang="en-US" sz="2000" dirty="0"/>
          </a:p>
          <a:p>
            <a:endParaRPr lang="en-US" sz="2000" dirty="0" smtClean="0"/>
          </a:p>
          <a:p>
            <a:pPr marL="0" indent="0">
              <a:buNone/>
            </a:pPr>
            <a:endParaRPr lang="en-US" sz="2000" dirty="0"/>
          </a:p>
          <a:p>
            <a:r>
              <a:rPr lang="en-US" sz="2000" dirty="0" smtClean="0"/>
              <a:t>Includes: O1 includes (contains) O2; (no cycles!)</a:t>
            </a: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8</a:t>
            </a:fld>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86682309"/>
              </p:ext>
            </p:extLst>
          </p:nvPr>
        </p:nvGraphicFramePr>
        <p:xfrm>
          <a:off x="3200400" y="1729693"/>
          <a:ext cx="2590800" cy="1127760"/>
        </p:xfrm>
        <a:graphic>
          <a:graphicData uri="http://schemas.openxmlformats.org/drawingml/2006/table">
            <a:tbl>
              <a:tblPr>
                <a:tableStyleId>{5C22544A-7EE6-4342-B048-85BDC9FD1C3A}</a:tableStyleId>
              </a:tblPr>
              <a:tblGrid>
                <a:gridCol w="1340069"/>
                <a:gridCol w="1250731"/>
              </a:tblGrid>
              <a:tr h="274320">
                <a:tc>
                  <a:txBody>
                    <a:bodyPr/>
                    <a:lstStyle/>
                    <a:p>
                      <a:r>
                        <a:rPr lang="en-US" sz="1400" dirty="0" smtClean="0"/>
                        <a:t>Attribute</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p>
                  </a:txBody>
                  <a:tcPr marT="34290" marB="34290"/>
                </a:tc>
                <a:tc>
                  <a:txBody>
                    <a:bodyPr/>
                    <a:lstStyle/>
                    <a:p>
                      <a:r>
                        <a:rPr lang="en-US" sz="1400" dirty="0" smtClean="0"/>
                        <a:t>“A string”</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4</a:t>
                      </a:r>
                    </a:p>
                  </a:txBody>
                  <a:tcPr marT="34290" marB="34290"/>
                </a:tc>
                <a:tc>
                  <a:txBody>
                    <a:bodyPr/>
                    <a:lstStyle/>
                    <a:p>
                      <a:r>
                        <a:rPr lang="en-US" sz="1400" b="1" dirty="0" smtClean="0"/>
                        <a:t>() do</a:t>
                      </a:r>
                      <a:r>
                        <a:rPr lang="en-US" sz="1400" baseline="0" dirty="0" smtClean="0"/>
                        <a:t> … </a:t>
                      </a:r>
                      <a:r>
                        <a:rPr lang="en-US" sz="1400" b="1" baseline="0" dirty="0" smtClean="0"/>
                        <a:t>end</a:t>
                      </a:r>
                      <a:endParaRPr lang="en-US" sz="1400" b="1" dirty="0"/>
                    </a:p>
                  </a:txBody>
                  <a:tcPr marT="34290" marB="34290"/>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963010462"/>
              </p:ext>
            </p:extLst>
          </p:nvPr>
        </p:nvGraphicFramePr>
        <p:xfrm>
          <a:off x="6248400" y="2015443"/>
          <a:ext cx="2362200" cy="563880"/>
        </p:xfrm>
        <a:graphic>
          <a:graphicData uri="http://schemas.openxmlformats.org/drawingml/2006/table">
            <a:tbl>
              <a:tblPr>
                <a:tableStyleId>{5C22544A-7EE6-4342-B048-85BDC9FD1C3A}</a:tableStyleId>
              </a:tblPr>
              <a:tblGrid>
                <a:gridCol w="1221828"/>
                <a:gridCol w="1140372"/>
              </a:tblGrid>
              <a:tr h="274320">
                <a:tc>
                  <a:txBody>
                    <a:bodyPr/>
                    <a:lstStyle/>
                    <a:p>
                      <a:r>
                        <a:rPr lang="en-US" sz="1400" dirty="0" smtClean="0"/>
                        <a:t>Attribute</a:t>
                      </a:r>
                      <a:r>
                        <a:rPr lang="en-US" sz="1400" baseline="-25000" dirty="0" smtClean="0"/>
                        <a:t>1</a:t>
                      </a:r>
                      <a:endParaRPr lang="en-US" sz="1400" baseline="-25000" dirty="0"/>
                    </a:p>
                  </a:txBody>
                  <a:tcPr marT="34290" marB="34290"/>
                </a:tc>
                <a:tc>
                  <a:txBody>
                    <a:bodyPr/>
                    <a:lstStyle/>
                    <a:p>
                      <a:r>
                        <a:rPr lang="en-US" sz="1400" dirty="0" smtClean="0"/>
                        <a:t>true</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dirty="0" smtClean="0"/>
                        <a:t>3.14159</a:t>
                      </a:r>
                      <a:endParaRPr lang="en-US" sz="1400" dirty="0"/>
                    </a:p>
                  </a:txBody>
                  <a:tcPr marT="34290" marB="34290"/>
                </a:tc>
              </a:tr>
            </a:tbl>
          </a:graphicData>
        </a:graphic>
      </p:graphicFrame>
      <p:cxnSp>
        <p:nvCxnSpPr>
          <p:cNvPr id="8" name="Прямая со стрелкой 7"/>
          <p:cNvCxnSpPr/>
          <p:nvPr/>
        </p:nvCxnSpPr>
        <p:spPr>
          <a:xfrm>
            <a:off x="5029200" y="2129743"/>
            <a:ext cx="1219200"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10200" y="1615393"/>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sp>
        <p:nvSpPr>
          <p:cNvPr id="10" name="TextBox 9"/>
          <p:cNvSpPr txBox="1"/>
          <p:nvPr/>
        </p:nvSpPr>
        <p:spPr>
          <a:xfrm>
            <a:off x="8305800" y="1892392"/>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graphicFrame>
        <p:nvGraphicFramePr>
          <p:cNvPr id="11" name="Таблица 10"/>
          <p:cNvGraphicFramePr>
            <a:graphicFrameLocks noGrp="1"/>
          </p:cNvGraphicFramePr>
          <p:nvPr>
            <p:extLst>
              <p:ext uri="{D42A27DB-BD31-4B8C-83A1-F6EECF244321}">
                <p14:modId xmlns:p14="http://schemas.microsoft.com/office/powerpoint/2010/main" val="3837836587"/>
              </p:ext>
            </p:extLst>
          </p:nvPr>
        </p:nvGraphicFramePr>
        <p:xfrm>
          <a:off x="3124201" y="3305153"/>
          <a:ext cx="3962400" cy="1409700"/>
        </p:xfrm>
        <a:graphic>
          <a:graphicData uri="http://schemas.openxmlformats.org/drawingml/2006/table">
            <a:tbl>
              <a:tblPr>
                <a:tableStyleId>{5C22544A-7EE6-4342-B048-85BDC9FD1C3A}</a:tableStyleId>
              </a:tblPr>
              <a:tblGrid>
                <a:gridCol w="1295399"/>
                <a:gridCol w="1447801"/>
                <a:gridCol w="1219200"/>
              </a:tblGrid>
              <a:tr h="274320">
                <a:tc>
                  <a:txBody>
                    <a:bodyPr/>
                    <a:lstStyle/>
                    <a:p>
                      <a:r>
                        <a:rPr lang="en-US" sz="1400" dirty="0" smtClean="0"/>
                        <a:t>Attribute</a:t>
                      </a:r>
                      <a:r>
                        <a:rPr lang="en-US" sz="1400" baseline="-25000" dirty="0" smtClean="0"/>
                        <a:t>1</a:t>
                      </a:r>
                      <a:endParaRPr lang="en-US" sz="1400" baseline="-25000" dirty="0"/>
                    </a:p>
                  </a:txBody>
                  <a:tcPr marT="34290" marB="34290"/>
                </a:tc>
                <a:tc>
                  <a:txBody>
                    <a:bodyPr/>
                    <a:lstStyle/>
                    <a:p>
                      <a:r>
                        <a:rPr lang="en-US" sz="1400" dirty="0" smtClean="0"/>
                        <a:t>55</a:t>
                      </a:r>
                      <a:endParaRPr lang="en-US" sz="1400" dirty="0"/>
                    </a:p>
                  </a:txBody>
                  <a:tcPr marT="34290" marB="34290"/>
                </a:tc>
                <a:tc>
                  <a:txBody>
                    <a:bodyPr/>
                    <a:lstStyle/>
                    <a:p>
                      <a:endParaRPr lang="en-US" sz="1400" dirty="0"/>
                    </a:p>
                  </a:txBody>
                  <a:tcPr marT="34290" marB="34290"/>
                </a:tc>
              </a:tr>
              <a:tr h="27813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i="1" dirty="0" smtClean="0"/>
                        <a:t>Attribute</a:t>
                      </a:r>
                      <a:r>
                        <a:rPr lang="en-US" sz="1400" i="1" baseline="-25000" dirty="0" smtClean="0"/>
                        <a:t>1</a:t>
                      </a:r>
                      <a:endParaRPr lang="en-US" sz="1400" i="1" baseline="-25000" dirty="0"/>
                    </a:p>
                  </a:txBody>
                  <a:tcPr marT="34290" marB="34290"/>
                </a:tc>
                <a:tc>
                  <a:txBody>
                    <a:bodyPr/>
                    <a:lstStyle/>
                    <a:p>
                      <a:r>
                        <a:rPr lang="en-US" sz="1400" i="1" dirty="0" smtClean="0"/>
                        <a:t>true</a:t>
                      </a:r>
                      <a:endParaRPr lang="en-US" sz="1400" i="1" dirty="0"/>
                    </a:p>
                  </a:txBody>
                  <a:tcPr marT="34290" marB="34290"/>
                </a:tc>
              </a:tr>
              <a:tr h="27813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Attribute</a:t>
                      </a:r>
                      <a:r>
                        <a:rPr lang="en-US" sz="1400" i="1" baseline="-25000" dirty="0" smtClean="0"/>
                        <a:t>2</a:t>
                      </a:r>
                    </a:p>
                  </a:txBody>
                  <a:tcPr marT="34290" marB="34290"/>
                </a:tc>
                <a:tc>
                  <a:txBody>
                    <a:bodyPr/>
                    <a:lstStyle/>
                    <a:p>
                      <a:r>
                        <a:rPr lang="en-US" sz="1400" i="1" dirty="0" smtClean="0"/>
                        <a:t>3.14159</a:t>
                      </a:r>
                      <a:endParaRPr lang="en-US" sz="1400" i="1"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p>
                  </a:txBody>
                  <a:tcPr marT="34290" marB="34290"/>
                </a:tc>
                <a:tc>
                  <a:txBody>
                    <a:bodyPr/>
                    <a:lstStyle/>
                    <a:p>
                      <a:r>
                        <a:rPr lang="en-US" sz="1400" dirty="0" smtClean="0"/>
                        <a:t>“A string”</a:t>
                      </a:r>
                      <a:endParaRPr lang="en-US" sz="1400" dirty="0"/>
                    </a:p>
                  </a:txBody>
                  <a:tcPr marT="34290" marB="34290"/>
                </a:tc>
                <a:tc>
                  <a:txBody>
                    <a:bodyPr/>
                    <a:lstStyle/>
                    <a:p>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4</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 do</a:t>
                      </a:r>
                      <a:r>
                        <a:rPr lang="en-US" sz="1400" baseline="0" dirty="0" smtClean="0"/>
                        <a:t> … </a:t>
                      </a:r>
                      <a:r>
                        <a:rPr lang="en-US" sz="1400" b="1" baseline="0" dirty="0" smtClean="0"/>
                        <a:t>end</a:t>
                      </a:r>
                      <a:endParaRPr lang="en-US" sz="1400" b="1" dirty="0" smtClean="0"/>
                    </a:p>
                  </a:txBody>
                  <a:tcPr marT="34290" marB="34290"/>
                </a:tc>
                <a:tc>
                  <a:txBody>
                    <a:bodyPr/>
                    <a:lstStyle/>
                    <a:p>
                      <a:endParaRPr lang="en-US" sz="1400" dirty="0"/>
                    </a:p>
                  </a:txBody>
                  <a:tcPr marT="34290" marB="34290"/>
                </a:tc>
              </a:tr>
            </a:tbl>
          </a:graphicData>
        </a:graphic>
      </p:graphicFrame>
      <p:sp>
        <p:nvSpPr>
          <p:cNvPr id="12" name="TextBox 11"/>
          <p:cNvSpPr txBox="1"/>
          <p:nvPr/>
        </p:nvSpPr>
        <p:spPr>
          <a:xfrm>
            <a:off x="6781800" y="3276158"/>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sp>
        <p:nvSpPr>
          <p:cNvPr id="14" name="TextBox 13"/>
          <p:cNvSpPr txBox="1"/>
          <p:nvPr/>
        </p:nvSpPr>
        <p:spPr>
          <a:xfrm>
            <a:off x="4038600" y="3831443"/>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sp>
        <p:nvSpPr>
          <p:cNvPr id="15" name="TextBox 14"/>
          <p:cNvSpPr txBox="1"/>
          <p:nvPr/>
        </p:nvSpPr>
        <p:spPr>
          <a:xfrm>
            <a:off x="42530" y="4721050"/>
            <a:ext cx="6129670" cy="400110"/>
          </a:xfrm>
          <a:prstGeom prst="rect">
            <a:avLst/>
          </a:prstGeom>
          <a:noFill/>
          <a:ln>
            <a:solidFill>
              <a:schemeClr val="accent1">
                <a:shade val="95000"/>
                <a:satMod val="105000"/>
              </a:schemeClr>
            </a:solidFill>
          </a:ln>
        </p:spPr>
        <p:txBody>
          <a:bodyPr wrap="square" rtlCol="0">
            <a:spAutoFit/>
          </a:bodyPr>
          <a:lstStyle/>
          <a:p>
            <a:r>
              <a:rPr lang="en-US" sz="2000" dirty="0" smtClean="0"/>
              <a:t>Only 2 relations -&gt; Only 2 kinds of attributes – ref and </a:t>
            </a:r>
            <a:r>
              <a:rPr lang="en-US" sz="2000" dirty="0" err="1" smtClean="0"/>
              <a:t>val</a:t>
            </a:r>
            <a:endParaRPr lang="en-US" sz="2000" dirty="0"/>
          </a:p>
        </p:txBody>
      </p:sp>
    </p:spTree>
    <p:extLst>
      <p:ext uri="{BB962C8B-B14F-4D97-AF65-F5344CB8AC3E}">
        <p14:creationId xmlns:p14="http://schemas.microsoft.com/office/powerpoint/2010/main" val="2054398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72"/>
            <a:ext cx="8153400" cy="477270"/>
          </a:xfrm>
        </p:spPr>
        <p:txBody>
          <a:bodyPr>
            <a:normAutofit fontScale="90000"/>
          </a:bodyPr>
          <a:lstStyle/>
          <a:p>
            <a:r>
              <a:rPr lang="en-US" sz="3600" b="1" dirty="0" smtClean="0">
                <a:solidFill>
                  <a:srgbClr val="CC6600"/>
                </a:solidFill>
                <a:latin typeface="Comic Sans MS" pitchFamily="66" charset="0"/>
              </a:rPr>
              <a:t>Object </a:t>
            </a:r>
            <a:r>
              <a:rPr lang="en-US" sz="3600" b="1" dirty="0" smtClean="0">
                <a:solidFill>
                  <a:srgbClr val="CC6600"/>
                </a:solidFill>
                <a:latin typeface="Comic Sans MS" pitchFamily="66" charset="0"/>
              </a:rPr>
              <a:t>world - program</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4767263"/>
            <a:ext cx="533400" cy="273844"/>
          </a:xfrm>
        </p:spPr>
        <p:txBody>
          <a:bodyPr/>
          <a:lstStyle/>
          <a:p>
            <a:fld id="{6278F348-CCBC-472B-BC3F-23EBF19EE4D4}" type="slidenum">
              <a:rPr lang="en-US" smtClean="0"/>
              <a:t>9</a:t>
            </a:fld>
            <a:endParaRPr lang="en-US" dirty="0"/>
          </a:p>
        </p:txBody>
      </p:sp>
      <p:graphicFrame>
        <p:nvGraphicFramePr>
          <p:cNvPr id="6" name="Таблица 5"/>
          <p:cNvGraphicFramePr>
            <a:graphicFrameLocks noGrp="1"/>
          </p:cNvGraphicFramePr>
          <p:nvPr>
            <p:extLst>
              <p:ext uri="{D42A27DB-BD31-4B8C-83A1-F6EECF244321}">
                <p14:modId xmlns:p14="http://schemas.microsoft.com/office/powerpoint/2010/main" val="4153475693"/>
              </p:ext>
            </p:extLst>
          </p:nvPr>
        </p:nvGraphicFramePr>
        <p:xfrm>
          <a:off x="6317672" y="1558243"/>
          <a:ext cx="2362200" cy="845820"/>
        </p:xfrm>
        <a:graphic>
          <a:graphicData uri="http://schemas.openxmlformats.org/drawingml/2006/table">
            <a:tbl>
              <a:tblPr>
                <a:tableStyleId>{5C22544A-7EE6-4342-B048-85BDC9FD1C3A}</a:tableStyleId>
              </a:tblPr>
              <a:tblGrid>
                <a:gridCol w="1221828"/>
                <a:gridCol w="1140372"/>
              </a:tblGrid>
              <a:tr h="274320">
                <a:tc>
                  <a:txBody>
                    <a:bodyPr/>
                    <a:lstStyle/>
                    <a:p>
                      <a:r>
                        <a:rPr lang="en-US" sz="1400" dirty="0" smtClean="0"/>
                        <a:t>Attribute</a:t>
                      </a:r>
                      <a:r>
                        <a:rPr lang="en-US" sz="1400" baseline="-25000" dirty="0" smtClean="0"/>
                        <a:t>1</a:t>
                      </a:r>
                      <a:endParaRPr lang="en-US" sz="1400" baseline="-25000" dirty="0"/>
                    </a:p>
                  </a:txBody>
                  <a:tcPr marT="34290" marB="34290"/>
                </a:tc>
                <a:tc>
                  <a:txBody>
                    <a:bodyPr/>
                    <a:lstStyle/>
                    <a:p>
                      <a:r>
                        <a:rPr lang="en-US" sz="1400" dirty="0" smtClean="0"/>
                        <a:t>true</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dirty="0" smtClean="0"/>
                        <a:t>3.14159</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endParaRPr lang="en-US" sz="1400" baseline="-25000" dirty="0" smtClean="0"/>
                    </a:p>
                  </a:txBody>
                  <a:tcPr marT="34290" marB="34290"/>
                </a:tc>
                <a:tc>
                  <a:txBody>
                    <a:bodyPr/>
                    <a:lstStyle/>
                    <a:p>
                      <a:endParaRPr lang="en-US" sz="1400" dirty="0"/>
                    </a:p>
                  </a:txBody>
                  <a:tcPr marT="34290" marB="34290"/>
                </a:tc>
              </a:tr>
            </a:tbl>
          </a:graphicData>
        </a:graphic>
      </p:graphicFrame>
      <p:sp>
        <p:nvSpPr>
          <p:cNvPr id="10" name="TextBox 9"/>
          <p:cNvSpPr txBox="1"/>
          <p:nvPr/>
        </p:nvSpPr>
        <p:spPr>
          <a:xfrm>
            <a:off x="6089072" y="2276190"/>
            <a:ext cx="457200" cy="369332"/>
          </a:xfrm>
          <a:prstGeom prst="rect">
            <a:avLst/>
          </a:prstGeom>
          <a:solidFill>
            <a:schemeClr val="bg1"/>
          </a:solidFill>
          <a:ln>
            <a:solidFill>
              <a:srgbClr val="7030A0"/>
            </a:solidFill>
          </a:ln>
        </p:spPr>
        <p:txBody>
          <a:bodyPr wrap="square" rtlCol="0">
            <a:spAutoFit/>
          </a:bodyPr>
          <a:lstStyle/>
          <a:p>
            <a:r>
              <a:rPr lang="en-US" dirty="0" smtClean="0"/>
              <a:t>O3</a:t>
            </a:r>
            <a:endParaRPr lang="en-US" dirty="0"/>
          </a:p>
        </p:txBody>
      </p:sp>
      <p:graphicFrame>
        <p:nvGraphicFramePr>
          <p:cNvPr id="11" name="Таблица 10"/>
          <p:cNvGraphicFramePr>
            <a:graphicFrameLocks noGrp="1"/>
          </p:cNvGraphicFramePr>
          <p:nvPr>
            <p:extLst>
              <p:ext uri="{D42A27DB-BD31-4B8C-83A1-F6EECF244321}">
                <p14:modId xmlns:p14="http://schemas.microsoft.com/office/powerpoint/2010/main" val="608174461"/>
              </p:ext>
            </p:extLst>
          </p:nvPr>
        </p:nvGraphicFramePr>
        <p:xfrm>
          <a:off x="990600" y="971550"/>
          <a:ext cx="3962400" cy="1409700"/>
        </p:xfrm>
        <a:graphic>
          <a:graphicData uri="http://schemas.openxmlformats.org/drawingml/2006/table">
            <a:tbl>
              <a:tblPr>
                <a:tableStyleId>{5C22544A-7EE6-4342-B048-85BDC9FD1C3A}</a:tableStyleId>
              </a:tblPr>
              <a:tblGrid>
                <a:gridCol w="1295399"/>
                <a:gridCol w="1447801"/>
                <a:gridCol w="1219200"/>
              </a:tblGrid>
              <a:tr h="274320">
                <a:tc>
                  <a:txBody>
                    <a:bodyPr/>
                    <a:lstStyle/>
                    <a:p>
                      <a:r>
                        <a:rPr lang="en-US" sz="1400" dirty="0" smtClean="0"/>
                        <a:t>Attribute</a:t>
                      </a:r>
                      <a:r>
                        <a:rPr lang="en-US" sz="1400" baseline="-25000" dirty="0" smtClean="0"/>
                        <a:t>1</a:t>
                      </a:r>
                      <a:endParaRPr lang="en-US" sz="1400" baseline="-25000" dirty="0"/>
                    </a:p>
                  </a:txBody>
                  <a:tcPr marT="34290" marB="34290"/>
                </a:tc>
                <a:tc gridSpan="2">
                  <a:txBody>
                    <a:bodyPr/>
                    <a:lstStyle/>
                    <a:p>
                      <a:r>
                        <a:rPr lang="en-US" sz="1400" dirty="0" smtClean="0"/>
                        <a:t>55</a:t>
                      </a:r>
                      <a:endParaRPr lang="en-US" sz="1400" dirty="0"/>
                    </a:p>
                  </a:txBody>
                  <a:tcPr marT="34290" marB="34290"/>
                </a:tc>
                <a:tc hMerge="1">
                  <a:txBody>
                    <a:bodyPr/>
                    <a:lstStyle/>
                    <a:p>
                      <a:endParaRPr lang="en-US" sz="1400" dirty="0"/>
                    </a:p>
                  </a:txBody>
                  <a:tcPr marT="34290" marB="34290"/>
                </a:tc>
              </a:tr>
              <a:tr h="27813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2</a:t>
                      </a:r>
                    </a:p>
                  </a:txBody>
                  <a:tcPr marT="34290" marB="34290"/>
                </a:tc>
                <a:tc>
                  <a:txBody>
                    <a:bodyPr/>
                    <a:lstStyle/>
                    <a:p>
                      <a:r>
                        <a:rPr lang="en-US" sz="1400" i="1" dirty="0" smtClean="0"/>
                        <a:t>Attribute</a:t>
                      </a:r>
                      <a:r>
                        <a:rPr lang="en-US" sz="1400" i="1" baseline="-25000" dirty="0" smtClean="0"/>
                        <a:t>1</a:t>
                      </a:r>
                      <a:endParaRPr lang="en-US" sz="1400" i="1" baseline="-25000" dirty="0"/>
                    </a:p>
                  </a:txBody>
                  <a:tcPr marT="34290" marB="34290"/>
                </a:tc>
                <a:tc>
                  <a:txBody>
                    <a:bodyPr/>
                    <a:lstStyle/>
                    <a:p>
                      <a:r>
                        <a:rPr lang="en-US" sz="1400" i="1" dirty="0" smtClean="0"/>
                        <a:t>true</a:t>
                      </a:r>
                      <a:endParaRPr lang="en-US" sz="1400" i="1" dirty="0"/>
                    </a:p>
                  </a:txBody>
                  <a:tcPr marT="34290" marB="34290"/>
                </a:tc>
              </a:tr>
              <a:tr h="27813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Attribute</a:t>
                      </a:r>
                      <a:r>
                        <a:rPr lang="en-US" sz="1400" i="1" baseline="-25000" dirty="0" smtClean="0"/>
                        <a:t>2</a:t>
                      </a:r>
                    </a:p>
                  </a:txBody>
                  <a:tcPr marT="34290" marB="34290"/>
                </a:tc>
                <a:tc>
                  <a:txBody>
                    <a:bodyPr/>
                    <a:lstStyle/>
                    <a:p>
                      <a:r>
                        <a:rPr lang="en-US" sz="1400" i="1" dirty="0" smtClean="0"/>
                        <a:t>3.14159</a:t>
                      </a:r>
                      <a:endParaRPr lang="en-US" sz="1400" i="1"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3</a:t>
                      </a:r>
                    </a:p>
                  </a:txBody>
                  <a:tcPr marT="34290" marB="34290"/>
                </a:tc>
                <a:tc gridSpan="2">
                  <a:txBody>
                    <a:bodyPr/>
                    <a:lstStyle/>
                    <a:p>
                      <a:endParaRPr lang="en-US" sz="1400" dirty="0"/>
                    </a:p>
                  </a:txBody>
                  <a:tcPr marT="34290" marB="34290"/>
                </a:tc>
                <a:tc hMerge="1">
                  <a:txBody>
                    <a:bodyPr/>
                    <a:lstStyle/>
                    <a:p>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Attribute</a:t>
                      </a:r>
                      <a:r>
                        <a:rPr lang="en-US" sz="1400" baseline="-25000" dirty="0" smtClean="0"/>
                        <a:t>4</a:t>
                      </a:r>
                    </a:p>
                  </a:txBody>
                  <a:tcPr marT="34290" marB="3429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marT="34290" marB="34290"/>
                </a:tc>
                <a:tc hMerge="1">
                  <a:txBody>
                    <a:bodyPr/>
                    <a:lstStyle/>
                    <a:p>
                      <a:endParaRPr lang="en-US" sz="1400" dirty="0"/>
                    </a:p>
                  </a:txBody>
                  <a:tcPr marT="34290" marB="34290"/>
                </a:tc>
              </a:tr>
            </a:tbl>
          </a:graphicData>
        </a:graphic>
      </p:graphicFrame>
      <p:sp>
        <p:nvSpPr>
          <p:cNvPr id="12" name="TextBox 11"/>
          <p:cNvSpPr txBox="1"/>
          <p:nvPr/>
        </p:nvSpPr>
        <p:spPr>
          <a:xfrm>
            <a:off x="4648199" y="942555"/>
            <a:ext cx="457200" cy="369332"/>
          </a:xfrm>
          <a:prstGeom prst="rect">
            <a:avLst/>
          </a:prstGeom>
          <a:solidFill>
            <a:schemeClr val="bg1"/>
          </a:solidFill>
          <a:ln>
            <a:solidFill>
              <a:srgbClr val="7030A0"/>
            </a:solidFill>
          </a:ln>
        </p:spPr>
        <p:txBody>
          <a:bodyPr wrap="square" rtlCol="0">
            <a:spAutoFit/>
          </a:bodyPr>
          <a:lstStyle/>
          <a:p>
            <a:r>
              <a:rPr lang="en-US" dirty="0" smtClean="0"/>
              <a:t>O1</a:t>
            </a:r>
            <a:endParaRPr lang="en-US" dirty="0"/>
          </a:p>
        </p:txBody>
      </p:sp>
      <p:sp>
        <p:nvSpPr>
          <p:cNvPr id="14" name="TextBox 13"/>
          <p:cNvSpPr txBox="1"/>
          <p:nvPr/>
        </p:nvSpPr>
        <p:spPr>
          <a:xfrm>
            <a:off x="1904999" y="1497840"/>
            <a:ext cx="457200" cy="369332"/>
          </a:xfrm>
          <a:prstGeom prst="rect">
            <a:avLst/>
          </a:prstGeom>
          <a:solidFill>
            <a:schemeClr val="bg1"/>
          </a:solidFill>
          <a:ln>
            <a:solidFill>
              <a:srgbClr val="7030A0"/>
            </a:solidFill>
          </a:ln>
        </p:spPr>
        <p:txBody>
          <a:bodyPr wrap="square" rtlCol="0">
            <a:spAutoFit/>
          </a:bodyPr>
          <a:lstStyle/>
          <a:p>
            <a:r>
              <a:rPr lang="en-US" dirty="0" smtClean="0"/>
              <a:t>O2</a:t>
            </a:r>
            <a:endParaRPr lang="en-US" dirty="0"/>
          </a:p>
        </p:txBody>
      </p:sp>
      <p:sp>
        <p:nvSpPr>
          <p:cNvPr id="15" name="TextBox 14"/>
          <p:cNvSpPr txBox="1"/>
          <p:nvPr/>
        </p:nvSpPr>
        <p:spPr>
          <a:xfrm>
            <a:off x="2971800" y="4248150"/>
            <a:ext cx="2895600" cy="461665"/>
          </a:xfrm>
          <a:prstGeom prst="rect">
            <a:avLst/>
          </a:prstGeom>
          <a:noFill/>
          <a:ln>
            <a:solidFill>
              <a:schemeClr val="accent1">
                <a:shade val="95000"/>
                <a:satMod val="105000"/>
              </a:schemeClr>
            </a:solidFill>
          </a:ln>
        </p:spPr>
        <p:txBody>
          <a:bodyPr wrap="square" rtlCol="0">
            <a:spAutoFit/>
          </a:bodyPr>
          <a:lstStyle/>
          <a:p>
            <a:r>
              <a:rPr lang="en-US" sz="2400" dirty="0" smtClean="0"/>
              <a:t>Map of the world </a:t>
            </a:r>
            <a:r>
              <a:rPr lang="en-US" sz="2400" dirty="0" smtClean="0">
                <a:sym typeface="Wingdings" panose="05000000000000000000" pitchFamily="2" charset="2"/>
              </a:rPr>
              <a:t></a:t>
            </a:r>
            <a:endParaRPr lang="en-US" sz="2400" dirty="0"/>
          </a:p>
        </p:txBody>
      </p:sp>
      <p:cxnSp>
        <p:nvCxnSpPr>
          <p:cNvPr id="8" name="Прямая со стрелкой 7"/>
          <p:cNvCxnSpPr>
            <a:endCxn id="10" idx="1"/>
          </p:cNvCxnSpPr>
          <p:nvPr/>
        </p:nvCxnSpPr>
        <p:spPr>
          <a:xfrm>
            <a:off x="3574472" y="1962151"/>
            <a:ext cx="2514600" cy="498705"/>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endCxn id="12" idx="3"/>
          </p:cNvCxnSpPr>
          <p:nvPr/>
        </p:nvCxnSpPr>
        <p:spPr>
          <a:xfrm flipH="1" flipV="1">
            <a:off x="5105399" y="1127221"/>
            <a:ext cx="2888673" cy="1139729"/>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graphicFrame>
        <p:nvGraphicFramePr>
          <p:cNvPr id="19" name="Таблица 18"/>
          <p:cNvGraphicFramePr>
            <a:graphicFrameLocks noGrp="1"/>
          </p:cNvGraphicFramePr>
          <p:nvPr>
            <p:extLst>
              <p:ext uri="{D42A27DB-BD31-4B8C-83A1-F6EECF244321}">
                <p14:modId xmlns:p14="http://schemas.microsoft.com/office/powerpoint/2010/main" val="3209529174"/>
              </p:ext>
            </p:extLst>
          </p:nvPr>
        </p:nvGraphicFramePr>
        <p:xfrm>
          <a:off x="3117272" y="2647950"/>
          <a:ext cx="2362200" cy="845820"/>
        </p:xfrm>
        <a:graphic>
          <a:graphicData uri="http://schemas.openxmlformats.org/drawingml/2006/table">
            <a:tbl>
              <a:tblPr>
                <a:tableStyleId>{5C22544A-7EE6-4342-B048-85BDC9FD1C3A}</a:tableStyleId>
              </a:tblPr>
              <a:tblGrid>
                <a:gridCol w="1221828"/>
                <a:gridCol w="1140372"/>
              </a:tblGrid>
              <a:tr h="274320">
                <a:tc>
                  <a:txBody>
                    <a:bodyPr/>
                    <a:lstStyle/>
                    <a:p>
                      <a:r>
                        <a:rPr lang="en-US" sz="1400" dirty="0" smtClean="0"/>
                        <a:t>Code</a:t>
                      </a:r>
                      <a:endParaRPr lang="en-US" sz="1400" baseline="-25000" dirty="0"/>
                    </a:p>
                  </a:txBody>
                  <a:tcPr marT="34290" marB="34290"/>
                </a:tc>
                <a:tc>
                  <a:txBody>
                    <a:bodyPr/>
                    <a:lstStyle/>
                    <a:p>
                      <a:r>
                        <a:rPr lang="en-US" sz="1400" b="1" dirty="0" smtClean="0"/>
                        <a:t>() do</a:t>
                      </a:r>
                      <a:r>
                        <a:rPr lang="en-US" sz="1400" baseline="0" dirty="0" smtClean="0"/>
                        <a:t> … </a:t>
                      </a:r>
                      <a:r>
                        <a:rPr lang="en-US" sz="1400" b="1" baseline="0" dirty="0" smtClean="0"/>
                        <a:t>end</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Parameters</a:t>
                      </a:r>
                      <a:endParaRPr lang="en-US" sz="1400" baseline="-25000" dirty="0" smtClean="0"/>
                    </a:p>
                  </a:txBody>
                  <a:tcPr marT="34290" marB="34290"/>
                </a:tc>
                <a:tc>
                  <a:txBody>
                    <a:bodyPr/>
                    <a:lstStyle/>
                    <a:p>
                      <a:r>
                        <a:rPr lang="en-US" sz="1400" dirty="0" smtClean="0"/>
                        <a:t>…</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ReturnType</a:t>
                      </a:r>
                      <a:endParaRPr lang="en-US" sz="1400" baseline="-25000" dirty="0" smtClean="0"/>
                    </a:p>
                  </a:txBody>
                  <a:tcPr marT="34290" marB="34290"/>
                </a:tc>
                <a:tc>
                  <a:txBody>
                    <a:bodyPr/>
                    <a:lstStyle/>
                    <a:p>
                      <a:r>
                        <a:rPr lang="en-US" sz="1400" dirty="0" smtClean="0"/>
                        <a:t>…</a:t>
                      </a:r>
                      <a:endParaRPr lang="en-US" sz="1400" dirty="0"/>
                    </a:p>
                  </a:txBody>
                  <a:tcPr marT="34290" marB="34290"/>
                </a:tc>
              </a:tr>
            </a:tbl>
          </a:graphicData>
        </a:graphic>
      </p:graphicFrame>
      <p:cxnSp>
        <p:nvCxnSpPr>
          <p:cNvPr id="20" name="Прямая со стрелкой 19"/>
          <p:cNvCxnSpPr/>
          <p:nvPr/>
        </p:nvCxnSpPr>
        <p:spPr>
          <a:xfrm flipH="1">
            <a:off x="3117272" y="2266950"/>
            <a:ext cx="381000" cy="38100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2671" y="2647950"/>
            <a:ext cx="685801" cy="369332"/>
          </a:xfrm>
          <a:prstGeom prst="rect">
            <a:avLst/>
          </a:prstGeom>
          <a:solidFill>
            <a:schemeClr val="bg1"/>
          </a:solidFill>
          <a:ln>
            <a:solidFill>
              <a:srgbClr val="7030A0"/>
            </a:solidFill>
          </a:ln>
        </p:spPr>
        <p:txBody>
          <a:bodyPr wrap="square" rtlCol="0">
            <a:spAutoFit/>
          </a:bodyPr>
          <a:lstStyle/>
          <a:p>
            <a:r>
              <a:rPr lang="en-US" dirty="0" smtClean="0"/>
              <a:t>Root</a:t>
            </a:r>
            <a:endParaRPr lang="en-US" dirty="0"/>
          </a:p>
        </p:txBody>
      </p:sp>
      <p:sp>
        <p:nvSpPr>
          <p:cNvPr id="26" name="TextBox 25"/>
          <p:cNvSpPr txBox="1"/>
          <p:nvPr/>
        </p:nvSpPr>
        <p:spPr>
          <a:xfrm>
            <a:off x="602670" y="3181350"/>
            <a:ext cx="685801" cy="369332"/>
          </a:xfrm>
          <a:prstGeom prst="rect">
            <a:avLst/>
          </a:prstGeom>
          <a:solidFill>
            <a:schemeClr val="bg1"/>
          </a:solidFill>
          <a:ln>
            <a:solidFill>
              <a:srgbClr val="7030A0"/>
            </a:solidFill>
          </a:ln>
        </p:spPr>
        <p:txBody>
          <a:bodyPr wrap="square" rtlCol="0">
            <a:spAutoFit/>
          </a:bodyPr>
          <a:lstStyle/>
          <a:p>
            <a:r>
              <a:rPr lang="en-US" dirty="0" smtClean="0"/>
              <a:t>this</a:t>
            </a:r>
            <a:endParaRPr lang="en-US" dirty="0"/>
          </a:p>
        </p:txBody>
      </p:sp>
      <p:cxnSp>
        <p:nvCxnSpPr>
          <p:cNvPr id="28" name="Прямая со стрелкой 27"/>
          <p:cNvCxnSpPr/>
          <p:nvPr/>
        </p:nvCxnSpPr>
        <p:spPr>
          <a:xfrm>
            <a:off x="1288471" y="2845240"/>
            <a:ext cx="311729"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1295400" y="3361483"/>
            <a:ext cx="311729" cy="0"/>
          </a:xfrm>
          <a:prstGeom prst="straightConnector1">
            <a:avLst/>
          </a:prstGeom>
          <a:ln w="25400">
            <a:solidFill>
              <a:srgbClr val="7030A0"/>
            </a:solidFill>
            <a:headEnd type="diamon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5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61319</TotalTime>
  <Words>1940</Words>
  <Application>Microsoft Office PowerPoint</Application>
  <PresentationFormat>Экран (16:9)</PresentationFormat>
  <Paragraphs>484</Paragraphs>
  <Slides>23</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Презентация PowerPoint</vt:lpstr>
      <vt:lpstr>Content</vt:lpstr>
      <vt:lpstr>Introduction to … object thinking</vt:lpstr>
      <vt:lpstr>Only … objects</vt:lpstr>
      <vt:lpstr>Object structure - example</vt:lpstr>
      <vt:lpstr>Object structure - implication</vt:lpstr>
      <vt:lpstr>Object life cycle</vt:lpstr>
      <vt:lpstr>Object relations</vt:lpstr>
      <vt:lpstr>Object world - program</vt:lpstr>
      <vt:lpstr>Object operations</vt:lpstr>
      <vt:lpstr>Object operations: attribute assignment</vt:lpstr>
      <vt:lpstr>Object type</vt:lpstr>
      <vt:lpstr>Object type - implications</vt:lpstr>
      <vt:lpstr>Note on notation …</vt:lpstr>
      <vt:lpstr>2 atomic objects: starting from O and | …</vt:lpstr>
      <vt:lpstr>Constant objects</vt:lpstr>
      <vt:lpstr>Passive objects</vt:lpstr>
      <vt:lpstr>Active objects</vt:lpstr>
      <vt:lpstr>Real world</vt:lpstr>
      <vt:lpstr>Summary (I): raw facts</vt:lpstr>
      <vt:lpstr>Summary (II): outcomes</vt:lpstr>
      <vt:lpstr>Summary (III): implications</vt:lpstr>
      <vt:lpstr>Thank you ! 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388</cp:revision>
  <dcterms:created xsi:type="dcterms:W3CDTF">2016-10-01T07:59:59Z</dcterms:created>
  <dcterms:modified xsi:type="dcterms:W3CDTF">2023-05-17T13:19:55Z</dcterms:modified>
</cp:coreProperties>
</file>