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7" r:id="rId2"/>
    <p:sldId id="303" r:id="rId3"/>
    <p:sldId id="306" r:id="rId4"/>
    <p:sldId id="429" r:id="rId5"/>
    <p:sldId id="438" r:id="rId6"/>
    <p:sldId id="307" r:id="rId7"/>
    <p:sldId id="430" r:id="rId8"/>
    <p:sldId id="437" r:id="rId9"/>
    <p:sldId id="436" r:id="rId10"/>
    <p:sldId id="435" r:id="rId11"/>
    <p:sldId id="434" r:id="rId12"/>
    <p:sldId id="433" r:id="rId13"/>
    <p:sldId id="432" r:id="rId14"/>
    <p:sldId id="431" r:id="rId15"/>
    <p:sldId id="439" r:id="rId16"/>
    <p:sldId id="440" r:id="rId17"/>
    <p:sldId id="311" r:id="rId18"/>
    <p:sldId id="31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89376" autoAdjust="0"/>
  </p:normalViewPr>
  <p:slideViewPr>
    <p:cSldViewPr>
      <p:cViewPr>
        <p:scale>
          <a:sx n="107" d="100"/>
          <a:sy n="107" d="100"/>
        </p:scale>
        <p:origin x="-2379" y="-5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505A5E-1194-4091-BA1C-EA001B891B13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F5C37F5-E7B4-4F1A-8CF1-6CD2BD6A022A}">
      <dgm:prSet custT="1"/>
      <dgm:spPr/>
      <dgm:t>
        <a:bodyPr/>
        <a:lstStyle/>
        <a:p>
          <a:pPr rtl="0"/>
          <a:r>
            <a:rPr lang="en-US" sz="2400" smtClean="0"/>
            <a:t>Everything for the language is defined using the language</a:t>
          </a:r>
          <a:endParaRPr lang="en-US" sz="2400"/>
        </a:p>
      </dgm:t>
    </dgm:pt>
    <dgm:pt modelId="{CC9BCB10-ECFA-49E4-A811-462273260423}" type="parTrans" cxnId="{BA05075B-77AE-438B-9ADF-A510985C2BF2}">
      <dgm:prSet/>
      <dgm:spPr/>
      <dgm:t>
        <a:bodyPr/>
        <a:lstStyle/>
        <a:p>
          <a:endParaRPr lang="en-US" sz="2000"/>
        </a:p>
      </dgm:t>
    </dgm:pt>
    <dgm:pt modelId="{566763C5-122E-4E65-A88A-BB80CB74F5F2}" type="sibTrans" cxnId="{BA05075B-77AE-438B-9ADF-A510985C2BF2}">
      <dgm:prSet/>
      <dgm:spPr/>
      <dgm:t>
        <a:bodyPr/>
        <a:lstStyle/>
        <a:p>
          <a:endParaRPr lang="en-US" sz="2000"/>
        </a:p>
      </dgm:t>
    </dgm:pt>
    <dgm:pt modelId="{11BC2646-6EAB-490A-B33B-686C084A7F6C}">
      <dgm:prSet custT="1"/>
      <dgm:spPr/>
      <dgm:t>
        <a:bodyPr/>
        <a:lstStyle/>
        <a:p>
          <a:pPr rtl="0"/>
          <a:r>
            <a:rPr lang="en-US" sz="2400" smtClean="0"/>
            <a:t>O and I are 2 atoms</a:t>
          </a:r>
          <a:endParaRPr lang="en-US" sz="2400"/>
        </a:p>
      </dgm:t>
    </dgm:pt>
    <dgm:pt modelId="{7567A3A0-4510-4338-9AD4-4BA43D7DDA79}" type="parTrans" cxnId="{B2A314CF-3012-42DC-8A12-ED69469285E9}">
      <dgm:prSet/>
      <dgm:spPr/>
      <dgm:t>
        <a:bodyPr/>
        <a:lstStyle/>
        <a:p>
          <a:endParaRPr lang="en-US" sz="2000"/>
        </a:p>
      </dgm:t>
    </dgm:pt>
    <dgm:pt modelId="{E6BE4570-A8A9-4248-94F2-9C9A943D9F24}" type="sibTrans" cxnId="{B2A314CF-3012-42DC-8A12-ED69469285E9}">
      <dgm:prSet/>
      <dgm:spPr/>
      <dgm:t>
        <a:bodyPr/>
        <a:lstStyle/>
        <a:p>
          <a:endParaRPr lang="en-US" sz="2000"/>
        </a:p>
      </dgm:t>
    </dgm:pt>
    <dgm:pt modelId="{323D99AF-2EFB-4739-97EC-1539DF1520EC}">
      <dgm:prSet custT="1"/>
      <dgm:spPr/>
      <dgm:t>
        <a:bodyPr/>
        <a:lstStyle/>
        <a:p>
          <a:pPr rtl="0"/>
          <a:r>
            <a:rPr lang="en-US" sz="2400" smtClean="0"/>
            <a:t>7+1 kinds of types (complete, sound, expressive, readable,  etc. bla-bla-bla </a:t>
          </a:r>
          <a:r>
            <a:rPr lang="en-US" sz="2400" smtClean="0">
              <a:sym typeface="Wingdings"/>
            </a:rPr>
            <a:t></a:t>
          </a:r>
          <a:r>
            <a:rPr lang="en-US" sz="2400" smtClean="0"/>
            <a:t>)</a:t>
          </a:r>
          <a:endParaRPr lang="en-US" sz="2400"/>
        </a:p>
      </dgm:t>
    </dgm:pt>
    <dgm:pt modelId="{0A228511-8282-4FEB-949F-DA6F124E12F7}" type="parTrans" cxnId="{8DEC3BE4-38A5-4829-8C50-09BF575D87B6}">
      <dgm:prSet/>
      <dgm:spPr/>
      <dgm:t>
        <a:bodyPr/>
        <a:lstStyle/>
        <a:p>
          <a:endParaRPr lang="en-US" sz="2000"/>
        </a:p>
      </dgm:t>
    </dgm:pt>
    <dgm:pt modelId="{917F1AED-4152-475E-992B-3E5A6E7EC205}" type="sibTrans" cxnId="{8DEC3BE4-38A5-4829-8C50-09BF575D87B6}">
      <dgm:prSet/>
      <dgm:spPr/>
      <dgm:t>
        <a:bodyPr/>
        <a:lstStyle/>
        <a:p>
          <a:endParaRPr lang="en-US" sz="2000"/>
        </a:p>
      </dgm:t>
    </dgm:pt>
    <dgm:pt modelId="{C2D7E606-C3AA-4A73-8F1A-84539B17BA04}">
      <dgm:prSet custT="1"/>
      <dgm:spPr/>
      <dgm:t>
        <a:bodyPr/>
        <a:lstStyle/>
        <a:p>
          <a:pPr rtl="0"/>
          <a:r>
            <a:rPr lang="en-US" sz="2400" smtClean="0"/>
            <a:t>Type compatibility = conformance + convertibility</a:t>
          </a:r>
          <a:endParaRPr lang="en-US" sz="2400"/>
        </a:p>
      </dgm:t>
    </dgm:pt>
    <dgm:pt modelId="{43758D5C-C3FF-410A-A944-0FAF3224B83F}" type="parTrans" cxnId="{2323A8DA-DC5F-4CA7-9980-6E3BF6D8D556}">
      <dgm:prSet/>
      <dgm:spPr/>
      <dgm:t>
        <a:bodyPr/>
        <a:lstStyle/>
        <a:p>
          <a:endParaRPr lang="en-US" sz="2000"/>
        </a:p>
      </dgm:t>
    </dgm:pt>
    <dgm:pt modelId="{334364CE-4FF0-458F-BFDF-EDD8751FF3C7}" type="sibTrans" cxnId="{2323A8DA-DC5F-4CA7-9980-6E3BF6D8D556}">
      <dgm:prSet/>
      <dgm:spPr/>
      <dgm:t>
        <a:bodyPr/>
        <a:lstStyle/>
        <a:p>
          <a:endParaRPr lang="en-US" sz="2000"/>
        </a:p>
      </dgm:t>
    </dgm:pt>
    <dgm:pt modelId="{4B77910B-AFA4-44EA-8979-8236D056C2F3}">
      <dgm:prSet custT="1"/>
      <dgm:spPr/>
      <dgm:t>
        <a:bodyPr/>
        <a:lstStyle/>
        <a:p>
          <a:pPr rtl="0"/>
          <a:r>
            <a:rPr lang="en-US" sz="2400" smtClean="0"/>
            <a:t>Duck typing in place</a:t>
          </a:r>
          <a:endParaRPr lang="en-US" sz="2400"/>
        </a:p>
      </dgm:t>
    </dgm:pt>
    <dgm:pt modelId="{301556E8-1B2B-4946-9052-8F5294E9CA69}" type="parTrans" cxnId="{21336427-DBAF-490B-97FA-D142E5A83C2B}">
      <dgm:prSet/>
      <dgm:spPr/>
      <dgm:t>
        <a:bodyPr/>
        <a:lstStyle/>
        <a:p>
          <a:endParaRPr lang="en-US" sz="2000"/>
        </a:p>
      </dgm:t>
    </dgm:pt>
    <dgm:pt modelId="{580B93D9-D721-4916-A64B-D5D87BD8BD6D}" type="sibTrans" cxnId="{21336427-DBAF-490B-97FA-D142E5A83C2B}">
      <dgm:prSet/>
      <dgm:spPr/>
      <dgm:t>
        <a:bodyPr/>
        <a:lstStyle/>
        <a:p>
          <a:endParaRPr lang="en-US" sz="2000"/>
        </a:p>
      </dgm:t>
    </dgm:pt>
    <dgm:pt modelId="{24880512-AB4A-4E24-B576-6AB7ACD1FAC1}" type="pres">
      <dgm:prSet presAssocID="{B2505A5E-1194-4091-BA1C-EA001B891B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4CB5C6-7D4C-43D4-B4FA-25B44CF0D941}" type="pres">
      <dgm:prSet presAssocID="{EF5C37F5-E7B4-4F1A-8CF1-6CD2BD6A022A}" presName="parentText" presStyleLbl="node1" presStyleIdx="0" presStyleCnt="5" custLinFactNeighborY="117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4B983F-6C29-4536-A56A-BA65EA4782DA}" type="pres">
      <dgm:prSet presAssocID="{566763C5-122E-4E65-A88A-BB80CB74F5F2}" presName="spacer" presStyleCnt="0"/>
      <dgm:spPr/>
    </dgm:pt>
    <dgm:pt modelId="{1C74C719-8016-49B0-A895-45BEF9C2FE67}" type="pres">
      <dgm:prSet presAssocID="{11BC2646-6EAB-490A-B33B-686C084A7F6C}" presName="parentText" presStyleLbl="node1" presStyleIdx="1" presStyleCnt="5" custLinFactNeighborY="117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63623C-B4CF-446A-BDF9-48F36D6E1937}" type="pres">
      <dgm:prSet presAssocID="{E6BE4570-A8A9-4248-94F2-9C9A943D9F24}" presName="spacer" presStyleCnt="0"/>
      <dgm:spPr/>
    </dgm:pt>
    <dgm:pt modelId="{2E6CA03D-9E01-423F-A50E-C99CCDC517D5}" type="pres">
      <dgm:prSet presAssocID="{323D99AF-2EFB-4739-97EC-1539DF1520EC}" presName="parentText" presStyleLbl="node1" presStyleIdx="2" presStyleCnt="5" custLinFactNeighborY="117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703398-C3BF-4F5D-833C-BE41B37569F6}" type="pres">
      <dgm:prSet presAssocID="{917F1AED-4152-475E-992B-3E5A6E7EC205}" presName="spacer" presStyleCnt="0"/>
      <dgm:spPr/>
    </dgm:pt>
    <dgm:pt modelId="{8CB2B5E8-661E-4930-A47D-1474508C2680}" type="pres">
      <dgm:prSet presAssocID="{C2D7E606-C3AA-4A73-8F1A-84539B17BA04}" presName="parentText" presStyleLbl="node1" presStyleIdx="3" presStyleCnt="5" custLinFactNeighborY="117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11E7A-F8EB-4033-8411-6AD6BAE0E544}" type="pres">
      <dgm:prSet presAssocID="{334364CE-4FF0-458F-BFDF-EDD8751FF3C7}" presName="spacer" presStyleCnt="0"/>
      <dgm:spPr/>
    </dgm:pt>
    <dgm:pt modelId="{3A56A27C-FBE1-436F-9DFE-B64A229CE6B1}" type="pres">
      <dgm:prSet presAssocID="{4B77910B-AFA4-44EA-8979-8236D056C2F3}" presName="parentText" presStyleLbl="node1" presStyleIdx="4" presStyleCnt="5" custLinFactNeighborY="117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23A8DA-DC5F-4CA7-9980-6E3BF6D8D556}" srcId="{B2505A5E-1194-4091-BA1C-EA001B891B13}" destId="{C2D7E606-C3AA-4A73-8F1A-84539B17BA04}" srcOrd="3" destOrd="0" parTransId="{43758D5C-C3FF-410A-A944-0FAF3224B83F}" sibTransId="{334364CE-4FF0-458F-BFDF-EDD8751FF3C7}"/>
    <dgm:cxn modelId="{8DEC3BE4-38A5-4829-8C50-09BF575D87B6}" srcId="{B2505A5E-1194-4091-BA1C-EA001B891B13}" destId="{323D99AF-2EFB-4739-97EC-1539DF1520EC}" srcOrd="2" destOrd="0" parTransId="{0A228511-8282-4FEB-949F-DA6F124E12F7}" sibTransId="{917F1AED-4152-475E-992B-3E5A6E7EC205}"/>
    <dgm:cxn modelId="{60944AD0-E6A9-4AC1-B613-5A1EE0431B89}" type="presOf" srcId="{C2D7E606-C3AA-4A73-8F1A-84539B17BA04}" destId="{8CB2B5E8-661E-4930-A47D-1474508C2680}" srcOrd="0" destOrd="0" presId="urn:microsoft.com/office/officeart/2005/8/layout/vList2"/>
    <dgm:cxn modelId="{BA05075B-77AE-438B-9ADF-A510985C2BF2}" srcId="{B2505A5E-1194-4091-BA1C-EA001B891B13}" destId="{EF5C37F5-E7B4-4F1A-8CF1-6CD2BD6A022A}" srcOrd="0" destOrd="0" parTransId="{CC9BCB10-ECFA-49E4-A811-462273260423}" sibTransId="{566763C5-122E-4E65-A88A-BB80CB74F5F2}"/>
    <dgm:cxn modelId="{D0C13C0A-4ACD-4C86-8148-B312231CCB3C}" type="presOf" srcId="{323D99AF-2EFB-4739-97EC-1539DF1520EC}" destId="{2E6CA03D-9E01-423F-A50E-C99CCDC517D5}" srcOrd="0" destOrd="0" presId="urn:microsoft.com/office/officeart/2005/8/layout/vList2"/>
    <dgm:cxn modelId="{07E6C2F4-3315-4C39-B970-EF05CA2989D4}" type="presOf" srcId="{EF5C37F5-E7B4-4F1A-8CF1-6CD2BD6A022A}" destId="{184CB5C6-7D4C-43D4-B4FA-25B44CF0D941}" srcOrd="0" destOrd="0" presId="urn:microsoft.com/office/officeart/2005/8/layout/vList2"/>
    <dgm:cxn modelId="{DBA37ADA-095D-4ACE-BC6D-E920E23B0227}" type="presOf" srcId="{4B77910B-AFA4-44EA-8979-8236D056C2F3}" destId="{3A56A27C-FBE1-436F-9DFE-B64A229CE6B1}" srcOrd="0" destOrd="0" presId="urn:microsoft.com/office/officeart/2005/8/layout/vList2"/>
    <dgm:cxn modelId="{AAFA80B2-147D-40A0-BD1A-62049BE56832}" type="presOf" srcId="{B2505A5E-1194-4091-BA1C-EA001B891B13}" destId="{24880512-AB4A-4E24-B576-6AB7ACD1FAC1}" srcOrd="0" destOrd="0" presId="urn:microsoft.com/office/officeart/2005/8/layout/vList2"/>
    <dgm:cxn modelId="{21336427-DBAF-490B-97FA-D142E5A83C2B}" srcId="{B2505A5E-1194-4091-BA1C-EA001B891B13}" destId="{4B77910B-AFA4-44EA-8979-8236D056C2F3}" srcOrd="4" destOrd="0" parTransId="{301556E8-1B2B-4946-9052-8F5294E9CA69}" sibTransId="{580B93D9-D721-4916-A64B-D5D87BD8BD6D}"/>
    <dgm:cxn modelId="{B2A314CF-3012-42DC-8A12-ED69469285E9}" srcId="{B2505A5E-1194-4091-BA1C-EA001B891B13}" destId="{11BC2646-6EAB-490A-B33B-686C084A7F6C}" srcOrd="1" destOrd="0" parTransId="{7567A3A0-4510-4338-9AD4-4BA43D7DDA79}" sibTransId="{E6BE4570-A8A9-4248-94F2-9C9A943D9F24}"/>
    <dgm:cxn modelId="{0825EC56-3C44-4F1E-B7EA-BB4DEAEF9EC6}" type="presOf" srcId="{11BC2646-6EAB-490A-B33B-686C084A7F6C}" destId="{1C74C719-8016-49B0-A895-45BEF9C2FE67}" srcOrd="0" destOrd="0" presId="urn:microsoft.com/office/officeart/2005/8/layout/vList2"/>
    <dgm:cxn modelId="{953A0D56-AB8C-4820-8945-C0BD8791ACE7}" type="presParOf" srcId="{24880512-AB4A-4E24-B576-6AB7ACD1FAC1}" destId="{184CB5C6-7D4C-43D4-B4FA-25B44CF0D941}" srcOrd="0" destOrd="0" presId="urn:microsoft.com/office/officeart/2005/8/layout/vList2"/>
    <dgm:cxn modelId="{A8350B63-19A9-4728-B3F1-8D2F17DF656A}" type="presParOf" srcId="{24880512-AB4A-4E24-B576-6AB7ACD1FAC1}" destId="{DC4B983F-6C29-4536-A56A-BA65EA4782DA}" srcOrd="1" destOrd="0" presId="urn:microsoft.com/office/officeart/2005/8/layout/vList2"/>
    <dgm:cxn modelId="{144E7998-34CF-4EA5-B9F3-B3A74D4253B5}" type="presParOf" srcId="{24880512-AB4A-4E24-B576-6AB7ACD1FAC1}" destId="{1C74C719-8016-49B0-A895-45BEF9C2FE67}" srcOrd="2" destOrd="0" presId="urn:microsoft.com/office/officeart/2005/8/layout/vList2"/>
    <dgm:cxn modelId="{34700BD2-466F-4CC6-A437-FA04BD39F95E}" type="presParOf" srcId="{24880512-AB4A-4E24-B576-6AB7ACD1FAC1}" destId="{2263623C-B4CF-446A-BDF9-48F36D6E1937}" srcOrd="3" destOrd="0" presId="urn:microsoft.com/office/officeart/2005/8/layout/vList2"/>
    <dgm:cxn modelId="{D472D904-FCD1-42F1-828F-53E94FBC01EF}" type="presParOf" srcId="{24880512-AB4A-4E24-B576-6AB7ACD1FAC1}" destId="{2E6CA03D-9E01-423F-A50E-C99CCDC517D5}" srcOrd="4" destOrd="0" presId="urn:microsoft.com/office/officeart/2005/8/layout/vList2"/>
    <dgm:cxn modelId="{4A984EBB-BDB0-4FB0-95F4-62E14753CBF0}" type="presParOf" srcId="{24880512-AB4A-4E24-B576-6AB7ACD1FAC1}" destId="{CE703398-C3BF-4F5D-833C-BE41B37569F6}" srcOrd="5" destOrd="0" presId="urn:microsoft.com/office/officeart/2005/8/layout/vList2"/>
    <dgm:cxn modelId="{BC86A8BB-5923-4790-8024-8B06ED5CC9BB}" type="presParOf" srcId="{24880512-AB4A-4E24-B576-6AB7ACD1FAC1}" destId="{8CB2B5E8-661E-4930-A47D-1474508C2680}" srcOrd="6" destOrd="0" presId="urn:microsoft.com/office/officeart/2005/8/layout/vList2"/>
    <dgm:cxn modelId="{D85EB21F-E1B7-40CB-A649-4CE543DF78C9}" type="presParOf" srcId="{24880512-AB4A-4E24-B576-6AB7ACD1FAC1}" destId="{3C111E7A-F8EB-4033-8411-6AD6BAE0E544}" srcOrd="7" destOrd="0" presId="urn:microsoft.com/office/officeart/2005/8/layout/vList2"/>
    <dgm:cxn modelId="{A00F02BB-E428-4AED-B140-CD8E99C347EE}" type="presParOf" srcId="{24880512-AB4A-4E24-B576-6AB7ACD1FAC1}" destId="{3A56A27C-FBE1-436F-9DFE-B64A229CE6B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CB5C6-7D4C-43D4-B4FA-25B44CF0D941}">
      <dsp:nvSpPr>
        <dsp:cNvPr id="0" name=""/>
        <dsp:cNvSpPr/>
      </dsp:nvSpPr>
      <dsp:spPr>
        <a:xfrm>
          <a:off x="0" y="1668"/>
          <a:ext cx="8382000" cy="8939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Everything for the language is defined using the language</a:t>
          </a:r>
          <a:endParaRPr lang="en-US" sz="2400" kern="1200"/>
        </a:p>
      </dsp:txBody>
      <dsp:txXfrm>
        <a:off x="43641" y="45309"/>
        <a:ext cx="8294718" cy="806713"/>
      </dsp:txXfrm>
    </dsp:sp>
    <dsp:sp modelId="{1C74C719-8016-49B0-A895-45BEF9C2FE67}">
      <dsp:nvSpPr>
        <dsp:cNvPr id="0" name=""/>
        <dsp:cNvSpPr/>
      </dsp:nvSpPr>
      <dsp:spPr>
        <a:xfrm>
          <a:off x="0" y="909206"/>
          <a:ext cx="8382000" cy="8939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O and I are 2 atoms</a:t>
          </a:r>
          <a:endParaRPr lang="en-US" sz="2400" kern="1200"/>
        </a:p>
      </dsp:txBody>
      <dsp:txXfrm>
        <a:off x="43641" y="952847"/>
        <a:ext cx="8294718" cy="806713"/>
      </dsp:txXfrm>
    </dsp:sp>
    <dsp:sp modelId="{2E6CA03D-9E01-423F-A50E-C99CCDC517D5}">
      <dsp:nvSpPr>
        <dsp:cNvPr id="0" name=""/>
        <dsp:cNvSpPr/>
      </dsp:nvSpPr>
      <dsp:spPr>
        <a:xfrm>
          <a:off x="0" y="1816744"/>
          <a:ext cx="8382000" cy="8939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7+1 kinds of types (complete, sound, expressive, readable,  etc. bla-bla-bla </a:t>
          </a:r>
          <a:r>
            <a:rPr lang="en-US" sz="2400" kern="1200" smtClean="0">
              <a:sym typeface="Wingdings"/>
            </a:rPr>
            <a:t></a:t>
          </a:r>
          <a:r>
            <a:rPr lang="en-US" sz="2400" kern="1200" smtClean="0"/>
            <a:t>)</a:t>
          </a:r>
          <a:endParaRPr lang="en-US" sz="2400" kern="1200"/>
        </a:p>
      </dsp:txBody>
      <dsp:txXfrm>
        <a:off x="43641" y="1860385"/>
        <a:ext cx="8294718" cy="806713"/>
      </dsp:txXfrm>
    </dsp:sp>
    <dsp:sp modelId="{8CB2B5E8-661E-4930-A47D-1474508C2680}">
      <dsp:nvSpPr>
        <dsp:cNvPr id="0" name=""/>
        <dsp:cNvSpPr/>
      </dsp:nvSpPr>
      <dsp:spPr>
        <a:xfrm>
          <a:off x="0" y="2724283"/>
          <a:ext cx="8382000" cy="8939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Type compatibility = conformance + convertibility</a:t>
          </a:r>
          <a:endParaRPr lang="en-US" sz="2400" kern="1200"/>
        </a:p>
      </dsp:txBody>
      <dsp:txXfrm>
        <a:off x="43641" y="2767924"/>
        <a:ext cx="8294718" cy="806713"/>
      </dsp:txXfrm>
    </dsp:sp>
    <dsp:sp modelId="{3A56A27C-FBE1-436F-9DFE-B64A229CE6B1}">
      <dsp:nvSpPr>
        <dsp:cNvPr id="0" name=""/>
        <dsp:cNvSpPr/>
      </dsp:nvSpPr>
      <dsp:spPr>
        <a:xfrm>
          <a:off x="0" y="3630319"/>
          <a:ext cx="8382000" cy="8939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Duck typing in place</a:t>
          </a:r>
          <a:endParaRPr lang="en-US" sz="2400" kern="1200"/>
        </a:p>
      </dsp:txBody>
      <dsp:txXfrm>
        <a:off x="43641" y="3673960"/>
        <a:ext cx="8294718" cy="806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4A0F3-7311-4BBD-8F7B-1553C9764F91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13E58-DF0A-488B-B79E-47383D5B9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01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09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16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16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626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582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1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16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16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16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16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16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13E58-DF0A-488B-B79E-47383D5B91C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1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8454-B929-42E1-96AF-30FEC28E0927}" type="datetime1">
              <a:rPr lang="en-US" smtClean="0"/>
              <a:t>03-Dec-21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9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338E-9C37-45A3-9069-13D6E2057916}" type="datetime1">
              <a:rPr lang="en-US" smtClean="0"/>
              <a:t>03-Dec-21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52F0-4E28-46BF-89D7-6268FEF5148F}" type="datetime1">
              <a:rPr lang="en-US" smtClean="0"/>
              <a:t>03-Dec-21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2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711A-1E78-4E67-8633-8EBC5EF12958}" type="datetime1">
              <a:rPr lang="en-US" smtClean="0"/>
              <a:t>03-Dec-21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311D-61E2-4EF5-AFC8-AD454E50273C}" type="datetime1">
              <a:rPr lang="en-US" smtClean="0"/>
              <a:t>03-Dec-21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0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3974-E3EF-43DB-9683-D2460DCCCCD3}" type="datetime1">
              <a:rPr lang="en-US" smtClean="0"/>
              <a:t>03-Dec-21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261D-D364-422F-9295-CE4BFB0EB7F9}" type="datetime1">
              <a:rPr lang="en-US" smtClean="0"/>
              <a:t>03-Dec-21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44D6-46AC-427E-9EA4-ABBAE08810A6}" type="datetime1">
              <a:rPr lang="en-US" smtClean="0"/>
              <a:t>03-Dec-21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6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23C5-50B4-4760-8104-EDA3CF145601}" type="datetime1">
              <a:rPr lang="en-US" smtClean="0"/>
              <a:t>03-Dec-21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EE50-E3BA-4F03-80CF-6AE9010A0998}" type="datetime1">
              <a:rPr lang="en-US" smtClean="0"/>
              <a:t>03-Dec-21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6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CBB2-D7C6-47B2-A823-A714286DE1C0}" type="datetime1">
              <a:rPr lang="en-US" smtClean="0"/>
              <a:t>03-Dec-21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3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07867-1254-4F06-832A-5F95CC270ABA}" type="datetime1">
              <a:rPr lang="en-US" smtClean="0"/>
              <a:t>03-Dec-21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F348-CCBC-472B-BC3F-23EBF19E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 txBox="1">
            <a:spLocks noChangeArrowheads="1"/>
          </p:cNvSpPr>
          <p:nvPr/>
        </p:nvSpPr>
        <p:spPr bwMode="auto">
          <a:xfrm>
            <a:off x="148313" y="956845"/>
            <a:ext cx="884739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Unified </a:t>
            </a:r>
            <a:r>
              <a:rPr lang="en-US" altLang="ko-KR" sz="4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type </a:t>
            </a:r>
            <a:r>
              <a:rPr lang="en-US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system (UTS) </a:t>
            </a:r>
            <a:r>
              <a:rPr lang="en-US" altLang="ko-KR" sz="4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for the modern general-purpose programing </a:t>
            </a:r>
            <a:r>
              <a:rPr lang="en-US" altLang="ko-KR" sz="4400" b="1" dirty="0" smtClean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language</a:t>
            </a:r>
            <a:endParaRPr kumimoji="0" lang="en-US" altLang="ko-KR" sz="4400" b="1" dirty="0" smtClean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2" descr="C:\Users\kanatov\Pictures\That is me\Like Craig Burr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09970"/>
            <a:ext cx="1084153" cy="162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370351"/>
            <a:ext cx="1505467" cy="15054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52600" y="5911612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Innopolis</a:t>
            </a:r>
            <a:r>
              <a:rPr lang="en-US" dirty="0" smtClean="0"/>
              <a:t> University, </a:t>
            </a:r>
            <a:r>
              <a:rPr lang="en-US" dirty="0" err="1" smtClean="0"/>
              <a:t>Innopolis</a:t>
            </a:r>
            <a:r>
              <a:rPr lang="en-US" dirty="0" smtClean="0"/>
              <a:t>, </a:t>
            </a:r>
            <a:r>
              <a:rPr lang="en-US" dirty="0" err="1" smtClean="0"/>
              <a:t>Tatarstan</a:t>
            </a:r>
            <a:r>
              <a:rPr lang="en-US" dirty="0" smtClean="0"/>
              <a:t>, Russia</a:t>
            </a:r>
            <a:endParaRPr lang="ru-RU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981201" y="375375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Alexey </a:t>
            </a:r>
            <a:r>
              <a:rPr lang="en-US" sz="2000" b="1" dirty="0" err="1" smtClean="0"/>
              <a:t>Kanatov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1" y="3748673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Eugene </a:t>
            </a:r>
            <a:r>
              <a:rPr lang="en-US" sz="2000" b="1" dirty="0" err="1" smtClean="0"/>
              <a:t>Zouev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573316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9200" y="15240"/>
            <a:ext cx="7620000" cy="63636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Type kinds: Tuple type (ADT +)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250" y="661760"/>
            <a:ext cx="9048750" cy="6120040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t: (Integer, Real, String) </a:t>
            </a:r>
            <a:r>
              <a:rPr lang="en-US" sz="2400" b="1" u="sng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(5, 5.5, “</a:t>
            </a:r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Str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”)</a:t>
            </a:r>
            <a:endParaRPr lang="en-US" sz="2400" dirty="0">
              <a:solidFill>
                <a:srgbClr val="0000FF"/>
              </a:solidFill>
              <a:latin typeface="Lucida Console" pitchFamily="49" charset="0"/>
            </a:endParaRPr>
          </a:p>
          <a:p>
            <a:endParaRPr lang="en-US" sz="2400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SE (a, b, c: Real): (x1, x2: Real)</a:t>
            </a:r>
          </a:p>
          <a:p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require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a /= 0</a:t>
            </a:r>
          </a:p>
          <a:p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endParaRPr lang="en-US" sz="2400" b="1" u="sng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d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b*b-4*a*c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d &gt;= 0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((</a:t>
            </a:r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b+Math.sqrt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(d)/2/a, (b-   </a:t>
            </a:r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Math.sqrt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(d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)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)/2/a)</a:t>
            </a:r>
            <a:endParaRPr lang="en-US" sz="2400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2400" b="1" u="sng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…  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2400" b="1" u="sng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endParaRPr lang="en-US" sz="2400" b="1" u="sng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anArray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: Array [Integer] is (10, 12, 33)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anArray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(1) := </a:t>
            </a:r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anArray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(3)</a:t>
            </a:r>
            <a:endParaRPr lang="en-US" sz="2400" b="1" u="sng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4400" y="15240"/>
            <a:ext cx="6162675" cy="63636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Type kinds: Range type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250" y="914400"/>
            <a:ext cx="8896350" cy="5867400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v1: 1..6 </a:t>
            </a:r>
            <a:r>
              <a:rPr lang="en-US" sz="2400" b="1" u="sng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3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v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2: 1 | 3 | 5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7 // compile-time error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v3: 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1 | 3 | 5 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.. 17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7</a:t>
            </a:r>
          </a:p>
          <a:p>
            <a:r>
              <a:rPr lang="en-US" sz="2400" b="1" u="sng" dirty="0" err="1">
                <a:solidFill>
                  <a:srgbClr val="0000FF"/>
                </a:solidFill>
                <a:latin typeface="Lucida Console" pitchFamily="49" charset="0"/>
              </a:rPr>
              <a:t>v</a:t>
            </a:r>
            <a:r>
              <a:rPr lang="en-US" sz="2400" b="1" u="sng" dirty="0" err="1" smtClean="0">
                <a:solidFill>
                  <a:srgbClr val="0000FF"/>
                </a:solidFill>
                <a:latin typeface="Lucida Console" pitchFamily="49" charset="0"/>
              </a:rPr>
              <a:t>ar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v3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co1 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| 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co2 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| 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co3 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.. 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co12 </a:t>
            </a:r>
            <a:r>
              <a:rPr lang="en-US" sz="2400" b="1" u="sng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co7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v3 := co13 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// compile-time error</a:t>
            </a:r>
            <a:endParaRPr lang="en-US" sz="24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endParaRPr lang="en-US" sz="24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Range is a combination of constant objects of some unit-based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If the unit-based type has declared constant objects in it range types may be constructed and their usage checked at compile time</a:t>
            </a:r>
            <a:endParaRPr lang="en-US" sz="24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15240"/>
            <a:ext cx="8382000" cy="63636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Type kinds: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routine(function</a:t>
            </a:r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) type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250" y="1066800"/>
            <a:ext cx="8896350" cy="5715000"/>
          </a:xfrm>
          <a:prstGeom prst="rect">
            <a:avLst/>
          </a:prstGeom>
        </p:spPr>
        <p:txBody>
          <a:bodyPr/>
          <a:lstStyle/>
          <a:p>
            <a:pPr marL="87313" lvl="1">
              <a:spcAft>
                <a:spcPts val="6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Nothing new – routines are 1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st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class citizens…</a:t>
            </a:r>
            <a:endParaRPr lang="en-US" sz="2400" b="1" dirty="0" smtClean="0">
              <a:solidFill>
                <a:srgbClr val="00B0F0"/>
              </a:solidFill>
              <a:latin typeface="Lucida Console" panose="020B0609040504020204" pitchFamily="49" charset="0"/>
              <a:cs typeface="Arial" pitchFamily="34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v1: </a:t>
            </a:r>
            <a:r>
              <a:rPr lang="en-US" sz="2400" b="1" u="sng" dirty="0" err="1" smtClean="0">
                <a:solidFill>
                  <a:srgbClr val="0000FF"/>
                </a:solidFill>
                <a:latin typeface="Lucida Console" pitchFamily="49" charset="0"/>
              </a:rPr>
              <a:t>rtn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u="sng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u="sng" dirty="0" err="1" smtClean="0">
                <a:solidFill>
                  <a:srgbClr val="0000FF"/>
                </a:solidFill>
                <a:latin typeface="Lucida Console" pitchFamily="49" charset="0"/>
              </a:rPr>
              <a:t>rtn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…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2400" b="1" u="sng" dirty="0">
              <a:solidFill>
                <a:srgbClr val="0000FF"/>
              </a:solidFill>
              <a:latin typeface="Lucida Console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v2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2400" b="1" u="sng" dirty="0" err="1" smtClean="0">
                <a:solidFill>
                  <a:srgbClr val="0000FF"/>
                </a:solidFill>
                <a:latin typeface="Lucida Console" pitchFamily="49" charset="0"/>
              </a:rPr>
              <a:t>rtn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(T1, T2): T3 </a:t>
            </a:r>
            <a:r>
              <a:rPr lang="en-US" sz="2400" b="1" u="sng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u="sng" dirty="0" err="1" smtClean="0">
                <a:solidFill>
                  <a:srgbClr val="0000FF"/>
                </a:solidFill>
                <a:latin typeface="Lucida Console" pitchFamily="49" charset="0"/>
              </a:rPr>
              <a:t>rtn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(p1: U1; p2: U2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): 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U3 </a:t>
            </a:r>
            <a:r>
              <a:rPr lang="en-US" sz="2400" b="1" u="sng" dirty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…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87313" lvl="1" rtl="0">
              <a:spcAft>
                <a:spcPts val="600"/>
              </a:spcAft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0" y="15240"/>
            <a:ext cx="5248275" cy="63636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Type kinds: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unit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250" y="661760"/>
            <a:ext cx="8896350" cy="6120040"/>
          </a:xfrm>
          <a:prstGeom prst="rect">
            <a:avLst/>
          </a:prstGeom>
        </p:spPr>
        <p:txBody>
          <a:bodyPr/>
          <a:lstStyle/>
          <a:p>
            <a:pPr marL="87313" lvl="1">
              <a:spcAft>
                <a:spcPts val="6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Types (units)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are 1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st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class citizens…</a:t>
            </a:r>
            <a:endParaRPr lang="en-US" sz="2400" b="1" dirty="0">
              <a:solidFill>
                <a:srgbClr val="00B0F0"/>
              </a:solidFill>
              <a:latin typeface="Lucida Console" panose="020B0609040504020204" pitchFamily="49" charset="0"/>
              <a:cs typeface="Arial" pitchFamily="34" charset="0"/>
            </a:endParaRPr>
          </a:p>
          <a:p>
            <a:endParaRPr lang="en-US" sz="2400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Type: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…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/* entity called Type has the unit-type */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attr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: Type /* </a:t>
            </a:r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attr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has type -&gt; Type*/</a:t>
            </a: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Type1: </a:t>
            </a:r>
            <a:r>
              <a:rPr lang="en-US" sz="2400" b="1" u="sng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endParaRPr lang="en-US" sz="24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function (T1): T2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procedure (T3)</a:t>
            </a:r>
          </a:p>
          <a:p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LoadTypeDescriptionFromFile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(…)</a:t>
            </a:r>
            <a:endParaRPr lang="en-US" sz="2400" dirty="0">
              <a:solidFill>
                <a:srgbClr val="0000FF"/>
              </a:solidFill>
              <a:latin typeface="Lucida Console" pitchFamily="49" charset="0"/>
            </a:endParaRPr>
          </a:p>
          <a:p>
            <a:endParaRPr lang="en-US" sz="2400" b="1" u="sng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attr1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Type1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attr1.procedure (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T3)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x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attr1.function (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T1)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66800" y="25400"/>
            <a:ext cx="6772275" cy="63636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Type kinds: Detachable type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250" y="661760"/>
            <a:ext cx="8896350" cy="6120040"/>
          </a:xfrm>
          <a:prstGeom prst="rect">
            <a:avLst/>
          </a:prstGeom>
        </p:spPr>
        <p:txBody>
          <a:bodyPr/>
          <a:lstStyle/>
          <a:p>
            <a:pPr marL="87313" lvl="1">
              <a:spcAft>
                <a:spcPts val="60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It is not a unique type kind it is a kind of an entity: entity can be of the always attached to the object kind and potentially not attached to the object kind</a:t>
            </a:r>
          </a:p>
          <a:p>
            <a:endParaRPr lang="en-US" sz="2400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alwaysAttachedEntity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: Type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detachableEntity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: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?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Type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detachableEntity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:= </a:t>
            </a:r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alwaysAttachedEntity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// OK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alwaysAttachedEntity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:= </a:t>
            </a:r>
            <a:r>
              <a:rPr lang="en-US" sz="2400" dirty="0" err="1">
                <a:solidFill>
                  <a:srgbClr val="0000FF"/>
                </a:solidFill>
                <a:latin typeface="Lucida Console" pitchFamily="49" charset="0"/>
              </a:rPr>
              <a:t>detachableEntity</a:t>
            </a:r>
            <a:endParaRPr lang="en-US" sz="24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// Compile-time error</a:t>
            </a:r>
          </a:p>
          <a:p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detachableEntity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Type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alwaysAttachedEntity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:= </a:t>
            </a:r>
            <a:r>
              <a:rPr lang="en-US" sz="2400" dirty="0" err="1">
                <a:solidFill>
                  <a:srgbClr val="0000FF"/>
                </a:solidFill>
                <a:latin typeface="Lucida Console" pitchFamily="49" charset="0"/>
              </a:rPr>
              <a:t>detachableEntity</a:t>
            </a:r>
            <a:endParaRPr lang="en-US" sz="24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 /* OK as dynamic type of </a:t>
            </a:r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detachableEntity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conforms to Type */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?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detachableEntity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// detach</a:t>
            </a:r>
            <a:endParaRPr lang="en-US" sz="2400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C6600"/>
                </a:solidFill>
                <a:latin typeface="Comic Sans MS" pitchFamily="66" charset="0"/>
              </a:rPr>
              <a:t>Compatibility = </a:t>
            </a:r>
            <a:r>
              <a:rPr lang="en-US" b="1" u="sng" dirty="0" smtClean="0">
                <a:solidFill>
                  <a:srgbClr val="CC6600"/>
                </a:solidFill>
                <a:latin typeface="Comic Sans MS" pitchFamily="66" charset="0"/>
              </a:rPr>
              <a:t>conformance</a:t>
            </a:r>
            <a:r>
              <a:rPr lang="en-US" b="1" dirty="0" smtClean="0">
                <a:solidFill>
                  <a:srgbClr val="CC6600"/>
                </a:solidFill>
                <a:latin typeface="Comic Sans MS" pitchFamily="66" charset="0"/>
              </a:rPr>
              <a:t> + convertibility</a:t>
            </a:r>
            <a:endParaRPr lang="en-US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28600" y="1219200"/>
            <a:ext cx="3804386" cy="55901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Unit A conform to unit B if there is a path in inheritance graph from A to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Signature foo conforms to signature goo if every type of signature foo conforms to corresponding type of signature goo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4724400" y="1371600"/>
            <a:ext cx="904875" cy="466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724400" y="2667000"/>
            <a:ext cx="904875" cy="466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Прямая со стрелкой 8"/>
          <p:cNvCxnSpPr>
            <a:stCxn id="8" idx="0"/>
            <a:endCxn id="7" idx="4"/>
          </p:cNvCxnSpPr>
          <p:nvPr/>
        </p:nvCxnSpPr>
        <p:spPr>
          <a:xfrm flipV="1">
            <a:off x="5176838" y="1838325"/>
            <a:ext cx="0" cy="828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3600" y="1371600"/>
            <a:ext cx="3037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B</a:t>
            </a:r>
          </a:p>
          <a:p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e</a:t>
            </a:r>
            <a:r>
              <a:rPr lang="en-US" b="1" u="sng" dirty="0" smtClean="0">
                <a:solidFill>
                  <a:srgbClr val="0000FF"/>
                </a:solidFill>
                <a:latin typeface="Lucida Console" pitchFamily="49" charset="0"/>
              </a:rPr>
              <a:t>nd</a:t>
            </a:r>
          </a:p>
          <a:p>
            <a:endParaRPr lang="en-US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b="1" u="sng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A </a:t>
            </a:r>
            <a:r>
              <a:rPr lang="en-US" b="1" u="sng" dirty="0" smtClean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B</a:t>
            </a:r>
          </a:p>
          <a:p>
            <a:r>
              <a:rPr lang="en-US" b="1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b="1" u="sng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33054" y="3352800"/>
            <a:ext cx="3620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goo (T</a:t>
            </a:r>
            <a:r>
              <a:rPr lang="en-US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, T</a:t>
            </a:r>
            <a:r>
              <a:rPr lang="en-US" baseline="-25000" dirty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, …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T</a:t>
            </a:r>
            <a:r>
              <a:rPr lang="en-US" baseline="-25000" dirty="0" err="1">
                <a:solidFill>
                  <a:srgbClr val="0000FF"/>
                </a:solidFill>
                <a:latin typeface="Lucida Console" pitchFamily="49" charset="0"/>
              </a:rPr>
              <a:t>n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  <a:p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f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oo (U</a:t>
            </a:r>
            <a:r>
              <a:rPr lang="en-US" baseline="-25000" dirty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, U</a:t>
            </a:r>
            <a:r>
              <a:rPr lang="en-US" baseline="-25000" dirty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, … U</a:t>
            </a:r>
            <a:r>
              <a:rPr lang="en-US" baseline="-25000" dirty="0">
                <a:solidFill>
                  <a:srgbClr val="0000FF"/>
                </a:solidFill>
                <a:latin typeface="Lucida Console" pitchFamily="49" charset="0"/>
              </a:rPr>
              <a:t>n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  <a:p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f for </a:t>
            </a:r>
            <a:r>
              <a:rPr lang="en-US" baseline="-25000" dirty="0" err="1">
                <a:solidFill>
                  <a:srgbClr val="0000FF"/>
                </a:solidFill>
                <a:latin typeface="Lucida Console" pitchFamily="49" charset="0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in </a:t>
            </a:r>
            <a:r>
              <a:rPr lang="en-US" baseline="-25000" dirty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.. </a:t>
            </a:r>
            <a:r>
              <a:rPr lang="en-US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</a:p>
          <a:p>
            <a:r>
              <a:rPr lang="en-US" baseline="-25000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U</a:t>
            </a:r>
            <a:r>
              <a:rPr lang="en-US" baseline="-25000" dirty="0" err="1">
                <a:solidFill>
                  <a:srgbClr val="0000FF"/>
                </a:solidFill>
                <a:latin typeface="Lucida Console" pitchFamily="49" charset="0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conforms to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T</a:t>
            </a:r>
            <a:r>
              <a:rPr lang="en-US" baseline="-25000" dirty="0" err="1">
                <a:solidFill>
                  <a:srgbClr val="0000FF"/>
                </a:solidFill>
                <a:latin typeface="Lucida Console" pitchFamily="49" charset="0"/>
              </a:rPr>
              <a:t>i</a:t>
            </a:r>
            <a:endParaRPr lang="en-US" baseline="-250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5486400" y="3657600"/>
            <a:ext cx="0" cy="371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C6600"/>
                </a:solidFill>
                <a:latin typeface="Comic Sans MS" pitchFamily="66" charset="0"/>
              </a:rPr>
              <a:t>Compatibility = conformance + </a:t>
            </a:r>
            <a:r>
              <a:rPr lang="en-US" b="1" u="sng" dirty="0" smtClean="0">
                <a:solidFill>
                  <a:srgbClr val="CC6600"/>
                </a:solidFill>
                <a:latin typeface="Comic Sans MS" pitchFamily="66" charset="0"/>
              </a:rPr>
              <a:t>convertibility</a:t>
            </a:r>
            <a:endParaRPr lang="en-US" b="1" u="sng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5181600" y="1371600"/>
            <a:ext cx="38862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From-conversion =&gt; := procedure with 1 parameter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To-conversion </a:t>
            </a:r>
            <a:r>
              <a:rPr lang="en-US" dirty="0" smtClean="0"/>
              <a:t>=&gt; := </a:t>
            </a:r>
            <a:r>
              <a:rPr lang="en-US" dirty="0" smtClean="0"/>
              <a:t>function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i: Integer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Lucida Console" pitchFamily="49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:=  5.5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Lucida Console" pitchFamily="49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:= “a string”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Lucida Console" pitchFamily="49" charset="0"/>
              </a:rPr>
              <a:t>foo_real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Lucida Console" pitchFamily="49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foo_string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Lucida Console" pitchFamily="49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" y="1295400"/>
            <a:ext cx="518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rgbClr val="0000FF"/>
                </a:solidFill>
                <a:latin typeface="Lucida Console" pitchFamily="49" charset="0"/>
              </a:rPr>
              <a:t>val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u="sng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Integer [</a:t>
            </a:r>
            <a:r>
              <a:rPr lang="en-US" sz="2400" dirty="0" err="1">
                <a:solidFill>
                  <a:srgbClr val="0000FF"/>
                </a:solidFill>
                <a:latin typeface="Lucida Console" pitchFamily="49" charset="0"/>
              </a:rPr>
              <a:t>BitsNumber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: Integer] 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…</a:t>
            </a:r>
          </a:p>
          <a:p>
            <a:endParaRPr lang="en-US" sz="24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:= (other: Real)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… </a:t>
            </a:r>
            <a:r>
              <a:rPr lang="en-US" sz="2400" b="1" u="sng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endParaRPr lang="en-US" sz="24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2400" b="1" u="sng" dirty="0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:= (other: String) </a:t>
            </a:r>
            <a:r>
              <a:rPr lang="en-US" sz="2400" b="1" u="sng" dirty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… </a:t>
            </a:r>
            <a:r>
              <a:rPr lang="en-US" sz="2400" b="1" u="sng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endParaRPr lang="en-US" sz="24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:= (): Real </a:t>
            </a:r>
            <a:r>
              <a:rPr lang="en-US" sz="2400" b="1" u="sng" dirty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…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2400" dirty="0">
              <a:solidFill>
                <a:srgbClr val="0000FF"/>
              </a:solidFill>
              <a:latin typeface="Lucida Console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:= (): String </a:t>
            </a:r>
            <a:r>
              <a:rPr lang="en-US" sz="2400" b="1" u="sng" dirty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…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2400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 …</a:t>
            </a:r>
          </a:p>
          <a:p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199" y="174855"/>
            <a:ext cx="8115301" cy="587829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Type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test - Duck </a:t>
            </a:r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typing 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152400" y="914400"/>
            <a:ext cx="8801100" cy="5715000"/>
          </a:xfrm>
          <a:prstGeom prst="rect">
            <a:avLst/>
          </a:prstGeom>
        </p:spPr>
        <p:txBody>
          <a:bodyPr lIns="0" rIns="0"/>
          <a:lstStyle/>
          <a:p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Duck // It can fly</a:t>
            </a:r>
            <a:br>
              <a:rPr lang="en-US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fly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b="1" u="sng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StandardIO.print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("Duck is flying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") </a:t>
            </a:r>
            <a:r>
              <a:rPr lang="en-US" b="1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b="1" u="sng" dirty="0" err="1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b="1" u="sng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Sparrow // It flies too</a:t>
            </a:r>
            <a:br>
              <a:rPr lang="en-US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  fly </a:t>
            </a:r>
            <a:r>
              <a:rPr lang="en-US" b="1" u="sng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StandardIO.print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("Sparrow is flying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") </a:t>
            </a:r>
            <a:r>
              <a:rPr lang="en-US" b="1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b="1" u="sng" dirty="0" err="1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b="1" u="sng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Whale // It does not fly but swims</a:t>
            </a:r>
            <a:br>
              <a:rPr lang="en-US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  swim </a:t>
            </a:r>
            <a:r>
              <a:rPr lang="en-US" b="1" u="sng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Lucida Console" pitchFamily="49" charset="0"/>
              </a:rPr>
              <a:t>StandardIO.print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("Whale is swimming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") </a:t>
            </a:r>
            <a:r>
              <a:rPr lang="en-US" b="1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b="1" u="sng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b="1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endParaRPr lang="en-US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b="1" u="sng" dirty="0" smtClean="0">
                <a:solidFill>
                  <a:srgbClr val="0000FF"/>
                </a:solidFill>
                <a:latin typeface="Lucida Console" pitchFamily="49" charset="0"/>
              </a:rPr>
              <a:t>while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animal </a:t>
            </a:r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in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b="1" u="sng" dirty="0" smtClean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Duck(), </a:t>
            </a:r>
            <a:r>
              <a:rPr lang="en-US" b="1" u="sng" dirty="0" smtClean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Sparrow(), </a:t>
            </a:r>
            <a:r>
              <a:rPr lang="en-US" b="1" u="sng" dirty="0" smtClean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Whale()) </a:t>
            </a:r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  /* Now it is necessary to check if the object ‘animal’ conforms to the type which is described as the anonymous unit-based type which has only one routine – fly with no arguments. Routines are specified using their signatures only */</a:t>
            </a:r>
            <a:br>
              <a:rPr lang="en-US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animal </a:t>
            </a:r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fly () </a:t>
            </a:r>
            <a:r>
              <a:rPr lang="en-US" b="1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b="1" u="sng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animal.fly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/>
            </a:r>
            <a:br>
              <a:rPr lang="en-US" dirty="0">
                <a:solidFill>
                  <a:srgbClr val="0000FF"/>
                </a:solidFill>
                <a:latin typeface="Lucida Console" pitchFamily="49" charset="0"/>
              </a:rPr>
            </a:br>
            <a:r>
              <a:rPr lang="en-US" b="1" u="sng" dirty="0" err="1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200" b="1" u="sng" dirty="0">
              <a:solidFill>
                <a:srgbClr val="0000FF"/>
              </a:solidFill>
              <a:latin typeface="Lucida Console" pitchFamily="49" charset="0"/>
              <a:cs typeface="Calibri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3376612" cy="76835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C6600"/>
                </a:solidFill>
                <a:latin typeface="Comic Sans MS" pitchFamily="66" charset="0"/>
              </a:rPr>
              <a:t>Summary</a:t>
            </a:r>
            <a:endParaRPr lang="en-US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999" y="6000234"/>
            <a:ext cx="8115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THANK </a:t>
            </a:r>
            <a:r>
              <a:rPr lang="en-US" sz="44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YOU VERY MUCH!!!</a:t>
            </a:r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709135539"/>
              </p:ext>
            </p:extLst>
          </p:nvPr>
        </p:nvGraphicFramePr>
        <p:xfrm>
          <a:off x="381000" y="1143000"/>
          <a:ext cx="8382000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8350"/>
          </a:xfrm>
        </p:spPr>
        <p:txBody>
          <a:bodyPr/>
          <a:lstStyle/>
          <a:p>
            <a:r>
              <a:rPr lang="en-US" b="1" dirty="0" smtClean="0">
                <a:solidFill>
                  <a:srgbClr val="CC6600"/>
                </a:solidFill>
                <a:latin typeface="Comic Sans MS" pitchFamily="66" charset="0"/>
                <a:cs typeface="Arial" pitchFamily="34" charset="0"/>
              </a:rPr>
              <a:t>Agenda for 20 min</a:t>
            </a:r>
            <a:endParaRPr lang="en-US" b="1" dirty="0">
              <a:solidFill>
                <a:srgbClr val="CC6600"/>
              </a:solidFill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48724" cy="502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Personal introduction (5 sec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r>
              <a:rPr lang="en-US" sz="2800" dirty="0" smtClean="0"/>
              <a:t>) – use Facebook or LinkedIn</a:t>
            </a:r>
            <a:endParaRPr lang="ru-RU" sz="2800" dirty="0"/>
          </a:p>
          <a:p>
            <a:r>
              <a:rPr lang="en-US" sz="2800" dirty="0" smtClean="0"/>
              <a:t>UTS Introduction - from dust to heaven (from atoms to molecules) (3 min)</a:t>
            </a:r>
          </a:p>
          <a:p>
            <a:r>
              <a:rPr lang="en-US" sz="2800" dirty="0" smtClean="0"/>
              <a:t>Type kinds (9 min)</a:t>
            </a:r>
          </a:p>
          <a:p>
            <a:r>
              <a:rPr lang="en-US" sz="2800" dirty="0" smtClean="0"/>
              <a:t>Compatibility = conformance + convertibility (2 min)</a:t>
            </a:r>
          </a:p>
          <a:p>
            <a:r>
              <a:rPr lang="en-US" sz="2800" dirty="0" smtClean="0"/>
              <a:t>Type test</a:t>
            </a:r>
          </a:p>
          <a:p>
            <a:pPr lvl="1"/>
            <a:r>
              <a:rPr lang="en-US" dirty="0" smtClean="0"/>
              <a:t>Duck typing  (1 min)</a:t>
            </a:r>
            <a:endParaRPr lang="ru-RU" dirty="0"/>
          </a:p>
          <a:p>
            <a:r>
              <a:rPr lang="en-US" sz="2800" dirty="0" smtClean="0"/>
              <a:t>Summary (5 sec </a:t>
            </a:r>
            <a:r>
              <a:rPr lang="en-US" sz="2800" dirty="0" smtClean="0">
                <a:sym typeface="Wingdings" panose="05000000000000000000" pitchFamily="2" charset="2"/>
              </a:rPr>
              <a:t>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You could have 4 min 50 sec for Q</a:t>
            </a:r>
            <a:r>
              <a:rPr lang="en-US" sz="2800" dirty="0"/>
              <a:t>&amp;</a:t>
            </a:r>
            <a:r>
              <a:rPr lang="en-US" sz="2800" dirty="0" smtClean="0"/>
              <a:t>A  </a:t>
            </a:r>
            <a:r>
              <a:rPr lang="en-US" sz="2800" dirty="0" smtClean="0">
                <a:sym typeface="Wingdings" panose="05000000000000000000" pitchFamily="2" charset="2"/>
              </a:rPr>
              <a:t> at the end please!</a:t>
            </a:r>
            <a:endParaRPr lang="en-US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8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-152400"/>
            <a:ext cx="9067800" cy="762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UTS Introduction: from </a:t>
            </a:r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</a:rPr>
              <a:t>atoms to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</a:rPr>
              <a:t>molecules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33400"/>
            <a:ext cx="9144000" cy="6324600"/>
          </a:xfrm>
        </p:spPr>
        <p:txBody>
          <a:bodyPr>
            <a:noAutofit/>
          </a:bodyPr>
          <a:lstStyle/>
          <a:p>
            <a:r>
              <a:rPr lang="en-US" b="1" dirty="0" smtClean="0"/>
              <a:t>I think OOP</a:t>
            </a:r>
            <a:r>
              <a:rPr lang="en-US" dirty="0" smtClean="0"/>
              <a:t>: there is nothing except concurrent interacting objects in the world</a:t>
            </a:r>
            <a:r>
              <a:rPr lang="en-US" dirty="0" smtClean="0">
                <a:sym typeface="Wingdings" panose="05000000000000000000" pitchFamily="2" charset="2"/>
              </a:rPr>
              <a:t> Others think only functions exist 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Object</a:t>
            </a:r>
            <a:r>
              <a:rPr lang="en-US" dirty="0" smtClean="0">
                <a:sym typeface="Wingdings" panose="05000000000000000000" pitchFamily="2" charset="2"/>
              </a:rPr>
              <a:t>: region(s) in the computer memory where attributes and routines are stored. At compile time it has the name (entity placeholder), offset and size at runtime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Objects’ hierarchy</a:t>
            </a:r>
            <a:r>
              <a:rPr lang="en-US" dirty="0" smtClean="0">
                <a:sym typeface="Wingdings" panose="05000000000000000000" pitchFamily="2" charset="2"/>
              </a:rPr>
              <a:t>: Real world object =&gt; abstraction =&gt; computer object =&gt; description of the object (another abstraction) =&gt; type (</a:t>
            </a:r>
            <a:r>
              <a:rPr lang="en-US" dirty="0" err="1" smtClean="0">
                <a:sym typeface="Wingdings" panose="05000000000000000000" pitchFamily="2" charset="2"/>
              </a:rPr>
              <a:t>values+operations</a:t>
            </a:r>
            <a:r>
              <a:rPr lang="en-US" dirty="0" smtClean="0">
                <a:sym typeface="Wingdings" panose="05000000000000000000" pitchFamily="2" charset="2"/>
              </a:rPr>
              <a:t>). Implication =&gt; there are no types at runtime (only type descriptions as objects)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2 fundamental objects</a:t>
            </a:r>
            <a:r>
              <a:rPr lang="en-US" dirty="0" smtClean="0">
                <a:sym typeface="Wingdings" panose="05000000000000000000" pitchFamily="2" charset="2"/>
              </a:rPr>
              <a:t> – O and I, 0 and 1, 0b and 1b, 0b0 and 0b1. All other objects are built from these 2.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What is their type =&gt; </a:t>
            </a:r>
            <a:r>
              <a:rPr lang="en-US" b="1" dirty="0" smtClean="0">
                <a:sym typeface="Wingdings" panose="05000000000000000000" pitchFamily="2" charset="2"/>
              </a:rPr>
              <a:t>Bit</a:t>
            </a:r>
            <a:r>
              <a:rPr lang="en-US" dirty="0" smtClean="0">
                <a:sym typeface="Wingdings" panose="05000000000000000000" pitchFamily="2" charset="2"/>
              </a:rPr>
              <a:t>. Type Bit has 2 constant objects Bit.0b0 and Bit.0b1; For bits name and value are the same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76200"/>
            <a:ext cx="9296400" cy="65722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UTS Introduction: from atoms to </a:t>
            </a:r>
            <a:r>
              <a:rPr lang="en-US" sz="3200" b="1" dirty="0">
                <a:solidFill>
                  <a:srgbClr val="CC6600"/>
                </a:solidFill>
                <a:latin typeface="Comic Sans MS" pitchFamily="66" charset="0"/>
              </a:rPr>
              <a:t>molecules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 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5080" y="574040"/>
            <a:ext cx="9138920" cy="638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 err="1" smtClean="0">
                <a:solidFill>
                  <a:srgbClr val="0000FF"/>
                </a:solidFill>
                <a:latin typeface="Lucida Console" pitchFamily="49" charset="0"/>
              </a:rPr>
              <a:t>val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Bit </a:t>
            </a:r>
            <a:r>
              <a:rPr lang="en-US" sz="1800" b="1" u="sng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0b0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0b1 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pure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&amp;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alias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and (other: Bit): 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Bit </a:t>
            </a:r>
            <a:r>
              <a:rPr lang="en-US" sz="1800" b="1" dirty="0">
                <a:solidFill>
                  <a:srgbClr val="0000FF"/>
                </a:solidFill>
                <a:latin typeface="Lucida Console" pitchFamily="49" charset="0"/>
              </a:rPr>
              <a:t>=&gt;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8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= 0b0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0b0 </a:t>
            </a:r>
            <a:r>
              <a:rPr lang="en-US" sz="1800" b="1" u="sng" dirty="0" err="1" smtClean="0">
                <a:solidFill>
                  <a:srgbClr val="0000FF"/>
                </a:solidFill>
                <a:latin typeface="Lucida Console" pitchFamily="49" charset="0"/>
              </a:rPr>
              <a:t>elsif</a:t>
            </a:r>
            <a:r>
              <a:rPr 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other 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= 0b0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0b0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0b1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pure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| 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alias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or (other: Bit): 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Bit </a:t>
            </a:r>
            <a:r>
              <a:rPr lang="en-US" sz="1800" b="1" dirty="0">
                <a:solidFill>
                  <a:srgbClr val="0000FF"/>
                </a:solidFill>
                <a:latin typeface="Lucida Console" pitchFamily="49" charset="0"/>
              </a:rPr>
              <a:t>=&gt;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8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= 0b1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0b1 </a:t>
            </a:r>
            <a:r>
              <a:rPr lang="en-US" sz="1800" b="1" u="sng" dirty="0" err="1">
                <a:solidFill>
                  <a:srgbClr val="0000FF"/>
                </a:solidFill>
                <a:latin typeface="Lucida Console" pitchFamily="49" charset="0"/>
              </a:rPr>
              <a:t>elsif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other = 0b1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0b1 </a:t>
            </a:r>
            <a:r>
              <a:rPr lang="en-US" sz="18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0b0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pure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^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alias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itchFamily="49" charset="0"/>
              </a:rPr>
              <a:t>xor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(other: Bit): 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Bit </a:t>
            </a:r>
            <a:r>
              <a:rPr lang="en-US" sz="1800" b="1" dirty="0">
                <a:solidFill>
                  <a:srgbClr val="0000FF"/>
                </a:solidFill>
                <a:latin typeface="Lucida Console" pitchFamily="49" charset="0"/>
              </a:rPr>
              <a:t>=&gt;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8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= other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0b0 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0b1</a:t>
            </a:r>
            <a:endParaRPr lang="en-US" sz="18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pure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~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alias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not (): Bit </a:t>
            </a:r>
            <a:r>
              <a:rPr lang="en-US" sz="1800" b="1" dirty="0">
                <a:solidFill>
                  <a:srgbClr val="0000FF"/>
                </a:solidFill>
                <a:latin typeface="Lucida Console" pitchFamily="49" charset="0"/>
              </a:rPr>
              <a:t>=&gt;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8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= 0b0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0b1 </a:t>
            </a:r>
            <a:r>
              <a:rPr lang="en-US" sz="1800" b="1" dirty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0b0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pure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+ (other: Bit): Bit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do</a:t>
            </a:r>
            <a:endParaRPr lang="en-US" sz="18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8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= 0b0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other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1800" b="1" u="sng" dirty="0" err="1" smtClean="0">
                <a:solidFill>
                  <a:srgbClr val="0000FF"/>
                </a:solidFill>
                <a:latin typeface="Lucida Console" pitchFamily="49" charset="0"/>
              </a:rPr>
              <a:t>elsif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other = 0b1 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raise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"Bit overflow"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0b1 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 // if</a:t>
            </a:r>
            <a:endParaRPr lang="en-US" sz="18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 // +</a:t>
            </a:r>
            <a:endParaRPr lang="en-US" sz="18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pure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- (other: Bit): Bit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do </a:t>
            </a:r>
            <a:endParaRPr lang="en-US" sz="18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= other 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0b0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1800" b="1" u="sng" dirty="0" err="1" smtClean="0">
                <a:solidFill>
                  <a:srgbClr val="0000FF"/>
                </a:solidFill>
                <a:latin typeface="Lucida Console" pitchFamily="49" charset="0"/>
              </a:rPr>
              <a:t>elsif</a:t>
            </a:r>
            <a:r>
              <a:rPr 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= 0b1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do</a:t>
            </a:r>
            <a:r>
              <a:rPr 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0b1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raise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"Bit </a:t>
            </a:r>
            <a:r>
              <a:rPr lang="en-US" sz="1800" dirty="0" err="1" smtClean="0">
                <a:solidFill>
                  <a:srgbClr val="0000FF"/>
                </a:solidFill>
                <a:latin typeface="Lucida Console" pitchFamily="49" charset="0"/>
              </a:rPr>
              <a:t>underflow“</a:t>
            </a:r>
            <a:r>
              <a:rPr lang="en-US" sz="1800" b="1" u="sng" dirty="0" err="1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 // if</a:t>
            </a:r>
            <a:endParaRPr lang="en-US" sz="18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// -</a:t>
            </a:r>
            <a:endParaRPr lang="en-US" sz="18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// Bit</a:t>
            </a:r>
            <a:endParaRPr lang="en-US" sz="1800" dirty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200" y="4800600"/>
            <a:ext cx="29718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 panose="020B0609040504020204" pitchFamily="49" charset="0"/>
              </a:rPr>
              <a:t>b1: Bit </a:t>
            </a:r>
            <a:r>
              <a:rPr lang="en-US" b="1" u="sng" dirty="0" smtClean="0">
                <a:latin typeface="Lucida Console" panose="020B0609040504020204" pitchFamily="49" charset="0"/>
              </a:rPr>
              <a:t>is</a:t>
            </a:r>
            <a:r>
              <a:rPr lang="en-US" dirty="0" smtClean="0">
                <a:latin typeface="Lucida Console" panose="020B0609040504020204" pitchFamily="49" charset="0"/>
              </a:rPr>
              <a:t> Bit.0b0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b2 </a:t>
            </a:r>
            <a:r>
              <a:rPr lang="en-US" b="1" u="sng" dirty="0" smtClean="0">
                <a:latin typeface="Lucida Console" panose="020B0609040504020204" pitchFamily="49" charset="0"/>
              </a:rPr>
              <a:t>is</a:t>
            </a:r>
            <a:r>
              <a:rPr lang="en-US" dirty="0" smtClean="0">
                <a:latin typeface="Lucida Console" panose="020B0609040504020204" pitchFamily="49" charset="0"/>
              </a:rPr>
              <a:t> Bit.0b1</a:t>
            </a:r>
          </a:p>
          <a:p>
            <a:r>
              <a:rPr lang="en-US" dirty="0">
                <a:latin typeface="Lucida Console" panose="020B0609040504020204" pitchFamily="49" charset="0"/>
              </a:rPr>
              <a:t>b</a:t>
            </a:r>
            <a:r>
              <a:rPr lang="en-US" dirty="0" smtClean="0">
                <a:latin typeface="Lucida Console" panose="020B0609040504020204" pitchFamily="49" charset="0"/>
              </a:rPr>
              <a:t>1 </a:t>
            </a:r>
            <a:r>
              <a:rPr lang="en-US" b="1" dirty="0" smtClean="0">
                <a:latin typeface="Lucida Console" panose="020B0609040504020204" pitchFamily="49" charset="0"/>
              </a:rPr>
              <a:t>:=</a:t>
            </a:r>
            <a:r>
              <a:rPr lang="en-US" dirty="0" smtClean="0">
                <a:latin typeface="Lucida Console" panose="020B0609040504020204" pitchFamily="49" charset="0"/>
              </a:rPr>
              <a:t> b1.and (b2)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b1 </a:t>
            </a:r>
            <a:r>
              <a:rPr lang="en-US" b="1" dirty="0" smtClean="0">
                <a:latin typeface="Lucida Console" panose="020B0609040504020204" pitchFamily="49" charset="0"/>
              </a:rPr>
              <a:t>:=</a:t>
            </a:r>
            <a:r>
              <a:rPr lang="en-US" dirty="0" smtClean="0">
                <a:latin typeface="Lucida Console" panose="020B0609040504020204" pitchFamily="49" charset="0"/>
              </a:rPr>
              <a:t> b1 and b2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b1 </a:t>
            </a:r>
            <a:r>
              <a:rPr lang="en-US" b="1" dirty="0" smtClean="0">
                <a:latin typeface="Lucida Console" panose="020B0609040504020204" pitchFamily="49" charset="0"/>
              </a:rPr>
              <a:t>:=</a:t>
            </a:r>
            <a:r>
              <a:rPr lang="en-US" dirty="0" smtClean="0">
                <a:latin typeface="Lucida Console" panose="020B0609040504020204" pitchFamily="49" charset="0"/>
              </a:rPr>
              <a:t> b1 &amp; b2</a:t>
            </a:r>
          </a:p>
          <a:p>
            <a:r>
              <a:rPr lang="en-US" dirty="0">
                <a:latin typeface="Lucida Console" panose="020B0609040504020204" pitchFamily="49" charset="0"/>
              </a:rPr>
              <a:t>b</a:t>
            </a:r>
            <a:r>
              <a:rPr lang="en-US" dirty="0" smtClean="0">
                <a:latin typeface="Lucida Console" panose="020B0609040504020204" pitchFamily="49" charset="0"/>
              </a:rPr>
              <a:t>1 </a:t>
            </a:r>
            <a:r>
              <a:rPr lang="en-US" b="1" dirty="0" smtClean="0">
                <a:latin typeface="Lucida Console" panose="020B0609040504020204" pitchFamily="49" charset="0"/>
              </a:rPr>
              <a:t>:=</a:t>
            </a:r>
            <a:r>
              <a:rPr lang="en-US" dirty="0" smtClean="0">
                <a:latin typeface="Lucida Console" panose="020B0609040504020204" pitchFamily="49" charset="0"/>
              </a:rPr>
              <a:t> b1.&amp;(b2)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8" name="Выноска 2 7"/>
          <p:cNvSpPr/>
          <p:nvPr/>
        </p:nvSpPr>
        <p:spPr>
          <a:xfrm>
            <a:off x="7010400" y="3200400"/>
            <a:ext cx="1371600" cy="381000"/>
          </a:xfrm>
          <a:prstGeom prst="borderCallout2">
            <a:avLst>
              <a:gd name="adj1" fmla="val 46750"/>
              <a:gd name="adj2" fmla="val -1296"/>
              <a:gd name="adj3" fmla="val 18750"/>
              <a:gd name="adj4" fmla="val -16667"/>
              <a:gd name="adj5" fmla="val 443611"/>
              <a:gd name="adj6" fmla="val -696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Выноска 2 8"/>
          <p:cNvSpPr/>
          <p:nvPr/>
        </p:nvSpPr>
        <p:spPr>
          <a:xfrm>
            <a:off x="7315200" y="3810000"/>
            <a:ext cx="1371600" cy="381000"/>
          </a:xfrm>
          <a:prstGeom prst="borderCallout2">
            <a:avLst>
              <a:gd name="adj1" fmla="val 44083"/>
              <a:gd name="adj2" fmla="val -1296"/>
              <a:gd name="adj3" fmla="val 132083"/>
              <a:gd name="adj4" fmla="val -14815"/>
              <a:gd name="adj5" fmla="val 279611"/>
              <a:gd name="adj6" fmla="val 496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4</a:t>
            </a:fld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1752600" y="472440"/>
            <a:ext cx="3124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76200"/>
            <a:ext cx="9296400" cy="65722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UTS Introduction: from atoms to </a:t>
            </a:r>
            <a:r>
              <a:rPr lang="en-US" sz="3200" b="1" dirty="0">
                <a:solidFill>
                  <a:srgbClr val="CC6600"/>
                </a:solidFill>
                <a:latin typeface="Comic Sans MS" pitchFamily="66" charset="0"/>
              </a:rPr>
              <a:t>molecules</a:t>
            </a:r>
            <a:r>
              <a:rPr lang="en-US" sz="3400" b="1" dirty="0" smtClean="0">
                <a:solidFill>
                  <a:srgbClr val="CC6600"/>
                </a:solidFill>
                <a:latin typeface="Comic Sans MS" pitchFamily="66" charset="0"/>
              </a:rPr>
              <a:t> </a:t>
            </a:r>
            <a:endParaRPr lang="en-US" sz="3400" b="1" dirty="0">
              <a:solidFill>
                <a:srgbClr val="CC6600"/>
              </a:solidFill>
              <a:latin typeface="Comic Sans MS" pitchFamily="66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5080" y="574040"/>
            <a:ext cx="9138920" cy="638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 err="1">
                <a:solidFill>
                  <a:srgbClr val="0000FF"/>
                </a:solidFill>
                <a:latin typeface="Lucida Console" pitchFamily="49" charset="0"/>
              </a:rPr>
              <a:t>val</a:t>
            </a:r>
            <a:r>
              <a:rPr lang="en-US" sz="18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Integer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Integer</a:t>
            </a:r>
            <a:r>
              <a:rPr lang="ru-RU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Lucida Console" pitchFamily="49" charset="0"/>
              </a:rPr>
              <a:t>Platform.IntegerBitsCount</a:t>
            </a:r>
            <a:r>
              <a:rPr 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]</a:t>
            </a:r>
            <a:endParaRPr lang="en-US" sz="18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endParaRPr lang="en-US" sz="1800" u="sng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800" b="1" u="sng" dirty="0" err="1">
                <a:solidFill>
                  <a:srgbClr val="0000FF"/>
                </a:solidFill>
                <a:latin typeface="Lucida Console" pitchFamily="49" charset="0"/>
              </a:rPr>
              <a:t>val</a:t>
            </a:r>
            <a:r>
              <a:rPr lang="en-US" sz="18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Integer </a:t>
            </a:r>
            <a:r>
              <a:rPr lang="en-US" sz="1800" b="1" dirty="0">
                <a:solidFill>
                  <a:srgbClr val="0000FF"/>
                </a:solidFill>
                <a:latin typeface="Lucida Console" pitchFamily="49" charset="0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Lucida Console" pitchFamily="49" charset="0"/>
              </a:rPr>
              <a:t>BitsNumber</a:t>
            </a:r>
            <a:r>
              <a:rPr lang="en-US" sz="1800" b="1" dirty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Integer</a:t>
            </a:r>
            <a:r>
              <a:rPr lang="en-US" sz="1800" b="1" dirty="0">
                <a:solidFill>
                  <a:srgbClr val="0000FF"/>
                </a:solidFill>
                <a:latin typeface="Lucida Console" pitchFamily="49" charset="0"/>
              </a:rPr>
              <a:t>]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extend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Numeric, 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Enumeration</a:t>
            </a:r>
            <a:endParaRPr lang="en-US" sz="18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800" b="1" u="sng" dirty="0" err="1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itchFamily="49" charset="0"/>
              </a:rPr>
              <a:t>minInteger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- (2 ^ (</a:t>
            </a:r>
            <a:r>
              <a:rPr lang="en-US" sz="1800" dirty="0" err="1">
                <a:solidFill>
                  <a:srgbClr val="0000FF"/>
                </a:solidFill>
                <a:latin typeface="Lucida Console" pitchFamily="49" charset="0"/>
              </a:rPr>
              <a:t>BitsNumber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- 1))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800" b="1" u="sng" dirty="0" err="1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itchFamily="49" charset="0"/>
              </a:rPr>
              <a:t>maxInteger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2 ^ (</a:t>
            </a:r>
            <a:r>
              <a:rPr lang="en-US" sz="1800" dirty="0" err="1">
                <a:solidFill>
                  <a:srgbClr val="0000FF"/>
                </a:solidFill>
                <a:latin typeface="Lucida Console" pitchFamily="49" charset="0"/>
              </a:rPr>
              <a:t>BitsNumber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- 1) - 1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800" b="1" u="sng" dirty="0" err="1" smtClean="0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: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/* 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That is ordered set defined as range of all Integer constant values (objects) */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Lucida Console" pitchFamily="49" charset="0"/>
              </a:rPr>
              <a:t>      </a:t>
            </a:r>
            <a:r>
              <a:rPr lang="en-US" sz="1800" dirty="0" err="1">
                <a:solidFill>
                  <a:srgbClr val="0000FF"/>
                </a:solidFill>
                <a:latin typeface="Lucida Console" pitchFamily="49" charset="0"/>
              </a:rPr>
              <a:t>minInteger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Lucida Console" pitchFamily="49" charset="0"/>
              </a:rPr>
              <a:t>..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Lucida Console" pitchFamily="49" charset="0"/>
              </a:rPr>
              <a:t>maxInteger</a:t>
            </a:r>
            <a:endParaRPr lang="en-US" sz="18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800" b="1" u="sng" dirty="0" err="1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sz="1800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do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Lucida Console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data 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Bit [</a:t>
            </a:r>
            <a:r>
              <a:rPr lang="en-US" sz="1800" dirty="0" err="1">
                <a:solidFill>
                  <a:srgbClr val="0000FF"/>
                </a:solidFill>
                <a:latin typeface="Lucida Console" pitchFamily="49" charset="0"/>
              </a:rPr>
              <a:t>BitsNumber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]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{</a:t>
            </a: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this</a:t>
            </a:r>
            <a:r>
              <a:rPr lang="en-US" sz="1800" b="1" dirty="0" smtClean="0">
                <a:solidFill>
                  <a:srgbClr val="0000FF"/>
                </a:solidFill>
                <a:latin typeface="Lucida Console" pitchFamily="49" charset="0"/>
              </a:rPr>
              <a:t>}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data: Bit [</a:t>
            </a:r>
            <a:r>
              <a:rPr lang="en-US" sz="1800" dirty="0" err="1">
                <a:solidFill>
                  <a:srgbClr val="0000FF"/>
                </a:solidFill>
                <a:latin typeface="Lucida Console" pitchFamily="49" charset="0"/>
              </a:rPr>
              <a:t>BitsNumber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]	</a:t>
            </a:r>
            <a:r>
              <a:rPr lang="en-US" sz="1800" dirty="0" smtClean="0">
                <a:solidFill>
                  <a:srgbClr val="0000FF"/>
                </a:solidFill>
                <a:latin typeface="Lucida Console" pitchFamily="49" charset="0"/>
              </a:rPr>
              <a:t>// private</a:t>
            </a:r>
            <a:endParaRPr lang="en-US" sz="1800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1800" b="1" u="sng" dirty="0" smtClean="0">
                <a:solidFill>
                  <a:srgbClr val="0000FF"/>
                </a:solidFill>
                <a:latin typeface="Lucida Console" pitchFamily="49" charset="0"/>
              </a:rPr>
              <a:t>require</a:t>
            </a:r>
            <a:endParaRPr lang="en-US" sz="1800" b="1" u="sng" dirty="0">
              <a:solidFill>
                <a:srgbClr val="0000FF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Lucida Console" pitchFamily="49" charset="0"/>
              </a:rPr>
              <a:t>BitsNumber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&gt; 0 /</a:t>
            </a:r>
            <a:r>
              <a:rPr lang="ru-RU" sz="1800" dirty="0">
                <a:solidFill>
                  <a:srgbClr val="0000FF"/>
                </a:solidFill>
                <a:latin typeface="Lucida Console" pitchFamily="49" charset="0"/>
              </a:rPr>
              <a:t>*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 Number of bits in Integer must be greater than zero!</a:t>
            </a:r>
            <a:r>
              <a:rPr lang="ru-RU" sz="1800" dirty="0">
                <a:solidFill>
                  <a:srgbClr val="0000FF"/>
                </a:solidFill>
                <a:latin typeface="Lucida Console" pitchFamily="49" charset="0"/>
              </a:rPr>
              <a:t> *</a:t>
            </a:r>
            <a:r>
              <a:rPr lang="en-US" sz="1800" dirty="0">
                <a:solidFill>
                  <a:srgbClr val="0000FF"/>
                </a:solidFill>
                <a:latin typeface="Lucida Console" pitchFamily="49" charset="0"/>
              </a:rPr>
              <a:t>/</a:t>
            </a:r>
          </a:p>
          <a:p>
            <a:pPr marL="0" indent="0">
              <a:buNone/>
            </a:pPr>
            <a:r>
              <a:rPr lang="en-US" sz="1800" b="1" u="sng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0" y="15240"/>
            <a:ext cx="5248275" cy="63636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Type kinds (7+1)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250" y="661760"/>
            <a:ext cx="8896350" cy="6120040"/>
          </a:xfrm>
          <a:prstGeom prst="rect">
            <a:avLst/>
          </a:prstGeom>
        </p:spPr>
        <p:txBody>
          <a:bodyPr/>
          <a:lstStyle/>
          <a:p>
            <a:pPr marL="430213" lvl="1" indent="-342900" rtl="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Unit-based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 type which has a full textual description of all its members =&gt; 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unit </a:t>
            </a:r>
            <a:r>
              <a:rPr lang="en-US" sz="2400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A … 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end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430213" lvl="1" indent="-342900" rtl="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Anchored: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the type which is the same 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the other entity type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30213" lvl="1" indent="-342900" rtl="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Multi-type (ADT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entity of this type may be of type 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or 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or … =&gt; </a:t>
            </a:r>
            <a:r>
              <a:rPr lang="en-US" sz="2400" b="0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T1 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|</a:t>
            </a:r>
            <a:r>
              <a:rPr lang="en-US" sz="2400" b="0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 T2 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|</a:t>
            </a:r>
            <a:r>
              <a:rPr lang="en-US" sz="2400" b="0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 … </a:t>
            </a:r>
            <a:r>
              <a:rPr lang="en-US" sz="2400" b="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Tn</a:t>
            </a:r>
            <a:endParaRPr lang="en-US" sz="2400" b="0" dirty="0">
              <a:solidFill>
                <a:srgbClr val="00B0F0"/>
              </a:solidFill>
              <a:latin typeface="Lucida Console" panose="020B0609040504020204" pitchFamily="49" charset="0"/>
              <a:cs typeface="Arial" pitchFamily="34" charset="0"/>
            </a:endParaRPr>
          </a:p>
          <a:p>
            <a:pPr marL="430213" lvl="1" indent="-342900" rtl="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Tuple type (ADT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*):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group =&gt;  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(</a:t>
            </a:r>
            <a:r>
              <a:rPr lang="en-US" sz="2400" b="0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T1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, </a:t>
            </a:r>
            <a:r>
              <a:rPr lang="en-US" sz="2400" b="0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T2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, … </a:t>
            </a:r>
            <a:r>
              <a:rPr lang="en-US" sz="2400" b="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Tn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30213" lvl="1" indent="-342900" rtl="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Range type: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explicitly name values =&gt; </a:t>
            </a:r>
            <a:r>
              <a:rPr lang="en-US" sz="2400" b="0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1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..</a:t>
            </a:r>
            <a:r>
              <a:rPr lang="en-US" sz="2400" b="0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6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 </a:t>
            </a:r>
            <a:r>
              <a:rPr lang="en-US" sz="2400" b="0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1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 | </a:t>
            </a:r>
            <a:r>
              <a:rPr lang="en-US" sz="2400" b="0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17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 | </a:t>
            </a:r>
            <a:r>
              <a:rPr lang="en-US" sz="2400" b="0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2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..</a:t>
            </a:r>
            <a:r>
              <a:rPr lang="en-US" sz="2400" b="0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3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 </a:t>
            </a:r>
            <a:r>
              <a:rPr lang="en-US" sz="2400" b="0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a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 .. </a:t>
            </a:r>
            <a:r>
              <a:rPr lang="en-US" sz="2400" b="0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b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 </a:t>
            </a:r>
            <a:r>
              <a:rPr lang="en-US" sz="2400" b="0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a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 | </a:t>
            </a:r>
            <a:r>
              <a:rPr lang="en-US" sz="2400" b="0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b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 .. </a:t>
            </a:r>
            <a:r>
              <a:rPr lang="en-US" sz="2400" b="0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c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430213" lvl="1" indent="-342900" rtl="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Routine(function) type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signature is essential here =&gt; </a:t>
            </a:r>
            <a:r>
              <a:rPr lang="en-US" sz="2400" b="1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rtn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 (</a:t>
            </a:r>
            <a:r>
              <a:rPr lang="en-US" sz="2400" b="0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T1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, </a:t>
            </a:r>
            <a:r>
              <a:rPr lang="en-US" sz="2400" b="0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T2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): </a:t>
            </a:r>
            <a:r>
              <a:rPr lang="en-US" sz="2400" b="0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T3</a:t>
            </a:r>
            <a:endParaRPr lang="en-US" sz="2400" b="0" dirty="0">
              <a:latin typeface="Arial" pitchFamily="34" charset="0"/>
              <a:cs typeface="Arial" pitchFamily="34" charset="0"/>
            </a:endParaRPr>
          </a:p>
          <a:p>
            <a:pPr marL="430213" lvl="1" indent="-342900" rtl="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Unit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type as 1st class citizen =&gt; </a:t>
            </a:r>
            <a:r>
              <a:rPr lang="en-US" sz="2400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Type: </a:t>
            </a:r>
            <a:r>
              <a:rPr lang="en-US" sz="2400" b="1" dirty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unit</a:t>
            </a:r>
            <a:r>
              <a:rPr lang="en-US" sz="2400" dirty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 … </a:t>
            </a:r>
            <a:r>
              <a:rPr lang="en-US" sz="2400" b="1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end</a:t>
            </a:r>
            <a:r>
              <a:rPr lang="en-US" sz="2400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  </a:t>
            </a:r>
            <a:r>
              <a:rPr lang="en-US" sz="240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attr</a:t>
            </a:r>
            <a:r>
              <a:rPr lang="en-US" sz="2400" dirty="0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: Type</a:t>
            </a:r>
            <a:endParaRPr lang="en-US" sz="2400" dirty="0">
              <a:solidFill>
                <a:srgbClr val="00B0F0"/>
              </a:solidFill>
              <a:latin typeface="Lucida Console" panose="020B0609040504020204" pitchFamily="49" charset="0"/>
              <a:cs typeface="Arial" pitchFamily="34" charset="0"/>
            </a:endParaRPr>
          </a:p>
          <a:p>
            <a:pPr marL="430213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b="1" i="1" dirty="0">
                <a:latin typeface="Arial" pitchFamily="34" charset="0"/>
                <a:cs typeface="Arial" pitchFamily="34" charset="0"/>
              </a:rPr>
              <a:t>Detachable 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type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entity has no value but its static type is known at compiler time =&gt; </a:t>
            </a:r>
            <a:r>
              <a:rPr lang="en-US" sz="2400" b="1" dirty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?</a:t>
            </a:r>
            <a:r>
              <a:rPr lang="en-US" sz="2400" dirty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Integer</a:t>
            </a:r>
            <a:r>
              <a:rPr lang="en-US" sz="2400" b="1" dirty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or </a:t>
            </a:r>
            <a:r>
              <a:rPr lang="en-US" sz="2400" b="1" dirty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?</a:t>
            </a:r>
            <a:r>
              <a:rPr lang="en-US" sz="2400" dirty="0" err="1" smtClean="0">
                <a:solidFill>
                  <a:srgbClr val="00B0F0"/>
                </a:solidFill>
                <a:latin typeface="Lucida Console" panose="020B0609040504020204" pitchFamily="49" charset="0"/>
                <a:cs typeface="Arial" pitchFamily="34" charset="0"/>
              </a:rPr>
              <a:t>AnyType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15240"/>
            <a:ext cx="5553075" cy="63636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Type kinds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: unit-based 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250" y="626200"/>
            <a:ext cx="8896350" cy="6120040"/>
          </a:xfrm>
          <a:prstGeom prst="rect">
            <a:avLst/>
          </a:prstGeom>
        </p:spPr>
        <p:txBody>
          <a:bodyPr/>
          <a:lstStyle/>
          <a:p>
            <a:pPr marL="87313" lvl="1">
              <a:spcAft>
                <a:spcPts val="600"/>
              </a:spcAft>
            </a:pPr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UnitNameIsTheTypeName</a:t>
            </a:r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pPr marL="87313" lvl="1"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b="1" u="sng" dirty="0" err="1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constant1: Type </a:t>
            </a:r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someExpression</a:t>
            </a:r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pPr marL="87313" lvl="1"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b="1" u="sng" dirty="0" err="1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constant2 </a:t>
            </a:r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someExpression</a:t>
            </a:r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pPr marL="87313" lvl="1"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	attribute: Type </a:t>
            </a:r>
          </a:p>
          <a:p>
            <a:pPr marL="87313" lvl="1"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methodProcedure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b="1" u="sng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endParaRPr lang="en-US" b="1" u="sng" dirty="0">
              <a:solidFill>
                <a:srgbClr val="0000FF"/>
              </a:solidFill>
              <a:latin typeface="Lucida Console" pitchFamily="49" charset="0"/>
            </a:endParaRPr>
          </a:p>
          <a:p>
            <a:pPr marL="87313" lvl="1"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		methodConstant1: Type </a:t>
            </a:r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someExpression</a:t>
            </a:r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pPr marL="87313" lvl="1"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		methodConstant2 </a:t>
            </a:r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someExpression</a:t>
            </a:r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pPr marL="87313" lvl="1"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		</a:t>
            </a:r>
            <a:r>
              <a:rPr lang="en-US" b="1" u="sng" dirty="0" err="1">
                <a:solidFill>
                  <a:srgbClr val="0000FF"/>
                </a:solidFill>
                <a:latin typeface="Lucida Console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methodVariable1: Type </a:t>
            </a:r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someExpression</a:t>
            </a:r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pPr marL="87313" lvl="1"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		</a:t>
            </a:r>
            <a:r>
              <a:rPr lang="en-US" b="1" u="sng" dirty="0" err="1">
                <a:solidFill>
                  <a:srgbClr val="0000FF"/>
                </a:solidFill>
                <a:latin typeface="Lucida Console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methodVariable2 </a:t>
            </a:r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someExpression</a:t>
            </a:r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pPr marL="87313" lvl="1"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87313" lvl="1"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b="1" u="sng" dirty="0" err="1" smtClean="0">
                <a:solidFill>
                  <a:srgbClr val="0000FF"/>
                </a:solidFill>
                <a:latin typeface="Lucida Console" pitchFamily="49" charset="0"/>
              </a:rPr>
              <a:t>init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b="1" u="sng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  <a:endParaRPr lang="en-US" b="1" u="sng" dirty="0">
              <a:solidFill>
                <a:srgbClr val="0000FF"/>
              </a:solidFill>
              <a:latin typeface="Lucida Console" pitchFamily="49" charset="0"/>
            </a:endParaRPr>
          </a:p>
          <a:p>
            <a:pPr marL="87313" lvl="1"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		attribute </a:t>
            </a:r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Lucida Console" pitchFamily="49" charset="0"/>
              </a:rPr>
              <a:t>someExpression</a:t>
            </a:r>
            <a:endParaRPr lang="en-US" dirty="0">
              <a:solidFill>
                <a:srgbClr val="0000FF"/>
              </a:solidFill>
              <a:latin typeface="Lucida Console" pitchFamily="49" charset="0"/>
            </a:endParaRPr>
          </a:p>
          <a:p>
            <a:pPr marL="87313" lvl="1"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87313" lvl="1">
              <a:spcAft>
                <a:spcPts val="600"/>
              </a:spcAft>
            </a:pPr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pPr marL="87313" lvl="1">
              <a:spcAft>
                <a:spcPts val="600"/>
              </a:spcAft>
            </a:pPr>
            <a:r>
              <a:rPr lang="en-US" b="1" u="sng" dirty="0" smtClean="0">
                <a:solidFill>
                  <a:srgbClr val="0000FF"/>
                </a:solidFill>
                <a:latin typeface="Lucida Console" pitchFamily="49" charset="0"/>
              </a:rPr>
              <a:t>virtual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b="1" u="sng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Any </a:t>
            </a:r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use</a:t>
            </a:r>
            <a:r>
              <a:rPr lang="en-US" b="1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b="1" u="sng" dirty="0" err="1">
                <a:solidFill>
                  <a:srgbClr val="0000FF"/>
                </a:solidFill>
                <a:latin typeface="Lucida Console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Integer, Real, Boolean, Character, Bit, String</a:t>
            </a:r>
          </a:p>
          <a:p>
            <a:pPr marL="87313" lvl="1"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 …</a:t>
            </a:r>
          </a:p>
          <a:p>
            <a:pPr marL="87313" lvl="1">
              <a:spcAft>
                <a:spcPts val="600"/>
              </a:spcAft>
            </a:pPr>
            <a:r>
              <a:rPr lang="en-US" b="1" u="sng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dirty="0">
                <a:solidFill>
                  <a:srgbClr val="0000FF"/>
                </a:solidFill>
                <a:latin typeface="Lucida Console" pitchFamily="49" charset="0"/>
              </a:rPr>
              <a:t> // Any</a:t>
            </a:r>
          </a:p>
          <a:p>
            <a:pPr marL="87313" lvl="1"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8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0" y="15240"/>
            <a:ext cx="5248275" cy="63636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Type kinds: </a:t>
            </a:r>
            <a:r>
              <a:rPr lang="en-US" sz="3600" b="1" dirty="0" smtClean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anchored</a:t>
            </a:r>
            <a:endParaRPr lang="en-US" sz="3600" b="1" dirty="0">
              <a:solidFill>
                <a:srgbClr val="CC6600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250" y="661760"/>
            <a:ext cx="8972550" cy="6120040"/>
          </a:xfrm>
          <a:prstGeom prst="rect">
            <a:avLst/>
          </a:prstGeom>
        </p:spPr>
        <p:txBody>
          <a:bodyPr/>
          <a:lstStyle/>
          <a:p>
            <a:r>
              <a:rPr lang="en-US" sz="2000" b="1" u="sng" dirty="0" smtClean="0">
                <a:solidFill>
                  <a:srgbClr val="0000FF"/>
                </a:solidFill>
                <a:latin typeface="Lucida Console" pitchFamily="49" charset="0"/>
              </a:rPr>
              <a:t>virtual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u="sng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Any 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…</a:t>
            </a:r>
            <a:endParaRPr 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   /// Shallow equality 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test</a:t>
            </a:r>
            <a:endParaRPr 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   =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(that: </a:t>
            </a:r>
            <a:r>
              <a:rPr 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as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 </a:t>
            </a:r>
            <a:r>
              <a:rPr 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this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): Boolean </a:t>
            </a:r>
            <a:r>
              <a:rPr lang="en-US" sz="2000" b="1" dirty="0">
                <a:solidFill>
                  <a:srgbClr val="0000FF"/>
                </a:solidFill>
                <a:latin typeface="Lucida Console" pitchFamily="49" charset="0"/>
              </a:rPr>
              <a:t>foreign</a:t>
            </a:r>
          </a:p>
          <a:p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2000" b="1" u="sng" dirty="0">
                <a:solidFill>
                  <a:srgbClr val="0000FF"/>
                </a:solidFill>
                <a:latin typeface="Lucida Console" pitchFamily="49" charset="0"/>
              </a:rPr>
              <a:t>final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 /= (that: </a:t>
            </a:r>
            <a:r>
              <a:rPr 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as</a:t>
            </a:r>
            <a:r>
              <a:rPr 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 </a:t>
            </a:r>
            <a:r>
              <a:rPr 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this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): Boolean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=&gt;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 not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( this = that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  <a:endParaRPr 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   …</a:t>
            </a:r>
          </a:p>
          <a:p>
            <a:r>
              <a:rPr lang="en-US" sz="2000" b="1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// Any</a:t>
            </a:r>
          </a:p>
          <a:p>
            <a:endParaRPr lang="en-US" sz="2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000" b="1" u="sng" dirty="0" smtClean="0">
                <a:solidFill>
                  <a:srgbClr val="0000FF"/>
                </a:solidFill>
                <a:latin typeface="Lucida Console" pitchFamily="49" charset="0"/>
              </a:rPr>
              <a:t>unit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 System</a:t>
            </a:r>
            <a:endParaRPr 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   clone (object: Any): </a:t>
            </a:r>
            <a:r>
              <a:rPr 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as</a:t>
            </a: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 </a:t>
            </a:r>
            <a:r>
              <a:rPr lang="en-US" sz="2400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object</a:t>
            </a: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 </a:t>
            </a:r>
            <a:r>
              <a:rPr lang="en-US" sz="2000" b="1" u="sng" dirty="0">
                <a:solidFill>
                  <a:srgbClr val="0000FF"/>
                </a:solidFill>
                <a:latin typeface="Lucida Console" pitchFamily="49" charset="0"/>
              </a:rPr>
              <a:t>foreign</a:t>
            </a:r>
            <a:r>
              <a:rPr lang="ru-RU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///*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Shallow version of the object clone 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operation */</a:t>
            </a:r>
            <a:endParaRPr 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Lucida Console" pitchFamily="49" charset="0"/>
              </a:rPr>
              <a:t>deepClone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 (object: Any): </a:t>
            </a:r>
            <a:r>
              <a:rPr 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as</a:t>
            </a: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 </a:t>
            </a:r>
            <a:r>
              <a:rPr lang="en-US" sz="2400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object</a:t>
            </a: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 </a:t>
            </a:r>
            <a:r>
              <a:rPr lang="en-US" sz="2000" b="1" u="sng" dirty="0">
                <a:solidFill>
                  <a:srgbClr val="0000FF"/>
                </a:solidFill>
                <a:latin typeface="Lucida Console" pitchFamily="49" charset="0"/>
              </a:rPr>
              <a:t>foreign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///*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Deep version of the object clone 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operation */</a:t>
            </a:r>
            <a:endParaRPr lang="en-US" sz="2000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000" b="1" u="sng" dirty="0">
                <a:solidFill>
                  <a:srgbClr val="0000FF"/>
                </a:solidFill>
                <a:latin typeface="Lucida Console" pitchFamily="49" charset="0"/>
              </a:rPr>
              <a:t>end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 // </a:t>
            </a:r>
            <a:r>
              <a:rPr lang="en-US" sz="2000" dirty="0" smtClean="0">
                <a:solidFill>
                  <a:srgbClr val="0000FF"/>
                </a:solidFill>
                <a:latin typeface="Lucida Console" pitchFamily="49" charset="0"/>
              </a:rPr>
              <a:t>System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same as the current object – same as this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same as some entity – same as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entity_name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5400"/>
            <a:ext cx="7696200" cy="63636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rgbClr val="CC6600"/>
                </a:solidFill>
                <a:latin typeface="Comic Sans MS" pitchFamily="66" charset="0"/>
                <a:ea typeface="+mj-ea"/>
                <a:cs typeface="+mj-cs"/>
              </a:rPr>
              <a:t>Type kinds: Multi-type (ADT * 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250" y="661760"/>
            <a:ext cx="8896350" cy="6120040"/>
          </a:xfrm>
          <a:prstGeom prst="rect">
            <a:avLst/>
          </a:prstGeom>
        </p:spPr>
        <p:txBody>
          <a:bodyPr/>
          <a:lstStyle/>
          <a:p>
            <a:r>
              <a:rPr lang="en-US" sz="2400" b="1" u="sng" dirty="0" err="1" smtClean="0">
                <a:solidFill>
                  <a:srgbClr val="0000FF"/>
                </a:solidFill>
                <a:latin typeface="Lucida Console" pitchFamily="49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v: Integer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|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Real </a:t>
            </a:r>
            <a:r>
              <a:rPr lang="en-US" sz="2400" u="sng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Integer.5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v := v + 5.5</a:t>
            </a:r>
          </a:p>
          <a:p>
            <a:endParaRPr lang="en-US" sz="2400" dirty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FileOpen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fn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: String): (File </a:t>
            </a: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|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Error)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…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do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  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FileDerivedType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(…)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else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 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ErrorDerivedType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(…)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  <a:p>
            <a:endParaRPr lang="en-US" sz="2400" dirty="0" smtClean="0">
              <a:solidFill>
                <a:srgbClr val="0000FF"/>
              </a:solidFill>
              <a:latin typeface="Lucida Console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fo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FileOpen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SomePath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</a:p>
          <a:p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fo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is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 File: // Process </a:t>
            </a:r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fo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as File type entity</a:t>
            </a:r>
          </a:p>
          <a:p>
            <a:r>
              <a:rPr lang="en-US" sz="2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 Error: // Process </a:t>
            </a:r>
            <a:r>
              <a:rPr lang="en-US" sz="2400" dirty="0" err="1" smtClean="0">
                <a:solidFill>
                  <a:srgbClr val="0000FF"/>
                </a:solidFill>
                <a:latin typeface="Lucida Console" pitchFamily="49" charset="0"/>
              </a:rPr>
              <a:t>fo</a:t>
            </a:r>
            <a:r>
              <a:rPr lang="en-US" sz="2400" dirty="0" smtClean="0">
                <a:solidFill>
                  <a:srgbClr val="0000FF"/>
                </a:solidFill>
                <a:latin typeface="Lucida Console" pitchFamily="49" charset="0"/>
              </a:rPr>
              <a:t> as Error type entity</a:t>
            </a:r>
          </a:p>
          <a:p>
            <a:r>
              <a:rPr lang="en-US" sz="2400" b="1" u="sng" dirty="0" smtClean="0">
                <a:solidFill>
                  <a:srgbClr val="0000FF"/>
                </a:solidFill>
                <a:latin typeface="Lucida Console" pitchFamily="49" charset="0"/>
              </a:rPr>
              <a:t>end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F348-CCBC-472B-BC3F-23EBF19EE4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26861</TotalTime>
  <Words>1563</Words>
  <Application>Microsoft Office PowerPoint</Application>
  <PresentationFormat>Экран (4:3)</PresentationFormat>
  <Paragraphs>259</Paragraphs>
  <Slides>18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Презентация PowerPoint</vt:lpstr>
      <vt:lpstr>Agenda for 20 min</vt:lpstr>
      <vt:lpstr>UTS Introduction: from atoms to molecules</vt:lpstr>
      <vt:lpstr>UTS Introduction: from atoms to molecules </vt:lpstr>
      <vt:lpstr>UTS Introduction: from atoms to molecules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Compatibility = conformance + convertibility</vt:lpstr>
      <vt:lpstr>Compatibility = conformance + convertibility</vt:lpstr>
      <vt:lpstr>Презентация PowerPoint</vt:lpstr>
      <vt:lpstr>Summary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kanatov</dc:creator>
  <cp:lastModifiedBy>kanatov</cp:lastModifiedBy>
  <cp:revision>137</cp:revision>
  <dcterms:created xsi:type="dcterms:W3CDTF">2016-10-01T07:59:59Z</dcterms:created>
  <dcterms:modified xsi:type="dcterms:W3CDTF">2021-12-03T11:50:43Z</dcterms:modified>
</cp:coreProperties>
</file>