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03" r:id="rId3"/>
    <p:sldId id="452" r:id="rId4"/>
    <p:sldId id="511" r:id="rId5"/>
    <p:sldId id="472" r:id="rId6"/>
    <p:sldId id="473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1" r:id="rId16"/>
    <p:sldId id="520" r:id="rId17"/>
    <p:sldId id="522" r:id="rId18"/>
    <p:sldId id="523" r:id="rId19"/>
    <p:sldId id="524" r:id="rId20"/>
    <p:sldId id="477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9376" autoAdjust="0"/>
  </p:normalViewPr>
  <p:slideViewPr>
    <p:cSldViewPr>
      <p:cViewPr varScale="1">
        <p:scale>
          <a:sx n="87" d="100"/>
          <a:sy n="87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4B97C-5047-4250-AACC-3C81F8BFB0C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C9523D5-F77D-46A7-814C-19CF7E4A1E38}">
      <dgm:prSet custT="1"/>
      <dgm:spPr/>
      <dgm:t>
        <a:bodyPr/>
        <a:lstStyle/>
        <a:p>
          <a:pPr rtl="0"/>
          <a:r>
            <a:rPr lang="en-US" sz="2800" dirty="0" smtClean="0"/>
            <a:t>Incidence matrix class vs. </a:t>
          </a:r>
          <a:r>
            <a:rPr lang="en-US" sz="2800" dirty="0" err="1" smtClean="0"/>
            <a:t>seed&amp;origin</a:t>
          </a:r>
          <a:r>
            <a:rPr lang="en-US" sz="2800" dirty="0" smtClean="0"/>
            <a:t> represents well the whole inheritance </a:t>
          </a:r>
          <a:r>
            <a:rPr lang="en-US" sz="2800" dirty="0" smtClean="0"/>
            <a:t>graph. It is the central data structure for analysis and optimizations </a:t>
          </a:r>
          <a:endParaRPr lang="en-US" sz="2800" dirty="0"/>
        </a:p>
      </dgm:t>
    </dgm:pt>
    <dgm:pt modelId="{8D10FB88-AF4B-43F6-9D70-A1D317199D97}" type="parTrans" cxnId="{7117F512-3602-430B-B49C-09DD27B6246D}">
      <dgm:prSet/>
      <dgm:spPr/>
      <dgm:t>
        <a:bodyPr/>
        <a:lstStyle/>
        <a:p>
          <a:endParaRPr lang="en-US"/>
        </a:p>
      </dgm:t>
    </dgm:pt>
    <dgm:pt modelId="{0D270155-C93F-4A71-9183-6C627B42BD45}" type="sibTrans" cxnId="{7117F512-3602-430B-B49C-09DD27B6246D}">
      <dgm:prSet/>
      <dgm:spPr/>
      <dgm:t>
        <a:bodyPr/>
        <a:lstStyle/>
        <a:p>
          <a:endParaRPr lang="en-US"/>
        </a:p>
      </dgm:t>
    </dgm:pt>
    <dgm:pt modelId="{78A73245-CBAB-422B-90B1-8DACD8A382CC}">
      <dgm:prSet custT="1"/>
      <dgm:spPr/>
      <dgm:t>
        <a:bodyPr/>
        <a:lstStyle/>
        <a:p>
          <a:pPr rtl="0"/>
          <a:r>
            <a:rPr lang="en-US" sz="2800" dirty="0" smtClean="0"/>
            <a:t>Classes numbering scheme based on the nature of the inheritance graph and </a:t>
          </a:r>
          <a:r>
            <a:rPr lang="en-US" sz="2800" dirty="0" err="1" smtClean="0"/>
            <a:t>seed&amp;origin</a:t>
          </a:r>
          <a:r>
            <a:rPr lang="en-US" sz="2800" dirty="0" smtClean="0"/>
            <a:t> </a:t>
          </a:r>
          <a:r>
            <a:rPr lang="en-US" sz="2800" dirty="0" smtClean="0"/>
            <a:t>numbering scheme based on the length of the column vectors delivers blocked matrix  which supports direct access with minimal memory losses to store empty cells</a:t>
          </a:r>
          <a:endParaRPr lang="en-US" sz="2800" dirty="0"/>
        </a:p>
      </dgm:t>
    </dgm:pt>
    <dgm:pt modelId="{04DA5E27-6017-4D1F-9A0C-FA1DB6E16D9E}" type="parTrans" cxnId="{E1A9DCE1-51FD-4BAE-A0AA-6F67964E8CD0}">
      <dgm:prSet/>
      <dgm:spPr/>
      <dgm:t>
        <a:bodyPr/>
        <a:lstStyle/>
        <a:p>
          <a:endParaRPr lang="en-US"/>
        </a:p>
      </dgm:t>
    </dgm:pt>
    <dgm:pt modelId="{3B116A81-810B-46FC-8828-6A3AF9B4FA66}" type="sibTrans" cxnId="{E1A9DCE1-51FD-4BAE-A0AA-6F67964E8CD0}">
      <dgm:prSet/>
      <dgm:spPr/>
      <dgm:t>
        <a:bodyPr/>
        <a:lstStyle/>
        <a:p>
          <a:endParaRPr lang="en-US"/>
        </a:p>
      </dgm:t>
    </dgm:pt>
    <dgm:pt modelId="{F55A85EF-1096-485A-AFBD-143A6377FAE6}">
      <dgm:prSet custT="1"/>
      <dgm:spPr/>
      <dgm:t>
        <a:bodyPr/>
        <a:lstStyle/>
        <a:p>
          <a:pPr rtl="0"/>
          <a:r>
            <a:rPr lang="en-US" sz="2800" dirty="0" smtClean="0"/>
            <a:t>Dynamic loading of new classes enforces keeping meta information to rebuild the matrix and regenerate a lot of code in the worst case</a:t>
          </a:r>
          <a:endParaRPr lang="en-US" sz="2800" dirty="0"/>
        </a:p>
      </dgm:t>
    </dgm:pt>
    <dgm:pt modelId="{3C28A1EE-3420-43A5-AEE4-13A1B77F6DD7}" type="parTrans" cxnId="{5B929044-58AC-4719-ABB7-2C551FCAA486}">
      <dgm:prSet/>
      <dgm:spPr/>
      <dgm:t>
        <a:bodyPr/>
        <a:lstStyle/>
        <a:p>
          <a:endParaRPr lang="en-US"/>
        </a:p>
      </dgm:t>
    </dgm:pt>
    <dgm:pt modelId="{EBCB4FC7-F55A-451B-8147-8655106ABE91}" type="sibTrans" cxnId="{5B929044-58AC-4719-ABB7-2C551FCAA486}">
      <dgm:prSet/>
      <dgm:spPr/>
      <dgm:t>
        <a:bodyPr/>
        <a:lstStyle/>
        <a:p>
          <a:endParaRPr lang="en-US"/>
        </a:p>
      </dgm:t>
    </dgm:pt>
    <dgm:pt modelId="{F47E3C26-BB80-4508-8CE2-9D09EC07D418}" type="pres">
      <dgm:prSet presAssocID="{C3B4B97C-5047-4250-AACC-3C81F8BFB0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322C09-B59E-4D25-A065-71EBC198713F}" type="pres">
      <dgm:prSet presAssocID="{6C9523D5-F77D-46A7-814C-19CF7E4A1E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5BC32-D787-4EFC-8721-DFC5058EBBC0}" type="pres">
      <dgm:prSet presAssocID="{0D270155-C93F-4A71-9183-6C627B42BD45}" presName="spacer" presStyleCnt="0"/>
      <dgm:spPr/>
    </dgm:pt>
    <dgm:pt modelId="{15441772-0FB3-4C1D-BC00-0A59383FE339}" type="pres">
      <dgm:prSet presAssocID="{78A73245-CBAB-422B-90B1-8DACD8A382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D5371-0DB6-4976-A002-8CA830B4DA70}" type="pres">
      <dgm:prSet presAssocID="{3B116A81-810B-46FC-8828-6A3AF9B4FA66}" presName="spacer" presStyleCnt="0"/>
      <dgm:spPr/>
    </dgm:pt>
    <dgm:pt modelId="{54F8F62F-36EA-47C6-8CAF-CA1D415EE2C1}" type="pres">
      <dgm:prSet presAssocID="{F55A85EF-1096-485A-AFBD-143A6377FAE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D1800-5033-4010-BEA0-C066E0C1233C}" type="presOf" srcId="{C3B4B97C-5047-4250-AACC-3C81F8BFB0CA}" destId="{F47E3C26-BB80-4508-8CE2-9D09EC07D418}" srcOrd="0" destOrd="0" presId="urn:microsoft.com/office/officeart/2005/8/layout/vList2"/>
    <dgm:cxn modelId="{7E8E3553-EB02-4F89-8C69-71BE79D0AA65}" type="presOf" srcId="{78A73245-CBAB-422B-90B1-8DACD8A382CC}" destId="{15441772-0FB3-4C1D-BC00-0A59383FE339}" srcOrd="0" destOrd="0" presId="urn:microsoft.com/office/officeart/2005/8/layout/vList2"/>
    <dgm:cxn modelId="{7117F512-3602-430B-B49C-09DD27B6246D}" srcId="{C3B4B97C-5047-4250-AACC-3C81F8BFB0CA}" destId="{6C9523D5-F77D-46A7-814C-19CF7E4A1E38}" srcOrd="0" destOrd="0" parTransId="{8D10FB88-AF4B-43F6-9D70-A1D317199D97}" sibTransId="{0D270155-C93F-4A71-9183-6C627B42BD45}"/>
    <dgm:cxn modelId="{5B929044-58AC-4719-ABB7-2C551FCAA486}" srcId="{C3B4B97C-5047-4250-AACC-3C81F8BFB0CA}" destId="{F55A85EF-1096-485A-AFBD-143A6377FAE6}" srcOrd="2" destOrd="0" parTransId="{3C28A1EE-3420-43A5-AEE4-13A1B77F6DD7}" sibTransId="{EBCB4FC7-F55A-451B-8147-8655106ABE91}"/>
    <dgm:cxn modelId="{5AB3C19E-BFD2-4081-B15E-35BD01B832FD}" type="presOf" srcId="{F55A85EF-1096-485A-AFBD-143A6377FAE6}" destId="{54F8F62F-36EA-47C6-8CAF-CA1D415EE2C1}" srcOrd="0" destOrd="0" presId="urn:microsoft.com/office/officeart/2005/8/layout/vList2"/>
    <dgm:cxn modelId="{E1A9DCE1-51FD-4BAE-A0AA-6F67964E8CD0}" srcId="{C3B4B97C-5047-4250-AACC-3C81F8BFB0CA}" destId="{78A73245-CBAB-422B-90B1-8DACD8A382CC}" srcOrd="1" destOrd="0" parTransId="{04DA5E27-6017-4D1F-9A0C-FA1DB6E16D9E}" sibTransId="{3B116A81-810B-46FC-8828-6A3AF9B4FA66}"/>
    <dgm:cxn modelId="{12FFADD4-43E7-494F-B571-A68254A234A6}" type="presOf" srcId="{6C9523D5-F77D-46A7-814C-19CF7E4A1E38}" destId="{9A322C09-B59E-4D25-A065-71EBC198713F}" srcOrd="0" destOrd="0" presId="urn:microsoft.com/office/officeart/2005/8/layout/vList2"/>
    <dgm:cxn modelId="{71CD51FF-D22E-4679-A155-259552605DD5}" type="presParOf" srcId="{F47E3C26-BB80-4508-8CE2-9D09EC07D418}" destId="{9A322C09-B59E-4D25-A065-71EBC198713F}" srcOrd="0" destOrd="0" presId="urn:microsoft.com/office/officeart/2005/8/layout/vList2"/>
    <dgm:cxn modelId="{D35FC7BA-E051-4B6A-8CC4-641C96E4D983}" type="presParOf" srcId="{F47E3C26-BB80-4508-8CE2-9D09EC07D418}" destId="{EB45BC32-D787-4EFC-8721-DFC5058EBBC0}" srcOrd="1" destOrd="0" presId="urn:microsoft.com/office/officeart/2005/8/layout/vList2"/>
    <dgm:cxn modelId="{2BC1DF28-49B1-440D-B6C4-A33FBD41224F}" type="presParOf" srcId="{F47E3C26-BB80-4508-8CE2-9D09EC07D418}" destId="{15441772-0FB3-4C1D-BC00-0A59383FE339}" srcOrd="2" destOrd="0" presId="urn:microsoft.com/office/officeart/2005/8/layout/vList2"/>
    <dgm:cxn modelId="{3B84E842-8EB9-4AEF-A000-6445EEE52AED}" type="presParOf" srcId="{F47E3C26-BB80-4508-8CE2-9D09EC07D418}" destId="{979D5371-0DB6-4976-A002-8CA830B4DA70}" srcOrd="3" destOrd="0" presId="urn:microsoft.com/office/officeart/2005/8/layout/vList2"/>
    <dgm:cxn modelId="{A329F30B-D184-4FF0-9A98-FDC91D5C16F4}" type="presParOf" srcId="{F47E3C26-BB80-4508-8CE2-9D09EC07D418}" destId="{54F8F62F-36EA-47C6-8CAF-CA1D415EE2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22C09-B59E-4D25-A065-71EBC198713F}">
      <dsp:nvSpPr>
        <dsp:cNvPr id="0" name=""/>
        <dsp:cNvSpPr/>
      </dsp:nvSpPr>
      <dsp:spPr>
        <a:xfrm>
          <a:off x="0" y="1562"/>
          <a:ext cx="8839200" cy="1871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Incidence matrix class vs. </a:t>
          </a:r>
          <a:r>
            <a:rPr lang="en-US" sz="2800" kern="1200" dirty="0" err="1" smtClean="0"/>
            <a:t>seed&amp;origin</a:t>
          </a:r>
          <a:r>
            <a:rPr lang="en-US" sz="2800" kern="1200" dirty="0" smtClean="0"/>
            <a:t> represents well the whole inheritance </a:t>
          </a:r>
          <a:r>
            <a:rPr lang="en-US" sz="2800" kern="1200" dirty="0" smtClean="0"/>
            <a:t>graph. It is the central data structure for analysis and optimizations </a:t>
          </a:r>
          <a:endParaRPr lang="en-US" sz="2800" kern="1200" dirty="0"/>
        </a:p>
      </dsp:txBody>
      <dsp:txXfrm>
        <a:off x="91340" y="92902"/>
        <a:ext cx="8656520" cy="1688434"/>
      </dsp:txXfrm>
    </dsp:sp>
    <dsp:sp modelId="{15441772-0FB3-4C1D-BC00-0A59383FE339}">
      <dsp:nvSpPr>
        <dsp:cNvPr id="0" name=""/>
        <dsp:cNvSpPr/>
      </dsp:nvSpPr>
      <dsp:spPr>
        <a:xfrm>
          <a:off x="0" y="1883842"/>
          <a:ext cx="8839200" cy="1871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Classes numbering scheme based on the nature of the inheritance graph and </a:t>
          </a:r>
          <a:r>
            <a:rPr lang="en-US" sz="2800" kern="1200" dirty="0" err="1" smtClean="0"/>
            <a:t>seed&amp;origin</a:t>
          </a:r>
          <a:r>
            <a:rPr lang="en-US" sz="2800" kern="1200" dirty="0" smtClean="0"/>
            <a:t> </a:t>
          </a:r>
          <a:r>
            <a:rPr lang="en-US" sz="2800" kern="1200" dirty="0" smtClean="0"/>
            <a:t>numbering scheme based on the length of the column vectors delivers blocked matrix  which supports direct access with minimal memory losses to store empty cells</a:t>
          </a:r>
          <a:endParaRPr lang="en-US" sz="2800" kern="1200" dirty="0"/>
        </a:p>
      </dsp:txBody>
      <dsp:txXfrm>
        <a:off x="91340" y="1975182"/>
        <a:ext cx="8656520" cy="1688434"/>
      </dsp:txXfrm>
    </dsp:sp>
    <dsp:sp modelId="{54F8F62F-36EA-47C6-8CAF-CA1D415EE2C1}">
      <dsp:nvSpPr>
        <dsp:cNvPr id="0" name=""/>
        <dsp:cNvSpPr/>
      </dsp:nvSpPr>
      <dsp:spPr>
        <a:xfrm>
          <a:off x="0" y="3766122"/>
          <a:ext cx="8839200" cy="1871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Dynamic loading of new classes enforces keeping meta information to rebuild the matrix and regenerate a lot of code in the worst case</a:t>
          </a:r>
          <a:endParaRPr lang="en-US" sz="2800" kern="1200" dirty="0"/>
        </a:p>
      </dsp:txBody>
      <dsp:txXfrm>
        <a:off x="91340" y="3857462"/>
        <a:ext cx="8656520" cy="1688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A0F3-7311-4BBD-8F7B-1553C9764F91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3E58-DF0A-488B-B79E-47383D5B9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hyperlink" Target="http://www.linkedin.com/in/kanatov" TargetMode="External"/><Relationship Id="rId4" Type="http://schemas.openxmlformats.org/officeDocument/2006/relationships/hyperlink" Target="mailto:alexey.v.kanatov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polis.university/en/" TargetMode="External"/><Relationship Id="rId2" Type="http://schemas.openxmlformats.org/officeDocument/2006/relationships/hyperlink" Target="https://www.huawei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ntel.com/" TargetMode="External"/><Relationship Id="rId5" Type="http://schemas.openxmlformats.org/officeDocument/2006/relationships/hyperlink" Target="https://www.worldquant.com/" TargetMode="External"/><Relationship Id="rId4" Type="http://schemas.openxmlformats.org/officeDocument/2006/relationships/hyperlink" Target="https://research.samsung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228600" y="2286000"/>
            <a:ext cx="88473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Incidence matrix and OOP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kanatov\Pictures\That is me\Like Craig Burr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51447"/>
            <a:ext cx="1084153" cy="1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67000" y="5410200"/>
            <a:ext cx="333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Alexey </a:t>
            </a:r>
            <a:r>
              <a:rPr lang="en-US" b="1" dirty="0" err="1" smtClean="0"/>
              <a:t>Kanatov</a:t>
            </a:r>
            <a:r>
              <a:rPr lang="en-US" b="1" dirty="0" smtClean="0"/>
              <a:t>,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>
                <a:hlinkClick r:id="rId4"/>
              </a:rPr>
              <a:t>alexey.v.kanatov@gmail.com</a:t>
            </a:r>
            <a:endParaRPr lang="ru-RU" dirty="0" smtClean="0"/>
          </a:p>
          <a:p>
            <a:pPr algn="ctr"/>
            <a:r>
              <a:rPr lang="de-DE" u="sng" dirty="0">
                <a:hlinkClick r:id="rId5"/>
              </a:rPr>
              <a:t>LinkedIn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851447"/>
            <a:ext cx="1350264" cy="1737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381000"/>
            <a:ext cx="7018590" cy="70788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From: “</a:t>
            </a:r>
            <a:r>
              <a:rPr lang="ru-RU" sz="2000" dirty="0" smtClean="0"/>
              <a:t>Это все придумал </a:t>
            </a:r>
            <a:r>
              <a:rPr lang="ru-RU" sz="2000" dirty="0" err="1" smtClean="0"/>
              <a:t>Черчиль</a:t>
            </a:r>
            <a:r>
              <a:rPr lang="ru-RU" sz="2000" dirty="0" smtClean="0"/>
              <a:t> в 18 году</a:t>
            </a:r>
            <a:r>
              <a:rPr lang="en-US" sz="2000" dirty="0" smtClean="0"/>
              <a:t>”</a:t>
            </a:r>
            <a:r>
              <a:rPr lang="ru-RU" sz="2000" dirty="0" smtClean="0"/>
              <a:t> (С) Высоцкий В.С</a:t>
            </a:r>
          </a:p>
          <a:p>
            <a:r>
              <a:rPr lang="en-US" sz="2000" dirty="0" smtClean="0"/>
              <a:t>To: “</a:t>
            </a:r>
            <a:r>
              <a:rPr lang="ru-RU" sz="2000" dirty="0" smtClean="0"/>
              <a:t>Это все придумал Мейер в 85 году</a:t>
            </a:r>
            <a:r>
              <a:rPr lang="en-US" sz="2000" dirty="0" smtClean="0"/>
              <a:t>”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r>
              <a:rPr lang="ru-RU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42367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(V): generalization,</a:t>
            </a:r>
            <a:b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no replication, kill many birds with many stones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3657600" y="34290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6" name="Прямая со стрелкой 35"/>
          <p:cNvCxnSpPr>
            <a:stCxn id="6" idx="0"/>
            <a:endCxn id="20" idx="3"/>
          </p:cNvCxnSpPr>
          <p:nvPr/>
        </p:nvCxnSpPr>
        <p:spPr>
          <a:xfrm flipV="1">
            <a:off x="4267200" y="2337967"/>
            <a:ext cx="2693148" cy="10910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33400" y="1752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P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160" y="2730183"/>
            <a:ext cx="117564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Sic: ‘f’ is the name</a:t>
            </a:r>
            <a:endParaRPr lang="en-US" sz="2000" dirty="0"/>
          </a:p>
        </p:txBody>
      </p:sp>
      <p:sp>
        <p:nvSpPr>
          <p:cNvPr id="20" name="Овал 19"/>
          <p:cNvSpPr/>
          <p:nvPr/>
        </p:nvSpPr>
        <p:spPr>
          <a:xfrm>
            <a:off x="6781800" y="1752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7030A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r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0" name="Прямая соединительная линия 9"/>
          <p:cNvCxnSpPr>
            <a:stCxn id="17" idx="6"/>
            <a:endCxn id="20" idx="2"/>
          </p:cNvCxnSpPr>
          <p:nvPr/>
        </p:nvCxnSpPr>
        <p:spPr>
          <a:xfrm>
            <a:off x="1752600" y="2095500"/>
            <a:ext cx="50292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0"/>
            <a:endCxn id="17" idx="5"/>
          </p:cNvCxnSpPr>
          <p:nvPr/>
        </p:nvCxnSpPr>
        <p:spPr>
          <a:xfrm flipH="1" flipV="1">
            <a:off x="1574052" y="2337967"/>
            <a:ext cx="2693148" cy="10910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8951" y="4389567"/>
            <a:ext cx="1066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single</a:t>
            </a:r>
          </a:p>
          <a:p>
            <a:pPr algn="ctr"/>
            <a:r>
              <a:rPr lang="en-US" sz="2000" dirty="0" smtClean="0"/>
              <a:t>f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32019" y="1450876"/>
            <a:ext cx="942546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k+1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l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36349" y="1450876"/>
            <a:ext cx="939800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l+1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m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0049" y="1450876"/>
            <a:ext cx="775840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35718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.. *f</a:t>
            </a:r>
            <a:r>
              <a:rPr lang="en-US" sz="2000" baseline="-25000" dirty="0" smtClean="0"/>
              <a:t>o1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0679" y="1450876"/>
            <a:ext cx="1063042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m+1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n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96551" y="4389567"/>
            <a:ext cx="1447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overriding</a:t>
            </a:r>
          </a:p>
          <a:p>
            <a:pPr algn="ctr"/>
            <a:r>
              <a:rPr lang="en-US" sz="2000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..f</a:t>
            </a:r>
            <a:r>
              <a:rPr lang="en-US" sz="2000" baseline="-25000" dirty="0" smtClean="0"/>
              <a:t>o1+o2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35634" y="2672861"/>
            <a:ext cx="1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.f</a:t>
            </a:r>
            <a:r>
              <a:rPr lang="en-US" sz="2000" baseline="-25000" dirty="0" smtClean="0"/>
              <a:t>1  </a:t>
            </a:r>
            <a:r>
              <a:rPr lang="en-US" sz="2000" dirty="0" smtClean="0"/>
              <a:t>.. *P</a:t>
            </a:r>
            <a:r>
              <a:rPr lang="en-US" sz="2000" baseline="-25000" dirty="0" smtClean="0"/>
              <a:t>ox</a:t>
            </a:r>
            <a:r>
              <a:rPr lang="en-US" sz="2000" dirty="0" smtClean="0"/>
              <a:t>.f</a:t>
            </a:r>
            <a:r>
              <a:rPr lang="en-US" sz="2000" baseline="-25000" dirty="0" smtClean="0"/>
              <a:t>o2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77251" y="4389567"/>
            <a:ext cx="1447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overloading</a:t>
            </a:r>
          </a:p>
          <a:p>
            <a:pPr algn="ctr"/>
            <a:r>
              <a:rPr lang="en-US" sz="2000" dirty="0" smtClean="0"/>
              <a:t>f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..f</a:t>
            </a:r>
            <a:r>
              <a:rPr lang="en-US" sz="2000" baseline="-25000" dirty="0" smtClean="0"/>
              <a:t>l</a:t>
            </a:r>
            <a:endParaRPr lang="en-US" sz="2000" dirty="0"/>
          </a:p>
        </p:txBody>
      </p:sp>
      <p:cxnSp>
        <p:nvCxnSpPr>
          <p:cNvPr id="38" name="Прямая со стрелкой 37"/>
          <p:cNvCxnSpPr>
            <a:stCxn id="30" idx="2"/>
            <a:endCxn id="27" idx="0"/>
          </p:cNvCxnSpPr>
          <p:nvPr/>
        </p:nvCxnSpPr>
        <p:spPr>
          <a:xfrm flipH="1">
            <a:off x="1572351" y="1850986"/>
            <a:ext cx="1205618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35" idx="0"/>
          </p:cNvCxnSpPr>
          <p:nvPr/>
        </p:nvCxnSpPr>
        <p:spPr>
          <a:xfrm flipH="1">
            <a:off x="3401151" y="1850986"/>
            <a:ext cx="502141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9" idx="2"/>
          </p:cNvCxnSpPr>
          <p:nvPr/>
        </p:nvCxnSpPr>
        <p:spPr>
          <a:xfrm>
            <a:off x="5006249" y="1850986"/>
            <a:ext cx="414202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2" idx="2"/>
            <a:endCxn id="33" idx="0"/>
          </p:cNvCxnSpPr>
          <p:nvPr/>
        </p:nvCxnSpPr>
        <p:spPr>
          <a:xfrm flipH="1">
            <a:off x="5420451" y="1850986"/>
            <a:ext cx="751749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(VI): any graph can be presented as the incidence matrix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87950"/>
              </p:ext>
            </p:extLst>
          </p:nvPr>
        </p:nvGraphicFramePr>
        <p:xfrm>
          <a:off x="3048000" y="1143000"/>
          <a:ext cx="5181600" cy="320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00100"/>
                <a:gridCol w="800100"/>
                <a:gridCol w="800100"/>
                <a:gridCol w="1143000"/>
                <a:gridCol w="11049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s$O</a:t>
                      </a:r>
                      <a:r>
                        <a:rPr lang="en-US" sz="1800" baseline="-25000" dirty="0" err="1" smtClean="0"/>
                        <a:t>m</a:t>
                      </a:r>
                      <a:endParaRPr lang="en-US" sz="18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3n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242883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 smtClean="0"/>
              <a:t> </a:t>
            </a:r>
            <a:r>
              <a:rPr lang="en-US" sz="2400" b="1" dirty="0" smtClean="0"/>
              <a:t>-&gt;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3434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matrix is </a:t>
            </a:r>
            <a:r>
              <a:rPr lang="en-US" sz="2000" dirty="0" smtClean="0"/>
              <a:t>sparse!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atrix contains addresses for routines and offsets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000" dirty="0" smtClean="0"/>
              <a:t> for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inheritance graph has the sink – Any 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treat this matrix as rows – VMT-like approach, vector indexed by </a:t>
            </a:r>
            <a:r>
              <a:rPr lang="en-US" sz="2000" dirty="0" err="1" smtClean="0"/>
              <a:t>origin$seed</a:t>
            </a:r>
            <a:r>
              <a:rPr lang="en-US" sz="2000" dirty="0" smtClean="0"/>
              <a:t> ID (1 .. m) –&gt; direct access to EA (effective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treat this matrix as </a:t>
            </a:r>
            <a:r>
              <a:rPr lang="en-US" sz="2000" dirty="0" smtClean="0"/>
              <a:t>columns </a:t>
            </a:r>
            <a:r>
              <a:rPr lang="en-US" sz="2000" dirty="0"/>
              <a:t>– </a:t>
            </a:r>
            <a:r>
              <a:rPr lang="en-US" sz="2000" dirty="0" smtClean="0"/>
              <a:t>MST </a:t>
            </a:r>
            <a:r>
              <a:rPr lang="en-US" sz="2000" dirty="0" smtClean="0"/>
              <a:t>approach</a:t>
            </a:r>
            <a:r>
              <a:rPr lang="en-US" sz="2000" dirty="0"/>
              <a:t>, vector indexed by </a:t>
            </a:r>
            <a:r>
              <a:rPr lang="en-US" sz="2000" dirty="0" smtClean="0"/>
              <a:t>object class ID (1 .. n)</a:t>
            </a:r>
            <a:r>
              <a:rPr lang="en-US" sz="2000" dirty="0"/>
              <a:t> –&gt; direct access to </a:t>
            </a:r>
            <a:r>
              <a:rPr lang="en-US" sz="2000" dirty="0" smtClean="0"/>
              <a:t>EA</a:t>
            </a:r>
            <a:endParaRPr lang="en-US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85159" y="3272500"/>
            <a:ext cx="46482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019800" y="1676400"/>
            <a:ext cx="1143000" cy="2667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(VII): any member activation will look like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71600"/>
            <a:ext cx="571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latin typeface="Lucida Console" panose="020B0609040504020204" pitchFamily="49" charset="0"/>
              </a:rPr>
              <a:t> Source code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target1.foo ()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target2.field1 := target3.field2</a:t>
            </a:r>
          </a:p>
          <a:p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dirty="0">
                <a:latin typeface="Lucida Console" panose="020B0609040504020204" pitchFamily="49" charset="0"/>
              </a:rPr>
              <a:t>Pseudo-</a:t>
            </a:r>
            <a:r>
              <a:rPr lang="en-US" dirty="0" err="1">
                <a:latin typeface="Lucida Console" panose="020B0609040504020204" pitchFamily="49" charset="0"/>
              </a:rPr>
              <a:t>asm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code: row view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c</a:t>
            </a:r>
            <a:r>
              <a:rPr lang="en-US" b="1" dirty="0" smtClean="0">
                <a:latin typeface="Lucida Console" panose="020B0609040504020204" pitchFamily="49" charset="0"/>
              </a:rPr>
              <a:t>all</a:t>
            </a:r>
            <a:r>
              <a:rPr lang="en-US" dirty="0" smtClean="0">
                <a:latin typeface="Lucida Console" panose="020B0609040504020204" pitchFamily="49" charset="0"/>
              </a:rPr>
              <a:t> target1[</a:t>
            </a:r>
            <a:r>
              <a:rPr lang="en-US" dirty="0" err="1" smtClean="0">
                <a:latin typeface="Lucida Console" panose="020B0609040504020204" pitchFamily="49" charset="0"/>
              </a:rPr>
              <a:t>foo:seed$origin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load</a:t>
            </a:r>
            <a:r>
              <a:rPr lang="en-US" dirty="0" smtClean="0">
                <a:latin typeface="Lucida Console" panose="020B0609040504020204" pitchFamily="49" charset="0"/>
              </a:rPr>
              <a:t> target3[field2:seed$origin], #R1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store</a:t>
            </a:r>
            <a:r>
              <a:rPr lang="en-US" dirty="0" smtClean="0">
                <a:latin typeface="Lucida Console" panose="020B0609040504020204" pitchFamily="49" charset="0"/>
              </a:rPr>
              <a:t> #R1, target2[field1:seed$origin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endParaRPr lang="en-US" dirty="0" smtClean="0">
              <a:latin typeface="Lucida Console" panose="020B0609040504020204" pitchFamily="49" charset="0"/>
            </a:endParaRPr>
          </a:p>
          <a:p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dirty="0">
                <a:latin typeface="Lucida Console" panose="020B0609040504020204" pitchFamily="49" charset="0"/>
              </a:rPr>
              <a:t>Pseudo-</a:t>
            </a:r>
            <a:r>
              <a:rPr lang="en-US" dirty="0" err="1">
                <a:latin typeface="Lucida Console" panose="020B0609040504020204" pitchFamily="49" charset="0"/>
              </a:rPr>
              <a:t>asm</a:t>
            </a:r>
            <a:r>
              <a:rPr lang="en-US" dirty="0">
                <a:latin typeface="Lucida Console" panose="020B0609040504020204" pitchFamily="49" charset="0"/>
              </a:rPr>
              <a:t> code: </a:t>
            </a:r>
            <a:r>
              <a:rPr lang="en-US" dirty="0" smtClean="0">
                <a:latin typeface="Lucida Console" panose="020B0609040504020204" pitchFamily="49" charset="0"/>
              </a:rPr>
              <a:t>column </a:t>
            </a:r>
            <a:r>
              <a:rPr lang="en-US" dirty="0">
                <a:latin typeface="Lucida Console" panose="020B0609040504020204" pitchFamily="49" charset="0"/>
              </a:rPr>
              <a:t>view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call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foo:seed$origin</a:t>
            </a:r>
            <a:r>
              <a:rPr lang="en-US" dirty="0" smtClean="0">
                <a:latin typeface="Lucida Console" panose="020B0609040504020204" pitchFamily="49" charset="0"/>
              </a:rPr>
              <a:t> [</a:t>
            </a:r>
            <a:r>
              <a:rPr lang="en-US" dirty="0">
                <a:latin typeface="Lucida Console" panose="020B0609040504020204" pitchFamily="49" charset="0"/>
              </a:rPr>
              <a:t>target1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load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field2:seed$origin [</a:t>
            </a:r>
            <a:r>
              <a:rPr lang="en-US" dirty="0">
                <a:latin typeface="Lucida Console" panose="020B0609040504020204" pitchFamily="49" charset="0"/>
              </a:rPr>
              <a:t>target3</a:t>
            </a:r>
            <a:r>
              <a:rPr lang="en-US" dirty="0" smtClean="0">
                <a:latin typeface="Lucida Console" panose="020B0609040504020204" pitchFamily="49" charset="0"/>
              </a:rPr>
              <a:t>], </a:t>
            </a:r>
            <a:r>
              <a:rPr lang="en-US" dirty="0">
                <a:latin typeface="Lucida Console" panose="020B0609040504020204" pitchFamily="49" charset="0"/>
              </a:rPr>
              <a:t>#R1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store</a:t>
            </a:r>
            <a:r>
              <a:rPr lang="en-US" dirty="0">
                <a:latin typeface="Lucida Console" panose="020B0609040504020204" pitchFamily="49" charset="0"/>
              </a:rPr>
              <a:t> #R1, </a:t>
            </a:r>
            <a:r>
              <a:rPr lang="en-US" dirty="0" smtClean="0">
                <a:latin typeface="Lucida Console" panose="020B0609040504020204" pitchFamily="49" charset="0"/>
              </a:rPr>
              <a:t>field1:seed$origin [</a:t>
            </a:r>
            <a:r>
              <a:rPr lang="en-US" dirty="0">
                <a:latin typeface="Lucida Console" panose="020B0609040504020204" pitchFamily="49" charset="0"/>
              </a:rPr>
              <a:t>target2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5064919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will be difference in number of instructions and their nature for row and column based approaches for real assemblers! Row</a:t>
            </a:r>
            <a:r>
              <a:rPr lang="en-US" sz="2400" dirty="0"/>
              <a:t>s</a:t>
            </a:r>
            <a:r>
              <a:rPr lang="en-US" sz="2400" dirty="0" smtClean="0"/>
              <a:t>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matrix is sparse – how to keep direct access and get rid of empty cells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2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VIII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):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can we optimize the matrix?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371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rows – no objects of the class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Abstract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Class does not belong to dynamic class sets (needs full program analysis)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Empty </a:t>
            </a:r>
            <a:r>
              <a:rPr lang="en-US" sz="2400" dirty="0" smtClean="0"/>
              <a:t>cells – particular version is never activated (fields caveat)</a:t>
            </a:r>
            <a:endParaRPr lang="en-US" sz="24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Dead-code elimination </a:t>
            </a:r>
            <a:r>
              <a:rPr lang="en-US" sz="2400" dirty="0" smtClean="0"/>
              <a:t>in case of OOP (needs </a:t>
            </a:r>
            <a:r>
              <a:rPr lang="en-US" sz="2400" dirty="0"/>
              <a:t>full program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same non-empty value in the column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Assume we did all that –&gt; what’s next –&gt; to reorganize the matrix</a:t>
            </a:r>
          </a:p>
        </p:txBody>
      </p:sp>
    </p:spTree>
    <p:extLst>
      <p:ext uri="{BB962C8B-B14F-4D97-AF65-F5344CB8AC3E}">
        <p14:creationId xmlns:p14="http://schemas.microsoft.com/office/powerpoint/2010/main" val="19186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7620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demo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0556" y="5410200"/>
            <a:ext cx="714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- stands for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override</a:t>
            </a:r>
            <a:r>
              <a:rPr lang="en-US" sz="2400" dirty="0" smtClean="0"/>
              <a:t>  in class or while inheriting</a:t>
            </a:r>
            <a:endParaRPr lang="en-US" sz="2400" dirty="0"/>
          </a:p>
          <a:p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– means numbe</a:t>
            </a:r>
            <a:r>
              <a:rPr lang="en-US" sz="2400" dirty="0" smtClean="0"/>
              <a:t>r of children the class has</a:t>
            </a:r>
          </a:p>
          <a:p>
            <a:r>
              <a:rPr lang="en-US" sz="2400" dirty="0"/>
              <a:t>Sort by number of children at every </a:t>
            </a:r>
            <a:r>
              <a:rPr lang="en-US" sz="2400" dirty="0" smtClean="0"/>
              <a:t>level</a:t>
            </a:r>
            <a:endParaRPr lang="en-US" sz="2400" dirty="0" smtClean="0"/>
          </a:p>
        </p:txBody>
      </p:sp>
      <p:sp>
        <p:nvSpPr>
          <p:cNvPr id="6" name="Овал 5"/>
          <p:cNvSpPr/>
          <p:nvPr/>
        </p:nvSpPr>
        <p:spPr>
          <a:xfrm>
            <a:off x="2133600" y="762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Any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57600" y="7620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:f1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4400" y="1843217"/>
            <a:ext cx="1981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:*f1,f2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657600" y="185351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H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:f3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15000" y="1820563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J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:f4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3" name="Прямая со стрелкой 12"/>
          <p:cNvCxnSpPr>
            <a:stCxn id="8" idx="0"/>
          </p:cNvCxnSpPr>
          <p:nvPr/>
        </p:nvCxnSpPr>
        <p:spPr>
          <a:xfrm flipH="1" flipV="1">
            <a:off x="3124200" y="685800"/>
            <a:ext cx="1143000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0"/>
            <a:endCxn id="8" idx="2"/>
          </p:cNvCxnSpPr>
          <p:nvPr/>
        </p:nvCxnSpPr>
        <p:spPr>
          <a:xfrm flipV="1">
            <a:off x="1905000" y="1104900"/>
            <a:ext cx="1752600" cy="73831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0"/>
            <a:endCxn id="8" idx="4"/>
          </p:cNvCxnSpPr>
          <p:nvPr/>
        </p:nvCxnSpPr>
        <p:spPr>
          <a:xfrm flipV="1">
            <a:off x="4267200" y="1447800"/>
            <a:ext cx="0" cy="4057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0"/>
            <a:endCxn id="8" idx="6"/>
          </p:cNvCxnSpPr>
          <p:nvPr/>
        </p:nvCxnSpPr>
        <p:spPr>
          <a:xfrm flipH="1" flipV="1">
            <a:off x="4876800" y="1104900"/>
            <a:ext cx="1447800" cy="7156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57200" y="2895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057400" y="2895600"/>
            <a:ext cx="14478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:*f2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812059" y="288324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E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</a:rPr>
              <a:t>:f1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334000" y="2862652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</a:rPr>
              <a:t>:*f3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58914" y="2862652"/>
            <a:ext cx="142308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K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:*f4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29" name="Прямая со стрелкой 28"/>
          <p:cNvCxnSpPr>
            <a:stCxn id="23" idx="0"/>
            <a:endCxn id="10" idx="3"/>
          </p:cNvCxnSpPr>
          <p:nvPr/>
        </p:nvCxnSpPr>
        <p:spPr>
          <a:xfrm flipV="1">
            <a:off x="1066800" y="2428584"/>
            <a:ext cx="137740" cy="4670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0"/>
            <a:endCxn id="10" idx="4"/>
          </p:cNvCxnSpPr>
          <p:nvPr/>
        </p:nvCxnSpPr>
        <p:spPr>
          <a:xfrm flipH="1" flipV="1">
            <a:off x="1905000" y="2529017"/>
            <a:ext cx="876300" cy="36658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5" idx="0"/>
            <a:endCxn id="10" idx="5"/>
          </p:cNvCxnSpPr>
          <p:nvPr/>
        </p:nvCxnSpPr>
        <p:spPr>
          <a:xfrm flipH="1" flipV="1">
            <a:off x="2605460" y="2428584"/>
            <a:ext cx="1816199" cy="45466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0"/>
            <a:endCxn id="11" idx="4"/>
          </p:cNvCxnSpPr>
          <p:nvPr/>
        </p:nvCxnSpPr>
        <p:spPr>
          <a:xfrm flipH="1" flipV="1">
            <a:off x="4267200" y="2539315"/>
            <a:ext cx="154459" cy="3439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11" idx="5"/>
          </p:cNvCxnSpPr>
          <p:nvPr/>
        </p:nvCxnSpPr>
        <p:spPr>
          <a:xfrm flipH="1" flipV="1">
            <a:off x="4698252" y="2438882"/>
            <a:ext cx="1245348" cy="423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6" idx="0"/>
            <a:endCxn id="12" idx="4"/>
          </p:cNvCxnSpPr>
          <p:nvPr/>
        </p:nvCxnSpPr>
        <p:spPr>
          <a:xfrm flipV="1">
            <a:off x="5943600" y="2506363"/>
            <a:ext cx="381000" cy="35628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7" idx="0"/>
            <a:endCxn id="12" idx="5"/>
          </p:cNvCxnSpPr>
          <p:nvPr/>
        </p:nvCxnSpPr>
        <p:spPr>
          <a:xfrm flipH="1" flipV="1">
            <a:off x="6755652" y="2405930"/>
            <a:ext cx="914805" cy="4567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3125229" y="39624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F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031259" y="39624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G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0"/>
            <a:endCxn id="25" idx="3"/>
          </p:cNvCxnSpPr>
          <p:nvPr/>
        </p:nvCxnSpPr>
        <p:spPr>
          <a:xfrm flipV="1">
            <a:off x="3734829" y="3468612"/>
            <a:ext cx="255778" cy="4937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0"/>
            <a:endCxn id="25" idx="4"/>
          </p:cNvCxnSpPr>
          <p:nvPr/>
        </p:nvCxnSpPr>
        <p:spPr>
          <a:xfrm flipH="1" flipV="1">
            <a:off x="4421659" y="3569045"/>
            <a:ext cx="1219200" cy="3933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2" idx="0"/>
            <a:endCxn id="26" idx="4"/>
          </p:cNvCxnSpPr>
          <p:nvPr/>
        </p:nvCxnSpPr>
        <p:spPr>
          <a:xfrm flipV="1">
            <a:off x="5640859" y="3548452"/>
            <a:ext cx="302741" cy="4139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15000" y="359468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*f1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4739442" y="348467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*f3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5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7620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steps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447800" y="76200"/>
            <a:ext cx="19050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#-1, Any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57599" y="762000"/>
            <a:ext cx="1373659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#0, A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4400" y="1843217"/>
            <a:ext cx="1981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#1, B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05200" y="1853515"/>
            <a:ext cx="1526058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#7, H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15000" y="1820563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#9, J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3" name="Прямая со стрелкой 12"/>
          <p:cNvCxnSpPr>
            <a:stCxn id="8" idx="0"/>
          </p:cNvCxnSpPr>
          <p:nvPr/>
        </p:nvCxnSpPr>
        <p:spPr>
          <a:xfrm flipH="1" flipV="1">
            <a:off x="3124201" y="685800"/>
            <a:ext cx="1220228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0"/>
            <a:endCxn id="8" idx="2"/>
          </p:cNvCxnSpPr>
          <p:nvPr/>
        </p:nvCxnSpPr>
        <p:spPr>
          <a:xfrm flipV="1">
            <a:off x="1905000" y="1104900"/>
            <a:ext cx="1752599" cy="73831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0"/>
            <a:endCxn id="8" idx="4"/>
          </p:cNvCxnSpPr>
          <p:nvPr/>
        </p:nvCxnSpPr>
        <p:spPr>
          <a:xfrm flipV="1">
            <a:off x="4268229" y="1447800"/>
            <a:ext cx="76200" cy="4057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0"/>
            <a:endCxn id="8" idx="6"/>
          </p:cNvCxnSpPr>
          <p:nvPr/>
        </p:nvCxnSpPr>
        <p:spPr>
          <a:xfrm flipH="1" flipV="1">
            <a:off x="5031258" y="1104900"/>
            <a:ext cx="1293342" cy="7156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905000" y="2897385"/>
            <a:ext cx="1321345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#5, C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397077" y="2897385"/>
            <a:ext cx="14478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#6, 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81000" y="2869862"/>
            <a:ext cx="143314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#2, E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334000" y="2862652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#8, 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58914" y="2862652"/>
            <a:ext cx="165168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#10, K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29" name="Прямая со стрелкой 28"/>
          <p:cNvCxnSpPr>
            <a:stCxn id="23" idx="0"/>
            <a:endCxn id="10" idx="4"/>
          </p:cNvCxnSpPr>
          <p:nvPr/>
        </p:nvCxnSpPr>
        <p:spPr>
          <a:xfrm flipH="1" flipV="1">
            <a:off x="1905000" y="2529017"/>
            <a:ext cx="660673" cy="3683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0"/>
            <a:endCxn id="10" idx="5"/>
          </p:cNvCxnSpPr>
          <p:nvPr/>
        </p:nvCxnSpPr>
        <p:spPr>
          <a:xfrm flipH="1" flipV="1">
            <a:off x="2605460" y="2428584"/>
            <a:ext cx="1515517" cy="4688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5" idx="0"/>
            <a:endCxn id="10" idx="3"/>
          </p:cNvCxnSpPr>
          <p:nvPr/>
        </p:nvCxnSpPr>
        <p:spPr>
          <a:xfrm flipV="1">
            <a:off x="1097570" y="2428584"/>
            <a:ext cx="106970" cy="44127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0"/>
            <a:endCxn id="11" idx="4"/>
          </p:cNvCxnSpPr>
          <p:nvPr/>
        </p:nvCxnSpPr>
        <p:spPr>
          <a:xfrm flipV="1">
            <a:off x="1097570" y="2539315"/>
            <a:ext cx="3170659" cy="33054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11" idx="5"/>
          </p:cNvCxnSpPr>
          <p:nvPr/>
        </p:nvCxnSpPr>
        <p:spPr>
          <a:xfrm flipH="1" flipV="1">
            <a:off x="4807772" y="2438882"/>
            <a:ext cx="1135828" cy="423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6" idx="0"/>
            <a:endCxn id="12" idx="4"/>
          </p:cNvCxnSpPr>
          <p:nvPr/>
        </p:nvCxnSpPr>
        <p:spPr>
          <a:xfrm flipV="1">
            <a:off x="5943600" y="2506363"/>
            <a:ext cx="381000" cy="35628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7" idx="0"/>
            <a:endCxn id="12" idx="5"/>
          </p:cNvCxnSpPr>
          <p:nvPr/>
        </p:nvCxnSpPr>
        <p:spPr>
          <a:xfrm flipH="1" flipV="1">
            <a:off x="6755652" y="2405930"/>
            <a:ext cx="1029105" cy="4567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94939" y="4114800"/>
            <a:ext cx="1412205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#3, F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124201" y="4114800"/>
            <a:ext cx="146233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#4, G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0"/>
            <a:endCxn id="25" idx="4"/>
          </p:cNvCxnSpPr>
          <p:nvPr/>
        </p:nvCxnSpPr>
        <p:spPr>
          <a:xfrm flipH="1" flipV="1">
            <a:off x="1097570" y="3555662"/>
            <a:ext cx="203472" cy="5591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0"/>
            <a:endCxn id="25" idx="5"/>
          </p:cNvCxnSpPr>
          <p:nvPr/>
        </p:nvCxnSpPr>
        <p:spPr>
          <a:xfrm flipH="1" flipV="1">
            <a:off x="1604262" y="3455229"/>
            <a:ext cx="2251107" cy="65957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2" idx="0"/>
            <a:endCxn id="26" idx="4"/>
          </p:cNvCxnSpPr>
          <p:nvPr/>
        </p:nvCxnSpPr>
        <p:spPr>
          <a:xfrm flipV="1">
            <a:off x="3855369" y="3548452"/>
            <a:ext cx="2088231" cy="5663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2994" y="5149167"/>
            <a:ext cx="645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Numerate classes starting from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Abstract or ‘objectless’ class will get -1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columns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73299"/>
              </p:ext>
            </p:extLst>
          </p:nvPr>
        </p:nvGraphicFramePr>
        <p:xfrm>
          <a:off x="152400" y="7620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7524" y="762000"/>
            <a:ext cx="36740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Columns’ view: </a:t>
            </a:r>
            <a:r>
              <a:rPr lang="en-US" sz="2400" u="sng" dirty="0" smtClean="0"/>
              <a:t>no empty cells</a:t>
            </a:r>
            <a:r>
              <a:rPr lang="en-US" sz="2400" dirty="0" smtClean="0"/>
              <a:t>, </a:t>
            </a:r>
            <a:r>
              <a:rPr lang="en-US" sz="2400" u="sng" dirty="0" smtClean="0"/>
              <a:t>no direct access</a:t>
            </a:r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1</a:t>
            </a:r>
            <a:r>
              <a:rPr lang="en-US" sz="2400" u="sng" dirty="0" smtClean="0"/>
              <a:t>$A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A</a:t>
            </a:r>
            <a:r>
              <a:rPr lang="en-US" sz="2400" dirty="0"/>
              <a:t>, G, H, </a:t>
            </a:r>
            <a:r>
              <a:rPr lang="en-US" sz="2400" dirty="0" smtClean="0"/>
              <a:t>I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@A, </a:t>
            </a:r>
          </a:p>
          <a:p>
            <a:r>
              <a:rPr lang="en-US" sz="2400" dirty="0" smtClean="0"/>
              <a:t>	B</a:t>
            </a:r>
            <a:r>
              <a:rPr lang="en-US" sz="2400" dirty="0"/>
              <a:t>, C, </a:t>
            </a:r>
            <a:r>
              <a:rPr lang="en-US" sz="2400" dirty="0" smtClean="0"/>
              <a:t>D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@B,</a:t>
            </a:r>
            <a:endParaRPr lang="en-US" sz="2400" dirty="0"/>
          </a:p>
          <a:p>
            <a:r>
              <a:rPr lang="en-US" sz="2400" dirty="0" smtClean="0"/>
              <a:t>	E</a:t>
            </a:r>
            <a:r>
              <a:rPr lang="en-US" sz="2400" dirty="0"/>
              <a:t>, </a:t>
            </a:r>
            <a:r>
              <a:rPr lang="en-US" sz="2400" dirty="0" smtClean="0"/>
              <a:t>F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@E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2</a:t>
            </a:r>
            <a:r>
              <a:rPr lang="en-US" sz="2400" u="sng" dirty="0" smtClean="0"/>
              <a:t>$B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B</a:t>
            </a:r>
            <a:r>
              <a:rPr lang="en-US" sz="2400" dirty="0"/>
              <a:t>, E, F, </a:t>
            </a:r>
            <a:r>
              <a:rPr lang="en-US" sz="2400" dirty="0" smtClean="0"/>
              <a:t>G,C=&gt;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@B,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D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@D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3</a:t>
            </a:r>
            <a:r>
              <a:rPr lang="en-US" sz="2400" u="sng" dirty="0" smtClean="0"/>
              <a:t>$H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E</a:t>
            </a:r>
            <a:r>
              <a:rPr lang="en-US" sz="2400" dirty="0"/>
              <a:t>, G, </a:t>
            </a:r>
            <a:r>
              <a:rPr lang="en-US" sz="2400" dirty="0" smtClean="0"/>
              <a:t>H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@H,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I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@I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4</a:t>
            </a:r>
            <a:r>
              <a:rPr lang="en-US" sz="2400" u="sng" dirty="0" smtClean="0"/>
              <a:t>$J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G, I, </a:t>
            </a:r>
            <a:r>
              <a:rPr lang="en-US" sz="2400" dirty="0" smtClean="0"/>
              <a:t>K =&gt; f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@J,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K =&gt; f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@K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1295400"/>
            <a:ext cx="8382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2100944" y="1752600"/>
            <a:ext cx="838200" cy="274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15344" y="2209800"/>
            <a:ext cx="838200" cy="3276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4114800" y="3124200"/>
            <a:ext cx="838200" cy="342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columns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99912"/>
              </p:ext>
            </p:extLst>
          </p:nvPr>
        </p:nvGraphicFramePr>
        <p:xfrm>
          <a:off x="43544" y="4572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132112" y="979706"/>
            <a:ext cx="8382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2013856" y="1458678"/>
            <a:ext cx="838200" cy="274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2917370" y="1915878"/>
            <a:ext cx="838200" cy="3276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3995054" y="2808506"/>
            <a:ext cx="838200" cy="342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7302" y="6307942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39046" y="4292173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2560" y="5217451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0244" y="6307942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16002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 =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/>
              <a:t> </a:t>
            </a:r>
            <a:r>
              <a:rPr lang="en-US" sz="2400" dirty="0" smtClean="0"/>
              <a:t>-&gt; class ID + MST -&gt; shift</a:t>
            </a:r>
            <a:endParaRPr lang="en-US" sz="2400" dirty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Direct access + some address arithmetic burden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3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rows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24254"/>
              </p:ext>
            </p:extLst>
          </p:nvPr>
        </p:nvGraphicFramePr>
        <p:xfrm>
          <a:off x="152400" y="7620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7524" y="762000"/>
            <a:ext cx="38264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Rows’ view: </a:t>
            </a:r>
            <a:r>
              <a:rPr lang="en-US" sz="2400" u="sng" dirty="0" smtClean="0"/>
              <a:t>empty cells</a:t>
            </a:r>
            <a:r>
              <a:rPr lang="en-US" sz="2400" dirty="0" smtClean="0"/>
              <a:t>, </a:t>
            </a:r>
            <a:r>
              <a:rPr lang="en-US" sz="2400" u="sng" dirty="0" smtClean="0"/>
              <a:t>direct access</a:t>
            </a:r>
          </a:p>
          <a:p>
            <a:endParaRPr lang="en-US" sz="2400" u="sng" dirty="0"/>
          </a:p>
          <a:p>
            <a:r>
              <a:rPr lang="en-US" sz="2400" u="sng" dirty="0" smtClean="0"/>
              <a:t>‘Smart’ rows’</a:t>
            </a:r>
            <a:r>
              <a:rPr lang="en-US" sz="2400" dirty="0" smtClean="0"/>
              <a:t> view - 2 kinds </a:t>
            </a:r>
            <a:r>
              <a:rPr lang="en-US" sz="2400" dirty="0"/>
              <a:t>o</a:t>
            </a:r>
            <a:r>
              <a:rPr lang="en-US" sz="2400" dirty="0" smtClean="0"/>
              <a:t>f vectors: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Fast – fully filled, direct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Compact – no empty cells, no direct access</a:t>
            </a:r>
          </a:p>
          <a:p>
            <a:r>
              <a:rPr lang="en-US" sz="2400" dirty="0" smtClean="0"/>
              <a:t>H: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$A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@A,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$H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@H</a:t>
            </a:r>
          </a:p>
          <a:p>
            <a:endParaRPr lang="en-US" sz="2400" dirty="0" smtClean="0"/>
          </a:p>
          <a:p>
            <a:r>
              <a:rPr lang="en-US" sz="2400" dirty="0" smtClean="0"/>
              <a:t>Delta to switch from Fast to Compact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1295400"/>
            <a:ext cx="8382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1219200" y="1752600"/>
            <a:ext cx="1676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1219200" y="2253342"/>
            <a:ext cx="2667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1219200" y="2688770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219200" y="3167742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219200" y="3624942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219200" y="4038598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219200" y="4528458"/>
            <a:ext cx="2667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1240971" y="50292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1219200" y="55626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240971" y="60960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Indication of potential dynamic class loading case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219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Pattern of class loading</a:t>
            </a:r>
          </a:p>
          <a:p>
            <a:pPr lvl="1"/>
            <a:r>
              <a:rPr lang="en-US" sz="2400" dirty="0" smtClean="0">
                <a:latin typeface="Lucida Console" panose="020B0609040504020204" pitchFamily="49" charset="0"/>
              </a:rPr>
              <a:t>foo (&lt;parameters&gt;): </a:t>
            </a:r>
            <a:r>
              <a:rPr lang="en-US" sz="2400" dirty="0" err="1" smtClean="0">
                <a:latin typeface="Lucida Console" panose="020B0609040504020204" pitchFamily="49" charset="0"/>
              </a:rPr>
              <a:t>ReturnType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foreign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to be stored in meta and what to be rebuilt?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60213"/>
              </p:ext>
            </p:extLst>
          </p:nvPr>
        </p:nvGraphicFramePr>
        <p:xfrm>
          <a:off x="609600" y="2419529"/>
          <a:ext cx="38862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027"/>
                <a:gridCol w="657665"/>
                <a:gridCol w="717453"/>
                <a:gridCol w="717453"/>
                <a:gridCol w="956603"/>
              </a:tblGrid>
              <a:tr h="30909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$A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$B</a:t>
                      </a:r>
                      <a:endParaRPr 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$H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$J</a:t>
                      </a: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@I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16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@K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477000"/>
            <a:ext cx="5181600" cy="381000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610100" y="2419528"/>
            <a:ext cx="419100" cy="4057471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170714" y="2408642"/>
            <a:ext cx="419100" cy="4057471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2424303"/>
            <a:ext cx="312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One new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new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Potentially several new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 smtClean="0"/>
              <a:t>Aim:</a:t>
            </a:r>
            <a:r>
              <a:rPr lang="en-US" sz="2400" dirty="0" smtClean="0"/>
              <a:t> no difference  between access to objects of classes known at compile time and ones loaded dynamically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7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8350"/>
          </a:xfrm>
        </p:spPr>
        <p:txBody>
          <a:bodyPr/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  <a:cs typeface="Arial" pitchFamily="34" charset="0"/>
              </a:rPr>
              <a:t>Content</a:t>
            </a:r>
            <a:endParaRPr lang="en-US" b="1" dirty="0">
              <a:solidFill>
                <a:srgbClr val="CC66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84" y="1066800"/>
            <a:ext cx="8771616" cy="2971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Brief personal introduction and motivation of the work</a:t>
            </a:r>
          </a:p>
          <a:p>
            <a:r>
              <a:rPr lang="en-US" sz="2800" dirty="0" smtClean="0"/>
              <a:t>Basic terms and foundations</a:t>
            </a:r>
          </a:p>
          <a:p>
            <a:r>
              <a:rPr lang="en-US" sz="2800" dirty="0" smtClean="0"/>
              <a:t>General algorithm</a:t>
            </a:r>
          </a:p>
          <a:p>
            <a:r>
              <a:rPr lang="en-US" sz="2800" dirty="0" smtClean="0"/>
              <a:t>Outcome</a:t>
            </a:r>
          </a:p>
          <a:p>
            <a:r>
              <a:rPr lang="en-US" sz="2800" dirty="0" smtClean="0"/>
              <a:t>Dynamic loading of objects of statically unknown classes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9530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Disclaimer:</a:t>
            </a:r>
            <a:r>
              <a:rPr lang="en-US" sz="2000" dirty="0" smtClean="0"/>
              <a:t> not all topics are fully investigated and some are partially covered. Separate talks may be provided to cover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04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"/>
            <a:ext cx="3376612" cy="7683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Summary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164604"/>
              </p:ext>
            </p:extLst>
          </p:nvPr>
        </p:nvGraphicFramePr>
        <p:xfrm>
          <a:off x="152400" y="990600"/>
          <a:ext cx="8839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248400" cy="3810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CC6600"/>
                </a:solidFill>
                <a:latin typeface="Comic Sans MS" pitchFamily="66" charset="0"/>
              </a:rPr>
              <a:t>Thank you ! Q&amp;A</a:t>
            </a:r>
            <a:endParaRPr lang="en-US" sz="80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9162"/>
            <a:ext cx="81534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Personal introduction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/>
              <a:t>10+ years </a:t>
            </a:r>
            <a:r>
              <a:rPr lang="en-US" sz="2400" dirty="0" smtClean="0"/>
              <a:t>in compilers </a:t>
            </a:r>
            <a:r>
              <a:rPr lang="ru-RU" sz="2400" dirty="0" smtClean="0"/>
              <a:t>(</a:t>
            </a:r>
            <a:r>
              <a:rPr lang="en-US" sz="2400" dirty="0" smtClean="0"/>
              <a:t>Modula-2, </a:t>
            </a:r>
            <a:r>
              <a:rPr lang="en-US" sz="2400" dirty="0"/>
              <a:t>Ada</a:t>
            </a:r>
            <a:r>
              <a:rPr lang="en-US" sz="2400" dirty="0" smtClean="0"/>
              <a:t>, Eiffel, Accord, STS</a:t>
            </a:r>
            <a:r>
              <a:rPr lang="ru-RU" sz="2400" dirty="0" smtClean="0"/>
              <a:t>)</a:t>
            </a:r>
            <a:endParaRPr lang="en-US" sz="2400" dirty="0"/>
          </a:p>
          <a:p>
            <a:pPr marL="285750" indent="-285750"/>
            <a:r>
              <a:rPr lang="en-US" sz="2400" dirty="0"/>
              <a:t>15+ years </a:t>
            </a:r>
            <a:r>
              <a:rPr lang="en-US" sz="2400" dirty="0" smtClean="0"/>
              <a:t>SW </a:t>
            </a:r>
            <a:r>
              <a:rPr lang="en-US" sz="2400" dirty="0"/>
              <a:t>R&amp;D </a:t>
            </a:r>
            <a:r>
              <a:rPr lang="en-US" sz="2400" dirty="0" smtClean="0"/>
              <a:t>and general management (Intel, Samsung, WorldQuant)</a:t>
            </a:r>
            <a:endParaRPr lang="en-US" sz="2400" dirty="0"/>
          </a:p>
          <a:p>
            <a:pPr marL="285750" indent="-285750"/>
            <a:r>
              <a:rPr lang="en-US" sz="2400" dirty="0"/>
              <a:t>4 years </a:t>
            </a:r>
            <a:r>
              <a:rPr lang="en-US" sz="2400" dirty="0" smtClean="0"/>
              <a:t>teaching at MEPhI, school #548,  Innopolis University</a:t>
            </a:r>
          </a:p>
          <a:p>
            <a:pPr marL="285750" indent="-285750"/>
            <a:r>
              <a:rPr lang="en-US" sz="2400" dirty="0" smtClean="0"/>
              <a:t>My advisors, role models</a:t>
            </a:r>
          </a:p>
          <a:p>
            <a:pPr marL="685800" lvl="1"/>
            <a:r>
              <a:rPr lang="ru-RU" sz="2000" dirty="0" smtClean="0"/>
              <a:t>Стрижевский В.С</a:t>
            </a:r>
            <a:r>
              <a:rPr lang="en-US" sz="2000" dirty="0" smtClean="0"/>
              <a:t>.</a:t>
            </a:r>
            <a:r>
              <a:rPr lang="ru-RU" sz="2000" dirty="0" smtClean="0"/>
              <a:t> – Модула-2</a:t>
            </a:r>
          </a:p>
          <a:p>
            <a:pPr marL="685800" lvl="1"/>
            <a:r>
              <a:rPr lang="ru-RU" sz="2000" dirty="0" smtClean="0"/>
              <a:t>Перминов О.Н. – </a:t>
            </a:r>
            <a:r>
              <a:rPr lang="en-US" sz="2000" dirty="0" smtClean="0"/>
              <a:t>Ada</a:t>
            </a:r>
          </a:p>
          <a:p>
            <a:pPr marL="685800" lvl="1"/>
            <a:r>
              <a:rPr lang="en-US" sz="2000" dirty="0" smtClean="0"/>
              <a:t>Meyer B – Eiffel</a:t>
            </a:r>
          </a:p>
          <a:p>
            <a:pPr marL="285750"/>
            <a:r>
              <a:rPr lang="en-US" sz="2400" dirty="0"/>
              <a:t>“My way” </a:t>
            </a:r>
          </a:p>
          <a:p>
            <a:pPr lvl="1"/>
            <a:r>
              <a:rPr lang="en-GB" sz="1800" dirty="0" smtClean="0">
                <a:hlinkClick r:id="rId2"/>
              </a:rPr>
              <a:t>Huawei</a:t>
            </a:r>
            <a:r>
              <a:rPr lang="en-GB" sz="1800" dirty="0" smtClean="0"/>
              <a:t>,</a:t>
            </a:r>
            <a:r>
              <a:rPr lang="en-GB" sz="1800" i="1" dirty="0" smtClean="0"/>
              <a:t> </a:t>
            </a:r>
            <a:r>
              <a:rPr lang="en-GB" sz="1800" dirty="0" smtClean="0"/>
              <a:t>Chief academic consultant </a:t>
            </a:r>
            <a:r>
              <a:rPr lang="en-GB" sz="1800" dirty="0" smtClean="0">
                <a:sym typeface="Wingdings" panose="05000000000000000000" pitchFamily="2" charset="2"/>
              </a:rPr>
              <a:t></a:t>
            </a:r>
            <a:endParaRPr lang="en-GB" sz="1800" dirty="0" smtClean="0"/>
          </a:p>
          <a:p>
            <a:pPr lvl="1"/>
            <a:r>
              <a:rPr lang="en-GB" sz="1800" dirty="0" smtClean="0">
                <a:hlinkClick r:id="rId3"/>
              </a:rPr>
              <a:t>Innopolis University</a:t>
            </a:r>
            <a:r>
              <a:rPr lang="en-GB" sz="1800" dirty="0" smtClean="0"/>
              <a:t>, Associate p</a:t>
            </a:r>
            <a:r>
              <a:rPr lang="en-US" sz="1800" dirty="0" smtClean="0"/>
              <a:t>professor, lab head</a:t>
            </a:r>
            <a:endParaRPr lang="en-GB" sz="1800" dirty="0" smtClean="0"/>
          </a:p>
          <a:p>
            <a:pPr lvl="1"/>
            <a:r>
              <a:rPr lang="en-GB" sz="1800" dirty="0" smtClean="0">
                <a:hlinkClick r:id="rId4"/>
              </a:rPr>
              <a:t>Samsung</a:t>
            </a:r>
            <a:r>
              <a:rPr lang="en-GB" sz="1800" dirty="0" smtClean="0"/>
              <a:t>, Compiler, Platform, System AI Tools department head</a:t>
            </a:r>
          </a:p>
          <a:p>
            <a:pPr lvl="1"/>
            <a:r>
              <a:rPr lang="en-GB" sz="1800" dirty="0" smtClean="0">
                <a:hlinkClick r:id="rId5"/>
              </a:rPr>
              <a:t>WorldQuant</a:t>
            </a:r>
            <a:r>
              <a:rPr lang="en-GB" sz="1800" dirty="0" smtClean="0"/>
              <a:t> Research (Eurasia), director</a:t>
            </a:r>
          </a:p>
          <a:p>
            <a:pPr lvl="1"/>
            <a:r>
              <a:rPr lang="en-GB" sz="1800" dirty="0" smtClean="0">
                <a:hlinkClick r:id="rId6"/>
              </a:rPr>
              <a:t>Intel</a:t>
            </a:r>
            <a:r>
              <a:rPr lang="en-GB" sz="1800" dirty="0" smtClean="0"/>
              <a:t>,</a:t>
            </a:r>
            <a:r>
              <a:rPr lang="en-GB" sz="1800" i="1" dirty="0" smtClean="0"/>
              <a:t> </a:t>
            </a:r>
            <a:r>
              <a:rPr lang="en-GB" sz="1800" dirty="0" smtClean="0"/>
              <a:t>head of Compiler QA, Compiler Russia, Moscow Site, Intel Platform Simulator</a:t>
            </a:r>
            <a:r>
              <a:rPr lang="ru-RU" sz="1800" dirty="0" smtClean="0"/>
              <a:t> </a:t>
            </a:r>
            <a:endParaRPr lang="en-GB" sz="1800" dirty="0" smtClean="0"/>
          </a:p>
          <a:p>
            <a:pPr lvl="1"/>
            <a:r>
              <a:rPr lang="en-GB" sz="1800" dirty="0" smtClean="0"/>
              <a:t>Object Tools Inc., Visual Eiffel compiler architect and key developer</a:t>
            </a:r>
            <a:endParaRPr lang="en-GB" sz="1800" i="1" dirty="0" smtClean="0"/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9162"/>
            <a:ext cx="81534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Motivation and objective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 smtClean="0"/>
              <a:t>1993-96 – do not do VMT, do ‘FST’ I was told – was it a right command? </a:t>
            </a:r>
            <a:r>
              <a:rPr lang="en-US" sz="2400" u="sng" dirty="0" smtClean="0"/>
              <a:t>Doubt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285750" indent="-285750"/>
            <a:r>
              <a:rPr lang="en-US" sz="2400" dirty="0" smtClean="0"/>
              <a:t>1993-96 – I draw a matrix with classes vs. </a:t>
            </a:r>
            <a:r>
              <a:rPr lang="en-US" sz="2400" dirty="0" err="1" smtClean="0"/>
              <a:t>origin&amp;seed</a:t>
            </a:r>
            <a:r>
              <a:rPr lang="en-US" sz="2400" dirty="0" smtClean="0"/>
              <a:t> – worth to deepen analysis of the topic? </a:t>
            </a:r>
            <a:r>
              <a:rPr lang="en-US" sz="2400" u="sng" dirty="0" smtClean="0"/>
              <a:t>Not all was done 30 years ago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285750" indent="-285750"/>
            <a:r>
              <a:rPr lang="en-US" sz="2400" dirty="0" smtClean="0"/>
              <a:t>Inheritance is bad, dynamic dispatch is heavy, fragile base class – a lot of </a:t>
            </a:r>
            <a:r>
              <a:rPr lang="en-US" sz="2400" b="1" dirty="0" smtClean="0"/>
              <a:t>educated</a:t>
            </a:r>
            <a:r>
              <a:rPr lang="en-US" sz="2400" dirty="0" smtClean="0"/>
              <a:t> believes. </a:t>
            </a:r>
            <a:r>
              <a:rPr lang="ru-RU" sz="2400" u="sng" dirty="0" smtClean="0"/>
              <a:t>А баба Яга против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285750" indent="-285750"/>
            <a:r>
              <a:rPr lang="en-US" sz="2400" dirty="0" smtClean="0"/>
              <a:t>What I remember from discreet math course – matrix rows and columns can be swapped </a:t>
            </a:r>
            <a:r>
              <a:rPr lang="en-US" sz="2400" dirty="0" smtClean="0">
                <a:sym typeface="Wingdings" panose="05000000000000000000" pitchFamily="2" charset="2"/>
              </a:rPr>
              <a:t> </a:t>
            </a:r>
            <a:r>
              <a:rPr lang="en-US" sz="2400" u="sng" dirty="0" smtClean="0">
                <a:sym typeface="Wingdings" panose="05000000000000000000" pitchFamily="2" charset="2"/>
              </a:rPr>
              <a:t>Your feedback is welcome!</a:t>
            </a:r>
            <a:endParaRPr lang="en-US" sz="2400" dirty="0" smtClean="0"/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3912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Basic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terms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457200"/>
            <a:ext cx="8991600" cy="61722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u="sng" dirty="0" smtClean="0"/>
              <a:t>Object</a:t>
            </a:r>
            <a:r>
              <a:rPr lang="en-US" sz="2400" dirty="0" smtClean="0"/>
              <a:t> is a set of attributes. Objects with identical set of attributes’ kinds form a </a:t>
            </a:r>
            <a:r>
              <a:rPr lang="en-US" sz="2400" u="sng" dirty="0" smtClean="0"/>
              <a:t>type</a:t>
            </a:r>
            <a:r>
              <a:rPr lang="en-US" sz="2400" dirty="0" smtClean="0"/>
              <a:t> which is described by class</a:t>
            </a:r>
            <a:endParaRPr lang="en-US" sz="2400" u="sng" dirty="0" smtClean="0"/>
          </a:p>
          <a:p>
            <a:pPr marL="285750" indent="-285750"/>
            <a:r>
              <a:rPr lang="en-US" sz="2400" u="sng" dirty="0" smtClean="0"/>
              <a:t>Class</a:t>
            </a:r>
            <a:r>
              <a:rPr lang="en-US" sz="2400" dirty="0" smtClean="0"/>
              <a:t> is … a named collection of members (features, characteristics)</a:t>
            </a:r>
          </a:p>
          <a:p>
            <a:pPr marL="685800" lvl="1"/>
            <a:r>
              <a:rPr lang="en-US" sz="2000" dirty="0" smtClean="0"/>
              <a:t>Member can be routine (function) or attribute (field)</a:t>
            </a:r>
          </a:p>
          <a:p>
            <a:pPr marL="1085850" lvl="2"/>
            <a:r>
              <a:rPr lang="en-US" sz="1600" dirty="0" smtClean="0"/>
              <a:t>Routine can be procedure (action, command) or function (query)</a:t>
            </a:r>
          </a:p>
          <a:p>
            <a:pPr marL="1085850" lvl="2"/>
            <a:r>
              <a:rPr lang="en-US" sz="1600" dirty="0" smtClean="0"/>
              <a:t>Attribute (</a:t>
            </a:r>
            <a:r>
              <a:rPr lang="en-US" sz="1600" dirty="0"/>
              <a:t>query</a:t>
            </a:r>
            <a:r>
              <a:rPr lang="en-US" sz="1600" dirty="0" smtClean="0"/>
              <a:t>) can be variable or constant</a:t>
            </a:r>
          </a:p>
          <a:p>
            <a:pPr marL="685800" lvl="1"/>
            <a:r>
              <a:rPr lang="en-US" sz="2000" dirty="0" smtClean="0"/>
              <a:t>Another view: there are only attributes – variable or constant (assigned once). Actions (routines) are just constant attributes of the function type</a:t>
            </a:r>
          </a:p>
          <a:p>
            <a:pPr marL="285750" indent="-285750"/>
            <a:r>
              <a:rPr lang="en-US" sz="2400" u="sng" dirty="0" smtClean="0"/>
              <a:t>Origin</a:t>
            </a:r>
            <a:r>
              <a:rPr lang="en-US" sz="2400" dirty="0" smtClean="0"/>
              <a:t> is the class the member was initially declared </a:t>
            </a:r>
          </a:p>
          <a:p>
            <a:pPr marL="285750" indent="-285750"/>
            <a:r>
              <a:rPr lang="en-US" sz="2400" u="sng" dirty="0" smtClean="0"/>
              <a:t>Seed</a:t>
            </a:r>
            <a:r>
              <a:rPr lang="en-US" sz="2400" dirty="0" smtClean="0"/>
              <a:t> is the initial member declaration in the </a:t>
            </a:r>
            <a:r>
              <a:rPr lang="en-US" sz="2400" dirty="0" smtClean="0"/>
              <a:t>origin</a:t>
            </a:r>
            <a:r>
              <a:rPr lang="ru-RU" sz="2400" dirty="0" smtClean="0"/>
              <a:t> </a:t>
            </a:r>
            <a:r>
              <a:rPr lang="en-US" sz="2400" dirty="0" smtClean="0"/>
              <a:t>class</a:t>
            </a:r>
            <a:endParaRPr lang="en-US" sz="2400" dirty="0" smtClean="0"/>
          </a:p>
          <a:p>
            <a:pPr marL="285750" indent="-285750"/>
            <a:r>
              <a:rPr lang="en-US" sz="2400" u="sng" dirty="0" smtClean="0"/>
              <a:t>Inheritance</a:t>
            </a:r>
            <a:r>
              <a:rPr lang="en-US" sz="2400" dirty="0" smtClean="0"/>
              <a:t> – relation between classes implying all members of every parent ‘go down’ </a:t>
            </a:r>
            <a:r>
              <a:rPr lang="en-US" sz="2400" dirty="0" smtClean="0"/>
              <a:t>to the </a:t>
            </a:r>
            <a:r>
              <a:rPr lang="en-US" sz="2400" dirty="0" smtClean="0"/>
              <a:t>child class. Base-derived,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, extension – no need to step into terminology discussion</a:t>
            </a:r>
          </a:p>
          <a:p>
            <a:pPr marL="285750" indent="-285750"/>
            <a:r>
              <a:rPr lang="en-US" sz="2400" u="sng" dirty="0" smtClean="0"/>
              <a:t>Version</a:t>
            </a:r>
            <a:r>
              <a:rPr lang="en-US" sz="2400" dirty="0" smtClean="0"/>
              <a:t> of the </a:t>
            </a:r>
            <a:r>
              <a:rPr lang="en-US" sz="2400" u="sng" dirty="0" smtClean="0"/>
              <a:t>member</a:t>
            </a:r>
            <a:r>
              <a:rPr lang="en-US" sz="2400" dirty="0" smtClean="0"/>
              <a:t> – in some class we may have several versions – coming from the same </a:t>
            </a:r>
            <a:r>
              <a:rPr lang="en-US" sz="2400" dirty="0" err="1" smtClean="0"/>
              <a:t>origin&amp;seed</a:t>
            </a:r>
            <a:r>
              <a:rPr lang="en-US" sz="2400" dirty="0" smtClean="0"/>
              <a:t> under the same or different names, form different ones under the same name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3" y="0"/>
            <a:ext cx="74580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(I):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inheritance basics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33400" y="762000"/>
            <a:ext cx="2286000" cy="2362200"/>
            <a:chOff x="533400" y="762000"/>
            <a:chExt cx="2286000" cy="2362200"/>
          </a:xfrm>
        </p:grpSpPr>
        <p:sp>
          <p:nvSpPr>
            <p:cNvPr id="3" name="Овал 2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3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11" name="Прямая со стрелкой 10"/>
            <p:cNvCxnSpPr>
              <a:stCxn id="9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</a:t>
              </a:r>
              <a:endParaRPr lang="en-US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495800" y="885855"/>
            <a:ext cx="2286000" cy="2362200"/>
            <a:chOff x="533400" y="762000"/>
            <a:chExt cx="2286000" cy="2362200"/>
          </a:xfrm>
        </p:grpSpPr>
        <p:sp>
          <p:nvSpPr>
            <p:cNvPr id="17" name="Овал 16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Прямая со стрелкой 18"/>
            <p:cNvCxnSpPr>
              <a:stCxn id="18" idx="0"/>
              <a:endCxn id="17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21" name="Прямая со стрелкой 20"/>
            <p:cNvCxnSpPr>
              <a:stCxn id="20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84056" y="2641347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3528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   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8534" y="33528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 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override</a:t>
            </a:r>
            <a:r>
              <a:rPr lang="en-US" dirty="0" smtClean="0">
                <a:latin typeface="Lucida Console" panose="020B0609040504020204" pitchFamily="49" charset="0"/>
              </a:rPr>
              <a:t>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22192"/>
              </p:ext>
            </p:extLst>
          </p:nvPr>
        </p:nvGraphicFramePr>
        <p:xfrm>
          <a:off x="1060820" y="4876800"/>
          <a:ext cx="16823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7773"/>
              </p:ext>
            </p:extLst>
          </p:nvPr>
        </p:nvGraphicFramePr>
        <p:xfrm>
          <a:off x="5577300" y="4876800"/>
          <a:ext cx="16823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37" y="4907071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627356" y="5181600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733800" y="946666"/>
            <a:ext cx="0" cy="52255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(II): no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replication, but merge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33400" y="762000"/>
            <a:ext cx="2286000" cy="2362200"/>
            <a:chOff x="533400" y="762000"/>
            <a:chExt cx="2286000" cy="2362200"/>
          </a:xfrm>
        </p:grpSpPr>
        <p:sp>
          <p:nvSpPr>
            <p:cNvPr id="3" name="Овал 2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3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11" name="Прямая со стрелкой 10"/>
            <p:cNvCxnSpPr>
              <a:stCxn id="9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57600" y="1066800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/* </a:t>
            </a:r>
            <a:r>
              <a:rPr lang="en-US" sz="2400" dirty="0" smtClean="0">
                <a:latin typeface="Lucida Console" panose="020B0609040504020204" pitchFamily="49" charset="0"/>
              </a:rPr>
              <a:t>There could be many paths from B to A, with many classes on all these paths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*/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A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 smtClean="0">
                <a:latin typeface="Lucida Console" panose="020B0609040504020204" pitchFamily="49" charset="0"/>
              </a:rPr>
              <a:t> A, A, X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41079"/>
              </p:ext>
            </p:extLst>
          </p:nvPr>
        </p:nvGraphicFramePr>
        <p:xfrm>
          <a:off x="697607" y="3886200"/>
          <a:ext cx="2502793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90"/>
                <a:gridCol w="1369203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Version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0900" y="3341139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1186921" y="1652167"/>
            <a:ext cx="14700" cy="8866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 flipV="1">
            <a:off x="2057400" y="1652167"/>
            <a:ext cx="14700" cy="8866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838200" y="1652167"/>
            <a:ext cx="0" cy="89529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87046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(III): kill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many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 birds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with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one stone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990600" y="10668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52600" y="2514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3" idx="4"/>
          </p:cNvCxnSpPr>
          <p:nvPr/>
        </p:nvCxnSpPr>
        <p:spPr>
          <a:xfrm flipH="1" flipV="1">
            <a:off x="1600200" y="1752600"/>
            <a:ext cx="762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47700" y="1623727"/>
            <a:ext cx="1104900" cy="9670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1755817"/>
            <a:ext cx="403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foo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C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A, B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override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foo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21443"/>
              </p:ext>
            </p:extLst>
          </p:nvPr>
        </p:nvGraphicFramePr>
        <p:xfrm>
          <a:off x="990601" y="3657600"/>
          <a:ext cx="3046289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1"/>
                <a:gridCol w="1077219"/>
                <a:gridCol w="1077219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foo$B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foo@B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foo@C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foo@C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Прямая со стрелкой 35"/>
          <p:cNvCxnSpPr>
            <a:stCxn id="6" idx="0"/>
          </p:cNvCxnSpPr>
          <p:nvPr/>
        </p:nvCxnSpPr>
        <p:spPr>
          <a:xfrm flipV="1">
            <a:off x="2362200" y="1676400"/>
            <a:ext cx="76200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971800" y="1600200"/>
            <a:ext cx="1371600" cy="1066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17691" y="107635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6019" y="2737050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83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94666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IV): kill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many birds 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with one stone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990600" y="10668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52600" y="2514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3" idx="4"/>
          </p:cNvCxnSpPr>
          <p:nvPr/>
        </p:nvCxnSpPr>
        <p:spPr>
          <a:xfrm flipH="1" flipV="1">
            <a:off x="1600200" y="1752600"/>
            <a:ext cx="762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47700" y="1623727"/>
            <a:ext cx="1104900" cy="9670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1752600"/>
            <a:ext cx="365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foo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C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A, B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override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B.foo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6" name="Прямая со стрелкой 35"/>
          <p:cNvCxnSpPr>
            <a:stCxn id="6" idx="0"/>
          </p:cNvCxnSpPr>
          <p:nvPr/>
        </p:nvCxnSpPr>
        <p:spPr>
          <a:xfrm flipV="1">
            <a:off x="2362200" y="1676400"/>
            <a:ext cx="76200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971800" y="1600200"/>
            <a:ext cx="1371600" cy="1066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17691" y="107635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1828800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76125"/>
              </p:ext>
            </p:extLst>
          </p:nvPr>
        </p:nvGraphicFramePr>
        <p:xfrm>
          <a:off x="1200150" y="3657600"/>
          <a:ext cx="3143250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238"/>
                <a:gridCol w="1111506"/>
                <a:gridCol w="1111506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foo$B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foo@B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foo@B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54350</TotalTime>
  <Words>1718</Words>
  <Application>Microsoft Office PowerPoint</Application>
  <PresentationFormat>Экран (4:3)</PresentationFormat>
  <Paragraphs>486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Content</vt:lpstr>
      <vt:lpstr>Personal introduction</vt:lpstr>
      <vt:lpstr>Motivation and objective</vt:lpstr>
      <vt:lpstr>Basic terms</vt:lpstr>
      <vt:lpstr>Foundations (I): inheritance basics</vt:lpstr>
      <vt:lpstr>Foundations (II): no replication, but merge</vt:lpstr>
      <vt:lpstr>Foundations (III): kill many birds with one stone</vt:lpstr>
      <vt:lpstr>Foundations (IV): kill many birds with one stone</vt:lpstr>
      <vt:lpstr>Foundations (V): generalization, no replication, kill many birds with many stones</vt:lpstr>
      <vt:lpstr>Foundations (VI): any graph can be presented as the incidence matrix</vt:lpstr>
      <vt:lpstr>Foundations (VII): any member activation will look like</vt:lpstr>
      <vt:lpstr>Foundations (VIII): can we optimize the matrix?</vt:lpstr>
      <vt:lpstr>General algorithm: demo</vt:lpstr>
      <vt:lpstr>General algorithm: steps</vt:lpstr>
      <vt:lpstr>General algorithm: columns outcome</vt:lpstr>
      <vt:lpstr>General algorithm: columns outcome</vt:lpstr>
      <vt:lpstr>General algorithm: rows outcome</vt:lpstr>
      <vt:lpstr>Indication of potential dynamic class loading case</vt:lpstr>
      <vt:lpstr>Summary</vt:lpstr>
      <vt:lpstr>Thank you ! Q&amp;A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Alexey Kanatov</cp:lastModifiedBy>
  <cp:revision>308</cp:revision>
  <dcterms:created xsi:type="dcterms:W3CDTF">2016-10-01T07:59:59Z</dcterms:created>
  <dcterms:modified xsi:type="dcterms:W3CDTF">2023-04-05T13:13:34Z</dcterms:modified>
</cp:coreProperties>
</file>