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303" r:id="rId3"/>
    <p:sldId id="452" r:id="rId4"/>
    <p:sldId id="306" r:id="rId5"/>
    <p:sldId id="307" r:id="rId6"/>
    <p:sldId id="451" r:id="rId7"/>
    <p:sldId id="449" r:id="rId8"/>
    <p:sldId id="311" r:id="rId9"/>
    <p:sldId id="450" r:id="rId10"/>
    <p:sldId id="457" r:id="rId11"/>
    <p:sldId id="456" r:id="rId12"/>
    <p:sldId id="464" r:id="rId13"/>
    <p:sldId id="418" r:id="rId14"/>
    <p:sldId id="420" r:id="rId15"/>
    <p:sldId id="443" r:id="rId16"/>
    <p:sldId id="448" r:id="rId17"/>
    <p:sldId id="453" r:id="rId18"/>
    <p:sldId id="455" r:id="rId19"/>
    <p:sldId id="454" r:id="rId20"/>
    <p:sldId id="469" r:id="rId21"/>
    <p:sldId id="314" r:id="rId22"/>
    <p:sldId id="466" r:id="rId23"/>
    <p:sldId id="421" r:id="rId24"/>
    <p:sldId id="435" r:id="rId25"/>
    <p:sldId id="465" r:id="rId26"/>
    <p:sldId id="467" r:id="rId27"/>
    <p:sldId id="468" r:id="rId28"/>
    <p:sldId id="445" r:id="rId29"/>
    <p:sldId id="436" r:id="rId30"/>
    <p:sldId id="470" r:id="rId31"/>
    <p:sldId id="444" r:id="rId32"/>
    <p:sldId id="437" r:id="rId33"/>
    <p:sldId id="438" r:id="rId34"/>
    <p:sldId id="439" r:id="rId35"/>
    <p:sldId id="462" r:id="rId36"/>
    <p:sldId id="463" r:id="rId37"/>
    <p:sldId id="446" r:id="rId38"/>
    <p:sldId id="447" r:id="rId39"/>
    <p:sldId id="319" r:id="rId40"/>
    <p:sldId id="422" r:id="rId41"/>
    <p:sldId id="458" r:id="rId42"/>
    <p:sldId id="459" r:id="rId43"/>
    <p:sldId id="460" r:id="rId44"/>
    <p:sldId id="46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89376" autoAdjust="0"/>
  </p:normalViewPr>
  <p:slideViewPr>
    <p:cSldViewPr>
      <p:cViewPr>
        <p:scale>
          <a:sx n="116" d="100"/>
          <a:sy n="116" d="100"/>
        </p:scale>
        <p:origin x="-1194" y="-3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2C83E7-E74B-4AED-BFE1-525CFA424D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D720E26-38C6-49B0-9D82-AEFB7CB60E9A}">
      <dgm:prSet/>
      <dgm:spPr/>
      <dgm:t>
        <a:bodyPr lIns="0" rIns="0"/>
        <a:lstStyle/>
        <a:p>
          <a:pPr algn="ctr" rtl="0"/>
          <a:r>
            <a:rPr lang="en-US" b="1" u="none" dirty="0" smtClean="0">
              <a:latin typeface="Arial" pitchFamily="34" charset="0"/>
              <a:cs typeface="Arial" pitchFamily="34" charset="0"/>
            </a:rPr>
            <a:t>3 kinds:</a:t>
          </a:r>
          <a:endParaRPr lang="en-US" b="1" u="none" dirty="0">
            <a:latin typeface="Arial" pitchFamily="34" charset="0"/>
            <a:cs typeface="Arial" pitchFamily="34" charset="0"/>
          </a:endParaRPr>
        </a:p>
      </dgm:t>
    </dgm:pt>
    <dgm:pt modelId="{AD5E2ACA-11F7-4581-AE85-46EEF49DFE1F}" type="parTrans" cxnId="{EACF8734-B87C-4FB5-AC53-D3F8EA06AB89}">
      <dgm:prSet/>
      <dgm:spPr/>
      <dgm:t>
        <a:bodyPr/>
        <a:lstStyle/>
        <a:p>
          <a:endParaRPr lang="en-US"/>
        </a:p>
      </dgm:t>
    </dgm:pt>
    <dgm:pt modelId="{ADD080AA-A422-4816-B338-60B64360C9F2}" type="sibTrans" cxnId="{EACF8734-B87C-4FB5-AC53-D3F8EA06AB89}">
      <dgm:prSet/>
      <dgm:spPr/>
      <dgm:t>
        <a:bodyPr/>
        <a:lstStyle/>
        <a:p>
          <a:endParaRPr lang="en-US"/>
        </a:p>
      </dgm:t>
    </dgm:pt>
    <dgm:pt modelId="{1F9F43F5-9DBA-408B-974E-7EFD33A762C2}">
      <dgm:prSet custT="1"/>
      <dgm:spPr/>
      <dgm:t>
        <a:bodyPr lIns="0" rIns="0"/>
        <a:lstStyle/>
        <a:p>
          <a:pPr marL="268288" indent="-180975" rtl="0">
            <a:spcAft>
              <a:spcPts val="600"/>
            </a:spcAft>
          </a:pPr>
          <a:r>
            <a:rPr lang="en-US" sz="2000" b="1" dirty="0" smtClean="0">
              <a:latin typeface="Arial" pitchFamily="34" charset="0"/>
              <a:cs typeface="Arial" pitchFamily="34" charset="0"/>
            </a:rPr>
            <a:t>Anonymous procedure</a:t>
          </a:r>
          <a:r>
            <a:rPr lang="ru-RU" sz="2000" b="1" dirty="0" smtClean="0">
              <a:latin typeface="Arial" pitchFamily="34" charset="0"/>
              <a:cs typeface="Arial" pitchFamily="34" charset="0"/>
            </a:rPr>
            <a:t>: </a:t>
          </a:r>
          <a:r>
            <a:rPr lang="en-US" sz="2000" dirty="0" smtClean="0">
              <a:latin typeface="Arial" pitchFamily="34" charset="0"/>
              <a:cs typeface="Arial" pitchFamily="34" charset="0"/>
            </a:rPr>
            <a:t>sequence of operators</a:t>
          </a:r>
          <a:endParaRPr lang="en-US" sz="2000" dirty="0">
            <a:latin typeface="Arial" pitchFamily="34" charset="0"/>
            <a:cs typeface="Arial" pitchFamily="34" charset="0"/>
          </a:endParaRPr>
        </a:p>
      </dgm:t>
    </dgm:pt>
    <dgm:pt modelId="{E19C2530-CB5A-4885-A973-A05F04C0CA30}" type="parTrans" cxnId="{F8306354-BDD4-4044-81F9-90A31BCAA7FC}">
      <dgm:prSet/>
      <dgm:spPr/>
      <dgm:t>
        <a:bodyPr/>
        <a:lstStyle/>
        <a:p>
          <a:endParaRPr lang="en-US"/>
        </a:p>
      </dgm:t>
    </dgm:pt>
    <dgm:pt modelId="{BD6BF8DC-ECDD-403F-9222-7D4BF78DA169}" type="sibTrans" cxnId="{F8306354-BDD4-4044-81F9-90A31BCAA7FC}">
      <dgm:prSet/>
      <dgm:spPr/>
      <dgm:t>
        <a:bodyPr/>
        <a:lstStyle/>
        <a:p>
          <a:endParaRPr lang="en-US"/>
        </a:p>
      </dgm:t>
    </dgm:pt>
    <dgm:pt modelId="{D9BEBE12-3D7A-4602-8B9B-98C7385A264F}">
      <dgm:prSet custT="1"/>
      <dgm:spPr/>
      <dgm:t>
        <a:bodyPr lIns="0" rIns="0"/>
        <a:lstStyle/>
        <a:p>
          <a:pPr marL="268288" indent="-180975" rtl="0">
            <a:spcAft>
              <a:spcPts val="600"/>
            </a:spcAft>
          </a:pPr>
          <a:r>
            <a:rPr lang="en-US" sz="2000" b="1" dirty="0" smtClean="0">
              <a:latin typeface="Arial" pitchFamily="34" charset="0"/>
              <a:cs typeface="Arial" pitchFamily="34" charset="0"/>
            </a:rPr>
            <a:t>Unit</a:t>
          </a:r>
          <a:r>
            <a:rPr lang="ru-RU" sz="2000" dirty="0" smtClean="0">
              <a:latin typeface="Arial" pitchFamily="34" charset="0"/>
              <a:cs typeface="Arial" pitchFamily="34" charset="0"/>
            </a:rPr>
            <a:t>:</a:t>
          </a:r>
          <a:r>
            <a:rPr lang="en-US" sz="2000" dirty="0" smtClean="0">
              <a:latin typeface="Arial" pitchFamily="34" charset="0"/>
              <a:cs typeface="Arial" pitchFamily="34" charset="0"/>
            </a:rPr>
            <a:t> named set of routines,  attributes, and invariant</a:t>
          </a:r>
          <a:endParaRPr lang="en-US" sz="2000" dirty="0">
            <a:latin typeface="Arial" pitchFamily="34" charset="0"/>
            <a:cs typeface="Arial" pitchFamily="34" charset="0"/>
          </a:endParaRPr>
        </a:p>
      </dgm:t>
    </dgm:pt>
    <dgm:pt modelId="{DC7C6460-A1FD-47D6-9B3B-8A7CE429A635}" type="parTrans" cxnId="{10CC295A-9019-448D-88F0-3F928966F42F}">
      <dgm:prSet/>
      <dgm:spPr/>
      <dgm:t>
        <a:bodyPr/>
        <a:lstStyle/>
        <a:p>
          <a:endParaRPr lang="en-US"/>
        </a:p>
      </dgm:t>
    </dgm:pt>
    <dgm:pt modelId="{AE5CD78A-38EE-4D00-B9CD-4EDAF7E4DA61}" type="sibTrans" cxnId="{10CC295A-9019-448D-88F0-3F928966F42F}">
      <dgm:prSet/>
      <dgm:spPr/>
      <dgm:t>
        <a:bodyPr/>
        <a:lstStyle/>
        <a:p>
          <a:endParaRPr lang="en-US"/>
        </a:p>
      </dgm:t>
    </dgm:pt>
    <dgm:pt modelId="{525D7A68-182D-4A98-9A92-7B466D1FC019}">
      <dgm:prSet custT="1"/>
      <dgm:spPr/>
      <dgm:t>
        <a:bodyPr lIns="0" rIns="0"/>
        <a:lstStyle/>
        <a:p>
          <a:pPr marL="268288" indent="-180975" rtl="0">
            <a:spcAft>
              <a:spcPts val="600"/>
            </a:spcAft>
          </a:pPr>
          <a:r>
            <a:rPr lang="en-US" sz="2000" b="1" dirty="0" smtClean="0">
              <a:latin typeface="Arial" pitchFamily="34" charset="0"/>
              <a:cs typeface="Arial" pitchFamily="34" charset="0"/>
            </a:rPr>
            <a:t>Standalone-routine: </a:t>
          </a:r>
          <a:r>
            <a:rPr lang="en-US" sz="2000" dirty="0" smtClean="0">
              <a:latin typeface="Arial" pitchFamily="34" charset="0"/>
              <a:cs typeface="Arial" pitchFamily="34" charset="0"/>
            </a:rPr>
            <a:t>scope, formal parameters, pre &amp; post conditions, body</a:t>
          </a:r>
          <a:endParaRPr lang="en-US" sz="2000" dirty="0">
            <a:latin typeface="Arial" pitchFamily="34" charset="0"/>
            <a:cs typeface="Arial" pitchFamily="34" charset="0"/>
          </a:endParaRPr>
        </a:p>
      </dgm:t>
    </dgm:pt>
    <dgm:pt modelId="{2CA1E294-5478-4B7D-856D-F1ECDF3AB802}" type="parTrans" cxnId="{BF413D29-E0ED-4E44-A74F-615484C39A93}">
      <dgm:prSet/>
      <dgm:spPr/>
      <dgm:t>
        <a:bodyPr/>
        <a:lstStyle/>
        <a:p>
          <a:endParaRPr lang="ru-RU"/>
        </a:p>
      </dgm:t>
    </dgm:pt>
    <dgm:pt modelId="{8BF90076-B600-4D4C-AE48-104F43313502}" type="sibTrans" cxnId="{BF413D29-E0ED-4E44-A74F-615484C39A93}">
      <dgm:prSet/>
      <dgm:spPr/>
      <dgm:t>
        <a:bodyPr/>
        <a:lstStyle/>
        <a:p>
          <a:endParaRPr lang="ru-RU"/>
        </a:p>
      </dgm:t>
    </dgm:pt>
    <dgm:pt modelId="{71C89190-5C24-4279-A87A-FE9F2694A8AC}">
      <dgm:prSet custT="1"/>
      <dgm:spPr/>
      <dgm:t>
        <a:bodyPr lIns="0" rIns="0"/>
        <a:lstStyle/>
        <a:p>
          <a:pPr marL="536575" indent="-180975" rtl="0">
            <a:spcAft>
              <a:spcPts val="600"/>
            </a:spcAft>
          </a:pPr>
          <a:r>
            <a:rPr lang="en-US" sz="2000" dirty="0" smtClean="0">
              <a:latin typeface="Arial" pitchFamily="34" charset="0"/>
              <a:cs typeface="Arial" pitchFamily="34" charset="0"/>
            </a:rPr>
            <a:t>Unit support direct usage (acts as a module)</a:t>
          </a:r>
          <a:endParaRPr lang="en-US" sz="2000" dirty="0">
            <a:latin typeface="Arial" pitchFamily="34" charset="0"/>
            <a:cs typeface="Arial" pitchFamily="34" charset="0"/>
          </a:endParaRPr>
        </a:p>
      </dgm:t>
    </dgm:pt>
    <dgm:pt modelId="{A2AB3F08-C709-4B98-8A56-197E1201EBDF}" type="sibTrans" cxnId="{99BFC9DB-0AB4-44BB-A85A-D6510C2D2C52}">
      <dgm:prSet/>
      <dgm:spPr/>
      <dgm:t>
        <a:bodyPr/>
        <a:lstStyle/>
        <a:p>
          <a:endParaRPr lang="ru-RU"/>
        </a:p>
      </dgm:t>
    </dgm:pt>
    <dgm:pt modelId="{1D98F052-B5B0-495C-BDA5-64AB574F7C1A}" type="parTrans" cxnId="{99BFC9DB-0AB4-44BB-A85A-D6510C2D2C52}">
      <dgm:prSet/>
      <dgm:spPr/>
      <dgm:t>
        <a:bodyPr/>
        <a:lstStyle/>
        <a:p>
          <a:endParaRPr lang="ru-RU"/>
        </a:p>
      </dgm:t>
    </dgm:pt>
    <dgm:pt modelId="{DA24D895-5C69-47C4-8F72-BC258C40F6F3}">
      <dgm:prSet custT="1"/>
      <dgm:spPr/>
      <dgm:t>
        <a:bodyPr lIns="0" rIns="0"/>
        <a:lstStyle/>
        <a:p>
          <a:pPr marL="536575" indent="-180975" rtl="0">
            <a:spcAft>
              <a:spcPts val="600"/>
            </a:spcAft>
          </a:pPr>
          <a:r>
            <a:rPr lang="en-US" sz="2000" dirty="0" smtClean="0">
              <a:latin typeface="Arial" pitchFamily="34" charset="0"/>
              <a:cs typeface="Arial" pitchFamily="34" charset="0"/>
            </a:rPr>
            <a:t>Unit supports inheritance</a:t>
          </a:r>
          <a:endParaRPr lang="en-US" sz="2000" dirty="0">
            <a:latin typeface="Arial" pitchFamily="34" charset="0"/>
            <a:cs typeface="Arial" pitchFamily="34" charset="0"/>
          </a:endParaRPr>
        </a:p>
      </dgm:t>
    </dgm:pt>
    <dgm:pt modelId="{EAEB9660-0A75-4C4D-B49B-03D326B7D165}" type="sibTrans" cxnId="{5215F4F2-54AA-4F53-8F82-92830332759D}">
      <dgm:prSet/>
      <dgm:spPr/>
      <dgm:t>
        <a:bodyPr/>
        <a:lstStyle/>
        <a:p>
          <a:endParaRPr lang="ru-RU"/>
        </a:p>
      </dgm:t>
    </dgm:pt>
    <dgm:pt modelId="{3B4C8A3B-841C-4C0E-ABB6-BB2AFE2328E2}" type="parTrans" cxnId="{5215F4F2-54AA-4F53-8F82-92830332759D}">
      <dgm:prSet/>
      <dgm:spPr/>
      <dgm:t>
        <a:bodyPr/>
        <a:lstStyle/>
        <a:p>
          <a:endParaRPr lang="ru-RU"/>
        </a:p>
      </dgm:t>
    </dgm:pt>
    <dgm:pt modelId="{71DBA773-65F0-4B5C-908E-FFA317D80B8D}">
      <dgm:prSet custT="1"/>
      <dgm:spPr/>
      <dgm:t>
        <a:bodyPr lIns="0" rIns="0"/>
        <a:lstStyle/>
        <a:p>
          <a:pPr marL="536575" indent="-180975" rtl="0">
            <a:spcAft>
              <a:spcPts val="600"/>
            </a:spcAft>
          </a:pPr>
          <a:r>
            <a:rPr lang="en-US" sz="2000" dirty="0" smtClean="0">
              <a:latin typeface="Arial" pitchFamily="34" charset="0"/>
              <a:cs typeface="Arial" pitchFamily="34" charset="0"/>
            </a:rPr>
            <a:t>Unit defines a type</a:t>
          </a:r>
          <a:endParaRPr lang="en-US" sz="2000" i="1" dirty="0">
            <a:latin typeface="Arial" pitchFamily="34" charset="0"/>
            <a:cs typeface="Arial" pitchFamily="34" charset="0"/>
          </a:endParaRPr>
        </a:p>
      </dgm:t>
    </dgm:pt>
    <dgm:pt modelId="{9D49CE80-D372-4263-8B2C-9B23A55E6F4D}" type="sibTrans" cxnId="{C37C16B7-9A43-4D24-AD1D-8390F2481659}">
      <dgm:prSet/>
      <dgm:spPr/>
      <dgm:t>
        <a:bodyPr/>
        <a:lstStyle/>
        <a:p>
          <a:endParaRPr lang="ru-RU"/>
        </a:p>
      </dgm:t>
    </dgm:pt>
    <dgm:pt modelId="{5348E855-239D-4571-ABF3-8F2BB02A9471}" type="parTrans" cxnId="{C37C16B7-9A43-4D24-AD1D-8390F2481659}">
      <dgm:prSet/>
      <dgm:spPr/>
      <dgm:t>
        <a:bodyPr/>
        <a:lstStyle/>
        <a:p>
          <a:endParaRPr lang="ru-RU"/>
        </a:p>
      </dgm:t>
    </dgm:pt>
    <dgm:pt modelId="{1AC54D71-3BE3-4DBB-A454-66C68F45F15A}">
      <dgm:prSet custT="1"/>
      <dgm:spPr/>
      <dgm:t>
        <a:bodyPr lIns="0" rIns="0"/>
        <a:lstStyle/>
        <a:p>
          <a:pPr marL="536575" indent="-180975" rtl="0">
            <a:spcAft>
              <a:spcPts val="600"/>
            </a:spcAft>
          </a:pPr>
          <a:r>
            <a:rPr lang="en-US" sz="2000" dirty="0" smtClean="0">
              <a:latin typeface="Arial" pitchFamily="34" charset="0"/>
              <a:cs typeface="Arial" pitchFamily="34" charset="0"/>
            </a:rPr>
            <a:t>Can be generic - type or constant expression of enumerated type parameterized</a:t>
          </a:r>
          <a:endParaRPr lang="en-US" sz="2000" dirty="0">
            <a:latin typeface="Arial" pitchFamily="34" charset="0"/>
            <a:cs typeface="Arial" pitchFamily="34" charset="0"/>
          </a:endParaRPr>
        </a:p>
      </dgm:t>
    </dgm:pt>
    <dgm:pt modelId="{C6EDD8DA-EE26-4FCE-B9A6-C246D16E393B}" type="sibTrans" cxnId="{CA000BCB-14EF-41C0-B635-1C23445B7A68}">
      <dgm:prSet/>
      <dgm:spPr/>
      <dgm:t>
        <a:bodyPr/>
        <a:lstStyle/>
        <a:p>
          <a:endParaRPr lang="ru-RU"/>
        </a:p>
      </dgm:t>
    </dgm:pt>
    <dgm:pt modelId="{25EDF8ED-5B3B-48E2-81C6-5865AC4ADB98}" type="parTrans" cxnId="{CA000BCB-14EF-41C0-B635-1C23445B7A68}">
      <dgm:prSet/>
      <dgm:spPr/>
      <dgm:t>
        <a:bodyPr/>
        <a:lstStyle/>
        <a:p>
          <a:endParaRPr lang="ru-RU"/>
        </a:p>
      </dgm:t>
    </dgm:pt>
    <dgm:pt modelId="{C43548B1-9E9C-4FDA-9B41-FD3390B8AC58}" type="pres">
      <dgm:prSet presAssocID="{F02C83E7-E74B-4AED-BFE1-525CFA424D50}" presName="linear" presStyleCnt="0">
        <dgm:presLayoutVars>
          <dgm:animLvl val="lvl"/>
          <dgm:resizeHandles val="exact"/>
        </dgm:presLayoutVars>
      </dgm:prSet>
      <dgm:spPr/>
      <dgm:t>
        <a:bodyPr/>
        <a:lstStyle/>
        <a:p>
          <a:endParaRPr lang="en-US"/>
        </a:p>
      </dgm:t>
    </dgm:pt>
    <dgm:pt modelId="{532A91D8-AF3D-42E0-B986-FAE7CFA9AC9F}" type="pres">
      <dgm:prSet presAssocID="{CD720E26-38C6-49B0-9D82-AEFB7CB60E9A}" presName="parentText" presStyleLbl="node1" presStyleIdx="0" presStyleCnt="1" custLinFactNeighborX="853" custLinFactNeighborY="-6151">
        <dgm:presLayoutVars>
          <dgm:chMax val="0"/>
          <dgm:bulletEnabled val="1"/>
        </dgm:presLayoutVars>
      </dgm:prSet>
      <dgm:spPr/>
      <dgm:t>
        <a:bodyPr/>
        <a:lstStyle/>
        <a:p>
          <a:endParaRPr lang="en-US"/>
        </a:p>
      </dgm:t>
    </dgm:pt>
    <dgm:pt modelId="{870A6B30-E499-4DF2-A9B8-AE3CAD439703}" type="pres">
      <dgm:prSet presAssocID="{CD720E26-38C6-49B0-9D82-AEFB7CB60E9A}" presName="childText" presStyleLbl="revTx" presStyleIdx="0" presStyleCnt="1" custScaleY="115945" custLinFactY="29997" custLinFactNeighborX="58648" custLinFactNeighborY="100000">
        <dgm:presLayoutVars>
          <dgm:bulletEnabled val="1"/>
        </dgm:presLayoutVars>
      </dgm:prSet>
      <dgm:spPr/>
      <dgm:t>
        <a:bodyPr/>
        <a:lstStyle/>
        <a:p>
          <a:endParaRPr lang="en-US"/>
        </a:p>
      </dgm:t>
    </dgm:pt>
  </dgm:ptLst>
  <dgm:cxnLst>
    <dgm:cxn modelId="{99BFC9DB-0AB4-44BB-A85A-D6510C2D2C52}" srcId="{CD720E26-38C6-49B0-9D82-AEFB7CB60E9A}" destId="{71C89190-5C24-4279-A87A-FE9F2694A8AC}" srcOrd="6" destOrd="0" parTransId="{1D98F052-B5B0-495C-BDA5-64AB574F7C1A}" sibTransId="{A2AB3F08-C709-4B98-8A56-197E1201EBDF}"/>
    <dgm:cxn modelId="{1FE4C902-697E-472B-B987-1C37F9FE80E2}" type="presOf" srcId="{1F9F43F5-9DBA-408B-974E-7EFD33A762C2}" destId="{870A6B30-E499-4DF2-A9B8-AE3CAD439703}" srcOrd="0" destOrd="0" presId="urn:microsoft.com/office/officeart/2005/8/layout/vList2"/>
    <dgm:cxn modelId="{F4CB742F-F0A7-4DF2-B36D-2175CE5E86B1}" type="presOf" srcId="{CD720E26-38C6-49B0-9D82-AEFB7CB60E9A}" destId="{532A91D8-AF3D-42E0-B986-FAE7CFA9AC9F}" srcOrd="0" destOrd="0" presId="urn:microsoft.com/office/officeart/2005/8/layout/vList2"/>
    <dgm:cxn modelId="{10CC295A-9019-448D-88F0-3F928966F42F}" srcId="{CD720E26-38C6-49B0-9D82-AEFB7CB60E9A}" destId="{D9BEBE12-3D7A-4602-8B9B-98C7385A264F}" srcOrd="2" destOrd="0" parTransId="{DC7C6460-A1FD-47D6-9B3B-8A7CE429A635}" sibTransId="{AE5CD78A-38EE-4D00-B9CD-4EDAF7E4DA61}"/>
    <dgm:cxn modelId="{3BF7AAB3-59C5-43B0-AC29-46526B46A28F}" type="presOf" srcId="{71C89190-5C24-4279-A87A-FE9F2694A8AC}" destId="{870A6B30-E499-4DF2-A9B8-AE3CAD439703}" srcOrd="0" destOrd="6" presId="urn:microsoft.com/office/officeart/2005/8/layout/vList2"/>
    <dgm:cxn modelId="{A76DF23F-B07E-4EC0-8405-121DA113D9D6}" type="presOf" srcId="{F02C83E7-E74B-4AED-BFE1-525CFA424D50}" destId="{C43548B1-9E9C-4FDA-9B41-FD3390B8AC58}" srcOrd="0" destOrd="0" presId="urn:microsoft.com/office/officeart/2005/8/layout/vList2"/>
    <dgm:cxn modelId="{FFA8D658-0FC7-4A46-B51B-01D293C65EDD}" type="presOf" srcId="{D9BEBE12-3D7A-4602-8B9B-98C7385A264F}" destId="{870A6B30-E499-4DF2-A9B8-AE3CAD439703}" srcOrd="0" destOrd="2" presId="urn:microsoft.com/office/officeart/2005/8/layout/vList2"/>
    <dgm:cxn modelId="{C37C16B7-9A43-4D24-AD1D-8390F2481659}" srcId="{CD720E26-38C6-49B0-9D82-AEFB7CB60E9A}" destId="{71DBA773-65F0-4B5C-908E-FFA317D80B8D}" srcOrd="4" destOrd="0" parTransId="{5348E855-239D-4571-ABF3-8F2BB02A9471}" sibTransId="{9D49CE80-D372-4263-8B2C-9B23A55E6F4D}"/>
    <dgm:cxn modelId="{217B72EF-2267-47AD-A126-2926D4A1092E}" type="presOf" srcId="{DA24D895-5C69-47C4-8F72-BC258C40F6F3}" destId="{870A6B30-E499-4DF2-A9B8-AE3CAD439703}" srcOrd="0" destOrd="5" presId="urn:microsoft.com/office/officeart/2005/8/layout/vList2"/>
    <dgm:cxn modelId="{CA000BCB-14EF-41C0-B635-1C23445B7A68}" srcId="{CD720E26-38C6-49B0-9D82-AEFB7CB60E9A}" destId="{1AC54D71-3BE3-4DBB-A454-66C68F45F15A}" srcOrd="3" destOrd="0" parTransId="{25EDF8ED-5B3B-48E2-81C6-5865AC4ADB98}" sibTransId="{C6EDD8DA-EE26-4FCE-B9A6-C246D16E393B}"/>
    <dgm:cxn modelId="{BF413D29-E0ED-4E44-A74F-615484C39A93}" srcId="{CD720E26-38C6-49B0-9D82-AEFB7CB60E9A}" destId="{525D7A68-182D-4A98-9A92-7B466D1FC019}" srcOrd="1" destOrd="0" parTransId="{2CA1E294-5478-4B7D-856D-F1ECDF3AB802}" sibTransId="{8BF90076-B600-4D4C-AE48-104F43313502}"/>
    <dgm:cxn modelId="{68BAC3F8-9F91-446F-AFB8-F7E7D8C735F9}" type="presOf" srcId="{71DBA773-65F0-4B5C-908E-FFA317D80B8D}" destId="{870A6B30-E499-4DF2-A9B8-AE3CAD439703}" srcOrd="0" destOrd="4" presId="urn:microsoft.com/office/officeart/2005/8/layout/vList2"/>
    <dgm:cxn modelId="{EACF8734-B87C-4FB5-AC53-D3F8EA06AB89}" srcId="{F02C83E7-E74B-4AED-BFE1-525CFA424D50}" destId="{CD720E26-38C6-49B0-9D82-AEFB7CB60E9A}" srcOrd="0" destOrd="0" parTransId="{AD5E2ACA-11F7-4581-AE85-46EEF49DFE1F}" sibTransId="{ADD080AA-A422-4816-B338-60B64360C9F2}"/>
    <dgm:cxn modelId="{F8306354-BDD4-4044-81F9-90A31BCAA7FC}" srcId="{CD720E26-38C6-49B0-9D82-AEFB7CB60E9A}" destId="{1F9F43F5-9DBA-408B-974E-7EFD33A762C2}" srcOrd="0" destOrd="0" parTransId="{E19C2530-CB5A-4885-A973-A05F04C0CA30}" sibTransId="{BD6BF8DC-ECDD-403F-9222-7D4BF78DA169}"/>
    <dgm:cxn modelId="{FE8C28A3-647D-40A6-B5DE-983D8B035DC7}" type="presOf" srcId="{1AC54D71-3BE3-4DBB-A454-66C68F45F15A}" destId="{870A6B30-E499-4DF2-A9B8-AE3CAD439703}" srcOrd="0" destOrd="3" presId="urn:microsoft.com/office/officeart/2005/8/layout/vList2"/>
    <dgm:cxn modelId="{0B757191-AC4C-4429-8033-506CAD86FF5B}" type="presOf" srcId="{525D7A68-182D-4A98-9A92-7B466D1FC019}" destId="{870A6B30-E499-4DF2-A9B8-AE3CAD439703}" srcOrd="0" destOrd="1" presId="urn:microsoft.com/office/officeart/2005/8/layout/vList2"/>
    <dgm:cxn modelId="{5215F4F2-54AA-4F53-8F82-92830332759D}" srcId="{CD720E26-38C6-49B0-9D82-AEFB7CB60E9A}" destId="{DA24D895-5C69-47C4-8F72-BC258C40F6F3}" srcOrd="5" destOrd="0" parTransId="{3B4C8A3B-841C-4C0E-ABB6-BB2AFE2328E2}" sibTransId="{EAEB9660-0A75-4C4D-B49B-03D326B7D165}"/>
    <dgm:cxn modelId="{E18AA573-432E-4FC3-8B5B-50E6A8D54BDA}" type="presParOf" srcId="{C43548B1-9E9C-4FDA-9B41-FD3390B8AC58}" destId="{532A91D8-AF3D-42E0-B986-FAE7CFA9AC9F}" srcOrd="0" destOrd="0" presId="urn:microsoft.com/office/officeart/2005/8/layout/vList2"/>
    <dgm:cxn modelId="{676CF522-D81C-4F36-B45D-3425D9691C18}" type="presParOf" srcId="{C43548B1-9E9C-4FDA-9B41-FD3390B8AC58}" destId="{870A6B30-E499-4DF2-A9B8-AE3CAD43970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852AD8-F7D5-4514-8DF3-321995C150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D6AB4663-160E-4F72-8DDD-0FD3FADAC996}">
      <dgm:prSet/>
      <dgm:spPr/>
      <dgm:t>
        <a:bodyPr/>
        <a:lstStyle/>
        <a:p>
          <a:pPr rtl="0"/>
          <a:r>
            <a:rPr kumimoji="1" lang="en-US" baseline="0" dirty="0" smtClean="0"/>
            <a:t>Routines can be procedures or functions</a:t>
          </a:r>
          <a:endParaRPr lang="ru-RU" dirty="0"/>
        </a:p>
      </dgm:t>
    </dgm:pt>
    <dgm:pt modelId="{F78AAF8C-AC3A-47C4-8724-76C7A71D9945}" type="parTrans" cxnId="{871BB8BF-E329-4D5E-AD41-3998BBB7CAE9}">
      <dgm:prSet/>
      <dgm:spPr/>
      <dgm:t>
        <a:bodyPr/>
        <a:lstStyle/>
        <a:p>
          <a:endParaRPr lang="ru-RU"/>
        </a:p>
      </dgm:t>
    </dgm:pt>
    <dgm:pt modelId="{F859DD07-D1DD-438F-B436-DC6ADA79572D}" type="sibTrans" cxnId="{871BB8BF-E329-4D5E-AD41-3998BBB7CAE9}">
      <dgm:prSet/>
      <dgm:spPr/>
      <dgm:t>
        <a:bodyPr/>
        <a:lstStyle/>
        <a:p>
          <a:endParaRPr lang="ru-RU"/>
        </a:p>
      </dgm:t>
    </dgm:pt>
    <dgm:pt modelId="{0D5F5AB9-9A59-4390-B013-3CB1B05052E5}">
      <dgm:prSet custT="1"/>
      <dgm:spPr/>
      <dgm:t>
        <a:bodyPr/>
        <a:lstStyle/>
        <a:p>
          <a:pPr rtl="0"/>
          <a:r>
            <a:rPr lang="en-US" sz="2400" kern="1200" dirty="0" smtClean="0">
              <a:solidFill>
                <a:srgbClr val="0000FF"/>
              </a:solidFill>
              <a:latin typeface="Lucida Console" pitchFamily="49" charset="0"/>
              <a:ea typeface="+mn-ea"/>
              <a:cs typeface="Calibri" pitchFamily="34" charset="0"/>
            </a:rPr>
            <a:t>a </a:t>
          </a:r>
          <a:r>
            <a:rPr lang="en-US" sz="2400" b="1" kern="1200" dirty="0" smtClean="0">
              <a:solidFill>
                <a:srgbClr val="0000FF"/>
              </a:solidFill>
              <a:latin typeface="Lucida Console" pitchFamily="49" charset="0"/>
              <a:ea typeface="+mn-ea"/>
              <a:cs typeface="Calibri" pitchFamily="34" charset="0"/>
            </a:rPr>
            <a:t>do end</a:t>
          </a:r>
          <a:r>
            <a:rPr lang="en-US" sz="2400" kern="1200" dirty="0" smtClean="0">
              <a:solidFill>
                <a:srgbClr val="0000FF"/>
              </a:solidFill>
              <a:latin typeface="Lucida Console" pitchFamily="49" charset="0"/>
              <a:ea typeface="+mn-ea"/>
              <a:cs typeface="Calibri" pitchFamily="34" charset="0"/>
            </a:rPr>
            <a:t> </a:t>
          </a:r>
          <a:r>
            <a:rPr kumimoji="1" lang="en-US" sz="2400" kern="1200" baseline="0" dirty="0" smtClean="0"/>
            <a:t>/* that is a procedure without parameters, one may put () after routine name*/</a:t>
          </a:r>
          <a:endParaRPr lang="ru-RU" sz="2400" kern="1200" dirty="0"/>
        </a:p>
      </dgm:t>
    </dgm:pt>
    <dgm:pt modelId="{03ACB9E0-2335-4DCB-A709-1137BD702EB5}" type="parTrans" cxnId="{FB4E129A-4E7D-424C-AC84-4CE2B35E3216}">
      <dgm:prSet/>
      <dgm:spPr/>
      <dgm:t>
        <a:bodyPr/>
        <a:lstStyle/>
        <a:p>
          <a:endParaRPr lang="ru-RU"/>
        </a:p>
      </dgm:t>
    </dgm:pt>
    <dgm:pt modelId="{F5AC291A-C1C7-4CEF-8729-B7ACDBBFAE2D}" type="sibTrans" cxnId="{FB4E129A-4E7D-424C-AC84-4CE2B35E3216}">
      <dgm:prSet/>
      <dgm:spPr/>
      <dgm:t>
        <a:bodyPr/>
        <a:lstStyle/>
        <a:p>
          <a:endParaRPr lang="ru-RU"/>
        </a:p>
      </dgm:t>
    </dgm:pt>
    <dgm:pt modelId="{AAA3F5A7-A54E-47DE-B832-1837251BCBCE}">
      <dgm:prSet custT="1"/>
      <dgm:spPr/>
      <dgm:t>
        <a:bodyPr/>
        <a:lstStyle/>
        <a:p>
          <a:pPr rtl="0"/>
          <a:r>
            <a:rPr lang="en-US" sz="2400" b="0" kern="1200" dirty="0" smtClean="0">
              <a:solidFill>
                <a:srgbClr val="0000FF"/>
              </a:solidFill>
              <a:latin typeface="Lucida Console" pitchFamily="49" charset="0"/>
              <a:ea typeface="+mn-ea"/>
              <a:cs typeface="Calibri" pitchFamily="34" charset="0"/>
            </a:rPr>
            <a:t>foo</a:t>
          </a:r>
          <a:r>
            <a:rPr lang="en-US" sz="2400" b="1" kern="1200" dirty="0" smtClean="0">
              <a:solidFill>
                <a:srgbClr val="0000FF"/>
              </a:solidFill>
              <a:latin typeface="Lucida Console" pitchFamily="49" charset="0"/>
              <a:ea typeface="+mn-ea"/>
              <a:cs typeface="Calibri" pitchFamily="34" charset="0"/>
            </a:rPr>
            <a:t>: </a:t>
          </a:r>
          <a:r>
            <a:rPr lang="en-US" sz="2400" b="0" kern="1200" dirty="0" smtClean="0">
              <a:solidFill>
                <a:srgbClr val="0000FF"/>
              </a:solidFill>
              <a:latin typeface="Lucida Console" pitchFamily="49" charset="0"/>
              <a:ea typeface="+mn-ea"/>
              <a:cs typeface="Calibri" pitchFamily="34" charset="0"/>
            </a:rPr>
            <a:t>T </a:t>
          </a:r>
          <a:r>
            <a:rPr lang="en-US" sz="2400" b="1" kern="1200" dirty="0" smtClean="0">
              <a:solidFill>
                <a:srgbClr val="0000FF"/>
              </a:solidFill>
              <a:latin typeface="Lucida Console" pitchFamily="49" charset="0"/>
              <a:ea typeface="+mn-ea"/>
              <a:cs typeface="Calibri" pitchFamily="34" charset="0"/>
            </a:rPr>
            <a:t>do end </a:t>
          </a:r>
          <a:r>
            <a:rPr kumimoji="1" lang="en-US" sz="2400" kern="1200" baseline="0" dirty="0" smtClean="0"/>
            <a:t>/* that is a function without parameters which returns an object of type T*/</a:t>
          </a:r>
          <a:endParaRPr lang="ru-RU" sz="2400" kern="1200" dirty="0"/>
        </a:p>
      </dgm:t>
    </dgm:pt>
    <dgm:pt modelId="{41B936FD-24A3-4068-B5D9-E7454F35ABE2}" type="parTrans" cxnId="{6E49CA0E-5F6F-4CCA-AB0E-CB25131515B7}">
      <dgm:prSet/>
      <dgm:spPr/>
      <dgm:t>
        <a:bodyPr/>
        <a:lstStyle/>
        <a:p>
          <a:endParaRPr lang="ru-RU"/>
        </a:p>
      </dgm:t>
    </dgm:pt>
    <dgm:pt modelId="{A2EAD17C-4289-4FEF-BF6E-B35494EE232C}" type="sibTrans" cxnId="{6E49CA0E-5F6F-4CCA-AB0E-CB25131515B7}">
      <dgm:prSet/>
      <dgm:spPr/>
      <dgm:t>
        <a:bodyPr/>
        <a:lstStyle/>
        <a:p>
          <a:endParaRPr lang="ru-RU"/>
        </a:p>
      </dgm:t>
    </dgm:pt>
    <dgm:pt modelId="{AD163E60-EC80-4E15-A288-200265D93D4F}">
      <dgm:prSet/>
      <dgm:spPr/>
      <dgm:t>
        <a:bodyPr/>
        <a:lstStyle/>
        <a:p>
          <a:pPr rtl="0"/>
          <a:r>
            <a:rPr kumimoji="1" lang="en-US" baseline="0" dirty="0" smtClean="0"/>
            <a:t>Unit attributes can be variable (default) or constant</a:t>
          </a:r>
          <a:endParaRPr lang="ru-RU" dirty="0"/>
        </a:p>
      </dgm:t>
    </dgm:pt>
    <dgm:pt modelId="{0E4B6F3A-9E2D-4DD7-8068-3DF3EACFF46A}" type="parTrans" cxnId="{AE9EF8B8-45AB-4E31-98A1-CABDFB03E0B6}">
      <dgm:prSet/>
      <dgm:spPr/>
      <dgm:t>
        <a:bodyPr/>
        <a:lstStyle/>
        <a:p>
          <a:endParaRPr lang="ru-RU"/>
        </a:p>
      </dgm:t>
    </dgm:pt>
    <dgm:pt modelId="{EB54C50E-5689-42F2-B8B2-B22402FECF8A}" type="sibTrans" cxnId="{AE9EF8B8-45AB-4E31-98A1-CABDFB03E0B6}">
      <dgm:prSet/>
      <dgm:spPr/>
      <dgm:t>
        <a:bodyPr/>
        <a:lstStyle/>
        <a:p>
          <a:endParaRPr lang="ru-RU"/>
        </a:p>
      </dgm:t>
    </dgm:pt>
    <dgm:pt modelId="{23860187-1D79-49D3-8949-729AD01004DD}">
      <dgm:prSet custT="1"/>
      <dgm:spPr/>
      <dgm:t>
        <a:bodyPr/>
        <a:lstStyle/>
        <a:p>
          <a:pPr rtl="0"/>
          <a:r>
            <a:rPr lang="en-US" sz="2400" b="0" kern="1200" dirty="0" smtClean="0">
              <a:solidFill>
                <a:srgbClr val="0000FF"/>
              </a:solidFill>
              <a:latin typeface="Lucida Console" pitchFamily="49" charset="0"/>
              <a:ea typeface="+mn-ea"/>
              <a:cs typeface="Calibri" pitchFamily="34" charset="0"/>
            </a:rPr>
            <a:t>variable</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a:t>
          </a:r>
          <a:endParaRPr lang="ru-RU" sz="2400" b="0" kern="1200" dirty="0">
            <a:solidFill>
              <a:srgbClr val="0000FF"/>
            </a:solidFill>
            <a:latin typeface="Lucida Console" pitchFamily="49" charset="0"/>
            <a:ea typeface="+mn-ea"/>
            <a:cs typeface="Calibri" pitchFamily="34" charset="0"/>
          </a:endParaRPr>
        </a:p>
      </dgm:t>
    </dgm:pt>
    <dgm:pt modelId="{8F2EA81A-9C6B-413E-933D-276710EF597F}" type="parTrans" cxnId="{16CB808D-00FC-4401-AE4A-AB540F528FE5}">
      <dgm:prSet/>
      <dgm:spPr/>
      <dgm:t>
        <a:bodyPr/>
        <a:lstStyle/>
        <a:p>
          <a:endParaRPr lang="ru-RU"/>
        </a:p>
      </dgm:t>
    </dgm:pt>
    <dgm:pt modelId="{4AA885F3-D6AE-42CB-A87F-B9D8FBFC14C0}" type="sibTrans" cxnId="{16CB808D-00FC-4401-AE4A-AB540F528FE5}">
      <dgm:prSet/>
      <dgm:spPr/>
      <dgm:t>
        <a:bodyPr/>
        <a:lstStyle/>
        <a:p>
          <a:endParaRPr lang="ru-RU"/>
        </a:p>
      </dgm:t>
    </dgm:pt>
    <dgm:pt modelId="{7EA3F2DF-E9D1-4DFF-AF89-882AB7CF5053}">
      <dgm:prSet custT="1"/>
      <dgm:spPr/>
      <dgm:t>
        <a:bodyPr/>
        <a:lstStyle/>
        <a:p>
          <a:pPr rtl="0"/>
          <a:r>
            <a:rPr lang="en-US" sz="2400" b="1" kern="1200" dirty="0" err="1" smtClean="0">
              <a:solidFill>
                <a:srgbClr val="0000FF"/>
              </a:solidFill>
              <a:latin typeface="Lucida Console" pitchFamily="49" charset="0"/>
              <a:ea typeface="+mn-ea"/>
              <a:cs typeface="Calibri" pitchFamily="34" charset="0"/>
            </a:rPr>
            <a:t>const</a:t>
          </a:r>
          <a:r>
            <a:rPr lang="en-US" sz="2400" b="0" kern="1200" dirty="0" smtClean="0">
              <a:solidFill>
                <a:srgbClr val="0000FF"/>
              </a:solidFill>
              <a:latin typeface="Lucida Console" pitchFamily="49" charset="0"/>
              <a:ea typeface="+mn-ea"/>
              <a:cs typeface="Calibri" pitchFamily="34" charset="0"/>
            </a:rPr>
            <a:t> constant</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gm:t>
    </dgm:pt>
    <dgm:pt modelId="{CC232688-5FCB-4669-A634-E19EDE43C245}" type="parTrans" cxnId="{BB569284-60F5-4C4A-A79D-F5C3BC7AB2E2}">
      <dgm:prSet/>
      <dgm:spPr/>
      <dgm:t>
        <a:bodyPr/>
        <a:lstStyle/>
        <a:p>
          <a:endParaRPr lang="ru-RU"/>
        </a:p>
      </dgm:t>
    </dgm:pt>
    <dgm:pt modelId="{12892F54-DF5C-4529-A9B7-3CB208A76351}" type="sibTrans" cxnId="{BB569284-60F5-4C4A-A79D-F5C3BC7AB2E2}">
      <dgm:prSet/>
      <dgm:spPr/>
      <dgm:t>
        <a:bodyPr/>
        <a:lstStyle/>
        <a:p>
          <a:endParaRPr lang="ru-RU"/>
        </a:p>
      </dgm:t>
    </dgm:pt>
    <dgm:pt modelId="{24A08934-39EA-436C-8754-768B8B90AD95}">
      <dgm:prSet/>
      <dgm:spPr/>
      <dgm:t>
        <a:bodyPr/>
        <a:lstStyle/>
        <a:p>
          <a:pPr rtl="0"/>
          <a:r>
            <a:rPr kumimoji="1" lang="en-US" baseline="0" dirty="0" smtClean="0"/>
            <a:t>Routines may have locals which can be also variable or constant (default)</a:t>
          </a:r>
          <a:endParaRPr lang="ru-RU" dirty="0"/>
        </a:p>
      </dgm:t>
    </dgm:pt>
    <dgm:pt modelId="{70A1519F-8EF0-4D61-930A-75075A51C841}" type="parTrans" cxnId="{12A76F37-690A-4B4C-8B14-60859BEBB093}">
      <dgm:prSet/>
      <dgm:spPr/>
      <dgm:t>
        <a:bodyPr/>
        <a:lstStyle/>
        <a:p>
          <a:endParaRPr lang="ru-RU"/>
        </a:p>
      </dgm:t>
    </dgm:pt>
    <dgm:pt modelId="{9FFC5987-8B26-4172-8C8A-FDF814222899}" type="sibTrans" cxnId="{12A76F37-690A-4B4C-8B14-60859BEBB093}">
      <dgm:prSet/>
      <dgm:spPr/>
      <dgm:t>
        <a:bodyPr/>
        <a:lstStyle/>
        <a:p>
          <a:endParaRPr lang="ru-RU"/>
        </a:p>
      </dgm:t>
    </dgm:pt>
    <dgm:pt modelId="{13E35328-85FD-4D88-A612-6DAC2D6AF57F}">
      <dgm:prSet custT="1"/>
      <dgm:spPr/>
      <dgm:t>
        <a:bodyPr/>
        <a:lstStyle/>
        <a:p>
          <a:pPr rtl="0"/>
          <a:r>
            <a:rPr lang="en-US" sz="2400" b="1" kern="1200" dirty="0" err="1" smtClean="0">
              <a:solidFill>
                <a:srgbClr val="0000FF"/>
              </a:solidFill>
              <a:latin typeface="Lucida Console" pitchFamily="49" charset="0"/>
              <a:ea typeface="+mn-ea"/>
              <a:cs typeface="Calibri" pitchFamily="34" charset="0"/>
            </a:rPr>
            <a:t>var</a:t>
          </a:r>
          <a:r>
            <a:rPr lang="en-US" sz="2400" b="0" kern="1200" dirty="0" smtClean="0">
              <a:solidFill>
                <a:srgbClr val="0000FF"/>
              </a:solidFill>
              <a:latin typeface="Lucida Console" pitchFamily="49" charset="0"/>
              <a:ea typeface="+mn-ea"/>
              <a:cs typeface="Calibri" pitchFamily="34" charset="0"/>
            </a:rPr>
            <a:t> variable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gm:t>
    </dgm:pt>
    <dgm:pt modelId="{401130CA-540F-44A0-B643-BE2D15BC5B9A}" type="parTrans" cxnId="{7E10D132-28E7-412A-BF94-6BD82CB4FAEF}">
      <dgm:prSet/>
      <dgm:spPr/>
      <dgm:t>
        <a:bodyPr/>
        <a:lstStyle/>
        <a:p>
          <a:endParaRPr lang="ru-RU"/>
        </a:p>
      </dgm:t>
    </dgm:pt>
    <dgm:pt modelId="{74EF38B1-904D-4B30-BDC9-0E561EDC12B5}" type="sibTrans" cxnId="{7E10D132-28E7-412A-BF94-6BD82CB4FAEF}">
      <dgm:prSet/>
      <dgm:spPr/>
      <dgm:t>
        <a:bodyPr/>
        <a:lstStyle/>
        <a:p>
          <a:endParaRPr lang="ru-RU"/>
        </a:p>
      </dgm:t>
    </dgm:pt>
    <dgm:pt modelId="{EFB1AEB5-BE84-434C-A4E3-66708A1DD1CE}">
      <dgm:prSet custT="1"/>
      <dgm:spPr/>
      <dgm:t>
        <a:bodyPr/>
        <a:lstStyle/>
        <a:p>
          <a:pPr rtl="0"/>
          <a:r>
            <a:rPr lang="en-US" sz="2400" b="0" kern="1200" dirty="0" smtClean="0">
              <a:solidFill>
                <a:srgbClr val="0000FF"/>
              </a:solidFill>
              <a:latin typeface="Lucida Console" pitchFamily="49" charset="0"/>
              <a:ea typeface="+mn-ea"/>
              <a:cs typeface="Calibri" pitchFamily="34" charset="0"/>
            </a:rPr>
            <a:t>constant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gm:t>
    </dgm:pt>
    <dgm:pt modelId="{051EEAE6-999C-4E87-800D-A5B5071831E9}" type="parTrans" cxnId="{5AC5E548-6DC7-4F18-A49A-E44D648F9B73}">
      <dgm:prSet/>
      <dgm:spPr/>
      <dgm:t>
        <a:bodyPr/>
        <a:lstStyle/>
        <a:p>
          <a:endParaRPr lang="ru-RU"/>
        </a:p>
      </dgm:t>
    </dgm:pt>
    <dgm:pt modelId="{E114EEB1-07E5-460B-B3B7-41AEE00EF61B}" type="sibTrans" cxnId="{5AC5E548-6DC7-4F18-A49A-E44D648F9B73}">
      <dgm:prSet/>
      <dgm:spPr/>
      <dgm:t>
        <a:bodyPr/>
        <a:lstStyle/>
        <a:p>
          <a:endParaRPr lang="ru-RU"/>
        </a:p>
      </dgm:t>
    </dgm:pt>
    <dgm:pt modelId="{3A56D650-6A68-45D9-AC2F-CB45F3C7B551}" type="pres">
      <dgm:prSet presAssocID="{A6852AD8-F7D5-4514-8DF3-321995C15072}" presName="linear" presStyleCnt="0">
        <dgm:presLayoutVars>
          <dgm:animLvl val="lvl"/>
          <dgm:resizeHandles val="exact"/>
        </dgm:presLayoutVars>
      </dgm:prSet>
      <dgm:spPr/>
      <dgm:t>
        <a:bodyPr/>
        <a:lstStyle/>
        <a:p>
          <a:endParaRPr lang="en-US"/>
        </a:p>
      </dgm:t>
    </dgm:pt>
    <dgm:pt modelId="{29417B6E-B73C-4351-9D3A-7D6E471C64EB}" type="pres">
      <dgm:prSet presAssocID="{D6AB4663-160E-4F72-8DDD-0FD3FADAC996}" presName="parentText" presStyleLbl="node1" presStyleIdx="0" presStyleCnt="3" custScaleY="51200">
        <dgm:presLayoutVars>
          <dgm:chMax val="0"/>
          <dgm:bulletEnabled val="1"/>
        </dgm:presLayoutVars>
      </dgm:prSet>
      <dgm:spPr/>
      <dgm:t>
        <a:bodyPr/>
        <a:lstStyle/>
        <a:p>
          <a:endParaRPr lang="en-US"/>
        </a:p>
      </dgm:t>
    </dgm:pt>
    <dgm:pt modelId="{FB722BFF-AADA-43E9-8276-0C289A7223B1}" type="pres">
      <dgm:prSet presAssocID="{D6AB4663-160E-4F72-8DDD-0FD3FADAC996}" presName="childText" presStyleLbl="revTx" presStyleIdx="0" presStyleCnt="3">
        <dgm:presLayoutVars>
          <dgm:bulletEnabled val="1"/>
        </dgm:presLayoutVars>
      </dgm:prSet>
      <dgm:spPr/>
      <dgm:t>
        <a:bodyPr/>
        <a:lstStyle/>
        <a:p>
          <a:endParaRPr lang="ru-RU"/>
        </a:p>
      </dgm:t>
    </dgm:pt>
    <dgm:pt modelId="{2063C66D-C446-4986-BA5C-432B4C47E69D}" type="pres">
      <dgm:prSet presAssocID="{AD163E60-EC80-4E15-A288-200265D93D4F}" presName="parentText" presStyleLbl="node1" presStyleIdx="1" presStyleCnt="3" custScaleY="49789">
        <dgm:presLayoutVars>
          <dgm:chMax val="0"/>
          <dgm:bulletEnabled val="1"/>
        </dgm:presLayoutVars>
      </dgm:prSet>
      <dgm:spPr/>
      <dgm:t>
        <a:bodyPr/>
        <a:lstStyle/>
        <a:p>
          <a:endParaRPr lang="en-US"/>
        </a:p>
      </dgm:t>
    </dgm:pt>
    <dgm:pt modelId="{14F805A5-24D5-42BC-9617-531F7034B784}" type="pres">
      <dgm:prSet presAssocID="{AD163E60-EC80-4E15-A288-200265D93D4F}" presName="childText" presStyleLbl="revTx" presStyleIdx="1" presStyleCnt="3">
        <dgm:presLayoutVars>
          <dgm:bulletEnabled val="1"/>
        </dgm:presLayoutVars>
      </dgm:prSet>
      <dgm:spPr/>
      <dgm:t>
        <a:bodyPr/>
        <a:lstStyle/>
        <a:p>
          <a:endParaRPr lang="en-US"/>
        </a:p>
      </dgm:t>
    </dgm:pt>
    <dgm:pt modelId="{26C05EB7-E021-4E8C-B730-443142B86A66}" type="pres">
      <dgm:prSet presAssocID="{24A08934-39EA-436C-8754-768B8B90AD95}" presName="parentText" presStyleLbl="node1" presStyleIdx="2" presStyleCnt="3" custScaleY="61319">
        <dgm:presLayoutVars>
          <dgm:chMax val="0"/>
          <dgm:bulletEnabled val="1"/>
        </dgm:presLayoutVars>
      </dgm:prSet>
      <dgm:spPr/>
      <dgm:t>
        <a:bodyPr/>
        <a:lstStyle/>
        <a:p>
          <a:endParaRPr lang="en-US"/>
        </a:p>
      </dgm:t>
    </dgm:pt>
    <dgm:pt modelId="{D4C9EDD2-76B4-4D44-948B-73E20F7082B2}" type="pres">
      <dgm:prSet presAssocID="{24A08934-39EA-436C-8754-768B8B90AD95}" presName="childText" presStyleLbl="revTx" presStyleIdx="2" presStyleCnt="3">
        <dgm:presLayoutVars>
          <dgm:bulletEnabled val="1"/>
        </dgm:presLayoutVars>
      </dgm:prSet>
      <dgm:spPr/>
      <dgm:t>
        <a:bodyPr/>
        <a:lstStyle/>
        <a:p>
          <a:endParaRPr lang="en-US"/>
        </a:p>
      </dgm:t>
    </dgm:pt>
  </dgm:ptLst>
  <dgm:cxnLst>
    <dgm:cxn modelId="{AE9EF8B8-45AB-4E31-98A1-CABDFB03E0B6}" srcId="{A6852AD8-F7D5-4514-8DF3-321995C15072}" destId="{AD163E60-EC80-4E15-A288-200265D93D4F}" srcOrd="1" destOrd="0" parTransId="{0E4B6F3A-9E2D-4DD7-8068-3DF3EACFF46A}" sibTransId="{EB54C50E-5689-42F2-B8B2-B22402FECF8A}"/>
    <dgm:cxn modelId="{16CB808D-00FC-4401-AE4A-AB540F528FE5}" srcId="{AD163E60-EC80-4E15-A288-200265D93D4F}" destId="{23860187-1D79-49D3-8949-729AD01004DD}" srcOrd="0" destOrd="0" parTransId="{8F2EA81A-9C6B-413E-933D-276710EF597F}" sibTransId="{4AA885F3-D6AE-42CB-A87F-B9D8FBFC14C0}"/>
    <dgm:cxn modelId="{4889F304-BA6C-4E6B-AB95-9B3AF84127B5}" type="presOf" srcId="{AD163E60-EC80-4E15-A288-200265D93D4F}" destId="{2063C66D-C446-4986-BA5C-432B4C47E69D}" srcOrd="0" destOrd="0" presId="urn:microsoft.com/office/officeart/2005/8/layout/vList2"/>
    <dgm:cxn modelId="{49E785EB-B303-49E7-9F20-D26BB5A2150D}" type="presOf" srcId="{7EA3F2DF-E9D1-4DFF-AF89-882AB7CF5053}" destId="{14F805A5-24D5-42BC-9617-531F7034B784}" srcOrd="0" destOrd="1" presId="urn:microsoft.com/office/officeart/2005/8/layout/vList2"/>
    <dgm:cxn modelId="{6E49CA0E-5F6F-4CCA-AB0E-CB25131515B7}" srcId="{D6AB4663-160E-4F72-8DDD-0FD3FADAC996}" destId="{AAA3F5A7-A54E-47DE-B832-1837251BCBCE}" srcOrd="1" destOrd="0" parTransId="{41B936FD-24A3-4068-B5D9-E7454F35ABE2}" sibTransId="{A2EAD17C-4289-4FEF-BF6E-B35494EE232C}"/>
    <dgm:cxn modelId="{871BB8BF-E329-4D5E-AD41-3998BBB7CAE9}" srcId="{A6852AD8-F7D5-4514-8DF3-321995C15072}" destId="{D6AB4663-160E-4F72-8DDD-0FD3FADAC996}" srcOrd="0" destOrd="0" parTransId="{F78AAF8C-AC3A-47C4-8724-76C7A71D9945}" sibTransId="{F859DD07-D1DD-438F-B436-DC6ADA79572D}"/>
    <dgm:cxn modelId="{12A76F37-690A-4B4C-8B14-60859BEBB093}" srcId="{A6852AD8-F7D5-4514-8DF3-321995C15072}" destId="{24A08934-39EA-436C-8754-768B8B90AD95}" srcOrd="2" destOrd="0" parTransId="{70A1519F-8EF0-4D61-930A-75075A51C841}" sibTransId="{9FFC5987-8B26-4172-8C8A-FDF814222899}"/>
    <dgm:cxn modelId="{FB4E129A-4E7D-424C-AC84-4CE2B35E3216}" srcId="{D6AB4663-160E-4F72-8DDD-0FD3FADAC996}" destId="{0D5F5AB9-9A59-4390-B013-3CB1B05052E5}" srcOrd="0" destOrd="0" parTransId="{03ACB9E0-2335-4DCB-A709-1137BD702EB5}" sibTransId="{F5AC291A-C1C7-4CEF-8729-B7ACDBBFAE2D}"/>
    <dgm:cxn modelId="{69D17CB7-FFEB-429D-AAFD-19F810C21648}" type="presOf" srcId="{A6852AD8-F7D5-4514-8DF3-321995C15072}" destId="{3A56D650-6A68-45D9-AC2F-CB45F3C7B551}" srcOrd="0" destOrd="0" presId="urn:microsoft.com/office/officeart/2005/8/layout/vList2"/>
    <dgm:cxn modelId="{ABFEA6B9-CF7A-4B9D-9A21-89598C15DDDB}" type="presOf" srcId="{0D5F5AB9-9A59-4390-B013-3CB1B05052E5}" destId="{FB722BFF-AADA-43E9-8276-0C289A7223B1}" srcOrd="0" destOrd="0" presId="urn:microsoft.com/office/officeart/2005/8/layout/vList2"/>
    <dgm:cxn modelId="{7E10D132-28E7-412A-BF94-6BD82CB4FAEF}" srcId="{24A08934-39EA-436C-8754-768B8B90AD95}" destId="{13E35328-85FD-4D88-A612-6DAC2D6AF57F}" srcOrd="0" destOrd="0" parTransId="{401130CA-540F-44A0-B643-BE2D15BC5B9A}" sibTransId="{74EF38B1-904D-4B30-BDC9-0E561EDC12B5}"/>
    <dgm:cxn modelId="{BB569284-60F5-4C4A-A79D-F5C3BC7AB2E2}" srcId="{AD163E60-EC80-4E15-A288-200265D93D4F}" destId="{7EA3F2DF-E9D1-4DFF-AF89-882AB7CF5053}" srcOrd="1" destOrd="0" parTransId="{CC232688-5FCB-4669-A634-E19EDE43C245}" sibTransId="{12892F54-DF5C-4529-A9B7-3CB208A76351}"/>
    <dgm:cxn modelId="{5AC5E548-6DC7-4F18-A49A-E44D648F9B73}" srcId="{24A08934-39EA-436C-8754-768B8B90AD95}" destId="{EFB1AEB5-BE84-434C-A4E3-66708A1DD1CE}" srcOrd="1" destOrd="0" parTransId="{051EEAE6-999C-4E87-800D-A5B5071831E9}" sibTransId="{E114EEB1-07E5-460B-B3B7-41AEE00EF61B}"/>
    <dgm:cxn modelId="{5D47D55F-4919-4E24-9DC2-85431FBE4E6E}" type="presOf" srcId="{EFB1AEB5-BE84-434C-A4E3-66708A1DD1CE}" destId="{D4C9EDD2-76B4-4D44-948B-73E20F7082B2}" srcOrd="0" destOrd="1" presId="urn:microsoft.com/office/officeart/2005/8/layout/vList2"/>
    <dgm:cxn modelId="{EEDC4343-3B56-43BA-AA5D-990DF591CBF5}" type="presOf" srcId="{D6AB4663-160E-4F72-8DDD-0FD3FADAC996}" destId="{29417B6E-B73C-4351-9D3A-7D6E471C64EB}" srcOrd="0" destOrd="0" presId="urn:microsoft.com/office/officeart/2005/8/layout/vList2"/>
    <dgm:cxn modelId="{37B2D183-D25A-40E2-8D61-2607ACB85B8E}" type="presOf" srcId="{13E35328-85FD-4D88-A612-6DAC2D6AF57F}" destId="{D4C9EDD2-76B4-4D44-948B-73E20F7082B2}" srcOrd="0" destOrd="0" presId="urn:microsoft.com/office/officeart/2005/8/layout/vList2"/>
    <dgm:cxn modelId="{1E77E045-94AB-40B9-8724-D374841D41E4}" type="presOf" srcId="{23860187-1D79-49D3-8949-729AD01004DD}" destId="{14F805A5-24D5-42BC-9617-531F7034B784}" srcOrd="0" destOrd="0" presId="urn:microsoft.com/office/officeart/2005/8/layout/vList2"/>
    <dgm:cxn modelId="{AA7B23C7-054D-4487-B575-0D60FE8D4A6E}" type="presOf" srcId="{AAA3F5A7-A54E-47DE-B832-1837251BCBCE}" destId="{FB722BFF-AADA-43E9-8276-0C289A7223B1}" srcOrd="0" destOrd="1" presId="urn:microsoft.com/office/officeart/2005/8/layout/vList2"/>
    <dgm:cxn modelId="{FE521FAB-6945-4BFE-A9CB-1E0E5110367A}" type="presOf" srcId="{24A08934-39EA-436C-8754-768B8B90AD95}" destId="{26C05EB7-E021-4E8C-B730-443142B86A66}" srcOrd="0" destOrd="0" presId="urn:microsoft.com/office/officeart/2005/8/layout/vList2"/>
    <dgm:cxn modelId="{18184D38-43B0-4907-B9D2-6647DF0B579B}" type="presParOf" srcId="{3A56D650-6A68-45D9-AC2F-CB45F3C7B551}" destId="{29417B6E-B73C-4351-9D3A-7D6E471C64EB}" srcOrd="0" destOrd="0" presId="urn:microsoft.com/office/officeart/2005/8/layout/vList2"/>
    <dgm:cxn modelId="{C1BDF3EC-0BC2-477B-A3F8-9550076A6832}" type="presParOf" srcId="{3A56D650-6A68-45D9-AC2F-CB45F3C7B551}" destId="{FB722BFF-AADA-43E9-8276-0C289A7223B1}" srcOrd="1" destOrd="0" presId="urn:microsoft.com/office/officeart/2005/8/layout/vList2"/>
    <dgm:cxn modelId="{29F66E37-E6F2-4169-8A27-5EFF7A2DCEBC}" type="presParOf" srcId="{3A56D650-6A68-45D9-AC2F-CB45F3C7B551}" destId="{2063C66D-C446-4986-BA5C-432B4C47E69D}" srcOrd="2" destOrd="0" presId="urn:microsoft.com/office/officeart/2005/8/layout/vList2"/>
    <dgm:cxn modelId="{C8DB6645-F7EC-43CE-88AB-D35771148D4F}" type="presParOf" srcId="{3A56D650-6A68-45D9-AC2F-CB45F3C7B551}" destId="{14F805A5-24D5-42BC-9617-531F7034B784}" srcOrd="3" destOrd="0" presId="urn:microsoft.com/office/officeart/2005/8/layout/vList2"/>
    <dgm:cxn modelId="{782C23FD-4613-4A51-9B9D-73E87DAA6655}" type="presParOf" srcId="{3A56D650-6A68-45D9-AC2F-CB45F3C7B551}" destId="{26C05EB7-E021-4E8C-B730-443142B86A66}" srcOrd="4" destOrd="0" presId="urn:microsoft.com/office/officeart/2005/8/layout/vList2"/>
    <dgm:cxn modelId="{E518E434-A3F0-42D4-A6A9-99F575A35371}" type="presParOf" srcId="{3A56D650-6A68-45D9-AC2F-CB45F3C7B551}" destId="{D4C9EDD2-76B4-4D44-948B-73E20F7082B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36AF55-1040-40CF-A754-1C8EC16A97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61EAACF-C34B-4327-9A3B-7485E280F00A}">
      <dgm:prSet/>
      <dgm:spPr/>
      <dgm:t>
        <a:bodyPr/>
        <a:lstStyle/>
        <a:p>
          <a:pPr rtl="0"/>
          <a:r>
            <a:rPr lang="en-US" smtClean="0"/>
            <a:t>Scripting – ability to create sequence of statements. Works well for mobile, WEB,  IoT programming. For beginners – just write your code. But all libraries used are protected from incorrect usage with predicates. </a:t>
          </a:r>
          <a:endParaRPr lang="en-US"/>
        </a:p>
      </dgm:t>
    </dgm:pt>
    <dgm:pt modelId="{0B5FD8B9-3BDF-482F-A70E-9EE074420688}" type="parTrans" cxnId="{4CCB58A2-80B8-4A85-BB57-1B46D53A7D03}">
      <dgm:prSet/>
      <dgm:spPr/>
      <dgm:t>
        <a:bodyPr/>
        <a:lstStyle/>
        <a:p>
          <a:endParaRPr lang="en-US"/>
        </a:p>
      </dgm:t>
    </dgm:pt>
    <dgm:pt modelId="{C2E00B92-752C-4959-804E-3349460C2BAD}" type="sibTrans" cxnId="{4CCB58A2-80B8-4A85-BB57-1B46D53A7D03}">
      <dgm:prSet/>
      <dgm:spPr/>
      <dgm:t>
        <a:bodyPr/>
        <a:lstStyle/>
        <a:p>
          <a:endParaRPr lang="en-US"/>
        </a:p>
      </dgm:t>
    </dgm:pt>
    <dgm:pt modelId="{7D00F7C8-6033-4802-9524-2DDB5B6F6783}">
      <dgm:prSet/>
      <dgm:spPr/>
      <dgm:t>
        <a:bodyPr/>
        <a:lstStyle/>
        <a:p>
          <a:pPr rtl="0"/>
          <a:r>
            <a:rPr lang="en-US" smtClean="0"/>
            <a:t>Code reuse</a:t>
          </a:r>
          <a:endParaRPr lang="en-US"/>
        </a:p>
      </dgm:t>
    </dgm:pt>
    <dgm:pt modelId="{3F04314C-D80D-4044-85F4-F8F94974A2D0}" type="parTrans" cxnId="{3A52AE12-D7B4-4FBC-AFBD-6BB85C651454}">
      <dgm:prSet/>
      <dgm:spPr/>
      <dgm:t>
        <a:bodyPr/>
        <a:lstStyle/>
        <a:p>
          <a:endParaRPr lang="en-US"/>
        </a:p>
      </dgm:t>
    </dgm:pt>
    <dgm:pt modelId="{C99CF3A5-0418-4F47-82BF-061C6EF8F96C}" type="sibTrans" cxnId="{3A52AE12-D7B4-4FBC-AFBD-6BB85C651454}">
      <dgm:prSet/>
      <dgm:spPr/>
      <dgm:t>
        <a:bodyPr/>
        <a:lstStyle/>
        <a:p>
          <a:endParaRPr lang="en-US"/>
        </a:p>
      </dgm:t>
    </dgm:pt>
    <dgm:pt modelId="{E8486289-33D4-4916-B7C0-67841B2C9AF9}">
      <dgm:prSet/>
      <dgm:spPr/>
      <dgm:t>
        <a:bodyPr/>
        <a:lstStyle/>
        <a:p>
          <a:pPr rtl="0"/>
          <a:r>
            <a:rPr lang="en-US" smtClean="0"/>
            <a:t>Class, module, type – 3 in 1. Unit is the approach to organization of the SW which supports separate compilation, singletons, inheritance. This works well for server, desktop and mobile segments programming</a:t>
          </a:r>
          <a:endParaRPr lang="en-US"/>
        </a:p>
      </dgm:t>
    </dgm:pt>
    <dgm:pt modelId="{AF820F4F-B2D8-4197-B8B2-0CB8447ED455}" type="parTrans" cxnId="{D084666C-2F13-4460-8529-9DF3077B09D4}">
      <dgm:prSet/>
      <dgm:spPr/>
      <dgm:t>
        <a:bodyPr/>
        <a:lstStyle/>
        <a:p>
          <a:endParaRPr lang="en-US"/>
        </a:p>
      </dgm:t>
    </dgm:pt>
    <dgm:pt modelId="{DF75473D-C46F-467C-AFDE-C5EB73CF5B39}" type="sibTrans" cxnId="{D084666C-2F13-4460-8529-9DF3077B09D4}">
      <dgm:prSet/>
      <dgm:spPr/>
      <dgm:t>
        <a:bodyPr/>
        <a:lstStyle/>
        <a:p>
          <a:endParaRPr lang="en-US"/>
        </a:p>
      </dgm:t>
    </dgm:pt>
    <dgm:pt modelId="{5D587922-5A70-49E3-A93B-1F794DA611F4}">
      <dgm:prSet/>
      <dgm:spPr/>
      <dgm:t>
        <a:bodyPr/>
        <a:lstStyle/>
        <a:p>
          <a:pPr rtl="0"/>
          <a:r>
            <a:rPr lang="en-US" smtClean="0"/>
            <a:t>New scheme of multiple inheritance with overloading and conflicts resolution. One concept makes programming simpler. </a:t>
          </a:r>
          <a:endParaRPr lang="en-US"/>
        </a:p>
      </dgm:t>
    </dgm:pt>
    <dgm:pt modelId="{A70DA5AC-B03F-4265-AC42-48576C1357F6}" type="parTrans" cxnId="{21EC31D3-2838-440D-B92C-DB0FA3DDACCD}">
      <dgm:prSet/>
      <dgm:spPr/>
      <dgm:t>
        <a:bodyPr/>
        <a:lstStyle/>
        <a:p>
          <a:endParaRPr lang="en-US"/>
        </a:p>
      </dgm:t>
    </dgm:pt>
    <dgm:pt modelId="{172CE07B-5F18-4D84-AD2D-D0E6CE516FC6}" type="sibTrans" cxnId="{21EC31D3-2838-440D-B92C-DB0FA3DDACCD}">
      <dgm:prSet/>
      <dgm:spPr/>
      <dgm:t>
        <a:bodyPr/>
        <a:lstStyle/>
        <a:p>
          <a:endParaRPr lang="en-US"/>
        </a:p>
      </dgm:t>
    </dgm:pt>
    <dgm:pt modelId="{DBDCF3D2-6E79-46B4-BD46-8A80B7B6B738}">
      <dgm:prSet/>
      <dgm:spPr/>
      <dgm:t>
        <a:bodyPr/>
        <a:lstStyle/>
        <a:p>
          <a:pPr rtl="0"/>
          <a:r>
            <a:rPr lang="en-US" smtClean="0"/>
            <a:t>Unit extensions. Programmer can add new routines and attributes into already compiled units.</a:t>
          </a:r>
          <a:endParaRPr lang="en-US"/>
        </a:p>
      </dgm:t>
    </dgm:pt>
    <dgm:pt modelId="{9E3A94E4-27D5-4F3E-AD1B-195FFD8AB1E8}" type="parTrans" cxnId="{C394FAD9-4949-4508-AA5A-75BFC26BF51D}">
      <dgm:prSet/>
      <dgm:spPr/>
      <dgm:t>
        <a:bodyPr/>
        <a:lstStyle/>
        <a:p>
          <a:endParaRPr lang="en-US"/>
        </a:p>
      </dgm:t>
    </dgm:pt>
    <dgm:pt modelId="{0AEF19B2-9CEA-4B21-AA2E-A54F5665E837}" type="sibTrans" cxnId="{C394FAD9-4949-4508-AA5A-75BFC26BF51D}">
      <dgm:prSet/>
      <dgm:spPr/>
      <dgm:t>
        <a:bodyPr/>
        <a:lstStyle/>
        <a:p>
          <a:endParaRPr lang="en-US"/>
        </a:p>
      </dgm:t>
    </dgm:pt>
    <dgm:pt modelId="{2AC4E7FB-059C-4488-B210-7A0281D716B9}">
      <dgm:prSet/>
      <dgm:spPr/>
      <dgm:t>
        <a:bodyPr/>
        <a:lstStyle/>
        <a:p>
          <a:pPr rtl="0"/>
          <a:r>
            <a:rPr lang="en-US" smtClean="0"/>
            <a:t>Reliability </a:t>
          </a:r>
          <a:endParaRPr lang="en-US"/>
        </a:p>
      </dgm:t>
    </dgm:pt>
    <dgm:pt modelId="{E4099EFF-0F70-4AB0-B5E8-97DFB3E36930}" type="parTrans" cxnId="{3B9CF5CF-FE10-42E6-AD51-7693D10AABA6}">
      <dgm:prSet/>
      <dgm:spPr/>
      <dgm:t>
        <a:bodyPr/>
        <a:lstStyle/>
        <a:p>
          <a:endParaRPr lang="en-US"/>
        </a:p>
      </dgm:t>
    </dgm:pt>
    <dgm:pt modelId="{76BCBCD4-6727-43B9-AD26-A5A8B1DB75E0}" type="sibTrans" cxnId="{3B9CF5CF-FE10-42E6-AD51-7693D10AABA6}">
      <dgm:prSet/>
      <dgm:spPr/>
      <dgm:t>
        <a:bodyPr/>
        <a:lstStyle/>
        <a:p>
          <a:endParaRPr lang="en-US"/>
        </a:p>
      </dgm:t>
    </dgm:pt>
    <dgm:pt modelId="{00855415-2289-4F39-AB69-D5A25B5B920C}">
      <dgm:prSet/>
      <dgm:spPr/>
      <dgm:t>
        <a:bodyPr/>
        <a:lstStyle/>
        <a:p>
          <a:pPr rtl="0"/>
          <a:r>
            <a:rPr lang="en-US" dirty="0" smtClean="0"/>
            <a:t>No NULL at all. No runtime checks as every valid reference is valid.</a:t>
          </a:r>
          <a:endParaRPr lang="en-US" dirty="0"/>
        </a:p>
      </dgm:t>
    </dgm:pt>
    <dgm:pt modelId="{627C5F03-0A62-437A-A28B-030DE9F648EB}" type="parTrans" cxnId="{EC8E5876-9071-41C3-AB22-131CC91A6E35}">
      <dgm:prSet/>
      <dgm:spPr/>
      <dgm:t>
        <a:bodyPr/>
        <a:lstStyle/>
        <a:p>
          <a:endParaRPr lang="en-US"/>
        </a:p>
      </dgm:t>
    </dgm:pt>
    <dgm:pt modelId="{B901A65A-8A23-40DD-B936-2F7887D688E4}" type="sibTrans" cxnId="{EC8E5876-9071-41C3-AB22-131CC91A6E35}">
      <dgm:prSet/>
      <dgm:spPr/>
      <dgm:t>
        <a:bodyPr/>
        <a:lstStyle/>
        <a:p>
          <a:endParaRPr lang="en-US"/>
        </a:p>
      </dgm:t>
    </dgm:pt>
    <dgm:pt modelId="{BEDAAE7F-F014-48F8-B993-88C096AC8B57}">
      <dgm:prSet/>
      <dgm:spPr/>
      <dgm:t>
        <a:bodyPr/>
        <a:lstStyle/>
        <a:p>
          <a:pPr rtl="0"/>
          <a:r>
            <a:rPr lang="en-US" smtClean="0"/>
            <a:t>No non-initialized data for value and reference entities. It works well if HW support be provided – tagged architecture.</a:t>
          </a:r>
          <a:endParaRPr lang="en-US"/>
        </a:p>
      </dgm:t>
    </dgm:pt>
    <dgm:pt modelId="{F2AA8D64-35D0-40C5-A885-6FB8957C5BA9}" type="parTrans" cxnId="{9E0E9019-794F-47F1-81DF-442EB85307A3}">
      <dgm:prSet/>
      <dgm:spPr/>
      <dgm:t>
        <a:bodyPr/>
        <a:lstStyle/>
        <a:p>
          <a:endParaRPr lang="en-US"/>
        </a:p>
      </dgm:t>
    </dgm:pt>
    <dgm:pt modelId="{A63008D9-D75D-43AF-8352-0024624B5E54}" type="sibTrans" cxnId="{9E0E9019-794F-47F1-81DF-442EB85307A3}">
      <dgm:prSet/>
      <dgm:spPr/>
      <dgm:t>
        <a:bodyPr/>
        <a:lstStyle/>
        <a:p>
          <a:endParaRPr lang="en-US"/>
        </a:p>
      </dgm:t>
    </dgm:pt>
    <dgm:pt modelId="{63923208-114C-4947-8F93-959F2386A491}">
      <dgm:prSet/>
      <dgm:spPr/>
      <dgm:t>
        <a:bodyPr/>
        <a:lstStyle/>
        <a:p>
          <a:pPr rtl="0"/>
          <a:r>
            <a:rPr lang="en-US" smtClean="0"/>
            <a:t>Predicates (preconditions, postconditions, invariants). Ease of debugging. There is a limited set of runtime errors and for every error is fully know where the error occurred, why and in many cases it is straightforward how to fix it. </a:t>
          </a:r>
          <a:endParaRPr lang="en-US"/>
        </a:p>
      </dgm:t>
    </dgm:pt>
    <dgm:pt modelId="{E4178718-DAD9-4A07-9F4C-E2EF6DB17E6F}" type="parTrans" cxnId="{7CBA079C-9BEE-4710-956F-BBFB96A085C0}">
      <dgm:prSet/>
      <dgm:spPr/>
      <dgm:t>
        <a:bodyPr/>
        <a:lstStyle/>
        <a:p>
          <a:endParaRPr lang="en-US"/>
        </a:p>
      </dgm:t>
    </dgm:pt>
    <dgm:pt modelId="{78F777D0-9C35-4914-A27E-B43FFFDC1C88}" type="sibTrans" cxnId="{7CBA079C-9BEE-4710-956F-BBFB96A085C0}">
      <dgm:prSet/>
      <dgm:spPr/>
      <dgm:t>
        <a:bodyPr/>
        <a:lstStyle/>
        <a:p>
          <a:endParaRPr lang="en-US"/>
        </a:p>
      </dgm:t>
    </dgm:pt>
    <dgm:pt modelId="{93DC62ED-0D16-4AB0-875B-FC1317BA5776}">
      <dgm:prSet/>
      <dgm:spPr/>
      <dgm:t>
        <a:bodyPr/>
        <a:lstStyle/>
        <a:p>
          <a:pPr rtl="0"/>
          <a:r>
            <a:rPr lang="en-US" dirty="0" smtClean="0"/>
            <a:t>Concurrency</a:t>
          </a:r>
          <a:endParaRPr lang="en-US" dirty="0"/>
        </a:p>
      </dgm:t>
    </dgm:pt>
    <dgm:pt modelId="{02435CE7-2EF0-4E2F-AD8C-F26CAC899115}" type="parTrans" cxnId="{DF0D7AC9-F6C4-4BFD-BA8C-581BD377F88C}">
      <dgm:prSet/>
      <dgm:spPr/>
      <dgm:t>
        <a:bodyPr/>
        <a:lstStyle/>
        <a:p>
          <a:endParaRPr lang="en-US"/>
        </a:p>
      </dgm:t>
    </dgm:pt>
    <dgm:pt modelId="{1CFC30FB-5A02-4048-8992-7B9033CF532A}" type="sibTrans" cxnId="{DF0D7AC9-F6C4-4BFD-BA8C-581BD377F88C}">
      <dgm:prSet/>
      <dgm:spPr/>
      <dgm:t>
        <a:bodyPr/>
        <a:lstStyle/>
        <a:p>
          <a:endParaRPr lang="en-US"/>
        </a:p>
      </dgm:t>
    </dgm:pt>
    <dgm:pt modelId="{C4C30527-44BF-443E-BC40-DB1D990C9736}">
      <dgm:prSet/>
      <dgm:spPr/>
      <dgm:t>
        <a:bodyPr/>
        <a:lstStyle/>
        <a:p>
          <a:pPr rtl="0"/>
          <a:r>
            <a:rPr lang="en-US" smtClean="0"/>
            <a:t>Language level – one keyword  and a special synchronization mechanism based on procedure and function calls. Dead-locks prevention mechanism.</a:t>
          </a:r>
          <a:endParaRPr lang="en-US"/>
        </a:p>
      </dgm:t>
    </dgm:pt>
    <dgm:pt modelId="{F8DFFFCC-D88D-417B-AB5E-5F30A39454C2}" type="parTrans" cxnId="{3EE5EB68-DC3D-4BB7-8F3A-AAA136534EB2}">
      <dgm:prSet/>
      <dgm:spPr/>
      <dgm:t>
        <a:bodyPr/>
        <a:lstStyle/>
        <a:p>
          <a:endParaRPr lang="en-US"/>
        </a:p>
      </dgm:t>
    </dgm:pt>
    <dgm:pt modelId="{B5543672-605B-43CC-B3C1-8C876FD5847C}" type="sibTrans" cxnId="{3EE5EB68-DC3D-4BB7-8F3A-AAA136534EB2}">
      <dgm:prSet/>
      <dgm:spPr/>
      <dgm:t>
        <a:bodyPr/>
        <a:lstStyle/>
        <a:p>
          <a:endParaRPr lang="en-US"/>
        </a:p>
      </dgm:t>
    </dgm:pt>
    <dgm:pt modelId="{79774972-3738-42ED-A59E-2EE2B9DA52C5}">
      <dgm:prSet/>
      <dgm:spPr/>
      <dgm:t>
        <a:bodyPr/>
        <a:lstStyle/>
        <a:p>
          <a:pPr rtl="0"/>
          <a:r>
            <a:rPr lang="en-US" smtClean="0"/>
            <a:t>Auto-par – compiler level.</a:t>
          </a:r>
          <a:endParaRPr lang="en-US"/>
        </a:p>
      </dgm:t>
    </dgm:pt>
    <dgm:pt modelId="{10CB9AFD-1ABD-4E7F-87EC-B9BF05B464E5}" type="parTrans" cxnId="{3C85C9E3-60AF-4220-AB90-DE45432AFA11}">
      <dgm:prSet/>
      <dgm:spPr/>
      <dgm:t>
        <a:bodyPr/>
        <a:lstStyle/>
        <a:p>
          <a:endParaRPr lang="en-US"/>
        </a:p>
      </dgm:t>
    </dgm:pt>
    <dgm:pt modelId="{B8ED64E6-C153-4152-A2D1-E14866066779}" type="sibTrans" cxnId="{3C85C9E3-60AF-4220-AB90-DE45432AFA11}">
      <dgm:prSet/>
      <dgm:spPr/>
      <dgm:t>
        <a:bodyPr/>
        <a:lstStyle/>
        <a:p>
          <a:endParaRPr lang="en-US"/>
        </a:p>
      </dgm:t>
    </dgm:pt>
    <dgm:pt modelId="{554ED6A1-9BB0-464F-84A6-C0190F316785}">
      <dgm:prSet/>
      <dgm:spPr/>
      <dgm:t>
        <a:bodyPr/>
        <a:lstStyle/>
        <a:p>
          <a:pPr rtl="0"/>
          <a:r>
            <a:rPr lang="en-US" smtClean="0"/>
            <a:t>3</a:t>
          </a:r>
          <a:r>
            <a:rPr lang="en-US" baseline="30000" smtClean="0"/>
            <a:t>rd</a:t>
          </a:r>
          <a:r>
            <a:rPr lang="en-US" smtClean="0"/>
            <a:t> party libraries like OpenMP, MPI</a:t>
          </a:r>
          <a:endParaRPr lang="en-US"/>
        </a:p>
      </dgm:t>
    </dgm:pt>
    <dgm:pt modelId="{977E3A57-3D08-4337-BC73-9C6AAB76E2CE}" type="parTrans" cxnId="{54C97486-8687-4652-9F7E-62CB9DB45E81}">
      <dgm:prSet/>
      <dgm:spPr/>
      <dgm:t>
        <a:bodyPr/>
        <a:lstStyle/>
        <a:p>
          <a:endParaRPr lang="en-US"/>
        </a:p>
      </dgm:t>
    </dgm:pt>
    <dgm:pt modelId="{CC76EA1B-39E8-4AEF-B493-8D5C4AA441FA}" type="sibTrans" cxnId="{54C97486-8687-4652-9F7E-62CB9DB45E81}">
      <dgm:prSet/>
      <dgm:spPr/>
      <dgm:t>
        <a:bodyPr/>
        <a:lstStyle/>
        <a:p>
          <a:endParaRPr lang="en-US"/>
        </a:p>
      </dgm:t>
    </dgm:pt>
    <dgm:pt modelId="{D601B47C-0D44-45DD-9203-022652254D2D}">
      <dgm:prSet/>
      <dgm:spPr/>
      <dgm:t>
        <a:bodyPr/>
        <a:lstStyle/>
        <a:p>
          <a:pPr rtl="0"/>
          <a:r>
            <a:rPr lang="en-US" dirty="0" smtClean="0"/>
            <a:t>Ease of code development</a:t>
          </a:r>
          <a:endParaRPr lang="en-US" dirty="0"/>
        </a:p>
      </dgm:t>
    </dgm:pt>
    <dgm:pt modelId="{A0CCA3E1-C244-4254-84E7-E94756AC8A63}" type="parTrans" cxnId="{F58EBE3B-6A9A-495B-9FA0-9A0AFFF245BA}">
      <dgm:prSet/>
      <dgm:spPr/>
      <dgm:t>
        <a:bodyPr/>
        <a:lstStyle/>
        <a:p>
          <a:endParaRPr lang="en-US"/>
        </a:p>
      </dgm:t>
    </dgm:pt>
    <dgm:pt modelId="{E296C3B7-54CE-433F-B030-3D2B18108640}" type="sibTrans" cxnId="{F58EBE3B-6A9A-495B-9FA0-9A0AFFF245BA}">
      <dgm:prSet/>
      <dgm:spPr/>
      <dgm:t>
        <a:bodyPr/>
        <a:lstStyle/>
        <a:p>
          <a:endParaRPr lang="en-US"/>
        </a:p>
      </dgm:t>
    </dgm:pt>
    <dgm:pt modelId="{76BBC72C-A319-41D2-91A6-98544A7B220B}">
      <dgm:prSet/>
      <dgm:spPr/>
      <dgm:t>
        <a:bodyPr/>
        <a:lstStyle/>
        <a:p>
          <a:pPr rtl="0"/>
          <a:r>
            <a:rPr lang="en-US" smtClean="0"/>
            <a:t>Functional programming in place</a:t>
          </a:r>
          <a:endParaRPr lang="en-US"/>
        </a:p>
      </dgm:t>
    </dgm:pt>
    <dgm:pt modelId="{E8BF973B-77C0-477D-84FF-EC343D7CDE2C}" type="parTrans" cxnId="{F1656689-B715-42CC-B1D2-EA854BA2BCA6}">
      <dgm:prSet/>
      <dgm:spPr/>
      <dgm:t>
        <a:bodyPr/>
        <a:lstStyle/>
        <a:p>
          <a:endParaRPr lang="en-US"/>
        </a:p>
      </dgm:t>
    </dgm:pt>
    <dgm:pt modelId="{47049D19-192F-4193-AFB8-B7F10E443E0D}" type="sibTrans" cxnId="{F1656689-B715-42CC-B1D2-EA854BA2BCA6}">
      <dgm:prSet/>
      <dgm:spPr/>
      <dgm:t>
        <a:bodyPr/>
        <a:lstStyle/>
        <a:p>
          <a:endParaRPr lang="en-US"/>
        </a:p>
      </dgm:t>
    </dgm:pt>
    <dgm:pt modelId="{0792A167-1375-4F89-AD82-AF6EFA53016A}">
      <dgm:prSet/>
      <dgm:spPr/>
      <dgm:t>
        <a:bodyPr/>
        <a:lstStyle/>
        <a:p>
          <a:pPr rtl="0"/>
          <a:r>
            <a:rPr lang="en-US" smtClean="0"/>
            <a:t>Type inference</a:t>
          </a:r>
          <a:endParaRPr lang="en-US"/>
        </a:p>
      </dgm:t>
    </dgm:pt>
    <dgm:pt modelId="{E6C87572-B8C9-4162-BA7F-E27F896135C6}" type="parTrans" cxnId="{1FD64617-1289-45BC-96F0-A07ED518F8C4}">
      <dgm:prSet/>
      <dgm:spPr/>
      <dgm:t>
        <a:bodyPr/>
        <a:lstStyle/>
        <a:p>
          <a:endParaRPr lang="en-US"/>
        </a:p>
      </dgm:t>
    </dgm:pt>
    <dgm:pt modelId="{86660078-3EDF-4962-837A-61D8B60F1F81}" type="sibTrans" cxnId="{1FD64617-1289-45BC-96F0-A07ED518F8C4}">
      <dgm:prSet/>
      <dgm:spPr/>
      <dgm:t>
        <a:bodyPr/>
        <a:lstStyle/>
        <a:p>
          <a:endParaRPr lang="en-US"/>
        </a:p>
      </dgm:t>
    </dgm:pt>
    <dgm:pt modelId="{A56C1272-81C7-4A28-876A-E77862BC710D}" type="pres">
      <dgm:prSet presAssocID="{4936AF55-1040-40CF-A754-1C8EC16A97A9}" presName="linear" presStyleCnt="0">
        <dgm:presLayoutVars>
          <dgm:animLvl val="lvl"/>
          <dgm:resizeHandles val="exact"/>
        </dgm:presLayoutVars>
      </dgm:prSet>
      <dgm:spPr/>
      <dgm:t>
        <a:bodyPr/>
        <a:lstStyle/>
        <a:p>
          <a:endParaRPr lang="en-US"/>
        </a:p>
      </dgm:t>
    </dgm:pt>
    <dgm:pt modelId="{02AC33D1-2242-4916-8991-9EA3EA4252B3}" type="pres">
      <dgm:prSet presAssocID="{D61EAACF-C34B-4327-9A3B-7485E280F00A}" presName="parentText" presStyleLbl="node1" presStyleIdx="0" presStyleCnt="5">
        <dgm:presLayoutVars>
          <dgm:chMax val="0"/>
          <dgm:bulletEnabled val="1"/>
        </dgm:presLayoutVars>
      </dgm:prSet>
      <dgm:spPr/>
      <dgm:t>
        <a:bodyPr/>
        <a:lstStyle/>
        <a:p>
          <a:endParaRPr lang="en-US"/>
        </a:p>
      </dgm:t>
    </dgm:pt>
    <dgm:pt modelId="{CC1FDFA9-E61E-462E-BA0C-42442886AA78}" type="pres">
      <dgm:prSet presAssocID="{C2E00B92-752C-4959-804E-3349460C2BAD}" presName="spacer" presStyleCnt="0"/>
      <dgm:spPr/>
    </dgm:pt>
    <dgm:pt modelId="{B14694A1-1853-49E2-806C-637AB44FD25B}" type="pres">
      <dgm:prSet presAssocID="{7D00F7C8-6033-4802-9524-2DDB5B6F6783}" presName="parentText" presStyleLbl="node1" presStyleIdx="1" presStyleCnt="5">
        <dgm:presLayoutVars>
          <dgm:chMax val="0"/>
          <dgm:bulletEnabled val="1"/>
        </dgm:presLayoutVars>
      </dgm:prSet>
      <dgm:spPr/>
      <dgm:t>
        <a:bodyPr/>
        <a:lstStyle/>
        <a:p>
          <a:endParaRPr lang="en-US"/>
        </a:p>
      </dgm:t>
    </dgm:pt>
    <dgm:pt modelId="{85B7CAC0-A646-47A7-A023-DA21584500A6}" type="pres">
      <dgm:prSet presAssocID="{7D00F7C8-6033-4802-9524-2DDB5B6F6783}" presName="childText" presStyleLbl="revTx" presStyleIdx="0" presStyleCnt="4">
        <dgm:presLayoutVars>
          <dgm:bulletEnabled val="1"/>
        </dgm:presLayoutVars>
      </dgm:prSet>
      <dgm:spPr/>
      <dgm:t>
        <a:bodyPr/>
        <a:lstStyle/>
        <a:p>
          <a:endParaRPr lang="en-US"/>
        </a:p>
      </dgm:t>
    </dgm:pt>
    <dgm:pt modelId="{3D63F7FC-BDA2-4553-9377-CB2504414BED}" type="pres">
      <dgm:prSet presAssocID="{2AC4E7FB-059C-4488-B210-7A0281D716B9}" presName="parentText" presStyleLbl="node1" presStyleIdx="2" presStyleCnt="5">
        <dgm:presLayoutVars>
          <dgm:chMax val="0"/>
          <dgm:bulletEnabled val="1"/>
        </dgm:presLayoutVars>
      </dgm:prSet>
      <dgm:spPr/>
      <dgm:t>
        <a:bodyPr/>
        <a:lstStyle/>
        <a:p>
          <a:endParaRPr lang="en-US"/>
        </a:p>
      </dgm:t>
    </dgm:pt>
    <dgm:pt modelId="{B672837C-D969-4DA2-A397-E1C91DFDA987}" type="pres">
      <dgm:prSet presAssocID="{2AC4E7FB-059C-4488-B210-7A0281D716B9}" presName="childText" presStyleLbl="revTx" presStyleIdx="1" presStyleCnt="4">
        <dgm:presLayoutVars>
          <dgm:bulletEnabled val="1"/>
        </dgm:presLayoutVars>
      </dgm:prSet>
      <dgm:spPr/>
      <dgm:t>
        <a:bodyPr/>
        <a:lstStyle/>
        <a:p>
          <a:endParaRPr lang="en-US"/>
        </a:p>
      </dgm:t>
    </dgm:pt>
    <dgm:pt modelId="{F78F0EC7-2B15-4A6E-BE68-230FC1955D6C}" type="pres">
      <dgm:prSet presAssocID="{93DC62ED-0D16-4AB0-875B-FC1317BA5776}" presName="parentText" presStyleLbl="node1" presStyleIdx="3" presStyleCnt="5">
        <dgm:presLayoutVars>
          <dgm:chMax val="0"/>
          <dgm:bulletEnabled val="1"/>
        </dgm:presLayoutVars>
      </dgm:prSet>
      <dgm:spPr/>
      <dgm:t>
        <a:bodyPr/>
        <a:lstStyle/>
        <a:p>
          <a:endParaRPr lang="en-US"/>
        </a:p>
      </dgm:t>
    </dgm:pt>
    <dgm:pt modelId="{3BE3DAE1-9659-48B4-8403-C09CE513844E}" type="pres">
      <dgm:prSet presAssocID="{93DC62ED-0D16-4AB0-875B-FC1317BA5776}" presName="childText" presStyleLbl="revTx" presStyleIdx="2" presStyleCnt="4">
        <dgm:presLayoutVars>
          <dgm:bulletEnabled val="1"/>
        </dgm:presLayoutVars>
      </dgm:prSet>
      <dgm:spPr/>
      <dgm:t>
        <a:bodyPr/>
        <a:lstStyle/>
        <a:p>
          <a:endParaRPr lang="en-US"/>
        </a:p>
      </dgm:t>
    </dgm:pt>
    <dgm:pt modelId="{C1241C19-03A8-4D8C-BAB0-16E2E6A212E4}" type="pres">
      <dgm:prSet presAssocID="{D601B47C-0D44-45DD-9203-022652254D2D}" presName="parentText" presStyleLbl="node1" presStyleIdx="4" presStyleCnt="5">
        <dgm:presLayoutVars>
          <dgm:chMax val="0"/>
          <dgm:bulletEnabled val="1"/>
        </dgm:presLayoutVars>
      </dgm:prSet>
      <dgm:spPr/>
      <dgm:t>
        <a:bodyPr/>
        <a:lstStyle/>
        <a:p>
          <a:endParaRPr lang="en-US"/>
        </a:p>
      </dgm:t>
    </dgm:pt>
    <dgm:pt modelId="{52802652-D723-40B9-9292-9FBF8886920F}" type="pres">
      <dgm:prSet presAssocID="{D601B47C-0D44-45DD-9203-022652254D2D}" presName="childText" presStyleLbl="revTx" presStyleIdx="3" presStyleCnt="4">
        <dgm:presLayoutVars>
          <dgm:bulletEnabled val="1"/>
        </dgm:presLayoutVars>
      </dgm:prSet>
      <dgm:spPr/>
      <dgm:t>
        <a:bodyPr/>
        <a:lstStyle/>
        <a:p>
          <a:endParaRPr lang="en-US"/>
        </a:p>
      </dgm:t>
    </dgm:pt>
  </dgm:ptLst>
  <dgm:cxnLst>
    <dgm:cxn modelId="{C394FAD9-4949-4508-AA5A-75BFC26BF51D}" srcId="{7D00F7C8-6033-4802-9524-2DDB5B6F6783}" destId="{DBDCF3D2-6E79-46B4-BD46-8A80B7B6B738}" srcOrd="2" destOrd="0" parTransId="{9E3A94E4-27D5-4F3E-AD1B-195FFD8AB1E8}" sibTransId="{0AEF19B2-9CEA-4B21-AA2E-A54F5665E837}"/>
    <dgm:cxn modelId="{41CCAB35-35D5-4F19-B571-EAEC9AA3334D}" type="presOf" srcId="{2AC4E7FB-059C-4488-B210-7A0281D716B9}" destId="{3D63F7FC-BDA2-4553-9377-CB2504414BED}" srcOrd="0" destOrd="0" presId="urn:microsoft.com/office/officeart/2005/8/layout/vList2"/>
    <dgm:cxn modelId="{F58EBE3B-6A9A-495B-9FA0-9A0AFFF245BA}" srcId="{4936AF55-1040-40CF-A754-1C8EC16A97A9}" destId="{D601B47C-0D44-45DD-9203-022652254D2D}" srcOrd="4" destOrd="0" parTransId="{A0CCA3E1-C244-4254-84E7-E94756AC8A63}" sibTransId="{E296C3B7-54CE-433F-B030-3D2B18108640}"/>
    <dgm:cxn modelId="{1FD64617-1289-45BC-96F0-A07ED518F8C4}" srcId="{D601B47C-0D44-45DD-9203-022652254D2D}" destId="{0792A167-1375-4F89-AD82-AF6EFA53016A}" srcOrd="1" destOrd="0" parTransId="{E6C87572-B8C9-4162-BA7F-E27F896135C6}" sibTransId="{86660078-3EDF-4962-837A-61D8B60F1F81}"/>
    <dgm:cxn modelId="{3B9CF5CF-FE10-42E6-AD51-7693D10AABA6}" srcId="{4936AF55-1040-40CF-A754-1C8EC16A97A9}" destId="{2AC4E7FB-059C-4488-B210-7A0281D716B9}" srcOrd="2" destOrd="0" parTransId="{E4099EFF-0F70-4AB0-B5E8-97DFB3E36930}" sibTransId="{76BCBCD4-6727-43B9-AD26-A5A8B1DB75E0}"/>
    <dgm:cxn modelId="{3EE5EB68-DC3D-4BB7-8F3A-AAA136534EB2}" srcId="{93DC62ED-0D16-4AB0-875B-FC1317BA5776}" destId="{C4C30527-44BF-443E-BC40-DB1D990C9736}" srcOrd="0" destOrd="0" parTransId="{F8DFFFCC-D88D-417B-AB5E-5F30A39454C2}" sibTransId="{B5543672-605B-43CC-B3C1-8C876FD5847C}"/>
    <dgm:cxn modelId="{633D5EC3-9970-4D20-950E-0CAF4E8E25B3}" type="presOf" srcId="{93DC62ED-0D16-4AB0-875B-FC1317BA5776}" destId="{F78F0EC7-2B15-4A6E-BE68-230FC1955D6C}" srcOrd="0" destOrd="0" presId="urn:microsoft.com/office/officeart/2005/8/layout/vList2"/>
    <dgm:cxn modelId="{7F49C11E-DE60-46A0-94B2-1BF084B11C58}" type="presOf" srcId="{DBDCF3D2-6E79-46B4-BD46-8A80B7B6B738}" destId="{85B7CAC0-A646-47A7-A023-DA21584500A6}" srcOrd="0" destOrd="2" presId="urn:microsoft.com/office/officeart/2005/8/layout/vList2"/>
    <dgm:cxn modelId="{BD9922C2-0120-4302-BF4B-5DF9B93AF57A}" type="presOf" srcId="{79774972-3738-42ED-A59E-2EE2B9DA52C5}" destId="{3BE3DAE1-9659-48B4-8403-C09CE513844E}" srcOrd="0" destOrd="1" presId="urn:microsoft.com/office/officeart/2005/8/layout/vList2"/>
    <dgm:cxn modelId="{6F53D92C-6C78-4D2F-BE6E-39BB7AF421CE}" type="presOf" srcId="{7D00F7C8-6033-4802-9524-2DDB5B6F6783}" destId="{B14694A1-1853-49E2-806C-637AB44FD25B}" srcOrd="0" destOrd="0" presId="urn:microsoft.com/office/officeart/2005/8/layout/vList2"/>
    <dgm:cxn modelId="{9E0E9019-794F-47F1-81DF-442EB85307A3}" srcId="{2AC4E7FB-059C-4488-B210-7A0281D716B9}" destId="{BEDAAE7F-F014-48F8-B993-88C096AC8B57}" srcOrd="1" destOrd="0" parTransId="{F2AA8D64-35D0-40C5-A885-6FB8957C5BA9}" sibTransId="{A63008D9-D75D-43AF-8352-0024624B5E54}"/>
    <dgm:cxn modelId="{4CCB58A2-80B8-4A85-BB57-1B46D53A7D03}" srcId="{4936AF55-1040-40CF-A754-1C8EC16A97A9}" destId="{D61EAACF-C34B-4327-9A3B-7485E280F00A}" srcOrd="0" destOrd="0" parTransId="{0B5FD8B9-3BDF-482F-A70E-9EE074420688}" sibTransId="{C2E00B92-752C-4959-804E-3349460C2BAD}"/>
    <dgm:cxn modelId="{1F0B6324-1226-4BD8-8BCE-EF67641F14A2}" type="presOf" srcId="{D601B47C-0D44-45DD-9203-022652254D2D}" destId="{C1241C19-03A8-4D8C-BAB0-16E2E6A212E4}" srcOrd="0" destOrd="0" presId="urn:microsoft.com/office/officeart/2005/8/layout/vList2"/>
    <dgm:cxn modelId="{54C97486-8687-4652-9F7E-62CB9DB45E81}" srcId="{93DC62ED-0D16-4AB0-875B-FC1317BA5776}" destId="{554ED6A1-9BB0-464F-84A6-C0190F316785}" srcOrd="2" destOrd="0" parTransId="{977E3A57-3D08-4337-BC73-9C6AAB76E2CE}" sibTransId="{CC76EA1B-39E8-4AEF-B493-8D5C4AA441FA}"/>
    <dgm:cxn modelId="{F1393D4C-DD6F-4280-B992-D19CF3BA85AB}" type="presOf" srcId="{63923208-114C-4947-8F93-959F2386A491}" destId="{B672837C-D969-4DA2-A397-E1C91DFDA987}" srcOrd="0" destOrd="2" presId="urn:microsoft.com/office/officeart/2005/8/layout/vList2"/>
    <dgm:cxn modelId="{39EBC718-CDE4-4F1F-B713-B584BB0D7863}" type="presOf" srcId="{554ED6A1-9BB0-464F-84A6-C0190F316785}" destId="{3BE3DAE1-9659-48B4-8403-C09CE513844E}" srcOrd="0" destOrd="2" presId="urn:microsoft.com/office/officeart/2005/8/layout/vList2"/>
    <dgm:cxn modelId="{DF0D7AC9-F6C4-4BFD-BA8C-581BD377F88C}" srcId="{4936AF55-1040-40CF-A754-1C8EC16A97A9}" destId="{93DC62ED-0D16-4AB0-875B-FC1317BA5776}" srcOrd="3" destOrd="0" parTransId="{02435CE7-2EF0-4E2F-AD8C-F26CAC899115}" sibTransId="{1CFC30FB-5A02-4048-8992-7B9033CF532A}"/>
    <dgm:cxn modelId="{3A52AE12-D7B4-4FBC-AFBD-6BB85C651454}" srcId="{4936AF55-1040-40CF-A754-1C8EC16A97A9}" destId="{7D00F7C8-6033-4802-9524-2DDB5B6F6783}" srcOrd="1" destOrd="0" parTransId="{3F04314C-D80D-4044-85F4-F8F94974A2D0}" sibTransId="{C99CF3A5-0418-4F47-82BF-061C6EF8F96C}"/>
    <dgm:cxn modelId="{0851CAE3-1A0E-4DA9-99EB-D7E7D4878559}" type="presOf" srcId="{BEDAAE7F-F014-48F8-B993-88C096AC8B57}" destId="{B672837C-D969-4DA2-A397-E1C91DFDA987}" srcOrd="0" destOrd="1" presId="urn:microsoft.com/office/officeart/2005/8/layout/vList2"/>
    <dgm:cxn modelId="{8F288A68-10AD-4DB8-8BAB-582F04B4D629}" type="presOf" srcId="{4936AF55-1040-40CF-A754-1C8EC16A97A9}" destId="{A56C1272-81C7-4A28-876A-E77862BC710D}" srcOrd="0" destOrd="0" presId="urn:microsoft.com/office/officeart/2005/8/layout/vList2"/>
    <dgm:cxn modelId="{3C85C9E3-60AF-4220-AB90-DE45432AFA11}" srcId="{93DC62ED-0D16-4AB0-875B-FC1317BA5776}" destId="{79774972-3738-42ED-A59E-2EE2B9DA52C5}" srcOrd="1" destOrd="0" parTransId="{10CB9AFD-1ABD-4E7F-87EC-B9BF05B464E5}" sibTransId="{B8ED64E6-C153-4152-A2D1-E14866066779}"/>
    <dgm:cxn modelId="{21EC31D3-2838-440D-B92C-DB0FA3DDACCD}" srcId="{7D00F7C8-6033-4802-9524-2DDB5B6F6783}" destId="{5D587922-5A70-49E3-A93B-1F794DA611F4}" srcOrd="1" destOrd="0" parTransId="{A70DA5AC-B03F-4265-AC42-48576C1357F6}" sibTransId="{172CE07B-5F18-4D84-AD2D-D0E6CE516FC6}"/>
    <dgm:cxn modelId="{7CBA079C-9BEE-4710-956F-BBFB96A085C0}" srcId="{2AC4E7FB-059C-4488-B210-7A0281D716B9}" destId="{63923208-114C-4947-8F93-959F2386A491}" srcOrd="2" destOrd="0" parTransId="{E4178718-DAD9-4A07-9F4C-E2EF6DB17E6F}" sibTransId="{78F777D0-9C35-4914-A27E-B43FFFDC1C88}"/>
    <dgm:cxn modelId="{220DAC52-4E00-4239-A60A-C82319728AD6}" type="presOf" srcId="{5D587922-5A70-49E3-A93B-1F794DA611F4}" destId="{85B7CAC0-A646-47A7-A023-DA21584500A6}" srcOrd="0" destOrd="1" presId="urn:microsoft.com/office/officeart/2005/8/layout/vList2"/>
    <dgm:cxn modelId="{9C72E3D0-8985-4267-B7D7-E0E7A11A9964}" type="presOf" srcId="{E8486289-33D4-4916-B7C0-67841B2C9AF9}" destId="{85B7CAC0-A646-47A7-A023-DA21584500A6}" srcOrd="0" destOrd="0" presId="urn:microsoft.com/office/officeart/2005/8/layout/vList2"/>
    <dgm:cxn modelId="{EC8E5876-9071-41C3-AB22-131CC91A6E35}" srcId="{2AC4E7FB-059C-4488-B210-7A0281D716B9}" destId="{00855415-2289-4F39-AB69-D5A25B5B920C}" srcOrd="0" destOrd="0" parTransId="{627C5F03-0A62-437A-A28B-030DE9F648EB}" sibTransId="{B901A65A-8A23-40DD-B936-2F7887D688E4}"/>
    <dgm:cxn modelId="{D084666C-2F13-4460-8529-9DF3077B09D4}" srcId="{7D00F7C8-6033-4802-9524-2DDB5B6F6783}" destId="{E8486289-33D4-4916-B7C0-67841B2C9AF9}" srcOrd="0" destOrd="0" parTransId="{AF820F4F-B2D8-4197-B8B2-0CB8447ED455}" sibTransId="{DF75473D-C46F-467C-AFDE-C5EB73CF5B39}"/>
    <dgm:cxn modelId="{B09E33F6-9433-45C4-B151-51232A212FD7}" type="presOf" srcId="{76BBC72C-A319-41D2-91A6-98544A7B220B}" destId="{52802652-D723-40B9-9292-9FBF8886920F}" srcOrd="0" destOrd="0" presId="urn:microsoft.com/office/officeart/2005/8/layout/vList2"/>
    <dgm:cxn modelId="{4D59257D-829C-49A6-A59E-5D5272433ECC}" type="presOf" srcId="{D61EAACF-C34B-4327-9A3B-7485E280F00A}" destId="{02AC33D1-2242-4916-8991-9EA3EA4252B3}" srcOrd="0" destOrd="0" presId="urn:microsoft.com/office/officeart/2005/8/layout/vList2"/>
    <dgm:cxn modelId="{F1656689-B715-42CC-B1D2-EA854BA2BCA6}" srcId="{D601B47C-0D44-45DD-9203-022652254D2D}" destId="{76BBC72C-A319-41D2-91A6-98544A7B220B}" srcOrd="0" destOrd="0" parTransId="{E8BF973B-77C0-477D-84FF-EC343D7CDE2C}" sibTransId="{47049D19-192F-4193-AFB8-B7F10E443E0D}"/>
    <dgm:cxn modelId="{C27337E4-6505-4B0B-B132-2F8A7989D09B}" type="presOf" srcId="{C4C30527-44BF-443E-BC40-DB1D990C9736}" destId="{3BE3DAE1-9659-48B4-8403-C09CE513844E}" srcOrd="0" destOrd="0" presId="urn:microsoft.com/office/officeart/2005/8/layout/vList2"/>
    <dgm:cxn modelId="{EEA733F8-77F7-4C63-9486-DC8408854610}" type="presOf" srcId="{00855415-2289-4F39-AB69-D5A25B5B920C}" destId="{B672837C-D969-4DA2-A397-E1C91DFDA987}" srcOrd="0" destOrd="0" presId="urn:microsoft.com/office/officeart/2005/8/layout/vList2"/>
    <dgm:cxn modelId="{22AA1D1E-AD9F-47F9-AE2F-8F8F92E027FC}" type="presOf" srcId="{0792A167-1375-4F89-AD82-AF6EFA53016A}" destId="{52802652-D723-40B9-9292-9FBF8886920F}" srcOrd="0" destOrd="1" presId="urn:microsoft.com/office/officeart/2005/8/layout/vList2"/>
    <dgm:cxn modelId="{78935F9A-6F99-4F53-9A52-8489056A361E}" type="presParOf" srcId="{A56C1272-81C7-4A28-876A-E77862BC710D}" destId="{02AC33D1-2242-4916-8991-9EA3EA4252B3}" srcOrd="0" destOrd="0" presId="urn:microsoft.com/office/officeart/2005/8/layout/vList2"/>
    <dgm:cxn modelId="{073ED482-DF75-42D2-A7DA-33373A877151}" type="presParOf" srcId="{A56C1272-81C7-4A28-876A-E77862BC710D}" destId="{CC1FDFA9-E61E-462E-BA0C-42442886AA78}" srcOrd="1" destOrd="0" presId="urn:microsoft.com/office/officeart/2005/8/layout/vList2"/>
    <dgm:cxn modelId="{9A08ADB0-C8E9-4D96-A03F-BE3822F56617}" type="presParOf" srcId="{A56C1272-81C7-4A28-876A-E77862BC710D}" destId="{B14694A1-1853-49E2-806C-637AB44FD25B}" srcOrd="2" destOrd="0" presId="urn:microsoft.com/office/officeart/2005/8/layout/vList2"/>
    <dgm:cxn modelId="{013C822C-D164-48E6-936A-CB2CE06916AB}" type="presParOf" srcId="{A56C1272-81C7-4A28-876A-E77862BC710D}" destId="{85B7CAC0-A646-47A7-A023-DA21584500A6}" srcOrd="3" destOrd="0" presId="urn:microsoft.com/office/officeart/2005/8/layout/vList2"/>
    <dgm:cxn modelId="{99465AEC-0B5B-44FC-86C3-59D50C9A6FB8}" type="presParOf" srcId="{A56C1272-81C7-4A28-876A-E77862BC710D}" destId="{3D63F7FC-BDA2-4553-9377-CB2504414BED}" srcOrd="4" destOrd="0" presId="urn:microsoft.com/office/officeart/2005/8/layout/vList2"/>
    <dgm:cxn modelId="{2E533330-869C-4105-A936-C8DC1138F909}" type="presParOf" srcId="{A56C1272-81C7-4A28-876A-E77862BC710D}" destId="{B672837C-D969-4DA2-A397-E1C91DFDA987}" srcOrd="5" destOrd="0" presId="urn:microsoft.com/office/officeart/2005/8/layout/vList2"/>
    <dgm:cxn modelId="{D2DE6C90-F92F-42BA-9CC5-98EC28C7B438}" type="presParOf" srcId="{A56C1272-81C7-4A28-876A-E77862BC710D}" destId="{F78F0EC7-2B15-4A6E-BE68-230FC1955D6C}" srcOrd="6" destOrd="0" presId="urn:microsoft.com/office/officeart/2005/8/layout/vList2"/>
    <dgm:cxn modelId="{C6B8E858-3C1A-4A9D-9A41-F342381D77DA}" type="presParOf" srcId="{A56C1272-81C7-4A28-876A-E77862BC710D}" destId="{3BE3DAE1-9659-48B4-8403-C09CE513844E}" srcOrd="7" destOrd="0" presId="urn:microsoft.com/office/officeart/2005/8/layout/vList2"/>
    <dgm:cxn modelId="{5DA108AE-0EA3-427F-AB85-1399F5E68BC7}" type="presParOf" srcId="{A56C1272-81C7-4A28-876A-E77862BC710D}" destId="{C1241C19-03A8-4D8C-BAB0-16E2E6A212E4}" srcOrd="8" destOrd="0" presId="urn:microsoft.com/office/officeart/2005/8/layout/vList2"/>
    <dgm:cxn modelId="{BBD096D3-D226-442E-8C2B-82F4D66019FA}" type="presParOf" srcId="{A56C1272-81C7-4A28-876A-E77862BC710D}" destId="{52802652-D723-40B9-9292-9FBF8886920F}"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16DCCF-F985-4EA7-A4F7-2C37D02F72E3}"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US"/>
        </a:p>
      </dgm:t>
    </dgm:pt>
    <dgm:pt modelId="{3F03B07B-8997-40AE-8A3B-392EEA2E982A}">
      <dgm:prSet/>
      <dgm:spPr/>
      <dgm:t>
        <a:bodyPr/>
        <a:lstStyle/>
        <a:p>
          <a:pPr rtl="0"/>
          <a:r>
            <a:rPr lang="en-US" smtClean="0"/>
            <a:t>Concurrent and sequential programming with units protected with predicates is to become industry standard for the software development</a:t>
          </a:r>
          <a:endParaRPr lang="en-US"/>
        </a:p>
      </dgm:t>
    </dgm:pt>
    <dgm:pt modelId="{A19A5589-27C0-4374-997D-32807F5DFAE4}" type="parTrans" cxnId="{D8F779CB-CACA-4645-8B46-D11CD43F05A8}">
      <dgm:prSet/>
      <dgm:spPr/>
      <dgm:t>
        <a:bodyPr/>
        <a:lstStyle/>
        <a:p>
          <a:endParaRPr lang="en-US"/>
        </a:p>
      </dgm:t>
    </dgm:pt>
    <dgm:pt modelId="{2FD22EA1-B7D3-4A29-B3DE-076E36FE501A}" type="sibTrans" cxnId="{D8F779CB-CACA-4645-8B46-D11CD43F05A8}">
      <dgm:prSet/>
      <dgm:spPr/>
      <dgm:t>
        <a:bodyPr/>
        <a:lstStyle/>
        <a:p>
          <a:endParaRPr lang="en-US"/>
        </a:p>
      </dgm:t>
    </dgm:pt>
    <dgm:pt modelId="{3951A926-6FC6-4889-9F24-2C6BBCDC5C79}">
      <dgm:prSet/>
      <dgm:spPr/>
      <dgm:t>
        <a:bodyPr/>
        <a:lstStyle/>
        <a:p>
          <a:pPr rtl="0"/>
          <a:r>
            <a:rPr lang="en-US" smtClean="0"/>
            <a:t>Next is software verification</a:t>
          </a:r>
          <a:endParaRPr lang="en-US"/>
        </a:p>
      </dgm:t>
    </dgm:pt>
    <dgm:pt modelId="{4A197031-9A8E-4E33-B31B-AF53090E1723}" type="parTrans" cxnId="{80D4B70B-0054-4CA2-82B3-4641339AC521}">
      <dgm:prSet/>
      <dgm:spPr/>
      <dgm:t>
        <a:bodyPr/>
        <a:lstStyle/>
        <a:p>
          <a:endParaRPr lang="en-US"/>
        </a:p>
      </dgm:t>
    </dgm:pt>
    <dgm:pt modelId="{4C576E2E-64A8-4C9B-9C0B-1C23D4F45E04}" type="sibTrans" cxnId="{80D4B70B-0054-4CA2-82B3-4641339AC521}">
      <dgm:prSet/>
      <dgm:spPr/>
      <dgm:t>
        <a:bodyPr/>
        <a:lstStyle/>
        <a:p>
          <a:endParaRPr lang="en-US"/>
        </a:p>
      </dgm:t>
    </dgm:pt>
    <dgm:pt modelId="{D8DB233A-F2DA-4D0A-B09B-0008E10FB073}">
      <dgm:prSet/>
      <dgm:spPr/>
      <dgm:t>
        <a:bodyPr/>
        <a:lstStyle/>
        <a:p>
          <a:pPr rtl="0"/>
          <a:r>
            <a:rPr lang="en-US" smtClean="0"/>
            <a:t>Next is software synthesis using neural networks techniques</a:t>
          </a:r>
          <a:endParaRPr lang="en-US"/>
        </a:p>
      </dgm:t>
    </dgm:pt>
    <dgm:pt modelId="{53A53532-F32E-4DAA-A414-9505B96FD5B1}" type="parTrans" cxnId="{BD30712A-A1F5-4EDD-9D5C-7EE1EC314E18}">
      <dgm:prSet/>
      <dgm:spPr/>
      <dgm:t>
        <a:bodyPr/>
        <a:lstStyle/>
        <a:p>
          <a:endParaRPr lang="en-US"/>
        </a:p>
      </dgm:t>
    </dgm:pt>
    <dgm:pt modelId="{D9AF509B-D0EE-4CC5-B178-7EF11A819BD5}" type="sibTrans" cxnId="{BD30712A-A1F5-4EDD-9D5C-7EE1EC314E18}">
      <dgm:prSet/>
      <dgm:spPr/>
      <dgm:t>
        <a:bodyPr/>
        <a:lstStyle/>
        <a:p>
          <a:endParaRPr lang="en-US"/>
        </a:p>
      </dgm:t>
    </dgm:pt>
    <dgm:pt modelId="{FE0A63A1-6218-48E8-9C08-84A7E17030E3}" type="pres">
      <dgm:prSet presAssocID="{6B16DCCF-F985-4EA7-A4F7-2C37D02F72E3}" presName="linear" presStyleCnt="0">
        <dgm:presLayoutVars>
          <dgm:animLvl val="lvl"/>
          <dgm:resizeHandles val="exact"/>
        </dgm:presLayoutVars>
      </dgm:prSet>
      <dgm:spPr/>
      <dgm:t>
        <a:bodyPr/>
        <a:lstStyle/>
        <a:p>
          <a:endParaRPr lang="en-US"/>
        </a:p>
      </dgm:t>
    </dgm:pt>
    <dgm:pt modelId="{6DAB1A13-3A69-41FF-B264-21F534E96455}" type="pres">
      <dgm:prSet presAssocID="{3F03B07B-8997-40AE-8A3B-392EEA2E982A}" presName="parentText" presStyleLbl="node1" presStyleIdx="0" presStyleCnt="3">
        <dgm:presLayoutVars>
          <dgm:chMax val="0"/>
          <dgm:bulletEnabled val="1"/>
        </dgm:presLayoutVars>
      </dgm:prSet>
      <dgm:spPr/>
      <dgm:t>
        <a:bodyPr/>
        <a:lstStyle/>
        <a:p>
          <a:endParaRPr lang="en-US"/>
        </a:p>
      </dgm:t>
    </dgm:pt>
    <dgm:pt modelId="{9EB08752-F420-419B-957C-C890F72F97E2}" type="pres">
      <dgm:prSet presAssocID="{2FD22EA1-B7D3-4A29-B3DE-076E36FE501A}" presName="spacer" presStyleCnt="0"/>
      <dgm:spPr/>
    </dgm:pt>
    <dgm:pt modelId="{8AD6AB94-D568-454E-BB56-C597493B4866}" type="pres">
      <dgm:prSet presAssocID="{3951A926-6FC6-4889-9F24-2C6BBCDC5C79}" presName="parentText" presStyleLbl="node1" presStyleIdx="1" presStyleCnt="3">
        <dgm:presLayoutVars>
          <dgm:chMax val="0"/>
          <dgm:bulletEnabled val="1"/>
        </dgm:presLayoutVars>
      </dgm:prSet>
      <dgm:spPr/>
      <dgm:t>
        <a:bodyPr/>
        <a:lstStyle/>
        <a:p>
          <a:endParaRPr lang="en-US"/>
        </a:p>
      </dgm:t>
    </dgm:pt>
    <dgm:pt modelId="{656A9DFC-8412-4266-AAC1-CCFB317C1D11}" type="pres">
      <dgm:prSet presAssocID="{4C576E2E-64A8-4C9B-9C0B-1C23D4F45E04}" presName="spacer" presStyleCnt="0"/>
      <dgm:spPr/>
    </dgm:pt>
    <dgm:pt modelId="{747B4B45-538F-4133-B1AF-0656575A74EC}" type="pres">
      <dgm:prSet presAssocID="{D8DB233A-F2DA-4D0A-B09B-0008E10FB073}" presName="parentText" presStyleLbl="node1" presStyleIdx="2" presStyleCnt="3">
        <dgm:presLayoutVars>
          <dgm:chMax val="0"/>
          <dgm:bulletEnabled val="1"/>
        </dgm:presLayoutVars>
      </dgm:prSet>
      <dgm:spPr/>
      <dgm:t>
        <a:bodyPr/>
        <a:lstStyle/>
        <a:p>
          <a:endParaRPr lang="en-US"/>
        </a:p>
      </dgm:t>
    </dgm:pt>
  </dgm:ptLst>
  <dgm:cxnLst>
    <dgm:cxn modelId="{80D4B70B-0054-4CA2-82B3-4641339AC521}" srcId="{6B16DCCF-F985-4EA7-A4F7-2C37D02F72E3}" destId="{3951A926-6FC6-4889-9F24-2C6BBCDC5C79}" srcOrd="1" destOrd="0" parTransId="{4A197031-9A8E-4E33-B31B-AF53090E1723}" sibTransId="{4C576E2E-64A8-4C9B-9C0B-1C23D4F45E04}"/>
    <dgm:cxn modelId="{1941CDE5-1AB9-49AB-9132-86068C9A4B0A}" type="presOf" srcId="{D8DB233A-F2DA-4D0A-B09B-0008E10FB073}" destId="{747B4B45-538F-4133-B1AF-0656575A74EC}" srcOrd="0" destOrd="0" presId="urn:microsoft.com/office/officeart/2005/8/layout/vList2"/>
    <dgm:cxn modelId="{98E41F66-5851-4EF8-B30E-2362B0ADC1B3}" type="presOf" srcId="{3951A926-6FC6-4889-9F24-2C6BBCDC5C79}" destId="{8AD6AB94-D568-454E-BB56-C597493B4866}" srcOrd="0" destOrd="0" presId="urn:microsoft.com/office/officeart/2005/8/layout/vList2"/>
    <dgm:cxn modelId="{BD30712A-A1F5-4EDD-9D5C-7EE1EC314E18}" srcId="{6B16DCCF-F985-4EA7-A4F7-2C37D02F72E3}" destId="{D8DB233A-F2DA-4D0A-B09B-0008E10FB073}" srcOrd="2" destOrd="0" parTransId="{53A53532-F32E-4DAA-A414-9505B96FD5B1}" sibTransId="{D9AF509B-D0EE-4CC5-B178-7EF11A819BD5}"/>
    <dgm:cxn modelId="{D8F779CB-CACA-4645-8B46-D11CD43F05A8}" srcId="{6B16DCCF-F985-4EA7-A4F7-2C37D02F72E3}" destId="{3F03B07B-8997-40AE-8A3B-392EEA2E982A}" srcOrd="0" destOrd="0" parTransId="{A19A5589-27C0-4374-997D-32807F5DFAE4}" sibTransId="{2FD22EA1-B7D3-4A29-B3DE-076E36FE501A}"/>
    <dgm:cxn modelId="{A43E6F94-05D1-4E49-9AAB-45E3BDB869D7}" type="presOf" srcId="{6B16DCCF-F985-4EA7-A4F7-2C37D02F72E3}" destId="{FE0A63A1-6218-48E8-9C08-84A7E17030E3}" srcOrd="0" destOrd="0" presId="urn:microsoft.com/office/officeart/2005/8/layout/vList2"/>
    <dgm:cxn modelId="{181E8C22-2D9E-41F7-9ED1-6747DAC63DA4}" type="presOf" srcId="{3F03B07B-8997-40AE-8A3B-392EEA2E982A}" destId="{6DAB1A13-3A69-41FF-B264-21F534E96455}" srcOrd="0" destOrd="0" presId="urn:microsoft.com/office/officeart/2005/8/layout/vList2"/>
    <dgm:cxn modelId="{45FCA780-B4B9-4334-9A69-09CA69A5076B}" type="presParOf" srcId="{FE0A63A1-6218-48E8-9C08-84A7E17030E3}" destId="{6DAB1A13-3A69-41FF-B264-21F534E96455}" srcOrd="0" destOrd="0" presId="urn:microsoft.com/office/officeart/2005/8/layout/vList2"/>
    <dgm:cxn modelId="{4D3F7D73-307F-4AC6-87AE-68B11C0D41F7}" type="presParOf" srcId="{FE0A63A1-6218-48E8-9C08-84A7E17030E3}" destId="{9EB08752-F420-419B-957C-C890F72F97E2}" srcOrd="1" destOrd="0" presId="urn:microsoft.com/office/officeart/2005/8/layout/vList2"/>
    <dgm:cxn modelId="{565C1B3B-E96D-4E88-A2BE-433E0E08D369}" type="presParOf" srcId="{FE0A63A1-6218-48E8-9C08-84A7E17030E3}" destId="{8AD6AB94-D568-454E-BB56-C597493B4866}" srcOrd="2" destOrd="0" presId="urn:microsoft.com/office/officeart/2005/8/layout/vList2"/>
    <dgm:cxn modelId="{0B2C201F-EC39-4B95-9DCC-40B8063469B0}" type="presParOf" srcId="{FE0A63A1-6218-48E8-9C08-84A7E17030E3}" destId="{656A9DFC-8412-4266-AAC1-CCFB317C1D11}" srcOrd="3" destOrd="0" presId="urn:microsoft.com/office/officeart/2005/8/layout/vList2"/>
    <dgm:cxn modelId="{ADD1D4BF-246E-47EA-8F7C-9AD68A9E3322}" type="presParOf" srcId="{FE0A63A1-6218-48E8-9C08-84A7E17030E3}" destId="{747B4B45-538F-4133-B1AF-0656575A74E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A91D8-AF3D-42E0-B986-FAE7CFA9AC9F}">
      <dsp:nvSpPr>
        <dsp:cNvPr id="0" name=""/>
        <dsp:cNvSpPr/>
      </dsp:nvSpPr>
      <dsp:spPr>
        <a:xfrm>
          <a:off x="0" y="0"/>
          <a:ext cx="4278630" cy="8189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350" rIns="0" bIns="133350" numCol="1" spcCol="1270" anchor="ctr" anchorCtr="0">
          <a:noAutofit/>
        </a:bodyPr>
        <a:lstStyle/>
        <a:p>
          <a:pPr lvl="0" algn="ctr" defTabSz="1555750" rtl="0">
            <a:lnSpc>
              <a:spcPct val="90000"/>
            </a:lnSpc>
            <a:spcBef>
              <a:spcPct val="0"/>
            </a:spcBef>
            <a:spcAft>
              <a:spcPct val="35000"/>
            </a:spcAft>
          </a:pPr>
          <a:r>
            <a:rPr lang="en-US" sz="3500" b="1" u="none" kern="1200" dirty="0" smtClean="0">
              <a:latin typeface="Arial" pitchFamily="34" charset="0"/>
              <a:cs typeface="Arial" pitchFamily="34" charset="0"/>
            </a:rPr>
            <a:t>3 kinds:</a:t>
          </a:r>
          <a:endParaRPr lang="en-US" sz="3500" b="1" u="none" kern="1200" dirty="0">
            <a:latin typeface="Arial" pitchFamily="34" charset="0"/>
            <a:cs typeface="Arial" pitchFamily="34" charset="0"/>
          </a:endParaRPr>
        </a:p>
      </dsp:txBody>
      <dsp:txXfrm>
        <a:off x="39980" y="39980"/>
        <a:ext cx="4198670" cy="739039"/>
      </dsp:txXfrm>
    </dsp:sp>
    <dsp:sp modelId="{870A6B30-E499-4DF2-A9B8-AE3CAD439703}">
      <dsp:nvSpPr>
        <dsp:cNvPr id="0" name=""/>
        <dsp:cNvSpPr/>
      </dsp:nvSpPr>
      <dsp:spPr>
        <a:xfrm>
          <a:off x="0" y="850692"/>
          <a:ext cx="4278630" cy="487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t" anchorCtr="0">
          <a:noAutofit/>
        </a:bodyPr>
        <a:lstStyle/>
        <a:p>
          <a:pPr marL="268288" lvl="1" indent="-180975" algn="l" defTabSz="889000" rtl="0">
            <a:lnSpc>
              <a:spcPct val="90000"/>
            </a:lnSpc>
            <a:spcBef>
              <a:spcPct val="0"/>
            </a:spcBef>
            <a:spcAft>
              <a:spcPts val="600"/>
            </a:spcAft>
            <a:buChar char="••"/>
          </a:pPr>
          <a:r>
            <a:rPr lang="en-US" sz="2000" b="1" kern="1200" dirty="0" smtClean="0">
              <a:latin typeface="Arial" pitchFamily="34" charset="0"/>
              <a:cs typeface="Arial" pitchFamily="34" charset="0"/>
            </a:rPr>
            <a:t>Anonymous procedure</a:t>
          </a:r>
          <a:r>
            <a:rPr lang="ru-RU" sz="2000" b="1" kern="1200" dirty="0" smtClean="0">
              <a:latin typeface="Arial" pitchFamily="34" charset="0"/>
              <a:cs typeface="Arial" pitchFamily="34" charset="0"/>
            </a:rPr>
            <a:t>: </a:t>
          </a:r>
          <a:r>
            <a:rPr lang="en-US" sz="2000" kern="1200" dirty="0" smtClean="0">
              <a:latin typeface="Arial" pitchFamily="34" charset="0"/>
              <a:cs typeface="Arial" pitchFamily="34" charset="0"/>
            </a:rPr>
            <a:t>sequence of operators</a:t>
          </a:r>
          <a:endParaRPr lang="en-US" sz="2000" kern="1200" dirty="0">
            <a:latin typeface="Arial" pitchFamily="34" charset="0"/>
            <a:cs typeface="Arial" pitchFamily="34" charset="0"/>
          </a:endParaRPr>
        </a:p>
        <a:p>
          <a:pPr marL="268288" lvl="1" indent="-180975" algn="l" defTabSz="889000" rtl="0">
            <a:lnSpc>
              <a:spcPct val="90000"/>
            </a:lnSpc>
            <a:spcBef>
              <a:spcPct val="0"/>
            </a:spcBef>
            <a:spcAft>
              <a:spcPts val="600"/>
            </a:spcAft>
            <a:buChar char="••"/>
          </a:pPr>
          <a:r>
            <a:rPr lang="en-US" sz="2000" b="1" kern="1200" dirty="0" smtClean="0">
              <a:latin typeface="Arial" pitchFamily="34" charset="0"/>
              <a:cs typeface="Arial" pitchFamily="34" charset="0"/>
            </a:rPr>
            <a:t>Standalone-routine: </a:t>
          </a:r>
          <a:r>
            <a:rPr lang="en-US" sz="2000" kern="1200" dirty="0" smtClean="0">
              <a:latin typeface="Arial" pitchFamily="34" charset="0"/>
              <a:cs typeface="Arial" pitchFamily="34" charset="0"/>
            </a:rPr>
            <a:t>scope, formal parameters, pre &amp; post conditions, body</a:t>
          </a:r>
          <a:endParaRPr lang="en-US" sz="2000" kern="1200" dirty="0">
            <a:latin typeface="Arial" pitchFamily="34" charset="0"/>
            <a:cs typeface="Arial" pitchFamily="34" charset="0"/>
          </a:endParaRPr>
        </a:p>
        <a:p>
          <a:pPr marL="268288" lvl="1" indent="-180975" algn="l" defTabSz="889000" rtl="0">
            <a:lnSpc>
              <a:spcPct val="90000"/>
            </a:lnSpc>
            <a:spcBef>
              <a:spcPct val="0"/>
            </a:spcBef>
            <a:spcAft>
              <a:spcPts val="600"/>
            </a:spcAft>
            <a:buChar char="••"/>
          </a:pPr>
          <a:r>
            <a:rPr lang="en-US" sz="2000" b="1" kern="1200" dirty="0" smtClean="0">
              <a:latin typeface="Arial" pitchFamily="34" charset="0"/>
              <a:cs typeface="Arial" pitchFamily="34" charset="0"/>
            </a:rPr>
            <a:t>Unit</a:t>
          </a:r>
          <a:r>
            <a:rPr lang="ru-RU" sz="2000" kern="1200" dirty="0" smtClean="0">
              <a:latin typeface="Arial" pitchFamily="34" charset="0"/>
              <a:cs typeface="Arial" pitchFamily="34" charset="0"/>
            </a:rPr>
            <a:t>:</a:t>
          </a:r>
          <a:r>
            <a:rPr lang="en-US" sz="2000" kern="1200" dirty="0" smtClean="0">
              <a:latin typeface="Arial" pitchFamily="34" charset="0"/>
              <a:cs typeface="Arial" pitchFamily="34" charset="0"/>
            </a:rPr>
            <a:t> named set of routines,  attributes, and invariant</a:t>
          </a:r>
          <a:endParaRPr lang="en-US" sz="2000" kern="1200" dirty="0">
            <a:latin typeface="Arial" pitchFamily="34" charset="0"/>
            <a:cs typeface="Arial" pitchFamily="34" charset="0"/>
          </a:endParaRPr>
        </a:p>
        <a:p>
          <a:pPr marL="536575" lvl="1" indent="-180975" algn="l" defTabSz="889000" rtl="0">
            <a:lnSpc>
              <a:spcPct val="90000"/>
            </a:lnSpc>
            <a:spcBef>
              <a:spcPct val="0"/>
            </a:spcBef>
            <a:spcAft>
              <a:spcPts val="600"/>
            </a:spcAft>
            <a:buChar char="••"/>
          </a:pPr>
          <a:r>
            <a:rPr lang="en-US" sz="2000" kern="1200" dirty="0" smtClean="0">
              <a:latin typeface="Arial" pitchFamily="34" charset="0"/>
              <a:cs typeface="Arial" pitchFamily="34" charset="0"/>
            </a:rPr>
            <a:t>Can be generic - type or constant expression of enumerated type parameterized</a:t>
          </a:r>
          <a:endParaRPr lang="en-US" sz="2000" kern="1200" dirty="0">
            <a:latin typeface="Arial" pitchFamily="34" charset="0"/>
            <a:cs typeface="Arial" pitchFamily="34" charset="0"/>
          </a:endParaRPr>
        </a:p>
        <a:p>
          <a:pPr marL="536575" lvl="1" indent="-180975" algn="l" defTabSz="889000" rtl="0">
            <a:lnSpc>
              <a:spcPct val="90000"/>
            </a:lnSpc>
            <a:spcBef>
              <a:spcPct val="0"/>
            </a:spcBef>
            <a:spcAft>
              <a:spcPts val="600"/>
            </a:spcAft>
            <a:buChar char="••"/>
          </a:pPr>
          <a:r>
            <a:rPr lang="en-US" sz="2000" kern="1200" dirty="0" smtClean="0">
              <a:latin typeface="Arial" pitchFamily="34" charset="0"/>
              <a:cs typeface="Arial" pitchFamily="34" charset="0"/>
            </a:rPr>
            <a:t>Unit defines a type</a:t>
          </a:r>
          <a:endParaRPr lang="en-US" sz="2000" i="1" kern="1200" dirty="0">
            <a:latin typeface="Arial" pitchFamily="34" charset="0"/>
            <a:cs typeface="Arial" pitchFamily="34" charset="0"/>
          </a:endParaRPr>
        </a:p>
        <a:p>
          <a:pPr marL="536575" lvl="1" indent="-180975" algn="l" defTabSz="889000" rtl="0">
            <a:lnSpc>
              <a:spcPct val="90000"/>
            </a:lnSpc>
            <a:spcBef>
              <a:spcPct val="0"/>
            </a:spcBef>
            <a:spcAft>
              <a:spcPts val="600"/>
            </a:spcAft>
            <a:buChar char="••"/>
          </a:pPr>
          <a:r>
            <a:rPr lang="en-US" sz="2000" kern="1200" dirty="0" smtClean="0">
              <a:latin typeface="Arial" pitchFamily="34" charset="0"/>
              <a:cs typeface="Arial" pitchFamily="34" charset="0"/>
            </a:rPr>
            <a:t>Unit supports inheritance</a:t>
          </a:r>
          <a:endParaRPr lang="en-US" sz="2000" kern="1200" dirty="0">
            <a:latin typeface="Arial" pitchFamily="34" charset="0"/>
            <a:cs typeface="Arial" pitchFamily="34" charset="0"/>
          </a:endParaRPr>
        </a:p>
        <a:p>
          <a:pPr marL="536575" lvl="1" indent="-180975" algn="l" defTabSz="889000" rtl="0">
            <a:lnSpc>
              <a:spcPct val="90000"/>
            </a:lnSpc>
            <a:spcBef>
              <a:spcPct val="0"/>
            </a:spcBef>
            <a:spcAft>
              <a:spcPts val="600"/>
            </a:spcAft>
            <a:buChar char="••"/>
          </a:pPr>
          <a:r>
            <a:rPr lang="en-US" sz="2000" kern="1200" dirty="0" smtClean="0">
              <a:latin typeface="Arial" pitchFamily="34" charset="0"/>
              <a:cs typeface="Arial" pitchFamily="34" charset="0"/>
            </a:rPr>
            <a:t>Unit support direct usage (acts as a module)</a:t>
          </a:r>
          <a:endParaRPr lang="en-US" sz="2000" kern="1200" dirty="0">
            <a:latin typeface="Arial" pitchFamily="34" charset="0"/>
            <a:cs typeface="Arial" pitchFamily="34" charset="0"/>
          </a:endParaRPr>
        </a:p>
      </dsp:txBody>
      <dsp:txXfrm>
        <a:off x="0" y="850692"/>
        <a:ext cx="4278630" cy="48721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17B6E-B73C-4351-9D3A-7D6E471C64EB}">
      <dsp:nvSpPr>
        <dsp:cNvPr id="0" name=""/>
        <dsp:cNvSpPr/>
      </dsp:nvSpPr>
      <dsp:spPr>
        <a:xfrm>
          <a:off x="0" y="310995"/>
          <a:ext cx="8991600" cy="8961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kumimoji="1" lang="en-US" sz="2700" kern="1200" baseline="0" dirty="0" smtClean="0"/>
            <a:t>Routines can be procedures or functions</a:t>
          </a:r>
          <a:endParaRPr lang="ru-RU" sz="2700" kern="1200" dirty="0"/>
        </a:p>
      </dsp:txBody>
      <dsp:txXfrm>
        <a:off x="43747" y="354742"/>
        <a:ext cx="8904106" cy="808669"/>
      </dsp:txXfrm>
    </dsp:sp>
    <dsp:sp modelId="{FB722BFF-AADA-43E9-8276-0C289A7223B1}">
      <dsp:nvSpPr>
        <dsp:cNvPr id="0" name=""/>
        <dsp:cNvSpPr/>
      </dsp:nvSpPr>
      <dsp:spPr>
        <a:xfrm>
          <a:off x="0" y="1207159"/>
          <a:ext cx="8991600" cy="1502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00FF"/>
              </a:solidFill>
              <a:latin typeface="Lucida Console" pitchFamily="49" charset="0"/>
              <a:ea typeface="+mn-ea"/>
              <a:cs typeface="Calibri" pitchFamily="34" charset="0"/>
            </a:rPr>
            <a:t>a </a:t>
          </a:r>
          <a:r>
            <a:rPr lang="en-US" sz="2400" b="1" kern="1200" dirty="0" smtClean="0">
              <a:solidFill>
                <a:srgbClr val="0000FF"/>
              </a:solidFill>
              <a:latin typeface="Lucida Console" pitchFamily="49" charset="0"/>
              <a:ea typeface="+mn-ea"/>
              <a:cs typeface="Calibri" pitchFamily="34" charset="0"/>
            </a:rPr>
            <a:t>do end</a:t>
          </a:r>
          <a:r>
            <a:rPr lang="en-US" sz="2400" kern="1200" dirty="0" smtClean="0">
              <a:solidFill>
                <a:srgbClr val="0000FF"/>
              </a:solidFill>
              <a:latin typeface="Lucida Console" pitchFamily="49" charset="0"/>
              <a:ea typeface="+mn-ea"/>
              <a:cs typeface="Calibri" pitchFamily="34" charset="0"/>
            </a:rPr>
            <a:t> </a:t>
          </a:r>
          <a:r>
            <a:rPr kumimoji="1" lang="en-US" sz="2400" kern="1200" baseline="0" dirty="0" smtClean="0"/>
            <a:t>/* that is a procedure without parameters, one may put () after routine name*/</a:t>
          </a:r>
          <a:endParaRPr lang="ru-RU" sz="2400" kern="1200" dirty="0"/>
        </a:p>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Lucida Console" pitchFamily="49" charset="0"/>
              <a:ea typeface="+mn-ea"/>
              <a:cs typeface="Calibri" pitchFamily="34" charset="0"/>
            </a:rPr>
            <a:t>foo</a:t>
          </a:r>
          <a:r>
            <a:rPr lang="en-US" sz="2400" b="1" kern="1200" dirty="0" smtClean="0">
              <a:solidFill>
                <a:srgbClr val="0000FF"/>
              </a:solidFill>
              <a:latin typeface="Lucida Console" pitchFamily="49" charset="0"/>
              <a:ea typeface="+mn-ea"/>
              <a:cs typeface="Calibri" pitchFamily="34" charset="0"/>
            </a:rPr>
            <a:t>: </a:t>
          </a:r>
          <a:r>
            <a:rPr lang="en-US" sz="2400" b="0" kern="1200" dirty="0" smtClean="0">
              <a:solidFill>
                <a:srgbClr val="0000FF"/>
              </a:solidFill>
              <a:latin typeface="Lucida Console" pitchFamily="49" charset="0"/>
              <a:ea typeface="+mn-ea"/>
              <a:cs typeface="Calibri" pitchFamily="34" charset="0"/>
            </a:rPr>
            <a:t>T </a:t>
          </a:r>
          <a:r>
            <a:rPr lang="en-US" sz="2400" b="1" kern="1200" dirty="0" smtClean="0">
              <a:solidFill>
                <a:srgbClr val="0000FF"/>
              </a:solidFill>
              <a:latin typeface="Lucida Console" pitchFamily="49" charset="0"/>
              <a:ea typeface="+mn-ea"/>
              <a:cs typeface="Calibri" pitchFamily="34" charset="0"/>
            </a:rPr>
            <a:t>do end </a:t>
          </a:r>
          <a:r>
            <a:rPr kumimoji="1" lang="en-US" sz="2400" kern="1200" baseline="0" dirty="0" smtClean="0"/>
            <a:t>/* that is a function without parameters which returns an object of type T*/</a:t>
          </a:r>
          <a:endParaRPr lang="ru-RU" sz="2400" kern="1200" dirty="0"/>
        </a:p>
      </dsp:txBody>
      <dsp:txXfrm>
        <a:off x="0" y="1207159"/>
        <a:ext cx="8991600" cy="1502820"/>
      </dsp:txXfrm>
    </dsp:sp>
    <dsp:sp modelId="{2063C66D-C446-4986-BA5C-432B4C47E69D}">
      <dsp:nvSpPr>
        <dsp:cNvPr id="0" name=""/>
        <dsp:cNvSpPr/>
      </dsp:nvSpPr>
      <dsp:spPr>
        <a:xfrm>
          <a:off x="0" y="2709979"/>
          <a:ext cx="8991600" cy="8714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kumimoji="1" lang="en-US" sz="2700" kern="1200" baseline="0" dirty="0" smtClean="0"/>
            <a:t>Unit attributes can be variable (default) or constant</a:t>
          </a:r>
          <a:endParaRPr lang="ru-RU" sz="2700" kern="1200" dirty="0"/>
        </a:p>
      </dsp:txBody>
      <dsp:txXfrm>
        <a:off x="42541" y="2752520"/>
        <a:ext cx="8906518" cy="786384"/>
      </dsp:txXfrm>
    </dsp:sp>
    <dsp:sp modelId="{14F805A5-24D5-42BC-9617-531F7034B784}">
      <dsp:nvSpPr>
        <dsp:cNvPr id="0" name=""/>
        <dsp:cNvSpPr/>
      </dsp:nvSpPr>
      <dsp:spPr>
        <a:xfrm>
          <a:off x="0" y="3581446"/>
          <a:ext cx="8991600"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Lucida Console" pitchFamily="49" charset="0"/>
              <a:ea typeface="+mn-ea"/>
              <a:cs typeface="Calibri" pitchFamily="34" charset="0"/>
            </a:rPr>
            <a:t>variable</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a:t>
          </a:r>
          <a:endParaRPr lang="ru-RU" sz="2400" b="0" kern="1200" dirty="0">
            <a:solidFill>
              <a:srgbClr val="0000FF"/>
            </a:solidFill>
            <a:latin typeface="Lucida Console" pitchFamily="49" charset="0"/>
            <a:ea typeface="+mn-ea"/>
            <a:cs typeface="Calibri" pitchFamily="34" charset="0"/>
          </a:endParaRPr>
        </a:p>
        <a:p>
          <a:pPr marL="228600" lvl="1" indent="-228600" algn="l" defTabSz="1066800" rtl="0">
            <a:lnSpc>
              <a:spcPct val="90000"/>
            </a:lnSpc>
            <a:spcBef>
              <a:spcPct val="0"/>
            </a:spcBef>
            <a:spcAft>
              <a:spcPct val="20000"/>
            </a:spcAft>
            <a:buChar char="••"/>
          </a:pPr>
          <a:r>
            <a:rPr lang="en-US" sz="2400" b="1" kern="1200" dirty="0" err="1" smtClean="0">
              <a:solidFill>
                <a:srgbClr val="0000FF"/>
              </a:solidFill>
              <a:latin typeface="Lucida Console" pitchFamily="49" charset="0"/>
              <a:ea typeface="+mn-ea"/>
              <a:cs typeface="Calibri" pitchFamily="34" charset="0"/>
            </a:rPr>
            <a:t>const</a:t>
          </a:r>
          <a:r>
            <a:rPr lang="en-US" sz="2400" b="0" kern="1200" dirty="0" smtClean="0">
              <a:solidFill>
                <a:srgbClr val="0000FF"/>
              </a:solidFill>
              <a:latin typeface="Lucida Console" pitchFamily="49" charset="0"/>
              <a:ea typeface="+mn-ea"/>
              <a:cs typeface="Calibri" pitchFamily="34" charset="0"/>
            </a:rPr>
            <a:t> constant</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sp:txBody>
      <dsp:txXfrm>
        <a:off x="0" y="3581446"/>
        <a:ext cx="8991600" cy="728640"/>
      </dsp:txXfrm>
    </dsp:sp>
    <dsp:sp modelId="{26C05EB7-E021-4E8C-B730-443142B86A66}">
      <dsp:nvSpPr>
        <dsp:cNvPr id="0" name=""/>
        <dsp:cNvSpPr/>
      </dsp:nvSpPr>
      <dsp:spPr>
        <a:xfrm>
          <a:off x="0" y="4310086"/>
          <a:ext cx="8991600" cy="10732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kumimoji="1" lang="en-US" sz="2700" kern="1200" baseline="0" dirty="0" smtClean="0"/>
            <a:t>Routines may have locals which can be also variable or constant (default)</a:t>
          </a:r>
          <a:endParaRPr lang="ru-RU" sz="2700" kern="1200" dirty="0"/>
        </a:p>
      </dsp:txBody>
      <dsp:txXfrm>
        <a:off x="52393" y="4362479"/>
        <a:ext cx="8886814" cy="968492"/>
      </dsp:txXfrm>
    </dsp:sp>
    <dsp:sp modelId="{D4C9EDD2-76B4-4D44-948B-73E20F7082B2}">
      <dsp:nvSpPr>
        <dsp:cNvPr id="0" name=""/>
        <dsp:cNvSpPr/>
      </dsp:nvSpPr>
      <dsp:spPr>
        <a:xfrm>
          <a:off x="0" y="5383365"/>
          <a:ext cx="8991600"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1" kern="1200" dirty="0" err="1" smtClean="0">
              <a:solidFill>
                <a:srgbClr val="0000FF"/>
              </a:solidFill>
              <a:latin typeface="Lucida Console" pitchFamily="49" charset="0"/>
              <a:ea typeface="+mn-ea"/>
              <a:cs typeface="Calibri" pitchFamily="34" charset="0"/>
            </a:rPr>
            <a:t>var</a:t>
          </a:r>
          <a:r>
            <a:rPr lang="en-US" sz="2400" b="0" kern="1200" dirty="0" smtClean="0">
              <a:solidFill>
                <a:srgbClr val="0000FF"/>
              </a:solidFill>
              <a:latin typeface="Lucida Console" pitchFamily="49" charset="0"/>
              <a:ea typeface="+mn-ea"/>
              <a:cs typeface="Calibri" pitchFamily="34" charset="0"/>
            </a:rPr>
            <a:t> variable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Lucida Console" pitchFamily="49" charset="0"/>
              <a:ea typeface="+mn-ea"/>
              <a:cs typeface="Calibri" pitchFamily="34" charset="0"/>
            </a:rPr>
            <a:t>constant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sp:txBody>
      <dsp:txXfrm>
        <a:off x="0" y="5383365"/>
        <a:ext cx="8991600" cy="728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4A0F3-7311-4BBD-8F7B-1553C9764F91}" type="datetimeFigureOut">
              <a:rPr lang="ru-RU" smtClean="0"/>
              <a:t>03.04.2022</a:t>
            </a:fld>
            <a:endParaRPr lang="ru-R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13E58-DF0A-488B-B79E-47383D5B91C2}" type="slidenum">
              <a:rPr lang="ru-RU" smtClean="0"/>
              <a:t>‹#›</a:t>
            </a:fld>
            <a:endParaRPr lang="ru-RU"/>
          </a:p>
        </p:txBody>
      </p:sp>
    </p:spTree>
    <p:extLst>
      <p:ext uri="{BB962C8B-B14F-4D97-AF65-F5344CB8AC3E}">
        <p14:creationId xmlns:p14="http://schemas.microsoft.com/office/powerpoint/2010/main" val="201001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a:t>
            </a:fld>
            <a:endParaRPr lang="ru-RU"/>
          </a:p>
        </p:txBody>
      </p:sp>
    </p:spTree>
    <p:extLst>
      <p:ext uri="{BB962C8B-B14F-4D97-AF65-F5344CB8AC3E}">
        <p14:creationId xmlns:p14="http://schemas.microsoft.com/office/powerpoint/2010/main" val="2329099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12</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14</a:t>
            </a:fld>
            <a:endParaRPr lang="ru-RU"/>
          </a:p>
        </p:txBody>
      </p:sp>
    </p:spTree>
    <p:extLst>
      <p:ext uri="{BB962C8B-B14F-4D97-AF65-F5344CB8AC3E}">
        <p14:creationId xmlns:p14="http://schemas.microsoft.com/office/powerpoint/2010/main" val="358824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15</a:t>
            </a:fld>
            <a:endParaRPr lang="ru-RU"/>
          </a:p>
        </p:txBody>
      </p:sp>
    </p:spTree>
    <p:extLst>
      <p:ext uri="{BB962C8B-B14F-4D97-AF65-F5344CB8AC3E}">
        <p14:creationId xmlns:p14="http://schemas.microsoft.com/office/powerpoint/2010/main" val="2605137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19</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20</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a:t>
            </a:fld>
            <a:endParaRPr lang="ru-RU"/>
          </a:p>
        </p:txBody>
      </p:sp>
    </p:spTree>
    <p:extLst>
      <p:ext uri="{BB962C8B-B14F-4D97-AF65-F5344CB8AC3E}">
        <p14:creationId xmlns:p14="http://schemas.microsoft.com/office/powerpoint/2010/main" val="1675582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5</a:t>
            </a:fld>
            <a:endParaRPr lang="ru-RU"/>
          </a:p>
        </p:txBody>
      </p:sp>
    </p:spTree>
    <p:extLst>
      <p:ext uri="{BB962C8B-B14F-4D97-AF65-F5344CB8AC3E}">
        <p14:creationId xmlns:p14="http://schemas.microsoft.com/office/powerpoint/2010/main" val="3592316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6</a:t>
            </a:fld>
            <a:endParaRPr lang="ru-RU"/>
          </a:p>
        </p:txBody>
      </p:sp>
    </p:spTree>
    <p:extLst>
      <p:ext uri="{BB962C8B-B14F-4D97-AF65-F5344CB8AC3E}">
        <p14:creationId xmlns:p14="http://schemas.microsoft.com/office/powerpoint/2010/main" val="3592316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7</a:t>
            </a:fld>
            <a:endParaRPr lang="ru-RU"/>
          </a:p>
        </p:txBody>
      </p:sp>
    </p:spTree>
    <p:extLst>
      <p:ext uri="{BB962C8B-B14F-4D97-AF65-F5344CB8AC3E}">
        <p14:creationId xmlns:p14="http://schemas.microsoft.com/office/powerpoint/2010/main" val="3592316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8</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9</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10</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11</a:t>
            </a:fld>
            <a:endParaRPr lang="ru-RU"/>
          </a:p>
        </p:txBody>
      </p:sp>
    </p:spTree>
    <p:extLst>
      <p:ext uri="{BB962C8B-B14F-4D97-AF65-F5344CB8AC3E}">
        <p14:creationId xmlns:p14="http://schemas.microsoft.com/office/powerpoint/2010/main" val="4260626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03-Apr-22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78769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03-Apr-22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6246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03-Apr-22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806421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600200"/>
            <a:ext cx="8229600" cy="4525963"/>
          </a:xfrm>
          <a:prstGeom prst="rect">
            <a:avLst/>
          </a:prstGeom>
        </p:spPr>
        <p:txBody>
          <a:bodyPr/>
          <a:lstStyle>
            <a:lvl1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1pPr>
            <a:lvl2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2pPr>
            <a:lvl3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3pPr>
            <a:lvl4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4pPr>
            <a:lvl5pPr>
              <a:defRPr kumimoji="1" lang="ko-KR" altLang="en-US" sz="3000" kern="1200" baseline="0" dirty="0">
                <a:solidFill>
                  <a:schemeClr val="tx1"/>
                </a:solidFill>
                <a:latin typeface="Arial" panose="020B0604020202020204" pitchFamily="34" charset="0"/>
                <a:ea typeface="Arial Unicode MS" panose="020B0604020202020204" pitchFamily="34" charset="-128"/>
                <a:cs typeface="Arial" panose="020B0604020202020204"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제목 1"/>
          <p:cNvSpPr>
            <a:spLocks noGrp="1"/>
          </p:cNvSpPr>
          <p:nvPr>
            <p:ph type="title"/>
          </p:nvPr>
        </p:nvSpPr>
        <p:spPr>
          <a:xfrm>
            <a:off x="187200" y="7200"/>
            <a:ext cx="8229600" cy="561104"/>
          </a:xfrm>
          <a:prstGeom prst="rect">
            <a:avLst/>
          </a:prstGeom>
        </p:spPr>
        <p:txBody>
          <a:bodyPr/>
          <a:lstStyle>
            <a:lvl1pPr algn="l">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211957248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03-Apr-22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446968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977A4C3-8575-48FB-91D2-A51B82E4EDB3}" type="datetimeFigureOut">
              <a:rPr lang="en-US" smtClean="0"/>
              <a:t>03-Apr-22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44360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9977A4C3-8575-48FB-91D2-A51B82E4EDB3}" type="datetimeFigureOut">
              <a:rPr lang="en-US" smtClean="0"/>
              <a:t>03-Apr-22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52309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9977A4C3-8575-48FB-91D2-A51B82E4EDB3}" type="datetimeFigureOut">
              <a:rPr lang="en-US" smtClean="0"/>
              <a:t>03-Apr-22</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13521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9977A4C3-8575-48FB-91D2-A51B82E4EDB3}" type="datetimeFigureOut">
              <a:rPr lang="en-US" smtClean="0"/>
              <a:t>03-Apr-22</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97336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977A4C3-8575-48FB-91D2-A51B82E4EDB3}" type="datetimeFigureOut">
              <a:rPr lang="en-US" smtClean="0"/>
              <a:t>03-Apr-22</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69231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03-Apr-22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27996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03-Apr-22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2963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7A4C3-8575-48FB-91D2-A51B82E4EDB3}" type="datetimeFigureOut">
              <a:rPr lang="en-US" smtClean="0"/>
              <a:t>03-Apr-22</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8F348-CCBC-472B-BC3F-23EBF19EE4D4}" type="slidenum">
              <a:rPr lang="en-US" smtClean="0"/>
              <a:t>‹#›</a:t>
            </a:fld>
            <a:endParaRPr lang="en-US"/>
          </a:p>
        </p:txBody>
      </p:sp>
    </p:spTree>
    <p:extLst>
      <p:ext uri="{BB962C8B-B14F-4D97-AF65-F5344CB8AC3E}">
        <p14:creationId xmlns:p14="http://schemas.microsoft.com/office/powerpoint/2010/main" val="255258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www.linkedin.com/in/kanatov" TargetMode="External"/><Relationship Id="rId4" Type="http://schemas.openxmlformats.org/officeDocument/2006/relationships/hyperlink" Target="mailto:alexey.v.kanatov@g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p:cNvSpPr txBox="1">
            <a:spLocks noChangeArrowheads="1"/>
          </p:cNvSpPr>
          <p:nvPr/>
        </p:nvSpPr>
        <p:spPr bwMode="auto">
          <a:xfrm>
            <a:off x="148313" y="1295400"/>
            <a:ext cx="8847390" cy="1446550"/>
          </a:xfrm>
          <a:prstGeom prst="rect">
            <a:avLst/>
          </a:prstGeom>
          <a:noFill/>
          <a:ln w="9525">
            <a:noFill/>
            <a:miter lim="800000"/>
            <a:headEnd/>
            <a:tailEnd/>
          </a:ln>
        </p:spPr>
        <p:txBody>
          <a:bodyPr wrap="square" anchor="ctr">
            <a:spAutoFit/>
          </a:bodyPr>
          <a:lstStyle/>
          <a:p>
            <a:pPr algn="ctr"/>
            <a:r>
              <a:rPr lang="en-US" altLang="ko-KR" sz="4400" b="1" dirty="0" smtClean="0">
                <a:solidFill>
                  <a:srgbClr val="0000FF"/>
                </a:solidFill>
                <a:latin typeface="맑은 고딕" pitchFamily="50" charset="-127"/>
                <a:ea typeface="맑은 고딕" pitchFamily="50" charset="-127"/>
              </a:rPr>
              <a:t>Why one more programming language is required? </a:t>
            </a:r>
            <a:endParaRPr kumimoji="0" lang="en-US" altLang="ko-KR" sz="4400" b="1" dirty="0" smtClean="0">
              <a:solidFill>
                <a:srgbClr val="0000FF"/>
              </a:solidFill>
              <a:latin typeface="맑은 고딕" pitchFamily="50" charset="-127"/>
              <a:ea typeface="맑은 고딕" pitchFamily="50" charset="-127"/>
            </a:endParaRPr>
          </a:p>
        </p:txBody>
      </p:sp>
      <p:pic>
        <p:nvPicPr>
          <p:cNvPr id="8" name="Picture 2" descr="C:\Users\kanatov\Pictures\That is me\Like Craig Burr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851447"/>
            <a:ext cx="1084153" cy="16262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200154" y="5538158"/>
            <a:ext cx="3335447" cy="923330"/>
          </a:xfrm>
          <a:prstGeom prst="rect">
            <a:avLst/>
          </a:prstGeom>
          <a:noFill/>
        </p:spPr>
        <p:txBody>
          <a:bodyPr wrap="square" rtlCol="0">
            <a:spAutoFit/>
          </a:bodyPr>
          <a:lstStyle/>
          <a:p>
            <a:r>
              <a:rPr lang="en-US" b="1" dirty="0" smtClean="0"/>
              <a:t>Alexey </a:t>
            </a:r>
            <a:r>
              <a:rPr lang="en-US" b="1" dirty="0" err="1" smtClean="0"/>
              <a:t>Kanatov</a:t>
            </a:r>
            <a:r>
              <a:rPr lang="en-US" b="1" dirty="0" smtClean="0"/>
              <a:t>,</a:t>
            </a:r>
            <a:r>
              <a:rPr lang="ru-RU" b="1" dirty="0" smtClean="0"/>
              <a:t/>
            </a:r>
            <a:br>
              <a:rPr lang="ru-RU" b="1" dirty="0" smtClean="0"/>
            </a:br>
            <a:r>
              <a:rPr lang="en-US" dirty="0" smtClean="0">
                <a:hlinkClick r:id="rId4"/>
              </a:rPr>
              <a:t>alexey.v.kanatov@gmail.com</a:t>
            </a:r>
            <a:endParaRPr lang="ru-RU" dirty="0" smtClean="0"/>
          </a:p>
          <a:p>
            <a:r>
              <a:rPr lang="de-DE" u="sng" dirty="0">
                <a:hlinkClick r:id="rId5"/>
              </a:rPr>
              <a:t>LinkedIn</a:t>
            </a:r>
            <a:endParaRPr lang="ru-RU" dirty="0"/>
          </a:p>
        </p:txBody>
      </p:sp>
    </p:spTree>
    <p:extLst>
      <p:ext uri="{BB962C8B-B14F-4D97-AF65-F5344CB8AC3E}">
        <p14:creationId xmlns:p14="http://schemas.microsoft.com/office/powerpoint/2010/main" val="35733168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Scopes. Visibility control</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76200" y="838200"/>
            <a:ext cx="3581400" cy="5016758"/>
          </a:xfrm>
          <a:prstGeom prst="rect">
            <a:avLst/>
          </a:prstGeom>
          <a:noFill/>
        </p:spPr>
        <p:txBody>
          <a:bodyPr wrap="square" rtlCol="0">
            <a:spAutoFit/>
          </a:bodyPr>
          <a:lstStyle/>
          <a:p>
            <a:pPr marL="342900" indent="-342900">
              <a:buFont typeface="Arial" panose="020B0604020202020204" pitchFamily="34" charset="0"/>
              <a:buChar char="•"/>
            </a:pPr>
            <a:r>
              <a:rPr lang="en-US" sz="2000" u="sng" dirty="0" smtClean="0"/>
              <a:t>No public</a:t>
            </a:r>
          </a:p>
          <a:p>
            <a:pPr marL="800100" lvl="1" indent="-342900">
              <a:buFont typeface="Arial" panose="020B0604020202020204" pitchFamily="34" charset="0"/>
              <a:buChar char="•"/>
            </a:pPr>
            <a:r>
              <a:rPr lang="en-US" sz="2000" dirty="0" smtClean="0"/>
              <a:t>All unit attributes are read-only!</a:t>
            </a:r>
          </a:p>
          <a:p>
            <a:pPr marL="800100" lvl="1" indent="-342900">
              <a:buFont typeface="Arial" panose="020B0604020202020204" pitchFamily="34" charset="0"/>
              <a:buChar char="•"/>
            </a:pPr>
            <a:r>
              <a:rPr lang="en-US" sz="2000" dirty="0" smtClean="0"/>
              <a:t>No need for getters</a:t>
            </a:r>
          </a:p>
          <a:p>
            <a:pPr marL="342900" indent="-342900">
              <a:buFont typeface="Arial" panose="020B0604020202020204" pitchFamily="34" charset="0"/>
              <a:buChar char="•"/>
            </a:pPr>
            <a:r>
              <a:rPr lang="en-US" sz="2000" b="1" dirty="0">
                <a:solidFill>
                  <a:srgbClr val="0000FF"/>
                </a:solidFill>
                <a:latin typeface="Lucida Console" pitchFamily="49" charset="0"/>
                <a:cs typeface="Times New Roman" charset="0"/>
              </a:rPr>
              <a:t>{this} </a:t>
            </a:r>
            <a:r>
              <a:rPr lang="en-US" sz="2000" dirty="0" smtClean="0"/>
              <a:t>– private</a:t>
            </a:r>
          </a:p>
          <a:p>
            <a:pPr marL="342900" indent="-342900">
              <a:buFont typeface="Arial" panose="020B0604020202020204" pitchFamily="34" charset="0"/>
              <a:buChar char="•"/>
            </a:pPr>
            <a:r>
              <a:rPr lang="en-US" sz="2000" dirty="0">
                <a:solidFill>
                  <a:srgbClr val="0000FF"/>
                </a:solidFill>
                <a:latin typeface="Lucida Console" pitchFamily="49" charset="0"/>
                <a:cs typeface="Times New Roman" charset="0"/>
              </a:rPr>
              <a:t>{}</a:t>
            </a:r>
            <a:r>
              <a:rPr lang="en-US" sz="2000" dirty="0" smtClean="0"/>
              <a:t> – exported to none</a:t>
            </a:r>
          </a:p>
          <a:p>
            <a:pPr marL="342900" indent="-342900">
              <a:buFont typeface="Arial" panose="020B0604020202020204" pitchFamily="34" charset="0"/>
              <a:buChar char="•"/>
            </a:pPr>
            <a:r>
              <a:rPr lang="en-US" sz="2000" dirty="0">
                <a:solidFill>
                  <a:srgbClr val="0000FF"/>
                </a:solidFill>
                <a:latin typeface="Lucida Console" pitchFamily="49" charset="0"/>
                <a:cs typeface="Times New Roman" charset="0"/>
              </a:rPr>
              <a:t>{A, B, C} </a:t>
            </a:r>
            <a:r>
              <a:rPr lang="en-US" sz="2000" dirty="0" smtClean="0"/>
              <a:t>– exported to A, B, C</a:t>
            </a:r>
            <a:endParaRPr lang="en-US" sz="2000" dirty="0"/>
          </a:p>
          <a:p>
            <a:endParaRPr lang="en-US" sz="2000" b="1" dirty="0" smtClean="0">
              <a:solidFill>
                <a:srgbClr val="0000FF"/>
              </a:solidFill>
              <a:latin typeface="Lucida Console" pitchFamily="49" charset="0"/>
              <a:cs typeface="Times New Roman" charset="0"/>
            </a:endParaRPr>
          </a:p>
          <a:p>
            <a:endParaRPr lang="en-US" sz="2000" b="1" dirty="0" smtClean="0">
              <a:solidFill>
                <a:srgbClr val="0000FF"/>
              </a:solidFill>
              <a:latin typeface="Lucida Console" pitchFamily="49" charset="0"/>
              <a:cs typeface="Times New Roman" charset="0"/>
            </a:endParaRPr>
          </a:p>
          <a:p>
            <a:r>
              <a:rPr lang="en-US" sz="2000" b="1" dirty="0" smtClean="0">
                <a:solidFill>
                  <a:srgbClr val="0000FF"/>
                </a:solidFill>
                <a:latin typeface="Lucida Console" pitchFamily="49" charset="0"/>
                <a:cs typeface="Times New Roman" charset="0"/>
              </a:rPr>
              <a:t>unit</a:t>
            </a:r>
            <a:r>
              <a:rPr lang="en-US" sz="2000" dirty="0" smtClean="0">
                <a:solidFill>
                  <a:srgbClr val="0000FF"/>
                </a:solidFill>
                <a:latin typeface="Lucida Console" pitchFamily="49" charset="0"/>
                <a:cs typeface="Times New Roman" charset="0"/>
              </a:rPr>
              <a:t> Some</a:t>
            </a:r>
          </a:p>
          <a:p>
            <a:r>
              <a:rPr lang="en-US" sz="2000" dirty="0" smtClean="0">
                <a:solidFill>
                  <a:srgbClr val="0000FF"/>
                </a:solidFill>
                <a:latin typeface="Lucida Console" pitchFamily="49" charset="0"/>
                <a:cs typeface="Times New Roman" charset="0"/>
              </a:rPr>
              <a:t> {</a:t>
            </a:r>
            <a:r>
              <a:rPr lang="en-US" sz="2000" b="1" dirty="0" smtClean="0">
                <a:solidFill>
                  <a:srgbClr val="0000FF"/>
                </a:solidFill>
                <a:latin typeface="Lucida Console" pitchFamily="49" charset="0"/>
                <a:cs typeface="Times New Roman" charset="0"/>
              </a:rPr>
              <a:t>this</a:t>
            </a:r>
            <a:r>
              <a:rPr lang="en-US" sz="2000" dirty="0" smtClean="0">
                <a:solidFill>
                  <a:srgbClr val="0000FF"/>
                </a:solidFill>
                <a:latin typeface="Lucida Console" pitchFamily="49" charset="0"/>
                <a:cs typeface="Times New Roman" charset="0"/>
              </a:rPr>
              <a:t>} hidden: Data</a:t>
            </a:r>
          </a:p>
          <a:p>
            <a:r>
              <a:rPr lang="en-US" sz="2000" dirty="0" smtClean="0">
                <a:solidFill>
                  <a:srgbClr val="0000FF"/>
                </a:solidFill>
                <a:latin typeface="Lucida Console" pitchFamily="49" charset="0"/>
                <a:cs typeface="Times New Roman" charset="0"/>
              </a:rPr>
              <a:t> {} </a:t>
            </a:r>
            <a:r>
              <a:rPr lang="en-US" sz="2000" dirty="0" err="1" smtClean="0">
                <a:solidFill>
                  <a:srgbClr val="0000FF"/>
                </a:solidFill>
                <a:latin typeface="Lucida Console" pitchFamily="49" charset="0"/>
                <a:cs typeface="Times New Roman" charset="0"/>
              </a:rPr>
              <a:t>forDescendant</a:t>
            </a:r>
            <a:r>
              <a:rPr lang="en-US" sz="2000" dirty="0" smtClean="0">
                <a:solidFill>
                  <a:srgbClr val="0000FF"/>
                </a:solidFill>
                <a:latin typeface="Lucida Console" pitchFamily="49" charset="0"/>
                <a:cs typeface="Times New Roman" charset="0"/>
              </a:rPr>
              <a:t>: T</a:t>
            </a:r>
          </a:p>
          <a:p>
            <a:r>
              <a:rPr lang="en-US" sz="2000" dirty="0" smtClean="0">
                <a:solidFill>
                  <a:srgbClr val="0000FF"/>
                </a:solidFill>
                <a:latin typeface="Lucida Console" pitchFamily="49" charset="0"/>
                <a:cs typeface="Times New Roman" charset="0"/>
              </a:rPr>
              <a:t> {A, B, C} </a:t>
            </a:r>
            <a:r>
              <a:rPr lang="en-US" sz="2000" dirty="0" err="1" smtClean="0">
                <a:solidFill>
                  <a:srgbClr val="0000FF"/>
                </a:solidFill>
                <a:latin typeface="Lucida Console" pitchFamily="49" charset="0"/>
                <a:cs typeface="Times New Roman" charset="0"/>
              </a:rPr>
              <a:t>attr</a:t>
            </a:r>
            <a:r>
              <a:rPr lang="en-US" sz="2000" dirty="0" smtClean="0">
                <a:solidFill>
                  <a:srgbClr val="0000FF"/>
                </a:solidFill>
                <a:latin typeface="Lucida Console" pitchFamily="49" charset="0"/>
                <a:cs typeface="Times New Roman" charset="0"/>
              </a:rPr>
              <a:t>: T1</a:t>
            </a:r>
          </a:p>
          <a:p>
            <a:r>
              <a:rPr lang="en-US" sz="2000" dirty="0" smtClean="0">
                <a:solidFill>
                  <a:srgbClr val="0000FF"/>
                </a:solidFill>
                <a:latin typeface="Lucida Console" pitchFamily="49" charset="0"/>
                <a:cs typeface="Times New Roman" charset="0"/>
              </a:rPr>
              <a:t> foo </a:t>
            </a:r>
            <a:r>
              <a:rPr lang="en-US" sz="2000" b="1" dirty="0" smtClean="0">
                <a:solidFill>
                  <a:srgbClr val="0000FF"/>
                </a:solidFill>
                <a:latin typeface="Lucida Console" pitchFamily="49" charset="0"/>
                <a:cs typeface="Times New Roman" charset="0"/>
              </a:rPr>
              <a:t>do end</a:t>
            </a:r>
          </a:p>
          <a:p>
            <a:r>
              <a:rPr lang="en-US" sz="2000" b="1" dirty="0" smtClean="0">
                <a:solidFill>
                  <a:srgbClr val="0000FF"/>
                </a:solidFill>
                <a:latin typeface="Lucida Console" pitchFamily="49" charset="0"/>
                <a:cs typeface="Times New Roman" charset="0"/>
              </a:rPr>
              <a:t>end</a:t>
            </a:r>
            <a:endParaRPr lang="en-US" sz="2000" b="1" dirty="0">
              <a:solidFill>
                <a:srgbClr val="0000FF"/>
              </a:solidFill>
              <a:latin typeface="Lucida Console" pitchFamily="49" charset="0"/>
              <a:cs typeface="Times New Roman" charset="0"/>
            </a:endParaRPr>
          </a:p>
        </p:txBody>
      </p:sp>
      <p:sp>
        <p:nvSpPr>
          <p:cNvPr id="5" name="Овал 4"/>
          <p:cNvSpPr/>
          <p:nvPr/>
        </p:nvSpPr>
        <p:spPr>
          <a:xfrm>
            <a:off x="3886200" y="2802685"/>
            <a:ext cx="1654116"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X</a:t>
            </a:r>
            <a:endParaRPr lang="en-US" b="1" dirty="0">
              <a:solidFill>
                <a:schemeClr val="tx1"/>
              </a:solidFill>
            </a:endParaRPr>
          </a:p>
        </p:txBody>
      </p:sp>
      <p:sp>
        <p:nvSpPr>
          <p:cNvPr id="17" name="Овал 16"/>
          <p:cNvSpPr/>
          <p:nvPr/>
        </p:nvSpPr>
        <p:spPr>
          <a:xfrm>
            <a:off x="3886200" y="914400"/>
            <a:ext cx="1662908"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 </a:t>
            </a:r>
          </a:p>
          <a:p>
            <a:pPr algn="ctr"/>
            <a:r>
              <a:rPr lang="en-US" b="1" dirty="0" smtClean="0">
                <a:solidFill>
                  <a:schemeClr val="tx1"/>
                </a:solidFill>
              </a:rPr>
              <a:t>(parent)</a:t>
            </a:r>
            <a:endParaRPr lang="en-US" b="1" dirty="0">
              <a:solidFill>
                <a:schemeClr val="tx1"/>
              </a:solidFill>
            </a:endParaRPr>
          </a:p>
        </p:txBody>
      </p:sp>
      <p:sp>
        <p:nvSpPr>
          <p:cNvPr id="18" name="Овал 17"/>
          <p:cNvSpPr/>
          <p:nvPr/>
        </p:nvSpPr>
        <p:spPr>
          <a:xfrm>
            <a:off x="6454717" y="2806202"/>
            <a:ext cx="1622484"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a:t>
            </a:r>
          </a:p>
          <a:p>
            <a:pPr algn="ctr"/>
            <a:r>
              <a:rPr lang="en-US" b="1" dirty="0" smtClean="0">
                <a:solidFill>
                  <a:schemeClr val="tx1"/>
                </a:solidFill>
              </a:rPr>
              <a:t>(supplier)</a:t>
            </a:r>
            <a:endParaRPr lang="en-US" b="1" dirty="0">
              <a:solidFill>
                <a:schemeClr val="tx1"/>
              </a:solidFill>
            </a:endParaRPr>
          </a:p>
        </p:txBody>
      </p:sp>
      <p:cxnSp>
        <p:nvCxnSpPr>
          <p:cNvPr id="13" name="Прямая со стрелкой 12"/>
          <p:cNvCxnSpPr>
            <a:stCxn id="5" idx="0"/>
            <a:endCxn id="17" idx="4"/>
          </p:cNvCxnSpPr>
          <p:nvPr/>
        </p:nvCxnSpPr>
        <p:spPr>
          <a:xfrm flipV="1">
            <a:off x="4713258" y="1905000"/>
            <a:ext cx="4396" cy="8976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5" idx="6"/>
            <a:endCxn id="18" idx="2"/>
          </p:cNvCxnSpPr>
          <p:nvPr/>
        </p:nvCxnSpPr>
        <p:spPr>
          <a:xfrm>
            <a:off x="5540316" y="3297985"/>
            <a:ext cx="914401" cy="3517"/>
          </a:xfrm>
          <a:prstGeom prst="straightConnector1">
            <a:avLst/>
          </a:prstGeom>
          <a:ln w="38100" cmpd="dbl">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10</a:t>
            </a:fld>
            <a:endParaRPr lang="en-US" dirty="0"/>
          </a:p>
        </p:txBody>
      </p:sp>
      <p:sp>
        <p:nvSpPr>
          <p:cNvPr id="4" name="TextBox 3"/>
          <p:cNvSpPr txBox="1"/>
          <p:nvPr/>
        </p:nvSpPr>
        <p:spPr>
          <a:xfrm>
            <a:off x="4845148" y="2030675"/>
            <a:ext cx="1708052" cy="707886"/>
          </a:xfrm>
          <a:prstGeom prst="rect">
            <a:avLst/>
          </a:prstGeom>
          <a:noFill/>
        </p:spPr>
        <p:txBody>
          <a:bodyPr wrap="square" rtlCol="0">
            <a:spAutoFit/>
          </a:bodyPr>
          <a:lstStyle/>
          <a:p>
            <a:r>
              <a:rPr lang="en-US" sz="2000" dirty="0" smtClean="0"/>
              <a:t>private or protected</a:t>
            </a:r>
            <a:endParaRPr lang="en-US" sz="2000" dirty="0"/>
          </a:p>
        </p:txBody>
      </p:sp>
      <p:sp>
        <p:nvSpPr>
          <p:cNvPr id="22" name="TextBox 21"/>
          <p:cNvSpPr txBox="1"/>
          <p:nvPr/>
        </p:nvSpPr>
        <p:spPr>
          <a:xfrm>
            <a:off x="5257800" y="3793285"/>
            <a:ext cx="2362200" cy="707886"/>
          </a:xfrm>
          <a:prstGeom prst="rect">
            <a:avLst/>
          </a:prstGeom>
          <a:noFill/>
        </p:spPr>
        <p:txBody>
          <a:bodyPr wrap="square" rtlCol="0">
            <a:spAutoFit/>
          </a:bodyPr>
          <a:lstStyle/>
          <a:p>
            <a:r>
              <a:rPr lang="en-US" sz="2000" dirty="0" smtClean="0"/>
              <a:t>Exported to all or</a:t>
            </a:r>
          </a:p>
          <a:p>
            <a:r>
              <a:rPr lang="en-US" sz="2000" dirty="0" smtClean="0"/>
              <a:t>to selected</a:t>
            </a:r>
            <a:endParaRPr lang="en-US" sz="2000" dirty="0"/>
          </a:p>
        </p:txBody>
      </p:sp>
      <p:sp>
        <p:nvSpPr>
          <p:cNvPr id="6" name="TextBox 5"/>
          <p:cNvSpPr txBox="1"/>
          <p:nvPr/>
        </p:nvSpPr>
        <p:spPr>
          <a:xfrm>
            <a:off x="3787716" y="4953000"/>
            <a:ext cx="4419600" cy="1631216"/>
          </a:xfrm>
          <a:prstGeom prst="rect">
            <a:avLst/>
          </a:prstGeom>
          <a:noFill/>
        </p:spPr>
        <p:txBody>
          <a:bodyPr wrap="square" rtlCol="0">
            <a:spAutoFit/>
          </a:bodyPr>
          <a:lstStyle/>
          <a:p>
            <a:r>
              <a:rPr lang="en-US" sz="2000" b="1" dirty="0">
                <a:solidFill>
                  <a:srgbClr val="0000FF"/>
                </a:solidFill>
                <a:latin typeface="Lucida Console" pitchFamily="49" charset="0"/>
                <a:cs typeface="Times New Roman" charset="0"/>
              </a:rPr>
              <a:t>unit</a:t>
            </a:r>
            <a:r>
              <a:rPr lang="en-US" sz="2000" dirty="0">
                <a:solidFill>
                  <a:srgbClr val="0000FF"/>
                </a:solidFill>
                <a:latin typeface="Lucida Console" pitchFamily="49" charset="0"/>
                <a:cs typeface="Times New Roman" charset="0"/>
              </a:rPr>
              <a:t> </a:t>
            </a:r>
            <a:r>
              <a:rPr lang="en-US" sz="2000" dirty="0" smtClean="0">
                <a:solidFill>
                  <a:srgbClr val="0000FF"/>
                </a:solidFill>
                <a:latin typeface="Lucida Console" pitchFamily="49" charset="0"/>
                <a:cs typeface="Times New Roman" charset="0"/>
              </a:rPr>
              <a:t>X // Zones</a:t>
            </a:r>
          </a:p>
          <a:p>
            <a:r>
              <a:rPr lang="en-US" sz="2000" dirty="0">
                <a:solidFill>
                  <a:srgbClr val="0000FF"/>
                </a:solidFill>
                <a:latin typeface="Lucida Console" pitchFamily="49" charset="0"/>
                <a:cs typeface="Times New Roman" charset="0"/>
              </a:rPr>
              <a:t> </a:t>
            </a:r>
            <a:r>
              <a:rPr lang="en-US" sz="2000" dirty="0" smtClean="0">
                <a:solidFill>
                  <a:srgbClr val="0000FF"/>
                </a:solidFill>
                <a:latin typeface="Lucida Console" pitchFamily="49" charset="0"/>
                <a:cs typeface="Times New Roman" charset="0"/>
              </a:rPr>
              <a:t>  {}: …</a:t>
            </a:r>
          </a:p>
          <a:p>
            <a:r>
              <a:rPr lang="en-US" sz="2000" dirty="0">
                <a:solidFill>
                  <a:srgbClr val="0000FF"/>
                </a:solidFill>
                <a:latin typeface="Lucida Console" pitchFamily="49" charset="0"/>
                <a:cs typeface="Times New Roman" charset="0"/>
              </a:rPr>
              <a:t> </a:t>
            </a:r>
            <a:r>
              <a:rPr lang="en-US" sz="2000" dirty="0" smtClean="0">
                <a:solidFill>
                  <a:srgbClr val="0000FF"/>
                </a:solidFill>
                <a:latin typeface="Lucida Console" pitchFamily="49" charset="0"/>
                <a:cs typeface="Times New Roman" charset="0"/>
              </a:rPr>
              <a:t>  {this}: …</a:t>
            </a:r>
          </a:p>
          <a:p>
            <a:r>
              <a:rPr lang="en-US" sz="2000" dirty="0" smtClean="0">
                <a:solidFill>
                  <a:srgbClr val="0000FF"/>
                </a:solidFill>
                <a:latin typeface="Lucida Console" pitchFamily="49" charset="0"/>
                <a:cs typeface="Times New Roman" charset="0"/>
              </a:rPr>
              <a:t>   {A, B, C}: …</a:t>
            </a:r>
          </a:p>
          <a:p>
            <a:r>
              <a:rPr lang="en-US" sz="2000" b="1" dirty="0" smtClean="0">
                <a:solidFill>
                  <a:srgbClr val="0000FF"/>
                </a:solidFill>
                <a:latin typeface="Lucida Console" pitchFamily="49" charset="0"/>
                <a:cs typeface="Times New Roman" charset="0"/>
              </a:rPr>
              <a:t>end</a:t>
            </a:r>
            <a:endParaRPr lang="en-US" sz="2000" b="1" dirty="0">
              <a:solidFill>
                <a:srgbClr val="0000FF"/>
              </a:solidFill>
              <a:latin typeface="Lucida Console" pitchFamily="49" charset="0"/>
              <a:cs typeface="Times New Roman" charset="0"/>
            </a:endParaRPr>
          </a:p>
        </p:txBody>
      </p:sp>
    </p:spTree>
    <p:extLst>
      <p:ext uri="{BB962C8B-B14F-4D97-AF65-F5344CB8AC3E}">
        <p14:creationId xmlns:p14="http://schemas.microsoft.com/office/powerpoint/2010/main" val="3197816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1" y="174855"/>
            <a:ext cx="8801100"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Unified type system. Type kinds</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304800" y="990600"/>
            <a:ext cx="2819400"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Unit types</a:t>
            </a:r>
          </a:p>
          <a:p>
            <a:pPr marL="342900" indent="-342900">
              <a:buFont typeface="Arial" panose="020B0604020202020204" pitchFamily="34" charset="0"/>
              <a:buChar char="•"/>
            </a:pPr>
            <a:r>
              <a:rPr lang="en-US" sz="2400" dirty="0" smtClean="0"/>
              <a:t>Anchored types</a:t>
            </a:r>
          </a:p>
          <a:p>
            <a:pPr marL="800100" lvl="1" indent="-342900">
              <a:buFont typeface="Arial" panose="020B0604020202020204" pitchFamily="34" charset="0"/>
              <a:buChar char="•"/>
            </a:pPr>
            <a:r>
              <a:rPr lang="en-US" sz="2400" dirty="0" smtClean="0"/>
              <a:t>Automatic overriding</a:t>
            </a:r>
          </a:p>
          <a:p>
            <a:pPr marL="342900" indent="-342900">
              <a:buFont typeface="Arial" panose="020B0604020202020204" pitchFamily="34" charset="0"/>
              <a:buChar char="•"/>
            </a:pPr>
            <a:r>
              <a:rPr lang="en-US" sz="2400" dirty="0" smtClean="0"/>
              <a:t>Generic types</a:t>
            </a:r>
          </a:p>
          <a:p>
            <a:pPr marL="800100" lvl="1" indent="-342900">
              <a:buFont typeface="Arial" panose="020B0604020202020204" pitchFamily="34" charset="0"/>
              <a:buChar char="•"/>
            </a:pPr>
            <a:r>
              <a:rPr lang="en-US" sz="2400" dirty="0" smtClean="0"/>
              <a:t>Arrays</a:t>
            </a:r>
          </a:p>
          <a:p>
            <a:pPr marL="342900" indent="-342900">
              <a:buFont typeface="Arial" panose="020B0604020202020204" pitchFamily="34" charset="0"/>
              <a:buChar char="•"/>
            </a:pPr>
            <a:r>
              <a:rPr lang="en-US" sz="2400" dirty="0" smtClean="0"/>
              <a:t>Tuple types</a:t>
            </a:r>
          </a:p>
          <a:p>
            <a:pPr marL="800100" lvl="1" indent="-342900">
              <a:buFont typeface="Arial" panose="020B0604020202020204" pitchFamily="34" charset="0"/>
              <a:buChar char="•"/>
            </a:pPr>
            <a:r>
              <a:rPr lang="en-US" sz="2400" dirty="0" smtClean="0"/>
              <a:t>Tuple expressions</a:t>
            </a:r>
          </a:p>
          <a:p>
            <a:pPr marL="342900" indent="-342900">
              <a:buFont typeface="Arial" panose="020B0604020202020204" pitchFamily="34" charset="0"/>
              <a:buChar char="•"/>
            </a:pPr>
            <a:r>
              <a:rPr lang="en-US" sz="2400" dirty="0" smtClean="0"/>
              <a:t>Functional (routine) types</a:t>
            </a:r>
          </a:p>
          <a:p>
            <a:pPr marL="342900" indent="-342900">
              <a:buFont typeface="Arial" panose="020B0604020202020204" pitchFamily="34" charset="0"/>
              <a:buChar char="•"/>
            </a:pPr>
            <a:r>
              <a:rPr lang="en-US" sz="2400" dirty="0" smtClean="0"/>
              <a:t>Multi-types (kind of unions)</a:t>
            </a:r>
          </a:p>
          <a:p>
            <a:endParaRPr lang="en-US" sz="2400" dirty="0"/>
          </a:p>
        </p:txBody>
      </p:sp>
      <p:sp>
        <p:nvSpPr>
          <p:cNvPr id="6" name="TextBox 5"/>
          <p:cNvSpPr txBox="1"/>
          <p:nvPr/>
        </p:nvSpPr>
        <p:spPr>
          <a:xfrm>
            <a:off x="3657600" y="914399"/>
            <a:ext cx="5257800" cy="5909310"/>
          </a:xfrm>
          <a:prstGeom prst="rect">
            <a:avLst/>
          </a:prstGeom>
          <a:noFill/>
        </p:spPr>
        <p:txBody>
          <a:bodyPr wrap="square" rtlCol="0">
            <a:spAutoFit/>
          </a:bodyPr>
          <a:lstStyle/>
          <a:p>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Bit // Bit is a unit type</a:t>
            </a:r>
          </a:p>
          <a:p>
            <a:r>
              <a:rPr lang="en-US" dirty="0" smtClean="0">
                <a:solidFill>
                  <a:srgbClr val="0000FF"/>
                </a:solidFill>
                <a:latin typeface="Lucida Console" pitchFamily="49" charset="0"/>
                <a:cs typeface="Times New Roman" charset="0"/>
              </a:rPr>
              <a:t>  …</a:t>
            </a:r>
          </a:p>
          <a:p>
            <a:r>
              <a:rPr lang="en-US" b="1" dirty="0" smtClean="0">
                <a:solidFill>
                  <a:srgbClr val="0000FF"/>
                </a:solidFill>
                <a:latin typeface="Lucida Console" pitchFamily="49" charset="0"/>
                <a:cs typeface="Times New Roman" charset="0"/>
              </a:rPr>
              <a:t>end</a:t>
            </a:r>
            <a:endParaRPr lang="en-US" b="1" dirty="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Anchored </a:t>
            </a:r>
            <a:r>
              <a:rPr lang="en-US" dirty="0" smtClean="0">
                <a:solidFill>
                  <a:srgbClr val="0000FF"/>
                </a:solidFill>
                <a:latin typeface="Lucida Console" pitchFamily="49" charset="0"/>
                <a:cs typeface="Times New Roman" charset="0"/>
              </a:rPr>
              <a:t>types: the same </a:t>
            </a:r>
            <a:r>
              <a:rPr lang="en-US" b="1" dirty="0" smtClean="0">
                <a:solidFill>
                  <a:srgbClr val="0000FF"/>
                </a:solidFill>
                <a:latin typeface="Lucida Console" pitchFamily="49" charset="0"/>
                <a:cs typeface="Times New Roman" charset="0"/>
              </a:rPr>
              <a:t>as</a:t>
            </a:r>
            <a:endParaRPr lang="en-US" b="1" dirty="0">
              <a:solidFill>
                <a:srgbClr val="0000FF"/>
              </a:solidFill>
              <a:latin typeface="Lucida Console" pitchFamily="49" charset="0"/>
              <a:cs typeface="Times New Roman" charset="0"/>
            </a:endParaRPr>
          </a:p>
          <a:p>
            <a:r>
              <a:rPr lang="en-US" dirty="0">
                <a:solidFill>
                  <a:srgbClr val="0000FF"/>
                </a:solidFill>
                <a:latin typeface="Lucida Console" pitchFamily="49" charset="0"/>
                <a:cs typeface="Times New Roman" charset="0"/>
              </a:rPr>
              <a:t>anchor1: </a:t>
            </a:r>
            <a:r>
              <a:rPr lang="en-US" b="1" dirty="0">
                <a:solidFill>
                  <a:srgbClr val="0000FF"/>
                </a:solidFill>
                <a:latin typeface="Lucida Console" pitchFamily="49" charset="0"/>
                <a:cs typeface="Times New Roman" charset="0"/>
              </a:rPr>
              <a:t>as this</a:t>
            </a:r>
          </a:p>
          <a:p>
            <a:r>
              <a:rPr lang="en-US" dirty="0">
                <a:solidFill>
                  <a:srgbClr val="0000FF"/>
                </a:solidFill>
                <a:latin typeface="Lucida Console" pitchFamily="49" charset="0"/>
                <a:cs typeface="Times New Roman" charset="0"/>
              </a:rPr>
              <a:t>anchor2: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foo</a:t>
            </a:r>
          </a:p>
          <a:p>
            <a:r>
              <a:rPr lang="en-US" dirty="0" smtClean="0">
                <a:solidFill>
                  <a:srgbClr val="0000FF"/>
                </a:solidFill>
                <a:latin typeface="Lucida Console" pitchFamily="49" charset="0"/>
                <a:cs typeface="Times New Roman" charset="0"/>
              </a:rPr>
              <a:t>anchor3</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attr</a:t>
            </a:r>
            <a:endParaRPr lang="en-US" dirty="0">
              <a:solidFill>
                <a:srgbClr val="0000FF"/>
              </a:solidFill>
              <a:latin typeface="Lucida Console" pitchFamily="49" charset="0"/>
              <a:cs typeface="Times New Roman" charset="0"/>
            </a:endParaRPr>
          </a:p>
          <a:p>
            <a:r>
              <a:rPr lang="en-US" dirty="0">
                <a:solidFill>
                  <a:srgbClr val="0000FF"/>
                </a:solidFill>
                <a:latin typeface="Lucida Console" pitchFamily="49" charset="0"/>
                <a:cs typeface="Times New Roman" charset="0"/>
              </a:rPr>
              <a:t>foo: Type </a:t>
            </a:r>
            <a:r>
              <a:rPr lang="en-US" b="1" dirty="0">
                <a:solidFill>
                  <a:srgbClr val="0000FF"/>
                </a:solidFill>
                <a:latin typeface="Lucida Console" pitchFamily="49" charset="0"/>
                <a:cs typeface="Times New Roman" charset="0"/>
              </a:rPr>
              <a:t>do end</a:t>
            </a:r>
          </a:p>
          <a:p>
            <a:r>
              <a:rPr lang="en-US" dirty="0" err="1">
                <a:solidFill>
                  <a:srgbClr val="0000FF"/>
                </a:solidFill>
                <a:latin typeface="Lucida Console" pitchFamily="49" charset="0"/>
                <a:cs typeface="Times New Roman" charset="0"/>
              </a:rPr>
              <a:t>attr</a:t>
            </a:r>
            <a:r>
              <a:rPr lang="en-US" dirty="0">
                <a:solidFill>
                  <a:srgbClr val="0000FF"/>
                </a:solidFill>
                <a:latin typeface="Lucida Console" pitchFamily="49" charset="0"/>
                <a:cs typeface="Times New Roman" charset="0"/>
              </a:rPr>
              <a:t>: Type</a:t>
            </a:r>
          </a:p>
          <a:p>
            <a:r>
              <a:rPr lang="en-US" dirty="0" smtClean="0">
                <a:solidFill>
                  <a:srgbClr val="0000FF"/>
                </a:solidFill>
                <a:latin typeface="Lucida Console" pitchFamily="49" charset="0"/>
                <a:cs typeface="Times New Roman" charset="0"/>
              </a:rPr>
              <a:t>// arrays with () brackets!!!</a:t>
            </a:r>
            <a:endParaRPr lang="en-US" dirty="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a: Array[Type] is (Type, Type)</a:t>
            </a:r>
          </a:p>
          <a:p>
            <a:r>
              <a:rPr lang="en-US" dirty="0" smtClean="0">
                <a:solidFill>
                  <a:srgbClr val="0000FF"/>
                </a:solidFill>
                <a:latin typeface="Lucida Console" pitchFamily="49" charset="0"/>
                <a:cs typeface="Times New Roman" charset="0"/>
              </a:rPr>
              <a:t>a(index) := Type</a:t>
            </a:r>
          </a:p>
          <a:p>
            <a:r>
              <a:rPr lang="en-US" dirty="0" smtClean="0">
                <a:solidFill>
                  <a:srgbClr val="0000FF"/>
                </a:solidFill>
                <a:latin typeface="Lucida Console" pitchFamily="49" charset="0"/>
                <a:cs typeface="Times New Roman" charset="0"/>
              </a:rPr>
              <a:t>t </a:t>
            </a:r>
            <a:r>
              <a:rPr lang="en-US" b="1" dirty="0" smtClean="0">
                <a:solidFill>
                  <a:srgbClr val="0000FF"/>
                </a:solidFill>
                <a:latin typeface="Lucida Console" pitchFamily="49" charset="0"/>
                <a:cs typeface="Times New Roman" charset="0"/>
              </a:rPr>
              <a:t>is</a:t>
            </a:r>
            <a:r>
              <a:rPr lang="en-US" dirty="0" smtClean="0">
                <a:solidFill>
                  <a:srgbClr val="0000FF"/>
                </a:solidFill>
                <a:latin typeface="Lucida Console" pitchFamily="49" charset="0"/>
                <a:cs typeface="Times New Roman" charset="0"/>
              </a:rPr>
              <a:t> a(index)</a:t>
            </a:r>
          </a:p>
          <a:p>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x</a:t>
            </a:r>
            <a:r>
              <a:rPr lang="en-US" dirty="0">
                <a:solidFill>
                  <a:srgbClr val="0000FF"/>
                </a:solidFill>
                <a:latin typeface="Lucida Console" pitchFamily="49" charset="0"/>
                <a:cs typeface="Times New Roman" charset="0"/>
              </a:rPr>
              <a:t>: (T1, T2, T3) // Tuple types</a:t>
            </a:r>
          </a:p>
          <a:p>
            <a:r>
              <a:rPr lang="en-US" dirty="0">
                <a:solidFill>
                  <a:srgbClr val="0000FF"/>
                </a:solidFill>
                <a:latin typeface="Lucida Console" pitchFamily="49" charset="0"/>
                <a:cs typeface="Times New Roman" charset="0"/>
              </a:rPr>
              <a:t>y: (f1: T1, T2, f3: </a:t>
            </a:r>
            <a:r>
              <a:rPr lang="en-US" dirty="0" smtClean="0">
                <a:solidFill>
                  <a:srgbClr val="0000FF"/>
                </a:solidFill>
                <a:latin typeface="Lucida Console" pitchFamily="49" charset="0"/>
                <a:cs typeface="Times New Roman" charset="0"/>
              </a:rPr>
              <a:t>T3)</a:t>
            </a:r>
            <a:endParaRPr lang="en-US" dirty="0">
              <a:solidFill>
                <a:srgbClr val="0000FF"/>
              </a:solidFill>
              <a:latin typeface="Lucida Console" pitchFamily="49" charset="0"/>
              <a:cs typeface="Times New Roman" charset="0"/>
            </a:endParaRPr>
          </a:p>
          <a:p>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func1</a:t>
            </a:r>
            <a:r>
              <a:rPr lang="en-US" dirty="0">
                <a:solidFill>
                  <a:srgbClr val="0000FF"/>
                </a:solidFill>
                <a:latin typeface="Lucida Console" pitchFamily="49" charset="0"/>
                <a:cs typeface="Times New Roman" charset="0"/>
              </a:rPr>
              <a:t>: </a:t>
            </a:r>
            <a:r>
              <a:rPr lang="en-US" b="1" dirty="0" err="1">
                <a:solidFill>
                  <a:srgbClr val="0000FF"/>
                </a:solidFill>
                <a:latin typeface="Lucida Console" pitchFamily="49" charset="0"/>
                <a:cs typeface="Times New Roman" charset="0"/>
              </a:rPr>
              <a:t>rtn</a:t>
            </a:r>
            <a:r>
              <a:rPr lang="en-US" dirty="0">
                <a:solidFill>
                  <a:srgbClr val="0000FF"/>
                </a:solidFill>
                <a:latin typeface="Lucida Console" pitchFamily="49" charset="0"/>
                <a:cs typeface="Times New Roman" charset="0"/>
              </a:rPr>
              <a:t> foo // Routine types</a:t>
            </a:r>
          </a:p>
          <a:p>
            <a:r>
              <a:rPr lang="en-US" dirty="0">
                <a:solidFill>
                  <a:srgbClr val="0000FF"/>
                </a:solidFill>
                <a:latin typeface="Lucida Console" pitchFamily="49" charset="0"/>
                <a:cs typeface="Times New Roman" charset="0"/>
              </a:rPr>
              <a:t>func2: </a:t>
            </a:r>
            <a:r>
              <a:rPr lang="en-US" b="1" dirty="0" err="1">
                <a:solidFill>
                  <a:srgbClr val="0000FF"/>
                </a:solidFill>
                <a:latin typeface="Lucida Console" pitchFamily="49" charset="0"/>
                <a:cs typeface="Times New Roman" charset="0"/>
              </a:rPr>
              <a:t>rtn</a:t>
            </a:r>
            <a:r>
              <a:rPr lang="en-US" dirty="0">
                <a:solidFill>
                  <a:srgbClr val="0000FF"/>
                </a:solidFill>
                <a:latin typeface="Lucida Console" pitchFamily="49" charset="0"/>
                <a:cs typeface="Times New Roman" charset="0"/>
              </a:rPr>
              <a:t> (T1, T2): T3</a:t>
            </a:r>
          </a:p>
          <a:p>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z</a:t>
            </a:r>
            <a:r>
              <a:rPr lang="en-US" dirty="0">
                <a:solidFill>
                  <a:srgbClr val="0000FF"/>
                </a:solidFill>
                <a:latin typeface="Lucida Console" pitchFamily="49" charset="0"/>
                <a:cs typeface="Times New Roman" charset="0"/>
              </a:rPr>
              <a:t>: T1 </a:t>
            </a:r>
            <a:r>
              <a:rPr lang="en-US" b="1" dirty="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T2 </a:t>
            </a:r>
            <a:r>
              <a:rPr lang="en-US" b="1" dirty="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T3 // Multi-type</a:t>
            </a:r>
          </a:p>
        </p:txBody>
      </p:sp>
      <p:sp>
        <p:nvSpPr>
          <p:cNvPr id="22"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11</a:t>
            </a:fld>
            <a:endParaRPr lang="en-US" dirty="0"/>
          </a:p>
        </p:txBody>
      </p:sp>
    </p:spTree>
    <p:extLst>
      <p:ext uri="{BB962C8B-B14F-4D97-AF65-F5344CB8AC3E}">
        <p14:creationId xmlns:p14="http://schemas.microsoft.com/office/powerpoint/2010/main" val="2420480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1" y="174855"/>
            <a:ext cx="8801100"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Modules - singletons</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304800" y="990600"/>
            <a:ext cx="2819400" cy="5355312"/>
          </a:xfrm>
          <a:prstGeom prst="rect">
            <a:avLst/>
          </a:prstGeom>
          <a:noFill/>
        </p:spPr>
        <p:txBody>
          <a:bodyPr wrap="square" rtlCol="0">
            <a:spAutoFit/>
          </a:bodyPr>
          <a:lstStyle/>
          <a:p>
            <a:pPr marL="342900" indent="-342900">
              <a:buFont typeface="Arial" panose="020B0604020202020204" pitchFamily="34" charset="0"/>
              <a:buChar char="•"/>
            </a:pPr>
            <a:r>
              <a:rPr lang="en-US" sz="2400" dirty="0"/>
              <a:t>Structured approach to static</a:t>
            </a:r>
          </a:p>
          <a:p>
            <a:pPr marL="342900" indent="-342900">
              <a:buFont typeface="Arial" panose="020B0604020202020204" pitchFamily="34" charset="0"/>
              <a:buChar char="•"/>
            </a:pPr>
            <a:r>
              <a:rPr lang="en-US" sz="2400" dirty="0" smtClean="0"/>
              <a:t>Kinds of modules</a:t>
            </a:r>
          </a:p>
          <a:p>
            <a:pPr marL="800100" lvl="1" indent="-342900">
              <a:buFont typeface="Arial" panose="020B0604020202020204" pitchFamily="34" charset="0"/>
              <a:buChar char="•"/>
            </a:pPr>
            <a:r>
              <a:rPr lang="en-US" sz="2400" dirty="0" smtClean="0"/>
              <a:t>1 object per program – global module</a:t>
            </a:r>
          </a:p>
          <a:p>
            <a:pPr marL="800100" lvl="1" indent="-342900">
              <a:buFont typeface="Arial" panose="020B0604020202020204" pitchFamily="34" charset="0"/>
              <a:buChar char="•"/>
            </a:pPr>
            <a:r>
              <a:rPr lang="en-US" sz="2400" dirty="0" smtClean="0"/>
              <a:t>1 object per hierarchy of units</a:t>
            </a:r>
          </a:p>
          <a:p>
            <a:pPr marL="800100" lvl="1" indent="-342900">
              <a:buFont typeface="Arial" panose="020B0604020202020204" pitchFamily="34" charset="0"/>
              <a:buChar char="•"/>
            </a:pPr>
            <a:r>
              <a:rPr lang="en-US" sz="2400" dirty="0" smtClean="0"/>
              <a:t>1 object per routine</a:t>
            </a:r>
          </a:p>
          <a:p>
            <a:pPr marL="800100" lvl="1" indent="-342900">
              <a:buFont typeface="Arial" panose="020B0604020202020204" pitchFamily="34" charset="0"/>
              <a:buChar char="•"/>
            </a:pPr>
            <a:endParaRPr lang="en-US" sz="2400" dirty="0"/>
          </a:p>
          <a:p>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B</a:t>
            </a:r>
          </a:p>
          <a:p>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goo </a:t>
            </a:r>
            <a:r>
              <a:rPr lang="en-US" b="1" dirty="0" smtClean="0">
                <a:solidFill>
                  <a:srgbClr val="0000FF"/>
                </a:solidFill>
                <a:latin typeface="Lucida Console" pitchFamily="49" charset="0"/>
                <a:cs typeface="Times New Roman" charset="0"/>
              </a:rPr>
              <a:t>do … </a:t>
            </a:r>
            <a:r>
              <a:rPr lang="en-US" b="1" dirty="0">
                <a:solidFill>
                  <a:srgbClr val="0000FF"/>
                </a:solidFill>
                <a:latin typeface="Lucida Console" pitchFamily="49" charset="0"/>
                <a:cs typeface="Times New Roman" charset="0"/>
              </a:rPr>
              <a:t>end</a:t>
            </a:r>
          </a:p>
          <a:p>
            <a:r>
              <a:rPr lang="en-US" b="1" dirty="0">
                <a:solidFill>
                  <a:srgbClr val="0000FF"/>
                </a:solidFill>
                <a:latin typeface="Lucida Console" pitchFamily="49" charset="0"/>
                <a:cs typeface="Times New Roman" charset="0"/>
              </a:rPr>
              <a:t>end</a:t>
            </a:r>
          </a:p>
        </p:txBody>
      </p:sp>
      <p:sp>
        <p:nvSpPr>
          <p:cNvPr id="6" name="TextBox 5"/>
          <p:cNvSpPr txBox="1"/>
          <p:nvPr/>
        </p:nvSpPr>
        <p:spPr>
          <a:xfrm>
            <a:off x="3657600" y="762684"/>
            <a:ext cx="5257800" cy="5909310"/>
          </a:xfrm>
          <a:prstGeom prst="rect">
            <a:avLst/>
          </a:prstGeom>
          <a:noFill/>
        </p:spPr>
        <p:txBody>
          <a:bodyPr wrap="square" rtlCol="0">
            <a:spAutoFit/>
          </a:bodyPr>
          <a:lstStyle/>
          <a:p>
            <a:r>
              <a:rPr lang="en-US" dirty="0" err="1" smtClean="0">
                <a:solidFill>
                  <a:srgbClr val="0000FF"/>
                </a:solidFill>
                <a:latin typeface="Lucida Console" pitchFamily="49" charset="0"/>
                <a:cs typeface="Times New Roman" charset="0"/>
              </a:rPr>
              <a:t>B.goo</a:t>
            </a:r>
            <a:r>
              <a:rPr lang="en-US" dirty="0" smtClean="0">
                <a:solidFill>
                  <a:srgbClr val="0000FF"/>
                </a:solidFill>
                <a:latin typeface="Lucida Console" pitchFamily="49" charset="0"/>
                <a:cs typeface="Times New Roman" charset="0"/>
              </a:rPr>
              <a:t> (…)</a:t>
            </a:r>
          </a:p>
          <a:p>
            <a:r>
              <a:rPr lang="en-US" dirty="0" smtClean="0">
                <a:solidFill>
                  <a:srgbClr val="0000FF"/>
                </a:solidFill>
                <a:latin typeface="Lucida Console" pitchFamily="49" charset="0"/>
                <a:cs typeface="Times New Roman" charset="0"/>
              </a:rPr>
              <a:t>// B is a global module</a:t>
            </a:r>
          </a:p>
          <a:p>
            <a:endParaRPr lang="en-US" b="1" dirty="0" smtClean="0">
              <a:solidFill>
                <a:srgbClr val="0000FF"/>
              </a:solidFill>
              <a:latin typeface="Lucida Console" pitchFamily="49" charset="0"/>
              <a:cs typeface="Times New Roman" charset="0"/>
            </a:endParaRPr>
          </a:p>
          <a:p>
            <a:r>
              <a:rPr lang="en-US" b="1" dirty="0" smtClean="0">
                <a:solidFill>
                  <a:srgbClr val="0000FF"/>
                </a:solidFill>
                <a:latin typeface="Lucida Console" pitchFamily="49" charset="0"/>
                <a:cs typeface="Times New Roman" charset="0"/>
              </a:rPr>
              <a:t>unit</a:t>
            </a:r>
            <a:r>
              <a:rPr lang="en-US" dirty="0" smtClean="0">
                <a:solidFill>
                  <a:srgbClr val="0000FF"/>
                </a:solidFill>
                <a:latin typeface="Lucida Console" pitchFamily="49" charset="0"/>
                <a:cs typeface="Times New Roman" charset="0"/>
              </a:rPr>
              <a:t> A </a:t>
            </a:r>
            <a:r>
              <a:rPr lang="en-US" b="1" dirty="0" smtClean="0">
                <a:solidFill>
                  <a:srgbClr val="0000FF"/>
                </a:solidFill>
                <a:latin typeface="Lucida Console" pitchFamily="49" charset="0"/>
                <a:cs typeface="Times New Roman" charset="0"/>
              </a:rPr>
              <a:t>use</a:t>
            </a:r>
            <a:r>
              <a:rPr lang="en-US" dirty="0" smtClean="0">
                <a:solidFill>
                  <a:srgbClr val="0000FF"/>
                </a:solidFill>
                <a:latin typeface="Lucida Console" pitchFamily="49" charset="0"/>
                <a:cs typeface="Times New Roman" charset="0"/>
              </a:rPr>
              <a:t> B</a:t>
            </a:r>
          </a:p>
          <a:p>
            <a:r>
              <a:rPr lang="en-US" dirty="0" smtClean="0">
                <a:solidFill>
                  <a:srgbClr val="0000FF"/>
                </a:solidFill>
                <a:latin typeface="Lucida Console" pitchFamily="49" charset="0"/>
                <a:cs typeface="Times New Roman" charset="0"/>
              </a:rPr>
              <a:t>/* B is a module for the hierarchy of units */</a:t>
            </a:r>
          </a:p>
          <a:p>
            <a:r>
              <a:rPr lang="en-US" dirty="0" smtClean="0">
                <a:solidFill>
                  <a:srgbClr val="0000FF"/>
                </a:solidFill>
                <a:latin typeface="Lucida Console" pitchFamily="49" charset="0"/>
                <a:cs typeface="Times New Roman" charset="0"/>
              </a:rPr>
              <a:t>  foo do</a:t>
            </a:r>
          </a:p>
          <a:p>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B.goo</a:t>
            </a:r>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  end</a:t>
            </a:r>
          </a:p>
          <a:p>
            <a:r>
              <a:rPr lang="en-US" b="1" dirty="0" smtClean="0">
                <a:solidFill>
                  <a:srgbClr val="0000FF"/>
                </a:solidFill>
                <a:latin typeface="Lucida Console" pitchFamily="49" charset="0"/>
                <a:cs typeface="Times New Roman" charset="0"/>
              </a:rPr>
              <a:t>end</a:t>
            </a:r>
            <a:endParaRPr lang="en-US" b="1" dirty="0">
              <a:solidFill>
                <a:srgbClr val="0000FF"/>
              </a:solidFill>
              <a:latin typeface="Lucida Console" pitchFamily="49" charset="0"/>
              <a:cs typeface="Times New Roman" charset="0"/>
            </a:endParaRPr>
          </a:p>
          <a:p>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foo </a:t>
            </a:r>
            <a:r>
              <a:rPr lang="en-US" b="1" dirty="0" smtClean="0">
                <a:solidFill>
                  <a:srgbClr val="0000FF"/>
                </a:solidFill>
                <a:latin typeface="Lucida Console" pitchFamily="49" charset="0"/>
                <a:cs typeface="Times New Roman" charset="0"/>
              </a:rPr>
              <a:t>use</a:t>
            </a:r>
            <a:r>
              <a:rPr lang="en-US" dirty="0" smtClean="0">
                <a:solidFill>
                  <a:srgbClr val="0000FF"/>
                </a:solidFill>
                <a:latin typeface="Lucida Console" pitchFamily="49" charset="0"/>
                <a:cs typeface="Times New Roman" charset="0"/>
              </a:rPr>
              <a:t> B </a:t>
            </a:r>
            <a:r>
              <a:rPr lang="en-US" b="1" dirty="0" smtClean="0">
                <a:solidFill>
                  <a:srgbClr val="0000FF"/>
                </a:solidFill>
                <a:latin typeface="Lucida Console" pitchFamily="49" charset="0"/>
                <a:cs typeface="Times New Roman" charset="0"/>
              </a:rPr>
              <a:t>do</a:t>
            </a:r>
          </a:p>
          <a:p>
            <a:r>
              <a:rPr lang="en-US" b="1" dirty="0" smtClean="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B is a module for procedure foo</a:t>
            </a:r>
          </a:p>
          <a:p>
            <a:r>
              <a:rPr lang="en-US" b="1" dirty="0">
                <a:solidFill>
                  <a:srgbClr val="0000FF"/>
                </a:solidFill>
                <a:latin typeface="Lucida Console" pitchFamily="49" charset="0"/>
                <a:cs typeface="Times New Roman" charset="0"/>
              </a:rPr>
              <a:t>	</a:t>
            </a:r>
            <a:r>
              <a:rPr lang="en-US" b="1" dirty="0" err="1" smtClean="0">
                <a:solidFill>
                  <a:srgbClr val="0000FF"/>
                </a:solidFill>
                <a:latin typeface="Lucida Console" pitchFamily="49" charset="0"/>
                <a:cs typeface="Times New Roman" charset="0"/>
              </a:rPr>
              <a:t>B.goo</a:t>
            </a:r>
            <a:endParaRPr lang="en-US" b="1" dirty="0" smtClean="0">
              <a:solidFill>
                <a:srgbClr val="0000FF"/>
              </a:solidFill>
              <a:latin typeface="Lucida Console" pitchFamily="49" charset="0"/>
              <a:cs typeface="Times New Roman" charset="0"/>
            </a:endParaRPr>
          </a:p>
          <a:p>
            <a:r>
              <a:rPr lang="en-US" b="1" dirty="0" smtClean="0">
                <a:solidFill>
                  <a:srgbClr val="0000FF"/>
                </a:solidFill>
                <a:latin typeface="Lucida Console" pitchFamily="49" charset="0"/>
                <a:cs typeface="Times New Roman" charset="0"/>
              </a:rPr>
              <a:t>end</a:t>
            </a:r>
          </a:p>
          <a:p>
            <a:endParaRPr lang="en-US" b="1" dirty="0" smtClean="0">
              <a:solidFill>
                <a:srgbClr val="0000FF"/>
              </a:solidFill>
              <a:latin typeface="Lucida Console" pitchFamily="49" charset="0"/>
              <a:cs typeface="Times New Roman" charset="0"/>
            </a:endParaRPr>
          </a:p>
          <a:p>
            <a:r>
              <a:rPr lang="en-US" b="1" dirty="0" smtClean="0">
                <a:solidFill>
                  <a:srgbClr val="0000FF"/>
                </a:solidFill>
                <a:latin typeface="Lucida Console" pitchFamily="49" charset="0"/>
                <a:cs typeface="Times New Roman" charset="0"/>
              </a:rPr>
              <a:t>unit </a:t>
            </a:r>
            <a:r>
              <a:rPr lang="en-US" dirty="0" smtClean="0">
                <a:solidFill>
                  <a:srgbClr val="0000FF"/>
                </a:solidFill>
                <a:latin typeface="Lucida Console" pitchFamily="49" charset="0"/>
                <a:cs typeface="Times New Roman" charset="0"/>
              </a:rPr>
              <a:t>C</a:t>
            </a:r>
            <a:r>
              <a:rPr lang="en-US" b="1" dirty="0" smtClean="0">
                <a:solidFill>
                  <a:srgbClr val="0000FF"/>
                </a:solidFill>
                <a:latin typeface="Lucida Console" pitchFamily="49" charset="0"/>
                <a:cs typeface="Times New Roman" charset="0"/>
              </a:rPr>
              <a:t> use </a:t>
            </a:r>
            <a:r>
              <a:rPr lang="en-US" dirty="0" smtClean="0">
                <a:solidFill>
                  <a:srgbClr val="0000FF"/>
                </a:solidFill>
                <a:latin typeface="Lucida Console" pitchFamily="49" charset="0"/>
                <a:cs typeface="Times New Roman" charset="0"/>
              </a:rPr>
              <a:t>B</a:t>
            </a:r>
            <a:r>
              <a:rPr lang="en-US" b="1" dirty="0" smtClean="0">
                <a:solidFill>
                  <a:srgbClr val="0000FF"/>
                </a:solidFill>
                <a:latin typeface="Lucida Console" pitchFamily="49" charset="0"/>
                <a:cs typeface="Times New Roman" charset="0"/>
              </a:rPr>
              <a:t> as </a:t>
            </a:r>
            <a:r>
              <a:rPr lang="en-US" dirty="0" smtClean="0">
                <a:solidFill>
                  <a:srgbClr val="0000FF"/>
                </a:solidFill>
                <a:latin typeface="Lucida Console" pitchFamily="49" charset="0"/>
                <a:cs typeface="Times New Roman" charset="0"/>
              </a:rPr>
              <a:t>bb</a:t>
            </a:r>
          </a:p>
          <a:p>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foo </a:t>
            </a:r>
            <a:r>
              <a:rPr lang="en-US" b="1" dirty="0" smtClean="0">
                <a:solidFill>
                  <a:srgbClr val="0000FF"/>
                </a:solidFill>
                <a:latin typeface="Lucida Console" pitchFamily="49" charset="0"/>
                <a:cs typeface="Times New Roman" charset="0"/>
              </a:rPr>
              <a:t>do</a:t>
            </a:r>
          </a:p>
          <a:p>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bb.goo</a:t>
            </a:r>
            <a:endParaRPr lang="en-US" dirty="0" smtClean="0">
              <a:solidFill>
                <a:srgbClr val="0000FF"/>
              </a:solidFill>
              <a:latin typeface="Lucida Console" pitchFamily="49" charset="0"/>
              <a:cs typeface="Times New Roman" charset="0"/>
            </a:endParaRPr>
          </a:p>
          <a:p>
            <a:r>
              <a:rPr lang="en-US" b="1" dirty="0">
                <a:solidFill>
                  <a:srgbClr val="0000FF"/>
                </a:solidFill>
                <a:latin typeface="Lucida Console" pitchFamily="49" charset="0"/>
                <a:cs typeface="Times New Roman" charset="0"/>
              </a:rPr>
              <a:t> </a:t>
            </a:r>
            <a:r>
              <a:rPr lang="en-US" b="1" dirty="0" smtClean="0">
                <a:solidFill>
                  <a:srgbClr val="0000FF"/>
                </a:solidFill>
                <a:latin typeface="Lucida Console" pitchFamily="49" charset="0"/>
                <a:cs typeface="Times New Roman" charset="0"/>
              </a:rPr>
              <a:t> end</a:t>
            </a:r>
          </a:p>
          <a:p>
            <a:r>
              <a:rPr lang="en-US" b="1" dirty="0" smtClean="0">
                <a:solidFill>
                  <a:srgbClr val="0000FF"/>
                </a:solidFill>
                <a:latin typeface="Lucida Console" pitchFamily="49" charset="0"/>
                <a:cs typeface="Times New Roman" charset="0"/>
              </a:rPr>
              <a:t>end</a:t>
            </a:r>
          </a:p>
        </p:txBody>
      </p:sp>
      <p:sp>
        <p:nvSpPr>
          <p:cNvPr id="22"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12</a:t>
            </a:fld>
            <a:endParaRPr lang="en-US" dirty="0"/>
          </a:p>
        </p:txBody>
      </p:sp>
    </p:spTree>
    <p:extLst>
      <p:ext uri="{BB962C8B-B14F-4D97-AF65-F5344CB8AC3E}">
        <p14:creationId xmlns:p14="http://schemas.microsoft.com/office/powerpoint/2010/main" val="1139662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146474669"/>
              </p:ext>
            </p:extLst>
          </p:nvPr>
        </p:nvGraphicFramePr>
        <p:xfrm>
          <a:off x="76201" y="533400"/>
          <a:ext cx="8991600" cy="6423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457200" y="-16933"/>
            <a:ext cx="7000875"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Inside units - definitions</a:t>
            </a:r>
            <a:endParaRPr lang="en-US" sz="3600" b="1" dirty="0">
              <a:solidFill>
                <a:srgbClr val="CC6600"/>
              </a:solidFill>
              <a:latin typeface="Comic Sans MS" pitchFamily="66" charset="0"/>
              <a:ea typeface="+mj-ea"/>
              <a:cs typeface="+mj-cs"/>
            </a:endParaRPr>
          </a:p>
        </p:txBody>
      </p:sp>
      <p:sp>
        <p:nvSpPr>
          <p:cNvPr id="6"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13</a:t>
            </a:fld>
            <a:endParaRPr lang="en-US" dirty="0"/>
          </a:p>
        </p:txBody>
      </p:sp>
    </p:spTree>
    <p:extLst>
      <p:ext uri="{BB962C8B-B14F-4D97-AF65-F5344CB8AC3E}">
        <p14:creationId xmlns:p14="http://schemas.microsoft.com/office/powerpoint/2010/main" val="129810164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81000"/>
            <a:ext cx="9144000" cy="6400800"/>
          </a:xfrm>
        </p:spPr>
        <p:txBody>
          <a:bodyPr>
            <a:noAutofit/>
          </a:bodyPr>
          <a:lstStyle/>
          <a:p>
            <a:pPr marL="0" indent="0">
              <a:buNone/>
            </a:pPr>
            <a:r>
              <a:rPr lang="en-US" altLang="en-US" sz="1800" b="1" dirty="0">
                <a:solidFill>
                  <a:srgbClr val="0000FF"/>
                </a:solidFill>
                <a:latin typeface="Lucida Console" pitchFamily="49" charset="0"/>
                <a:ea typeface="+mn-ea"/>
                <a:cs typeface="Times New Roman" charset="0"/>
              </a:rPr>
              <a:t>unit</a:t>
            </a:r>
            <a:r>
              <a:rPr lang="en-US" altLang="en-US" sz="1800" dirty="0">
                <a:solidFill>
                  <a:srgbClr val="0000FF"/>
                </a:solidFill>
                <a:latin typeface="Lucida Console" pitchFamily="49" charset="0"/>
                <a:ea typeface="+mn-ea"/>
                <a:cs typeface="Times New Roman" charset="0"/>
              </a:rPr>
              <a:t> X </a:t>
            </a: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dirty="0" smtClean="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const</a:t>
            </a:r>
            <a:r>
              <a:rPr lang="en-US" altLang="en-US" sz="1800" dirty="0" smtClean="0">
                <a:solidFill>
                  <a:srgbClr val="0000FF"/>
                </a:solidFill>
                <a:latin typeface="Lucida Console" pitchFamily="49" charset="0"/>
                <a:ea typeface="+mn-ea"/>
                <a:cs typeface="Times New Roman" charset="0"/>
              </a:rPr>
              <a:t> </a:t>
            </a:r>
            <a:r>
              <a:rPr lang="en-US" altLang="en-US" sz="1800" dirty="0">
                <a:solidFill>
                  <a:srgbClr val="0000FF"/>
                </a:solidFill>
                <a:latin typeface="Lucida Console" pitchFamily="49" charset="0"/>
                <a:ea typeface="+mn-ea"/>
                <a:cs typeface="Times New Roman" charset="0"/>
              </a:rPr>
              <a:t>constant1: Type is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const</a:t>
            </a:r>
            <a:r>
              <a:rPr lang="en-US" altLang="en-US" sz="1800" dirty="0" smtClean="0">
                <a:solidFill>
                  <a:srgbClr val="0000FF"/>
                </a:solidFill>
                <a:latin typeface="Lucida Console" pitchFamily="49" charset="0"/>
                <a:ea typeface="+mn-ea"/>
                <a:cs typeface="Times New Roman" charset="0"/>
              </a:rPr>
              <a:t> </a:t>
            </a:r>
            <a:r>
              <a:rPr lang="en-US" altLang="en-US" sz="1800" dirty="0">
                <a:solidFill>
                  <a:srgbClr val="0000FF"/>
                </a:solidFill>
                <a:latin typeface="Lucida Console" pitchFamily="49" charset="0"/>
                <a:ea typeface="+mn-ea"/>
                <a:cs typeface="Times New Roman" charset="0"/>
              </a:rPr>
              <a:t>constant2 is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variable0</a:t>
            </a:r>
            <a:r>
              <a:rPr lang="en-US" altLang="en-US" sz="1800" dirty="0">
                <a:solidFill>
                  <a:srgbClr val="0000FF"/>
                </a:solidFill>
                <a:latin typeface="Lucida Console" pitchFamily="49" charset="0"/>
                <a:ea typeface="+mn-ea"/>
                <a:cs typeface="Times New Roman" charset="0"/>
              </a:rPr>
              <a:t>: Type </a:t>
            </a:r>
          </a:p>
          <a:p>
            <a:pPr marL="0" indent="0">
              <a:buNone/>
            </a:pPr>
            <a:r>
              <a:rPr lang="en-US" altLang="en-US" sz="1800" dirty="0" smtClean="0">
                <a:solidFill>
                  <a:srgbClr val="0000FF"/>
                </a:solidFill>
                <a:latin typeface="Lucida Console" pitchFamily="49" charset="0"/>
                <a:ea typeface="+mn-ea"/>
                <a:cs typeface="Times New Roman" charset="0"/>
              </a:rPr>
              <a:t>  variable1</a:t>
            </a:r>
            <a:r>
              <a:rPr lang="en-US" altLang="en-US" sz="1800" dirty="0">
                <a:solidFill>
                  <a:srgbClr val="0000FF"/>
                </a:solidFill>
                <a:latin typeface="Lucida Console" pitchFamily="49" charset="0"/>
                <a:ea typeface="+mn-ea"/>
                <a:cs typeface="Times New Roman" charset="0"/>
              </a:rPr>
              <a:t>: </a:t>
            </a:r>
            <a:r>
              <a:rPr lang="en-US" altLang="en-US" sz="1800" b="1" dirty="0">
                <a:solidFill>
                  <a:srgbClr val="0000FF"/>
                </a:solidFill>
                <a:latin typeface="Lucida Console" pitchFamily="49" charset="0"/>
                <a:ea typeface="+mn-ea"/>
                <a:cs typeface="Times New Roman" charset="0"/>
              </a:rPr>
              <a:t>?</a:t>
            </a:r>
            <a:r>
              <a:rPr lang="en-US" altLang="en-US" sz="1800" dirty="0">
                <a:solidFill>
                  <a:srgbClr val="0000FF"/>
                </a:solidFill>
                <a:latin typeface="Lucida Console" pitchFamily="49" charset="0"/>
                <a:ea typeface="+mn-ea"/>
                <a:cs typeface="Times New Roman" charset="0"/>
              </a:rPr>
              <a:t>Type // variable1 is explicitly non-initialized.</a:t>
            </a:r>
          </a:p>
          <a:p>
            <a:pPr marL="0" indent="0">
              <a:buNone/>
            </a:pPr>
            <a:r>
              <a:rPr lang="en-US" altLang="en-US" sz="1800" dirty="0" smtClean="0">
                <a:solidFill>
                  <a:srgbClr val="0000FF"/>
                </a:solidFill>
                <a:latin typeface="Lucida Console" pitchFamily="49" charset="0"/>
                <a:ea typeface="+mn-ea"/>
                <a:cs typeface="Times New Roman" charset="0"/>
              </a:rPr>
              <a:t>  variable2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variable3</a:t>
            </a:r>
            <a:r>
              <a:rPr lang="en-US" altLang="en-US" sz="1800" dirty="0">
                <a:solidFill>
                  <a:srgbClr val="0000FF"/>
                </a:solidFill>
                <a:latin typeface="Lucida Console" pitchFamily="49" charset="0"/>
                <a:ea typeface="+mn-ea"/>
                <a:cs typeface="Times New Roman" charset="0"/>
              </a:rPr>
              <a:t>: Type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routine </a:t>
            </a:r>
            <a:r>
              <a:rPr lang="en-US" altLang="en-US" sz="1800" b="1" dirty="0" smtClean="0">
                <a:solidFill>
                  <a:srgbClr val="0000FF"/>
                </a:solidFill>
                <a:latin typeface="Lucida Console" pitchFamily="49" charset="0"/>
                <a:ea typeface="+mn-ea"/>
                <a:cs typeface="Times New Roman" charset="0"/>
              </a:rPr>
              <a:t>do</a:t>
            </a:r>
            <a:endParaRPr lang="en-US" altLang="en-US" sz="1800" b="1"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routineConstant1</a:t>
            </a:r>
            <a:r>
              <a:rPr lang="en-US" altLang="en-US" sz="1800" dirty="0">
                <a:solidFill>
                  <a:srgbClr val="0000FF"/>
                </a:solidFill>
                <a:latin typeface="Lucida Console" pitchFamily="49" charset="0"/>
                <a:ea typeface="+mn-ea"/>
                <a:cs typeface="Times New Roman" charset="0"/>
              </a:rPr>
              <a:t>: Type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dirty="0" smtClean="0">
                <a:solidFill>
                  <a:srgbClr val="0000FF"/>
                </a:solidFill>
                <a:latin typeface="Lucida Console" pitchFamily="49" charset="0"/>
                <a:ea typeface="+mn-ea"/>
                <a:cs typeface="Times New Roman" charset="0"/>
              </a:rPr>
              <a:t>routineConstant2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var</a:t>
            </a:r>
            <a:r>
              <a:rPr lang="en-US" altLang="en-US" sz="1800" dirty="0" smtClean="0">
                <a:solidFill>
                  <a:srgbClr val="0000FF"/>
                </a:solidFill>
                <a:latin typeface="Lucida Console" pitchFamily="49" charset="0"/>
                <a:ea typeface="+mn-ea"/>
                <a:cs typeface="Times New Roman" charset="0"/>
              </a:rPr>
              <a:t> routineVariable1</a:t>
            </a:r>
            <a:r>
              <a:rPr lang="en-US" altLang="en-US" sz="1800" dirty="0">
                <a:solidFill>
                  <a:srgbClr val="0000FF"/>
                </a:solidFill>
                <a:latin typeface="Lucida Console" pitchFamily="49" charset="0"/>
                <a:ea typeface="+mn-ea"/>
                <a:cs typeface="Times New Roman" charset="0"/>
              </a:rPr>
              <a:t>: Type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var</a:t>
            </a:r>
            <a:r>
              <a:rPr lang="en-US" altLang="en-US" sz="1800" dirty="0" smtClean="0">
                <a:solidFill>
                  <a:srgbClr val="0000FF"/>
                </a:solidFill>
                <a:latin typeface="Lucida Console" pitchFamily="49" charset="0"/>
                <a:ea typeface="+mn-ea"/>
                <a:cs typeface="Times New Roman" charset="0"/>
              </a:rPr>
              <a:t> routineVariable2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a:t>
            </a:r>
            <a:r>
              <a:rPr lang="en-US" altLang="en-US" sz="1800" b="1" dirty="0" smtClean="0">
                <a:solidFill>
                  <a:srgbClr val="0000FF"/>
                </a:solidFill>
                <a:latin typeface="Lucida Console" pitchFamily="49" charset="0"/>
                <a:ea typeface="+mn-ea"/>
                <a:cs typeface="Times New Roman" charset="0"/>
              </a:rPr>
              <a:t>end</a:t>
            </a:r>
            <a:endParaRPr lang="en-US" altLang="en-US" sz="1800" b="1"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init</a:t>
            </a:r>
            <a:r>
              <a:rPr lang="en-US" altLang="en-US" sz="1800" b="1" dirty="0" smtClean="0">
                <a:solidFill>
                  <a:srgbClr val="0000FF"/>
                </a:solidFill>
                <a:latin typeface="Lucida Console" pitchFamily="49" charset="0"/>
                <a:ea typeface="+mn-ea"/>
                <a:cs typeface="Times New Roman" charset="0"/>
              </a:rPr>
              <a:t> do</a:t>
            </a:r>
            <a:endParaRPr lang="en-US" altLang="en-US" sz="1800" b="1"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variable0 </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r>
              <a:rPr lang="en-US" altLang="en-US" sz="1800" dirty="0">
                <a:solidFill>
                  <a:srgbClr val="0000FF"/>
                </a:solidFill>
                <a:latin typeface="Lucida Console" pitchFamily="49" charset="0"/>
                <a:ea typeface="+mn-ea"/>
                <a:cs typeface="Times New Roman" charset="0"/>
              </a:rPr>
              <a:t> // That is an assignment </a:t>
            </a: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dirty="0" smtClean="0">
                <a:solidFill>
                  <a:srgbClr val="0000FF"/>
                </a:solidFill>
                <a:latin typeface="Lucida Console" pitchFamily="49" charset="0"/>
                <a:ea typeface="+mn-ea"/>
                <a:cs typeface="Times New Roman" charset="0"/>
              </a:rPr>
              <a:t>   // </a:t>
            </a:r>
            <a:r>
              <a:rPr lang="en-US" altLang="en-US" sz="1800" dirty="0">
                <a:solidFill>
                  <a:srgbClr val="0000FF"/>
                </a:solidFill>
                <a:latin typeface="Lucida Console" pitchFamily="49" charset="0"/>
                <a:ea typeface="+mn-ea"/>
                <a:cs typeface="Times New Roman" charset="0"/>
              </a:rPr>
              <a:t>constant1 := </a:t>
            </a:r>
            <a:r>
              <a:rPr lang="en-US" altLang="en-US" sz="1800" dirty="0" err="1">
                <a:solidFill>
                  <a:srgbClr val="0000FF"/>
                </a:solidFill>
                <a:latin typeface="Lucida Console" pitchFamily="49" charset="0"/>
                <a:ea typeface="+mn-ea"/>
                <a:cs typeface="Times New Roman" charset="0"/>
              </a:rPr>
              <a:t>someExpression</a:t>
            </a:r>
            <a:r>
              <a:rPr lang="en-US" altLang="en-US" sz="1800" dirty="0">
                <a:solidFill>
                  <a:srgbClr val="0000FF"/>
                </a:solidFill>
                <a:latin typeface="Lucida Console" pitchFamily="49" charset="0"/>
                <a:ea typeface="+mn-ea"/>
                <a:cs typeface="Times New Roman" charset="0"/>
              </a:rPr>
              <a:t> // Compile time error</a:t>
            </a: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dirty="0" smtClean="0">
                <a:solidFill>
                  <a:srgbClr val="0000FF"/>
                </a:solidFill>
                <a:latin typeface="Lucida Console" pitchFamily="49" charset="0"/>
                <a:ea typeface="+mn-ea"/>
                <a:cs typeface="Times New Roman" charset="0"/>
              </a:rPr>
              <a:t> </a:t>
            </a:r>
            <a:r>
              <a:rPr lang="en-US" altLang="en-US" sz="1800" b="1" dirty="0" smtClean="0">
                <a:solidFill>
                  <a:srgbClr val="0000FF"/>
                </a:solidFill>
                <a:latin typeface="Lucida Console" pitchFamily="49" charset="0"/>
                <a:ea typeface="+mn-ea"/>
                <a:cs typeface="Times New Roman" charset="0"/>
              </a:rPr>
              <a:t>end</a:t>
            </a:r>
            <a:endParaRPr lang="en-US" altLang="en-US" sz="1800" b="1" dirty="0">
              <a:solidFill>
                <a:srgbClr val="0000FF"/>
              </a:solidFill>
              <a:latin typeface="Lucida Console" pitchFamily="49" charset="0"/>
              <a:ea typeface="+mn-ea"/>
              <a:cs typeface="Times New Roman" charset="0"/>
            </a:endParaRPr>
          </a:p>
          <a:p>
            <a:pPr marL="0" indent="0">
              <a:buNone/>
            </a:pPr>
            <a:r>
              <a:rPr lang="en-US" altLang="en-US" sz="1800" b="1" dirty="0">
                <a:solidFill>
                  <a:srgbClr val="0000FF"/>
                </a:solidFill>
                <a:latin typeface="Lucida Console" pitchFamily="49" charset="0"/>
                <a:ea typeface="+mn-ea"/>
                <a:cs typeface="Times New Roman" charset="0"/>
              </a:rPr>
              <a:t>end</a:t>
            </a:r>
          </a:p>
          <a:p>
            <a:pPr marL="0" indent="0">
              <a:buNone/>
            </a:pPr>
            <a:r>
              <a:rPr lang="en-US" altLang="en-US" sz="1800" dirty="0">
                <a:solidFill>
                  <a:srgbClr val="0000FF"/>
                </a:solidFill>
                <a:latin typeface="Lucida Console" pitchFamily="49" charset="0"/>
                <a:ea typeface="+mn-ea"/>
                <a:cs typeface="Times New Roman" charset="0"/>
              </a:rPr>
              <a:t>x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X; y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X.variable0</a:t>
            </a:r>
          </a:p>
        </p:txBody>
      </p:sp>
      <p:sp>
        <p:nvSpPr>
          <p:cNvPr id="4" name="Title 1"/>
          <p:cNvSpPr txBox="1">
            <a:spLocks/>
          </p:cNvSpPr>
          <p:nvPr/>
        </p:nvSpPr>
        <p:spPr>
          <a:xfrm>
            <a:off x="2209800" y="-16933"/>
            <a:ext cx="5248275"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Inside units - example</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6705600" y="762000"/>
            <a:ext cx="1752600" cy="646331"/>
          </a:xfrm>
          <a:prstGeom prst="rect">
            <a:avLst/>
          </a:prstGeom>
          <a:noFill/>
        </p:spPr>
        <p:txBody>
          <a:bodyPr wrap="square" rtlCol="0">
            <a:spAutoFit/>
          </a:bodyPr>
          <a:lstStyle/>
          <a:p>
            <a:r>
              <a:rPr lang="en-US" dirty="0" err="1"/>
              <a:t>v</a:t>
            </a:r>
            <a:r>
              <a:rPr lang="en-US" dirty="0" err="1" smtClean="0"/>
              <a:t>ar</a:t>
            </a:r>
            <a:r>
              <a:rPr lang="en-US" dirty="0" smtClean="0"/>
              <a:t> = </a:t>
            </a:r>
            <a:r>
              <a:rPr lang="en-US" dirty="0" err="1" smtClean="0"/>
              <a:t>mut</a:t>
            </a:r>
            <a:endParaRPr lang="en-US" dirty="0" smtClean="0"/>
          </a:p>
          <a:p>
            <a:r>
              <a:rPr lang="en-US" dirty="0" err="1" smtClean="0"/>
              <a:t>const</a:t>
            </a:r>
            <a:r>
              <a:rPr lang="en-US" dirty="0" smtClean="0"/>
              <a:t> = let </a:t>
            </a:r>
            <a:r>
              <a:rPr lang="en-US" dirty="0" smtClean="0">
                <a:sym typeface="Wingdings" panose="05000000000000000000" pitchFamily="2" charset="2"/>
              </a:rPr>
              <a:t></a:t>
            </a:r>
            <a:endParaRPr lang="en-US" dirty="0"/>
          </a:p>
        </p:txBody>
      </p:sp>
      <p:sp>
        <p:nvSpPr>
          <p:cNvPr id="5"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14</a:t>
            </a:fld>
            <a:endParaRPr lang="en-US" dirty="0"/>
          </a:p>
        </p:txBody>
      </p:sp>
    </p:spTree>
    <p:extLst>
      <p:ext uri="{BB962C8B-B14F-4D97-AF65-F5344CB8AC3E}">
        <p14:creationId xmlns:p14="http://schemas.microsoft.com/office/powerpoint/2010/main" val="152491865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6933"/>
            <a:ext cx="8839200"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How to build a program? </a:t>
            </a:r>
            <a:endParaRPr lang="en-US" sz="3600" b="1" dirty="0">
              <a:solidFill>
                <a:srgbClr val="CC6600"/>
              </a:solidFill>
              <a:latin typeface="Comic Sans MS" pitchFamily="66" charset="0"/>
              <a:ea typeface="+mj-ea"/>
              <a:cs typeface="+mj-cs"/>
            </a:endParaRPr>
          </a:p>
        </p:txBody>
      </p:sp>
      <p:sp>
        <p:nvSpPr>
          <p:cNvPr id="5" name="Content Placeholder 2"/>
          <p:cNvSpPr>
            <a:spLocks noGrp="1"/>
          </p:cNvSpPr>
          <p:nvPr>
            <p:ph sz="quarter" idx="1"/>
          </p:nvPr>
        </p:nvSpPr>
        <p:spPr>
          <a:xfrm>
            <a:off x="152400" y="609600"/>
            <a:ext cx="3962400" cy="6019800"/>
          </a:xfrm>
        </p:spPr>
        <p:txBody>
          <a:bodyPr vert="horz" lIns="0" tIns="0" rIns="91440" bIns="45720" rtlCol="0">
            <a:noAutofit/>
          </a:bodyPr>
          <a:lstStyle/>
          <a:p>
            <a:pPr marL="0" indent="0">
              <a:buNone/>
            </a:pPr>
            <a:r>
              <a:rPr lang="en-US" altLang="en-US" sz="1800" b="1" dirty="0">
                <a:solidFill>
                  <a:srgbClr val="CC6600"/>
                </a:solidFill>
                <a:latin typeface="Comic Sans MS" pitchFamily="66" charset="0"/>
              </a:rPr>
              <a:t>Entry </a:t>
            </a:r>
            <a:r>
              <a:rPr lang="en-US" altLang="en-US" sz="1800" b="1" dirty="0" smtClean="0">
                <a:solidFill>
                  <a:srgbClr val="CC6600"/>
                </a:solidFill>
                <a:latin typeface="Comic Sans MS" pitchFamily="66" charset="0"/>
              </a:rPr>
              <a:t>points:</a:t>
            </a:r>
            <a:endParaRPr lang="en-US" sz="1800" b="1" dirty="0" smtClean="0"/>
          </a:p>
          <a:p>
            <a:r>
              <a:rPr lang="en-US" sz="1800" dirty="0" smtClean="0"/>
              <a:t>Anonymous </a:t>
            </a:r>
            <a:r>
              <a:rPr lang="en-US" sz="1800" dirty="0"/>
              <a:t>procedure</a:t>
            </a:r>
            <a:r>
              <a:rPr lang="ru-RU" sz="1800" dirty="0" smtClean="0"/>
              <a:t>:</a:t>
            </a:r>
            <a:r>
              <a:rPr lang="en-US" sz="1800" dirty="0" smtClean="0"/>
              <a:t> First statement is the entry point</a:t>
            </a:r>
          </a:p>
          <a:p>
            <a:pPr marL="457200" lvl="1" indent="0">
              <a:buNone/>
            </a:pPr>
            <a:endParaRPr lang="en-US" sz="1800" dirty="0" smtClean="0"/>
          </a:p>
          <a:p>
            <a:r>
              <a:rPr lang="en-US" sz="1800" dirty="0" smtClean="0"/>
              <a:t>Visible stand-alone procedure</a:t>
            </a:r>
          </a:p>
          <a:p>
            <a:pPr marL="457200" lvl="1" indent="0">
              <a:buNone/>
            </a:pPr>
            <a:endParaRPr lang="en-US" sz="1800" dirty="0" smtClean="0"/>
          </a:p>
          <a:p>
            <a:r>
              <a:rPr lang="en-US" sz="1800" dirty="0" smtClean="0"/>
              <a:t>Initialization procedure of some unit</a:t>
            </a:r>
          </a:p>
          <a:p>
            <a:pPr marL="0" indent="0">
              <a:buNone/>
            </a:pPr>
            <a:endParaRPr lang="en-US" sz="1800" b="1" dirty="0" smtClean="0"/>
          </a:p>
          <a:p>
            <a:pPr marL="0" indent="0">
              <a:buNone/>
            </a:pPr>
            <a:r>
              <a:rPr lang="en-US" sz="1800" dirty="0" smtClean="0"/>
              <a:t>--------------------------------------------------</a:t>
            </a:r>
          </a:p>
          <a:p>
            <a:pPr marL="0" indent="0">
              <a:buNone/>
            </a:pPr>
            <a:r>
              <a:rPr lang="en-US" altLang="en-US" sz="1800" b="1" dirty="0" smtClean="0">
                <a:solidFill>
                  <a:srgbClr val="CC6600"/>
                </a:solidFill>
                <a:latin typeface="Comic Sans MS" pitchFamily="66" charset="0"/>
              </a:rPr>
              <a:t>Global context:</a:t>
            </a:r>
          </a:p>
          <a:p>
            <a:r>
              <a:rPr lang="en-US" sz="1800" dirty="0" smtClean="0"/>
              <a:t>All top level units and stand-alone routines are mutually visible</a:t>
            </a:r>
          </a:p>
          <a:p>
            <a:r>
              <a:rPr lang="en-US" sz="1800" dirty="0" smtClean="0"/>
              <a:t>Name clashes are resolved outside of the language</a:t>
            </a:r>
          </a:p>
          <a:p>
            <a:r>
              <a:rPr lang="en-US" sz="1800" dirty="0" smtClean="0"/>
              <a:t>Visibility if units is also a feature of environment – not part of the language</a:t>
            </a:r>
          </a:p>
        </p:txBody>
      </p:sp>
      <p:sp>
        <p:nvSpPr>
          <p:cNvPr id="6" name="Content Placeholder 3"/>
          <p:cNvSpPr txBox="1">
            <a:spLocks/>
          </p:cNvSpPr>
          <p:nvPr/>
        </p:nvSpPr>
        <p:spPr>
          <a:xfrm>
            <a:off x="4314826" y="648002"/>
            <a:ext cx="4829174" cy="5981398"/>
          </a:xfrm>
          <a:prstGeom prst="rect">
            <a:avLst/>
          </a:prstGeom>
        </p:spPr>
        <p:txBody>
          <a:bodyPr lIns="0" rIns="0"/>
          <a:lstStyle/>
          <a:p>
            <a:pPr eaLnBrk="0" fontAlgn="base" hangingPunct="0">
              <a:spcBef>
                <a:spcPts val="575"/>
              </a:spcBef>
              <a:spcAft>
                <a:spcPct val="0"/>
              </a:spcAft>
              <a:buClr>
                <a:schemeClr val="accent1"/>
              </a:buClr>
              <a:buSzPct val="85000"/>
              <a:defRPr/>
            </a:pPr>
            <a:r>
              <a:rPr kumimoji="1" lang="en-US" altLang="en-US" dirty="0" err="1" smtClean="0">
                <a:solidFill>
                  <a:srgbClr val="0000FF"/>
                </a:solidFill>
                <a:latin typeface="Lucida Console" pitchFamily="49" charset="0"/>
                <a:cs typeface="Times New Roman" charset="0"/>
              </a:rPr>
              <a:t>StandardIO.put</a:t>
            </a:r>
            <a:r>
              <a:rPr kumimoji="1" lang="en-US" altLang="en-US" dirty="0">
                <a:solidFill>
                  <a:srgbClr val="0000FF"/>
                </a:solidFill>
                <a:latin typeface="Lucida Console" pitchFamily="49" charset="0"/>
                <a:cs typeface="Times New Roman" charset="0"/>
              </a:rPr>
              <a:t>("Hello world!\n")</a:t>
            </a:r>
            <a:endParaRPr kumimoji="1" lang="ru-RU" alt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kumimoji="1" lang="en-US" altLang="en-US" dirty="0">
                <a:solidFill>
                  <a:srgbClr val="0000FF"/>
                </a:solidFill>
                <a:latin typeface="Lucida Console" pitchFamily="49" charset="0"/>
                <a:cs typeface="Times New Roman" charset="0"/>
              </a:rPr>
              <a:t>routine ((“ha-ha-ha”))</a:t>
            </a:r>
            <a:br>
              <a:rPr kumimoji="1" lang="en-US" altLang="en-US" dirty="0">
                <a:solidFill>
                  <a:srgbClr val="0000FF"/>
                </a:solidFill>
                <a:latin typeface="Lucida Console" pitchFamily="49" charset="0"/>
                <a:cs typeface="Times New Roman" charset="0"/>
              </a:rPr>
            </a:br>
            <a:endParaRPr kumimoji="1" lang="en-US" alt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kumimoji="1" lang="en-US" altLang="en-US" dirty="0">
                <a:solidFill>
                  <a:srgbClr val="0000FF"/>
                </a:solidFill>
                <a:latin typeface="Lucida Console" pitchFamily="49" charset="0"/>
                <a:cs typeface="Times New Roman" charset="0"/>
              </a:rPr>
              <a:t>routine(strings: Array[String]) </a:t>
            </a:r>
            <a:r>
              <a:rPr kumimoji="1" lang="en-US" altLang="en-US" b="1" dirty="0" smtClean="0">
                <a:solidFill>
                  <a:srgbClr val="0000FF"/>
                </a:solidFill>
                <a:latin typeface="Lucida Console" pitchFamily="49" charset="0"/>
                <a:cs typeface="Times New Roman" charset="0"/>
              </a:rPr>
              <a:t>do</a:t>
            </a:r>
            <a:r>
              <a:rPr kumimoji="1" lang="en-US" altLang="en-US" b="1" dirty="0">
                <a:solidFill>
                  <a:srgbClr val="0000FF"/>
                </a:solidFill>
                <a:latin typeface="Lucida Console" pitchFamily="49" charset="0"/>
                <a:cs typeface="Times New Roman" charset="0"/>
              </a:rPr>
              <a:t/>
            </a:r>
            <a:br>
              <a:rPr kumimoji="1" lang="en-US" altLang="en-US" b="1" dirty="0">
                <a:solidFill>
                  <a:srgbClr val="0000FF"/>
                </a:solidFill>
                <a:latin typeface="Lucida Console" pitchFamily="49" charset="0"/>
                <a:cs typeface="Times New Roman" charset="0"/>
              </a:rPr>
            </a:br>
            <a:r>
              <a:rPr kumimoji="1" lang="en-US" altLang="en-US" b="1" dirty="0">
                <a:solidFill>
                  <a:srgbClr val="0000FF"/>
                </a:solidFill>
                <a:latin typeface="Lucida Console" pitchFamily="49" charset="0"/>
                <a:cs typeface="Times New Roman" charset="0"/>
              </a:rPr>
              <a:t>end</a:t>
            </a:r>
            <a:r>
              <a:rPr kumimoji="1" lang="en-US" altLang="en-US" dirty="0">
                <a:solidFill>
                  <a:srgbClr val="0000FF"/>
                </a:solidFill>
                <a:latin typeface="Lucida Console" pitchFamily="49" charset="0"/>
                <a:cs typeface="Times New Roman" charset="0"/>
              </a:rPr>
              <a:t/>
            </a:r>
            <a:br>
              <a:rPr kumimoji="1" lang="en-US" altLang="en-US" dirty="0">
                <a:solidFill>
                  <a:srgbClr val="0000FF"/>
                </a:solidFill>
                <a:latin typeface="Lucida Console" pitchFamily="49" charset="0"/>
                <a:cs typeface="Times New Roman" charset="0"/>
              </a:rPr>
            </a:br>
            <a:endParaRPr kumimoji="1" lang="en-US" alt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kumimoji="1" lang="en-US" altLang="en-US" b="1" dirty="0">
                <a:solidFill>
                  <a:srgbClr val="0000FF"/>
                </a:solidFill>
                <a:latin typeface="Lucida Console" pitchFamily="49" charset="0"/>
                <a:cs typeface="Times New Roman" charset="0"/>
              </a:rPr>
              <a:t>unit</a:t>
            </a:r>
            <a:r>
              <a:rPr kumimoji="1" lang="en-US" altLang="en-US" dirty="0">
                <a:solidFill>
                  <a:srgbClr val="0000FF"/>
                </a:solidFill>
                <a:latin typeface="Lucida Console" pitchFamily="49" charset="0"/>
                <a:cs typeface="Times New Roman" charset="0"/>
              </a:rPr>
              <a:t> C</a:t>
            </a:r>
            <a:br>
              <a:rPr kumimoji="1" lang="en-US" altLang="en-US" dirty="0">
                <a:solidFill>
                  <a:srgbClr val="0000FF"/>
                </a:solidFill>
                <a:latin typeface="Lucida Console" pitchFamily="49" charset="0"/>
                <a:cs typeface="Times New Roman" charset="0"/>
              </a:rPr>
            </a:br>
            <a:r>
              <a:rPr kumimoji="1" lang="en-US" altLang="en-US" dirty="0">
                <a:solidFill>
                  <a:srgbClr val="0000FF"/>
                </a:solidFill>
                <a:latin typeface="Lucida Console" pitchFamily="49" charset="0"/>
                <a:cs typeface="Times New Roman" charset="0"/>
              </a:rPr>
              <a:t>    </a:t>
            </a:r>
            <a:r>
              <a:rPr kumimoji="1" lang="en-US" altLang="en-US" b="1" dirty="0" err="1">
                <a:solidFill>
                  <a:srgbClr val="0000FF"/>
                </a:solidFill>
                <a:latin typeface="Lucida Console" pitchFamily="49" charset="0"/>
                <a:cs typeface="Times New Roman" charset="0"/>
              </a:rPr>
              <a:t>init</a:t>
            </a:r>
            <a:r>
              <a:rPr kumimoji="1" lang="en-US" altLang="en-US" b="1" dirty="0">
                <a:solidFill>
                  <a:srgbClr val="0000FF"/>
                </a:solidFill>
                <a:latin typeface="Lucida Console" pitchFamily="49" charset="0"/>
                <a:cs typeface="Times New Roman" charset="0"/>
              </a:rPr>
              <a:t> </a:t>
            </a:r>
            <a:r>
              <a:rPr kumimoji="1" lang="en-US" altLang="en-US" b="1" dirty="0" smtClean="0">
                <a:solidFill>
                  <a:srgbClr val="0000FF"/>
                </a:solidFill>
                <a:latin typeface="Lucida Console" pitchFamily="49" charset="0"/>
                <a:cs typeface="Times New Roman" charset="0"/>
              </a:rPr>
              <a:t>do </a:t>
            </a:r>
            <a:r>
              <a:rPr kumimoji="1" lang="en-US" altLang="en-US" b="1" dirty="0">
                <a:solidFill>
                  <a:srgbClr val="0000FF"/>
                </a:solidFill>
                <a:latin typeface="Lucida Console" pitchFamily="49" charset="0"/>
                <a:cs typeface="Times New Roman" charset="0"/>
              </a:rPr>
              <a:t>end</a:t>
            </a:r>
            <a:br>
              <a:rPr kumimoji="1" lang="en-US" altLang="en-US" b="1" dirty="0">
                <a:solidFill>
                  <a:srgbClr val="0000FF"/>
                </a:solidFill>
                <a:latin typeface="Lucida Console" pitchFamily="49" charset="0"/>
                <a:cs typeface="Times New Roman" charset="0"/>
              </a:rPr>
            </a:br>
            <a:r>
              <a:rPr kumimoji="1" lang="en-US" altLang="en-US" b="1" dirty="0" err="1">
                <a:solidFill>
                  <a:srgbClr val="0000FF"/>
                </a:solidFill>
                <a:latin typeface="Lucida Console" pitchFamily="49" charset="0"/>
                <a:cs typeface="Times New Roman" charset="0"/>
              </a:rPr>
              <a:t>end</a:t>
            </a:r>
            <a:endParaRPr kumimoji="1" lang="en-US" altLang="en-US" b="1"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sz="1600" b="1" dirty="0"/>
              <a:t>--------------------------------------------------</a:t>
            </a:r>
          </a:p>
          <a:p>
            <a:r>
              <a:rPr lang="en-US" sz="1600" dirty="0" smtClean="0"/>
              <a:t>Source 1</a:t>
            </a:r>
            <a:r>
              <a:rPr lang="en-US" sz="1600" dirty="0"/>
              <a:t>:</a:t>
            </a:r>
          </a:p>
          <a:p>
            <a:r>
              <a:rPr kumimoji="1" lang="en-US" dirty="0" smtClean="0">
                <a:solidFill>
                  <a:srgbClr val="0000FF"/>
                </a:solidFill>
                <a:latin typeface="Lucida Console" pitchFamily="49" charset="0"/>
                <a:cs typeface="Times New Roman" charset="0"/>
              </a:rPr>
              <a:t>  foo</a:t>
            </a:r>
            <a:r>
              <a:rPr kumimoji="1" lang="en-US" dirty="0">
                <a:solidFill>
                  <a:srgbClr val="0000FF"/>
                </a:solidFill>
                <a:latin typeface="Lucida Console" pitchFamily="49" charset="0"/>
                <a:cs typeface="Times New Roman" charset="0"/>
              </a:rPr>
              <a:t> </a:t>
            </a:r>
            <a:r>
              <a:rPr kumimoji="1" lang="en-US" b="1" dirty="0">
                <a:solidFill>
                  <a:srgbClr val="0000FF"/>
                </a:solidFill>
                <a:latin typeface="Lucida Console" pitchFamily="49" charset="0"/>
                <a:cs typeface="Times New Roman" charset="0"/>
              </a:rPr>
              <a:t>do end</a:t>
            </a:r>
          </a:p>
          <a:p>
            <a:r>
              <a:rPr kumimoji="1" lang="en-US" b="1" dirty="0" smtClean="0">
                <a:solidFill>
                  <a:srgbClr val="0000FF"/>
                </a:solidFill>
                <a:latin typeface="Lucida Console" pitchFamily="49" charset="0"/>
                <a:cs typeface="Times New Roman" charset="0"/>
              </a:rPr>
              <a:t>  unit</a:t>
            </a:r>
            <a:r>
              <a:rPr kumimoji="1" lang="en-US" dirty="0" smtClean="0">
                <a:solidFill>
                  <a:srgbClr val="0000FF"/>
                </a:solidFill>
                <a:latin typeface="Lucida Console" pitchFamily="49" charset="0"/>
                <a:cs typeface="Times New Roman" charset="0"/>
              </a:rPr>
              <a:t> </a:t>
            </a:r>
            <a:r>
              <a:rPr kumimoji="1" lang="en-US" dirty="0">
                <a:solidFill>
                  <a:srgbClr val="0000FF"/>
                </a:solidFill>
                <a:latin typeface="Lucida Console" pitchFamily="49" charset="0"/>
                <a:cs typeface="Times New Roman" charset="0"/>
              </a:rPr>
              <a:t>A foo </a:t>
            </a:r>
            <a:r>
              <a:rPr kumimoji="1" lang="en-US" b="1" dirty="0">
                <a:solidFill>
                  <a:srgbClr val="0000FF"/>
                </a:solidFill>
                <a:latin typeface="Lucida Console" pitchFamily="49" charset="0"/>
                <a:cs typeface="Times New Roman" charset="0"/>
              </a:rPr>
              <a:t>do end </a:t>
            </a:r>
            <a:endParaRPr kumimoji="1" lang="en-US" b="1" dirty="0" smtClean="0">
              <a:solidFill>
                <a:srgbClr val="0000FF"/>
              </a:solidFill>
              <a:latin typeface="Lucida Console" pitchFamily="49" charset="0"/>
              <a:cs typeface="Times New Roman" charset="0"/>
            </a:endParaRPr>
          </a:p>
          <a:p>
            <a:r>
              <a:rPr kumimoji="1" lang="en-US" b="1" dirty="0" smtClean="0">
                <a:solidFill>
                  <a:srgbClr val="0000FF"/>
                </a:solidFill>
                <a:latin typeface="Lucida Console" pitchFamily="49" charset="0"/>
                <a:cs typeface="Times New Roman" charset="0"/>
              </a:rPr>
              <a:t>  end</a:t>
            </a:r>
            <a:endParaRPr kumimoji="1" lang="en-US" b="1" dirty="0">
              <a:solidFill>
                <a:srgbClr val="0000FF"/>
              </a:solidFill>
              <a:latin typeface="Lucida Console" pitchFamily="49" charset="0"/>
              <a:cs typeface="Times New Roman" charset="0"/>
            </a:endParaRPr>
          </a:p>
          <a:p>
            <a:r>
              <a:rPr lang="en-US" sz="1600" dirty="0"/>
              <a:t>Source 2:</a:t>
            </a:r>
          </a:p>
          <a:p>
            <a:r>
              <a:rPr kumimoji="1" lang="en-US" dirty="0" smtClean="0">
                <a:solidFill>
                  <a:srgbClr val="0000FF"/>
                </a:solidFill>
                <a:latin typeface="Lucida Console" pitchFamily="49" charset="0"/>
                <a:cs typeface="Times New Roman" charset="0"/>
              </a:rPr>
              <a:t>  goo</a:t>
            </a:r>
            <a:r>
              <a:rPr kumimoji="1" lang="en-US" dirty="0">
                <a:solidFill>
                  <a:srgbClr val="0000FF"/>
                </a:solidFill>
                <a:latin typeface="Lucida Console" pitchFamily="49" charset="0"/>
                <a:cs typeface="Times New Roman" charset="0"/>
              </a:rPr>
              <a:t> </a:t>
            </a:r>
            <a:r>
              <a:rPr kumimoji="1" lang="en-US" b="1" dirty="0">
                <a:solidFill>
                  <a:srgbClr val="0000FF"/>
                </a:solidFill>
                <a:latin typeface="Lucida Console" pitchFamily="49" charset="0"/>
                <a:cs typeface="Times New Roman" charset="0"/>
              </a:rPr>
              <a:t>do end</a:t>
            </a:r>
          </a:p>
          <a:p>
            <a:r>
              <a:rPr lang="en-US" sz="1600" dirty="0" smtClean="0"/>
              <a:t>Source </a:t>
            </a:r>
            <a:r>
              <a:rPr lang="en-US" sz="1600" dirty="0"/>
              <a:t>3:</a:t>
            </a:r>
          </a:p>
          <a:p>
            <a:r>
              <a:rPr lang="en-US" sz="1600" dirty="0">
                <a:solidFill>
                  <a:srgbClr val="0000FF"/>
                </a:solidFill>
                <a:latin typeface="Lucida Console" pitchFamily="49" charset="0"/>
                <a:cs typeface="Calibri" pitchFamily="34" charset="0"/>
              </a:rPr>
              <a:t> </a:t>
            </a:r>
            <a:r>
              <a:rPr lang="en-US" sz="1600" dirty="0" smtClean="0">
                <a:solidFill>
                  <a:srgbClr val="0000FF"/>
                </a:solidFill>
                <a:latin typeface="Lucida Console" pitchFamily="49" charset="0"/>
                <a:cs typeface="Calibri" pitchFamily="34" charset="0"/>
              </a:rPr>
              <a:t> </a:t>
            </a:r>
            <a:r>
              <a:rPr kumimoji="1" lang="en-US" dirty="0" smtClean="0">
                <a:solidFill>
                  <a:srgbClr val="0000FF"/>
                </a:solidFill>
                <a:latin typeface="Lucida Console" pitchFamily="49" charset="0"/>
                <a:cs typeface="Times New Roman" charset="0"/>
              </a:rPr>
              <a:t>foo</a:t>
            </a:r>
            <a:endParaRPr kumimoji="1" lang="en-US" dirty="0">
              <a:solidFill>
                <a:srgbClr val="0000FF"/>
              </a:solidFill>
              <a:latin typeface="Lucida Console" pitchFamily="49" charset="0"/>
              <a:cs typeface="Times New Roman" charset="0"/>
            </a:endParaRPr>
          </a:p>
          <a:p>
            <a:r>
              <a:rPr kumimoji="1" lang="en-US" dirty="0" smtClean="0">
                <a:solidFill>
                  <a:srgbClr val="0000FF"/>
                </a:solidFill>
                <a:latin typeface="Lucida Console" pitchFamily="49" charset="0"/>
                <a:cs typeface="Times New Roman" charset="0"/>
              </a:rPr>
              <a:t>  goo</a:t>
            </a:r>
            <a:endParaRPr kumimoji="1" lang="en-US" dirty="0">
              <a:solidFill>
                <a:srgbClr val="0000FF"/>
              </a:solidFill>
              <a:latin typeface="Lucida Console" pitchFamily="49" charset="0"/>
              <a:cs typeface="Times New Roman" charset="0"/>
            </a:endParaRPr>
          </a:p>
          <a:p>
            <a:r>
              <a:rPr kumimoji="1" lang="en-US" dirty="0" smtClean="0">
                <a:solidFill>
                  <a:srgbClr val="0000FF"/>
                </a:solidFill>
                <a:latin typeface="Lucida Console" pitchFamily="49" charset="0"/>
                <a:cs typeface="Times New Roman" charset="0"/>
              </a:rPr>
              <a:t>  a </a:t>
            </a:r>
            <a:r>
              <a:rPr kumimoji="1" lang="en-US" b="1" dirty="0">
                <a:solidFill>
                  <a:srgbClr val="0000FF"/>
                </a:solidFill>
                <a:latin typeface="Lucida Console" pitchFamily="49" charset="0"/>
                <a:cs typeface="Times New Roman" charset="0"/>
              </a:rPr>
              <a:t>is</a:t>
            </a:r>
            <a:r>
              <a:rPr kumimoji="1" lang="en-US" dirty="0">
                <a:solidFill>
                  <a:srgbClr val="0000FF"/>
                </a:solidFill>
                <a:latin typeface="Lucida Console" pitchFamily="49" charset="0"/>
                <a:cs typeface="Times New Roman" charset="0"/>
              </a:rPr>
              <a:t> A</a:t>
            </a:r>
          </a:p>
          <a:p>
            <a:r>
              <a:rPr kumimoji="1" lang="en-US" dirty="0" smtClean="0">
                <a:solidFill>
                  <a:srgbClr val="0000FF"/>
                </a:solidFill>
                <a:latin typeface="Lucida Console" pitchFamily="49" charset="0"/>
                <a:cs typeface="Times New Roman" charset="0"/>
              </a:rPr>
              <a:t>  </a:t>
            </a:r>
            <a:r>
              <a:rPr kumimoji="1" lang="en-US" dirty="0" err="1" smtClean="0">
                <a:solidFill>
                  <a:srgbClr val="0000FF"/>
                </a:solidFill>
                <a:latin typeface="Lucida Console" pitchFamily="49" charset="0"/>
                <a:cs typeface="Times New Roman" charset="0"/>
              </a:rPr>
              <a:t>a.foo</a:t>
            </a:r>
            <a:endParaRPr lang="en-US" sz="1600" dirty="0">
              <a:solidFill>
                <a:srgbClr val="0000FF"/>
              </a:solidFill>
              <a:latin typeface="Lucida Console" pitchFamily="49" charset="0"/>
              <a:cs typeface="Calibri" pitchFamily="34" charset="0"/>
            </a:endParaRPr>
          </a:p>
        </p:txBody>
      </p:sp>
      <p:sp>
        <p:nvSpPr>
          <p:cNvPr id="7"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15</a:t>
            </a:fld>
            <a:endParaRPr lang="en-US" dirty="0"/>
          </a:p>
        </p:txBody>
      </p:sp>
    </p:spTree>
    <p:extLst>
      <p:ext uri="{BB962C8B-B14F-4D97-AF65-F5344CB8AC3E}">
        <p14:creationId xmlns:p14="http://schemas.microsoft.com/office/powerpoint/2010/main" val="120651898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Operators </a:t>
            </a:r>
            <a:r>
              <a:rPr lang="en-US" sz="3400" b="1" dirty="0">
                <a:solidFill>
                  <a:srgbClr val="CC6600"/>
                </a:solidFill>
                <a:latin typeface="Comic Sans MS" pitchFamily="66" charset="0"/>
              </a:rPr>
              <a:t>– if &amp; loop</a:t>
            </a: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lnSpcReduction="10000"/>
          </a:bodyPr>
          <a:lstStyle/>
          <a:p>
            <a:r>
              <a:rPr lang="en-US" sz="2400" dirty="0" smtClean="0"/>
              <a:t>One conditional statement and one loop</a:t>
            </a:r>
          </a:p>
          <a:p>
            <a:r>
              <a:rPr lang="en-US" sz="2400" dirty="0" smtClean="0"/>
              <a:t>2 forms of conditional statements </a:t>
            </a:r>
          </a:p>
          <a:p>
            <a:r>
              <a:rPr lang="en-US" sz="2400" dirty="0" smtClean="0"/>
              <a:t>2 forms of the loop</a:t>
            </a:r>
          </a:p>
          <a:p>
            <a:endParaRPr lang="en-US" sz="2400" dirty="0"/>
          </a:p>
          <a:p>
            <a:pPr marL="0" indent="0">
              <a:buNone/>
            </a:pPr>
            <a:r>
              <a:rPr lang="en-US" sz="2400" dirty="0" smtClean="0"/>
              <a:t>If-then can be dropped off</a:t>
            </a:r>
            <a:endParaRPr lang="en-US" sz="2400" dirty="0"/>
          </a:p>
          <a:p>
            <a:pPr marL="0" indent="0">
              <a:buNone/>
            </a:pPr>
            <a:r>
              <a:rPr kumimoji="1" lang="en-US" sz="1800" b="1" dirty="0">
                <a:solidFill>
                  <a:srgbClr val="0000FF"/>
                </a:solidFill>
                <a:latin typeface="Lucida Console" pitchFamily="49" charset="0"/>
                <a:cs typeface="Times New Roman" charset="0"/>
              </a:rPr>
              <a:t>if</a:t>
            </a:r>
            <a:r>
              <a:rPr kumimoji="1" lang="en-US" sz="1800" dirty="0">
                <a:solidFill>
                  <a:srgbClr val="0000FF"/>
                </a:solidFill>
                <a:latin typeface="Lucida Console" pitchFamily="49" charset="0"/>
                <a:cs typeface="Times New Roman" charset="0"/>
              </a:rPr>
              <a:t> condition </a:t>
            </a:r>
            <a:r>
              <a:rPr kumimoji="1" lang="en-US" sz="1800" b="1" dirty="0" smtClean="0">
                <a:solidFill>
                  <a:srgbClr val="0000FF"/>
                </a:solidFill>
                <a:latin typeface="Lucida Console" pitchFamily="49" charset="0"/>
                <a:cs typeface="Times New Roman" charset="0"/>
              </a:rPr>
              <a:t>is</a:t>
            </a:r>
            <a:endParaRPr kumimoji="1" lang="en-US" sz="1800" b="1" dirty="0">
              <a:solidFill>
                <a:srgbClr val="0000FF"/>
              </a:solidFill>
              <a:latin typeface="Lucida Console" pitchFamily="49" charset="0"/>
              <a:cs typeface="Times New Roman" charset="0"/>
            </a:endParaRPr>
          </a:p>
          <a:p>
            <a:pPr marL="0" indent="0">
              <a:buNone/>
            </a:pPr>
            <a:r>
              <a:rPr kumimoji="1" lang="en-US" sz="1800" dirty="0" smtClean="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:true </a:t>
            </a:r>
            <a:r>
              <a:rPr kumimoji="1" lang="en-US" sz="1800" dirty="0" err="1" smtClean="0">
                <a:solidFill>
                  <a:srgbClr val="0000FF"/>
                </a:solidFill>
                <a:latin typeface="Lucida Console" pitchFamily="49" charset="0"/>
                <a:cs typeface="Times New Roman" charset="0"/>
              </a:rPr>
              <a:t>thenAction</a:t>
            </a:r>
            <a:endParaRPr kumimoji="1" lang="en-US" sz="1800" dirty="0" smtClean="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:false </a:t>
            </a:r>
            <a:r>
              <a:rPr kumimoji="1" lang="en-US" sz="1800" dirty="0" err="1" smtClean="0">
                <a:solidFill>
                  <a:srgbClr val="0000FF"/>
                </a:solidFill>
                <a:latin typeface="Lucida Console" pitchFamily="49" charset="0"/>
                <a:cs typeface="Times New Roman" charset="0"/>
              </a:rPr>
              <a:t>elseAction</a:t>
            </a: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end</a:t>
            </a:r>
          </a:p>
          <a:p>
            <a:pPr marL="0" indent="0">
              <a:buNone/>
            </a:pPr>
            <a:endParaRPr lang="en-US" sz="2400" dirty="0"/>
          </a:p>
        </p:txBody>
      </p:sp>
      <p:sp>
        <p:nvSpPr>
          <p:cNvPr id="4" name="Объект 3"/>
          <p:cNvSpPr>
            <a:spLocks noGrp="1"/>
          </p:cNvSpPr>
          <p:nvPr>
            <p:ph sz="quarter" idx="2"/>
          </p:nvPr>
        </p:nvSpPr>
        <p:spPr>
          <a:xfrm>
            <a:off x="3733800" y="609600"/>
            <a:ext cx="5181600" cy="6019800"/>
          </a:xfrm>
        </p:spPr>
        <p:txBody>
          <a:bodyPr>
            <a:normAutofit lnSpcReduction="10000"/>
          </a:bodyPr>
          <a:lstStyle/>
          <a:p>
            <a:pPr marL="0" indent="0">
              <a:buNone/>
            </a:pPr>
            <a:r>
              <a:rPr kumimoji="1" lang="en-US" sz="1800" b="1" dirty="0">
                <a:solidFill>
                  <a:srgbClr val="0000FF"/>
                </a:solidFill>
                <a:latin typeface="Lucida Console" pitchFamily="49" charset="0"/>
                <a:cs typeface="Times New Roman" charset="0"/>
              </a:rPr>
              <a:t>if</a:t>
            </a:r>
            <a:r>
              <a:rPr kumimoji="1" lang="en-US" sz="1800" dirty="0">
                <a:solidFill>
                  <a:srgbClr val="0000FF"/>
                </a:solidFill>
                <a:latin typeface="Lucida Console" pitchFamily="49" charset="0"/>
                <a:cs typeface="Times New Roman" charset="0"/>
              </a:rPr>
              <a:t> condition </a:t>
            </a:r>
            <a:r>
              <a:rPr kumimoji="1" lang="en-US" sz="1800" b="1" dirty="0">
                <a:solidFill>
                  <a:srgbClr val="0000FF"/>
                </a:solidFill>
                <a:latin typeface="Lucida Console" pitchFamily="49" charset="0"/>
                <a:cs typeface="Times New Roman" charset="0"/>
              </a:rPr>
              <a:t>then </a:t>
            </a:r>
          </a:p>
          <a:p>
            <a:pPr marL="0" indent="0">
              <a:buNone/>
            </a:pPr>
            <a:r>
              <a:rPr kumimoji="1" lang="en-US" sz="1800" dirty="0">
                <a:solidFill>
                  <a:srgbClr val="0000FF"/>
                </a:solidFill>
                <a:latin typeface="Lucida Console" pitchFamily="49" charset="0"/>
                <a:cs typeface="Times New Roman" charset="0"/>
              </a:rPr>
              <a:t>	</a:t>
            </a:r>
            <a:r>
              <a:rPr kumimoji="1" lang="en-US" sz="1800" dirty="0" err="1">
                <a:solidFill>
                  <a:srgbClr val="0000FF"/>
                </a:solidFill>
                <a:latin typeface="Lucida Console" pitchFamily="49" charset="0"/>
                <a:cs typeface="Times New Roman" charset="0"/>
              </a:rPr>
              <a:t>thenAction</a:t>
            </a: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else</a:t>
            </a:r>
          </a:p>
          <a:p>
            <a:pPr marL="0" indent="0">
              <a:buNone/>
            </a:pPr>
            <a:r>
              <a:rPr kumimoji="1" lang="en-US" sz="1800" dirty="0">
                <a:solidFill>
                  <a:srgbClr val="0000FF"/>
                </a:solidFill>
                <a:latin typeface="Lucida Console" pitchFamily="49" charset="0"/>
                <a:cs typeface="Times New Roman" charset="0"/>
              </a:rPr>
              <a:t>	</a:t>
            </a:r>
            <a:r>
              <a:rPr kumimoji="1" lang="en-US" sz="1800" dirty="0" err="1">
                <a:solidFill>
                  <a:srgbClr val="0000FF"/>
                </a:solidFill>
                <a:latin typeface="Lucida Console" pitchFamily="49" charset="0"/>
                <a:cs typeface="Times New Roman" charset="0"/>
              </a:rPr>
              <a:t>elseAction</a:t>
            </a: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end</a:t>
            </a:r>
          </a:p>
          <a:p>
            <a:pPr marL="0" indent="0">
              <a:buNone/>
            </a:pP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if</a:t>
            </a:r>
            <a:r>
              <a:rPr kumimoji="1" lang="en-US" sz="1800" dirty="0">
                <a:solidFill>
                  <a:srgbClr val="0000FF"/>
                </a:solidFill>
                <a:latin typeface="Lucida Console" pitchFamily="49" charset="0"/>
                <a:cs typeface="Times New Roman" charset="0"/>
              </a:rPr>
              <a:t> a </a:t>
            </a:r>
            <a:r>
              <a:rPr kumimoji="1" lang="en-US" sz="1800" b="1" dirty="0">
                <a:solidFill>
                  <a:srgbClr val="0000FF"/>
                </a:solidFill>
                <a:latin typeface="Lucida Console" pitchFamily="49" charset="0"/>
                <a:cs typeface="Times New Roman" charset="0"/>
              </a:rPr>
              <a:t>is</a:t>
            </a: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:T1 </a:t>
            </a:r>
            <a:r>
              <a:rPr kumimoji="1" lang="en-US" sz="1800" dirty="0">
                <a:solidFill>
                  <a:srgbClr val="0000FF"/>
                </a:solidFill>
                <a:latin typeface="Lucida Console" pitchFamily="49" charset="0"/>
                <a:cs typeface="Times New Roman" charset="0"/>
              </a:rPr>
              <a:t>action1 // </a:t>
            </a:r>
            <a:r>
              <a:rPr kumimoji="1" lang="en-US" sz="1800" dirty="0" smtClean="0">
                <a:solidFill>
                  <a:srgbClr val="0000FF"/>
                </a:solidFill>
                <a:latin typeface="Lucida Console" pitchFamily="49" charset="0"/>
                <a:cs typeface="Times New Roman" charset="0"/>
              </a:rPr>
              <a:t>T1 </a:t>
            </a:r>
            <a:r>
              <a:rPr kumimoji="1" lang="en-US" sz="1800" dirty="0">
                <a:solidFill>
                  <a:srgbClr val="0000FF"/>
                </a:solidFill>
                <a:latin typeface="Lucida Console" pitchFamily="49" charset="0"/>
                <a:cs typeface="Times New Roman" charset="0"/>
              </a:rPr>
              <a:t>is type</a:t>
            </a: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:E2 </a:t>
            </a:r>
            <a:r>
              <a:rPr kumimoji="1" lang="en-US" sz="1800" dirty="0">
                <a:solidFill>
                  <a:srgbClr val="0000FF"/>
                </a:solidFill>
                <a:latin typeface="Lucida Console" pitchFamily="49" charset="0"/>
                <a:cs typeface="Times New Roman" charset="0"/>
              </a:rPr>
              <a:t>action2 // </a:t>
            </a:r>
            <a:r>
              <a:rPr kumimoji="1" lang="en-US" sz="1800" dirty="0" smtClean="0">
                <a:solidFill>
                  <a:srgbClr val="0000FF"/>
                </a:solidFill>
                <a:latin typeface="Lucida Console" pitchFamily="49" charset="0"/>
                <a:cs typeface="Times New Roman" charset="0"/>
              </a:rPr>
              <a:t>E2 </a:t>
            </a:r>
            <a:r>
              <a:rPr kumimoji="1" lang="en-US" sz="1800" dirty="0">
                <a:solidFill>
                  <a:srgbClr val="0000FF"/>
                </a:solidFill>
                <a:latin typeface="Lucida Console" pitchFamily="49" charset="0"/>
                <a:cs typeface="Times New Roman" charset="0"/>
              </a:rPr>
              <a:t>is expression</a:t>
            </a:r>
          </a:p>
          <a:p>
            <a:pPr marL="0" indent="0">
              <a:buNone/>
            </a:pPr>
            <a:r>
              <a:rPr kumimoji="1" lang="en-US" sz="1800" dirty="0">
                <a:solidFill>
                  <a:srgbClr val="0000FF"/>
                </a:solidFill>
                <a:latin typeface="Lucida Console" pitchFamily="49" charset="0"/>
                <a:cs typeface="Times New Roman" charset="0"/>
              </a:rPr>
              <a:t>   </a:t>
            </a:r>
            <a:r>
              <a:rPr kumimoji="1" lang="en-US" sz="1800" b="1" dirty="0">
                <a:solidFill>
                  <a:srgbClr val="0000FF"/>
                </a:solidFill>
                <a:latin typeface="Lucida Console" pitchFamily="49" charset="0"/>
                <a:cs typeface="Times New Roman" charset="0"/>
              </a:rPr>
              <a:t>else</a:t>
            </a:r>
            <a:r>
              <a:rPr kumimoji="1" lang="en-US" sz="1800" dirty="0">
                <a:solidFill>
                  <a:srgbClr val="0000FF"/>
                </a:solidFill>
                <a:latin typeface="Lucida Console" pitchFamily="49" charset="0"/>
                <a:cs typeface="Times New Roman" charset="0"/>
              </a:rPr>
              <a:t> action3</a:t>
            </a:r>
          </a:p>
          <a:p>
            <a:pPr marL="0" indent="0">
              <a:buNone/>
            </a:pPr>
            <a:r>
              <a:rPr kumimoji="1" lang="en-US" sz="1800" b="1" dirty="0">
                <a:solidFill>
                  <a:srgbClr val="0000FF"/>
                </a:solidFill>
                <a:latin typeface="Lucida Console" pitchFamily="49" charset="0"/>
                <a:cs typeface="Times New Roman" charset="0"/>
              </a:rPr>
              <a:t>end</a:t>
            </a:r>
          </a:p>
          <a:p>
            <a:pPr marL="0" indent="0">
              <a:buNone/>
            </a:pP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while</a:t>
            </a:r>
            <a:r>
              <a:rPr kumimoji="1" lang="en-US" sz="1800" dirty="0">
                <a:solidFill>
                  <a:srgbClr val="0000FF"/>
                </a:solidFill>
                <a:latin typeface="Lucida Console" pitchFamily="49" charset="0"/>
                <a:cs typeface="Times New Roman" charset="0"/>
              </a:rPr>
              <a:t> index </a:t>
            </a:r>
            <a:r>
              <a:rPr kumimoji="1" lang="en-US" sz="1800" b="1" dirty="0">
                <a:solidFill>
                  <a:srgbClr val="0000FF"/>
                </a:solidFill>
                <a:latin typeface="Lucida Console" pitchFamily="49" charset="0"/>
                <a:cs typeface="Times New Roman" charset="0"/>
              </a:rPr>
              <a:t>in</a:t>
            </a:r>
            <a:r>
              <a:rPr kumimoji="1" lang="en-US" sz="1800" dirty="0">
                <a:solidFill>
                  <a:srgbClr val="0000FF"/>
                </a:solidFill>
                <a:latin typeface="Lucida Console" pitchFamily="49" charset="0"/>
                <a:cs typeface="Times New Roman" charset="0"/>
              </a:rPr>
              <a:t> 1..10 </a:t>
            </a:r>
            <a:r>
              <a:rPr kumimoji="1" lang="en-US" sz="1800" b="1" dirty="0">
                <a:solidFill>
                  <a:srgbClr val="0000FF"/>
                </a:solidFill>
                <a:latin typeface="Lucida Console" pitchFamily="49" charset="0"/>
                <a:cs typeface="Times New Roman" charset="0"/>
              </a:rPr>
              <a:t>do</a:t>
            </a:r>
          </a:p>
          <a:p>
            <a:pPr marL="0" indent="0">
              <a:buNone/>
            </a:pPr>
            <a:r>
              <a:rPr kumimoji="1" lang="en-US" sz="1800" dirty="0">
                <a:solidFill>
                  <a:srgbClr val="0000FF"/>
                </a:solidFill>
                <a:latin typeface="Lucida Console" pitchFamily="49" charset="0"/>
                <a:cs typeface="Times New Roman" charset="0"/>
              </a:rPr>
              <a:t>   body </a:t>
            </a:r>
          </a:p>
          <a:p>
            <a:pPr marL="0" indent="0">
              <a:buNone/>
            </a:pPr>
            <a:r>
              <a:rPr kumimoji="1" lang="en-US" sz="1800" b="1" dirty="0">
                <a:solidFill>
                  <a:srgbClr val="0000FF"/>
                </a:solidFill>
                <a:latin typeface="Lucida Console" pitchFamily="49" charset="0"/>
                <a:cs typeface="Times New Roman" charset="0"/>
              </a:rPr>
              <a:t>end</a:t>
            </a:r>
          </a:p>
          <a:p>
            <a:pPr marL="0" indent="0">
              <a:buNone/>
            </a:pP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do</a:t>
            </a:r>
          </a:p>
          <a:p>
            <a:pPr marL="0" indent="0">
              <a:buNone/>
            </a:pPr>
            <a:r>
              <a:rPr kumimoji="1" lang="en-US" sz="1800" dirty="0">
                <a:solidFill>
                  <a:srgbClr val="0000FF"/>
                </a:solidFill>
                <a:latin typeface="Lucida Console" pitchFamily="49" charset="0"/>
                <a:cs typeface="Times New Roman" charset="0"/>
              </a:rPr>
              <a:t>   body </a:t>
            </a:r>
          </a:p>
          <a:p>
            <a:pPr marL="0" indent="0">
              <a:buNone/>
            </a:pPr>
            <a:r>
              <a:rPr kumimoji="1" lang="en-US" sz="1800" b="1" dirty="0">
                <a:solidFill>
                  <a:srgbClr val="0000FF"/>
                </a:solidFill>
                <a:latin typeface="Lucida Console" pitchFamily="49" charset="0"/>
                <a:cs typeface="Times New Roman" charset="0"/>
              </a:rPr>
              <a:t>while</a:t>
            </a:r>
            <a:r>
              <a:rPr kumimoji="1" lang="en-US" sz="1800" dirty="0">
                <a:solidFill>
                  <a:srgbClr val="0000FF"/>
                </a:solidFill>
                <a:latin typeface="Lucida Console" pitchFamily="49" charset="0"/>
                <a:cs typeface="Times New Roman" charset="0"/>
              </a:rPr>
              <a:t> condition </a:t>
            </a:r>
            <a:r>
              <a:rPr kumimoji="1" lang="en-US" sz="1800" b="1" dirty="0">
                <a:solidFill>
                  <a:srgbClr val="0000FF"/>
                </a:solidFill>
                <a:latin typeface="Lucida Console" pitchFamily="49" charset="0"/>
                <a:cs typeface="Times New Roman" charset="0"/>
              </a:rPr>
              <a:t>end</a:t>
            </a:r>
          </a:p>
          <a:p>
            <a:pPr marL="0" indent="0">
              <a:buNone/>
            </a:pPr>
            <a:endParaRPr lang="en-US" sz="1600" b="1"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16</a:t>
            </a:fld>
            <a:endParaRPr lang="en-US" dirty="0"/>
          </a:p>
        </p:txBody>
      </p:sp>
    </p:spTree>
    <p:extLst>
      <p:ext uri="{BB962C8B-B14F-4D97-AF65-F5344CB8AC3E}">
        <p14:creationId xmlns:p14="http://schemas.microsoft.com/office/powerpoint/2010/main" val="1680544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Operators </a:t>
            </a:r>
            <a:r>
              <a:rPr lang="en-US" sz="3400" b="1" dirty="0">
                <a:solidFill>
                  <a:srgbClr val="CC6600"/>
                </a:solidFill>
                <a:latin typeface="Comic Sans MS" pitchFamily="66" charset="0"/>
              </a:rPr>
              <a:t>– </a:t>
            </a:r>
            <a:r>
              <a:rPr lang="en-US" sz="3400" b="1" dirty="0" smtClean="0">
                <a:solidFill>
                  <a:srgbClr val="CC6600"/>
                </a:solidFill>
                <a:latin typeface="Comic Sans MS" pitchFamily="66" charset="0"/>
              </a:rPr>
              <a:t>super block</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a:bodyPr>
          <a:lstStyle/>
          <a:p>
            <a:r>
              <a:rPr lang="en-US" sz="2400" dirty="0" smtClean="0"/>
              <a:t>Sequence of statements potentially decorated with pre and post conditions and errors  (exception) handling</a:t>
            </a:r>
          </a:p>
          <a:p>
            <a:r>
              <a:rPr lang="en-US" sz="2400" dirty="0" smtClean="0"/>
              <a:t>May be nested</a:t>
            </a:r>
          </a:p>
          <a:p>
            <a:r>
              <a:rPr lang="en-US" sz="2400" dirty="0" smtClean="0"/>
              <a:t>Any routine is a named block with optional parameters</a:t>
            </a:r>
          </a:p>
        </p:txBody>
      </p:sp>
      <p:sp>
        <p:nvSpPr>
          <p:cNvPr id="4" name="Объект 3"/>
          <p:cNvSpPr>
            <a:spLocks noGrp="1"/>
          </p:cNvSpPr>
          <p:nvPr>
            <p:ph sz="quarter" idx="2"/>
          </p:nvPr>
        </p:nvSpPr>
        <p:spPr>
          <a:xfrm>
            <a:off x="4419600" y="609600"/>
            <a:ext cx="4495800" cy="6019800"/>
          </a:xfrm>
        </p:spPr>
        <p:txBody>
          <a:bodyPr>
            <a:normAutofit/>
          </a:bodyPr>
          <a:lstStyle/>
          <a:p>
            <a:pPr marL="0" indent="0">
              <a:buNone/>
            </a:pPr>
            <a:r>
              <a:rPr kumimoji="1" lang="en-US" sz="1800" b="1" dirty="0">
                <a:solidFill>
                  <a:srgbClr val="0000FF"/>
                </a:solidFill>
                <a:latin typeface="Lucida Console" pitchFamily="49" charset="0"/>
                <a:cs typeface="Times New Roman" charset="0"/>
              </a:rPr>
              <a:t>require</a:t>
            </a:r>
          </a:p>
          <a:p>
            <a:pPr marL="0" indent="0">
              <a:buNone/>
            </a:pPr>
            <a:r>
              <a:rPr kumimoji="1" lang="en-US" sz="1800" dirty="0">
                <a:solidFill>
                  <a:srgbClr val="0000FF"/>
                </a:solidFill>
                <a:latin typeface="Lucida Console" pitchFamily="49" charset="0"/>
                <a:cs typeface="Times New Roman" charset="0"/>
              </a:rPr>
              <a:t>	predicate_1 </a:t>
            </a:r>
          </a:p>
          <a:p>
            <a:pPr marL="0" indent="0">
              <a:buNone/>
            </a:pPr>
            <a:r>
              <a:rPr kumimoji="1" lang="en-US" sz="1800" dirty="0">
                <a:solidFill>
                  <a:srgbClr val="0000FF"/>
                </a:solidFill>
                <a:latin typeface="Lucida Console" pitchFamily="49" charset="0"/>
                <a:cs typeface="Times New Roman" charset="0"/>
              </a:rPr>
              <a:t>	predicate_2 </a:t>
            </a:r>
          </a:p>
          <a:p>
            <a:pPr marL="0" indent="0">
              <a:buNone/>
            </a:pPr>
            <a:r>
              <a:rPr kumimoji="1" lang="en-US" sz="1800" b="1" dirty="0">
                <a:solidFill>
                  <a:srgbClr val="0000FF"/>
                </a:solidFill>
                <a:latin typeface="Lucida Console" pitchFamily="49" charset="0"/>
                <a:cs typeface="Times New Roman" charset="0"/>
              </a:rPr>
              <a:t>do</a:t>
            </a:r>
          </a:p>
          <a:p>
            <a:pPr marL="0" indent="0">
              <a:buNone/>
            </a:pPr>
            <a:r>
              <a:rPr kumimoji="1" lang="en-US" sz="1800" dirty="0">
                <a:solidFill>
                  <a:srgbClr val="0000FF"/>
                </a:solidFill>
                <a:latin typeface="Lucida Console" pitchFamily="49" charset="0"/>
                <a:cs typeface="Times New Roman" charset="0"/>
              </a:rPr>
              <a:t>	statement_1</a:t>
            </a:r>
          </a:p>
          <a:p>
            <a:pPr marL="0" indent="0">
              <a:buNone/>
            </a:pPr>
            <a:r>
              <a:rPr kumimoji="1" lang="en-US" sz="1800" dirty="0">
                <a:solidFill>
                  <a:srgbClr val="0000FF"/>
                </a:solidFill>
                <a:latin typeface="Lucida Console" pitchFamily="49" charset="0"/>
                <a:cs typeface="Times New Roman" charset="0"/>
              </a:rPr>
              <a:t>	statement_2</a:t>
            </a:r>
          </a:p>
          <a:p>
            <a:pPr marL="0" indent="0">
              <a:buNone/>
            </a:pPr>
            <a:r>
              <a:rPr kumimoji="1" lang="en-US" sz="1800" dirty="0">
                <a:solidFill>
                  <a:srgbClr val="0000FF"/>
                </a:solidFill>
                <a:latin typeface="Lucida Console" pitchFamily="49" charset="0"/>
                <a:cs typeface="Times New Roman" charset="0"/>
              </a:rPr>
              <a:t>	</a:t>
            </a:r>
            <a:r>
              <a:rPr kumimoji="1" lang="en-US" sz="1800" b="1" dirty="0">
                <a:solidFill>
                  <a:srgbClr val="0000FF"/>
                </a:solidFill>
                <a:latin typeface="Lucida Console" pitchFamily="49" charset="0"/>
                <a:cs typeface="Times New Roman" charset="0"/>
              </a:rPr>
              <a:t>when</a:t>
            </a:r>
            <a:r>
              <a:rPr kumimoji="1" lang="en-US" sz="1800" dirty="0">
                <a:solidFill>
                  <a:srgbClr val="0000FF"/>
                </a:solidFill>
                <a:latin typeface="Lucida Console" pitchFamily="49" charset="0"/>
                <a:cs typeface="Times New Roman" charset="0"/>
              </a:rPr>
              <a:t> Type_1 </a:t>
            </a:r>
            <a:r>
              <a:rPr kumimoji="1" lang="en-US" sz="1800" b="1" dirty="0" smtClean="0">
                <a:solidFill>
                  <a:srgbClr val="0000FF"/>
                </a:solidFill>
                <a:latin typeface="Lucida Console" pitchFamily="49" charset="0"/>
                <a:cs typeface="Times New Roman" charset="0"/>
              </a:rPr>
              <a:t>do …</a:t>
            </a:r>
            <a:endParaRPr kumimoji="1" lang="en-US" sz="1800" b="1" dirty="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a:t>
            </a:r>
            <a:r>
              <a:rPr kumimoji="1" lang="en-US" sz="1800" b="1" dirty="0">
                <a:solidFill>
                  <a:srgbClr val="0000FF"/>
                </a:solidFill>
                <a:latin typeface="Lucida Console" pitchFamily="49" charset="0"/>
                <a:cs typeface="Times New Roman" charset="0"/>
              </a:rPr>
              <a:t>when</a:t>
            </a:r>
            <a:r>
              <a:rPr kumimoji="1" lang="en-US" sz="1800" dirty="0">
                <a:solidFill>
                  <a:srgbClr val="0000FF"/>
                </a:solidFill>
                <a:latin typeface="Lucida Console" pitchFamily="49" charset="0"/>
                <a:cs typeface="Times New Roman" charset="0"/>
              </a:rPr>
              <a:t> e: Type_2 </a:t>
            </a:r>
            <a:r>
              <a:rPr kumimoji="1" lang="en-US" sz="1800" b="1" dirty="0" smtClean="0">
                <a:solidFill>
                  <a:srgbClr val="0000FF"/>
                </a:solidFill>
                <a:latin typeface="Lucida Console" pitchFamily="49" charset="0"/>
                <a:cs typeface="Times New Roman" charset="0"/>
              </a:rPr>
              <a:t>do …</a:t>
            </a:r>
            <a:endParaRPr kumimoji="1" lang="en-US" sz="1800" b="1" dirty="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a:t>
            </a:r>
            <a:r>
              <a:rPr kumimoji="1" lang="en-US" sz="1800" b="1" dirty="0">
                <a:solidFill>
                  <a:srgbClr val="0000FF"/>
                </a:solidFill>
                <a:latin typeface="Lucida Console" pitchFamily="49" charset="0"/>
                <a:cs typeface="Times New Roman" charset="0"/>
              </a:rPr>
              <a:t>when</a:t>
            </a:r>
            <a:r>
              <a:rPr kumimoji="1" lang="en-US" sz="1800" dirty="0">
                <a:solidFill>
                  <a:srgbClr val="0000FF"/>
                </a:solidFill>
                <a:latin typeface="Lucida Console" pitchFamily="49" charset="0"/>
                <a:cs typeface="Times New Roman" charset="0"/>
              </a:rPr>
              <a:t> expr_1 </a:t>
            </a:r>
            <a:r>
              <a:rPr kumimoji="1" lang="en-US" sz="1800" b="1" dirty="0" smtClean="0">
                <a:solidFill>
                  <a:srgbClr val="0000FF"/>
                </a:solidFill>
                <a:latin typeface="Lucida Console" pitchFamily="49" charset="0"/>
                <a:cs typeface="Times New Roman" charset="0"/>
              </a:rPr>
              <a:t>do …</a:t>
            </a:r>
            <a:endParaRPr kumimoji="1" lang="en-US" sz="1800" b="1" dirty="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else …</a:t>
            </a:r>
            <a:endParaRPr kumimoji="1" lang="en-US" sz="1800" b="1"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ensure</a:t>
            </a:r>
          </a:p>
          <a:p>
            <a:pPr marL="0" indent="0">
              <a:buNone/>
            </a:pPr>
            <a:r>
              <a:rPr kumimoji="1" lang="en-US" sz="1800" dirty="0">
                <a:solidFill>
                  <a:srgbClr val="0000FF"/>
                </a:solidFill>
                <a:latin typeface="Lucida Console" pitchFamily="49" charset="0"/>
                <a:cs typeface="Times New Roman" charset="0"/>
              </a:rPr>
              <a:t>	predicate_3</a:t>
            </a:r>
          </a:p>
          <a:p>
            <a:pPr marL="0" indent="0">
              <a:buNone/>
            </a:pPr>
            <a:r>
              <a:rPr kumimoji="1" lang="en-US" sz="1800" dirty="0">
                <a:solidFill>
                  <a:srgbClr val="0000FF"/>
                </a:solidFill>
                <a:latin typeface="Lucida Console" pitchFamily="49" charset="0"/>
                <a:cs typeface="Times New Roman" charset="0"/>
              </a:rPr>
              <a:t>	predicate_4 </a:t>
            </a:r>
          </a:p>
          <a:p>
            <a:pPr marL="0" indent="0">
              <a:buNone/>
            </a:pPr>
            <a:r>
              <a:rPr kumimoji="1" lang="en-US" sz="1800" b="1" dirty="0">
                <a:solidFill>
                  <a:srgbClr val="0000FF"/>
                </a:solidFill>
                <a:latin typeface="Lucida Console" pitchFamily="49" charset="0"/>
                <a:cs typeface="Times New Roman" charset="0"/>
              </a:rPr>
              <a:t>end</a:t>
            </a: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17</a:t>
            </a:fld>
            <a:endParaRPr lang="en-US" dirty="0"/>
          </a:p>
        </p:txBody>
      </p:sp>
    </p:spTree>
    <p:extLst>
      <p:ext uri="{BB962C8B-B14F-4D97-AF65-F5344CB8AC3E}">
        <p14:creationId xmlns:p14="http://schemas.microsoft.com/office/powerpoint/2010/main" val="4064837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57225"/>
          </a:xfrm>
        </p:spPr>
        <p:txBody>
          <a:bodyPr vert="horz" lIns="0" tIns="45720" rIns="0" bIns="45720" rtlCol="0" anchor="ctr">
            <a:normAutofit/>
          </a:bodyPr>
          <a:lstStyle/>
          <a:p>
            <a:r>
              <a:rPr lang="en-US" sz="3400" b="1" dirty="0" smtClean="0">
                <a:solidFill>
                  <a:srgbClr val="CC6600"/>
                </a:solidFill>
                <a:latin typeface="Comic Sans MS" pitchFamily="66" charset="0"/>
              </a:rPr>
              <a:t>Systematic assertions and more …</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457200" y="685800"/>
            <a:ext cx="4495800" cy="6019800"/>
          </a:xfrm>
        </p:spPr>
        <p:txBody>
          <a:bodyPr>
            <a:normAutofit/>
          </a:bodyPr>
          <a:lstStyle/>
          <a:p>
            <a:pPr marL="0" indent="0">
              <a:buNone/>
            </a:pPr>
            <a:r>
              <a:rPr kumimoji="1" lang="en-US" sz="1800" b="1" dirty="0" smtClean="0">
                <a:solidFill>
                  <a:srgbClr val="0000FF"/>
                </a:solidFill>
                <a:latin typeface="Lucida Console" pitchFamily="49" charset="0"/>
                <a:cs typeface="Times New Roman" charset="0"/>
              </a:rPr>
              <a:t>unit </a:t>
            </a:r>
            <a:r>
              <a:rPr kumimoji="1" lang="en-US" sz="1800" dirty="0" smtClean="0">
                <a:solidFill>
                  <a:srgbClr val="0000FF"/>
                </a:solidFill>
                <a:latin typeface="Lucida Console" pitchFamily="49" charset="0"/>
                <a:cs typeface="Times New Roman" charset="0"/>
              </a:rPr>
              <a:t>Stack [G] </a:t>
            </a: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push (element: G)</a:t>
            </a:r>
          </a:p>
          <a:p>
            <a:pPr marL="0" indent="0">
              <a:buNone/>
            </a:pPr>
            <a:r>
              <a:rPr kumimoji="1" lang="en-US" sz="1800" dirty="0" smtClean="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ensure</a:t>
            </a: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count = old count + 1</a:t>
            </a:r>
          </a:p>
          <a:p>
            <a:pPr marL="0" indent="0">
              <a:buNone/>
            </a:pPr>
            <a:r>
              <a:rPr kumimoji="1" lang="en-US" sz="1800" dirty="0" smtClean="0">
                <a:solidFill>
                  <a:srgbClr val="0000FF"/>
                </a:solidFill>
                <a:latin typeface="Lucida Console" pitchFamily="49" charset="0"/>
                <a:cs typeface="Times New Roman" charset="0"/>
              </a:rPr>
              <a:t>  pop: G</a:t>
            </a: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require</a:t>
            </a: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count &gt; 0</a:t>
            </a: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ensure</a:t>
            </a:r>
          </a:p>
          <a:p>
            <a:pPr marL="0" indent="0">
              <a:buNone/>
            </a:pPr>
            <a:r>
              <a:rPr kumimoji="1" lang="en-US" sz="1800" dirty="0" smtClean="0">
                <a:solidFill>
                  <a:srgbClr val="0000FF"/>
                </a:solidFill>
                <a:latin typeface="Lucida Console" pitchFamily="49" charset="0"/>
                <a:cs typeface="Times New Roman" charset="0"/>
              </a:rPr>
              <a:t>       count </a:t>
            </a:r>
            <a:r>
              <a:rPr kumimoji="1" lang="en-US" sz="1800" dirty="0">
                <a:solidFill>
                  <a:srgbClr val="0000FF"/>
                </a:solidFill>
                <a:latin typeface="Lucida Console" pitchFamily="49" charset="0"/>
                <a:cs typeface="Times New Roman" charset="0"/>
              </a:rPr>
              <a:t>= old count </a:t>
            </a:r>
            <a:r>
              <a:rPr kumimoji="1" lang="en-US" sz="1800" dirty="0" smtClean="0">
                <a:solidFill>
                  <a:srgbClr val="0000FF"/>
                </a:solidFill>
                <a:latin typeface="Lucida Console" pitchFamily="49" charset="0"/>
                <a:cs typeface="Times New Roman" charset="0"/>
              </a:rPr>
              <a:t>- </a:t>
            </a:r>
            <a:r>
              <a:rPr kumimoji="1" lang="en-US" sz="1800" dirty="0">
                <a:solidFill>
                  <a:srgbClr val="0000FF"/>
                </a:solidFill>
                <a:latin typeface="Lucida Console" pitchFamily="49" charset="0"/>
                <a:cs typeface="Times New Roman" charset="0"/>
              </a:rPr>
              <a:t>1</a:t>
            </a:r>
            <a:endParaRPr kumimoji="1" lang="en-US" sz="1800" dirty="0" smtClean="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count: Integer</a:t>
            </a:r>
            <a:endParaRPr kumimoji="1" lang="en-US" sz="1800" dirty="0">
              <a:solidFill>
                <a:srgbClr val="0000FF"/>
              </a:solidFill>
              <a:latin typeface="Lucida Console" pitchFamily="49" charset="0"/>
              <a:cs typeface="Times New Roman" charset="0"/>
            </a:endParaRPr>
          </a:p>
          <a:p>
            <a:pPr marL="0" indent="0">
              <a:buNone/>
            </a:pPr>
            <a:r>
              <a:rPr kumimoji="1" lang="en-US" sz="1800" b="1" dirty="0" smtClean="0">
                <a:solidFill>
                  <a:srgbClr val="0000FF"/>
                </a:solidFill>
                <a:latin typeface="Lucida Console" pitchFamily="49" charset="0"/>
                <a:cs typeface="Times New Roman" charset="0"/>
              </a:rPr>
              <a:t>invariant</a:t>
            </a:r>
          </a:p>
          <a:p>
            <a:pPr marL="0" indent="0">
              <a:buNone/>
            </a:pPr>
            <a:r>
              <a:rPr kumimoji="1" lang="en-US" sz="1800" b="1" dirty="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count</a:t>
            </a:r>
            <a:r>
              <a:rPr kumimoji="1" lang="en-US" sz="1800" b="1" dirty="0" smtClean="0">
                <a:solidFill>
                  <a:srgbClr val="0000FF"/>
                </a:solidFill>
                <a:latin typeface="Lucida Console" pitchFamily="49" charset="0"/>
                <a:cs typeface="Times New Roman" charset="0"/>
              </a:rPr>
              <a:t> &gt;= 0</a:t>
            </a:r>
          </a:p>
          <a:p>
            <a:pPr marL="0" indent="0">
              <a:buNone/>
            </a:pPr>
            <a:r>
              <a:rPr kumimoji="1" lang="en-US" sz="1800" b="1" dirty="0" smtClean="0">
                <a:solidFill>
                  <a:srgbClr val="0000FF"/>
                </a:solidFill>
                <a:latin typeface="Lucida Console" pitchFamily="49" charset="0"/>
                <a:cs typeface="Times New Roman" charset="0"/>
              </a:rPr>
              <a:t>end </a:t>
            </a:r>
            <a:r>
              <a:rPr kumimoji="1" lang="en-US" sz="1800" dirty="0" smtClean="0">
                <a:solidFill>
                  <a:srgbClr val="0000FF"/>
                </a:solidFill>
                <a:latin typeface="Lucida Console" pitchFamily="49" charset="0"/>
                <a:cs typeface="Times New Roman" charset="0"/>
              </a:rPr>
              <a:t>// Stack</a:t>
            </a:r>
          </a:p>
          <a:p>
            <a:pPr marL="0" indent="0">
              <a:buNone/>
            </a:pPr>
            <a:endParaRPr kumimoji="1" lang="en-US" sz="1800" dirty="0">
              <a:solidFill>
                <a:srgbClr val="0000FF"/>
              </a:solidFill>
              <a:latin typeface="Lucida Console" pitchFamily="49" charset="0"/>
              <a:cs typeface="Times New Roman" charset="0"/>
            </a:endParaRPr>
          </a:p>
          <a:p>
            <a:pPr marL="0" indent="0">
              <a:buNone/>
            </a:pPr>
            <a:r>
              <a:rPr kumimoji="1" lang="en-US" sz="1800" dirty="0" smtClean="0">
                <a:solidFill>
                  <a:srgbClr val="0000FF"/>
                </a:solidFill>
                <a:latin typeface="Lucida Console" pitchFamily="49" charset="0"/>
                <a:cs typeface="Times New Roman" charset="0"/>
              </a:rPr>
              <a:t>s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Stack [Integer]</a:t>
            </a:r>
          </a:p>
          <a:p>
            <a:pPr marL="0" indent="0">
              <a:buNone/>
            </a:pPr>
            <a:r>
              <a:rPr kumimoji="1" lang="en-US" sz="1800" dirty="0" err="1" smtClean="0">
                <a:solidFill>
                  <a:srgbClr val="0000FF"/>
                </a:solidFill>
                <a:latin typeface="Lucida Console" pitchFamily="49" charset="0"/>
                <a:cs typeface="Times New Roman" charset="0"/>
              </a:rPr>
              <a:t>s.push</a:t>
            </a:r>
            <a:r>
              <a:rPr kumimoji="1" lang="en-US" sz="1800" dirty="0" smtClean="0">
                <a:solidFill>
                  <a:srgbClr val="0000FF"/>
                </a:solidFill>
                <a:latin typeface="Lucida Console" pitchFamily="49" charset="0"/>
                <a:cs typeface="Times New Roman" charset="0"/>
              </a:rPr>
              <a:t> (5)</a:t>
            </a:r>
          </a:p>
          <a:p>
            <a:pPr marL="0" indent="0">
              <a:buNone/>
            </a:pPr>
            <a:r>
              <a:rPr kumimoji="1" lang="en-US" sz="1800" b="1" dirty="0" err="1" smtClean="0">
                <a:solidFill>
                  <a:srgbClr val="0000FF"/>
                </a:solidFill>
                <a:latin typeface="Lucida Console" pitchFamily="49" charset="0"/>
                <a:cs typeface="Times New Roman" charset="0"/>
              </a:rPr>
              <a:t>var</a:t>
            </a:r>
            <a:r>
              <a:rPr kumimoji="1" lang="en-US" sz="1800" dirty="0" smtClean="0">
                <a:solidFill>
                  <a:srgbClr val="0000FF"/>
                </a:solidFill>
                <a:latin typeface="Lucida Console" pitchFamily="49" charset="0"/>
                <a:cs typeface="Times New Roman" charset="0"/>
              </a:rPr>
              <a:t> x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a:t>
            </a:r>
            <a:r>
              <a:rPr kumimoji="1" lang="en-US" sz="1800" dirty="0" err="1" smtClean="0">
                <a:solidFill>
                  <a:srgbClr val="0000FF"/>
                </a:solidFill>
                <a:latin typeface="Lucida Console" pitchFamily="49" charset="0"/>
                <a:cs typeface="Times New Roman" charset="0"/>
              </a:rPr>
              <a:t>s.pop</a:t>
            </a:r>
            <a:endParaRPr kumimoji="1" lang="en-US" sz="1800" dirty="0" smtClean="0">
              <a:solidFill>
                <a:srgbClr val="0000FF"/>
              </a:solidFill>
              <a:latin typeface="Lucida Console" pitchFamily="49" charset="0"/>
              <a:cs typeface="Times New Roman" charset="0"/>
            </a:endParaRPr>
          </a:p>
          <a:p>
            <a:pPr marL="0" indent="0">
              <a:buNone/>
            </a:pPr>
            <a:r>
              <a:rPr kumimoji="1" lang="en-US" sz="1800" dirty="0" smtClean="0">
                <a:solidFill>
                  <a:srgbClr val="0000FF"/>
                </a:solidFill>
                <a:latin typeface="Lucida Console" pitchFamily="49" charset="0"/>
                <a:cs typeface="Times New Roman" charset="0"/>
              </a:rPr>
              <a:t>x := </a:t>
            </a:r>
            <a:r>
              <a:rPr kumimoji="1" lang="en-US" sz="1800" dirty="0" err="1" smtClean="0">
                <a:solidFill>
                  <a:srgbClr val="0000FF"/>
                </a:solidFill>
                <a:latin typeface="Lucida Console" pitchFamily="49" charset="0"/>
                <a:cs typeface="Times New Roman" charset="0"/>
              </a:rPr>
              <a:t>s.pop</a:t>
            </a:r>
            <a:endParaRPr kumimoji="1" lang="en-US" sz="1800" dirty="0">
              <a:solidFill>
                <a:srgbClr val="0000FF"/>
              </a:solidFill>
              <a:latin typeface="Lucida Console" pitchFamily="49" charset="0"/>
              <a:cs typeface="Times New Roman" charset="0"/>
            </a:endParaRPr>
          </a:p>
        </p:txBody>
      </p:sp>
      <p:sp>
        <p:nvSpPr>
          <p:cNvPr id="6" name="TextBox 5"/>
          <p:cNvSpPr txBox="1"/>
          <p:nvPr/>
        </p:nvSpPr>
        <p:spPr>
          <a:xfrm>
            <a:off x="4648200" y="685800"/>
            <a:ext cx="4038600"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require – routine precondition</a:t>
            </a:r>
          </a:p>
          <a:p>
            <a:pPr marL="342900" indent="-342900">
              <a:buFont typeface="Arial" panose="020B0604020202020204" pitchFamily="34" charset="0"/>
              <a:buChar char="•"/>
            </a:pPr>
            <a:r>
              <a:rPr lang="en-US" sz="2000" dirty="0" smtClean="0"/>
              <a:t>ensure – routine </a:t>
            </a:r>
            <a:r>
              <a:rPr lang="en-US" sz="2000" dirty="0" err="1" smtClean="0"/>
              <a:t>postcondition</a:t>
            </a:r>
            <a:endParaRPr lang="en-US" sz="2000" dirty="0" smtClean="0"/>
          </a:p>
          <a:p>
            <a:pPr marL="342900" indent="-342900">
              <a:buFont typeface="Arial" panose="020B0604020202020204" pitchFamily="34" charset="0"/>
              <a:buChar char="•"/>
            </a:pPr>
            <a:r>
              <a:rPr lang="en-US" sz="2000" dirty="0" smtClean="0"/>
              <a:t>invariant – unit (class) invariant</a:t>
            </a:r>
          </a:p>
          <a:p>
            <a:pPr marL="342900" indent="-342900">
              <a:buFont typeface="Arial" panose="020B0604020202020204" pitchFamily="34" charset="0"/>
              <a:buChar char="•"/>
            </a:pPr>
            <a:r>
              <a:rPr lang="en-US" sz="2000" dirty="0" smtClean="0"/>
              <a:t>Type (unit) specification (interface) - list of all publically available members (features)</a:t>
            </a:r>
          </a:p>
          <a:p>
            <a:pPr marL="342900" indent="-342900">
              <a:buFont typeface="Arial" panose="020B0604020202020204" pitchFamily="34" charset="0"/>
              <a:buChar char="•"/>
            </a:pPr>
            <a:r>
              <a:rPr lang="en-US" sz="2000" dirty="0" smtClean="0"/>
              <a:t>*Duck typing – if type spec 1 conforms to the type spec 2 then duck typing can be used</a:t>
            </a:r>
          </a:p>
          <a:p>
            <a:endParaRPr lang="en-US" sz="2000" dirty="0"/>
          </a:p>
          <a:p>
            <a:pPr marL="457200" indent="-457200">
              <a:buFont typeface="+mj-lt"/>
              <a:buAutoNum type="arabicPeriod"/>
            </a:pPr>
            <a:r>
              <a:rPr lang="en-US" sz="2000" dirty="0" smtClean="0"/>
              <a:t>Object created (memory allocated, initializer invoked, invariant checked)</a:t>
            </a:r>
          </a:p>
          <a:p>
            <a:pPr marL="457200" indent="-457200">
              <a:buFont typeface="+mj-lt"/>
              <a:buAutoNum type="arabicPeriod"/>
            </a:pPr>
            <a:r>
              <a:rPr lang="en-US" sz="2000" dirty="0" smtClean="0"/>
              <a:t>Routine calls</a:t>
            </a:r>
          </a:p>
          <a:p>
            <a:pPr marL="914400" lvl="1" indent="-457200">
              <a:buFont typeface="+mj-lt"/>
              <a:buAutoNum type="arabicPeriod"/>
            </a:pPr>
            <a:r>
              <a:rPr lang="en-US" sz="2000" dirty="0" smtClean="0"/>
              <a:t>Check preconditions</a:t>
            </a:r>
          </a:p>
          <a:p>
            <a:pPr marL="914400" lvl="1" indent="-457200">
              <a:buFont typeface="+mj-lt"/>
              <a:buAutoNum type="arabicPeriod"/>
            </a:pPr>
            <a:r>
              <a:rPr lang="en-US" sz="2000" dirty="0" smtClean="0"/>
              <a:t>Execute the body</a:t>
            </a:r>
          </a:p>
          <a:p>
            <a:pPr marL="914400" lvl="1" indent="-457200">
              <a:buFont typeface="+mj-lt"/>
              <a:buAutoNum type="arabicPeriod"/>
            </a:pPr>
            <a:r>
              <a:rPr lang="en-US" sz="2000" dirty="0" smtClean="0"/>
              <a:t>Check invariant</a:t>
            </a:r>
          </a:p>
          <a:p>
            <a:pPr marL="914400" lvl="1" indent="-457200">
              <a:buFont typeface="+mj-lt"/>
              <a:buAutoNum type="arabicPeriod"/>
            </a:pPr>
            <a:r>
              <a:rPr lang="en-US" sz="2000" dirty="0" smtClean="0"/>
              <a:t>Check </a:t>
            </a:r>
            <a:r>
              <a:rPr lang="en-US" sz="2000" dirty="0" err="1" smtClean="0"/>
              <a:t>postconditions</a:t>
            </a:r>
            <a:endParaRPr lang="en-US" sz="2000" dirty="0" smtClean="0"/>
          </a:p>
          <a:p>
            <a:pPr marL="457200" indent="-457200">
              <a:buFont typeface="+mj-lt"/>
              <a:buAutoNum type="arabicPeriod"/>
            </a:pPr>
            <a:r>
              <a:rPr lang="en-US" sz="2000" dirty="0" smtClean="0"/>
              <a:t>Object disposed</a:t>
            </a:r>
          </a:p>
          <a:p>
            <a:endParaRPr lang="en-US" sz="2000" dirty="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18</a:t>
            </a:fld>
            <a:endParaRPr lang="en-US" dirty="0"/>
          </a:p>
        </p:txBody>
      </p:sp>
    </p:spTree>
    <p:extLst>
      <p:ext uri="{BB962C8B-B14F-4D97-AF65-F5344CB8AC3E}">
        <p14:creationId xmlns:p14="http://schemas.microsoft.com/office/powerpoint/2010/main" val="1432000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Inheritance again …</a:t>
            </a:r>
            <a:endParaRPr lang="en-US" sz="3600" b="1" dirty="0">
              <a:solidFill>
                <a:srgbClr val="CC6600"/>
              </a:solidFill>
              <a:latin typeface="Comic Sans MS" pitchFamily="66" charset="0"/>
              <a:ea typeface="+mj-ea"/>
              <a:cs typeface="+mj-cs"/>
            </a:endParaRPr>
          </a:p>
        </p:txBody>
      </p:sp>
      <p:sp>
        <p:nvSpPr>
          <p:cNvPr id="5" name="Овал 4"/>
          <p:cNvSpPr/>
          <p:nvPr/>
        </p:nvSpPr>
        <p:spPr>
          <a:xfrm>
            <a:off x="5782408" y="2816753"/>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t>
            </a:r>
            <a:endParaRPr lang="en-US" b="1" dirty="0">
              <a:solidFill>
                <a:schemeClr val="tx1"/>
              </a:solidFill>
            </a:endParaRPr>
          </a:p>
        </p:txBody>
      </p:sp>
      <p:sp>
        <p:nvSpPr>
          <p:cNvPr id="17" name="Овал 16"/>
          <p:cNvSpPr/>
          <p:nvPr/>
        </p:nvSpPr>
        <p:spPr>
          <a:xfrm>
            <a:off x="5791200" y="928468"/>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cxnSp>
        <p:nvCxnSpPr>
          <p:cNvPr id="13" name="Прямая со стрелкой 12"/>
          <p:cNvCxnSpPr>
            <a:stCxn id="5" idx="0"/>
            <a:endCxn id="17" idx="4"/>
          </p:cNvCxnSpPr>
          <p:nvPr/>
        </p:nvCxnSpPr>
        <p:spPr>
          <a:xfrm flipV="1">
            <a:off x="7115908" y="1919068"/>
            <a:ext cx="8792" cy="8976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86200" y="1371600"/>
            <a:ext cx="1714499" cy="369332"/>
          </a:xfrm>
          <a:prstGeom prst="rect">
            <a:avLst/>
          </a:prstGeom>
          <a:noFill/>
          <a:ln>
            <a:solidFill>
              <a:srgbClr val="00B050"/>
            </a:solidFill>
          </a:ln>
        </p:spPr>
        <p:txBody>
          <a:bodyPr wrap="square" rtlCol="0">
            <a:spAutoFit/>
          </a:bodyPr>
          <a:lstStyle/>
          <a:p>
            <a:r>
              <a:rPr lang="en-US" dirty="0" smtClean="0"/>
              <a:t>All features of A</a:t>
            </a:r>
            <a:endParaRPr lang="en-US" dirty="0"/>
          </a:p>
        </p:txBody>
      </p:sp>
      <p:sp>
        <p:nvSpPr>
          <p:cNvPr id="23" name="TextBox 22"/>
          <p:cNvSpPr txBox="1"/>
          <p:nvPr/>
        </p:nvSpPr>
        <p:spPr>
          <a:xfrm>
            <a:off x="3886200" y="2760123"/>
            <a:ext cx="1714499" cy="369332"/>
          </a:xfrm>
          <a:prstGeom prst="rect">
            <a:avLst/>
          </a:prstGeom>
          <a:noFill/>
          <a:ln>
            <a:solidFill>
              <a:srgbClr val="00B050"/>
            </a:solidFill>
          </a:ln>
        </p:spPr>
        <p:txBody>
          <a:bodyPr wrap="square" rtlCol="0">
            <a:spAutoFit/>
          </a:bodyPr>
          <a:lstStyle/>
          <a:p>
            <a:r>
              <a:rPr lang="en-US" dirty="0" smtClean="0"/>
              <a:t>All features of B</a:t>
            </a:r>
            <a:endParaRPr lang="en-US" dirty="0"/>
          </a:p>
        </p:txBody>
      </p:sp>
      <p:cxnSp>
        <p:nvCxnSpPr>
          <p:cNvPr id="24" name="Прямая со стрелкой 23"/>
          <p:cNvCxnSpPr>
            <a:stCxn id="22" idx="2"/>
            <a:endCxn id="23" idx="0"/>
          </p:cNvCxnSpPr>
          <p:nvPr/>
        </p:nvCxnSpPr>
        <p:spPr>
          <a:xfrm>
            <a:off x="4743450" y="1740932"/>
            <a:ext cx="0" cy="1019191"/>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4800" y="928468"/>
            <a:ext cx="3276600" cy="3477875"/>
          </a:xfrm>
          <a:prstGeom prst="rect">
            <a:avLst/>
          </a:prstGeom>
          <a:noFill/>
        </p:spPr>
        <p:txBody>
          <a:bodyPr wrap="square" rtlCol="0">
            <a:spAutoFit/>
          </a:bodyPr>
          <a:lstStyle/>
          <a:p>
            <a:r>
              <a:rPr lang="en-US" sz="2000" u="sng" dirty="0" smtClean="0"/>
              <a:t>Unit feature (member):</a:t>
            </a:r>
          </a:p>
          <a:p>
            <a:pPr marL="285750" indent="-285750">
              <a:buFontTx/>
              <a:buChar char="-"/>
            </a:pPr>
            <a:r>
              <a:rPr lang="en-US" sz="2000" dirty="0" smtClean="0"/>
              <a:t>Name</a:t>
            </a:r>
          </a:p>
          <a:p>
            <a:pPr marL="285750" indent="-285750">
              <a:buFontTx/>
              <a:buChar char="-"/>
            </a:pPr>
            <a:r>
              <a:rPr lang="en-US" sz="2000" dirty="0" smtClean="0"/>
              <a:t>Scope (visibility)</a:t>
            </a:r>
          </a:p>
          <a:p>
            <a:pPr marL="285750" indent="-285750">
              <a:buFont typeface="Arial" panose="020B0604020202020204" pitchFamily="34" charset="0"/>
              <a:buChar char="•"/>
            </a:pPr>
            <a:r>
              <a:rPr lang="en-US" sz="2000" dirty="0" smtClean="0"/>
              <a:t>Routine -&gt; signature</a:t>
            </a:r>
          </a:p>
          <a:p>
            <a:pPr marL="742950" lvl="1" indent="-285750">
              <a:buFont typeface="Arial" panose="020B0604020202020204" pitchFamily="34" charset="0"/>
              <a:buChar char="•"/>
            </a:pPr>
            <a:r>
              <a:rPr lang="en-US" sz="2000" dirty="0" smtClean="0"/>
              <a:t>Internal</a:t>
            </a:r>
          </a:p>
          <a:p>
            <a:pPr marL="1200150" lvl="2" indent="-285750">
              <a:buFont typeface="Arial" panose="020B0604020202020204" pitchFamily="34" charset="0"/>
              <a:buChar char="•"/>
            </a:pPr>
            <a:r>
              <a:rPr lang="en-US" sz="2000" dirty="0" smtClean="0"/>
              <a:t>With body</a:t>
            </a:r>
          </a:p>
          <a:p>
            <a:pPr marL="1200150" lvl="2" indent="-285750">
              <a:buFont typeface="Arial" panose="020B0604020202020204" pitchFamily="34" charset="0"/>
              <a:buChar char="•"/>
            </a:pPr>
            <a:r>
              <a:rPr lang="en-US" sz="2000" dirty="0" smtClean="0"/>
              <a:t>No body (abstract) - virtual</a:t>
            </a:r>
          </a:p>
          <a:p>
            <a:pPr marL="742950" lvl="1" indent="-285750">
              <a:buFont typeface="Arial" panose="020B0604020202020204" pitchFamily="34" charset="0"/>
              <a:buChar char="•"/>
            </a:pPr>
            <a:r>
              <a:rPr lang="en-US" sz="2000" dirty="0" smtClean="0"/>
              <a:t>External (runtime properties)</a:t>
            </a:r>
          </a:p>
          <a:p>
            <a:pPr marL="285750" indent="-285750">
              <a:buFont typeface="Arial" panose="020B0604020202020204" pitchFamily="34" charset="0"/>
              <a:buChar char="•"/>
            </a:pPr>
            <a:r>
              <a:rPr lang="en-US" sz="2000" dirty="0" smtClean="0"/>
              <a:t>Attribute -&gt; type</a:t>
            </a:r>
            <a:endParaRPr lang="en-US" sz="2000" dirty="0"/>
          </a:p>
        </p:txBody>
      </p:sp>
      <p:sp>
        <p:nvSpPr>
          <p:cNvPr id="8" name="TextBox 7"/>
          <p:cNvSpPr txBox="1"/>
          <p:nvPr/>
        </p:nvSpPr>
        <p:spPr>
          <a:xfrm>
            <a:off x="381000" y="4364502"/>
            <a:ext cx="7848600" cy="2031325"/>
          </a:xfrm>
          <a:prstGeom prst="rect">
            <a:avLst/>
          </a:prstGeom>
          <a:noFill/>
        </p:spPr>
        <p:txBody>
          <a:bodyPr wrap="square" rtlCol="0">
            <a:spAutoFit/>
          </a:bodyPr>
          <a:lstStyle/>
          <a:p>
            <a:r>
              <a:rPr lang="en-US" dirty="0" smtClean="0"/>
              <a:t>We can change (adapt) while inheriting</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Scope</a:t>
            </a:r>
          </a:p>
          <a:p>
            <a:pPr marL="285750" indent="-285750">
              <a:buFont typeface="Arial" panose="020B0604020202020204" pitchFamily="34" charset="0"/>
              <a:buChar char="•"/>
            </a:pPr>
            <a:r>
              <a:rPr lang="en-US" dirty="0" smtClean="0"/>
              <a:t>For routines:</a:t>
            </a:r>
          </a:p>
          <a:p>
            <a:pPr marL="742950" lvl="1" indent="-285750">
              <a:buFont typeface="Arial" panose="020B0604020202020204" pitchFamily="34" charset="0"/>
              <a:buChar char="•"/>
            </a:pPr>
            <a:r>
              <a:rPr lang="en-US" dirty="0" smtClean="0"/>
              <a:t>Override with new signature (covariant overriding)</a:t>
            </a:r>
          </a:p>
          <a:p>
            <a:pPr marL="742950" lvl="1" indent="-285750">
              <a:buFont typeface="Arial" panose="020B0604020202020204" pitchFamily="34" charset="0"/>
              <a:buChar char="•"/>
            </a:pPr>
            <a:r>
              <a:rPr lang="en-US" dirty="0" smtClean="0"/>
              <a:t>Override with new body – internal, external, virtual (no body)</a:t>
            </a:r>
          </a:p>
          <a:p>
            <a:pPr marL="285750" indent="-285750">
              <a:buFont typeface="Arial" panose="020B0604020202020204" pitchFamily="34" charset="0"/>
              <a:buChar char="•"/>
            </a:pPr>
            <a:r>
              <a:rPr lang="en-US" dirty="0" smtClean="0"/>
              <a:t>For attributes - new type (covariant overriding)</a:t>
            </a:r>
            <a:endParaRPr lang="en-US" dirty="0"/>
          </a:p>
        </p:txBody>
      </p:sp>
      <p:sp>
        <p:nvSpPr>
          <p:cNvPr id="9" name="TextBox 8"/>
          <p:cNvSpPr txBox="1"/>
          <p:nvPr/>
        </p:nvSpPr>
        <p:spPr>
          <a:xfrm>
            <a:off x="5181600" y="4097395"/>
            <a:ext cx="3657600" cy="646331"/>
          </a:xfrm>
          <a:prstGeom prst="rect">
            <a:avLst/>
          </a:prstGeom>
          <a:noFill/>
          <a:ln>
            <a:solidFill>
              <a:schemeClr val="accent1">
                <a:shade val="95000"/>
                <a:satMod val="105000"/>
              </a:schemeClr>
            </a:solidFill>
          </a:ln>
        </p:spPr>
        <p:txBody>
          <a:bodyPr wrap="square" rtlCol="0">
            <a:spAutoFit/>
          </a:bodyPr>
          <a:lstStyle/>
          <a:p>
            <a:r>
              <a:rPr lang="en-US" dirty="0" smtClean="0"/>
              <a:t>B conforms to A if there is a path in the inheritance graph from B to A </a:t>
            </a:r>
            <a:endParaRPr lang="en-US" dirty="0"/>
          </a:p>
        </p:txBody>
      </p:sp>
      <p:sp>
        <p:nvSpPr>
          <p:cNvPr id="28"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19</a:t>
            </a:fld>
            <a:endParaRPr lang="en-US" dirty="0"/>
          </a:p>
        </p:txBody>
      </p:sp>
    </p:spTree>
    <p:extLst>
      <p:ext uri="{BB962C8B-B14F-4D97-AF65-F5344CB8AC3E}">
        <p14:creationId xmlns:p14="http://schemas.microsoft.com/office/powerpoint/2010/main" val="612735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8350"/>
          </a:xfrm>
        </p:spPr>
        <p:txBody>
          <a:bodyPr/>
          <a:lstStyle/>
          <a:p>
            <a:r>
              <a:rPr lang="en-US" b="1" dirty="0" smtClean="0">
                <a:solidFill>
                  <a:srgbClr val="CC6600"/>
                </a:solidFill>
                <a:latin typeface="Comic Sans MS" pitchFamily="66" charset="0"/>
                <a:cs typeface="Arial" pitchFamily="34" charset="0"/>
              </a:rPr>
              <a:t>Agenda</a:t>
            </a:r>
            <a:endParaRPr lang="en-US" b="1" dirty="0">
              <a:solidFill>
                <a:srgbClr val="CC6600"/>
              </a:solidFill>
              <a:latin typeface="Comic Sans MS" pitchFamily="66" charset="0"/>
              <a:cs typeface="Arial" pitchFamily="34" charset="0"/>
            </a:endParaRPr>
          </a:p>
        </p:txBody>
      </p:sp>
      <p:sp>
        <p:nvSpPr>
          <p:cNvPr id="3" name="Content Placeholder 2"/>
          <p:cNvSpPr>
            <a:spLocks noGrp="1"/>
          </p:cNvSpPr>
          <p:nvPr>
            <p:ph sz="quarter" idx="1"/>
          </p:nvPr>
        </p:nvSpPr>
        <p:spPr>
          <a:xfrm>
            <a:off x="143784" y="1066800"/>
            <a:ext cx="8848724" cy="5410200"/>
          </a:xfrm>
        </p:spPr>
        <p:txBody>
          <a:bodyPr>
            <a:noAutofit/>
          </a:bodyPr>
          <a:lstStyle/>
          <a:p>
            <a:r>
              <a:rPr lang="en-US" sz="2400" dirty="0" smtClean="0"/>
              <a:t>Introduction</a:t>
            </a:r>
            <a:endParaRPr lang="ru-RU" sz="2400" dirty="0"/>
          </a:p>
          <a:p>
            <a:r>
              <a:rPr lang="en-US" sz="2400" dirty="0" smtClean="0"/>
              <a:t>Compilation units – anonymous procedures and units</a:t>
            </a:r>
          </a:p>
          <a:p>
            <a:r>
              <a:rPr lang="en-US" sz="2400" dirty="0"/>
              <a:t>Operators – if &amp; </a:t>
            </a:r>
            <a:r>
              <a:rPr lang="en-US" sz="2400" dirty="0" smtClean="0"/>
              <a:t>loop, super block</a:t>
            </a:r>
            <a:endParaRPr lang="en-US" sz="2400" dirty="0"/>
          </a:p>
          <a:p>
            <a:r>
              <a:rPr lang="en-US" sz="2400" dirty="0" smtClean="0"/>
              <a:t>Approach to inheritance, feature call validity</a:t>
            </a:r>
            <a:endParaRPr lang="en-US" sz="2400" dirty="0"/>
          </a:p>
          <a:p>
            <a:r>
              <a:rPr lang="en-US" sz="2400" dirty="0" smtClean="0"/>
              <a:t>Null-safety and non-initialized attributes</a:t>
            </a:r>
          </a:p>
          <a:p>
            <a:r>
              <a:rPr lang="en-US" sz="2400" dirty="0" smtClean="0"/>
              <a:t>Constant objects</a:t>
            </a:r>
          </a:p>
          <a:p>
            <a:r>
              <a:rPr lang="en-US" sz="2400" dirty="0" smtClean="0"/>
              <a:t>Standard library basics</a:t>
            </a:r>
          </a:p>
          <a:p>
            <a:r>
              <a:rPr lang="en-US" sz="2400" dirty="0" smtClean="0"/>
              <a:t>Extended overloading</a:t>
            </a:r>
          </a:p>
          <a:p>
            <a:r>
              <a:rPr lang="en-US" sz="2400" dirty="0" smtClean="0"/>
              <a:t>Unit extensions </a:t>
            </a:r>
            <a:endParaRPr lang="en-US" sz="2400" dirty="0"/>
          </a:p>
          <a:p>
            <a:r>
              <a:rPr lang="en-US" sz="2400" dirty="0" smtClean="0"/>
              <a:t>Generics</a:t>
            </a:r>
          </a:p>
          <a:p>
            <a:r>
              <a:rPr lang="en-US" sz="2400" dirty="0" smtClean="0"/>
              <a:t>Dining philosophers</a:t>
            </a:r>
          </a:p>
          <a:p>
            <a:r>
              <a:rPr lang="en-US" sz="2400" dirty="0" smtClean="0"/>
              <a:t>Summary</a:t>
            </a:r>
            <a:endParaRPr lang="en-US" sz="2400" dirty="0"/>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a:t>
            </a:fld>
            <a:endParaRPr lang="en-US" dirty="0"/>
          </a:p>
        </p:txBody>
      </p:sp>
    </p:spTree>
    <p:extLst>
      <p:ext uri="{BB962C8B-B14F-4D97-AF65-F5344CB8AC3E}">
        <p14:creationId xmlns:p14="http://schemas.microsoft.com/office/powerpoint/2010/main" val="2550483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And</a:t>
            </a:r>
            <a:r>
              <a:rPr lang="ru-RU" sz="3600" b="1" dirty="0" smtClean="0">
                <a:solidFill>
                  <a:srgbClr val="CC6600"/>
                </a:solidFill>
                <a:latin typeface="Comic Sans MS" pitchFamily="66" charset="0"/>
                <a:ea typeface="+mj-ea"/>
                <a:cs typeface="+mj-cs"/>
              </a:rPr>
              <a:t> </a:t>
            </a:r>
            <a:r>
              <a:rPr lang="en-US" sz="3600" b="1" dirty="0" smtClean="0">
                <a:solidFill>
                  <a:srgbClr val="CC6600"/>
                </a:solidFill>
                <a:latin typeface="Comic Sans MS" pitchFamily="66" charset="0"/>
                <a:ea typeface="+mj-ea"/>
                <a:cs typeface="+mj-cs"/>
              </a:rPr>
              <a:t>again inheritance …</a:t>
            </a:r>
            <a:endParaRPr lang="en-US" sz="3600" b="1" dirty="0">
              <a:solidFill>
                <a:srgbClr val="CC6600"/>
              </a:solidFill>
              <a:latin typeface="Comic Sans MS" pitchFamily="66" charset="0"/>
              <a:ea typeface="+mj-ea"/>
              <a:cs typeface="+mj-cs"/>
            </a:endParaRPr>
          </a:p>
        </p:txBody>
      </p:sp>
      <p:sp>
        <p:nvSpPr>
          <p:cNvPr id="7" name="TextBox 6"/>
          <p:cNvSpPr txBox="1"/>
          <p:nvPr/>
        </p:nvSpPr>
        <p:spPr>
          <a:xfrm>
            <a:off x="4686300" y="3962400"/>
            <a:ext cx="4076700" cy="1938992"/>
          </a:xfrm>
          <a:prstGeom prst="rect">
            <a:avLst/>
          </a:prstGeom>
          <a:noFill/>
        </p:spPr>
        <p:txBody>
          <a:bodyPr wrap="square" rtlCol="0">
            <a:spAutoFit/>
          </a:bodyPr>
          <a:lstStyle/>
          <a:p>
            <a:r>
              <a:rPr lang="en-US" sz="2000" dirty="0" smtClean="0"/>
              <a:t>Inheritance:</a:t>
            </a:r>
          </a:p>
          <a:p>
            <a:pPr marL="342900" indent="-342900">
              <a:buFont typeface="Arial" panose="020B0604020202020204" pitchFamily="34" charset="0"/>
              <a:buChar char="•"/>
            </a:pPr>
            <a:r>
              <a:rPr lang="en-US" sz="2000" dirty="0" smtClean="0"/>
              <a:t>Conformant  (polymorphic assignment OK)</a:t>
            </a:r>
          </a:p>
          <a:p>
            <a:pPr marL="342900" indent="-342900">
              <a:buFont typeface="Arial" panose="020B0604020202020204" pitchFamily="34" charset="0"/>
              <a:buChar char="•"/>
            </a:pPr>
            <a:r>
              <a:rPr lang="en-US" sz="2000" dirty="0" smtClean="0"/>
              <a:t>Non-conformant inheritance (may selectively inherit particular features)</a:t>
            </a:r>
          </a:p>
        </p:txBody>
      </p:sp>
      <p:sp>
        <p:nvSpPr>
          <p:cNvPr id="28"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20</a:t>
            </a:fld>
            <a:endParaRPr lang="en-US" dirty="0"/>
          </a:p>
        </p:txBody>
      </p:sp>
      <p:grpSp>
        <p:nvGrpSpPr>
          <p:cNvPr id="30" name="Группа 29"/>
          <p:cNvGrpSpPr/>
          <p:nvPr/>
        </p:nvGrpSpPr>
        <p:grpSpPr>
          <a:xfrm>
            <a:off x="2438400" y="762684"/>
            <a:ext cx="6667499" cy="2878885"/>
            <a:chOff x="2133600" y="3316743"/>
            <a:chExt cx="6667499" cy="2878885"/>
          </a:xfrm>
        </p:grpSpPr>
        <p:sp>
          <p:nvSpPr>
            <p:cNvPr id="5" name="Овал 4"/>
            <p:cNvSpPr/>
            <p:nvPr/>
          </p:nvSpPr>
          <p:spPr>
            <a:xfrm>
              <a:off x="4038600" y="5205028"/>
              <a:ext cx="1439007"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t>
              </a:r>
              <a:endParaRPr lang="en-US" b="1" dirty="0">
                <a:solidFill>
                  <a:schemeClr val="tx1"/>
                </a:solidFill>
              </a:endParaRPr>
            </a:p>
          </p:txBody>
        </p:sp>
        <p:sp>
          <p:nvSpPr>
            <p:cNvPr id="17" name="Овал 16"/>
            <p:cNvSpPr/>
            <p:nvPr/>
          </p:nvSpPr>
          <p:spPr>
            <a:xfrm>
              <a:off x="4038600" y="3316743"/>
              <a:ext cx="14477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cxnSp>
          <p:nvCxnSpPr>
            <p:cNvPr id="13" name="Прямая со стрелкой 12"/>
            <p:cNvCxnSpPr>
              <a:stCxn id="5" idx="0"/>
              <a:endCxn id="17" idx="4"/>
            </p:cNvCxnSpPr>
            <p:nvPr/>
          </p:nvCxnSpPr>
          <p:spPr>
            <a:xfrm flipV="1">
              <a:off x="4758104" y="4307343"/>
              <a:ext cx="4396" cy="8976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133600" y="3812043"/>
              <a:ext cx="1714499" cy="369332"/>
            </a:xfrm>
            <a:prstGeom prst="rect">
              <a:avLst/>
            </a:prstGeom>
            <a:noFill/>
            <a:ln>
              <a:solidFill>
                <a:srgbClr val="00B050"/>
              </a:solidFill>
            </a:ln>
          </p:spPr>
          <p:txBody>
            <a:bodyPr wrap="square" rtlCol="0">
              <a:spAutoFit/>
            </a:bodyPr>
            <a:lstStyle/>
            <a:p>
              <a:r>
                <a:rPr lang="en-US" dirty="0" smtClean="0"/>
                <a:t>All features of A</a:t>
              </a:r>
              <a:endParaRPr lang="en-US" dirty="0"/>
            </a:p>
          </p:txBody>
        </p:sp>
        <p:sp>
          <p:nvSpPr>
            <p:cNvPr id="23" name="TextBox 22"/>
            <p:cNvSpPr txBox="1"/>
            <p:nvPr/>
          </p:nvSpPr>
          <p:spPr>
            <a:xfrm>
              <a:off x="2819400" y="4831234"/>
              <a:ext cx="1714499" cy="369332"/>
            </a:xfrm>
            <a:prstGeom prst="rect">
              <a:avLst/>
            </a:prstGeom>
            <a:noFill/>
            <a:ln>
              <a:solidFill>
                <a:srgbClr val="00B050"/>
              </a:solidFill>
            </a:ln>
          </p:spPr>
          <p:txBody>
            <a:bodyPr wrap="square" rtlCol="0">
              <a:spAutoFit/>
            </a:bodyPr>
            <a:lstStyle/>
            <a:p>
              <a:r>
                <a:rPr lang="en-US" dirty="0" smtClean="0"/>
                <a:t>All features of B</a:t>
              </a:r>
              <a:endParaRPr lang="en-US" dirty="0"/>
            </a:p>
          </p:txBody>
        </p:sp>
        <p:cxnSp>
          <p:nvCxnSpPr>
            <p:cNvPr id="24" name="Прямая со стрелкой 23"/>
            <p:cNvCxnSpPr>
              <a:stCxn id="22" idx="2"/>
              <a:endCxn id="23" idx="0"/>
            </p:cNvCxnSpPr>
            <p:nvPr/>
          </p:nvCxnSpPr>
          <p:spPr>
            <a:xfrm>
              <a:off x="2990850" y="4181375"/>
              <a:ext cx="685800" cy="649859"/>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15" name="Овал 14"/>
            <p:cNvSpPr/>
            <p:nvPr/>
          </p:nvSpPr>
          <p:spPr>
            <a:xfrm>
              <a:off x="5638800" y="3343422"/>
              <a:ext cx="1371600"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a:t>
              </a:r>
              <a:endParaRPr lang="en-US" b="1" dirty="0">
                <a:solidFill>
                  <a:schemeClr val="tx1"/>
                </a:solidFill>
              </a:endParaRPr>
            </a:p>
          </p:txBody>
        </p:sp>
        <p:cxnSp>
          <p:nvCxnSpPr>
            <p:cNvPr id="16" name="Прямая со стрелкой 15"/>
            <p:cNvCxnSpPr>
              <a:stCxn id="5" idx="0"/>
              <a:endCxn id="15" idx="4"/>
            </p:cNvCxnSpPr>
            <p:nvPr/>
          </p:nvCxnSpPr>
          <p:spPr>
            <a:xfrm flipV="1">
              <a:off x="4758104" y="4334022"/>
              <a:ext cx="1566496" cy="871006"/>
            </a:xfrm>
            <a:prstGeom prst="straightConnector1">
              <a:avLst/>
            </a:prstGeom>
            <a:ln w="38100">
              <a:solidFill>
                <a:srgbClr val="C00000"/>
              </a:solidFill>
              <a:tailEnd type="diamon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86600" y="3779351"/>
              <a:ext cx="1714499" cy="646331"/>
            </a:xfrm>
            <a:prstGeom prst="rect">
              <a:avLst/>
            </a:prstGeom>
            <a:noFill/>
            <a:ln>
              <a:solidFill>
                <a:srgbClr val="00B050"/>
              </a:solidFill>
            </a:ln>
          </p:spPr>
          <p:txBody>
            <a:bodyPr wrap="square" rtlCol="0">
              <a:spAutoFit/>
            </a:bodyPr>
            <a:lstStyle/>
            <a:p>
              <a:r>
                <a:rPr lang="en-US" dirty="0" smtClean="0"/>
                <a:t>Some features of C</a:t>
              </a:r>
              <a:endParaRPr lang="en-US" dirty="0"/>
            </a:p>
          </p:txBody>
        </p:sp>
        <p:cxnSp>
          <p:nvCxnSpPr>
            <p:cNvPr id="27" name="Прямая со стрелкой 26"/>
            <p:cNvCxnSpPr>
              <a:stCxn id="26" idx="2"/>
            </p:cNvCxnSpPr>
            <p:nvPr/>
          </p:nvCxnSpPr>
          <p:spPr>
            <a:xfrm flipH="1">
              <a:off x="4572000" y="4425682"/>
              <a:ext cx="3371850" cy="497885"/>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31" name="Объект 3"/>
          <p:cNvSpPr txBox="1">
            <a:spLocks/>
          </p:cNvSpPr>
          <p:nvPr/>
        </p:nvSpPr>
        <p:spPr>
          <a:xfrm>
            <a:off x="190500" y="1371600"/>
            <a:ext cx="4495800" cy="5355312"/>
          </a:xfrm>
          <a:prstGeom prst="rect">
            <a:avLst/>
          </a:prstGeom>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unit </a:t>
            </a:r>
            <a:r>
              <a:rPr kumimoji="1" lang="en-US" sz="1800" dirty="0" smtClean="0">
                <a:solidFill>
                  <a:srgbClr val="0000FF"/>
                </a:solidFill>
                <a:latin typeface="Lucida Console" pitchFamily="49" charset="0"/>
                <a:cs typeface="Times New Roman" charset="0"/>
              </a:rPr>
              <a:t>A</a:t>
            </a:r>
          </a:p>
          <a:p>
            <a:pPr marL="0" indent="0">
              <a:buFont typeface="Arial" panose="020B0604020202020204" pitchFamily="34" charset="0"/>
              <a:buNone/>
            </a:pPr>
            <a:r>
              <a:rPr kumimoji="1" lang="en-US" sz="1800" dirty="0" smtClean="0">
                <a:solidFill>
                  <a:srgbClr val="0000FF"/>
                </a:solidFill>
                <a:latin typeface="Lucida Console" pitchFamily="49" charset="0"/>
                <a:cs typeface="Times New Roman" charset="0"/>
              </a:rPr>
              <a:t>  foo </a:t>
            </a:r>
            <a:r>
              <a:rPr kumimoji="1" lang="en-US" sz="1800" b="1" dirty="0" smtClean="0">
                <a:solidFill>
                  <a:srgbClr val="0000FF"/>
                </a:solidFill>
                <a:latin typeface="Lucida Console" pitchFamily="49" charset="0"/>
                <a:cs typeface="Times New Roman" charset="0"/>
              </a:rPr>
              <a:t>do</a:t>
            </a:r>
            <a:r>
              <a:rPr kumimoji="1" lang="en-US" sz="1800" dirty="0" smtClean="0">
                <a:solidFill>
                  <a:srgbClr val="0000FF"/>
                </a:solidFill>
                <a:latin typeface="Lucida Console" pitchFamily="49" charset="0"/>
                <a:cs typeface="Times New Roman" charset="0"/>
              </a:rPr>
              <a:t> …  </a:t>
            </a:r>
            <a:r>
              <a:rPr kumimoji="1" lang="en-US" sz="1800" b="1" dirty="0" smtClean="0">
                <a:solidFill>
                  <a:srgbClr val="0000FF"/>
                </a:solidFill>
                <a:latin typeface="Lucida Console" pitchFamily="49" charset="0"/>
                <a:cs typeface="Times New Roman" charset="0"/>
              </a:rPr>
              <a:t>end</a:t>
            </a: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end</a:t>
            </a: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unit </a:t>
            </a:r>
            <a:r>
              <a:rPr kumimoji="1" lang="en-US" sz="1800" dirty="0" smtClean="0">
                <a:solidFill>
                  <a:srgbClr val="0000FF"/>
                </a:solidFill>
                <a:latin typeface="Lucida Console" pitchFamily="49" charset="0"/>
                <a:cs typeface="Times New Roman" charset="0"/>
              </a:rPr>
              <a:t>C</a:t>
            </a:r>
          </a:p>
          <a:p>
            <a:pPr marL="0" indent="0">
              <a:buFont typeface="Arial" panose="020B0604020202020204" pitchFamily="34" charset="0"/>
              <a:buNone/>
            </a:pPr>
            <a:r>
              <a:rPr kumimoji="1" lang="en-US" sz="1800" dirty="0" smtClean="0">
                <a:solidFill>
                  <a:srgbClr val="0000FF"/>
                </a:solidFill>
                <a:latin typeface="Lucida Console" pitchFamily="49" charset="0"/>
                <a:cs typeface="Times New Roman" charset="0"/>
              </a:rPr>
              <a:t>   f</a:t>
            </a:r>
            <a:r>
              <a:rPr kumimoji="1" lang="en-US" sz="1800" baseline="-25000" dirty="0" smtClean="0">
                <a:solidFill>
                  <a:srgbClr val="0000FF"/>
                </a:solidFill>
                <a:latin typeface="Lucida Console" pitchFamily="49" charset="0"/>
                <a:cs typeface="Times New Roman" charset="0"/>
              </a:rPr>
              <a:t>1</a:t>
            </a:r>
            <a:r>
              <a:rPr kumimoji="1" lang="en-US" sz="1800" dirty="0" smtClean="0">
                <a:solidFill>
                  <a:srgbClr val="0000FF"/>
                </a:solidFill>
                <a:latin typeface="Lucida Console" pitchFamily="49" charset="0"/>
                <a:cs typeface="Times New Roman" charset="0"/>
              </a:rPr>
              <a:t> f</a:t>
            </a:r>
            <a:r>
              <a:rPr kumimoji="1" lang="en-US" sz="1800" baseline="-25000" dirty="0" smtClean="0">
                <a:solidFill>
                  <a:srgbClr val="0000FF"/>
                </a:solidFill>
                <a:latin typeface="Lucida Console" pitchFamily="49" charset="0"/>
                <a:cs typeface="Times New Roman" charset="0"/>
              </a:rPr>
              <a:t>2</a:t>
            </a:r>
            <a:r>
              <a:rPr kumimoji="1" lang="en-US" sz="1800" dirty="0" smtClean="0">
                <a:solidFill>
                  <a:srgbClr val="0000FF"/>
                </a:solidFill>
                <a:latin typeface="Lucida Console" pitchFamily="49" charset="0"/>
                <a:cs typeface="Times New Roman" charset="0"/>
              </a:rPr>
              <a:t> f</a:t>
            </a:r>
            <a:r>
              <a:rPr kumimoji="1" lang="en-US" sz="1800" baseline="-25000" dirty="0" smtClean="0">
                <a:solidFill>
                  <a:srgbClr val="0000FF"/>
                </a:solidFill>
                <a:latin typeface="Lucida Console" pitchFamily="49" charset="0"/>
                <a:cs typeface="Times New Roman" charset="0"/>
              </a:rPr>
              <a:t>3</a:t>
            </a:r>
            <a:r>
              <a:rPr kumimoji="1" lang="en-US" sz="1800" dirty="0" smtClean="0">
                <a:solidFill>
                  <a:srgbClr val="0000FF"/>
                </a:solidFill>
                <a:latin typeface="Lucida Console" pitchFamily="49" charset="0"/>
                <a:cs typeface="Times New Roman" charset="0"/>
              </a:rPr>
              <a:t> … </a:t>
            </a:r>
            <a:r>
              <a:rPr kumimoji="1" lang="en-US" sz="1800" dirty="0" err="1" smtClean="0">
                <a:solidFill>
                  <a:srgbClr val="0000FF"/>
                </a:solidFill>
                <a:latin typeface="Lucida Console" pitchFamily="49" charset="0"/>
                <a:cs typeface="Times New Roman" charset="0"/>
              </a:rPr>
              <a:t>f</a:t>
            </a:r>
            <a:r>
              <a:rPr kumimoji="1" lang="en-US" sz="1800" baseline="-25000" dirty="0" err="1" smtClean="0">
                <a:solidFill>
                  <a:srgbClr val="0000FF"/>
                </a:solidFill>
                <a:latin typeface="Lucida Console" pitchFamily="49" charset="0"/>
                <a:cs typeface="Times New Roman" charset="0"/>
              </a:rPr>
              <a:t>n</a:t>
            </a:r>
            <a:endParaRPr kumimoji="1" lang="en-US" sz="1800" baseline="-25000" dirty="0" smtClean="0">
              <a:solidFill>
                <a:srgbClr val="0000FF"/>
              </a:solidFill>
              <a:latin typeface="Lucida Console" pitchFamily="49" charset="0"/>
              <a:cs typeface="Times New Roman" charset="0"/>
            </a:endParaRP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end</a:t>
            </a: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unit </a:t>
            </a:r>
            <a:r>
              <a:rPr kumimoji="1" lang="en-US" sz="1800" dirty="0" smtClean="0">
                <a:solidFill>
                  <a:srgbClr val="0000FF"/>
                </a:solidFill>
                <a:latin typeface="Lucida Console" pitchFamily="49" charset="0"/>
                <a:cs typeface="Times New Roman" charset="0"/>
              </a:rPr>
              <a:t>B</a:t>
            </a:r>
            <a:r>
              <a:rPr kumimoji="1" lang="en-US" sz="1800" b="1" dirty="0" smtClean="0">
                <a:solidFill>
                  <a:srgbClr val="0000FF"/>
                </a:solidFill>
                <a:latin typeface="Lucida Console" pitchFamily="49" charset="0"/>
                <a:cs typeface="Times New Roman" charset="0"/>
              </a:rPr>
              <a:t> extend </a:t>
            </a:r>
            <a:r>
              <a:rPr kumimoji="1" lang="en-US" sz="1800" dirty="0" smtClean="0">
                <a:solidFill>
                  <a:srgbClr val="0000FF"/>
                </a:solidFill>
                <a:latin typeface="Lucida Console" pitchFamily="49" charset="0"/>
                <a:cs typeface="Times New Roman" charset="0"/>
              </a:rPr>
              <a:t>A,</a:t>
            </a:r>
            <a:r>
              <a:rPr kumimoji="1" lang="en-US" sz="1800" b="1" dirty="0" smtClean="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C(f</a:t>
            </a:r>
            <a:r>
              <a:rPr kumimoji="1" lang="en-US" sz="1800" baseline="-25000" dirty="0" smtClean="0">
                <a:solidFill>
                  <a:srgbClr val="0000FF"/>
                </a:solidFill>
                <a:latin typeface="Lucida Console" pitchFamily="49" charset="0"/>
                <a:cs typeface="Times New Roman" charset="0"/>
              </a:rPr>
              <a:t>2</a:t>
            </a:r>
            <a:r>
              <a:rPr kumimoji="1" lang="en-US" sz="1800" dirty="0" smtClean="0">
                <a:solidFill>
                  <a:srgbClr val="0000FF"/>
                </a:solidFill>
                <a:latin typeface="Lucida Console" pitchFamily="49" charset="0"/>
                <a:cs typeface="Times New Roman" charset="0"/>
              </a:rPr>
              <a:t>, f</a:t>
            </a:r>
            <a:r>
              <a:rPr kumimoji="1" lang="en-US" sz="1800" baseline="-25000" dirty="0" smtClean="0">
                <a:solidFill>
                  <a:srgbClr val="0000FF"/>
                </a:solidFill>
                <a:latin typeface="Lucida Console" pitchFamily="49" charset="0"/>
                <a:cs typeface="Times New Roman" charset="0"/>
              </a:rPr>
              <a:t>64</a:t>
            </a:r>
            <a:r>
              <a:rPr kumimoji="1" lang="en-US" sz="1800" dirty="0" smtClean="0">
                <a:solidFill>
                  <a:srgbClr val="0000FF"/>
                </a:solidFill>
                <a:latin typeface="Lucida Console" pitchFamily="49" charset="0"/>
                <a:cs typeface="Times New Roman" charset="0"/>
              </a:rPr>
              <a:t>)</a:t>
            </a: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end</a:t>
            </a:r>
          </a:p>
          <a:p>
            <a:pPr marL="0" indent="0">
              <a:buFont typeface="Arial" panose="020B0604020202020204" pitchFamily="34" charset="0"/>
              <a:buNone/>
            </a:pPr>
            <a:r>
              <a:rPr kumimoji="1" lang="en-US" sz="1800" b="1" dirty="0" err="1" smtClean="0">
                <a:solidFill>
                  <a:srgbClr val="0000FF"/>
                </a:solidFill>
                <a:latin typeface="Lucida Console" pitchFamily="49" charset="0"/>
                <a:cs typeface="Times New Roman" charset="0"/>
              </a:rPr>
              <a:t>var</a:t>
            </a:r>
            <a:r>
              <a:rPr kumimoji="1" lang="en-US" sz="1800" dirty="0" smtClean="0">
                <a:solidFill>
                  <a:srgbClr val="0000FF"/>
                </a:solidFill>
                <a:latin typeface="Lucida Console" pitchFamily="49" charset="0"/>
                <a:cs typeface="Times New Roman" charset="0"/>
              </a:rPr>
              <a:t> a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A</a:t>
            </a:r>
          </a:p>
          <a:p>
            <a:pPr marL="0" indent="0">
              <a:buFont typeface="Arial" panose="020B0604020202020204" pitchFamily="34" charset="0"/>
              <a:buNone/>
            </a:pPr>
            <a:r>
              <a:rPr kumimoji="1" lang="en-US" sz="1800" b="1" dirty="0" err="1" smtClean="0">
                <a:solidFill>
                  <a:srgbClr val="0000FF"/>
                </a:solidFill>
                <a:latin typeface="Lucida Console" pitchFamily="49" charset="0"/>
                <a:cs typeface="Times New Roman" charset="0"/>
              </a:rPr>
              <a:t>var</a:t>
            </a:r>
            <a:r>
              <a:rPr kumimoji="1" lang="en-US" sz="1800" dirty="0" smtClean="0">
                <a:solidFill>
                  <a:srgbClr val="0000FF"/>
                </a:solidFill>
                <a:latin typeface="Lucida Console" pitchFamily="49" charset="0"/>
                <a:cs typeface="Times New Roman" charset="0"/>
              </a:rPr>
              <a:t> c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C</a:t>
            </a:r>
          </a:p>
          <a:p>
            <a:pPr marL="0" indent="0">
              <a:buFont typeface="Arial" panose="020B0604020202020204" pitchFamily="34" charset="0"/>
              <a:buNone/>
            </a:pPr>
            <a:r>
              <a:rPr kumimoji="1" lang="en-US" sz="1800" b="1" dirty="0" err="1" smtClean="0">
                <a:solidFill>
                  <a:srgbClr val="0000FF"/>
                </a:solidFill>
                <a:latin typeface="Lucida Console" pitchFamily="49" charset="0"/>
                <a:cs typeface="Times New Roman" charset="0"/>
              </a:rPr>
              <a:t>var</a:t>
            </a:r>
            <a:r>
              <a:rPr kumimoji="1" lang="en-US" sz="1800" dirty="0" smtClean="0">
                <a:solidFill>
                  <a:srgbClr val="0000FF"/>
                </a:solidFill>
                <a:latin typeface="Lucida Console" pitchFamily="49" charset="0"/>
                <a:cs typeface="Times New Roman" charset="0"/>
              </a:rPr>
              <a:t> b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B</a:t>
            </a:r>
          </a:p>
          <a:p>
            <a:pPr marL="0" indent="0">
              <a:buFont typeface="Arial" panose="020B0604020202020204" pitchFamily="34" charset="0"/>
              <a:buNone/>
            </a:pPr>
            <a:endParaRPr kumimoji="1" lang="en-US" sz="1800" dirty="0" smtClean="0">
              <a:solidFill>
                <a:srgbClr val="0000FF"/>
              </a:solidFill>
              <a:latin typeface="Lucida Console" pitchFamily="49" charset="0"/>
              <a:cs typeface="Times New Roman" charset="0"/>
            </a:endParaRPr>
          </a:p>
          <a:p>
            <a:pPr marL="0" indent="0">
              <a:buFont typeface="Arial" panose="020B0604020202020204" pitchFamily="34" charset="0"/>
              <a:buNone/>
            </a:pPr>
            <a:r>
              <a:rPr kumimoji="1" lang="en-US" sz="1800" dirty="0" smtClean="0">
                <a:solidFill>
                  <a:srgbClr val="0000FF"/>
                </a:solidFill>
                <a:latin typeface="Lucida Console" pitchFamily="49" charset="0"/>
                <a:cs typeface="Times New Roman" charset="0"/>
              </a:rPr>
              <a:t>a := b  // OK!</a:t>
            </a:r>
          </a:p>
          <a:p>
            <a:pPr marL="0" indent="0">
              <a:buFont typeface="Arial" panose="020B0604020202020204" pitchFamily="34" charset="0"/>
              <a:buNone/>
            </a:pPr>
            <a:r>
              <a:rPr kumimoji="1" lang="en-US" sz="1800" dirty="0" smtClean="0">
                <a:solidFill>
                  <a:srgbClr val="0000FF"/>
                </a:solidFill>
                <a:latin typeface="Lucida Console" pitchFamily="49" charset="0"/>
                <a:cs typeface="Times New Roman" charset="0"/>
              </a:rPr>
              <a:t>c := b  // Compile time error!</a:t>
            </a:r>
          </a:p>
          <a:p>
            <a:pPr marL="0" indent="0">
              <a:buNone/>
            </a:pPr>
            <a:r>
              <a:rPr kumimoji="1" lang="en-US" sz="1800" dirty="0" smtClean="0">
                <a:solidFill>
                  <a:srgbClr val="0000FF"/>
                </a:solidFill>
                <a:latin typeface="Lucida Console" pitchFamily="49" charset="0"/>
                <a:cs typeface="Times New Roman" charset="0"/>
              </a:rPr>
              <a:t>b.f</a:t>
            </a:r>
            <a:r>
              <a:rPr kumimoji="1" lang="en-US" sz="1800" baseline="-25000" dirty="0" smtClean="0">
                <a:solidFill>
                  <a:srgbClr val="0000FF"/>
                </a:solidFill>
                <a:latin typeface="Lucida Console" pitchFamily="49" charset="0"/>
                <a:cs typeface="Times New Roman" charset="0"/>
              </a:rPr>
              <a:t>2 	</a:t>
            </a:r>
            <a:r>
              <a:rPr kumimoji="1" lang="en-US" sz="1800" dirty="0">
                <a:solidFill>
                  <a:srgbClr val="0000FF"/>
                </a:solidFill>
                <a:latin typeface="Lucida Console" pitchFamily="49" charset="0"/>
                <a:cs typeface="Times New Roman" charset="0"/>
              </a:rPr>
              <a:t> // OK</a:t>
            </a:r>
            <a:r>
              <a:rPr kumimoji="1" lang="en-US" sz="1800" dirty="0" smtClean="0">
                <a:solidFill>
                  <a:srgbClr val="0000FF"/>
                </a:solidFill>
                <a:latin typeface="Lucida Console" pitchFamily="49" charset="0"/>
                <a:cs typeface="Times New Roman" charset="0"/>
              </a:rPr>
              <a:t>!</a:t>
            </a:r>
          </a:p>
          <a:p>
            <a:pPr marL="0" indent="0">
              <a:buNone/>
            </a:pPr>
            <a:r>
              <a:rPr kumimoji="1" lang="en-US" sz="1800" dirty="0" smtClean="0">
                <a:solidFill>
                  <a:srgbClr val="0000FF"/>
                </a:solidFill>
                <a:latin typeface="Lucida Console" pitchFamily="49" charset="0"/>
                <a:cs typeface="Times New Roman" charset="0"/>
              </a:rPr>
              <a:t>b.f</a:t>
            </a:r>
            <a:r>
              <a:rPr kumimoji="1" lang="en-US" sz="1800" baseline="-25000" dirty="0" smtClean="0">
                <a:solidFill>
                  <a:srgbClr val="0000FF"/>
                </a:solidFill>
                <a:latin typeface="Lucida Console" pitchFamily="49" charset="0"/>
                <a:cs typeface="Times New Roman" charset="0"/>
              </a:rPr>
              <a:t>1 </a:t>
            </a:r>
            <a:r>
              <a:rPr kumimoji="1" lang="en-US" sz="1800" baseline="-25000" dirty="0">
                <a:solidFill>
                  <a:srgbClr val="0000FF"/>
                </a:solidFill>
                <a:latin typeface="Lucida Console" pitchFamily="49" charset="0"/>
                <a:cs typeface="Times New Roman" charset="0"/>
              </a:rPr>
              <a:t>	</a:t>
            </a:r>
            <a:r>
              <a:rPr kumimoji="1" lang="en-US" sz="1800" dirty="0">
                <a:solidFill>
                  <a:srgbClr val="0000FF"/>
                </a:solidFill>
                <a:latin typeface="Lucida Console" pitchFamily="49" charset="0"/>
                <a:cs typeface="Times New Roman" charset="0"/>
              </a:rPr>
              <a:t> // Compile time error!</a:t>
            </a:r>
            <a:endParaRPr kumimoji="1" lang="en-US" sz="1800" baseline="-25000" dirty="0" smtClean="0">
              <a:solidFill>
                <a:srgbClr val="0000FF"/>
              </a:solidFill>
              <a:latin typeface="Lucida Console" pitchFamily="49" charset="0"/>
              <a:cs typeface="Times New Roman" charset="0"/>
            </a:endParaRPr>
          </a:p>
        </p:txBody>
      </p:sp>
    </p:spTree>
    <p:extLst>
      <p:ext uri="{BB962C8B-B14F-4D97-AF65-F5344CB8AC3E}">
        <p14:creationId xmlns:p14="http://schemas.microsoft.com/office/powerpoint/2010/main" val="9049448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525000" cy="657225"/>
          </a:xfrm>
        </p:spPr>
        <p:txBody>
          <a:bodyPr vert="horz" lIns="0" tIns="45720" rIns="0" bIns="45720" rtlCol="0" anchor="ctr">
            <a:normAutofit/>
          </a:bodyPr>
          <a:lstStyle/>
          <a:p>
            <a:r>
              <a:rPr lang="en-US" sz="3400" b="1" dirty="0" smtClean="0">
                <a:solidFill>
                  <a:srgbClr val="CC6600"/>
                </a:solidFill>
                <a:latin typeface="Comic Sans MS" pitchFamily="66" charset="0"/>
              </a:rPr>
              <a:t>Feature call</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609600"/>
            <a:ext cx="8686800" cy="5832366"/>
          </a:xfrm>
        </p:spPr>
        <p:txBody>
          <a:bodyPr vert="horz" lIns="0" tIns="0" rIns="91440" bIns="45720" rtlCol="0">
            <a:spAutoFit/>
          </a:bodyPr>
          <a:lstStyle/>
          <a:p>
            <a:pPr marL="0" indent="0">
              <a:buNone/>
            </a:pPr>
            <a:r>
              <a:rPr lang="en-US" sz="2000" dirty="0" smtClean="0">
                <a:latin typeface="Arial" pitchFamily="34" charset="0"/>
                <a:cs typeface="Arial" pitchFamily="34" charset="0"/>
              </a:rPr>
              <a:t>What is  a+ b?   =&gt; a.+(b)</a:t>
            </a:r>
          </a:p>
          <a:p>
            <a:pPr marL="0" indent="0">
              <a:buNone/>
            </a:pPr>
            <a:r>
              <a:rPr lang="en-US" sz="2000" dirty="0" smtClean="0">
                <a:latin typeface="Arial" pitchFamily="34" charset="0"/>
                <a:cs typeface="Arial" pitchFamily="34" charset="0"/>
              </a:rPr>
              <a:t>What is ++a?	=&gt; a.++()</a:t>
            </a:r>
          </a:p>
          <a:p>
            <a:pPr marL="0" indent="0">
              <a:buNone/>
            </a:pPr>
            <a:r>
              <a:rPr lang="en-US" sz="2000" dirty="0" smtClean="0">
                <a:latin typeface="Arial" pitchFamily="34" charset="0"/>
                <a:cs typeface="Arial" pitchFamily="34" charset="0"/>
              </a:rPr>
              <a:t>Infix or prefix operators are just syntax sugar of the feature call (member access/invocation)</a:t>
            </a:r>
          </a:p>
          <a:p>
            <a:pPr marL="0" indent="0">
              <a:buNone/>
            </a:pPr>
            <a:r>
              <a:rPr lang="en-US" sz="2000" dirty="0" smtClean="0">
                <a:latin typeface="Arial" pitchFamily="34" charset="0"/>
                <a:cs typeface="Arial" pitchFamily="34" charset="0"/>
              </a:rPr>
              <a:t>The dot call is the basic control mechanism !</a:t>
            </a:r>
          </a:p>
          <a:p>
            <a:pPr marL="0" indent="0">
              <a:buNone/>
            </a:pPr>
            <a:r>
              <a:rPr kumimoji="1" lang="en-US" sz="2000" dirty="0" smtClean="0">
                <a:solidFill>
                  <a:srgbClr val="0000FF"/>
                </a:solidFill>
                <a:latin typeface="Lucida Console" pitchFamily="49" charset="0"/>
                <a:cs typeface="Times New Roman" charset="0"/>
              </a:rPr>
              <a:t>	</a:t>
            </a:r>
            <a:r>
              <a:rPr kumimoji="1" lang="en-US" sz="2000" dirty="0" err="1" smtClean="0">
                <a:solidFill>
                  <a:srgbClr val="0000FF"/>
                </a:solidFill>
                <a:latin typeface="Lucida Console" pitchFamily="49" charset="0"/>
                <a:cs typeface="Times New Roman" charset="0"/>
              </a:rPr>
              <a:t>target.foo</a:t>
            </a:r>
            <a:r>
              <a:rPr kumimoji="1" lang="en-US" sz="2000" dirty="0" smtClean="0">
                <a:solidFill>
                  <a:srgbClr val="0000FF"/>
                </a:solidFill>
                <a:latin typeface="Lucida Console" pitchFamily="49" charset="0"/>
                <a:cs typeface="Times New Roman" charset="0"/>
              </a:rPr>
              <a:t> </a:t>
            </a:r>
            <a:r>
              <a:rPr kumimoji="1" lang="en-US" sz="2000" dirty="0">
                <a:solidFill>
                  <a:srgbClr val="0000FF"/>
                </a:solidFill>
                <a:latin typeface="Lucida Console" pitchFamily="49" charset="0"/>
                <a:cs typeface="Times New Roman" charset="0"/>
              </a:rPr>
              <a:t>(expr</a:t>
            </a:r>
            <a:r>
              <a:rPr kumimoji="1" lang="en-US" sz="2000" baseline="-25000" dirty="0">
                <a:solidFill>
                  <a:srgbClr val="0000FF"/>
                </a:solidFill>
                <a:latin typeface="Lucida Console" pitchFamily="49" charset="0"/>
                <a:cs typeface="Times New Roman" charset="0"/>
              </a:rPr>
              <a:t>1</a:t>
            </a:r>
            <a:r>
              <a:rPr kumimoji="1" lang="en-US" sz="2000" dirty="0">
                <a:solidFill>
                  <a:srgbClr val="0000FF"/>
                </a:solidFill>
                <a:latin typeface="Lucida Console" pitchFamily="49" charset="0"/>
                <a:cs typeface="Times New Roman" charset="0"/>
              </a:rPr>
              <a:t>, expr</a:t>
            </a:r>
            <a:r>
              <a:rPr kumimoji="1" lang="en-US" sz="2000" baseline="-25000" dirty="0">
                <a:solidFill>
                  <a:srgbClr val="0000FF"/>
                </a:solidFill>
                <a:latin typeface="Lucida Console" pitchFamily="49" charset="0"/>
                <a:cs typeface="Times New Roman" charset="0"/>
              </a:rPr>
              <a:t>2</a:t>
            </a:r>
            <a:r>
              <a:rPr kumimoji="1" lang="en-US" sz="2000" dirty="0">
                <a:solidFill>
                  <a:srgbClr val="0000FF"/>
                </a:solidFill>
                <a:latin typeface="Lucida Console" pitchFamily="49" charset="0"/>
                <a:cs typeface="Times New Roman" charset="0"/>
              </a:rPr>
              <a:t>, … </a:t>
            </a:r>
            <a:r>
              <a:rPr kumimoji="1" lang="en-US" sz="2000" dirty="0" err="1">
                <a:solidFill>
                  <a:srgbClr val="0000FF"/>
                </a:solidFill>
                <a:latin typeface="Lucida Console" pitchFamily="49" charset="0"/>
                <a:cs typeface="Times New Roman" charset="0"/>
              </a:rPr>
              <a:t>expr</a:t>
            </a:r>
            <a:r>
              <a:rPr kumimoji="1" lang="en-US" sz="2000" baseline="-25000" dirty="0" err="1">
                <a:solidFill>
                  <a:srgbClr val="0000FF"/>
                </a:solidFill>
                <a:latin typeface="Lucida Console" pitchFamily="49" charset="0"/>
                <a:cs typeface="Times New Roman" charset="0"/>
              </a:rPr>
              <a:t>n</a:t>
            </a:r>
            <a:r>
              <a:rPr kumimoji="1" lang="en-US" sz="2000" dirty="0">
                <a:solidFill>
                  <a:srgbClr val="0000FF"/>
                </a:solidFill>
                <a:latin typeface="Lucida Console" pitchFamily="49" charset="0"/>
                <a:cs typeface="Times New Roman" charset="0"/>
              </a:rPr>
              <a:t>)</a:t>
            </a:r>
          </a:p>
          <a:p>
            <a:pPr marL="0" indent="0">
              <a:buNone/>
            </a:pPr>
            <a:r>
              <a:rPr kumimoji="1" lang="en-US" sz="2000" dirty="0" smtClean="0">
                <a:solidFill>
                  <a:srgbClr val="0000FF"/>
                </a:solidFill>
                <a:latin typeface="Lucida Console" pitchFamily="49" charset="0"/>
                <a:cs typeface="Times New Roman" charset="0"/>
              </a:rPr>
              <a:t>	foo </a:t>
            </a:r>
            <a:r>
              <a:rPr kumimoji="1" lang="en-US" sz="2000" dirty="0">
                <a:solidFill>
                  <a:srgbClr val="0000FF"/>
                </a:solidFill>
                <a:latin typeface="Lucida Console" pitchFamily="49" charset="0"/>
                <a:cs typeface="Times New Roman" charset="0"/>
              </a:rPr>
              <a:t>(target, expr</a:t>
            </a:r>
            <a:r>
              <a:rPr kumimoji="1" lang="en-US" sz="2000" baseline="-25000" dirty="0">
                <a:solidFill>
                  <a:srgbClr val="0000FF"/>
                </a:solidFill>
                <a:latin typeface="Lucida Console" pitchFamily="49" charset="0"/>
                <a:cs typeface="Times New Roman" charset="0"/>
              </a:rPr>
              <a:t>1</a:t>
            </a:r>
            <a:r>
              <a:rPr kumimoji="1" lang="en-US" sz="2000" dirty="0">
                <a:solidFill>
                  <a:srgbClr val="0000FF"/>
                </a:solidFill>
                <a:latin typeface="Lucida Console" pitchFamily="49" charset="0"/>
                <a:cs typeface="Times New Roman" charset="0"/>
              </a:rPr>
              <a:t>, expr</a:t>
            </a:r>
            <a:r>
              <a:rPr kumimoji="1" lang="en-US" sz="2000" baseline="-25000" dirty="0">
                <a:solidFill>
                  <a:srgbClr val="0000FF"/>
                </a:solidFill>
                <a:latin typeface="Lucida Console" pitchFamily="49" charset="0"/>
                <a:cs typeface="Times New Roman" charset="0"/>
              </a:rPr>
              <a:t>2</a:t>
            </a:r>
            <a:r>
              <a:rPr kumimoji="1" lang="en-US" sz="2000" dirty="0">
                <a:solidFill>
                  <a:srgbClr val="0000FF"/>
                </a:solidFill>
                <a:latin typeface="Lucida Console" pitchFamily="49" charset="0"/>
                <a:cs typeface="Times New Roman" charset="0"/>
              </a:rPr>
              <a:t>, … </a:t>
            </a:r>
            <a:r>
              <a:rPr kumimoji="1" lang="en-US" sz="2000" dirty="0" err="1">
                <a:solidFill>
                  <a:srgbClr val="0000FF"/>
                </a:solidFill>
                <a:latin typeface="Lucida Console" pitchFamily="49" charset="0"/>
                <a:cs typeface="Times New Roman" charset="0"/>
              </a:rPr>
              <a:t>expr</a:t>
            </a:r>
            <a:r>
              <a:rPr kumimoji="1" lang="en-US" sz="2000" baseline="-25000" dirty="0" err="1">
                <a:solidFill>
                  <a:srgbClr val="0000FF"/>
                </a:solidFill>
                <a:latin typeface="Lucida Console" pitchFamily="49" charset="0"/>
                <a:cs typeface="Times New Roman" charset="0"/>
              </a:rPr>
              <a:t>n</a:t>
            </a:r>
            <a:r>
              <a:rPr kumimoji="1" lang="en-US" sz="2000" dirty="0">
                <a:solidFill>
                  <a:srgbClr val="0000FF"/>
                </a:solidFill>
                <a:latin typeface="Lucida Console" pitchFamily="49" charset="0"/>
                <a:cs typeface="Times New Roman" charset="0"/>
              </a:rPr>
              <a:t>)</a:t>
            </a:r>
          </a:p>
          <a:p>
            <a:pPr marL="0" indent="0">
              <a:buNone/>
            </a:pPr>
            <a:endParaRPr lang="en-US" sz="2000" dirty="0" smtClean="0">
              <a:latin typeface="Arial" pitchFamily="34" charset="0"/>
              <a:cs typeface="Arial" pitchFamily="34" charset="0"/>
            </a:endParaRPr>
          </a:p>
          <a:p>
            <a:pPr marL="0" indent="0">
              <a:buNone/>
            </a:pPr>
            <a:r>
              <a:rPr lang="en-US" sz="2000" dirty="0" smtClean="0">
                <a:latin typeface="Arial" pitchFamily="34" charset="0"/>
                <a:cs typeface="Arial" pitchFamily="34" charset="0"/>
              </a:rPr>
              <a:t>Operation signs should be used as names of routines</a:t>
            </a:r>
          </a:p>
          <a:p>
            <a:pPr marL="0" indent="0">
              <a:buNone/>
            </a:pPr>
            <a:r>
              <a:rPr kumimoji="1" lang="en-US" sz="2000" b="1" dirty="0" smtClean="0">
                <a:solidFill>
                  <a:srgbClr val="0000FF"/>
                </a:solidFill>
                <a:latin typeface="Lucida Console" pitchFamily="49" charset="0"/>
                <a:cs typeface="Times New Roman" charset="0"/>
              </a:rPr>
              <a:t>unit</a:t>
            </a:r>
            <a:r>
              <a:rPr kumimoji="1" lang="en-US" sz="2000" dirty="0" smtClean="0">
                <a:solidFill>
                  <a:srgbClr val="0000FF"/>
                </a:solidFill>
                <a:latin typeface="Lucida Console" pitchFamily="49" charset="0"/>
                <a:cs typeface="Times New Roman" charset="0"/>
              </a:rPr>
              <a:t> Comparable</a:t>
            </a:r>
          </a:p>
          <a:p>
            <a:pPr marL="0" indent="0">
              <a:buNone/>
            </a:pPr>
            <a:r>
              <a:rPr kumimoji="1" lang="en-US" sz="2000" dirty="0" smtClean="0">
                <a:solidFill>
                  <a:srgbClr val="0000FF"/>
                </a:solidFill>
                <a:latin typeface="Lucida Console" pitchFamily="49" charset="0"/>
                <a:cs typeface="Times New Roman" charset="0"/>
              </a:rPr>
              <a:t>   &lt; (other: </a:t>
            </a:r>
            <a:r>
              <a:rPr kumimoji="1" lang="en-US" sz="2000" b="1" dirty="0" smtClean="0">
                <a:solidFill>
                  <a:srgbClr val="0000FF"/>
                </a:solidFill>
                <a:latin typeface="Lucida Console" pitchFamily="49" charset="0"/>
                <a:cs typeface="Times New Roman" charset="0"/>
              </a:rPr>
              <a:t>as this</a:t>
            </a:r>
            <a:r>
              <a:rPr kumimoji="1" lang="en-US" sz="2000" dirty="0" smtClean="0">
                <a:solidFill>
                  <a:srgbClr val="0000FF"/>
                </a:solidFill>
                <a:latin typeface="Lucida Console" pitchFamily="49" charset="0"/>
                <a:cs typeface="Times New Roman" charset="0"/>
              </a:rPr>
              <a:t>): Boolean </a:t>
            </a:r>
            <a:r>
              <a:rPr kumimoji="1" lang="en-US" sz="2000" b="1" dirty="0" smtClean="0">
                <a:solidFill>
                  <a:srgbClr val="0000FF"/>
                </a:solidFill>
                <a:latin typeface="Lucida Console" pitchFamily="49" charset="0"/>
                <a:cs typeface="Times New Roman" charset="0"/>
              </a:rPr>
              <a:t>virtual</a:t>
            </a:r>
          </a:p>
          <a:p>
            <a:pPr marL="0" indent="0">
              <a:buNone/>
            </a:pPr>
            <a:r>
              <a:rPr kumimoji="1" lang="en-US" sz="2000" b="1" dirty="0" smtClean="0">
                <a:solidFill>
                  <a:srgbClr val="0000FF"/>
                </a:solidFill>
                <a:latin typeface="Lucida Console" pitchFamily="49" charset="0"/>
                <a:cs typeface="Times New Roman" charset="0"/>
              </a:rPr>
              <a:t>  </a:t>
            </a:r>
            <a:r>
              <a:rPr kumimoji="1" lang="en-US" sz="2000" dirty="0" smtClean="0">
                <a:solidFill>
                  <a:srgbClr val="0000FF"/>
                </a:solidFill>
                <a:latin typeface="Lucida Console" pitchFamily="49" charset="0"/>
                <a:cs typeface="Times New Roman" charset="0"/>
              </a:rPr>
              <a:t> &gt; </a:t>
            </a:r>
            <a:r>
              <a:rPr kumimoji="1" lang="en-US" sz="2000" dirty="0">
                <a:solidFill>
                  <a:srgbClr val="0000FF"/>
                </a:solidFill>
                <a:latin typeface="Lucida Console" pitchFamily="49" charset="0"/>
                <a:cs typeface="Times New Roman" charset="0"/>
              </a:rPr>
              <a:t>(other: </a:t>
            </a:r>
            <a:r>
              <a:rPr kumimoji="1" lang="en-US" sz="2000" b="1" dirty="0">
                <a:solidFill>
                  <a:srgbClr val="0000FF"/>
                </a:solidFill>
                <a:latin typeface="Lucida Console" pitchFamily="49" charset="0"/>
                <a:cs typeface="Times New Roman" charset="0"/>
              </a:rPr>
              <a:t>as this</a:t>
            </a:r>
            <a:r>
              <a:rPr kumimoji="1" lang="en-US" sz="2000" dirty="0">
                <a:solidFill>
                  <a:srgbClr val="0000FF"/>
                </a:solidFill>
                <a:latin typeface="Lucida Console" pitchFamily="49" charset="0"/>
                <a:cs typeface="Times New Roman" charset="0"/>
              </a:rPr>
              <a:t>): Boolean </a:t>
            </a:r>
            <a:r>
              <a:rPr kumimoji="1" lang="en-US" sz="2000" b="1" dirty="0" smtClean="0">
                <a:solidFill>
                  <a:srgbClr val="0000FF"/>
                </a:solidFill>
                <a:latin typeface="Lucida Console" pitchFamily="49" charset="0"/>
                <a:cs typeface="Times New Roman" charset="0"/>
              </a:rPr>
              <a:t>=&gt; </a:t>
            </a:r>
            <a:r>
              <a:rPr kumimoji="1" lang="en-US" sz="2000" dirty="0" smtClean="0">
                <a:solidFill>
                  <a:srgbClr val="0000FF"/>
                </a:solidFill>
                <a:latin typeface="Lucida Console" pitchFamily="49" charset="0"/>
                <a:cs typeface="Times New Roman" charset="0"/>
              </a:rPr>
              <a:t>this &lt;= other</a:t>
            </a:r>
          </a:p>
          <a:p>
            <a:pPr marL="0" indent="0">
              <a:buNone/>
            </a:pPr>
            <a:r>
              <a:rPr kumimoji="1" lang="en-US" sz="2000" b="1" dirty="0">
                <a:solidFill>
                  <a:srgbClr val="0000FF"/>
                </a:solidFill>
                <a:latin typeface="Lucida Console" pitchFamily="49" charset="0"/>
                <a:cs typeface="Times New Roman" charset="0"/>
              </a:rPr>
              <a:t> </a:t>
            </a:r>
            <a:r>
              <a:rPr kumimoji="1" lang="en-US" sz="2000" b="1" dirty="0" smtClean="0">
                <a:solidFill>
                  <a:srgbClr val="0000FF"/>
                </a:solidFill>
                <a:latin typeface="Lucida Console" pitchFamily="49" charset="0"/>
                <a:cs typeface="Times New Roman" charset="0"/>
              </a:rPr>
              <a:t>  …</a:t>
            </a:r>
            <a:endParaRPr kumimoji="1" lang="en-US" sz="2000" b="1" dirty="0">
              <a:solidFill>
                <a:srgbClr val="0000FF"/>
              </a:solidFill>
              <a:latin typeface="Lucida Console" pitchFamily="49" charset="0"/>
              <a:cs typeface="Times New Roman" charset="0"/>
            </a:endParaRPr>
          </a:p>
          <a:p>
            <a:pPr marL="0" indent="0">
              <a:buNone/>
            </a:pPr>
            <a:r>
              <a:rPr kumimoji="1" lang="en-US" sz="2000" b="1" dirty="0" smtClean="0">
                <a:solidFill>
                  <a:srgbClr val="0000FF"/>
                </a:solidFill>
                <a:latin typeface="Lucida Console" pitchFamily="49" charset="0"/>
                <a:cs typeface="Times New Roman" charset="0"/>
              </a:rPr>
              <a:t>end</a:t>
            </a:r>
            <a:endParaRPr kumimoji="1" lang="en-US" sz="2000" b="1" dirty="0">
              <a:solidFill>
                <a:srgbClr val="0000FF"/>
              </a:solidFill>
              <a:latin typeface="Lucida Console" pitchFamily="49" charset="0"/>
              <a:cs typeface="Times New Roman" charset="0"/>
            </a:endParaRPr>
          </a:p>
          <a:p>
            <a:pPr marL="0" indent="0">
              <a:buNone/>
            </a:pPr>
            <a:endParaRPr lang="en-US" sz="2000" dirty="0" smtClean="0">
              <a:latin typeface="Arial" pitchFamily="34" charset="0"/>
              <a:cs typeface="Arial" pitchFamily="34" charset="0"/>
            </a:endParaRPr>
          </a:p>
          <a:p>
            <a:pPr marL="0" indent="0">
              <a:buNone/>
            </a:pPr>
            <a:endParaRPr lang="en-US" sz="2000" dirty="0" smtClean="0">
              <a:latin typeface="Arial" pitchFamily="34" charset="0"/>
              <a:cs typeface="Arial" pitchFamily="34" charset="0"/>
            </a:endParaRPr>
          </a:p>
        </p:txBody>
      </p:sp>
      <p:sp>
        <p:nvSpPr>
          <p:cNvPr id="31"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21</a:t>
            </a:fld>
            <a:endParaRPr lang="en-US" dirty="0"/>
          </a:p>
        </p:txBody>
      </p:sp>
    </p:spTree>
    <p:extLst>
      <p:ext uri="{BB962C8B-B14F-4D97-AF65-F5344CB8AC3E}">
        <p14:creationId xmlns:p14="http://schemas.microsoft.com/office/powerpoint/2010/main" val="26775079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5250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Approach </a:t>
            </a:r>
            <a:r>
              <a:rPr lang="en-US" sz="3400" b="1" dirty="0">
                <a:solidFill>
                  <a:srgbClr val="CC6600"/>
                </a:solidFill>
                <a:latin typeface="Comic Sans MS" pitchFamily="66" charset="0"/>
              </a:rPr>
              <a:t>to </a:t>
            </a:r>
            <a:r>
              <a:rPr lang="en-US" sz="3400" b="1" dirty="0" smtClean="0">
                <a:solidFill>
                  <a:srgbClr val="CC6600"/>
                </a:solidFill>
                <a:latin typeface="Comic Sans MS" pitchFamily="66" charset="0"/>
              </a:rPr>
              <a:t>inheritance, feature </a:t>
            </a:r>
            <a:r>
              <a:rPr lang="en-US" sz="3400" b="1" dirty="0">
                <a:solidFill>
                  <a:srgbClr val="CC6600"/>
                </a:solidFill>
                <a:latin typeface="Comic Sans MS" pitchFamily="66" charset="0"/>
              </a:rPr>
              <a:t>call </a:t>
            </a:r>
            <a:r>
              <a:rPr lang="en-US" sz="3400" b="1" dirty="0" smtClean="0">
                <a:solidFill>
                  <a:srgbClr val="CC6600"/>
                </a:solidFill>
                <a:latin typeface="Comic Sans MS" pitchFamily="66" charset="0"/>
              </a:rPr>
              <a:t>validity-1</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609600"/>
            <a:ext cx="3962400" cy="6172200"/>
          </a:xfrm>
        </p:spPr>
        <p:txBody>
          <a:bodyPr vert="horz" lIns="0" tIns="0" rIns="91440" bIns="45720" rtlCol="0">
            <a:noAutofit/>
          </a:bodyPr>
          <a:lstStyle/>
          <a:p>
            <a:r>
              <a:rPr lang="en-US" sz="1600" b="1" dirty="0" smtClean="0">
                <a:latin typeface="Arial" pitchFamily="34" charset="0"/>
                <a:cs typeface="Arial" pitchFamily="34" charset="0"/>
              </a:rPr>
              <a:t>Override in a unit:</a:t>
            </a:r>
          </a:p>
          <a:p>
            <a:pPr lvl="1"/>
            <a:r>
              <a:rPr lang="en-US" sz="1600" dirty="0" err="1" smtClean="0">
                <a:latin typeface="Arial" pitchFamily="34" charset="0"/>
                <a:cs typeface="Arial" pitchFamily="34" charset="0"/>
              </a:rPr>
              <a:t>g</a:t>
            </a:r>
            <a:r>
              <a:rPr lang="en-US" sz="1600" baseline="-25000" dirty="0" err="1" smtClean="0">
                <a:latin typeface="Arial" pitchFamily="34" charset="0"/>
                <a:cs typeface="Arial" pitchFamily="34" charset="0"/>
              </a:rPr>
              <a:t>i</a:t>
            </a:r>
            <a:r>
              <a:rPr lang="en-US" sz="1600" dirty="0" smtClean="0">
                <a:latin typeface="Arial" pitchFamily="34" charset="0"/>
                <a:cs typeface="Arial" pitchFamily="34" charset="0"/>
              </a:rPr>
              <a:t> is identical to </a:t>
            </a:r>
            <a:r>
              <a:rPr lang="en-US" sz="1600" dirty="0" err="1" smtClean="0">
                <a:latin typeface="Arial" pitchFamily="34" charset="0"/>
                <a:cs typeface="Arial" pitchFamily="34" charset="0"/>
              </a:rPr>
              <a:t>g</a:t>
            </a:r>
            <a:r>
              <a:rPr lang="en-US" sz="1600" baseline="-25000" dirty="0" err="1">
                <a:latin typeface="Arial" pitchFamily="34" charset="0"/>
                <a:cs typeface="Arial" pitchFamily="34" charset="0"/>
              </a:rPr>
              <a:t>j</a:t>
            </a:r>
            <a:r>
              <a:rPr lang="en-US" sz="1600" baseline="-25000" dirty="0">
                <a:latin typeface="Arial" pitchFamily="34" charset="0"/>
                <a:cs typeface="Arial" pitchFamily="34" charset="0"/>
              </a:rPr>
              <a:t> </a:t>
            </a:r>
            <a:r>
              <a:rPr lang="en-US" sz="1600" dirty="0" smtClean="0">
                <a:latin typeface="Arial" pitchFamily="34" charset="0"/>
                <a:cs typeface="Arial" pitchFamily="34" charset="0"/>
              </a:rPr>
              <a:t>then only one g is inherited</a:t>
            </a:r>
          </a:p>
          <a:p>
            <a:pPr lvl="1"/>
            <a:r>
              <a:rPr lang="en-US" sz="1600" dirty="0">
                <a:latin typeface="Arial" pitchFamily="34" charset="0"/>
                <a:cs typeface="Arial" pitchFamily="34" charset="0"/>
              </a:rPr>
              <a:t>g</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g</a:t>
            </a:r>
            <a:r>
              <a:rPr lang="en-US" sz="1600" baseline="-25000" dirty="0" err="1">
                <a:latin typeface="Arial" pitchFamily="34" charset="0"/>
                <a:cs typeface="Arial" pitchFamily="34" charset="0"/>
              </a:rPr>
              <a:t>n</a:t>
            </a:r>
            <a:r>
              <a:rPr lang="en-US" sz="1600" baseline="-25000" dirty="0">
                <a:latin typeface="Arial" pitchFamily="34" charset="0"/>
                <a:cs typeface="Arial" pitchFamily="34" charset="0"/>
              </a:rPr>
              <a:t>  </a:t>
            </a:r>
            <a:r>
              <a:rPr lang="en-US" sz="1600" dirty="0">
                <a:latin typeface="Arial" pitchFamily="34" charset="0"/>
                <a:cs typeface="Arial" pitchFamily="34" charset="0"/>
              </a:rPr>
              <a:t>are inherited as </a:t>
            </a:r>
            <a:r>
              <a:rPr lang="en-US" sz="1600" dirty="0" smtClean="0">
                <a:latin typeface="Arial" pitchFamily="34" charset="0"/>
                <a:cs typeface="Arial" pitchFamily="34" charset="0"/>
              </a:rPr>
              <a:t>is</a:t>
            </a:r>
          </a:p>
          <a:p>
            <a:pPr lvl="1"/>
            <a:r>
              <a:rPr lang="en-US" sz="1600" dirty="0" smtClean="0">
                <a:latin typeface="Arial" pitchFamily="34" charset="0"/>
                <a:cs typeface="Arial" pitchFamily="34" charset="0"/>
              </a:rPr>
              <a:t>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a:latin typeface="Arial" pitchFamily="34" charset="0"/>
                <a:cs typeface="Arial" pitchFamily="34" charset="0"/>
              </a:rPr>
              <a:t>f</a:t>
            </a:r>
            <a:r>
              <a:rPr lang="en-US" sz="1600" baseline="-25000" dirty="0" err="1" smtClean="0">
                <a:latin typeface="Arial" pitchFamily="34" charset="0"/>
                <a:cs typeface="Arial" pitchFamily="34" charset="0"/>
              </a:rPr>
              <a:t>k</a:t>
            </a:r>
            <a:r>
              <a:rPr lang="en-US" sz="1600" baseline="-25000" dirty="0" smtClean="0">
                <a:latin typeface="Arial" pitchFamily="34" charset="0"/>
                <a:cs typeface="Arial" pitchFamily="34" charset="0"/>
              </a:rPr>
              <a:t>  </a:t>
            </a:r>
            <a:r>
              <a:rPr lang="en-US" sz="1600" dirty="0">
                <a:latin typeface="Arial" pitchFamily="34" charset="0"/>
                <a:cs typeface="Arial" pitchFamily="34" charset="0"/>
              </a:rPr>
              <a:t>are </a:t>
            </a:r>
            <a:r>
              <a:rPr lang="en-US" sz="1600" dirty="0" smtClean="0">
                <a:latin typeface="Arial" pitchFamily="34" charset="0"/>
                <a:cs typeface="Arial" pitchFamily="34" charset="0"/>
              </a:rPr>
              <a:t>introduced in A, new features</a:t>
            </a:r>
          </a:p>
          <a:p>
            <a:pPr lvl="1"/>
            <a:r>
              <a:rPr lang="en-US" sz="1600" baseline="-25000" dirty="0">
                <a:latin typeface="Arial" pitchFamily="34" charset="0"/>
                <a:cs typeface="Arial" pitchFamily="34" charset="0"/>
              </a:rPr>
              <a:t>l</a:t>
            </a:r>
            <a:r>
              <a:rPr lang="en-US" sz="1600" dirty="0" smtClean="0">
                <a:latin typeface="Arial" pitchFamily="34" charset="0"/>
                <a:cs typeface="Arial" pitchFamily="34" charset="0"/>
              </a:rPr>
              <a:t> ≤ </a:t>
            </a:r>
            <a:r>
              <a:rPr lang="en-US" sz="1600" baseline="-25000" dirty="0" smtClean="0">
                <a:latin typeface="Arial" pitchFamily="34" charset="0"/>
                <a:cs typeface="Arial" pitchFamily="34" charset="0"/>
              </a:rPr>
              <a:t>m</a:t>
            </a:r>
            <a:r>
              <a:rPr lang="en-US" sz="1600" dirty="0" smtClean="0">
                <a:latin typeface="Arial" pitchFamily="34" charset="0"/>
                <a:cs typeface="Arial" pitchFamily="34" charset="0"/>
              </a:rPr>
              <a:t>, let 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a:latin typeface="Arial" pitchFamily="34" charset="0"/>
                <a:cs typeface="Arial" pitchFamily="34" charset="0"/>
              </a:rPr>
              <a:t>f</a:t>
            </a:r>
            <a:r>
              <a:rPr lang="en-US" sz="1600" baseline="-25000" dirty="0" err="1" smtClean="0">
                <a:latin typeface="Arial" pitchFamily="34" charset="0"/>
                <a:cs typeface="Arial" pitchFamily="34" charset="0"/>
              </a:rPr>
              <a:t>l</a:t>
            </a:r>
            <a:r>
              <a:rPr lang="en-US" sz="1600" baseline="-25000" dirty="0" smtClean="0">
                <a:latin typeface="Arial" pitchFamily="34" charset="0"/>
                <a:cs typeface="Arial" pitchFamily="34" charset="0"/>
              </a:rPr>
              <a:t> </a:t>
            </a:r>
            <a:r>
              <a:rPr lang="en-US" sz="1600" dirty="0" smtClean="0">
                <a:latin typeface="Arial" pitchFamily="34" charset="0"/>
                <a:cs typeface="Arial" pitchFamily="34" charset="0"/>
              </a:rPr>
              <a:t>override some of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smtClean="0">
                <a:latin typeface="Arial" pitchFamily="34" charset="0"/>
                <a:cs typeface="Arial" pitchFamily="34" charset="0"/>
              </a:rPr>
              <a:t>f</a:t>
            </a:r>
            <a:r>
              <a:rPr lang="en-US" sz="1600" baseline="-25000" dirty="0" err="1" smtClean="0">
                <a:latin typeface="Arial" pitchFamily="34" charset="0"/>
                <a:cs typeface="Arial" pitchFamily="34" charset="0"/>
              </a:rPr>
              <a:t>m</a:t>
            </a:r>
            <a:r>
              <a:rPr lang="en-US" sz="1600" baseline="-25000" dirty="0" smtClean="0">
                <a:latin typeface="Arial" pitchFamily="34" charset="0"/>
                <a:cs typeface="Arial" pitchFamily="34" charset="0"/>
              </a:rPr>
              <a:t>  </a:t>
            </a:r>
            <a:r>
              <a:rPr lang="en-US" sz="1600" dirty="0" smtClean="0">
                <a:latin typeface="Arial" pitchFamily="34" charset="0"/>
                <a:cs typeface="Arial" pitchFamily="34" charset="0"/>
              </a:rPr>
              <a:t>based on signature conformance then remaining (not overridden) of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f</a:t>
            </a:r>
            <a:r>
              <a:rPr lang="en-US" sz="1600" baseline="-25000" dirty="0" err="1">
                <a:latin typeface="Arial" pitchFamily="34" charset="0"/>
                <a:cs typeface="Arial" pitchFamily="34" charset="0"/>
              </a:rPr>
              <a:t>m</a:t>
            </a:r>
            <a:r>
              <a:rPr lang="en-US" sz="1600" dirty="0" smtClean="0">
                <a:latin typeface="Arial" pitchFamily="34" charset="0"/>
                <a:cs typeface="Arial" pitchFamily="34" charset="0"/>
              </a:rPr>
              <a:t> are inherited as is</a:t>
            </a:r>
          </a:p>
          <a:p>
            <a:r>
              <a:rPr lang="en-US" sz="1600" b="1" dirty="0" smtClean="0">
                <a:latin typeface="Arial" pitchFamily="34" charset="0"/>
                <a:cs typeface="Arial" pitchFamily="34" charset="0"/>
              </a:rPr>
              <a:t>Override while inheriting</a:t>
            </a:r>
            <a:r>
              <a:rPr lang="en-US" sz="1600" dirty="0" smtClean="0">
                <a:latin typeface="Arial" pitchFamily="34" charset="0"/>
                <a:cs typeface="Arial" pitchFamily="34" charset="0"/>
              </a:rPr>
              <a:t>:</a:t>
            </a:r>
          </a:p>
          <a:p>
            <a:pPr lvl="1"/>
            <a:r>
              <a:rPr lang="en-US" sz="1600" dirty="0" smtClean="0">
                <a:latin typeface="Arial" pitchFamily="34" charset="0"/>
                <a:cs typeface="Arial" pitchFamily="34" charset="0"/>
              </a:rPr>
              <a:t>f</a:t>
            </a:r>
            <a:r>
              <a:rPr lang="en-US" sz="1600" baseline="-25000" dirty="0" smtClean="0">
                <a:latin typeface="Arial" pitchFamily="34" charset="0"/>
                <a:cs typeface="Arial" pitchFamily="34" charset="0"/>
              </a:rPr>
              <a:t>i</a:t>
            </a:r>
            <a:r>
              <a:rPr lang="en-US" sz="1600" dirty="0" smtClean="0">
                <a:latin typeface="Arial" pitchFamily="34" charset="0"/>
                <a:cs typeface="Arial" pitchFamily="34" charset="0"/>
              </a:rPr>
              <a:t> will override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f</a:t>
            </a:r>
            <a:r>
              <a:rPr lang="en-US" sz="1600" baseline="-25000" dirty="0" err="1">
                <a:latin typeface="Arial" pitchFamily="34" charset="0"/>
                <a:cs typeface="Arial" pitchFamily="34" charset="0"/>
              </a:rPr>
              <a:t>k</a:t>
            </a:r>
            <a:r>
              <a:rPr lang="en-US" sz="1600" baseline="-25000" dirty="0">
                <a:latin typeface="Arial" pitchFamily="34" charset="0"/>
                <a:cs typeface="Arial" pitchFamily="34" charset="0"/>
              </a:rPr>
              <a:t> </a:t>
            </a:r>
            <a:r>
              <a:rPr lang="en-US" sz="1600" dirty="0" smtClean="0">
                <a:latin typeface="Arial" pitchFamily="34" charset="0"/>
                <a:cs typeface="Arial" pitchFamily="34" charset="0"/>
              </a:rPr>
              <a:t>, where </a:t>
            </a:r>
            <a:r>
              <a:rPr lang="en-US" sz="1600" baseline="-25000" dirty="0" smtClean="0">
                <a:latin typeface="Arial" pitchFamily="34" charset="0"/>
                <a:cs typeface="Arial" pitchFamily="34" charset="0"/>
              </a:rPr>
              <a:t>k</a:t>
            </a:r>
            <a:r>
              <a:rPr lang="en-US" sz="1600" dirty="0" smtClean="0">
                <a:latin typeface="Arial" pitchFamily="34" charset="0"/>
                <a:cs typeface="Arial" pitchFamily="34" charset="0"/>
              </a:rPr>
              <a:t> &lt; </a:t>
            </a:r>
            <a:r>
              <a:rPr lang="en-US" sz="1600" baseline="-25000" dirty="0" smtClean="0">
                <a:latin typeface="Arial" pitchFamily="34" charset="0"/>
                <a:cs typeface="Arial" pitchFamily="34" charset="0"/>
              </a:rPr>
              <a:t>n</a:t>
            </a:r>
            <a:r>
              <a:rPr lang="en-US" sz="1600" dirty="0" smtClean="0">
                <a:latin typeface="Arial" pitchFamily="34" charset="0"/>
                <a:cs typeface="Arial" pitchFamily="34" charset="0"/>
              </a:rPr>
              <a:t>, based on </a:t>
            </a:r>
            <a:r>
              <a:rPr lang="en-US" sz="1600" dirty="0">
                <a:latin typeface="Arial" pitchFamily="34" charset="0"/>
                <a:cs typeface="Arial" pitchFamily="34" charset="0"/>
              </a:rPr>
              <a:t>signature conformance </a:t>
            </a:r>
            <a:endParaRPr lang="en-US" sz="1600" dirty="0" smtClean="0">
              <a:latin typeface="Arial" pitchFamily="34" charset="0"/>
              <a:cs typeface="Arial" pitchFamily="34" charset="0"/>
            </a:endParaRPr>
          </a:p>
          <a:p>
            <a:pPr lvl="1"/>
            <a:r>
              <a:rPr lang="en-US" sz="1600" dirty="0">
                <a:latin typeface="Arial" pitchFamily="34" charset="0"/>
                <a:cs typeface="Arial" pitchFamily="34" charset="0"/>
              </a:rPr>
              <a:t>t</a:t>
            </a:r>
            <a:r>
              <a:rPr lang="en-US" sz="1600" dirty="0" smtClean="0">
                <a:latin typeface="Arial" pitchFamily="34" charset="0"/>
                <a:cs typeface="Arial" pitchFamily="34" charset="0"/>
              </a:rPr>
              <a:t>hen A will have 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smtClean="0">
                <a:latin typeface="Arial" pitchFamily="34" charset="0"/>
                <a:cs typeface="Arial" pitchFamily="34" charset="0"/>
              </a:rPr>
              <a:t>f</a:t>
            </a:r>
            <a:r>
              <a:rPr lang="en-US" sz="1600" baseline="-25000" dirty="0" err="1" smtClean="0">
                <a:latin typeface="Arial" pitchFamily="34" charset="0"/>
                <a:cs typeface="Arial" pitchFamily="34" charset="0"/>
              </a:rPr>
              <a:t>n</a:t>
            </a:r>
            <a:r>
              <a:rPr lang="en-US" sz="1600" baseline="-25000" dirty="0" smtClean="0">
                <a:latin typeface="Arial" pitchFamily="34" charset="0"/>
                <a:cs typeface="Arial" pitchFamily="34" charset="0"/>
              </a:rPr>
              <a:t> – k + 1 </a:t>
            </a:r>
            <a:r>
              <a:rPr lang="en-US" sz="1600" dirty="0" smtClean="0">
                <a:latin typeface="Arial" pitchFamily="34" charset="0"/>
                <a:cs typeface="Arial" pitchFamily="34" charset="0"/>
              </a:rPr>
              <a:t>features</a:t>
            </a:r>
          </a:p>
          <a:p>
            <a:r>
              <a:rPr lang="en-US" sz="1600" b="1" dirty="0" smtClean="0">
                <a:latin typeface="Arial" pitchFamily="34" charset="0"/>
                <a:cs typeface="Arial" pitchFamily="34" charset="0"/>
              </a:rPr>
              <a:t>Feature call validity</a:t>
            </a:r>
          </a:p>
          <a:p>
            <a:pPr lvl="1"/>
            <a:r>
              <a:rPr lang="en-US" sz="1600" dirty="0">
                <a:latin typeface="Arial" pitchFamily="34" charset="0"/>
                <a:cs typeface="Arial" pitchFamily="34" charset="0"/>
              </a:rPr>
              <a:t>Call is valid when it can be unambiguously resolved!</a:t>
            </a:r>
          </a:p>
          <a:p>
            <a:pPr lvl="1"/>
            <a:r>
              <a:rPr lang="en-US" sz="1600" dirty="0">
                <a:latin typeface="Arial" pitchFamily="34" charset="0"/>
                <a:cs typeface="Arial" pitchFamily="34" charset="0"/>
              </a:rPr>
              <a:t>There is only one visible f in A with the signature (T</a:t>
            </a:r>
            <a:r>
              <a:rPr lang="en-US" sz="1600" baseline="-25000" dirty="0">
                <a:latin typeface="Arial" pitchFamily="34" charset="0"/>
                <a:cs typeface="Arial" pitchFamily="34" charset="0"/>
              </a:rPr>
              <a:t>1</a:t>
            </a:r>
            <a:r>
              <a:rPr lang="en-US" sz="1600" dirty="0">
                <a:latin typeface="Arial" pitchFamily="34" charset="0"/>
                <a:cs typeface="Arial" pitchFamily="34" charset="0"/>
              </a:rPr>
              <a:t>..T</a:t>
            </a:r>
            <a:r>
              <a:rPr lang="en-US" sz="1600" baseline="-25000" dirty="0">
                <a:latin typeface="Arial" pitchFamily="34" charset="0"/>
                <a:cs typeface="Arial" pitchFamily="34" charset="0"/>
              </a:rPr>
              <a:t>n</a:t>
            </a:r>
            <a:r>
              <a:rPr lang="en-US" sz="1600" dirty="0">
                <a:latin typeface="Arial" pitchFamily="34" charset="0"/>
                <a:cs typeface="Arial" pitchFamily="34" charset="0"/>
              </a:rPr>
              <a:t>) to which (ET</a:t>
            </a:r>
            <a:r>
              <a:rPr lang="en-US" sz="1600" baseline="-25000" dirty="0">
                <a:latin typeface="Arial" pitchFamily="34" charset="0"/>
                <a:cs typeface="Arial" pitchFamily="34" charset="0"/>
              </a:rPr>
              <a:t>1</a:t>
            </a:r>
            <a:r>
              <a:rPr lang="en-US" sz="1600" dirty="0">
                <a:latin typeface="Arial" pitchFamily="34" charset="0"/>
                <a:cs typeface="Arial" pitchFamily="34" charset="0"/>
              </a:rPr>
              <a:t>..ET</a:t>
            </a:r>
            <a:r>
              <a:rPr lang="en-US" sz="1600" baseline="-25000" dirty="0">
                <a:latin typeface="Arial" pitchFamily="34" charset="0"/>
                <a:cs typeface="Arial" pitchFamily="34" charset="0"/>
              </a:rPr>
              <a:t>n</a:t>
            </a:r>
            <a:r>
              <a:rPr lang="en-US" sz="1600" dirty="0">
                <a:latin typeface="Arial" pitchFamily="34" charset="0"/>
                <a:cs typeface="Arial" pitchFamily="34" charset="0"/>
              </a:rPr>
              <a:t>) conforms</a:t>
            </a:r>
          </a:p>
        </p:txBody>
      </p:sp>
      <p:sp>
        <p:nvSpPr>
          <p:cNvPr id="4" name="Объект 3"/>
          <p:cNvSpPr>
            <a:spLocks noGrp="1"/>
          </p:cNvSpPr>
          <p:nvPr>
            <p:ph sz="quarter" idx="2"/>
          </p:nvPr>
        </p:nvSpPr>
        <p:spPr>
          <a:xfrm>
            <a:off x="4060139" y="5282519"/>
            <a:ext cx="4994276" cy="1499281"/>
          </a:xfrm>
        </p:spPr>
        <p:txBody>
          <a:bodyPr>
            <a:noAutofit/>
          </a:bodyPr>
          <a:lstStyle/>
          <a:p>
            <a:pPr marL="0" indent="0">
              <a:buNone/>
            </a:pPr>
            <a:r>
              <a:rPr kumimoji="1" lang="en-US" sz="1600" dirty="0">
                <a:solidFill>
                  <a:srgbClr val="0000FF"/>
                </a:solidFill>
                <a:latin typeface="Lucida Console" pitchFamily="49" charset="0"/>
                <a:cs typeface="Times New Roman" charset="0"/>
              </a:rPr>
              <a:t>// P1.</a:t>
            </a:r>
            <a:r>
              <a:rPr kumimoji="1" lang="ru-RU" sz="1600" dirty="0">
                <a:solidFill>
                  <a:srgbClr val="0000FF"/>
                </a:solidFill>
                <a:latin typeface="Lucida Console" pitchFamily="49" charset="0"/>
                <a:cs typeface="Times New Roman" charset="0"/>
              </a:rPr>
              <a:t>.</a:t>
            </a:r>
            <a:r>
              <a:rPr kumimoji="1" lang="en-US" sz="1600" dirty="0" err="1">
                <a:solidFill>
                  <a:srgbClr val="0000FF"/>
                </a:solidFill>
                <a:latin typeface="Lucida Console" pitchFamily="49" charset="0"/>
                <a:cs typeface="Times New Roman" charset="0"/>
              </a:rPr>
              <a:t>Pn</a:t>
            </a:r>
            <a:r>
              <a:rPr kumimoji="1" lang="en-US" sz="1600" dirty="0">
                <a:solidFill>
                  <a:srgbClr val="0000FF"/>
                </a:solidFill>
                <a:latin typeface="Lucida Console" pitchFamily="49" charset="0"/>
                <a:cs typeface="Times New Roman" charset="0"/>
              </a:rPr>
              <a:t> – base units for A</a:t>
            </a:r>
          </a:p>
          <a:p>
            <a:pPr marL="0" indent="0">
              <a:buNone/>
            </a:pPr>
            <a:r>
              <a:rPr kumimoji="1" lang="en-US" sz="1600" dirty="0">
                <a:solidFill>
                  <a:srgbClr val="0000FF"/>
                </a:solidFill>
                <a:latin typeface="Lucida Console" pitchFamily="49" charset="0"/>
                <a:cs typeface="Times New Roman" charset="0"/>
              </a:rPr>
              <a:t>// E1.</a:t>
            </a:r>
            <a:r>
              <a:rPr kumimoji="1" lang="ru-RU" sz="1600" dirty="0">
                <a:solidFill>
                  <a:srgbClr val="0000FF"/>
                </a:solidFill>
                <a:latin typeface="Lucida Console" pitchFamily="49" charset="0"/>
                <a:cs typeface="Times New Roman" charset="0"/>
              </a:rPr>
              <a:t>.</a:t>
            </a:r>
            <a:r>
              <a:rPr kumimoji="1" lang="en-US" sz="1600" dirty="0" err="1">
                <a:solidFill>
                  <a:srgbClr val="0000FF"/>
                </a:solidFill>
                <a:latin typeface="Lucida Console" pitchFamily="49" charset="0"/>
                <a:cs typeface="Times New Roman" charset="0"/>
              </a:rPr>
              <a:t>En</a:t>
            </a:r>
            <a:r>
              <a:rPr kumimoji="1" lang="en-US" sz="1600" dirty="0">
                <a:solidFill>
                  <a:srgbClr val="0000FF"/>
                </a:solidFill>
                <a:latin typeface="Lucida Console" pitchFamily="49" charset="0"/>
                <a:cs typeface="Times New Roman" charset="0"/>
              </a:rPr>
              <a:t> – expressions of types </a:t>
            </a:r>
            <a:r>
              <a:rPr kumimoji="1" lang="en-US" sz="1600" dirty="0" err="1">
                <a:solidFill>
                  <a:srgbClr val="0000FF"/>
                </a:solidFill>
                <a:latin typeface="Lucida Console" pitchFamily="49" charset="0"/>
                <a:cs typeface="Times New Roman" charset="0"/>
              </a:rPr>
              <a:t>ETi</a:t>
            </a:r>
            <a:r>
              <a:rPr kumimoji="1" lang="ru-RU" sz="1600" dirty="0">
                <a:solidFill>
                  <a:srgbClr val="0000FF"/>
                </a:solidFill>
                <a:latin typeface="Lucida Console" pitchFamily="49" charset="0"/>
                <a:cs typeface="Times New Roman" charset="0"/>
              </a:rPr>
              <a:t/>
            </a:r>
            <a:br>
              <a:rPr kumimoji="1" lang="ru-RU" sz="1600" dirty="0">
                <a:solidFill>
                  <a:srgbClr val="0000FF"/>
                </a:solidFill>
                <a:latin typeface="Lucida Console" pitchFamily="49" charset="0"/>
                <a:cs typeface="Times New Roman" charset="0"/>
              </a:rPr>
            </a:br>
            <a:r>
              <a:rPr kumimoji="1" lang="en-US" sz="1600" dirty="0">
                <a:solidFill>
                  <a:srgbClr val="0000FF"/>
                </a:solidFill>
                <a:latin typeface="Lucida Console" pitchFamily="49" charset="0"/>
                <a:cs typeface="Times New Roman" charset="0"/>
              </a:rPr>
              <a:t>a </a:t>
            </a:r>
            <a:r>
              <a:rPr kumimoji="1" lang="en-US" sz="1600" b="1" dirty="0">
                <a:solidFill>
                  <a:srgbClr val="0000FF"/>
                </a:solidFill>
                <a:latin typeface="Lucida Console" pitchFamily="49" charset="0"/>
                <a:cs typeface="Times New Roman" charset="0"/>
              </a:rPr>
              <a:t>is</a:t>
            </a:r>
            <a:r>
              <a:rPr kumimoji="1" lang="en-US" sz="1600" dirty="0">
                <a:solidFill>
                  <a:srgbClr val="0000FF"/>
                </a:solidFill>
                <a:latin typeface="Lucida Console" pitchFamily="49" charset="0"/>
                <a:cs typeface="Times New Roman" charset="0"/>
              </a:rPr>
              <a:t> A</a:t>
            </a:r>
            <a:r>
              <a:rPr kumimoji="1" lang="ru-RU" sz="1600" dirty="0">
                <a:solidFill>
                  <a:srgbClr val="0000FF"/>
                </a:solidFill>
                <a:latin typeface="Lucida Console" pitchFamily="49" charset="0"/>
                <a:cs typeface="Times New Roman" charset="0"/>
              </a:rPr>
              <a:t/>
            </a:r>
            <a:br>
              <a:rPr kumimoji="1" lang="ru-RU" sz="1600" dirty="0">
                <a:solidFill>
                  <a:srgbClr val="0000FF"/>
                </a:solidFill>
                <a:latin typeface="Lucida Console" pitchFamily="49" charset="0"/>
                <a:cs typeface="Times New Roman" charset="0"/>
              </a:rPr>
            </a:br>
            <a:r>
              <a:rPr kumimoji="1" lang="en-US" sz="1600" dirty="0" err="1">
                <a:solidFill>
                  <a:srgbClr val="0000FF"/>
                </a:solidFill>
                <a:latin typeface="Lucida Console" pitchFamily="49" charset="0"/>
                <a:cs typeface="Times New Roman" charset="0"/>
              </a:rPr>
              <a:t>a.f</a:t>
            </a:r>
            <a:r>
              <a:rPr kumimoji="1" lang="en-US" sz="1600" dirty="0">
                <a:solidFill>
                  <a:srgbClr val="0000FF"/>
                </a:solidFill>
                <a:latin typeface="Lucida Console" pitchFamily="49" charset="0"/>
                <a:cs typeface="Times New Roman" charset="0"/>
              </a:rPr>
              <a:t>(E1, </a:t>
            </a:r>
            <a:r>
              <a:rPr kumimoji="1" lang="ru-RU" sz="1600" dirty="0">
                <a:solidFill>
                  <a:srgbClr val="0000FF"/>
                </a:solidFill>
                <a:latin typeface="Lucida Console" pitchFamily="49" charset="0"/>
                <a:cs typeface="Times New Roman" charset="0"/>
              </a:rPr>
              <a:t>..</a:t>
            </a:r>
            <a:r>
              <a:rPr kumimoji="1" lang="en-US" sz="1600" dirty="0">
                <a:solidFill>
                  <a:srgbClr val="0000FF"/>
                </a:solidFill>
                <a:latin typeface="Lucida Console" pitchFamily="49" charset="0"/>
                <a:cs typeface="Times New Roman" charset="0"/>
              </a:rPr>
              <a:t> </a:t>
            </a:r>
            <a:r>
              <a:rPr kumimoji="1" lang="en-US" sz="1600" dirty="0" err="1">
                <a:solidFill>
                  <a:srgbClr val="0000FF"/>
                </a:solidFill>
                <a:latin typeface="Lucida Console" pitchFamily="49" charset="0"/>
                <a:cs typeface="Times New Roman" charset="0"/>
              </a:rPr>
              <a:t>En</a:t>
            </a:r>
            <a:r>
              <a:rPr kumimoji="1" lang="en-US" sz="1600" dirty="0">
                <a:solidFill>
                  <a:srgbClr val="0000FF"/>
                </a:solidFill>
                <a:latin typeface="Lucida Console" pitchFamily="49" charset="0"/>
                <a:cs typeface="Times New Roman" charset="0"/>
              </a:rPr>
              <a:t>)</a:t>
            </a:r>
            <a:r>
              <a:rPr kumimoji="1" lang="ru-RU" sz="1600" dirty="0">
                <a:solidFill>
                  <a:srgbClr val="0000FF"/>
                </a:solidFill>
                <a:latin typeface="Lucida Console" pitchFamily="49" charset="0"/>
                <a:cs typeface="Times New Roman" charset="0"/>
              </a:rPr>
              <a:t/>
            </a:r>
            <a:br>
              <a:rPr kumimoji="1" lang="ru-RU" sz="1600" dirty="0">
                <a:solidFill>
                  <a:srgbClr val="0000FF"/>
                </a:solidFill>
                <a:latin typeface="Lucida Console" pitchFamily="49" charset="0"/>
                <a:cs typeface="Times New Roman" charset="0"/>
              </a:rPr>
            </a:br>
            <a:r>
              <a:rPr kumimoji="1" lang="en-US" sz="1600" dirty="0">
                <a:solidFill>
                  <a:srgbClr val="0000FF"/>
                </a:solidFill>
                <a:latin typeface="Lucida Console" pitchFamily="49" charset="0"/>
                <a:cs typeface="Times New Roman" charset="0"/>
              </a:rPr>
              <a:t>/</a:t>
            </a:r>
            <a:r>
              <a:rPr kumimoji="1" lang="ru-RU" sz="1600" dirty="0">
                <a:solidFill>
                  <a:srgbClr val="0000FF"/>
                </a:solidFill>
                <a:latin typeface="Lucida Console" pitchFamily="49" charset="0"/>
                <a:cs typeface="Times New Roman" charset="0"/>
              </a:rPr>
              <a:t>/ </a:t>
            </a:r>
            <a:r>
              <a:rPr kumimoji="1" lang="en-US" sz="1600" dirty="0">
                <a:solidFill>
                  <a:srgbClr val="0000FF"/>
                </a:solidFill>
                <a:latin typeface="Lucida Console" pitchFamily="49" charset="0"/>
                <a:cs typeface="Times New Roman" charset="0"/>
              </a:rPr>
              <a:t>Is it a valid feature call?</a:t>
            </a:r>
          </a:p>
        </p:txBody>
      </p:sp>
      <p:grpSp>
        <p:nvGrpSpPr>
          <p:cNvPr id="40" name="Группа 39"/>
          <p:cNvGrpSpPr/>
          <p:nvPr/>
        </p:nvGrpSpPr>
        <p:grpSpPr>
          <a:xfrm>
            <a:off x="4019017" y="423124"/>
            <a:ext cx="5066317" cy="2254103"/>
            <a:chOff x="4019017" y="423124"/>
            <a:chExt cx="5066317" cy="2254103"/>
          </a:xfrm>
        </p:grpSpPr>
        <p:sp>
          <p:nvSpPr>
            <p:cNvPr id="7" name="Овал 6"/>
            <p:cNvSpPr/>
            <p:nvPr/>
          </p:nvSpPr>
          <p:spPr>
            <a:xfrm>
              <a:off x="5923540" y="2030896"/>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10" name="Прямая со стрелкой 9"/>
            <p:cNvCxnSpPr>
              <a:stCxn id="7" idx="0"/>
              <a:endCxn id="16" idx="4"/>
            </p:cNvCxnSpPr>
            <p:nvPr/>
          </p:nvCxnSpPr>
          <p:spPr>
            <a:xfrm flipH="1" flipV="1">
              <a:off x="4471455" y="1302520"/>
              <a:ext cx="1904523" cy="728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7" idx="0"/>
              <a:endCxn id="22" idx="4"/>
            </p:cNvCxnSpPr>
            <p:nvPr/>
          </p:nvCxnSpPr>
          <p:spPr>
            <a:xfrm flipV="1">
              <a:off x="6375978" y="1302520"/>
              <a:ext cx="2122703" cy="728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28305" y="2030896"/>
              <a:ext cx="1638301" cy="646331"/>
            </a:xfrm>
            <a:prstGeom prst="rect">
              <a:avLst/>
            </a:prstGeom>
            <a:noFill/>
          </p:spPr>
          <p:txBody>
            <a:bodyPr wrap="square" rtlCol="0">
              <a:spAutoFit/>
            </a:bodyPr>
            <a:lstStyle/>
            <a:p>
              <a:r>
                <a:rPr lang="en-US" dirty="0" smtClean="0"/>
                <a:t>f</a:t>
              </a:r>
              <a:r>
                <a:rPr lang="en-US" baseline="-25000" dirty="0" smtClean="0"/>
                <a:t>1</a:t>
              </a:r>
              <a:r>
                <a:rPr lang="en-US" dirty="0" smtClean="0"/>
                <a:t> .. </a:t>
              </a:r>
              <a:r>
                <a:rPr lang="en-US" dirty="0" err="1" smtClean="0"/>
                <a:t>f</a:t>
              </a:r>
              <a:r>
                <a:rPr lang="en-US" baseline="-25000" dirty="0" err="1" smtClean="0"/>
                <a:t>k</a:t>
              </a:r>
              <a:endParaRPr lang="en-US" baseline="-25000" dirty="0" smtClean="0"/>
            </a:p>
            <a:p>
              <a:r>
                <a:rPr lang="en-US" b="1" dirty="0" smtClean="0"/>
                <a:t>override</a:t>
              </a:r>
              <a:r>
                <a:rPr lang="en-US" dirty="0" smtClean="0"/>
                <a:t> </a:t>
              </a:r>
              <a:r>
                <a:rPr lang="en-US" dirty="0"/>
                <a:t>f</a:t>
              </a:r>
              <a:r>
                <a:rPr lang="en-US" baseline="-25000" dirty="0"/>
                <a:t>1</a:t>
              </a:r>
              <a:r>
                <a:rPr lang="en-US" dirty="0"/>
                <a:t> .. </a:t>
              </a:r>
              <a:r>
                <a:rPr lang="en-US" dirty="0" err="1" smtClean="0"/>
                <a:t>f</a:t>
              </a:r>
              <a:r>
                <a:rPr lang="en-US" baseline="-25000" dirty="0" err="1" smtClean="0"/>
                <a:t>l</a:t>
              </a:r>
              <a:endParaRPr lang="en-US" baseline="-25000" dirty="0"/>
            </a:p>
          </p:txBody>
        </p:sp>
        <p:sp>
          <p:nvSpPr>
            <p:cNvPr id="16" name="Овал 15"/>
            <p:cNvSpPr/>
            <p:nvPr/>
          </p:nvSpPr>
          <p:spPr>
            <a:xfrm>
              <a:off x="4019017" y="835795"/>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P</a:t>
              </a:r>
              <a:r>
                <a:rPr lang="en-US" baseline="-25000" dirty="0">
                  <a:latin typeface="Arial" pitchFamily="34" charset="0"/>
                  <a:cs typeface="Arial" pitchFamily="34" charset="0"/>
                </a:rPr>
                <a:t>1</a:t>
              </a:r>
              <a:endParaRPr lang="en-US" dirty="0">
                <a:latin typeface="Arial" pitchFamily="34" charset="0"/>
                <a:cs typeface="Arial" pitchFamily="34" charset="0"/>
              </a:endParaRPr>
            </a:p>
          </p:txBody>
        </p:sp>
        <p:sp>
          <p:nvSpPr>
            <p:cNvPr id="17" name="TextBox 16"/>
            <p:cNvSpPr txBox="1"/>
            <p:nvPr/>
          </p:nvSpPr>
          <p:spPr>
            <a:xfrm>
              <a:off x="4886162" y="423124"/>
              <a:ext cx="1285875" cy="1107996"/>
            </a:xfrm>
            <a:prstGeom prst="rect">
              <a:avLst/>
            </a:prstGeom>
            <a:noFill/>
          </p:spPr>
          <p:txBody>
            <a:bodyPr wrap="square" rtlCol="0">
              <a:spAutoFit/>
            </a:bodyPr>
            <a:lstStyle/>
            <a:p>
              <a:r>
                <a:rPr lang="en-US" sz="6600" dirty="0"/>
                <a:t>…</a:t>
              </a:r>
              <a:endParaRPr lang="en-US" dirty="0"/>
            </a:p>
          </p:txBody>
        </p:sp>
        <p:sp>
          <p:nvSpPr>
            <p:cNvPr id="19" name="Овал 18"/>
            <p:cNvSpPr/>
            <p:nvPr/>
          </p:nvSpPr>
          <p:spPr>
            <a:xfrm>
              <a:off x="5529099" y="8333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pitchFamily="34" charset="0"/>
                  <a:cs typeface="Arial" pitchFamily="34" charset="0"/>
                </a:rPr>
                <a:t>P</a:t>
              </a:r>
              <a:r>
                <a:rPr lang="en-US" baseline="-25000" dirty="0" err="1">
                  <a:latin typeface="Arial" pitchFamily="34" charset="0"/>
                  <a:cs typeface="Arial" pitchFamily="34" charset="0"/>
                </a:rPr>
                <a:t>n</a:t>
              </a:r>
              <a:endParaRPr lang="en-US" dirty="0">
                <a:latin typeface="Arial" pitchFamily="34" charset="0"/>
                <a:cs typeface="Arial" pitchFamily="34" charset="0"/>
              </a:endParaRPr>
            </a:p>
          </p:txBody>
        </p:sp>
        <p:sp>
          <p:nvSpPr>
            <p:cNvPr id="20" name="Овал 19"/>
            <p:cNvSpPr/>
            <p:nvPr/>
          </p:nvSpPr>
          <p:spPr>
            <a:xfrm>
              <a:off x="6500143" y="833391"/>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P</a:t>
              </a:r>
              <a:r>
                <a:rPr lang="en-US" baseline="-25000" dirty="0" smtClean="0">
                  <a:latin typeface="Arial" pitchFamily="34" charset="0"/>
                  <a:cs typeface="Arial" pitchFamily="34" charset="0"/>
                </a:rPr>
                <a:t>n+1</a:t>
              </a:r>
              <a:endParaRPr lang="en-US" dirty="0">
                <a:latin typeface="Arial" pitchFamily="34" charset="0"/>
                <a:cs typeface="Arial" pitchFamily="34" charset="0"/>
              </a:endParaRPr>
            </a:p>
          </p:txBody>
        </p:sp>
        <p:sp>
          <p:nvSpPr>
            <p:cNvPr id="21" name="TextBox 20"/>
            <p:cNvSpPr txBox="1"/>
            <p:nvPr/>
          </p:nvSpPr>
          <p:spPr>
            <a:xfrm>
              <a:off x="7341904" y="459984"/>
              <a:ext cx="1285875" cy="1107996"/>
            </a:xfrm>
            <a:prstGeom prst="rect">
              <a:avLst/>
            </a:prstGeom>
            <a:noFill/>
          </p:spPr>
          <p:txBody>
            <a:bodyPr wrap="square" rtlCol="0">
              <a:spAutoFit/>
            </a:bodyPr>
            <a:lstStyle/>
            <a:p>
              <a:r>
                <a:rPr lang="en-US" sz="6600" dirty="0"/>
                <a:t>…</a:t>
              </a:r>
              <a:endParaRPr lang="en-US" dirty="0"/>
            </a:p>
          </p:txBody>
        </p:sp>
        <p:sp>
          <p:nvSpPr>
            <p:cNvPr id="22" name="Овал 21"/>
            <p:cNvSpPr/>
            <p:nvPr/>
          </p:nvSpPr>
          <p:spPr>
            <a:xfrm>
              <a:off x="7912028" y="835795"/>
              <a:ext cx="1173306"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P</a:t>
              </a:r>
              <a:r>
                <a:rPr lang="en-US" baseline="-25000" dirty="0" smtClean="0">
                  <a:latin typeface="Arial" pitchFamily="34" charset="0"/>
                  <a:cs typeface="Arial" pitchFamily="34" charset="0"/>
                </a:rPr>
                <a:t>n+m+1</a:t>
              </a:r>
              <a:endParaRPr lang="en-US" dirty="0">
                <a:latin typeface="Arial" pitchFamily="34" charset="0"/>
                <a:cs typeface="Arial" pitchFamily="34" charset="0"/>
              </a:endParaRPr>
            </a:p>
          </p:txBody>
        </p:sp>
        <p:sp>
          <p:nvSpPr>
            <p:cNvPr id="23" name="TextBox 22"/>
            <p:cNvSpPr txBox="1"/>
            <p:nvPr/>
          </p:nvSpPr>
          <p:spPr>
            <a:xfrm>
              <a:off x="7070244" y="492435"/>
              <a:ext cx="330682" cy="369332"/>
            </a:xfrm>
            <a:prstGeom prst="rect">
              <a:avLst/>
            </a:prstGeom>
            <a:noFill/>
          </p:spPr>
          <p:txBody>
            <a:bodyPr wrap="square" rtlCol="0">
              <a:spAutoFit/>
            </a:bodyPr>
            <a:lstStyle/>
            <a:p>
              <a:r>
                <a:rPr lang="en-US" dirty="0" smtClean="0"/>
                <a:t>f</a:t>
              </a:r>
              <a:r>
                <a:rPr lang="en-US" baseline="-25000" dirty="0" smtClean="0"/>
                <a:t>1</a:t>
              </a:r>
              <a:endParaRPr lang="en-US" dirty="0"/>
            </a:p>
          </p:txBody>
        </p:sp>
        <p:sp>
          <p:nvSpPr>
            <p:cNvPr id="24" name="TextBox 23"/>
            <p:cNvSpPr txBox="1"/>
            <p:nvPr/>
          </p:nvSpPr>
          <p:spPr>
            <a:xfrm>
              <a:off x="8621121" y="501368"/>
              <a:ext cx="433294" cy="369332"/>
            </a:xfrm>
            <a:prstGeom prst="rect">
              <a:avLst/>
            </a:prstGeom>
            <a:noFill/>
          </p:spPr>
          <p:txBody>
            <a:bodyPr wrap="square" rtlCol="0">
              <a:spAutoFit/>
            </a:bodyPr>
            <a:lstStyle/>
            <a:p>
              <a:r>
                <a:rPr lang="en-US" dirty="0" err="1" smtClean="0"/>
                <a:t>f</a:t>
              </a:r>
              <a:r>
                <a:rPr lang="en-US" baseline="-25000" dirty="0" err="1" smtClean="0"/>
                <a:t>m</a:t>
              </a:r>
              <a:endParaRPr lang="en-US" dirty="0"/>
            </a:p>
          </p:txBody>
        </p:sp>
        <p:sp>
          <p:nvSpPr>
            <p:cNvPr id="25" name="TextBox 24"/>
            <p:cNvSpPr txBox="1"/>
            <p:nvPr/>
          </p:nvSpPr>
          <p:spPr>
            <a:xfrm>
              <a:off x="4571756" y="492435"/>
              <a:ext cx="381244" cy="369332"/>
            </a:xfrm>
            <a:prstGeom prst="rect">
              <a:avLst/>
            </a:prstGeom>
            <a:noFill/>
          </p:spPr>
          <p:txBody>
            <a:bodyPr wrap="square" rtlCol="0">
              <a:spAutoFit/>
            </a:bodyPr>
            <a:lstStyle/>
            <a:p>
              <a:r>
                <a:rPr lang="en-US" dirty="0" smtClean="0"/>
                <a:t>g</a:t>
              </a:r>
              <a:r>
                <a:rPr lang="en-US" baseline="-25000" dirty="0" smtClean="0"/>
                <a:t>1</a:t>
              </a:r>
              <a:endParaRPr lang="en-US" dirty="0"/>
            </a:p>
          </p:txBody>
        </p:sp>
        <p:sp>
          <p:nvSpPr>
            <p:cNvPr id="26" name="TextBox 25"/>
            <p:cNvSpPr txBox="1"/>
            <p:nvPr/>
          </p:nvSpPr>
          <p:spPr>
            <a:xfrm>
              <a:off x="6102459" y="492435"/>
              <a:ext cx="483523" cy="369332"/>
            </a:xfrm>
            <a:prstGeom prst="rect">
              <a:avLst/>
            </a:prstGeom>
            <a:noFill/>
          </p:spPr>
          <p:txBody>
            <a:bodyPr wrap="square" rtlCol="0">
              <a:spAutoFit/>
            </a:bodyPr>
            <a:lstStyle/>
            <a:p>
              <a:r>
                <a:rPr lang="en-US" dirty="0" err="1" smtClean="0"/>
                <a:t>g</a:t>
              </a:r>
              <a:r>
                <a:rPr lang="en-US" baseline="-25000" dirty="0" err="1" smtClean="0"/>
                <a:t>n</a:t>
              </a:r>
              <a:endParaRPr lang="en-US" dirty="0"/>
            </a:p>
          </p:txBody>
        </p:sp>
      </p:grpSp>
      <p:cxnSp>
        <p:nvCxnSpPr>
          <p:cNvPr id="33" name="Прямая со стрелкой 32"/>
          <p:cNvCxnSpPr>
            <a:stCxn id="30" idx="0"/>
            <a:endCxn id="5" idx="4"/>
          </p:cNvCxnSpPr>
          <p:nvPr/>
        </p:nvCxnSpPr>
        <p:spPr>
          <a:xfrm flipH="1" flipV="1">
            <a:off x="5247696" y="3963837"/>
            <a:ext cx="1074672" cy="7183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9" name="Группа 38"/>
          <p:cNvGrpSpPr/>
          <p:nvPr/>
        </p:nvGrpSpPr>
        <p:grpSpPr>
          <a:xfrm>
            <a:off x="4795258" y="2897272"/>
            <a:ext cx="3617026" cy="2251591"/>
            <a:chOff x="4800436" y="3015734"/>
            <a:chExt cx="3617026" cy="2251591"/>
          </a:xfrm>
        </p:grpSpPr>
        <p:sp>
          <p:nvSpPr>
            <p:cNvPr id="5" name="Овал 4"/>
            <p:cNvSpPr/>
            <p:nvPr/>
          </p:nvSpPr>
          <p:spPr>
            <a:xfrm>
              <a:off x="4800436" y="3615574"/>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P</a:t>
              </a:r>
              <a:r>
                <a:rPr lang="en-US" baseline="-25000" dirty="0">
                  <a:latin typeface="Arial" pitchFamily="34" charset="0"/>
                  <a:cs typeface="Arial" pitchFamily="34" charset="0"/>
                </a:rPr>
                <a:t>1</a:t>
              </a:r>
              <a:endParaRPr lang="en-US" dirty="0">
                <a:latin typeface="Arial" pitchFamily="34" charset="0"/>
                <a:cs typeface="Arial" pitchFamily="34" charset="0"/>
              </a:endParaRPr>
            </a:p>
          </p:txBody>
        </p:sp>
        <p:sp>
          <p:nvSpPr>
            <p:cNvPr id="6" name="Овал 5"/>
            <p:cNvSpPr/>
            <p:nvPr/>
          </p:nvSpPr>
          <p:spPr>
            <a:xfrm>
              <a:off x="6772111" y="358699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pitchFamily="34" charset="0"/>
                  <a:cs typeface="Arial" pitchFamily="34" charset="0"/>
                </a:rPr>
                <a:t>P</a:t>
              </a:r>
              <a:r>
                <a:rPr lang="en-US" baseline="-25000" dirty="0" err="1">
                  <a:latin typeface="Arial" pitchFamily="34" charset="0"/>
                  <a:cs typeface="Arial" pitchFamily="34" charset="0"/>
                </a:rPr>
                <a:t>n</a:t>
              </a:r>
              <a:endParaRPr lang="en-US" dirty="0">
                <a:latin typeface="Arial" pitchFamily="34" charset="0"/>
                <a:cs typeface="Arial" pitchFamily="34" charset="0"/>
              </a:endParaRPr>
            </a:p>
          </p:txBody>
        </p:sp>
        <p:sp>
          <p:nvSpPr>
            <p:cNvPr id="8" name="TextBox 7"/>
            <p:cNvSpPr txBox="1"/>
            <p:nvPr/>
          </p:nvSpPr>
          <p:spPr>
            <a:xfrm>
              <a:off x="5875108" y="3015734"/>
              <a:ext cx="1285875" cy="1107996"/>
            </a:xfrm>
            <a:prstGeom prst="rect">
              <a:avLst/>
            </a:prstGeom>
            <a:noFill/>
          </p:spPr>
          <p:txBody>
            <a:bodyPr wrap="square" rtlCol="0">
              <a:spAutoFit/>
            </a:bodyPr>
            <a:lstStyle/>
            <a:p>
              <a:r>
                <a:rPr lang="en-US" sz="6600" dirty="0"/>
                <a:t>…</a:t>
              </a:r>
              <a:endParaRPr lang="en-US" dirty="0"/>
            </a:p>
          </p:txBody>
        </p:sp>
        <p:sp>
          <p:nvSpPr>
            <p:cNvPr id="13" name="TextBox 12"/>
            <p:cNvSpPr txBox="1"/>
            <p:nvPr/>
          </p:nvSpPr>
          <p:spPr>
            <a:xfrm>
              <a:off x="5448135" y="3348873"/>
              <a:ext cx="669548" cy="369332"/>
            </a:xfrm>
            <a:prstGeom prst="rect">
              <a:avLst/>
            </a:prstGeom>
            <a:noFill/>
          </p:spPr>
          <p:txBody>
            <a:bodyPr wrap="square" rtlCol="0">
              <a:spAutoFit/>
            </a:bodyPr>
            <a:lstStyle/>
            <a:p>
              <a:r>
                <a:rPr lang="en-US" dirty="0" smtClean="0"/>
                <a:t>f</a:t>
              </a:r>
              <a:r>
                <a:rPr lang="en-US" baseline="-25000" dirty="0" smtClean="0"/>
                <a:t>1</a:t>
              </a:r>
              <a:endParaRPr lang="en-US" dirty="0"/>
            </a:p>
          </p:txBody>
        </p:sp>
        <p:sp>
          <p:nvSpPr>
            <p:cNvPr id="14" name="TextBox 13"/>
            <p:cNvSpPr txBox="1"/>
            <p:nvPr/>
          </p:nvSpPr>
          <p:spPr>
            <a:xfrm>
              <a:off x="7747914" y="3385066"/>
              <a:ext cx="669548" cy="369332"/>
            </a:xfrm>
            <a:prstGeom prst="rect">
              <a:avLst/>
            </a:prstGeom>
            <a:noFill/>
          </p:spPr>
          <p:txBody>
            <a:bodyPr wrap="square" rtlCol="0">
              <a:spAutoFit/>
            </a:bodyPr>
            <a:lstStyle/>
            <a:p>
              <a:r>
                <a:rPr lang="en-US" dirty="0" err="1" smtClean="0"/>
                <a:t>f</a:t>
              </a:r>
              <a:r>
                <a:rPr lang="en-US" baseline="-25000" dirty="0" err="1" smtClean="0"/>
                <a:t>n</a:t>
              </a:r>
              <a:endParaRPr lang="en-US" dirty="0"/>
            </a:p>
          </p:txBody>
        </p:sp>
        <p:sp>
          <p:nvSpPr>
            <p:cNvPr id="30" name="Овал 29"/>
            <p:cNvSpPr/>
            <p:nvPr/>
          </p:nvSpPr>
          <p:spPr>
            <a:xfrm>
              <a:off x="5875108" y="48006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36" name="Прямая со стрелкой 35"/>
            <p:cNvCxnSpPr>
              <a:stCxn id="30" idx="0"/>
              <a:endCxn id="6" idx="4"/>
            </p:cNvCxnSpPr>
            <p:nvPr/>
          </p:nvCxnSpPr>
          <p:spPr>
            <a:xfrm flipV="1">
              <a:off x="6327546" y="4053724"/>
              <a:ext cx="897003" cy="746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6989478" y="4191000"/>
            <a:ext cx="1638301" cy="369332"/>
          </a:xfrm>
          <a:prstGeom prst="rect">
            <a:avLst/>
          </a:prstGeom>
          <a:noFill/>
        </p:spPr>
        <p:txBody>
          <a:bodyPr wrap="square" rtlCol="0">
            <a:spAutoFit/>
          </a:bodyPr>
          <a:lstStyle/>
          <a:p>
            <a:r>
              <a:rPr lang="en-US" b="1" dirty="0" smtClean="0"/>
              <a:t>override</a:t>
            </a:r>
            <a:r>
              <a:rPr lang="en-US" dirty="0" smtClean="0"/>
              <a:t> f</a:t>
            </a:r>
            <a:r>
              <a:rPr lang="en-US" baseline="-25000" dirty="0" smtClean="0"/>
              <a:t>i</a:t>
            </a:r>
            <a:endParaRPr lang="en-US" baseline="-25000" dirty="0"/>
          </a:p>
        </p:txBody>
      </p:sp>
      <p:sp>
        <p:nvSpPr>
          <p:cNvPr id="31"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22</a:t>
            </a:fld>
            <a:endParaRPr lang="en-US" dirty="0"/>
          </a:p>
        </p:txBody>
      </p:sp>
    </p:spTree>
    <p:extLst>
      <p:ext uri="{BB962C8B-B14F-4D97-AF65-F5344CB8AC3E}">
        <p14:creationId xmlns:p14="http://schemas.microsoft.com/office/powerpoint/2010/main" val="35329231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Approach </a:t>
            </a:r>
            <a:r>
              <a:rPr lang="en-US" sz="3400" b="1" dirty="0">
                <a:solidFill>
                  <a:srgbClr val="CC6600"/>
                </a:solidFill>
                <a:latin typeface="Comic Sans MS" pitchFamily="66" charset="0"/>
              </a:rPr>
              <a:t>to inheritance, feature call </a:t>
            </a:r>
            <a:r>
              <a:rPr lang="en-US" sz="3400" b="1" dirty="0" smtClean="0">
                <a:solidFill>
                  <a:srgbClr val="CC6600"/>
                </a:solidFill>
                <a:latin typeface="Comic Sans MS" pitchFamily="66" charset="0"/>
              </a:rPr>
              <a:t>validity-2</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lnSpcReduction="10000"/>
          </a:bodyPr>
          <a:lstStyle/>
          <a:p>
            <a:r>
              <a:rPr lang="en-US" sz="1600" dirty="0" smtClean="0">
                <a:latin typeface="Arial" pitchFamily="34" charset="0"/>
                <a:cs typeface="Arial" pitchFamily="34" charset="0"/>
              </a:rPr>
              <a:t>High-level approach:</a:t>
            </a:r>
            <a:r>
              <a:rPr lang="ru-RU" sz="1600" dirty="0" smtClean="0">
                <a:latin typeface="Arial" pitchFamily="34" charset="0"/>
                <a:cs typeface="Arial" pitchFamily="34" charset="0"/>
              </a:rPr>
              <a:t> </a:t>
            </a:r>
            <a:r>
              <a:rPr lang="en-US" sz="1600" dirty="0" smtClean="0">
                <a:latin typeface="Arial" pitchFamily="34" charset="0"/>
                <a:cs typeface="Arial" pitchFamily="34" charset="0"/>
              </a:rPr>
              <a:t>multiple inheritance with overloading and conflicting feature versions while checking feature call validity per call.</a:t>
            </a:r>
          </a:p>
          <a:p>
            <a:r>
              <a:rPr lang="en-US" sz="1600" dirty="0" smtClean="0">
                <a:latin typeface="Arial" pitchFamily="34" charset="0"/>
                <a:cs typeface="Arial" pitchFamily="34" charset="0"/>
              </a:rPr>
              <a:t>Mandatory validity check for the inheritance graph</a:t>
            </a:r>
            <a:r>
              <a:rPr lang="ru-RU" sz="1600" dirty="0" smtClean="0">
                <a:latin typeface="Arial" pitchFamily="34" charset="0"/>
                <a:cs typeface="Arial" pitchFamily="34" charset="0"/>
              </a:rPr>
              <a:t> :</a:t>
            </a:r>
            <a:endParaRPr lang="ru-RU" sz="1600" dirty="0">
              <a:latin typeface="Arial" pitchFamily="34" charset="0"/>
              <a:cs typeface="Arial" pitchFamily="34" charset="0"/>
            </a:endParaRPr>
          </a:p>
          <a:p>
            <a:pPr lvl="1"/>
            <a:r>
              <a:rPr lang="en-US" sz="1600" dirty="0" smtClean="0">
                <a:latin typeface="Arial" pitchFamily="34" charset="0"/>
                <a:cs typeface="Arial" pitchFamily="34" charset="0"/>
              </a:rPr>
              <a:t>No cycles in inheritance graph</a:t>
            </a:r>
            <a:endParaRPr lang="ru-RU" sz="1600" dirty="0">
              <a:latin typeface="Arial" pitchFamily="34" charset="0"/>
              <a:cs typeface="Arial" pitchFamily="34" charset="0"/>
            </a:endParaRPr>
          </a:p>
          <a:p>
            <a:pPr lvl="1"/>
            <a:r>
              <a:rPr lang="en-US" sz="1600" dirty="0" smtClean="0">
                <a:latin typeface="Arial" pitchFamily="34" charset="0"/>
                <a:cs typeface="Arial" pitchFamily="34" charset="0"/>
              </a:rPr>
              <a:t>All polymorphic version conflicts resolved (‘select’)</a:t>
            </a:r>
          </a:p>
        </p:txBody>
      </p:sp>
      <p:sp>
        <p:nvSpPr>
          <p:cNvPr id="4" name="Объект 3"/>
          <p:cNvSpPr>
            <a:spLocks noGrp="1"/>
          </p:cNvSpPr>
          <p:nvPr>
            <p:ph sz="quarter" idx="2"/>
          </p:nvPr>
        </p:nvSpPr>
        <p:spPr>
          <a:xfrm>
            <a:off x="3774040" y="625738"/>
            <a:ext cx="4953000" cy="5277757"/>
          </a:xfrm>
        </p:spPr>
        <p:txBody>
          <a:bodyPr>
            <a:normAutofit lnSpcReduction="10000"/>
          </a:bodyPr>
          <a:lstStyle/>
          <a:p>
            <a:pPr marL="0" indent="0">
              <a:buNone/>
            </a:pPr>
            <a:r>
              <a:rPr lang="en-US" sz="1600" b="1" dirty="0">
                <a:solidFill>
                  <a:srgbClr val="0000FF"/>
                </a:solidFill>
                <a:latin typeface="Lucida Console" pitchFamily="49" charset="0"/>
              </a:rPr>
              <a:t>v</a:t>
            </a:r>
            <a:r>
              <a:rPr lang="en-US" sz="1600" b="1" dirty="0" smtClean="0">
                <a:solidFill>
                  <a:srgbClr val="0000FF"/>
                </a:solidFill>
                <a:latin typeface="Lucida Console" pitchFamily="49" charset="0"/>
              </a:rPr>
              <a:t>irtual unit</a:t>
            </a:r>
            <a:r>
              <a:rPr lang="en-US" sz="1600" dirty="0" smtClean="0">
                <a:solidFill>
                  <a:srgbClr val="0000FF"/>
                </a:solidFill>
                <a:latin typeface="Lucida Console" pitchFamily="49" charset="0"/>
              </a:rPr>
              <a:t> A</a:t>
            </a:r>
          </a:p>
          <a:p>
            <a:pPr marL="0" indent="0">
              <a:buNone/>
            </a:pPr>
            <a:r>
              <a:rPr lang="en-US" sz="1600" dirty="0" smtClean="0">
                <a:solidFill>
                  <a:srgbClr val="0000FF"/>
                </a:solidFill>
                <a:latin typeface="Lucida Console" pitchFamily="49" charset="0"/>
              </a:rPr>
              <a:t>   foo (T) </a:t>
            </a:r>
            <a:r>
              <a:rPr lang="en-US" sz="1600" b="1" dirty="0" smtClean="0">
                <a:solidFill>
                  <a:srgbClr val="0000FF"/>
                </a:solidFill>
                <a:latin typeface="Lucida Console" pitchFamily="49" charset="0"/>
              </a:rPr>
              <a:t>virtual</a:t>
            </a:r>
          </a:p>
          <a:p>
            <a:pPr marL="0" indent="0">
              <a:buNone/>
            </a:pPr>
            <a:r>
              <a:rPr lang="en-US" sz="1600" b="1" dirty="0" smtClean="0">
                <a:solidFill>
                  <a:srgbClr val="0000FF"/>
                </a:solidFill>
                <a:latin typeface="Lucida Console" pitchFamily="49" charset="0"/>
              </a:rPr>
              <a:t>end</a:t>
            </a:r>
            <a:endParaRPr lang="ru-RU"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C</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foo (T)</a:t>
            </a:r>
            <a:r>
              <a:rPr lang="en-US" sz="1600" b="1" dirty="0" smtClean="0">
                <a:solidFill>
                  <a:srgbClr val="0000FF"/>
                </a:solidFill>
                <a:latin typeface="Lucida Console" pitchFamily="49" charset="0"/>
              </a:rPr>
              <a:t> do 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B </a:t>
            </a:r>
            <a:r>
              <a:rPr lang="en-US" sz="1600" b="1" dirty="0" smtClean="0">
                <a:solidFill>
                  <a:srgbClr val="0000FF"/>
                </a:solidFill>
                <a:latin typeface="Lucida Console" pitchFamily="49" charset="0"/>
              </a:rPr>
              <a:t>extend</a:t>
            </a:r>
            <a:r>
              <a:rPr lang="en-US" sz="1600" dirty="0" smtClean="0">
                <a:solidFill>
                  <a:srgbClr val="0000FF"/>
                </a:solidFill>
                <a:latin typeface="Lucida Console" pitchFamily="49" charset="0"/>
              </a:rPr>
              <a:t> A, C</a:t>
            </a:r>
          </a:p>
          <a:p>
            <a:pPr marL="0" indent="0">
              <a:buNone/>
            </a:pP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foo (T)</a:t>
            </a:r>
            <a:r>
              <a:rPr lang="en-US" sz="1600" b="1" dirty="0" smtClean="0">
                <a:solidFill>
                  <a:srgbClr val="0000FF"/>
                </a:solidFill>
                <a:latin typeface="Lucida Console" pitchFamily="49" charset="0"/>
              </a:rPr>
              <a:t> do 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E extend </a:t>
            </a:r>
            <a:r>
              <a:rPr lang="en-US" sz="1600" dirty="0" smtClean="0">
                <a:solidFill>
                  <a:srgbClr val="0000FF"/>
                </a:solidFill>
                <a:latin typeface="Lucida Console" pitchFamily="49" charset="0"/>
              </a:rPr>
              <a:t>C, B</a:t>
            </a:r>
          </a:p>
          <a:p>
            <a:pPr marL="0" indent="0">
              <a:buNone/>
            </a:pPr>
            <a:r>
              <a:rPr lang="en-US" sz="1600" b="1" dirty="0" smtClean="0">
                <a:solidFill>
                  <a:srgbClr val="0000FF"/>
                </a:solidFill>
                <a:latin typeface="Lucida Console" pitchFamily="49" charset="0"/>
              </a:rPr>
              <a:t>   override </a:t>
            </a:r>
            <a:r>
              <a:rPr lang="en-US" sz="1600" dirty="0" err="1" smtClean="0">
                <a:solidFill>
                  <a:srgbClr val="0000FF"/>
                </a:solidFill>
                <a:latin typeface="Lucida Console" pitchFamily="49" charset="0"/>
              </a:rPr>
              <a:t>C.foo</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F</a:t>
            </a:r>
            <a:r>
              <a:rPr lang="en-US" sz="1600" b="1" dirty="0" smtClean="0">
                <a:solidFill>
                  <a:srgbClr val="0000FF"/>
                </a:solidFill>
                <a:latin typeface="Lucida Console" pitchFamily="49" charset="0"/>
              </a:rPr>
              <a:t> extend </a:t>
            </a:r>
            <a:r>
              <a:rPr lang="en-US" sz="1600" dirty="0" smtClean="0">
                <a:solidFill>
                  <a:srgbClr val="0000FF"/>
                </a:solidFill>
                <a:latin typeface="Lucida Console" pitchFamily="49" charset="0"/>
              </a:rPr>
              <a:t>A</a:t>
            </a:r>
          </a:p>
          <a:p>
            <a:pPr marL="0" indent="0">
              <a:buNone/>
            </a:pP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foo (T1) </a:t>
            </a:r>
            <a:r>
              <a:rPr lang="en-US" sz="1600" b="1" dirty="0" smtClean="0">
                <a:solidFill>
                  <a:srgbClr val="0000FF"/>
                </a:solidFill>
                <a:latin typeface="Lucida Console" pitchFamily="49" charset="0"/>
              </a:rPr>
              <a:t>do 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G</a:t>
            </a:r>
            <a:r>
              <a:rPr lang="en-US" sz="1600" b="1" dirty="0" smtClean="0">
                <a:solidFill>
                  <a:srgbClr val="0000FF"/>
                </a:solidFill>
                <a:latin typeface="Lucida Console" pitchFamily="49" charset="0"/>
              </a:rPr>
              <a:t> extend </a:t>
            </a:r>
            <a:r>
              <a:rPr lang="en-US" sz="1600" dirty="0" smtClean="0">
                <a:solidFill>
                  <a:srgbClr val="0000FF"/>
                </a:solidFill>
                <a:latin typeface="Lucida Console" pitchFamily="49" charset="0"/>
              </a:rPr>
              <a:t>F, E</a:t>
            </a:r>
          </a:p>
          <a:p>
            <a:pPr marL="0" indent="0">
              <a:buNone/>
            </a:pPr>
            <a:r>
              <a:rPr lang="en-US" sz="1600" b="1" dirty="0" smtClean="0">
                <a:solidFill>
                  <a:srgbClr val="0000FF"/>
                </a:solidFill>
                <a:latin typeface="Lucida Console" pitchFamily="49" charset="0"/>
              </a:rPr>
              <a:t>   use </a:t>
            </a:r>
            <a:r>
              <a:rPr lang="en-US" sz="1600" dirty="0" err="1" smtClean="0">
                <a:solidFill>
                  <a:srgbClr val="0000FF"/>
                </a:solidFill>
                <a:latin typeface="Lucida Console" pitchFamily="49" charset="0"/>
              </a:rPr>
              <a:t>E.foo</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p:txBody>
      </p:sp>
      <p:cxnSp>
        <p:nvCxnSpPr>
          <p:cNvPr id="35" name="Прямая со стрелкой 35"/>
          <p:cNvCxnSpPr>
            <a:stCxn id="26" idx="0"/>
            <a:endCxn id="12" idx="6"/>
          </p:cNvCxnSpPr>
          <p:nvPr/>
        </p:nvCxnSpPr>
        <p:spPr>
          <a:xfrm flipH="1" flipV="1">
            <a:off x="2177104" y="4849096"/>
            <a:ext cx="773522" cy="300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367354" y="3331181"/>
            <a:ext cx="3429933" cy="3236049"/>
            <a:chOff x="367354" y="3331181"/>
            <a:chExt cx="3429933" cy="3236049"/>
          </a:xfrm>
        </p:grpSpPr>
        <p:sp>
          <p:nvSpPr>
            <p:cNvPr id="8" name="Овал 5"/>
            <p:cNvSpPr/>
            <p:nvPr/>
          </p:nvSpPr>
          <p:spPr>
            <a:xfrm>
              <a:off x="837169" y="34497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sp>
          <p:nvSpPr>
            <p:cNvPr id="10" name="TextBox 9"/>
            <p:cNvSpPr txBox="1"/>
            <p:nvPr/>
          </p:nvSpPr>
          <p:spPr>
            <a:xfrm>
              <a:off x="3127739" y="3331181"/>
              <a:ext cx="669548" cy="369332"/>
            </a:xfrm>
            <a:prstGeom prst="rect">
              <a:avLst/>
            </a:prstGeom>
            <a:noFill/>
          </p:spPr>
          <p:txBody>
            <a:bodyPr wrap="square" rtlCol="0">
              <a:spAutoFit/>
            </a:bodyPr>
            <a:lstStyle/>
            <a:p>
              <a:r>
                <a:rPr lang="en-US" dirty="0" smtClean="0"/>
                <a:t>foo</a:t>
              </a:r>
              <a:endParaRPr lang="en-US" dirty="0"/>
            </a:p>
          </p:txBody>
        </p:sp>
        <p:sp>
          <p:nvSpPr>
            <p:cNvPr id="11" name="TextBox 10"/>
            <p:cNvSpPr txBox="1"/>
            <p:nvPr/>
          </p:nvSpPr>
          <p:spPr>
            <a:xfrm>
              <a:off x="426195" y="3331181"/>
              <a:ext cx="669548" cy="369332"/>
            </a:xfrm>
            <a:prstGeom prst="rect">
              <a:avLst/>
            </a:prstGeom>
            <a:noFill/>
          </p:spPr>
          <p:txBody>
            <a:bodyPr wrap="square" rtlCol="0">
              <a:spAutoFit/>
            </a:bodyPr>
            <a:lstStyle/>
            <a:p>
              <a:r>
                <a:rPr lang="en-US" dirty="0" smtClean="0"/>
                <a:t>foo</a:t>
              </a:r>
              <a:endParaRPr lang="en-US" dirty="0"/>
            </a:p>
          </p:txBody>
        </p:sp>
        <p:sp>
          <p:nvSpPr>
            <p:cNvPr id="12" name="Овал 29"/>
            <p:cNvSpPr/>
            <p:nvPr/>
          </p:nvSpPr>
          <p:spPr>
            <a:xfrm>
              <a:off x="1272229" y="4615733"/>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cxnSp>
          <p:nvCxnSpPr>
            <p:cNvPr id="13" name="Прямая со стрелкой 35"/>
            <p:cNvCxnSpPr>
              <a:stCxn id="12" idx="0"/>
              <a:endCxn id="8" idx="4"/>
            </p:cNvCxnSpPr>
            <p:nvPr/>
          </p:nvCxnSpPr>
          <p:spPr>
            <a:xfrm flipH="1" flipV="1">
              <a:off x="1289607" y="3916517"/>
              <a:ext cx="435060" cy="699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Овал 29"/>
            <p:cNvSpPr/>
            <p:nvPr/>
          </p:nvSpPr>
          <p:spPr>
            <a:xfrm>
              <a:off x="2214626" y="34497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a:t>
              </a:r>
              <a:endParaRPr lang="en-US" dirty="0">
                <a:latin typeface="Arial" pitchFamily="34" charset="0"/>
                <a:cs typeface="Arial" pitchFamily="34" charset="0"/>
              </a:endParaRPr>
            </a:p>
          </p:txBody>
        </p:sp>
        <p:cxnSp>
          <p:nvCxnSpPr>
            <p:cNvPr id="21" name="Прямая со стрелкой 35"/>
            <p:cNvCxnSpPr>
              <a:stCxn id="12" idx="0"/>
              <a:endCxn id="19" idx="4"/>
            </p:cNvCxnSpPr>
            <p:nvPr/>
          </p:nvCxnSpPr>
          <p:spPr>
            <a:xfrm flipV="1">
              <a:off x="1724667" y="3916517"/>
              <a:ext cx="942397" cy="699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Овал 29"/>
            <p:cNvSpPr/>
            <p:nvPr/>
          </p:nvSpPr>
          <p:spPr>
            <a:xfrm>
              <a:off x="2498188" y="5149504"/>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E</a:t>
              </a:r>
              <a:endParaRPr lang="en-US" dirty="0">
                <a:latin typeface="Arial" pitchFamily="34" charset="0"/>
                <a:cs typeface="Arial" pitchFamily="34" charset="0"/>
              </a:endParaRPr>
            </a:p>
          </p:txBody>
        </p:sp>
        <p:sp>
          <p:nvSpPr>
            <p:cNvPr id="27" name="Овал 29"/>
            <p:cNvSpPr/>
            <p:nvPr/>
          </p:nvSpPr>
          <p:spPr>
            <a:xfrm>
              <a:off x="367354" y="52533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F</a:t>
              </a:r>
            </a:p>
          </p:txBody>
        </p:sp>
        <p:sp>
          <p:nvSpPr>
            <p:cNvPr id="28" name="Овал 29"/>
            <p:cNvSpPr/>
            <p:nvPr/>
          </p:nvSpPr>
          <p:spPr>
            <a:xfrm>
              <a:off x="1431194" y="6100505"/>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G</a:t>
              </a:r>
            </a:p>
          </p:txBody>
        </p:sp>
        <p:cxnSp>
          <p:nvCxnSpPr>
            <p:cNvPr id="29" name="Прямая со стрелкой 35"/>
            <p:cNvCxnSpPr>
              <a:endCxn id="19" idx="4"/>
            </p:cNvCxnSpPr>
            <p:nvPr/>
          </p:nvCxnSpPr>
          <p:spPr>
            <a:xfrm flipH="1" flipV="1">
              <a:off x="2667064" y="3916517"/>
              <a:ext cx="246750" cy="1232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5"/>
            <p:cNvCxnSpPr>
              <a:stCxn id="27" idx="0"/>
              <a:endCxn id="8" idx="4"/>
            </p:cNvCxnSpPr>
            <p:nvPr/>
          </p:nvCxnSpPr>
          <p:spPr>
            <a:xfrm flipV="1">
              <a:off x="819792" y="3916517"/>
              <a:ext cx="469815" cy="1336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5"/>
            <p:cNvCxnSpPr>
              <a:stCxn id="28" idx="0"/>
              <a:endCxn id="26" idx="4"/>
            </p:cNvCxnSpPr>
            <p:nvPr/>
          </p:nvCxnSpPr>
          <p:spPr>
            <a:xfrm flipV="1">
              <a:off x="1883632" y="5616229"/>
              <a:ext cx="1066994" cy="4842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35"/>
            <p:cNvCxnSpPr>
              <a:stCxn id="28" idx="0"/>
              <a:endCxn id="27" idx="4"/>
            </p:cNvCxnSpPr>
            <p:nvPr/>
          </p:nvCxnSpPr>
          <p:spPr>
            <a:xfrm flipH="1" flipV="1">
              <a:off x="819792" y="5720117"/>
              <a:ext cx="1063840" cy="380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913078" y="4444799"/>
              <a:ext cx="669548" cy="369332"/>
            </a:xfrm>
            <a:prstGeom prst="rect">
              <a:avLst/>
            </a:prstGeom>
            <a:noFill/>
          </p:spPr>
          <p:txBody>
            <a:bodyPr wrap="square" rtlCol="0">
              <a:spAutoFit/>
            </a:bodyPr>
            <a:lstStyle/>
            <a:p>
              <a:r>
                <a:rPr lang="en-US" dirty="0" smtClean="0"/>
                <a:t>*foo</a:t>
              </a:r>
              <a:endParaRPr lang="en-US" dirty="0"/>
            </a:p>
          </p:txBody>
        </p:sp>
        <p:sp>
          <p:nvSpPr>
            <p:cNvPr id="48" name="TextBox 47"/>
            <p:cNvSpPr txBox="1"/>
            <p:nvPr/>
          </p:nvSpPr>
          <p:spPr>
            <a:xfrm>
              <a:off x="2758649" y="4382371"/>
              <a:ext cx="669548" cy="369332"/>
            </a:xfrm>
            <a:prstGeom prst="rect">
              <a:avLst/>
            </a:prstGeom>
            <a:noFill/>
          </p:spPr>
          <p:txBody>
            <a:bodyPr wrap="square" rtlCol="0">
              <a:spAutoFit/>
            </a:bodyPr>
            <a:lstStyle/>
            <a:p>
              <a:r>
                <a:rPr lang="en-US" dirty="0" smtClean="0"/>
                <a:t>*foo</a:t>
              </a:r>
              <a:endParaRPr lang="en-US" dirty="0"/>
            </a:p>
          </p:txBody>
        </p:sp>
        <p:sp>
          <p:nvSpPr>
            <p:cNvPr id="49" name="TextBox 48"/>
            <p:cNvSpPr txBox="1"/>
            <p:nvPr/>
          </p:nvSpPr>
          <p:spPr>
            <a:xfrm>
              <a:off x="1142840" y="5186943"/>
              <a:ext cx="669548" cy="369332"/>
            </a:xfrm>
            <a:prstGeom prst="rect">
              <a:avLst/>
            </a:prstGeom>
            <a:noFill/>
          </p:spPr>
          <p:txBody>
            <a:bodyPr wrap="square" rtlCol="0">
              <a:spAutoFit/>
            </a:bodyPr>
            <a:lstStyle/>
            <a:p>
              <a:r>
                <a:rPr lang="en-US" dirty="0" smtClean="0"/>
                <a:t>*foo</a:t>
              </a:r>
              <a:endParaRPr lang="en-US" dirty="0"/>
            </a:p>
          </p:txBody>
        </p:sp>
      </p:grpSp>
      <p:sp>
        <p:nvSpPr>
          <p:cNvPr id="24"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23</a:t>
            </a:fld>
            <a:endParaRPr lang="en-US" dirty="0"/>
          </a:p>
        </p:txBody>
      </p:sp>
    </p:spTree>
    <p:extLst>
      <p:ext uri="{BB962C8B-B14F-4D97-AF65-F5344CB8AC3E}">
        <p14:creationId xmlns:p14="http://schemas.microsoft.com/office/powerpoint/2010/main" val="3617697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Reference and value objects</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76200" y="657225"/>
            <a:ext cx="3505200" cy="5486400"/>
          </a:xfrm>
        </p:spPr>
        <p:txBody>
          <a:bodyPr vert="horz" lIns="0" tIns="0" rIns="91440" bIns="45720" rtlCol="0">
            <a:normAutofit/>
          </a:bodyPr>
          <a:lstStyle/>
          <a:p>
            <a:pPr marL="355600" indent="-355600">
              <a:spcAft>
                <a:spcPts val="1200"/>
              </a:spcAft>
            </a:pPr>
            <a:r>
              <a:rPr lang="en-US" sz="2000" dirty="0" smtClean="0">
                <a:latin typeface="Arial" pitchFamily="34" charset="0"/>
                <a:cs typeface="Arial" pitchFamily="34" charset="0"/>
              </a:rPr>
              <a:t>Unit is just a definition of all type members (features) It may not prescribe the form of objects</a:t>
            </a:r>
          </a:p>
          <a:p>
            <a:pPr marL="355600" indent="-355600">
              <a:spcAft>
                <a:spcPts val="1200"/>
              </a:spcAft>
            </a:pPr>
            <a:r>
              <a:rPr lang="en-US" sz="2000" dirty="0" smtClean="0">
                <a:latin typeface="Arial" pitchFamily="34" charset="0"/>
                <a:cs typeface="Arial" pitchFamily="34" charset="0"/>
              </a:rPr>
              <a:t>Implicit boxing/unboxing for assignments</a:t>
            </a:r>
          </a:p>
          <a:p>
            <a:pPr marL="755650" lvl="1" indent="-355600">
              <a:spcAft>
                <a:spcPts val="1200"/>
              </a:spcAft>
            </a:pPr>
            <a:r>
              <a:rPr lang="en-US" sz="2000" dirty="0" smtClean="0">
                <a:latin typeface="Arial" pitchFamily="34" charset="0"/>
                <a:cs typeface="Arial" pitchFamily="34" charset="0"/>
              </a:rPr>
              <a:t>ref1 := ref2</a:t>
            </a:r>
          </a:p>
          <a:p>
            <a:pPr marL="755650" lvl="1" indent="-355600">
              <a:spcAft>
                <a:spcPts val="1200"/>
              </a:spcAft>
            </a:pPr>
            <a:r>
              <a:rPr lang="en-US" sz="2000" dirty="0">
                <a:latin typeface="Arial" pitchFamily="34" charset="0"/>
                <a:cs typeface="Arial" pitchFamily="34" charset="0"/>
              </a:rPr>
              <a:t>v</a:t>
            </a:r>
            <a:r>
              <a:rPr lang="en-US" sz="2000" dirty="0" smtClean="0">
                <a:latin typeface="Arial" pitchFamily="34" charset="0"/>
                <a:cs typeface="Arial" pitchFamily="34" charset="0"/>
              </a:rPr>
              <a:t>al1 := val2</a:t>
            </a:r>
          </a:p>
          <a:p>
            <a:pPr marL="755650" lvl="1" indent="-355600">
              <a:spcAft>
                <a:spcPts val="1200"/>
              </a:spcAft>
            </a:pPr>
            <a:r>
              <a:rPr lang="en-US" sz="2000" dirty="0">
                <a:latin typeface="Arial" pitchFamily="34" charset="0"/>
                <a:cs typeface="Arial" pitchFamily="34" charset="0"/>
              </a:rPr>
              <a:t>r</a:t>
            </a:r>
            <a:r>
              <a:rPr lang="en-US" sz="2000" dirty="0" smtClean="0">
                <a:latin typeface="Arial" pitchFamily="34" charset="0"/>
                <a:cs typeface="Arial" pitchFamily="34" charset="0"/>
              </a:rPr>
              <a:t>ef := </a:t>
            </a:r>
            <a:r>
              <a:rPr lang="en-US" sz="2000" dirty="0" err="1" smtClean="0">
                <a:latin typeface="Arial" pitchFamily="34" charset="0"/>
                <a:cs typeface="Arial" pitchFamily="34" charset="0"/>
              </a:rPr>
              <a:t>val</a:t>
            </a:r>
            <a:endParaRPr lang="en-US" sz="2000" dirty="0" smtClean="0">
              <a:latin typeface="Arial" pitchFamily="34" charset="0"/>
              <a:cs typeface="Arial" pitchFamily="34" charset="0"/>
            </a:endParaRPr>
          </a:p>
          <a:p>
            <a:pPr marL="755650" lvl="1" indent="-355600">
              <a:spcAft>
                <a:spcPts val="1200"/>
              </a:spcAft>
            </a:pPr>
            <a:r>
              <a:rPr lang="en-US" sz="2000" dirty="0" err="1">
                <a:latin typeface="Arial" pitchFamily="34" charset="0"/>
                <a:cs typeface="Arial" pitchFamily="34" charset="0"/>
              </a:rPr>
              <a:t>v</a:t>
            </a:r>
            <a:r>
              <a:rPr lang="en-US" sz="2000" dirty="0" err="1" smtClean="0">
                <a:latin typeface="Arial" pitchFamily="34" charset="0"/>
                <a:cs typeface="Arial" pitchFamily="34" charset="0"/>
              </a:rPr>
              <a:t>al</a:t>
            </a:r>
            <a:r>
              <a:rPr lang="en-US" sz="2000" dirty="0" smtClean="0">
                <a:latin typeface="Arial" pitchFamily="34" charset="0"/>
                <a:cs typeface="Arial" pitchFamily="34" charset="0"/>
              </a:rPr>
              <a:t> := ref</a:t>
            </a:r>
          </a:p>
        </p:txBody>
      </p:sp>
      <p:sp>
        <p:nvSpPr>
          <p:cNvPr id="4" name="Объект 3"/>
          <p:cNvSpPr>
            <a:spLocks noGrp="1"/>
          </p:cNvSpPr>
          <p:nvPr>
            <p:ph sz="quarter" idx="2"/>
          </p:nvPr>
        </p:nvSpPr>
        <p:spPr>
          <a:xfrm>
            <a:off x="3581400" y="685800"/>
            <a:ext cx="5486400" cy="6048375"/>
          </a:xfrm>
        </p:spPr>
        <p:txBody>
          <a:bodyPr>
            <a:normAutofit/>
          </a:bodyPr>
          <a:lstStyle/>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A</a:t>
            </a:r>
          </a:p>
          <a:p>
            <a:pPr marL="0" indent="0">
              <a:buNone/>
            </a:pPr>
            <a:r>
              <a:rPr lang="en-US" sz="1600" dirty="0" smtClean="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p>
          <a:p>
            <a:pPr marL="0" indent="0">
              <a:buNone/>
            </a:pPr>
            <a:r>
              <a:rPr lang="en-US" sz="1600" b="1" dirty="0" err="1">
                <a:solidFill>
                  <a:srgbClr val="0000FF"/>
                </a:solidFill>
                <a:latin typeface="Lucida Console" pitchFamily="49" charset="0"/>
              </a:rPr>
              <a:t>v</a:t>
            </a:r>
            <a:r>
              <a:rPr lang="en-US" sz="1600" b="1" dirty="0" err="1" smtClean="0">
                <a:solidFill>
                  <a:srgbClr val="0000FF"/>
                </a:solidFill>
                <a:latin typeface="Lucida Console" pitchFamily="49" charset="0"/>
              </a:rPr>
              <a:t>ar</a:t>
            </a: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ar</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ref</a:t>
            </a:r>
            <a:r>
              <a:rPr lang="en-US" sz="1600" dirty="0" smtClean="0">
                <a:solidFill>
                  <a:srgbClr val="0000FF"/>
                </a:solidFill>
                <a:latin typeface="Lucida Console" pitchFamily="49" charset="0"/>
              </a:rPr>
              <a:t> A /* </a:t>
            </a:r>
            <a:r>
              <a:rPr lang="en-US" sz="1600" dirty="0" err="1" smtClean="0">
                <a:solidFill>
                  <a:srgbClr val="0000FF"/>
                </a:solidFill>
                <a:latin typeface="Lucida Console" pitchFamily="49" charset="0"/>
              </a:rPr>
              <a:t>ar</a:t>
            </a:r>
            <a:r>
              <a:rPr lang="en-US" sz="1600" dirty="0" smtClean="0">
                <a:solidFill>
                  <a:srgbClr val="0000FF"/>
                </a:solidFill>
                <a:latin typeface="Lucida Console" pitchFamily="49" charset="0"/>
              </a:rPr>
              <a:t> will be the reference object */</a:t>
            </a:r>
          </a:p>
          <a:p>
            <a:pPr marL="0" indent="0">
              <a:buNone/>
            </a:pPr>
            <a:r>
              <a:rPr lang="en-US" sz="1600" b="1" dirty="0" err="1">
                <a:solidFill>
                  <a:srgbClr val="0000FF"/>
                </a:solidFill>
                <a:latin typeface="Lucida Console" pitchFamily="49" charset="0"/>
              </a:rPr>
              <a:t>v</a:t>
            </a:r>
            <a:r>
              <a:rPr lang="en-US" sz="1600" b="1" dirty="0" err="1" smtClean="0">
                <a:solidFill>
                  <a:srgbClr val="0000FF"/>
                </a:solidFill>
                <a:latin typeface="Lucida Console" pitchFamily="49" charset="0"/>
              </a:rPr>
              <a:t>ar</a:t>
            </a: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av</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val</a:t>
            </a:r>
            <a:r>
              <a:rPr lang="en-US" sz="1600" dirty="0" smtClean="0">
                <a:solidFill>
                  <a:srgbClr val="0000FF"/>
                </a:solidFill>
                <a:latin typeface="Lucida Console" pitchFamily="49" charset="0"/>
              </a:rPr>
              <a:t> A /* </a:t>
            </a:r>
            <a:r>
              <a:rPr lang="en-US" sz="1600" dirty="0" err="1" smtClean="0">
                <a:solidFill>
                  <a:srgbClr val="0000FF"/>
                </a:solidFill>
                <a:latin typeface="Lucida Console" pitchFamily="49" charset="0"/>
              </a:rPr>
              <a:t>av</a:t>
            </a:r>
            <a:r>
              <a:rPr lang="en-US" sz="1600" dirty="0" smtClean="0">
                <a:solidFill>
                  <a:srgbClr val="0000FF"/>
                </a:solidFill>
                <a:latin typeface="Lucida Console" pitchFamily="49" charset="0"/>
              </a:rPr>
              <a:t> will be the value object*/</a:t>
            </a:r>
          </a:p>
          <a:p>
            <a:pPr marL="0" indent="0">
              <a:buNone/>
            </a:pPr>
            <a:r>
              <a:rPr lang="en-US" sz="1600" dirty="0" smtClean="0">
                <a:solidFill>
                  <a:srgbClr val="0000FF"/>
                </a:solidFill>
                <a:latin typeface="Lucida Console" pitchFamily="49" charset="0"/>
              </a:rPr>
              <a:t>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 // Nature of a? </a:t>
            </a:r>
            <a:r>
              <a:rPr lang="en-US" sz="1600" dirty="0" smtClean="0">
                <a:solidFill>
                  <a:srgbClr val="0000FF"/>
                </a:solidFill>
                <a:latin typeface="Lucida Console" pitchFamily="49" charset="0"/>
                <a:sym typeface="Wingdings" panose="05000000000000000000" pitchFamily="2" charset="2"/>
              </a:rPr>
              <a:t> Default is ref!</a:t>
            </a:r>
          </a:p>
          <a:p>
            <a:pPr marL="0" indent="0">
              <a:buNone/>
            </a:pPr>
            <a:r>
              <a:rPr lang="en-US" sz="1600" b="1" dirty="0" err="1" smtClean="0">
                <a:solidFill>
                  <a:srgbClr val="0000FF"/>
                </a:solidFill>
                <a:latin typeface="Lucida Console" pitchFamily="49" charset="0"/>
                <a:sym typeface="Wingdings" panose="05000000000000000000" pitchFamily="2" charset="2"/>
              </a:rPr>
              <a:t>val</a:t>
            </a:r>
            <a:r>
              <a:rPr lang="en-US" sz="1600" b="1" dirty="0" smtClean="0">
                <a:solidFill>
                  <a:srgbClr val="0000FF"/>
                </a:solidFill>
                <a:latin typeface="Lucida Console" pitchFamily="49" charset="0"/>
                <a:sym typeface="Wingdings" panose="05000000000000000000" pitchFamily="2" charset="2"/>
              </a:rPr>
              <a:t> unit</a:t>
            </a:r>
            <a:r>
              <a:rPr lang="en-US" sz="1600" dirty="0" smtClean="0">
                <a:solidFill>
                  <a:srgbClr val="0000FF"/>
                </a:solidFill>
                <a:latin typeface="Lucida Console" pitchFamily="49" charset="0"/>
                <a:sym typeface="Wingdings" panose="05000000000000000000" pitchFamily="2" charset="2"/>
              </a:rPr>
              <a:t> Integer … </a:t>
            </a:r>
            <a:r>
              <a:rPr lang="en-US" sz="1600" b="1" dirty="0" smtClean="0">
                <a:solidFill>
                  <a:srgbClr val="0000FF"/>
                </a:solidFill>
                <a:latin typeface="Lucida Console" pitchFamily="49" charset="0"/>
                <a:sym typeface="Wingdings" panose="05000000000000000000" pitchFamily="2" charset="2"/>
              </a:rPr>
              <a:t>end</a:t>
            </a:r>
          </a:p>
          <a:p>
            <a:pPr marL="0" indent="0">
              <a:buNone/>
            </a:pPr>
            <a:r>
              <a:rPr lang="en-US" sz="1600" dirty="0" err="1" smtClean="0">
                <a:solidFill>
                  <a:srgbClr val="0000FF"/>
                </a:solidFill>
                <a:latin typeface="Lucida Console" pitchFamily="49" charset="0"/>
                <a:sym typeface="Wingdings" panose="05000000000000000000" pitchFamily="2" charset="2"/>
              </a:rPr>
              <a:t>i</a:t>
            </a:r>
            <a:r>
              <a:rPr lang="en-US" sz="1600" b="1" dirty="0" smtClean="0">
                <a:solidFill>
                  <a:srgbClr val="0000FF"/>
                </a:solidFill>
                <a:latin typeface="Lucida Console" pitchFamily="49" charset="0"/>
                <a:sym typeface="Wingdings" panose="05000000000000000000" pitchFamily="2" charset="2"/>
              </a:rPr>
              <a:t> is </a:t>
            </a:r>
            <a:r>
              <a:rPr lang="en-US" sz="1600" dirty="0" smtClean="0">
                <a:solidFill>
                  <a:srgbClr val="0000FF"/>
                </a:solidFill>
                <a:latin typeface="Lucida Console" pitchFamily="49" charset="0"/>
                <a:sym typeface="Wingdings" panose="05000000000000000000" pitchFamily="2" charset="2"/>
              </a:rPr>
              <a:t>5</a:t>
            </a:r>
          </a:p>
          <a:p>
            <a:pPr marL="0" indent="0">
              <a:buNone/>
            </a:pPr>
            <a:r>
              <a:rPr lang="en-US" sz="1600" b="1" dirty="0" smtClean="0">
                <a:solidFill>
                  <a:srgbClr val="0000FF"/>
                </a:solidFill>
                <a:latin typeface="Lucida Console" pitchFamily="49" charset="0"/>
                <a:sym typeface="Wingdings" panose="05000000000000000000" pitchFamily="2" charset="2"/>
              </a:rPr>
              <a:t>unit</a:t>
            </a:r>
            <a:r>
              <a:rPr lang="en-US" sz="1600" dirty="0" smtClean="0">
                <a:solidFill>
                  <a:srgbClr val="0000FF"/>
                </a:solidFill>
                <a:latin typeface="Lucida Console" pitchFamily="49" charset="0"/>
                <a:sym typeface="Wingdings" panose="05000000000000000000" pitchFamily="2" charset="2"/>
              </a:rPr>
              <a:t> B </a:t>
            </a:r>
            <a:r>
              <a:rPr lang="en-US" sz="1600" b="1" dirty="0" smtClean="0">
                <a:solidFill>
                  <a:srgbClr val="0000FF"/>
                </a:solidFill>
                <a:latin typeface="Lucida Console" pitchFamily="49" charset="0"/>
                <a:sym typeface="Wingdings" panose="05000000000000000000" pitchFamily="2" charset="2"/>
              </a:rPr>
              <a:t>extend</a:t>
            </a:r>
            <a:r>
              <a:rPr lang="en-US" sz="1600" dirty="0" smtClean="0">
                <a:solidFill>
                  <a:srgbClr val="0000FF"/>
                </a:solidFill>
                <a:latin typeface="Lucida Console" pitchFamily="49" charset="0"/>
                <a:sym typeface="Wingdings" panose="05000000000000000000" pitchFamily="2" charset="2"/>
              </a:rPr>
              <a:t> A … </a:t>
            </a:r>
            <a:r>
              <a:rPr lang="en-US" sz="1600" b="1" dirty="0" smtClean="0">
                <a:solidFill>
                  <a:srgbClr val="0000FF"/>
                </a:solidFill>
                <a:latin typeface="Lucida Console" pitchFamily="49" charset="0"/>
                <a:sym typeface="Wingdings" panose="05000000000000000000" pitchFamily="2" charset="2"/>
              </a:rPr>
              <a:t>end</a:t>
            </a:r>
          </a:p>
          <a:p>
            <a:pPr marL="0" indent="0">
              <a:buNone/>
            </a:pPr>
            <a:r>
              <a:rPr lang="en-US" sz="1600" dirty="0" err="1" smtClean="0">
                <a:solidFill>
                  <a:srgbClr val="0000FF"/>
                </a:solidFill>
                <a:latin typeface="Lucida Console" pitchFamily="49" charset="0"/>
                <a:sym typeface="Wingdings" panose="05000000000000000000" pitchFamily="2" charset="2"/>
              </a:rPr>
              <a:t>br</a:t>
            </a:r>
            <a:r>
              <a:rPr lang="en-US" sz="1600" dirty="0" smtClean="0">
                <a:solidFill>
                  <a:srgbClr val="0000FF"/>
                </a:solidFill>
                <a:latin typeface="Lucida Console" pitchFamily="49" charset="0"/>
                <a:sym typeface="Wingdings" panose="05000000000000000000" pitchFamily="2" charset="2"/>
              </a:rPr>
              <a:t> </a:t>
            </a:r>
            <a:r>
              <a:rPr lang="en-US" sz="1600" b="1" dirty="0" smtClean="0">
                <a:solidFill>
                  <a:srgbClr val="0000FF"/>
                </a:solidFill>
                <a:latin typeface="Lucida Console" pitchFamily="49" charset="0"/>
                <a:sym typeface="Wingdings" panose="05000000000000000000" pitchFamily="2" charset="2"/>
              </a:rPr>
              <a:t>is ref</a:t>
            </a:r>
            <a:r>
              <a:rPr lang="en-US" sz="1600" dirty="0" smtClean="0">
                <a:solidFill>
                  <a:srgbClr val="0000FF"/>
                </a:solidFill>
                <a:latin typeface="Lucida Console" pitchFamily="49" charset="0"/>
                <a:sym typeface="Wingdings" panose="05000000000000000000" pitchFamily="2" charset="2"/>
              </a:rPr>
              <a:t> B</a:t>
            </a:r>
          </a:p>
          <a:p>
            <a:pPr marL="0" indent="0">
              <a:buNone/>
            </a:pPr>
            <a:r>
              <a:rPr lang="en-US" sz="1600" dirty="0" err="1" smtClean="0">
                <a:solidFill>
                  <a:srgbClr val="0000FF"/>
                </a:solidFill>
                <a:latin typeface="Lucida Console" pitchFamily="49" charset="0"/>
                <a:sym typeface="Wingdings" panose="05000000000000000000" pitchFamily="2" charset="2"/>
              </a:rPr>
              <a:t>bv</a:t>
            </a:r>
            <a:r>
              <a:rPr lang="en-US" sz="1600" dirty="0" smtClean="0">
                <a:solidFill>
                  <a:srgbClr val="0000FF"/>
                </a:solidFill>
                <a:latin typeface="Lucida Console" pitchFamily="49" charset="0"/>
                <a:sym typeface="Wingdings" panose="05000000000000000000" pitchFamily="2" charset="2"/>
              </a:rPr>
              <a:t> </a:t>
            </a:r>
            <a:r>
              <a:rPr lang="en-US" sz="1600" b="1" dirty="0" smtClean="0">
                <a:solidFill>
                  <a:srgbClr val="0000FF"/>
                </a:solidFill>
                <a:latin typeface="Lucida Console" pitchFamily="49" charset="0"/>
                <a:sym typeface="Wingdings" panose="05000000000000000000" pitchFamily="2" charset="2"/>
              </a:rPr>
              <a:t>is </a:t>
            </a:r>
            <a:r>
              <a:rPr lang="en-US" sz="1600" b="1" dirty="0" err="1" smtClean="0">
                <a:solidFill>
                  <a:srgbClr val="0000FF"/>
                </a:solidFill>
                <a:latin typeface="Lucida Console" pitchFamily="49" charset="0"/>
                <a:sym typeface="Wingdings" panose="05000000000000000000" pitchFamily="2" charset="2"/>
              </a:rPr>
              <a:t>val</a:t>
            </a:r>
            <a:r>
              <a:rPr lang="en-US" sz="1600" dirty="0" smtClean="0">
                <a:solidFill>
                  <a:srgbClr val="0000FF"/>
                </a:solidFill>
                <a:latin typeface="Lucida Console" pitchFamily="49" charset="0"/>
                <a:sym typeface="Wingdings" panose="05000000000000000000" pitchFamily="2" charset="2"/>
              </a:rPr>
              <a:t> B</a:t>
            </a:r>
          </a:p>
          <a:p>
            <a:pPr marL="0" indent="0">
              <a:buNone/>
            </a:pPr>
            <a:endParaRPr lang="en-US" sz="1600" dirty="0" smtClean="0">
              <a:solidFill>
                <a:srgbClr val="0000FF"/>
              </a:solidFill>
              <a:latin typeface="Lucida Console" pitchFamily="49" charset="0"/>
              <a:sym typeface="Wingdings" panose="05000000000000000000" pitchFamily="2" charset="2"/>
            </a:endParaRPr>
          </a:p>
          <a:p>
            <a:pPr marL="0" indent="0">
              <a:buNone/>
            </a:pPr>
            <a:r>
              <a:rPr lang="en-US" sz="1600" dirty="0" err="1" smtClean="0">
                <a:solidFill>
                  <a:srgbClr val="0000FF"/>
                </a:solidFill>
                <a:latin typeface="Lucida Console" pitchFamily="49" charset="0"/>
                <a:sym typeface="Wingdings" panose="05000000000000000000" pitchFamily="2" charset="2"/>
              </a:rPr>
              <a:t>ar</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av</a:t>
            </a:r>
            <a:r>
              <a:rPr lang="en-US" sz="1600" dirty="0" smtClean="0">
                <a:solidFill>
                  <a:srgbClr val="0000FF"/>
                </a:solidFill>
                <a:latin typeface="Lucida Console" pitchFamily="49" charset="0"/>
                <a:sym typeface="Wingdings" panose="05000000000000000000" pitchFamily="2" charset="2"/>
              </a:rPr>
              <a:t> // &amp;clone(</a:t>
            </a:r>
            <a:r>
              <a:rPr lang="en-US" sz="1600" dirty="0" err="1" smtClean="0">
                <a:solidFill>
                  <a:srgbClr val="0000FF"/>
                </a:solidFill>
                <a:latin typeface="Lucida Console" pitchFamily="49" charset="0"/>
                <a:sym typeface="Wingdings" panose="05000000000000000000" pitchFamily="2" charset="2"/>
              </a:rPr>
              <a:t>av</a:t>
            </a:r>
            <a:r>
              <a:rPr lang="en-US" sz="1600" dirty="0" smtClean="0">
                <a:solidFill>
                  <a:srgbClr val="0000FF"/>
                </a:solidFill>
                <a:latin typeface="Lucida Console" pitchFamily="49" charset="0"/>
                <a:sym typeface="Wingdings" panose="05000000000000000000" pitchFamily="2" charset="2"/>
              </a:rPr>
              <a:t>)</a:t>
            </a:r>
          </a:p>
          <a:p>
            <a:pPr marL="0" indent="0">
              <a:buNone/>
            </a:pPr>
            <a:r>
              <a:rPr lang="en-US" sz="1600" dirty="0" err="1" smtClean="0">
                <a:solidFill>
                  <a:srgbClr val="0000FF"/>
                </a:solidFill>
                <a:latin typeface="Lucida Console" pitchFamily="49" charset="0"/>
                <a:sym typeface="Wingdings" panose="05000000000000000000" pitchFamily="2" charset="2"/>
              </a:rPr>
              <a:t>av</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ar</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ar</a:t>
            </a:r>
            <a:r>
              <a:rPr lang="en-US" sz="1600" dirty="0" smtClean="0">
                <a:solidFill>
                  <a:srgbClr val="0000FF"/>
                </a:solidFill>
                <a:latin typeface="Lucida Console" pitchFamily="49" charset="0"/>
                <a:sym typeface="Wingdings" panose="05000000000000000000" pitchFamily="2" charset="2"/>
              </a:rPr>
              <a:t>^ field by field copy</a:t>
            </a:r>
          </a:p>
          <a:p>
            <a:pPr marL="0" indent="0">
              <a:buNone/>
            </a:pPr>
            <a:r>
              <a:rPr lang="en-US" sz="1600" dirty="0" err="1" smtClean="0">
                <a:solidFill>
                  <a:srgbClr val="0000FF"/>
                </a:solidFill>
                <a:latin typeface="Lucida Console" pitchFamily="49" charset="0"/>
                <a:sym typeface="Wingdings" panose="05000000000000000000" pitchFamily="2" charset="2"/>
              </a:rPr>
              <a:t>ar</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br</a:t>
            </a:r>
            <a:r>
              <a:rPr lang="en-US" sz="1600" dirty="0" smtClean="0">
                <a:solidFill>
                  <a:srgbClr val="0000FF"/>
                </a:solidFill>
                <a:latin typeface="Lucida Console" pitchFamily="49" charset="0"/>
                <a:sym typeface="Wingdings" panose="05000000000000000000" pitchFamily="2" charset="2"/>
              </a:rPr>
              <a:t> // move ref</a:t>
            </a:r>
          </a:p>
          <a:p>
            <a:pPr marL="0" indent="0">
              <a:buNone/>
            </a:pPr>
            <a:r>
              <a:rPr lang="en-US" sz="1600" dirty="0" err="1" smtClean="0">
                <a:solidFill>
                  <a:srgbClr val="0000FF"/>
                </a:solidFill>
                <a:latin typeface="Lucida Console" pitchFamily="49" charset="0"/>
                <a:sym typeface="Wingdings" panose="05000000000000000000" pitchFamily="2" charset="2"/>
              </a:rPr>
              <a:t>av</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bv</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bv</a:t>
            </a:r>
            <a:r>
              <a:rPr lang="en-US" sz="1600" dirty="0" smtClean="0">
                <a:solidFill>
                  <a:srgbClr val="0000FF"/>
                </a:solidFill>
                <a:latin typeface="Lucida Console" pitchFamily="49" charset="0"/>
                <a:sym typeface="Wingdings" panose="05000000000000000000" pitchFamily="2" charset="2"/>
              </a:rPr>
              <a:t> </a:t>
            </a:r>
            <a:r>
              <a:rPr lang="en-US" sz="1600" dirty="0">
                <a:solidFill>
                  <a:srgbClr val="0000FF"/>
                </a:solidFill>
                <a:latin typeface="Lucida Console" pitchFamily="49" charset="0"/>
                <a:sym typeface="Wingdings" panose="05000000000000000000" pitchFamily="2" charset="2"/>
              </a:rPr>
              <a:t>field by field copy</a:t>
            </a:r>
            <a:endParaRPr lang="en-US" sz="1600" dirty="0" smtClean="0">
              <a:solidFill>
                <a:srgbClr val="0000FF"/>
              </a:solidFill>
              <a:latin typeface="Lucida Console" pitchFamily="49" charset="0"/>
              <a:sym typeface="Wingdings" panose="05000000000000000000" pitchFamily="2" charset="2"/>
            </a:endParaRPr>
          </a:p>
          <a:p>
            <a:pPr marL="0" indent="0">
              <a:buNone/>
            </a:pPr>
            <a:endParaRPr lang="en-US" sz="1600" dirty="0" smtClean="0">
              <a:solidFill>
                <a:srgbClr val="0000FF"/>
              </a:solidFill>
              <a:latin typeface="Lucida Console" pitchFamily="49" charset="0"/>
              <a:sym typeface="Wingdings" panose="05000000000000000000" pitchFamily="2" charset="2"/>
            </a:endParaRPr>
          </a:p>
          <a:p>
            <a:pPr marL="0" indent="0">
              <a:buNone/>
            </a:pPr>
            <a:endParaRPr lang="en-US" sz="1600"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24</a:t>
            </a:fld>
            <a:endParaRPr lang="en-US" dirty="0"/>
          </a:p>
        </p:txBody>
      </p:sp>
    </p:spTree>
    <p:extLst>
      <p:ext uri="{BB962C8B-B14F-4D97-AF65-F5344CB8AC3E}">
        <p14:creationId xmlns:p14="http://schemas.microsoft.com/office/powerpoint/2010/main" val="17260883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Null-safety </a:t>
            </a:r>
            <a:r>
              <a:rPr lang="en-US" sz="3400" b="1" dirty="0">
                <a:solidFill>
                  <a:srgbClr val="CC6600"/>
                </a:solidFill>
                <a:latin typeface="Comic Sans MS" pitchFamily="66" charset="0"/>
              </a:rPr>
              <a:t>and non-initialized attributes</a:t>
            </a:r>
          </a:p>
        </p:txBody>
      </p:sp>
      <p:sp>
        <p:nvSpPr>
          <p:cNvPr id="3" name="Content Placeholder 2"/>
          <p:cNvSpPr>
            <a:spLocks noGrp="1"/>
          </p:cNvSpPr>
          <p:nvPr>
            <p:ph sz="quarter" idx="1"/>
          </p:nvPr>
        </p:nvSpPr>
        <p:spPr>
          <a:xfrm>
            <a:off x="76200" y="657225"/>
            <a:ext cx="3505200" cy="5486400"/>
          </a:xfrm>
        </p:spPr>
        <p:txBody>
          <a:bodyPr vert="horz" lIns="0" tIns="0" rIns="91440" bIns="45720" rtlCol="0">
            <a:normAutofit fontScale="92500" lnSpcReduction="10000"/>
          </a:bodyPr>
          <a:lstStyle/>
          <a:p>
            <a:pPr marL="0" indent="0">
              <a:spcAft>
                <a:spcPts val="1200"/>
              </a:spcAft>
              <a:buNone/>
            </a:pPr>
            <a:r>
              <a:rPr lang="en-US" sz="1600" b="1" dirty="0" smtClean="0">
                <a:latin typeface="Arial" pitchFamily="34" charset="0"/>
                <a:cs typeface="Arial" pitchFamily="34" charset="0"/>
              </a:rPr>
              <a:t>Key principles:</a:t>
            </a:r>
            <a:endParaRPr lang="ru-RU" sz="1600" dirty="0">
              <a:latin typeface="Arial" pitchFamily="34" charset="0"/>
              <a:cs typeface="Arial" pitchFamily="34" charset="0"/>
            </a:endParaRPr>
          </a:p>
          <a:p>
            <a:pPr marL="355600" indent="-355600">
              <a:spcAft>
                <a:spcPts val="1200"/>
              </a:spcAft>
            </a:pPr>
            <a:r>
              <a:rPr lang="en-US" sz="1600" dirty="0" smtClean="0">
                <a:latin typeface="Arial" pitchFamily="34" charset="0"/>
                <a:cs typeface="Arial" pitchFamily="34" charset="0"/>
              </a:rPr>
              <a:t>Every entity must be initialized before any access to its attributes or routines (features/members)</a:t>
            </a:r>
          </a:p>
          <a:p>
            <a:pPr marL="0" indent="0">
              <a:spcAft>
                <a:spcPts val="1200"/>
              </a:spcAft>
              <a:buNone/>
            </a:pPr>
            <a:endParaRPr lang="en-US" sz="1600" dirty="0" smtClean="0">
              <a:latin typeface="Arial" pitchFamily="34" charset="0"/>
              <a:cs typeface="Arial" pitchFamily="34" charset="0"/>
            </a:endParaRPr>
          </a:p>
          <a:p>
            <a:pPr marL="355600" indent="-355600">
              <a:spcAft>
                <a:spcPts val="1200"/>
              </a:spcAft>
            </a:pPr>
            <a:r>
              <a:rPr lang="en-US" sz="1600" dirty="0" smtClean="0">
                <a:latin typeface="Arial" pitchFamily="34" charset="0"/>
                <a:cs typeface="Arial" pitchFamily="34" charset="0"/>
              </a:rPr>
              <a:t>If one needs to declare an entity with no value, it is not possible to access its attributes or routines.</a:t>
            </a:r>
          </a:p>
          <a:p>
            <a:pPr marL="355600" indent="-355600">
              <a:spcAft>
                <a:spcPts val="1200"/>
              </a:spcAft>
            </a:pPr>
            <a:r>
              <a:rPr lang="en-US" sz="1600" dirty="0" smtClean="0">
                <a:latin typeface="Arial" pitchFamily="34" charset="0"/>
                <a:cs typeface="Arial" pitchFamily="34" charset="0"/>
              </a:rPr>
              <a:t>There must be a mechanism how to check that some entity is a valid object of some type and safe access to its attributes/routines can be granted</a:t>
            </a:r>
          </a:p>
          <a:p>
            <a:pPr marL="355600" indent="-355600">
              <a:spcAft>
                <a:spcPts val="1200"/>
              </a:spcAft>
            </a:pPr>
            <a:r>
              <a:rPr lang="en-US" sz="1600" dirty="0" smtClean="0">
                <a:latin typeface="Arial" pitchFamily="34" charset="0"/>
                <a:cs typeface="Arial" pitchFamily="34" charset="0"/>
              </a:rPr>
              <a:t>Entity which was declared as no-value entity may loose its value</a:t>
            </a:r>
          </a:p>
          <a:p>
            <a:pPr marL="355600" indent="-355600">
              <a:spcAft>
                <a:spcPts val="1200"/>
              </a:spcAft>
            </a:pPr>
            <a:r>
              <a:rPr lang="en-US" sz="1600" dirty="0" smtClean="0">
                <a:latin typeface="Arial" pitchFamily="34" charset="0"/>
                <a:cs typeface="Arial" pitchFamily="34" charset="0"/>
              </a:rPr>
              <a:t>Not able to assign</a:t>
            </a:r>
          </a:p>
          <a:p>
            <a:pPr marL="355600" indent="-355600">
              <a:spcAft>
                <a:spcPts val="1200"/>
              </a:spcAft>
            </a:pPr>
            <a:r>
              <a:rPr lang="en-US" sz="1600" dirty="0" smtClean="0">
                <a:latin typeface="Arial" pitchFamily="34" charset="0"/>
                <a:cs typeface="Arial" pitchFamily="34" charset="0"/>
              </a:rPr>
              <a:t>Works for value type</a:t>
            </a:r>
          </a:p>
          <a:p>
            <a:pPr marL="355600" indent="-355600">
              <a:spcAft>
                <a:spcPts val="1200"/>
              </a:spcAft>
            </a:pPr>
            <a:r>
              <a:rPr lang="en-US" sz="1600" dirty="0" smtClean="0">
                <a:latin typeface="Arial" pitchFamily="34" charset="0"/>
                <a:cs typeface="Arial" pitchFamily="34" charset="0"/>
              </a:rPr>
              <a:t>There is no NULL/NIL/Void at all </a:t>
            </a:r>
            <a:r>
              <a:rPr lang="en-US" sz="1600" dirty="0" smtClean="0">
                <a:latin typeface="Arial" pitchFamily="34" charset="0"/>
                <a:cs typeface="Arial" pitchFamily="34" charset="0"/>
                <a:sym typeface="Wingdings" panose="05000000000000000000" pitchFamily="2" charset="2"/>
              </a:rPr>
              <a:t></a:t>
            </a:r>
            <a:endParaRPr lang="en-US" sz="1600" dirty="0">
              <a:latin typeface="Arial" pitchFamily="34" charset="0"/>
              <a:cs typeface="Arial" pitchFamily="34" charset="0"/>
            </a:endParaRPr>
          </a:p>
        </p:txBody>
      </p:sp>
      <p:sp>
        <p:nvSpPr>
          <p:cNvPr id="4" name="Объект 3"/>
          <p:cNvSpPr>
            <a:spLocks noGrp="1"/>
          </p:cNvSpPr>
          <p:nvPr>
            <p:ph sz="quarter" idx="2"/>
          </p:nvPr>
        </p:nvSpPr>
        <p:spPr>
          <a:xfrm>
            <a:off x="3733800" y="657225"/>
            <a:ext cx="5410200" cy="6276975"/>
          </a:xfrm>
        </p:spPr>
        <p:txBody>
          <a:bodyPr>
            <a:normAutofit fontScale="92500" lnSpcReduction="10000"/>
          </a:bodyPr>
          <a:lstStyle/>
          <a:p>
            <a:pPr marL="0" indent="0">
              <a:buNone/>
            </a:pPr>
            <a:r>
              <a:rPr lang="en-US" sz="1600" dirty="0" smtClean="0">
                <a:solidFill>
                  <a:srgbClr val="0000FF"/>
                </a:solidFill>
                <a:latin typeface="Lucida Console" pitchFamily="49" charset="0"/>
              </a:rPr>
              <a:t>e1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5 // Type of e1 is deduced from 5</a:t>
            </a:r>
          </a:p>
          <a:p>
            <a:pPr marL="0" indent="0">
              <a:buNone/>
            </a:pPr>
            <a:r>
              <a:rPr lang="en-US" sz="1600" dirty="0" smtClean="0">
                <a:solidFill>
                  <a:srgbClr val="0000FF"/>
                </a:solidFill>
                <a:latin typeface="Lucida Console" pitchFamily="49" charset="0"/>
              </a:rPr>
              <a:t>e2: Type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Expression /* Type of Expression must conform to Type*/</a:t>
            </a:r>
            <a:endParaRPr lang="en-US" sz="1600" dirty="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unitAttr</a:t>
            </a:r>
            <a:r>
              <a:rPr lang="en-US" sz="1600" dirty="0" smtClean="0">
                <a:solidFill>
                  <a:srgbClr val="0000FF"/>
                </a:solidFill>
                <a:latin typeface="Lucida Console" pitchFamily="49" charset="0"/>
              </a:rPr>
              <a:t>: Type /* </a:t>
            </a:r>
            <a:r>
              <a:rPr lang="en-US" sz="1600" b="1" dirty="0" err="1" smtClean="0">
                <a:solidFill>
                  <a:srgbClr val="0000FF"/>
                </a:solidFill>
                <a:latin typeface="Lucida Console" pitchFamily="49" charset="0"/>
              </a:rPr>
              <a:t>init</a:t>
            </a:r>
            <a:r>
              <a:rPr lang="en-US" sz="1600" dirty="0" smtClean="0">
                <a:solidFill>
                  <a:srgbClr val="0000FF"/>
                </a:solidFill>
                <a:latin typeface="Lucida Console" pitchFamily="49" charset="0"/>
              </a:rPr>
              <a:t> must assign value to </a:t>
            </a:r>
            <a:r>
              <a:rPr lang="en-US" sz="1600" dirty="0" err="1" smtClean="0">
                <a:solidFill>
                  <a:srgbClr val="0000FF"/>
                </a:solidFill>
                <a:latin typeface="Lucida Console" pitchFamily="49" charset="0"/>
              </a:rPr>
              <a:t>untiAttr</a:t>
            </a:r>
            <a:r>
              <a:rPr lang="en-US" sz="1600" dirty="0" smtClean="0">
                <a:solidFill>
                  <a:srgbClr val="0000FF"/>
                </a:solidFill>
                <a:latin typeface="Lucida Console" pitchFamily="49" charset="0"/>
              </a:rPr>
              <a:t>*/</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entity</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A // </a:t>
            </a:r>
            <a:r>
              <a:rPr lang="en-US" sz="1600" dirty="0" smtClean="0">
                <a:solidFill>
                  <a:srgbClr val="0000FF"/>
                </a:solidFill>
                <a:latin typeface="Lucida Console" pitchFamily="49" charset="0"/>
              </a:rPr>
              <a:t>entity has no value!!! Type?</a:t>
            </a:r>
            <a:endParaRPr lang="en-US" sz="1600" dirty="0">
              <a:solidFill>
                <a:srgbClr val="0000FF"/>
              </a:solidFill>
              <a:latin typeface="Lucida Console" pitchFamily="49" charset="0"/>
            </a:endParaRPr>
          </a:p>
          <a:p>
            <a:pPr marL="0" indent="0">
              <a:buNone/>
            </a:pPr>
            <a:endParaRPr lang="en-US" sz="1600" dirty="0" smtClean="0">
              <a:solidFill>
                <a:srgbClr val="0000FF"/>
              </a:solidFill>
              <a:latin typeface="Lucida Console" pitchFamily="49" charset="0"/>
            </a:endParaRPr>
          </a:p>
          <a:p>
            <a:pPr marL="0" indent="0">
              <a:buNone/>
            </a:pP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entity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A </a:t>
            </a:r>
            <a:r>
              <a:rPr lang="en-US" sz="1600" b="1" dirty="0">
                <a:solidFill>
                  <a:srgbClr val="0000FF"/>
                </a:solidFill>
                <a:latin typeface="Lucida Console" pitchFamily="49" charset="0"/>
              </a:rPr>
              <a:t>then</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check </a:t>
            </a:r>
            <a:r>
              <a:rPr lang="en-US" sz="1600" dirty="0" smtClean="0">
                <a:solidFill>
                  <a:srgbClr val="0000FF"/>
                </a:solidFill>
                <a:latin typeface="Lucida Console" pitchFamily="49" charset="0"/>
              </a:rPr>
              <a:t>if </a:t>
            </a:r>
            <a:r>
              <a:rPr lang="en-US" sz="1600" dirty="0">
                <a:solidFill>
                  <a:srgbClr val="0000FF"/>
                </a:solidFill>
                <a:latin typeface="Lucida Console" pitchFamily="49" charset="0"/>
              </a:rPr>
              <a:t>entity is </a:t>
            </a:r>
            <a:r>
              <a:rPr lang="en-US" sz="1600" dirty="0" smtClean="0">
                <a:solidFill>
                  <a:srgbClr val="0000FF"/>
                </a:solidFill>
                <a:latin typeface="Lucida Console" pitchFamily="49" charset="0"/>
              </a:rPr>
              <a:t>of type A or its descendant </a:t>
            </a:r>
            <a:r>
              <a:rPr lang="en-US" sz="1600" dirty="0">
                <a:solidFill>
                  <a:srgbClr val="0000FF"/>
                </a:solidFill>
                <a:latin typeface="Lucida Console" pitchFamily="49" charset="0"/>
              </a:rPr>
              <a:t>and </a:t>
            </a:r>
            <a:r>
              <a:rPr lang="en-US" sz="1600" dirty="0" smtClean="0">
                <a:solidFill>
                  <a:srgbClr val="0000FF"/>
                </a:solidFill>
                <a:latin typeface="Lucida Console" pitchFamily="49" charset="0"/>
              </a:rPr>
              <a:t>only then deal </a:t>
            </a:r>
            <a:r>
              <a:rPr lang="en-US" sz="1600" dirty="0">
                <a:solidFill>
                  <a:srgbClr val="0000FF"/>
                </a:solidFill>
                <a:latin typeface="Lucida Console" pitchFamily="49" charset="0"/>
              </a:rPr>
              <a:t>with it </a:t>
            </a:r>
            <a:r>
              <a:rPr lang="en-US" sz="1600" dirty="0" smtClean="0">
                <a:solidFill>
                  <a:srgbClr val="0000FF"/>
                </a:solidFill>
                <a:latin typeface="Lucida Console" pitchFamily="49" charset="0"/>
              </a:rPr>
              <a:t>*/</a:t>
            </a: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dirty="0" err="1">
                <a:solidFill>
                  <a:srgbClr val="0000FF"/>
                </a:solidFill>
                <a:latin typeface="Lucida Console" pitchFamily="49" charset="0"/>
              </a:rPr>
              <a:t>entity.foo</a:t>
            </a:r>
            <a:r>
              <a:rPr lang="en-US" sz="1600" dirty="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p>
          <a:p>
            <a:pPr marL="0" indent="0">
              <a:buNone/>
            </a:pP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entity // detach the entity.</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a: 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entity // Compile time error!</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i</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Integer</a:t>
            </a:r>
          </a:p>
          <a:p>
            <a:pPr marL="0" indent="0">
              <a:buNone/>
            </a:pPr>
            <a:r>
              <a:rPr lang="en-US" sz="1600" dirty="0">
                <a:solidFill>
                  <a:srgbClr val="0000FF"/>
                </a:solidFill>
                <a:latin typeface="Lucida Console" pitchFamily="49" charset="0"/>
              </a:rPr>
              <a:t>i := i + 5 // </a:t>
            </a:r>
            <a:r>
              <a:rPr lang="en-US" sz="1600" dirty="0" smtClean="0">
                <a:solidFill>
                  <a:srgbClr val="0000FF"/>
                </a:solidFill>
                <a:latin typeface="Lucida Console" pitchFamily="49" charset="0"/>
              </a:rPr>
              <a:t>Compile </a:t>
            </a:r>
            <a:r>
              <a:rPr lang="en-US" sz="1600" dirty="0">
                <a:solidFill>
                  <a:srgbClr val="0000FF"/>
                </a:solidFill>
                <a:latin typeface="Lucida Console" pitchFamily="49" charset="0"/>
              </a:rPr>
              <a:t>time </a:t>
            </a:r>
            <a:r>
              <a:rPr lang="en-US" sz="1600" dirty="0" smtClean="0">
                <a:solidFill>
                  <a:srgbClr val="0000FF"/>
                </a:solidFill>
                <a:latin typeface="Lucida Console" pitchFamily="49" charset="0"/>
              </a:rPr>
              <a:t>error!</a:t>
            </a:r>
            <a:endParaRPr lang="en-US" sz="1600" dirty="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if</a:t>
            </a:r>
            <a:r>
              <a:rPr lang="en-US" sz="1600" dirty="0">
                <a:solidFill>
                  <a:srgbClr val="0000FF"/>
                </a:solidFill>
                <a:latin typeface="Lucida Console" pitchFamily="49" charset="0"/>
              </a:rPr>
              <a:t> i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then</a:t>
            </a:r>
            <a:r>
              <a:rPr lang="en-US" sz="1600" dirty="0">
                <a:solidFill>
                  <a:srgbClr val="0000FF"/>
                </a:solidFill>
                <a:latin typeface="Lucida Console" pitchFamily="49" charset="0"/>
              </a:rPr>
              <a:t> i := i + 5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25</a:t>
            </a:fld>
            <a:endParaRPr lang="en-US" dirty="0"/>
          </a:p>
        </p:txBody>
      </p:sp>
    </p:spTree>
    <p:extLst>
      <p:ext uri="{BB962C8B-B14F-4D97-AF65-F5344CB8AC3E}">
        <p14:creationId xmlns:p14="http://schemas.microsoft.com/office/powerpoint/2010/main" val="15824041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Duck typing</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76200" y="657225"/>
            <a:ext cx="3505200" cy="5486400"/>
          </a:xfrm>
        </p:spPr>
        <p:txBody>
          <a:bodyPr vert="horz" lIns="0" tIns="0" rIns="91440" bIns="45720" rtlCol="0">
            <a:normAutofit/>
          </a:bodyPr>
          <a:lstStyle/>
          <a:p>
            <a:pPr marL="0" indent="0">
              <a:spcAft>
                <a:spcPts val="1200"/>
              </a:spcAft>
              <a:buNone/>
            </a:pPr>
            <a:r>
              <a:rPr lang="en-US" sz="2000" dirty="0" smtClean="0">
                <a:latin typeface="Arial" pitchFamily="34" charset="0"/>
                <a:cs typeface="Arial" pitchFamily="34" charset="0"/>
              </a:rPr>
              <a:t>If an object has some particular  feature or features then they can be called – the key idea.</a:t>
            </a:r>
          </a:p>
          <a:p>
            <a:pPr marL="0" indent="0">
              <a:spcAft>
                <a:spcPts val="1200"/>
              </a:spcAft>
              <a:buNone/>
            </a:pPr>
            <a:r>
              <a:rPr lang="en-US" sz="2000" dirty="0" smtClean="0">
                <a:latin typeface="Arial" pitchFamily="34" charset="0"/>
                <a:cs typeface="Arial" pitchFamily="34" charset="0"/>
              </a:rPr>
              <a:t>Runtime check if the call is possible</a:t>
            </a:r>
          </a:p>
          <a:p>
            <a:pPr>
              <a:spcAft>
                <a:spcPts val="1200"/>
              </a:spcAft>
              <a:buAutoNum type="arabicPeriod"/>
            </a:pPr>
            <a:r>
              <a:rPr lang="en-US" sz="2000" dirty="0" smtClean="0">
                <a:latin typeface="Arial" pitchFamily="34" charset="0"/>
                <a:cs typeface="Arial" pitchFamily="34" charset="0"/>
              </a:rPr>
              <a:t>To check</a:t>
            </a:r>
          </a:p>
          <a:p>
            <a:pPr>
              <a:spcAft>
                <a:spcPts val="1200"/>
              </a:spcAft>
              <a:buAutoNum type="arabicPeriod"/>
            </a:pPr>
            <a:r>
              <a:rPr lang="en-US" sz="2000" dirty="0" smtClean="0">
                <a:latin typeface="Arial" pitchFamily="34" charset="0"/>
                <a:cs typeface="Arial" pitchFamily="34" charset="0"/>
              </a:rPr>
              <a:t>If check passes then call</a:t>
            </a:r>
          </a:p>
          <a:p>
            <a:pPr>
              <a:spcAft>
                <a:spcPts val="1200"/>
              </a:spcAft>
              <a:buAutoNum type="arabicPeriod"/>
            </a:pPr>
            <a:endParaRPr lang="en-US" sz="2000" dirty="0">
              <a:latin typeface="Arial" pitchFamily="34" charset="0"/>
              <a:cs typeface="Arial" pitchFamily="34" charset="0"/>
            </a:endParaRPr>
          </a:p>
          <a:p>
            <a:pPr marL="0" indent="0">
              <a:spcAft>
                <a:spcPts val="1200"/>
              </a:spcAft>
              <a:buNone/>
            </a:pPr>
            <a:r>
              <a:rPr lang="en-US" sz="2000" dirty="0" smtClean="0">
                <a:latin typeface="Arial" pitchFamily="34" charset="0"/>
                <a:cs typeface="Arial" pitchFamily="34" charset="0"/>
              </a:rPr>
              <a:t>In other words duck tying is a special case of dynamic type check for some anonymous unit (class)</a:t>
            </a:r>
          </a:p>
        </p:txBody>
      </p:sp>
      <p:sp>
        <p:nvSpPr>
          <p:cNvPr id="4" name="Объект 3"/>
          <p:cNvSpPr>
            <a:spLocks noGrp="1"/>
          </p:cNvSpPr>
          <p:nvPr>
            <p:ph sz="quarter" idx="2"/>
          </p:nvPr>
        </p:nvSpPr>
        <p:spPr>
          <a:xfrm>
            <a:off x="3733800" y="657225"/>
            <a:ext cx="5410200" cy="6276975"/>
          </a:xfrm>
        </p:spPr>
        <p:txBody>
          <a:bodyPr>
            <a:normAutofit/>
          </a:bodyPr>
          <a:lstStyle/>
          <a:p>
            <a:pPr marL="0" indent="0">
              <a:buNone/>
            </a:pPr>
            <a:r>
              <a:rPr lang="en-US" sz="1600" dirty="0">
                <a:solidFill>
                  <a:srgbClr val="0000FF"/>
                </a:solidFill>
                <a:latin typeface="Lucida Console" pitchFamily="49" charset="0"/>
              </a:rPr>
              <a:t>f</a:t>
            </a:r>
            <a:r>
              <a:rPr lang="en-US" sz="1600" dirty="0" smtClean="0">
                <a:solidFill>
                  <a:srgbClr val="0000FF"/>
                </a:solidFill>
                <a:latin typeface="Lucida Console" pitchFamily="49" charset="0"/>
              </a:rPr>
              <a:t>oo (object: Any) </a:t>
            </a:r>
            <a:r>
              <a:rPr lang="en-US" sz="1600" b="1" dirty="0" smtClean="0">
                <a:solidFill>
                  <a:srgbClr val="0000FF"/>
                </a:solidFill>
                <a:latin typeface="Lucida Console" pitchFamily="49" charset="0"/>
              </a:rPr>
              <a:t>do</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object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p>
          <a:p>
            <a:pPr marL="0" indent="0">
              <a:buNone/>
            </a:pPr>
            <a:r>
              <a:rPr lang="en-US" sz="1600" dirty="0">
                <a:solidFill>
                  <a:srgbClr val="0000FF"/>
                </a:solidFill>
                <a:latin typeface="Lucida Console" pitchFamily="49" charset="0"/>
              </a:rPr>
              <a:t>	</a:t>
            </a:r>
            <a:r>
              <a:rPr lang="en-US" sz="1600" b="1" dirty="0" smtClean="0">
                <a:solidFill>
                  <a:srgbClr val="0000FF"/>
                </a:solidFill>
                <a:latin typeface="Lucida Console" pitchFamily="49" charset="0"/>
              </a:rPr>
              <a:t>unit</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attribute: T1 </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function1 : T2</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function2 (p: T1): T2</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procedure1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procedure2 (p:T1)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r>
              <a:rPr lang="en-US" sz="1600" dirty="0" smtClean="0">
                <a:solidFill>
                  <a:srgbClr val="0000FF"/>
                </a:solidFill>
                <a:latin typeface="Lucida Console" pitchFamily="49" charset="0"/>
              </a:rPr>
              <a:t> </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then </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 type of object here is unit described above */</a:t>
            </a:r>
            <a:endParaRPr lang="en-US" sz="1600" b="1" dirty="0" smtClean="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b="1" dirty="0" err="1" smtClean="0">
                <a:solidFill>
                  <a:srgbClr val="0000FF"/>
                </a:solidFill>
                <a:latin typeface="Lucida Console" pitchFamily="49" charset="0"/>
              </a:rPr>
              <a:t>var</a:t>
            </a:r>
            <a:r>
              <a:rPr lang="en-US" sz="1600" dirty="0" smtClean="0">
                <a:solidFill>
                  <a:srgbClr val="0000FF"/>
                </a:solidFill>
                <a:latin typeface="Lucida Console" pitchFamily="49" charset="0"/>
              </a:rPr>
              <a:t> t1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object.a</a:t>
            </a:r>
            <a:endParaRPr lang="en-US" sz="1600" dirty="0" smtClean="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var</a:t>
            </a:r>
            <a:r>
              <a:rPr lang="en-US" sz="1600" dirty="0" smtClean="0">
                <a:solidFill>
                  <a:srgbClr val="0000FF"/>
                </a:solidFill>
                <a:latin typeface="Lucida Console" pitchFamily="49" charset="0"/>
              </a:rPr>
              <a:t> t2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object.function1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t2 := object.function2 (t1)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object.procedure1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object.procedure2 (t1)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end</a:t>
            </a: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26</a:t>
            </a:fld>
            <a:endParaRPr lang="en-US" dirty="0"/>
          </a:p>
        </p:txBody>
      </p:sp>
    </p:spTree>
    <p:extLst>
      <p:ext uri="{BB962C8B-B14F-4D97-AF65-F5344CB8AC3E}">
        <p14:creationId xmlns:p14="http://schemas.microsoft.com/office/powerpoint/2010/main" val="2924803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6781800" cy="657225"/>
          </a:xfrm>
        </p:spPr>
        <p:txBody>
          <a:bodyPr vert="horz" lIns="0" tIns="45720" rIns="0" bIns="45720" rtlCol="0" anchor="ctr">
            <a:normAutofit/>
          </a:bodyPr>
          <a:lstStyle/>
          <a:p>
            <a:r>
              <a:rPr lang="en-US" sz="3400" b="1" dirty="0" smtClean="0">
                <a:solidFill>
                  <a:srgbClr val="CC6600"/>
                </a:solidFill>
                <a:latin typeface="Comic Sans MS" pitchFamily="66" charset="0"/>
              </a:rPr>
              <a:t>Type conversions and setters</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76200" y="657225"/>
            <a:ext cx="3581400" cy="5486400"/>
          </a:xfrm>
        </p:spPr>
        <p:txBody>
          <a:bodyPr vert="horz" lIns="0" tIns="0" rIns="91440" bIns="45720" rtlCol="0">
            <a:normAutofit/>
          </a:bodyPr>
          <a:lstStyle/>
          <a:p>
            <a:pPr>
              <a:spcAft>
                <a:spcPts val="1200"/>
              </a:spcAft>
            </a:pPr>
            <a:r>
              <a:rPr lang="en-US" sz="2000" dirty="0" smtClean="0">
                <a:latin typeface="Arial" pitchFamily="34" charset="0"/>
                <a:cs typeface="Arial" pitchFamily="34" charset="0"/>
              </a:rPr>
              <a:t>Explicitly defined!</a:t>
            </a:r>
          </a:p>
          <a:p>
            <a:pPr>
              <a:spcAft>
                <a:spcPts val="1200"/>
              </a:spcAft>
            </a:pPr>
            <a:r>
              <a:rPr lang="en-US" sz="2000" dirty="0" smtClean="0">
                <a:latin typeface="Arial" pitchFamily="34" charset="0"/>
                <a:cs typeface="Arial" pitchFamily="34" charset="0"/>
              </a:rPr>
              <a:t>From-conversion and to-conversion</a:t>
            </a:r>
          </a:p>
          <a:p>
            <a:pPr lvl="1">
              <a:spcAft>
                <a:spcPts val="1200"/>
              </a:spcAft>
            </a:pPr>
            <a:r>
              <a:rPr lang="en-US" sz="2000" dirty="0" smtClean="0">
                <a:latin typeface="Arial" pitchFamily="34" charset="0"/>
                <a:cs typeface="Arial" pitchFamily="34" charset="0"/>
              </a:rPr>
              <a:t>One or both may be defined</a:t>
            </a:r>
          </a:p>
          <a:p>
            <a:pPr>
              <a:spcAft>
                <a:spcPts val="1200"/>
              </a:spcAft>
            </a:pPr>
            <a:r>
              <a:rPr lang="en-US" sz="2000" dirty="0" smtClean="0">
                <a:latin typeface="Arial" pitchFamily="34" charset="0"/>
                <a:cs typeface="Arial" pitchFamily="34" charset="0"/>
              </a:rPr>
              <a:t>Aligned with assignment</a:t>
            </a:r>
          </a:p>
          <a:p>
            <a:pPr>
              <a:spcAft>
                <a:spcPts val="1200"/>
              </a:spcAft>
            </a:pPr>
            <a:r>
              <a:rPr lang="en-US" sz="2000" dirty="0" smtClean="0">
                <a:latin typeface="Arial" pitchFamily="34" charset="0"/>
                <a:cs typeface="Arial" pitchFamily="34" charset="0"/>
              </a:rPr>
              <a:t>Setter is an assignment procedure for unit attribute</a:t>
            </a:r>
          </a:p>
          <a:p>
            <a:pPr marL="0" indent="0">
              <a:buNone/>
            </a:pPr>
            <a:endParaRPr lang="en-US" sz="2000" dirty="0" smtClean="0">
              <a:solidFill>
                <a:srgbClr val="0000FF"/>
              </a:solidFill>
              <a:latin typeface="Lucida Console" pitchFamily="49" charset="0"/>
            </a:endParaRPr>
          </a:p>
        </p:txBody>
      </p:sp>
      <p:sp>
        <p:nvSpPr>
          <p:cNvPr id="4" name="Объект 3"/>
          <p:cNvSpPr>
            <a:spLocks noGrp="1"/>
          </p:cNvSpPr>
          <p:nvPr>
            <p:ph sz="quarter" idx="2"/>
          </p:nvPr>
        </p:nvSpPr>
        <p:spPr>
          <a:xfrm>
            <a:off x="3505200" y="657225"/>
            <a:ext cx="5410200" cy="6124575"/>
          </a:xfrm>
        </p:spPr>
        <p:txBody>
          <a:bodyPr>
            <a:normAutofit/>
          </a:bodyPr>
          <a:lstStyle/>
          <a:p>
            <a:pPr marL="0" indent="0">
              <a:buNone/>
            </a:pPr>
            <a:r>
              <a:rPr lang="en-US" sz="1800" b="1" dirty="0" smtClean="0">
                <a:solidFill>
                  <a:srgbClr val="0000FF"/>
                </a:solidFill>
                <a:latin typeface="Lucida Console" pitchFamily="49" charset="0"/>
              </a:rPr>
              <a:t>unit</a:t>
            </a:r>
            <a:r>
              <a:rPr lang="en-US" sz="1800" dirty="0" smtClean="0">
                <a:solidFill>
                  <a:srgbClr val="0000FF"/>
                </a:solidFill>
                <a:latin typeface="Lucida Console" pitchFamily="49" charset="0"/>
              </a:rPr>
              <a:t> A</a:t>
            </a:r>
          </a:p>
          <a:p>
            <a:pPr marL="0" indent="0">
              <a:buNone/>
            </a:pPr>
            <a:r>
              <a:rPr lang="en-US" sz="1800" dirty="0">
                <a:solidFill>
                  <a:srgbClr val="0000FF"/>
                </a:solidFill>
                <a:latin typeface="Lucida Console" pitchFamily="49" charset="0"/>
              </a:rPr>
              <a:t> </a:t>
            </a:r>
            <a:r>
              <a:rPr lang="en-US" sz="1800" dirty="0" smtClean="0">
                <a:solidFill>
                  <a:srgbClr val="0000FF"/>
                </a:solidFill>
                <a:latin typeface="Lucida Console" pitchFamily="49" charset="0"/>
              </a:rPr>
              <a:t> := (b: B) </a:t>
            </a:r>
            <a:r>
              <a:rPr lang="en-US" sz="1800" b="1" dirty="0" smtClean="0">
                <a:solidFill>
                  <a:srgbClr val="0000FF"/>
                </a:solidFill>
                <a:latin typeface="Lucida Console" pitchFamily="49" charset="0"/>
              </a:rPr>
              <a:t>do</a:t>
            </a:r>
          </a:p>
          <a:p>
            <a:pPr marL="0" indent="0">
              <a:buNone/>
            </a:pPr>
            <a:r>
              <a:rPr lang="en-US" sz="1800" dirty="0" smtClean="0">
                <a:solidFill>
                  <a:srgbClr val="0000FF"/>
                </a:solidFill>
                <a:latin typeface="Lucida Console" pitchFamily="49" charset="0"/>
              </a:rPr>
              <a:t>// ‘from’ conversion procedure </a:t>
            </a:r>
          </a:p>
          <a:p>
            <a:pPr marL="0" indent="0">
              <a:buNone/>
            </a:pPr>
            <a:r>
              <a:rPr lang="en-US" sz="1800" dirty="0">
                <a:solidFill>
                  <a:srgbClr val="0000FF"/>
                </a:solidFill>
                <a:latin typeface="Lucida Console" pitchFamily="49" charset="0"/>
              </a:rPr>
              <a:t> </a:t>
            </a:r>
            <a:r>
              <a:rPr lang="en-US" sz="1800" dirty="0" smtClean="0">
                <a:solidFill>
                  <a:srgbClr val="0000FF"/>
                </a:solidFill>
                <a:latin typeface="Lucida Console" pitchFamily="49" charset="0"/>
              </a:rPr>
              <a:t> </a:t>
            </a:r>
            <a:r>
              <a:rPr lang="en-US" sz="1800" b="1" dirty="0" smtClean="0">
                <a:solidFill>
                  <a:srgbClr val="0000FF"/>
                </a:solidFill>
                <a:latin typeface="Lucida Console" pitchFamily="49" charset="0"/>
              </a:rPr>
              <a:t>end</a:t>
            </a:r>
          </a:p>
          <a:p>
            <a:pPr marL="0" indent="0">
              <a:buNone/>
            </a:pPr>
            <a:r>
              <a:rPr lang="en-US" sz="1800" dirty="0">
                <a:solidFill>
                  <a:srgbClr val="0000FF"/>
                </a:solidFill>
                <a:latin typeface="Lucida Console" pitchFamily="49" charset="0"/>
              </a:rPr>
              <a:t> </a:t>
            </a:r>
            <a:r>
              <a:rPr lang="en-US" sz="1800" dirty="0" smtClean="0">
                <a:solidFill>
                  <a:srgbClr val="0000FF"/>
                </a:solidFill>
                <a:latin typeface="Lucida Console" pitchFamily="49" charset="0"/>
              </a:rPr>
              <a:t> := (): B </a:t>
            </a:r>
            <a:r>
              <a:rPr lang="en-US" sz="1800" b="1" dirty="0" smtClean="0">
                <a:solidFill>
                  <a:srgbClr val="0000FF"/>
                </a:solidFill>
                <a:latin typeface="Lucida Console" pitchFamily="49" charset="0"/>
              </a:rPr>
              <a:t>do</a:t>
            </a:r>
          </a:p>
          <a:p>
            <a:pPr marL="0" indent="0">
              <a:buNone/>
            </a:pPr>
            <a:r>
              <a:rPr lang="en-US" sz="1800" dirty="0" smtClean="0">
                <a:solidFill>
                  <a:srgbClr val="0000FF"/>
                </a:solidFill>
                <a:latin typeface="Lucida Console" pitchFamily="49" charset="0"/>
              </a:rPr>
              <a:t>// ‘to’ conversion function</a:t>
            </a:r>
          </a:p>
          <a:p>
            <a:pPr marL="0" indent="0">
              <a:buNone/>
            </a:pPr>
            <a:r>
              <a:rPr lang="en-US" sz="1800" dirty="0">
                <a:solidFill>
                  <a:srgbClr val="0000FF"/>
                </a:solidFill>
                <a:latin typeface="Lucida Console" pitchFamily="49" charset="0"/>
              </a:rPr>
              <a:t> </a:t>
            </a:r>
            <a:r>
              <a:rPr lang="en-US" sz="1800" dirty="0" smtClean="0">
                <a:solidFill>
                  <a:srgbClr val="0000FF"/>
                </a:solidFill>
                <a:latin typeface="Lucida Console" pitchFamily="49" charset="0"/>
              </a:rPr>
              <a:t> </a:t>
            </a:r>
            <a:r>
              <a:rPr lang="en-US" sz="1800" b="1" dirty="0" smtClean="0">
                <a:solidFill>
                  <a:srgbClr val="0000FF"/>
                </a:solidFill>
                <a:latin typeface="Lucida Console" pitchFamily="49" charset="0"/>
              </a:rPr>
              <a:t>end</a:t>
            </a:r>
          </a:p>
          <a:p>
            <a:pPr marL="0" indent="0">
              <a:buNone/>
            </a:pPr>
            <a:r>
              <a:rPr lang="en-US" sz="1800" b="1" dirty="0">
                <a:solidFill>
                  <a:srgbClr val="0000FF"/>
                </a:solidFill>
                <a:latin typeface="Lucida Console" pitchFamily="49" charset="0"/>
              </a:rPr>
              <a:t> </a:t>
            </a:r>
            <a:r>
              <a:rPr lang="en-US" sz="1800" b="1" dirty="0" smtClean="0">
                <a:solidFill>
                  <a:srgbClr val="0000FF"/>
                </a:solidFill>
                <a:latin typeface="Lucida Console" pitchFamily="49" charset="0"/>
              </a:rPr>
              <a:t> </a:t>
            </a:r>
            <a:r>
              <a:rPr lang="en-US" sz="1800" dirty="0" err="1" smtClean="0">
                <a:solidFill>
                  <a:srgbClr val="0000FF"/>
                </a:solidFill>
                <a:latin typeface="Lucida Console" pitchFamily="49" charset="0"/>
              </a:rPr>
              <a:t>attr</a:t>
            </a:r>
            <a:r>
              <a:rPr lang="en-US" sz="1800" b="1" dirty="0" smtClean="0">
                <a:solidFill>
                  <a:srgbClr val="0000FF"/>
                </a:solidFill>
                <a:latin typeface="Lucida Console" pitchFamily="49" charset="0"/>
              </a:rPr>
              <a:t>: as this </a:t>
            </a:r>
            <a:r>
              <a:rPr lang="en-US" sz="1800" dirty="0" smtClean="0">
                <a:solidFill>
                  <a:srgbClr val="0000FF"/>
                </a:solidFill>
                <a:latin typeface="Lucida Console" pitchFamily="49" charset="0"/>
              </a:rPr>
              <a:t>:= (</a:t>
            </a:r>
            <a:r>
              <a:rPr lang="en-US" sz="1800" b="1" dirty="0" smtClean="0">
                <a:solidFill>
                  <a:srgbClr val="0000FF"/>
                </a:solidFill>
                <a:latin typeface="Lucida Console" pitchFamily="49" charset="0"/>
              </a:rPr>
              <a:t>as this</a:t>
            </a:r>
            <a:r>
              <a:rPr lang="en-US" sz="1800" dirty="0" smtClean="0">
                <a:solidFill>
                  <a:srgbClr val="0000FF"/>
                </a:solidFill>
                <a:latin typeface="Lucida Console" pitchFamily="49" charset="0"/>
              </a:rPr>
              <a:t>)</a:t>
            </a:r>
          </a:p>
          <a:p>
            <a:pPr marL="0" indent="0">
              <a:buNone/>
            </a:pPr>
            <a:r>
              <a:rPr lang="en-US" sz="1800" b="1" dirty="0" smtClean="0">
                <a:solidFill>
                  <a:srgbClr val="0000FF"/>
                </a:solidFill>
                <a:latin typeface="Lucida Console" pitchFamily="49" charset="0"/>
              </a:rPr>
              <a:t>end</a:t>
            </a:r>
          </a:p>
          <a:p>
            <a:pPr marL="0" indent="0">
              <a:buNone/>
            </a:pPr>
            <a:r>
              <a:rPr lang="en-US" sz="1800" b="1" dirty="0" smtClean="0">
                <a:solidFill>
                  <a:srgbClr val="0000FF"/>
                </a:solidFill>
                <a:latin typeface="Lucida Console" pitchFamily="49" charset="0"/>
              </a:rPr>
              <a:t>unit</a:t>
            </a:r>
            <a:r>
              <a:rPr lang="en-US" sz="1800" dirty="0" smtClean="0">
                <a:solidFill>
                  <a:srgbClr val="0000FF"/>
                </a:solidFill>
                <a:latin typeface="Lucida Console" pitchFamily="49" charset="0"/>
              </a:rPr>
              <a:t> B</a:t>
            </a:r>
          </a:p>
          <a:p>
            <a:pPr marL="0" indent="0">
              <a:buNone/>
            </a:pPr>
            <a:r>
              <a:rPr lang="en-US" sz="1800" b="1" dirty="0" smtClean="0">
                <a:solidFill>
                  <a:srgbClr val="0000FF"/>
                </a:solidFill>
                <a:latin typeface="Lucida Console" pitchFamily="49" charset="0"/>
              </a:rPr>
              <a:t>end</a:t>
            </a:r>
          </a:p>
          <a:p>
            <a:pPr marL="0" indent="0">
              <a:buNone/>
            </a:pPr>
            <a:r>
              <a:rPr lang="en-US" sz="1800" b="1" dirty="0" err="1" smtClean="0">
                <a:solidFill>
                  <a:srgbClr val="0000FF"/>
                </a:solidFill>
                <a:latin typeface="Lucida Console" pitchFamily="49" charset="0"/>
              </a:rPr>
              <a:t>var</a:t>
            </a:r>
            <a:r>
              <a:rPr lang="en-US" sz="1800" dirty="0" smtClean="0">
                <a:solidFill>
                  <a:srgbClr val="0000FF"/>
                </a:solidFill>
                <a:latin typeface="Lucida Console" pitchFamily="49" charset="0"/>
              </a:rPr>
              <a:t> a </a:t>
            </a:r>
            <a:r>
              <a:rPr lang="en-US" sz="1800" b="1" dirty="0" smtClean="0">
                <a:solidFill>
                  <a:srgbClr val="0000FF"/>
                </a:solidFill>
                <a:latin typeface="Lucida Console" pitchFamily="49" charset="0"/>
              </a:rPr>
              <a:t>is</a:t>
            </a:r>
            <a:r>
              <a:rPr lang="en-US" sz="1800" dirty="0" smtClean="0">
                <a:solidFill>
                  <a:srgbClr val="0000FF"/>
                </a:solidFill>
                <a:latin typeface="Lucida Console" pitchFamily="49" charset="0"/>
              </a:rPr>
              <a:t> A</a:t>
            </a:r>
          </a:p>
          <a:p>
            <a:pPr marL="0" indent="0">
              <a:buNone/>
            </a:pPr>
            <a:r>
              <a:rPr lang="en-US" sz="1800" b="1" dirty="0" err="1" smtClean="0">
                <a:solidFill>
                  <a:srgbClr val="0000FF"/>
                </a:solidFill>
                <a:latin typeface="Lucida Console" pitchFamily="49" charset="0"/>
              </a:rPr>
              <a:t>var</a:t>
            </a:r>
            <a:r>
              <a:rPr lang="en-US" sz="1800" dirty="0" smtClean="0">
                <a:solidFill>
                  <a:srgbClr val="0000FF"/>
                </a:solidFill>
                <a:latin typeface="Lucida Console" pitchFamily="49" charset="0"/>
              </a:rPr>
              <a:t> b </a:t>
            </a:r>
            <a:r>
              <a:rPr lang="en-US" sz="1800" b="1" dirty="0" smtClean="0">
                <a:solidFill>
                  <a:srgbClr val="0000FF"/>
                </a:solidFill>
                <a:latin typeface="Lucida Console" pitchFamily="49" charset="0"/>
              </a:rPr>
              <a:t>is</a:t>
            </a:r>
            <a:r>
              <a:rPr lang="en-US" sz="1800" dirty="0" smtClean="0">
                <a:solidFill>
                  <a:srgbClr val="0000FF"/>
                </a:solidFill>
                <a:latin typeface="Lucida Console" pitchFamily="49" charset="0"/>
              </a:rPr>
              <a:t> B</a:t>
            </a:r>
          </a:p>
          <a:p>
            <a:pPr marL="0" indent="0">
              <a:buNone/>
            </a:pPr>
            <a:r>
              <a:rPr lang="en-US" sz="1800" dirty="0" smtClean="0">
                <a:solidFill>
                  <a:srgbClr val="0000FF"/>
                </a:solidFill>
                <a:latin typeface="Lucida Console" pitchFamily="49" charset="0"/>
              </a:rPr>
              <a:t>a := b // a.:=(b)</a:t>
            </a:r>
          </a:p>
          <a:p>
            <a:pPr marL="0" indent="0">
              <a:buNone/>
            </a:pPr>
            <a:r>
              <a:rPr lang="en-US" sz="1800" dirty="0" smtClean="0">
                <a:solidFill>
                  <a:srgbClr val="0000FF"/>
                </a:solidFill>
                <a:latin typeface="Lucida Console" pitchFamily="49" charset="0"/>
              </a:rPr>
              <a:t>b := a // b := a.:=()</a:t>
            </a:r>
          </a:p>
          <a:p>
            <a:pPr marL="0" indent="0">
              <a:buNone/>
            </a:pPr>
            <a:r>
              <a:rPr lang="en-US" sz="1800" dirty="0">
                <a:solidFill>
                  <a:srgbClr val="0000FF"/>
                </a:solidFill>
                <a:latin typeface="Lucida Console" pitchFamily="49" charset="0"/>
              </a:rPr>
              <a:t>foo (b: B) </a:t>
            </a:r>
            <a:r>
              <a:rPr lang="en-US" sz="1800" b="1" dirty="0">
                <a:solidFill>
                  <a:srgbClr val="0000FF"/>
                </a:solidFill>
                <a:latin typeface="Lucida Console" pitchFamily="49" charset="0"/>
              </a:rPr>
              <a:t>do</a:t>
            </a:r>
            <a:r>
              <a:rPr lang="en-US" sz="1800" dirty="0">
                <a:solidFill>
                  <a:srgbClr val="0000FF"/>
                </a:solidFill>
                <a:latin typeface="Lucida Console" pitchFamily="49" charset="0"/>
              </a:rPr>
              <a:t> … </a:t>
            </a:r>
            <a:r>
              <a:rPr lang="en-US" sz="1800" b="1" dirty="0">
                <a:solidFill>
                  <a:srgbClr val="0000FF"/>
                </a:solidFill>
                <a:latin typeface="Lucida Console" pitchFamily="49" charset="0"/>
              </a:rPr>
              <a:t>end</a:t>
            </a:r>
          </a:p>
          <a:p>
            <a:pPr marL="0" indent="0">
              <a:buNone/>
            </a:pPr>
            <a:r>
              <a:rPr lang="en-US" sz="1800" dirty="0">
                <a:solidFill>
                  <a:srgbClr val="0000FF"/>
                </a:solidFill>
                <a:latin typeface="Lucida Console" pitchFamily="49" charset="0"/>
              </a:rPr>
              <a:t>foo (a</a:t>
            </a:r>
            <a:r>
              <a:rPr lang="en-US" sz="1800" dirty="0" smtClean="0">
                <a:solidFill>
                  <a:srgbClr val="0000FF"/>
                </a:solidFill>
                <a:latin typeface="Lucida Console" pitchFamily="49" charset="0"/>
              </a:rPr>
              <a:t>)</a:t>
            </a:r>
          </a:p>
          <a:p>
            <a:pPr marL="0" indent="0">
              <a:buNone/>
            </a:pPr>
            <a:r>
              <a:rPr lang="en-US" sz="1800" dirty="0" err="1" smtClean="0">
                <a:solidFill>
                  <a:srgbClr val="0000FF"/>
                </a:solidFill>
                <a:latin typeface="Lucida Console" pitchFamily="49" charset="0"/>
              </a:rPr>
              <a:t>a.attr</a:t>
            </a:r>
            <a:r>
              <a:rPr lang="en-US" sz="1800" dirty="0" smtClean="0">
                <a:solidFill>
                  <a:srgbClr val="0000FF"/>
                </a:solidFill>
                <a:latin typeface="Lucida Console" pitchFamily="49" charset="0"/>
              </a:rPr>
              <a:t> := a // Setter for </a:t>
            </a:r>
            <a:r>
              <a:rPr lang="en-US" sz="1800" dirty="0" err="1" smtClean="0">
                <a:solidFill>
                  <a:srgbClr val="0000FF"/>
                </a:solidFill>
                <a:latin typeface="Lucida Console" pitchFamily="49" charset="0"/>
              </a:rPr>
              <a:t>attr</a:t>
            </a:r>
            <a:r>
              <a:rPr lang="en-US" sz="1800" dirty="0" smtClean="0">
                <a:solidFill>
                  <a:srgbClr val="0000FF"/>
                </a:solidFill>
                <a:latin typeface="Lucida Console" pitchFamily="49" charset="0"/>
              </a:rPr>
              <a:t> called </a:t>
            </a: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27</a:t>
            </a:fld>
            <a:endParaRPr lang="en-US" dirty="0"/>
          </a:p>
        </p:txBody>
      </p:sp>
    </p:spTree>
    <p:extLst>
      <p:ext uri="{BB962C8B-B14F-4D97-AF65-F5344CB8AC3E}">
        <p14:creationId xmlns:p14="http://schemas.microsoft.com/office/powerpoint/2010/main" val="36007935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Type system </a:t>
            </a:r>
            <a:r>
              <a:rPr lang="en-US" sz="3400" b="1" dirty="0" err="1" smtClean="0">
                <a:solidFill>
                  <a:srgbClr val="CC6600"/>
                </a:solidFill>
                <a:latin typeface="Comic Sans MS" pitchFamily="66" charset="0"/>
              </a:rPr>
              <a:t>foudation</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152400" y="533400"/>
            <a:ext cx="8839200" cy="5804666"/>
          </a:xfrm>
        </p:spPr>
        <p:txBody>
          <a:bodyPr>
            <a:spAutoFit/>
          </a:bodyPr>
          <a:lstStyle/>
          <a:p>
            <a:pPr marL="0" indent="0">
              <a:buNone/>
            </a:pPr>
            <a:r>
              <a:rPr lang="en-US" sz="1600" b="1" dirty="0" err="1">
                <a:solidFill>
                  <a:srgbClr val="0000FF"/>
                </a:solidFill>
                <a:latin typeface="Lucida Console" pitchFamily="49" charset="0"/>
              </a:rPr>
              <a:t>val</a:t>
            </a:r>
            <a:r>
              <a:rPr lang="en-US" sz="1600" b="1" dirty="0">
                <a:solidFill>
                  <a:srgbClr val="0000FF"/>
                </a:solidFill>
                <a:latin typeface="Lucida Console" pitchFamily="49" charset="0"/>
              </a:rPr>
              <a:t> unit</a:t>
            </a:r>
            <a:r>
              <a:rPr lang="en-US" sz="1600" dirty="0">
                <a:solidFill>
                  <a:srgbClr val="0000FF"/>
                </a:solidFill>
                <a:latin typeface="Lucida Console" pitchFamily="49" charset="0"/>
              </a:rPr>
              <a:t> Bit</a:t>
            </a: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is</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Bit is just 0 or 1</a:t>
            </a:r>
          </a:p>
          <a:p>
            <a:pPr marL="0" indent="0">
              <a:buNone/>
            </a:pPr>
            <a:r>
              <a:rPr lang="en-US" sz="1600" dirty="0" smtClean="0">
                <a:solidFill>
                  <a:srgbClr val="0000FF"/>
                </a:solidFill>
                <a:latin typeface="Lucida Console" pitchFamily="49" charset="0"/>
              </a:rPr>
              <a:t>   0b0</a:t>
            </a:r>
            <a:r>
              <a:rPr lang="en-US" sz="1600" dirty="0">
                <a:solidFill>
                  <a:srgbClr val="0000FF"/>
                </a:solidFill>
                <a:latin typeface="Lucida Console" pitchFamily="49" charset="0"/>
              </a:rPr>
              <a:t>, 0b1</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pure</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&amp; </a:t>
            </a:r>
            <a:r>
              <a:rPr lang="en-US" sz="1600" b="1" dirty="0">
                <a:solidFill>
                  <a:srgbClr val="0000FF"/>
                </a:solidFill>
                <a:latin typeface="Lucida Console" pitchFamily="49" charset="0"/>
              </a:rPr>
              <a:t>alias</a:t>
            </a:r>
            <a:r>
              <a:rPr lang="en-US" sz="1600" dirty="0">
                <a:solidFill>
                  <a:srgbClr val="0000FF"/>
                </a:solidFill>
                <a:latin typeface="Lucida Console" pitchFamily="49" charset="0"/>
              </a:rPr>
              <a:t> and (other: Bit): </a:t>
            </a:r>
            <a:r>
              <a:rPr lang="en-US" sz="1600" b="1" dirty="0">
                <a:solidFill>
                  <a:srgbClr val="0000FF"/>
                </a:solidFill>
                <a:latin typeface="Lucida Console" pitchFamily="49" charset="0"/>
              </a:rPr>
              <a:t>as this</a:t>
            </a:r>
            <a:r>
              <a:rPr lang="en-US" sz="1600" dirty="0">
                <a:solidFill>
                  <a:srgbClr val="0000FF"/>
                </a:solidFill>
                <a:latin typeface="Lucida Console" pitchFamily="49" charset="0"/>
              </a:rPr>
              <a:t> =&gt; </a:t>
            </a:r>
            <a:r>
              <a:rPr lang="en-US" sz="1600" b="1" dirty="0">
                <a:solidFill>
                  <a:srgbClr val="0000FF"/>
                </a:solidFill>
                <a:latin typeface="Lucida Console" pitchFamily="49" charset="0"/>
              </a:rPr>
              <a:t>if this</a:t>
            </a:r>
            <a:r>
              <a:rPr lang="en-US" sz="1600" dirty="0">
                <a:solidFill>
                  <a:srgbClr val="0000FF"/>
                </a:solidFill>
                <a:latin typeface="Lucida Console" pitchFamily="49" charset="0"/>
              </a:rPr>
              <a:t> = 0b0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0b0 </a:t>
            </a:r>
            <a:r>
              <a:rPr lang="en-US" sz="1600" b="1" dirty="0" err="1">
                <a:solidFill>
                  <a:srgbClr val="0000FF"/>
                </a:solidFill>
                <a:latin typeface="Lucida Console" pitchFamily="49" charset="0"/>
              </a:rPr>
              <a:t>elsif</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other </a:t>
            </a:r>
            <a:r>
              <a:rPr lang="en-US" sz="1600" dirty="0">
                <a:solidFill>
                  <a:srgbClr val="0000FF"/>
                </a:solidFill>
                <a:latin typeface="Lucida Console" pitchFamily="49" charset="0"/>
              </a:rPr>
              <a:t>= 0b0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0b0 </a:t>
            </a:r>
            <a:r>
              <a:rPr lang="en-US" sz="1600" b="1" dirty="0">
                <a:solidFill>
                  <a:srgbClr val="0000FF"/>
                </a:solidFill>
                <a:latin typeface="Lucida Console" pitchFamily="49" charset="0"/>
              </a:rPr>
              <a:t>else</a:t>
            </a:r>
            <a:r>
              <a:rPr lang="en-US" sz="1600" dirty="0">
                <a:solidFill>
                  <a:srgbClr val="0000FF"/>
                </a:solidFill>
                <a:latin typeface="Lucida Console" pitchFamily="49" charset="0"/>
              </a:rPr>
              <a:t> 0b1</a:t>
            </a:r>
          </a:p>
          <a:p>
            <a:pPr marL="0" indent="0">
              <a:buNone/>
            </a:pP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pure</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alias</a:t>
            </a:r>
            <a:r>
              <a:rPr lang="en-US" sz="1600" dirty="0">
                <a:solidFill>
                  <a:srgbClr val="0000FF"/>
                </a:solidFill>
                <a:latin typeface="Lucida Console" pitchFamily="49" charset="0"/>
              </a:rPr>
              <a:t> or (other: Bit): </a:t>
            </a:r>
            <a:r>
              <a:rPr lang="en-US" sz="1600" b="1" dirty="0">
                <a:solidFill>
                  <a:srgbClr val="0000FF"/>
                </a:solidFill>
                <a:latin typeface="Lucida Console" pitchFamily="49" charset="0"/>
              </a:rPr>
              <a:t>as this</a:t>
            </a:r>
            <a:r>
              <a:rPr lang="en-US" sz="1600" dirty="0">
                <a:solidFill>
                  <a:srgbClr val="0000FF"/>
                </a:solidFill>
                <a:latin typeface="Lucida Console" pitchFamily="49" charset="0"/>
              </a:rPr>
              <a:t> =&gt; </a:t>
            </a:r>
            <a:r>
              <a:rPr lang="en-US" sz="1600" b="1" dirty="0">
                <a:solidFill>
                  <a:srgbClr val="0000FF"/>
                </a:solidFill>
                <a:latin typeface="Lucida Console" pitchFamily="49" charset="0"/>
              </a:rPr>
              <a:t>if this</a:t>
            </a:r>
            <a:r>
              <a:rPr lang="en-US" sz="1600" dirty="0">
                <a:solidFill>
                  <a:srgbClr val="0000FF"/>
                </a:solidFill>
                <a:latin typeface="Lucida Console" pitchFamily="49" charset="0"/>
              </a:rPr>
              <a:t> = 0b1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0b1 </a:t>
            </a:r>
            <a:r>
              <a:rPr lang="en-US" sz="1600" b="1" dirty="0" err="1">
                <a:solidFill>
                  <a:srgbClr val="0000FF"/>
                </a:solidFill>
                <a:latin typeface="Lucida Console" pitchFamily="49" charset="0"/>
              </a:rPr>
              <a:t>elsif</a:t>
            </a:r>
            <a:r>
              <a:rPr lang="en-US" sz="1600" dirty="0">
                <a:solidFill>
                  <a:srgbClr val="0000FF"/>
                </a:solidFill>
                <a:latin typeface="Lucida Console" pitchFamily="49" charset="0"/>
              </a:rPr>
              <a:t> other = 0b1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0b1 </a:t>
            </a:r>
            <a:r>
              <a:rPr lang="en-US" sz="1600" b="1" dirty="0">
                <a:solidFill>
                  <a:srgbClr val="0000FF"/>
                </a:solidFill>
                <a:latin typeface="Lucida Console" pitchFamily="49" charset="0"/>
              </a:rPr>
              <a:t>else</a:t>
            </a:r>
            <a:r>
              <a:rPr lang="en-US" sz="1600" dirty="0">
                <a:solidFill>
                  <a:srgbClr val="0000FF"/>
                </a:solidFill>
                <a:latin typeface="Lucida Console" pitchFamily="49" charset="0"/>
              </a:rPr>
              <a:t> 0b0</a:t>
            </a:r>
          </a:p>
          <a:p>
            <a:pPr marL="0" indent="0">
              <a:buNone/>
            </a:pP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pure</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alias</a:t>
            </a:r>
            <a:r>
              <a:rPr lang="en-US" sz="1600" dirty="0">
                <a:solidFill>
                  <a:srgbClr val="0000FF"/>
                </a:solidFill>
                <a:latin typeface="Lucida Console" pitchFamily="49" charset="0"/>
              </a:rPr>
              <a:t> </a:t>
            </a:r>
            <a:r>
              <a:rPr lang="en-US" sz="1600" dirty="0" err="1">
                <a:solidFill>
                  <a:srgbClr val="0000FF"/>
                </a:solidFill>
                <a:latin typeface="Lucida Console" pitchFamily="49" charset="0"/>
              </a:rPr>
              <a:t>xor</a:t>
            </a:r>
            <a:r>
              <a:rPr lang="en-US" sz="1600" dirty="0">
                <a:solidFill>
                  <a:srgbClr val="0000FF"/>
                </a:solidFill>
                <a:latin typeface="Lucida Console" pitchFamily="49" charset="0"/>
              </a:rPr>
              <a:t> (other: Bit): </a:t>
            </a:r>
            <a:r>
              <a:rPr lang="en-US" sz="1600" b="1" dirty="0">
                <a:solidFill>
                  <a:srgbClr val="0000FF"/>
                </a:solidFill>
                <a:latin typeface="Lucida Console" pitchFamily="49" charset="0"/>
              </a:rPr>
              <a:t>as this</a:t>
            </a:r>
            <a:r>
              <a:rPr lang="en-US" sz="1600" dirty="0">
                <a:solidFill>
                  <a:srgbClr val="0000FF"/>
                </a:solidFill>
                <a:latin typeface="Lucida Console" pitchFamily="49" charset="0"/>
              </a:rPr>
              <a:t> =&gt; </a:t>
            </a:r>
            <a:r>
              <a:rPr lang="en-US" sz="1600" b="1" dirty="0">
                <a:solidFill>
                  <a:srgbClr val="0000FF"/>
                </a:solidFill>
                <a:latin typeface="Lucida Console" pitchFamily="49" charset="0"/>
              </a:rPr>
              <a:t>if this</a:t>
            </a:r>
            <a:r>
              <a:rPr lang="en-US" sz="1600" dirty="0">
                <a:solidFill>
                  <a:srgbClr val="0000FF"/>
                </a:solidFill>
                <a:latin typeface="Lucida Console" pitchFamily="49" charset="0"/>
              </a:rPr>
              <a:t> = other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0b0 </a:t>
            </a:r>
            <a:r>
              <a:rPr lang="en-US" sz="1600" b="1" dirty="0">
                <a:solidFill>
                  <a:srgbClr val="0000FF"/>
                </a:solidFill>
                <a:latin typeface="Lucida Console" pitchFamily="49" charset="0"/>
              </a:rPr>
              <a:t>else</a:t>
            </a:r>
            <a:r>
              <a:rPr lang="en-US" sz="1600" dirty="0">
                <a:solidFill>
                  <a:srgbClr val="0000FF"/>
                </a:solidFill>
                <a:latin typeface="Lucida Console" pitchFamily="49" charset="0"/>
              </a:rPr>
              <a:t> 0b1</a:t>
            </a:r>
          </a:p>
          <a:p>
            <a:pPr marL="0" indent="0">
              <a:buNone/>
            </a:pPr>
            <a:r>
              <a:rPr lang="en-US" sz="1600" dirty="0">
                <a:solidFill>
                  <a:srgbClr val="0000FF"/>
                </a:solidFill>
                <a:latin typeface="Lucida Console" pitchFamily="49" charset="0"/>
              </a:rPr>
              <a:t>	</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pure</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alias</a:t>
            </a:r>
            <a:r>
              <a:rPr lang="en-US" sz="1600" dirty="0">
                <a:solidFill>
                  <a:srgbClr val="0000FF"/>
                </a:solidFill>
                <a:latin typeface="Lucida Console" pitchFamily="49" charset="0"/>
              </a:rPr>
              <a:t> not (): Bit =&gt; </a:t>
            </a:r>
            <a:r>
              <a:rPr lang="en-US" sz="1600" b="1" dirty="0">
                <a:solidFill>
                  <a:srgbClr val="0000FF"/>
                </a:solidFill>
                <a:latin typeface="Lucida Console" pitchFamily="49" charset="0"/>
              </a:rPr>
              <a:t>if this</a:t>
            </a:r>
            <a:r>
              <a:rPr lang="en-US" sz="1600" dirty="0">
                <a:solidFill>
                  <a:srgbClr val="0000FF"/>
                </a:solidFill>
                <a:latin typeface="Lucida Console" pitchFamily="49" charset="0"/>
              </a:rPr>
              <a:t> = 0b0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0b1 </a:t>
            </a:r>
            <a:r>
              <a:rPr lang="en-US" sz="1600" b="1" dirty="0">
                <a:solidFill>
                  <a:srgbClr val="0000FF"/>
                </a:solidFill>
                <a:latin typeface="Lucida Console" pitchFamily="49" charset="0"/>
              </a:rPr>
              <a:t>else</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0b0</a:t>
            </a:r>
            <a:endParaRPr lang="ru-RU"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r>
              <a:rPr lang="en-US" sz="1600" dirty="0" smtClean="0">
                <a:solidFill>
                  <a:srgbClr val="0000FF"/>
                </a:solidFill>
                <a:latin typeface="Lucida Console" pitchFamily="49" charset="0"/>
              </a:rPr>
              <a:t> // Bit</a:t>
            </a:r>
          </a:p>
          <a:p>
            <a:pPr marL="0" indent="0">
              <a:buNone/>
            </a:pPr>
            <a:r>
              <a:rPr lang="sv-SE" sz="1600" b="1" dirty="0">
                <a:solidFill>
                  <a:srgbClr val="0000FF"/>
                </a:solidFill>
                <a:latin typeface="Lucida Console" pitchFamily="49" charset="0"/>
              </a:rPr>
              <a:t>val unit</a:t>
            </a:r>
            <a:r>
              <a:rPr lang="sv-SE" sz="1600" dirty="0">
                <a:solidFill>
                  <a:srgbClr val="0000FF"/>
                </a:solidFill>
                <a:latin typeface="Lucida Console" pitchFamily="49" charset="0"/>
              </a:rPr>
              <a:t> Bit [N: Integer</a:t>
            </a:r>
            <a:r>
              <a:rPr lang="sv-SE" sz="1600" dirty="0" smtClean="0">
                <a:solidFill>
                  <a:srgbClr val="0000FF"/>
                </a:solidFill>
                <a:latin typeface="Lucida Console" pitchFamily="49" charset="0"/>
              </a:rPr>
              <a:t>]</a:t>
            </a:r>
          </a:p>
          <a:p>
            <a:pPr marL="0" indent="0">
              <a:buNone/>
            </a:pPr>
            <a:r>
              <a:rPr lang="en-US" sz="1600" dirty="0" smtClean="0">
                <a:solidFill>
                  <a:srgbClr val="0000FF"/>
                </a:solidFill>
                <a:latin typeface="Lucida Console" pitchFamily="49" charset="0"/>
              </a:rPr>
              <a:t>  {} </a:t>
            </a:r>
            <a:r>
              <a:rPr lang="en-US" sz="1600" dirty="0">
                <a:solidFill>
                  <a:srgbClr val="0000FF"/>
                </a:solidFill>
                <a:latin typeface="Lucida Console" pitchFamily="49" charset="0"/>
              </a:rPr>
              <a:t>data: </a:t>
            </a:r>
            <a:r>
              <a:rPr lang="en-US" sz="1600" b="1" dirty="0" err="1">
                <a:solidFill>
                  <a:srgbClr val="0000FF"/>
                </a:solidFill>
                <a:latin typeface="Lucida Console" pitchFamily="49" charset="0"/>
              </a:rPr>
              <a:t>val</a:t>
            </a:r>
            <a:r>
              <a:rPr lang="en-US" sz="1600" dirty="0">
                <a:solidFill>
                  <a:srgbClr val="0000FF"/>
                </a:solidFill>
                <a:latin typeface="Lucida Console" pitchFamily="49" charset="0"/>
              </a:rPr>
              <a:t> Array [0 .. N-1, Bit] // Bit </a:t>
            </a:r>
            <a:r>
              <a:rPr lang="en-US" sz="1600" dirty="0" smtClean="0">
                <a:solidFill>
                  <a:srgbClr val="0000FF"/>
                </a:solidFill>
                <a:latin typeface="Lucida Console" pitchFamily="49" charset="0"/>
              </a:rPr>
              <a:t>field</a:t>
            </a:r>
            <a:endParaRPr lang="sv-SE" sz="1600" dirty="0" smtClean="0">
              <a:solidFill>
                <a:srgbClr val="0000FF"/>
              </a:solidFill>
              <a:latin typeface="Lucida Console" pitchFamily="49" charset="0"/>
            </a:endParaRPr>
          </a:p>
          <a:p>
            <a:pPr marL="0" indent="0">
              <a:buNone/>
            </a:pPr>
            <a:r>
              <a:rPr lang="sv-SE" sz="1600" dirty="0">
                <a:solidFill>
                  <a:srgbClr val="0000FF"/>
                </a:solidFill>
                <a:latin typeface="Lucida Console" pitchFamily="49" charset="0"/>
              </a:rPr>
              <a:t> </a:t>
            </a:r>
            <a:r>
              <a:rPr lang="sv-SE" sz="1600" dirty="0" smtClean="0">
                <a:solidFill>
                  <a:srgbClr val="0000FF"/>
                </a:solidFill>
                <a:latin typeface="Lucida Console" pitchFamily="49" charset="0"/>
              </a:rPr>
              <a:t> ...</a:t>
            </a:r>
          </a:p>
          <a:p>
            <a:pPr marL="0" indent="0">
              <a:buNone/>
            </a:pPr>
            <a:r>
              <a:rPr lang="sv-SE" sz="1600" b="1" dirty="0" smtClean="0">
                <a:solidFill>
                  <a:srgbClr val="0000FF"/>
                </a:solidFill>
                <a:latin typeface="Lucida Console" pitchFamily="49" charset="0"/>
              </a:rPr>
              <a:t>end</a:t>
            </a:r>
            <a:endParaRPr lang="ru-RU" sz="1600"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28</a:t>
            </a:fld>
            <a:endParaRPr lang="en-US" dirty="0"/>
          </a:p>
        </p:txBody>
      </p:sp>
      <p:sp>
        <p:nvSpPr>
          <p:cNvPr id="3" name="TextBox 2"/>
          <p:cNvSpPr txBox="1"/>
          <p:nvPr/>
        </p:nvSpPr>
        <p:spPr>
          <a:xfrm>
            <a:off x="228600" y="6019800"/>
            <a:ext cx="8305800" cy="523220"/>
          </a:xfrm>
          <a:prstGeom prst="rect">
            <a:avLst/>
          </a:prstGeom>
          <a:noFill/>
        </p:spPr>
        <p:txBody>
          <a:bodyPr wrap="square" rtlCol="0">
            <a:spAutoFit/>
          </a:bodyPr>
          <a:lstStyle/>
          <a:p>
            <a:pPr algn="ctr"/>
            <a:r>
              <a:rPr lang="en-US" sz="2800" dirty="0" smtClean="0"/>
              <a:t>All unit types relies on Bit [N]</a:t>
            </a:r>
            <a:endParaRPr lang="en-US" sz="2800" dirty="0"/>
          </a:p>
        </p:txBody>
      </p:sp>
    </p:spTree>
    <p:extLst>
      <p:ext uri="{BB962C8B-B14F-4D97-AF65-F5344CB8AC3E}">
        <p14:creationId xmlns:p14="http://schemas.microsoft.com/office/powerpoint/2010/main" val="33672493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Constant </a:t>
            </a:r>
            <a:r>
              <a:rPr lang="en-US" sz="3400" b="1" dirty="0">
                <a:solidFill>
                  <a:srgbClr val="CC6600"/>
                </a:solidFill>
                <a:latin typeface="Comic Sans MS" pitchFamily="66" charset="0"/>
              </a:rPr>
              <a:t>objects</a:t>
            </a:r>
          </a:p>
        </p:txBody>
      </p:sp>
      <p:sp>
        <p:nvSpPr>
          <p:cNvPr id="3" name="Content Placeholder 2"/>
          <p:cNvSpPr>
            <a:spLocks noGrp="1"/>
          </p:cNvSpPr>
          <p:nvPr>
            <p:ph sz="quarter" idx="1"/>
          </p:nvPr>
        </p:nvSpPr>
        <p:spPr>
          <a:xfrm>
            <a:off x="76200" y="609600"/>
            <a:ext cx="2667000" cy="5638800"/>
          </a:xfrm>
        </p:spPr>
        <p:txBody>
          <a:bodyPr vert="horz" lIns="0" tIns="0" rIns="91440" bIns="45720" rtlCol="0">
            <a:normAutofit/>
          </a:bodyPr>
          <a:lstStyle/>
          <a:p>
            <a:r>
              <a:rPr lang="en-US" sz="2400" dirty="0" smtClean="0"/>
              <a:t>Every unit may define all known constant objects using </a:t>
            </a:r>
            <a:r>
              <a:rPr lang="en-US" sz="2400" b="1" dirty="0" err="1" smtClean="0"/>
              <a:t>const</a:t>
            </a:r>
            <a:r>
              <a:rPr lang="en-US" sz="2400" b="1" dirty="0" smtClean="0"/>
              <a:t> is</a:t>
            </a:r>
          </a:p>
          <a:p>
            <a:r>
              <a:rPr lang="en-US" sz="2400" dirty="0" smtClean="0"/>
              <a:t>Integer.1 is a valid constant object of type Integer</a:t>
            </a:r>
          </a:p>
          <a:p>
            <a:r>
              <a:rPr lang="en-US" sz="2400" dirty="0" smtClean="0"/>
              <a:t>To skip unit name prefix use </a:t>
            </a:r>
            <a:r>
              <a:rPr lang="en-US" sz="2400" b="1" dirty="0" err="1" smtClean="0"/>
              <a:t>use</a:t>
            </a:r>
            <a:r>
              <a:rPr lang="en-US" sz="2400" b="1" dirty="0" smtClean="0"/>
              <a:t> </a:t>
            </a:r>
            <a:r>
              <a:rPr lang="en-US" sz="2400" b="1" dirty="0" err="1" smtClean="0"/>
              <a:t>const</a:t>
            </a:r>
            <a:endParaRPr lang="ru-RU" sz="2400" b="1" dirty="0"/>
          </a:p>
        </p:txBody>
      </p:sp>
      <p:sp>
        <p:nvSpPr>
          <p:cNvPr id="4" name="Объект 3"/>
          <p:cNvSpPr>
            <a:spLocks noGrp="1"/>
          </p:cNvSpPr>
          <p:nvPr>
            <p:ph sz="quarter" idx="2"/>
          </p:nvPr>
        </p:nvSpPr>
        <p:spPr>
          <a:xfrm>
            <a:off x="2667000" y="533400"/>
            <a:ext cx="6477000" cy="6172200"/>
          </a:xfrm>
        </p:spPr>
        <p:txBody>
          <a:bodyPr>
            <a:noAutofit/>
          </a:bodyPr>
          <a:lstStyle/>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smtClean="0">
                <a:solidFill>
                  <a:srgbClr val="0000FF"/>
                </a:solidFill>
                <a:latin typeface="Lucida Console" pitchFamily="49" charset="0"/>
              </a:rPr>
              <a:t>extend</a:t>
            </a:r>
          </a:p>
          <a:p>
            <a:pPr marL="0" indent="0">
              <a:buNone/>
            </a:pP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Integer </a:t>
            </a:r>
            <a:r>
              <a:rPr lang="en-US" sz="1600" b="1" dirty="0" smtClean="0">
                <a:solidFill>
                  <a:srgbClr val="0000FF"/>
                </a:solidFill>
                <a:latin typeface="Lucida Console" pitchFamily="49" charset="0"/>
              </a:rPr>
              <a:t>[</a:t>
            </a:r>
            <a:r>
              <a:rPr lang="en-US" sz="1600" dirty="0" err="1" smtClean="0">
                <a:solidFill>
                  <a:srgbClr val="0000FF"/>
                </a:solidFill>
                <a:latin typeface="Lucida Console" pitchFamily="49" charset="0"/>
              </a:rPr>
              <a:t>Platform.IntegerBitsCount</a:t>
            </a:r>
            <a:r>
              <a:rPr lang="en-US" sz="1600" b="1" dirty="0" smtClean="0">
                <a:solidFill>
                  <a:srgbClr val="0000FF"/>
                </a:solidFill>
                <a:latin typeface="Lucida Console" pitchFamily="49" charset="0"/>
              </a:rPr>
              <a:t>]</a:t>
            </a:r>
          </a:p>
          <a:p>
            <a:pPr marL="0" indent="0">
              <a:buNone/>
            </a:pPr>
            <a:r>
              <a:rPr lang="ru-RU" sz="1600" dirty="0" smtClean="0">
                <a:solidFill>
                  <a:srgbClr val="0000FF"/>
                </a:solidFill>
                <a:latin typeface="Lucida Console" pitchFamily="49" charset="0"/>
              </a:rPr>
              <a:t>…</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a:t>
            </a:r>
            <a:r>
              <a:rPr lang="en-US" sz="1600" dirty="0" err="1">
                <a:solidFill>
                  <a:srgbClr val="0000FF"/>
                </a:solidFill>
                <a:latin typeface="Lucida Console" pitchFamily="49" charset="0"/>
              </a:rPr>
              <a:t>BitsNumber</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Integer</a:t>
            </a:r>
            <a:r>
              <a:rPr lang="en-US" sz="1600" b="1" dirty="0">
                <a:solidFill>
                  <a:srgbClr val="0000FF"/>
                </a:solidFill>
                <a:latin typeface="Lucida Console" pitchFamily="49" charset="0"/>
              </a:rPr>
              <a:t>] extend</a:t>
            </a:r>
            <a:r>
              <a:rPr lang="en-US" sz="1600" dirty="0">
                <a:solidFill>
                  <a:srgbClr val="0000FF"/>
                </a:solidFill>
                <a:latin typeface="Lucida Console" pitchFamily="49" charset="0"/>
              </a:rPr>
              <a:t> Numeric, </a:t>
            </a:r>
            <a:r>
              <a:rPr lang="en-US" sz="1600" dirty="0" smtClean="0">
                <a:solidFill>
                  <a:srgbClr val="0000FF"/>
                </a:solidFill>
                <a:latin typeface="Lucida Console" pitchFamily="49" charset="0"/>
              </a:rPr>
              <a:t>Enumeration</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minInteger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 (2 ^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- 1))</a:t>
            </a: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maxInteger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2 ^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- 1) - 1</a:t>
            </a: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 That is ordered set defined as range of all Integer constant values (objects) */</a:t>
            </a:r>
          </a:p>
          <a:p>
            <a:pPr marL="0" indent="0">
              <a:buNone/>
            </a:pPr>
            <a:r>
              <a:rPr lang="ru-RU"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minInteger</a:t>
            </a: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a:t>
            </a:r>
            <a:r>
              <a:rPr lang="en-US" sz="1600" dirty="0" err="1">
                <a:solidFill>
                  <a:srgbClr val="0000FF"/>
                </a:solidFill>
                <a:latin typeface="Lucida Console" pitchFamily="49" charset="0"/>
              </a:rPr>
              <a:t>maxInteger</a:t>
            </a:r>
            <a:endParaRPr lang="en-US" sz="1600"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do</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dirty="0" smtClean="0">
                <a:solidFill>
                  <a:srgbClr val="0000FF"/>
                </a:solidFill>
                <a:latin typeface="Lucida Console" pitchFamily="49" charset="0"/>
              </a:rPr>
              <a:t>data </a:t>
            </a:r>
            <a:r>
              <a:rPr lang="en-US" sz="1600" dirty="0">
                <a:solidFill>
                  <a:srgbClr val="0000FF"/>
                </a:solidFill>
                <a:latin typeface="Lucida Console" pitchFamily="49" charset="0"/>
              </a:rPr>
              <a:t>:= Bit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a:t>
            </a: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{this}</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data: Bit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a:t>
            </a:r>
          </a:p>
          <a:p>
            <a:pPr marL="0" indent="0">
              <a:buNone/>
            </a:pPr>
            <a:r>
              <a:rPr lang="en-US" sz="1600" b="1" dirty="0">
                <a:solidFill>
                  <a:srgbClr val="0000FF"/>
                </a:solidFill>
                <a:latin typeface="Lucida Console" pitchFamily="49" charset="0"/>
              </a:rPr>
              <a:t>invariant</a:t>
            </a:r>
          </a:p>
          <a:p>
            <a:pPr marL="0" indent="0">
              <a:buNone/>
            </a:pPr>
            <a:r>
              <a:rPr lang="ru-RU"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BitsNumber</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&gt; 0 </a:t>
            </a:r>
            <a:r>
              <a:rPr lang="en-US" sz="1600" dirty="0" smtClean="0">
                <a:solidFill>
                  <a:srgbClr val="0000FF"/>
                </a:solidFill>
                <a:latin typeface="Lucida Console" pitchFamily="49" charset="0"/>
              </a:rPr>
              <a:t>/</a:t>
            </a:r>
            <a:r>
              <a:rPr lang="ru-RU" sz="1600" dirty="0" smtClean="0">
                <a:solidFill>
                  <a:srgbClr val="0000FF"/>
                </a:solidFill>
                <a:latin typeface="Lucida Console" pitchFamily="49" charset="0"/>
              </a:rPr>
              <a: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Number of bits in Integer must be greater than zero</a:t>
            </a:r>
            <a:r>
              <a:rPr lang="en-US" sz="1600" dirty="0" smtClean="0">
                <a:solidFill>
                  <a:srgbClr val="0000FF"/>
                </a:solidFill>
                <a:latin typeface="Lucida Console" pitchFamily="49" charset="0"/>
              </a:rPr>
              <a:t>!</a:t>
            </a:r>
            <a:r>
              <a:rPr lang="ru-RU" sz="1600" dirty="0" smtClean="0">
                <a:solidFill>
                  <a:srgbClr val="0000FF"/>
                </a:solidFill>
                <a:latin typeface="Lucida Console" pitchFamily="49" charset="0"/>
              </a:rPr>
              <a:t> *.</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virtual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Any </a:t>
            </a:r>
            <a:r>
              <a:rPr lang="en-US" sz="1600" b="1" dirty="0">
                <a:solidFill>
                  <a:srgbClr val="0000FF"/>
                </a:solidFill>
                <a:latin typeface="Lucida Console" pitchFamily="49" charset="0"/>
              </a:rPr>
              <a:t>use </a:t>
            </a:r>
            <a:r>
              <a:rPr lang="en-US" sz="1600" b="1" dirty="0" err="1">
                <a:solidFill>
                  <a:srgbClr val="0000FF"/>
                </a:solidFill>
                <a:latin typeface="Lucida Console" pitchFamily="49" charset="0"/>
              </a:rPr>
              <a:t>const</a:t>
            </a:r>
            <a:r>
              <a:rPr lang="en-US" sz="1600" dirty="0">
                <a:solidFill>
                  <a:srgbClr val="0000FF"/>
                </a:solidFill>
                <a:latin typeface="Lucida Console" pitchFamily="49" charset="0"/>
              </a:rPr>
              <a:t> Integer, </a:t>
            </a:r>
            <a:r>
              <a:rPr lang="en-US" sz="1600" dirty="0" smtClean="0">
                <a:solidFill>
                  <a:srgbClr val="0000FF"/>
                </a:solidFill>
                <a:latin typeface="Lucida Console" pitchFamily="49" charset="0"/>
              </a:rPr>
              <a:t>Real, Boolean</a:t>
            </a:r>
            <a:r>
              <a:rPr lang="en-US" sz="1600" dirty="0">
                <a:solidFill>
                  <a:srgbClr val="0000FF"/>
                </a:solidFill>
                <a:latin typeface="Lucida Console" pitchFamily="49" charset="0"/>
              </a:rPr>
              <a:t>, Character, Bit, </a:t>
            </a:r>
            <a:r>
              <a:rPr lang="en-US" sz="1600" dirty="0" smtClean="0">
                <a:solidFill>
                  <a:srgbClr val="0000FF"/>
                </a:solidFill>
                <a:latin typeface="Lucida Console" pitchFamily="49" charset="0"/>
              </a:rPr>
              <a:t>String </a:t>
            </a:r>
            <a:r>
              <a:rPr lang="en-US" sz="1600" b="1" dirty="0" smtClean="0">
                <a:solidFill>
                  <a:srgbClr val="0000FF"/>
                </a:solidFill>
                <a:latin typeface="Lucida Console" pitchFamily="49" charset="0"/>
              </a:rPr>
              <a:t>end</a:t>
            </a:r>
            <a:r>
              <a:rPr lang="en-US" sz="1600" dirty="0" smtClean="0">
                <a:solidFill>
                  <a:srgbClr val="0000FF"/>
                </a:solidFill>
                <a:latin typeface="Lucida Console" pitchFamily="49" charset="0"/>
              </a:rPr>
              <a:t> </a:t>
            </a:r>
            <a:endParaRPr lang="en-US" sz="1600" dirty="0">
              <a:solidFill>
                <a:srgbClr val="0000FF"/>
              </a:solidFill>
              <a:latin typeface="Lucida Console" pitchFamily="49" charset="0"/>
            </a:endParaRPr>
          </a:p>
          <a:p>
            <a:pPr marL="0" indent="0">
              <a:buNone/>
            </a:pPr>
            <a:endParaRPr lang="en-US" sz="1600"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29</a:t>
            </a:fld>
            <a:endParaRPr lang="en-US" dirty="0"/>
          </a:p>
        </p:txBody>
      </p:sp>
    </p:spTree>
    <p:extLst>
      <p:ext uri="{BB962C8B-B14F-4D97-AF65-F5344CB8AC3E}">
        <p14:creationId xmlns:p14="http://schemas.microsoft.com/office/powerpoint/2010/main" val="2643026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69162"/>
            <a:ext cx="5248275" cy="636360"/>
          </a:xfrm>
        </p:spPr>
        <p:txBody>
          <a:bodyPr>
            <a:normAutofit fontScale="90000"/>
          </a:bodyPr>
          <a:lstStyle/>
          <a:p>
            <a:r>
              <a:rPr lang="en-US" sz="3600" b="1" dirty="0" smtClean="0">
                <a:solidFill>
                  <a:srgbClr val="CC6600"/>
                </a:solidFill>
                <a:latin typeface="Comic Sans MS" pitchFamily="66" charset="0"/>
              </a:rPr>
              <a:t>Personal introduction</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76200" y="457200"/>
            <a:ext cx="9067800" cy="6324600"/>
          </a:xfrm>
        </p:spPr>
        <p:txBody>
          <a:bodyPr>
            <a:noAutofit/>
          </a:bodyPr>
          <a:lstStyle/>
          <a:p>
            <a:pPr marL="285750" indent="-285750"/>
            <a:r>
              <a:rPr lang="en-US" sz="2000" dirty="0"/>
              <a:t>10+ years compiler development</a:t>
            </a:r>
          </a:p>
          <a:p>
            <a:pPr marL="285750" indent="-285750"/>
            <a:r>
              <a:rPr lang="en-US" sz="2000" dirty="0"/>
              <a:t>15+ years of SW R&amp;D management</a:t>
            </a:r>
          </a:p>
          <a:p>
            <a:pPr marL="285750" indent="-285750"/>
            <a:r>
              <a:rPr lang="en-US" sz="2000" dirty="0"/>
              <a:t>4 years of </a:t>
            </a:r>
            <a:r>
              <a:rPr lang="en-US" sz="2000" dirty="0" smtClean="0"/>
              <a:t>teaching</a:t>
            </a:r>
          </a:p>
          <a:p>
            <a:pPr marL="285750" indent="-285750"/>
            <a:r>
              <a:rPr lang="en-US" sz="2000" dirty="0" smtClean="0"/>
              <a:t>In </a:t>
            </a:r>
            <a:r>
              <a:rPr lang="en-US" sz="2000" b="1" dirty="0" smtClean="0"/>
              <a:t>2010</a:t>
            </a:r>
            <a:r>
              <a:rPr lang="en-US" sz="2000" dirty="0" smtClean="0"/>
              <a:t> started with design of E#</a:t>
            </a:r>
            <a:endParaRPr lang="en-US" sz="2000" dirty="0"/>
          </a:p>
          <a:p>
            <a:r>
              <a:rPr lang="en-GB" sz="2000" b="1" dirty="0" err="1" smtClean="0"/>
              <a:t>Huwaei</a:t>
            </a:r>
            <a:r>
              <a:rPr lang="en-GB" sz="2000" dirty="0"/>
              <a:t>,</a:t>
            </a:r>
            <a:r>
              <a:rPr lang="en-GB" sz="2000" b="1" i="1" dirty="0"/>
              <a:t> </a:t>
            </a:r>
            <a:r>
              <a:rPr lang="en-GB" sz="2000" dirty="0"/>
              <a:t>Chief academic consultant</a:t>
            </a:r>
            <a:endParaRPr lang="en-GB" sz="2000" dirty="0" smtClean="0"/>
          </a:p>
          <a:p>
            <a:r>
              <a:rPr lang="en-GB" sz="2000" b="1" dirty="0" err="1" smtClean="0"/>
              <a:t>Innopolis</a:t>
            </a:r>
            <a:r>
              <a:rPr lang="en-GB" sz="2000" b="1" dirty="0" smtClean="0"/>
              <a:t> </a:t>
            </a:r>
            <a:r>
              <a:rPr lang="en-GB" sz="2000" b="1" dirty="0"/>
              <a:t>University</a:t>
            </a:r>
            <a:r>
              <a:rPr lang="en-GB" sz="2000" dirty="0"/>
              <a:t>, </a:t>
            </a:r>
            <a:r>
              <a:rPr lang="en-GB" sz="2000" dirty="0" smtClean="0"/>
              <a:t>Associate p</a:t>
            </a:r>
            <a:r>
              <a:rPr lang="en-US" sz="2000" dirty="0" smtClean="0"/>
              <a:t>professor, </a:t>
            </a:r>
            <a:r>
              <a:rPr lang="en-US" sz="2000" dirty="0"/>
              <a:t>head of the laboratory of Data analysis and finance technologies</a:t>
            </a:r>
            <a:endParaRPr lang="en-GB" sz="2000" dirty="0" smtClean="0"/>
          </a:p>
          <a:p>
            <a:r>
              <a:rPr lang="en-GB" sz="2000" b="1" dirty="0" smtClean="0"/>
              <a:t>Samsung</a:t>
            </a:r>
            <a:r>
              <a:rPr lang="en-GB" sz="2000" dirty="0"/>
              <a:t>, </a:t>
            </a:r>
            <a:r>
              <a:rPr lang="en-GB" sz="2000" dirty="0" smtClean="0"/>
              <a:t>Compiler</a:t>
            </a:r>
            <a:r>
              <a:rPr lang="en-GB" sz="2000" dirty="0"/>
              <a:t>, Platform, </a:t>
            </a:r>
            <a:r>
              <a:rPr lang="en-GB" sz="2000" dirty="0" smtClean="0"/>
              <a:t>System </a:t>
            </a:r>
            <a:r>
              <a:rPr lang="en-GB" sz="2000" dirty="0"/>
              <a:t>AI Tools department manager </a:t>
            </a:r>
            <a:endParaRPr lang="en-GB" sz="2000" dirty="0" smtClean="0"/>
          </a:p>
          <a:p>
            <a:r>
              <a:rPr lang="en-GB" sz="2000" b="1" dirty="0" err="1" smtClean="0"/>
              <a:t>WorldQuant</a:t>
            </a:r>
            <a:r>
              <a:rPr lang="en-GB" sz="2000" dirty="0" smtClean="0"/>
              <a:t> </a:t>
            </a:r>
            <a:r>
              <a:rPr lang="en-GB" sz="2000" dirty="0"/>
              <a:t>Research (Eurasia), </a:t>
            </a:r>
            <a:r>
              <a:rPr lang="en-GB" sz="2000" dirty="0" smtClean="0"/>
              <a:t>quantitative </a:t>
            </a:r>
            <a:r>
              <a:rPr lang="en-GB" sz="2000" dirty="0"/>
              <a:t>investment management </a:t>
            </a:r>
            <a:r>
              <a:rPr lang="en-GB" sz="2000" dirty="0" smtClean="0"/>
              <a:t>company, branch director</a:t>
            </a:r>
          </a:p>
          <a:p>
            <a:r>
              <a:rPr lang="en-GB" sz="2000" b="1" dirty="0" smtClean="0"/>
              <a:t>Intel</a:t>
            </a:r>
            <a:r>
              <a:rPr lang="en-GB" sz="2000" dirty="0"/>
              <a:t>,</a:t>
            </a:r>
            <a:r>
              <a:rPr lang="en-GB" sz="2000" b="1" i="1" dirty="0"/>
              <a:t> </a:t>
            </a:r>
            <a:r>
              <a:rPr lang="en-GB" sz="2000" dirty="0" smtClean="0"/>
              <a:t>head of Intel Compiler QA, Intel Compiler Russia, Moscow Site, Intel Platform Simulator</a:t>
            </a:r>
            <a:endParaRPr lang="en-GB" sz="2000" dirty="0"/>
          </a:p>
          <a:p>
            <a:r>
              <a:rPr lang="en-GB" sz="2000" b="1" dirty="0" smtClean="0"/>
              <a:t>Object </a:t>
            </a:r>
            <a:r>
              <a:rPr lang="en-GB" sz="2000" b="1" dirty="0"/>
              <a:t>Tools</a:t>
            </a:r>
            <a:r>
              <a:rPr lang="en-GB" sz="2000" dirty="0"/>
              <a:t>, Inc.</a:t>
            </a:r>
            <a:r>
              <a:rPr lang="en-GB" sz="2000" i="1" dirty="0"/>
              <a:t> </a:t>
            </a:r>
            <a:r>
              <a:rPr lang="en-GB" sz="2000" dirty="0" smtClean="0"/>
              <a:t>Senior </a:t>
            </a:r>
            <a:r>
              <a:rPr lang="en-GB" sz="2000" dirty="0"/>
              <a:t>Software </a:t>
            </a:r>
            <a:r>
              <a:rPr lang="en-GB" sz="2000" dirty="0" smtClean="0"/>
              <a:t>Engineer, Visual Eiffel compiler, architect and key developer</a:t>
            </a:r>
            <a:endParaRPr lang="en-GB" sz="2000" i="1" dirty="0" smtClean="0"/>
          </a:p>
          <a:p>
            <a:r>
              <a:rPr lang="en-GB" sz="2000" b="1" dirty="0" smtClean="0"/>
              <a:t>‘</a:t>
            </a:r>
            <a:r>
              <a:rPr lang="en-GB" sz="2000" b="1" dirty="0"/>
              <a:t>Zenon</a:t>
            </a:r>
            <a:r>
              <a:rPr lang="en-GB" sz="2000" b="1" dirty="0" smtClean="0"/>
              <a:t>’</a:t>
            </a:r>
            <a:r>
              <a:rPr lang="en-GB" sz="2000" dirty="0" smtClean="0"/>
              <a:t> </a:t>
            </a:r>
            <a:r>
              <a:rPr lang="en-GB" sz="2000" dirty="0"/>
              <a:t>Ltd.,</a:t>
            </a:r>
            <a:r>
              <a:rPr lang="en-GB" sz="2000" i="1" dirty="0"/>
              <a:t> </a:t>
            </a:r>
            <a:r>
              <a:rPr lang="en-GB" sz="2000" dirty="0" smtClean="0"/>
              <a:t>Software Engineer, databases, first Russian stock exchange software</a:t>
            </a:r>
            <a:endParaRPr lang="en-GB" sz="2000" i="1" dirty="0" smtClean="0"/>
          </a:p>
          <a:p>
            <a:r>
              <a:rPr lang="en-GB" sz="2000" dirty="0" smtClean="0"/>
              <a:t>“</a:t>
            </a:r>
            <a:r>
              <a:rPr lang="en-GB" sz="2000" dirty="0" err="1"/>
              <a:t>Tsaritsyno</a:t>
            </a:r>
            <a:r>
              <a:rPr lang="en-GB" sz="2000" dirty="0"/>
              <a:t>” </a:t>
            </a:r>
            <a:r>
              <a:rPr lang="en-GB" sz="2000" b="1" dirty="0"/>
              <a:t>Centre of </a:t>
            </a:r>
            <a:r>
              <a:rPr lang="en-GB" sz="2000" b="1" dirty="0" smtClean="0"/>
              <a:t>education 548</a:t>
            </a:r>
            <a:r>
              <a:rPr lang="en-GB" sz="2000" dirty="0" smtClean="0"/>
              <a:t>,</a:t>
            </a:r>
            <a:r>
              <a:rPr lang="en-GB" sz="2000" i="1" dirty="0" smtClean="0"/>
              <a:t>  </a:t>
            </a:r>
            <a:r>
              <a:rPr lang="en-GB" sz="2000" dirty="0"/>
              <a:t>Informatics </a:t>
            </a:r>
            <a:r>
              <a:rPr lang="en-GB" sz="2000" dirty="0" smtClean="0"/>
              <a:t>Teacher</a:t>
            </a:r>
          </a:p>
          <a:p>
            <a:r>
              <a:rPr lang="en-GB" sz="2000" dirty="0" smtClean="0"/>
              <a:t>Cybernetics </a:t>
            </a:r>
            <a:r>
              <a:rPr lang="en-GB" sz="2000" dirty="0"/>
              <a:t>faculty, Moscow Engineering Physics </a:t>
            </a:r>
            <a:r>
              <a:rPr lang="en-GB" sz="2000" dirty="0" smtClean="0"/>
              <a:t>Institute, </a:t>
            </a:r>
            <a:r>
              <a:rPr lang="en-GB" sz="2000" b="1" dirty="0" err="1" smtClean="0"/>
              <a:t>MEPhI</a:t>
            </a:r>
            <a:r>
              <a:rPr lang="en-GB" sz="2000" dirty="0" smtClean="0"/>
              <a:t>, Bachelor-Masters-Postgraduate, Ada compiler &amp; Modula-2 tools</a:t>
            </a:r>
            <a:endParaRPr lang="ru-RU"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304800"/>
            <a:ext cx="96202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a:t>
            </a:fld>
            <a:endParaRPr lang="en-US" dirty="0"/>
          </a:p>
        </p:txBody>
      </p:sp>
    </p:spTree>
    <p:extLst>
      <p:ext uri="{BB962C8B-B14F-4D97-AF65-F5344CB8AC3E}">
        <p14:creationId xmlns:p14="http://schemas.microsoft.com/office/powerpoint/2010/main" val="12298265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Constant objects - examples</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76200" y="533400"/>
            <a:ext cx="9067800" cy="6172200"/>
          </a:xfrm>
        </p:spPr>
        <p:txBody>
          <a:bodyPr>
            <a:noAutofit/>
          </a:bodyPr>
          <a:lstStyle/>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WeekDay</a:t>
            </a: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is </a:t>
            </a:r>
            <a:r>
              <a:rPr lang="en-US" sz="1600" dirty="0" smtClean="0">
                <a:solidFill>
                  <a:srgbClr val="0000FF"/>
                </a:solidFill>
                <a:latin typeface="Lucida Console" pitchFamily="49" charset="0"/>
              </a:rPr>
              <a:t>Monday</a:t>
            </a:r>
            <a:r>
              <a:rPr lang="en-US" sz="1600" dirty="0">
                <a:solidFill>
                  <a:srgbClr val="0000FF"/>
                </a:solidFill>
                <a:latin typeface="Lucida Console" pitchFamily="49" charset="0"/>
              </a:rPr>
              <a:t>, Tuesday, Wednesday, Thursday, Friday, Saturday, </a:t>
            </a:r>
            <a:r>
              <a:rPr lang="en-US" sz="1600" dirty="0" smtClean="0">
                <a:solidFill>
                  <a:srgbClr val="0000FF"/>
                </a:solidFill>
                <a:latin typeface="Lucida Console" pitchFamily="49" charset="0"/>
              </a:rPr>
              <a:t>Sunday </a:t>
            </a:r>
            <a:r>
              <a:rPr lang="en-US" sz="1600" b="1" dirty="0" smtClean="0">
                <a:solidFill>
                  <a:srgbClr val="0000FF"/>
                </a:solidFill>
                <a:latin typeface="Lucida Console" pitchFamily="49" charset="0"/>
              </a:rPr>
              <a:t>end</a:t>
            </a:r>
            <a:r>
              <a:rPr lang="en-US" sz="1600" b="1" dirty="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use </a:t>
            </a:r>
            <a:r>
              <a:rPr lang="en-US" sz="1600" b="1" dirty="0" err="1">
                <a:solidFill>
                  <a:srgbClr val="0000FF"/>
                </a:solidFill>
                <a:latin typeface="Lucida Console" pitchFamily="49" charset="0"/>
              </a:rPr>
              <a:t>const</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WeekDay</a:t>
            </a:r>
            <a:r>
              <a:rPr lang="en-US" sz="1600" dirty="0" smtClean="0">
                <a:solidFill>
                  <a:srgbClr val="0000FF"/>
                </a:solidFill>
                <a:latin typeface="Lucida Console" pitchFamily="49" charset="0"/>
              </a:rPr>
              <a:t> foo (Monday)</a:t>
            </a: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foo (day</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a:t>
            </a:r>
            <a:r>
              <a:rPr lang="en-US" sz="1600" dirty="0" err="1" smtClean="0">
                <a:solidFill>
                  <a:srgbClr val="0000FF"/>
                </a:solidFill>
                <a:latin typeface="Lucida Console" pitchFamily="49" charset="0"/>
              </a:rPr>
              <a:t>WeekDay</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is</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if </a:t>
            </a:r>
            <a:r>
              <a:rPr lang="en-US" sz="1600" dirty="0">
                <a:solidFill>
                  <a:srgbClr val="0000FF"/>
                </a:solidFill>
                <a:latin typeface="Lucida Console" pitchFamily="49" charset="0"/>
              </a:rPr>
              <a:t>day</a:t>
            </a:r>
            <a:r>
              <a:rPr lang="en-US" sz="1600" b="1" dirty="0">
                <a:solidFill>
                  <a:srgbClr val="0000FF"/>
                </a:solidFill>
                <a:latin typeface="Lucida Console" pitchFamily="49" charset="0"/>
              </a:rPr>
              <a:t> is</a:t>
            </a:r>
          </a:p>
          <a:p>
            <a:pPr marL="0" indent="0">
              <a:buNone/>
            </a:pPr>
            <a:r>
              <a:rPr lang="en-US" sz="1600" dirty="0" smtClean="0">
                <a:solidFill>
                  <a:srgbClr val="0000FF"/>
                </a:solidFill>
                <a:latin typeface="Lucida Console" pitchFamily="49" charset="0"/>
              </a:rPr>
              <a:t>      Monday</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Friday</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StandardIO.put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(“Work day – go to the office!\n”)</a:t>
            </a:r>
          </a:p>
          <a:p>
            <a:pPr marL="0" indent="0">
              <a:buNone/>
            </a:pPr>
            <a:r>
              <a:rPr lang="en-US" sz="1600" dirty="0" smtClean="0">
                <a:solidFill>
                  <a:srgbClr val="0000FF"/>
                </a:solidFill>
                <a:latin typeface="Lucida Console" pitchFamily="49" charset="0"/>
              </a:rPr>
              <a:t>     Saturday</a:t>
            </a:r>
            <a:r>
              <a:rPr lang="en-US" sz="1600" dirty="0">
                <a:solidFill>
                  <a:srgbClr val="0000FF"/>
                </a:solidFill>
                <a:latin typeface="Lucida Console" pitchFamily="49" charset="0"/>
              </a:rPr>
              <a:t>, Sunday</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StandardIO.put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WeekEnd</a:t>
            </a:r>
            <a:r>
              <a:rPr lang="en-US" sz="1600" dirty="0">
                <a:solidFill>
                  <a:srgbClr val="0000FF"/>
                </a:solidFill>
                <a:latin typeface="Lucida Console" pitchFamily="49" charset="0"/>
              </a:rPr>
              <a:t> – do what you like!\n”)</a:t>
            </a:r>
          </a:p>
          <a:p>
            <a:pPr marL="0" indent="0">
              <a:buNone/>
            </a:pPr>
            <a:r>
              <a:rPr lang="en-US" sz="1600" b="1" dirty="0" smtClean="0">
                <a:solidFill>
                  <a:srgbClr val="0000FF"/>
                </a:solidFill>
                <a:latin typeface="Lucida Console" pitchFamily="49" charset="0"/>
              </a:rPr>
              <a:t>   end</a:t>
            </a:r>
          </a:p>
          <a:p>
            <a:pPr marL="0" indent="0">
              <a:buNone/>
            </a:pP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A</a:t>
            </a: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is </a:t>
            </a:r>
            <a:r>
              <a:rPr lang="en-US" sz="1600" dirty="0" smtClean="0">
                <a:solidFill>
                  <a:srgbClr val="0000FF"/>
                </a:solidFill>
                <a:latin typeface="Lucida Console" pitchFamily="49" charset="0"/>
              </a:rPr>
              <a:t>a1</a:t>
            </a:r>
            <a:r>
              <a:rPr lang="en-US" sz="1600" b="1" dirty="0" smtClean="0">
                <a:solidFill>
                  <a:srgbClr val="0000FF"/>
                </a:solidFill>
                <a:latin typeface="Lucida Console" pitchFamily="49" charset="0"/>
              </a:rPr>
              <a:t>.init</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a</a:t>
            </a:r>
            <a:r>
              <a:rPr lang="en-US" sz="1600" dirty="0" smtClean="0">
                <a:solidFill>
                  <a:srgbClr val="0000FF"/>
                </a:solidFill>
                <a:latin typeface="Lucida Console" pitchFamily="49" charset="0"/>
              </a:rPr>
              <a:t>2</a:t>
            </a:r>
            <a:r>
              <a:rPr lang="en-US" sz="1600" b="1" dirty="0" smtClean="0">
                <a:solidFill>
                  <a:srgbClr val="0000FF"/>
                </a:solidFill>
                <a:latin typeface="Lucida Console" pitchFamily="49" charset="0"/>
              </a:rPr>
              <a:t>.init </a:t>
            </a:r>
            <a:r>
              <a:rPr lang="en-US" sz="1600" dirty="0">
                <a:solidFill>
                  <a:srgbClr val="0000FF"/>
                </a:solidFill>
                <a:latin typeface="Lucida Console" pitchFamily="49" charset="0"/>
              </a:rPr>
              <a:t>(T)</a:t>
            </a:r>
            <a:r>
              <a:rPr lang="en-US" sz="1600" b="1" dirty="0">
                <a:solidFill>
                  <a:srgbClr val="0000FF"/>
                </a:solidFill>
                <a:latin typeface="Lucida Console" pitchFamily="49" charset="0"/>
              </a:rPr>
              <a:t>, </a:t>
            </a:r>
            <a:r>
              <a:rPr lang="en-US" sz="1600" dirty="0" smtClean="0">
                <a:solidFill>
                  <a:srgbClr val="0000FF"/>
                </a:solidFill>
                <a:latin typeface="Lucida Console" pitchFamily="49" charset="0"/>
              </a:rPr>
              <a:t>a</a:t>
            </a:r>
            <a:r>
              <a:rPr lang="en-US" sz="1600" b="1" dirty="0" smtClean="0">
                <a:solidFill>
                  <a:srgbClr val="0000FF"/>
                </a:solidFill>
                <a:latin typeface="Lucida Console" pitchFamily="49" charset="0"/>
              </a:rPr>
              <a:t>3.init </a:t>
            </a:r>
            <a:r>
              <a:rPr lang="en-US" sz="1600" dirty="0">
                <a:solidFill>
                  <a:srgbClr val="0000FF"/>
                </a:solidFill>
                <a:latin typeface="Lucida Console" pitchFamily="49" charset="0"/>
              </a:rPr>
              <a:t>(T1, T2)</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   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is end </a:t>
            </a: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arg</a:t>
            </a:r>
            <a:r>
              <a:rPr lang="en-US" sz="1600" dirty="0">
                <a:solidFill>
                  <a:srgbClr val="0000FF"/>
                </a:solidFill>
                <a:latin typeface="Lucida Console" pitchFamily="49" charset="0"/>
              </a:rPr>
              <a:t>: T)</a:t>
            </a:r>
            <a:r>
              <a:rPr lang="en-US" sz="1600" b="1" dirty="0">
                <a:solidFill>
                  <a:srgbClr val="0000FF"/>
                </a:solidFill>
                <a:latin typeface="Lucida Console" pitchFamily="49" charset="0"/>
              </a:rPr>
              <a:t> is end </a:t>
            </a:r>
          </a:p>
          <a:p>
            <a:pPr marL="0" indent="0">
              <a:buNone/>
            </a:pP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a:t>
            </a:r>
            <a:r>
              <a:rPr lang="en-US" sz="1600" dirty="0">
                <a:solidFill>
                  <a:srgbClr val="0000FF"/>
                </a:solidFill>
                <a:latin typeface="Lucida Console" pitchFamily="49" charset="0"/>
              </a:rPr>
              <a:t>(arg1: T1; arg2: T2)</a:t>
            </a:r>
            <a:r>
              <a:rPr lang="en-US" sz="1600" b="1" dirty="0">
                <a:solidFill>
                  <a:srgbClr val="0000FF"/>
                </a:solidFill>
                <a:latin typeface="Lucida Console" pitchFamily="49" charset="0"/>
              </a:rPr>
              <a:t> is end</a:t>
            </a:r>
          </a:p>
          <a:p>
            <a:pPr marL="0" indent="0">
              <a:buNone/>
            </a:pPr>
            <a:r>
              <a:rPr lang="en-US" sz="1600" b="1" dirty="0">
                <a:solidFill>
                  <a:srgbClr val="0000FF"/>
                </a:solidFill>
                <a:latin typeface="Lucida Console" pitchFamily="49" charset="0"/>
              </a:rPr>
              <a:t>end</a:t>
            </a:r>
          </a:p>
          <a:p>
            <a:pPr marL="0" indent="0">
              <a:buNone/>
            </a:pP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x</a:t>
            </a:r>
            <a:r>
              <a:rPr lang="en-US" sz="1600" b="1" dirty="0" smtClean="0">
                <a:solidFill>
                  <a:srgbClr val="0000FF"/>
                </a:solidFill>
                <a:latin typeface="Lucida Console" pitchFamily="49" charset="0"/>
              </a:rPr>
              <a:t> is </a:t>
            </a:r>
            <a:r>
              <a:rPr lang="en-US" sz="1600" dirty="0" smtClean="0">
                <a:solidFill>
                  <a:srgbClr val="0000FF"/>
                </a:solidFill>
                <a:latin typeface="Lucida Console" pitchFamily="49" charset="0"/>
              </a:rPr>
              <a:t>A.a1</a:t>
            </a:r>
          </a:p>
          <a:p>
            <a:pPr marL="0" indent="0">
              <a:buNone/>
            </a:pPr>
            <a:r>
              <a:rPr lang="en-US" sz="1600" dirty="0" smtClean="0">
                <a:solidFill>
                  <a:srgbClr val="0000FF"/>
                </a:solidFill>
                <a:latin typeface="Lucida Console" pitchFamily="49" charset="0"/>
              </a:rPr>
              <a:t>y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A.a2</a:t>
            </a:r>
          </a:p>
          <a:p>
            <a:pPr marL="0" indent="0">
              <a:buNone/>
            </a:pPr>
            <a:endParaRPr lang="en-US" sz="1600" b="1"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30</a:t>
            </a:fld>
            <a:endParaRPr lang="en-US" dirty="0"/>
          </a:p>
        </p:txBody>
      </p:sp>
    </p:spTree>
    <p:extLst>
      <p:ext uri="{BB962C8B-B14F-4D97-AF65-F5344CB8AC3E}">
        <p14:creationId xmlns:p14="http://schemas.microsoft.com/office/powerpoint/2010/main" val="19690101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Standard </a:t>
            </a:r>
            <a:r>
              <a:rPr lang="en-US" sz="3400" b="1" dirty="0">
                <a:solidFill>
                  <a:srgbClr val="CC6600"/>
                </a:solidFill>
                <a:latin typeface="Comic Sans MS" pitchFamily="66" charset="0"/>
              </a:rPr>
              <a:t>library </a:t>
            </a:r>
            <a:r>
              <a:rPr lang="en-US" sz="3400" b="1" dirty="0" smtClean="0">
                <a:solidFill>
                  <a:srgbClr val="CC6600"/>
                </a:solidFill>
                <a:latin typeface="Comic Sans MS" pitchFamily="66" charset="0"/>
              </a:rPr>
              <a:t>basics: everything </a:t>
            </a:r>
            <a:r>
              <a:rPr lang="en-US" sz="3400" b="1" dirty="0">
                <a:solidFill>
                  <a:srgbClr val="CC6600"/>
                </a:solidFill>
                <a:latin typeface="Comic Sans MS" pitchFamily="66" charset="0"/>
              </a:rPr>
              <a:t>is </a:t>
            </a:r>
            <a:r>
              <a:rPr lang="en-US" sz="3400" b="1" dirty="0" smtClean="0">
                <a:solidFill>
                  <a:srgbClr val="CC6600"/>
                </a:solidFill>
                <a:latin typeface="Comic Sans MS" pitchFamily="66" charset="0"/>
              </a:rPr>
              <a:t>defined</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119448" y="533400"/>
            <a:ext cx="8872152" cy="6324600"/>
          </a:xfrm>
        </p:spPr>
        <p:txBody>
          <a:bodyPr>
            <a:noAutofit/>
          </a:bodyPr>
          <a:lstStyle/>
          <a:p>
            <a:pPr marL="0" indent="0">
              <a:buNone/>
            </a:pPr>
            <a:r>
              <a:rPr lang="en-US" sz="1100" b="1" dirty="0" smtClean="0">
                <a:solidFill>
                  <a:srgbClr val="0000FF"/>
                </a:solidFill>
                <a:latin typeface="Lucida Console" pitchFamily="49" charset="0"/>
              </a:rPr>
              <a:t>virtual </a:t>
            </a:r>
            <a:r>
              <a:rPr lang="en-US" sz="1100" b="1" dirty="0">
                <a:solidFill>
                  <a:srgbClr val="0000FF"/>
                </a:solidFill>
                <a:latin typeface="Lucida Console" pitchFamily="49" charset="0"/>
              </a:rPr>
              <a:t>unit</a:t>
            </a:r>
            <a:r>
              <a:rPr lang="en-US" sz="1100" dirty="0">
                <a:solidFill>
                  <a:srgbClr val="0000FF"/>
                </a:solidFill>
                <a:latin typeface="Lucida Console" pitchFamily="49" charset="0"/>
              </a:rPr>
              <a:t> Any </a:t>
            </a:r>
            <a:r>
              <a:rPr lang="en-US" sz="1100" b="1" dirty="0">
                <a:solidFill>
                  <a:srgbClr val="0000FF"/>
                </a:solidFill>
                <a:latin typeface="Lucida Console" pitchFamily="49" charset="0"/>
              </a:rPr>
              <a:t>use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Integer, Real, Boolean, Character, Bit, String </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Shallow equality tests</a:t>
            </a:r>
            <a:endParaRPr lang="en-US" sz="1100" dirty="0" smtClean="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foreign</a:t>
            </a:r>
            <a:endParaRPr lang="en-US"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 </a:t>
            </a:r>
            <a:r>
              <a:rPr lang="en-US" sz="1100" b="1" dirty="0">
                <a:solidFill>
                  <a:srgbClr val="0000FF"/>
                </a:solidFill>
                <a:latin typeface="Lucida Console" pitchFamily="49" charset="0"/>
              </a:rPr>
              <a:t>return</a:t>
            </a:r>
            <a:r>
              <a:rPr lang="en-US" sz="1100" dirty="0">
                <a:solidFill>
                  <a:srgbClr val="0000FF"/>
                </a:solidFill>
                <a:latin typeface="Lucida Console" pitchFamily="49" charset="0"/>
              </a:rPr>
              <a:t> not (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that) </a:t>
            </a:r>
            <a:r>
              <a:rPr lang="en-US" sz="1100" b="1" dirty="0">
                <a:solidFill>
                  <a:srgbClr val="0000FF"/>
                </a:solidFill>
                <a:latin typeface="Lucida Console" pitchFamily="49" charset="0"/>
              </a:rPr>
              <a:t>end</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(that: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 </a:t>
            </a:r>
            <a:r>
              <a:rPr lang="en-US" sz="1100" b="1" dirty="0">
                <a:solidFill>
                  <a:srgbClr val="0000FF"/>
                </a:solidFill>
                <a:latin typeface="Lucida Console" pitchFamily="49" charset="0"/>
              </a:rPr>
              <a:t>return</a:t>
            </a:r>
            <a:r>
              <a:rPr lang="en-US" sz="1100" dirty="0">
                <a:solidFill>
                  <a:srgbClr val="0000FF"/>
                </a:solidFill>
                <a:latin typeface="Lucida Console" pitchFamily="49" charset="0"/>
              </a:rPr>
              <a:t> 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Deep equality tests</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 </a:t>
            </a:r>
            <a:r>
              <a:rPr lang="en-US" sz="1100" b="1" dirty="0">
                <a:solidFill>
                  <a:srgbClr val="0000FF"/>
                </a:solidFill>
                <a:latin typeface="Lucida Console" pitchFamily="49" charset="0"/>
              </a:rPr>
              <a:t>return</a:t>
            </a:r>
            <a:r>
              <a:rPr lang="en-US" sz="1100" dirty="0">
                <a:solidFill>
                  <a:srgbClr val="0000FF"/>
                </a:solidFill>
                <a:latin typeface="Lucida Console" pitchFamily="49" charset="0"/>
              </a:rPr>
              <a:t> 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 return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Assignment definition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hidden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hidden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Utility</a:t>
            </a: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toString</a:t>
            </a:r>
            <a:r>
              <a:rPr lang="en-US" sz="1100" dirty="0">
                <a:solidFill>
                  <a:srgbClr val="0000FF"/>
                </a:solidFill>
                <a:latin typeface="Lucida Console" pitchFamily="49" charset="0"/>
              </a:rPr>
              <a:t>: String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sizeof</a:t>
            </a:r>
            <a:r>
              <a:rPr lang="en-US" sz="1100" dirty="0">
                <a:solidFill>
                  <a:srgbClr val="0000FF"/>
                </a:solidFill>
                <a:latin typeface="Lucida Console" pitchFamily="49" charset="0"/>
              </a:rPr>
              <a:t>: Integer </a:t>
            </a:r>
            <a:r>
              <a:rPr lang="en-US" sz="1100" b="1" dirty="0">
                <a:solidFill>
                  <a:srgbClr val="0000FF"/>
                </a:solidFill>
                <a:latin typeface="Lucida Console" pitchFamily="49" charset="0"/>
              </a:rPr>
              <a:t>foreign </a:t>
            </a:r>
            <a:r>
              <a:rPr lang="en-US" sz="1100" b="1" dirty="0" smtClean="0">
                <a:solidFill>
                  <a:srgbClr val="0000FF"/>
                </a:solidFill>
                <a:latin typeface="Lucida Console" pitchFamily="49" charset="0"/>
              </a:rPr>
              <a:t>ensure return </a:t>
            </a:r>
            <a:r>
              <a:rPr lang="en-US" sz="1100" dirty="0" smtClean="0">
                <a:solidFill>
                  <a:srgbClr val="0000FF"/>
                </a:solidFill>
                <a:latin typeface="Lucida Console" pitchFamily="49" charset="0"/>
              </a:rPr>
              <a:t>&gt;= 0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Any</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System </a:t>
            </a:r>
            <a:r>
              <a:rPr lang="en-US" sz="1100" b="1" dirty="0">
                <a:solidFill>
                  <a:srgbClr val="0000FF"/>
                </a:solidFill>
                <a:latin typeface="Lucida Console" pitchFamily="49" charset="0"/>
              </a:rPr>
              <a:t>is</a:t>
            </a:r>
          </a:p>
          <a:p>
            <a:pPr marL="0" indent="0">
              <a:buNone/>
            </a:pPr>
            <a:r>
              <a:rPr lang="en-US" sz="1100" dirty="0" smtClean="0">
                <a:solidFill>
                  <a:srgbClr val="0000FF"/>
                </a:solidFill>
                <a:latin typeface="Lucida Console" pitchFamily="49" charset="0"/>
              </a:rPr>
              <a:t>   clone </a:t>
            </a:r>
            <a:r>
              <a:rPr lang="en-US" sz="1100" dirty="0">
                <a:solidFill>
                  <a:srgbClr val="0000FF"/>
                </a:solidFill>
                <a:latin typeface="Lucida Console" pitchFamily="49" charset="0"/>
              </a:rPr>
              <a:t>(object: Any):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object </a:t>
            </a:r>
            <a:r>
              <a:rPr lang="en-US" sz="1100" b="1" dirty="0">
                <a:solidFill>
                  <a:srgbClr val="0000FF"/>
                </a:solidFill>
                <a:latin typeface="Lucida Console" pitchFamily="49" charset="0"/>
              </a:rPr>
              <a:t>foreign</a:t>
            </a:r>
            <a:r>
              <a:rPr lang="ru-RU" sz="1100" dirty="0" smtClean="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Shallow version of the object clone </a:t>
            </a:r>
            <a:r>
              <a:rPr lang="en-US" sz="1100" dirty="0" smtClean="0">
                <a:solidFill>
                  <a:srgbClr val="0000FF"/>
                </a:solidFill>
                <a:latin typeface="Lucida Console" pitchFamily="49" charset="0"/>
              </a:rPr>
              <a:t>operation</a:t>
            </a:r>
            <a:endParaRPr lang="en-US"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deepClone</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(object: Any):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object </a:t>
            </a:r>
            <a:r>
              <a:rPr lang="en-US" sz="1100" b="1" dirty="0">
                <a:solidFill>
                  <a:srgbClr val="0000FF"/>
                </a:solidFill>
                <a:latin typeface="Lucida Console" pitchFamily="49" charset="0"/>
              </a:rPr>
              <a:t>foreign</a:t>
            </a: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Deep version of the object clone operation</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System</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Platform </a:t>
            </a:r>
            <a:r>
              <a:rPr lang="en-US" sz="1100" b="1" dirty="0">
                <a:solidFill>
                  <a:srgbClr val="0000FF"/>
                </a:solidFill>
                <a:latin typeface="Lucida Console" pitchFamily="49" charset="0"/>
              </a:rPr>
              <a:t>is</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IntegerBitsCount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32</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RealBitsCount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64</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CharacterBitsCount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BooleanBitsCount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PointerBitsCount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32</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BitsInByteCount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Platform</a:t>
            </a:r>
          </a:p>
        </p:txBody>
      </p:sp>
      <p:grpSp>
        <p:nvGrpSpPr>
          <p:cNvPr id="41" name="Group 40"/>
          <p:cNvGrpSpPr/>
          <p:nvPr/>
        </p:nvGrpSpPr>
        <p:grpSpPr>
          <a:xfrm>
            <a:off x="5667466" y="3243608"/>
            <a:ext cx="3240610" cy="3481130"/>
            <a:chOff x="5667466" y="3243608"/>
            <a:chExt cx="3240610" cy="3481130"/>
          </a:xfrm>
        </p:grpSpPr>
        <p:sp>
          <p:nvSpPr>
            <p:cNvPr id="6" name="Овал 5"/>
            <p:cNvSpPr/>
            <p:nvPr/>
          </p:nvSpPr>
          <p:spPr>
            <a:xfrm>
              <a:off x="7151105" y="3243608"/>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Any</a:t>
              </a:r>
              <a:endParaRPr lang="en-US" dirty="0">
                <a:latin typeface="Arial" pitchFamily="34" charset="0"/>
                <a:cs typeface="Arial" pitchFamily="34" charset="0"/>
              </a:endParaRPr>
            </a:p>
          </p:txBody>
        </p:sp>
        <p:sp>
          <p:nvSpPr>
            <p:cNvPr id="9" name="Овал 29"/>
            <p:cNvSpPr/>
            <p:nvPr/>
          </p:nvSpPr>
          <p:spPr>
            <a:xfrm>
              <a:off x="6811934" y="523813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cxnSp>
          <p:nvCxnSpPr>
            <p:cNvPr id="10" name="Прямая со стрелкой 35"/>
            <p:cNvCxnSpPr>
              <a:stCxn id="9" idx="0"/>
              <a:endCxn id="6" idx="4"/>
            </p:cNvCxnSpPr>
            <p:nvPr/>
          </p:nvCxnSpPr>
          <p:spPr>
            <a:xfrm flipV="1">
              <a:off x="7264372" y="3710333"/>
              <a:ext cx="339171" cy="1527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Овал 29"/>
            <p:cNvSpPr/>
            <p:nvPr/>
          </p:nvSpPr>
          <p:spPr>
            <a:xfrm>
              <a:off x="8003201" y="524831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E</a:t>
              </a:r>
              <a:endParaRPr lang="en-US" dirty="0">
                <a:latin typeface="Arial" pitchFamily="34" charset="0"/>
                <a:cs typeface="Arial" pitchFamily="34" charset="0"/>
              </a:endParaRPr>
            </a:p>
          </p:txBody>
        </p:sp>
        <p:sp>
          <p:nvSpPr>
            <p:cNvPr id="14" name="Овал 29"/>
            <p:cNvSpPr/>
            <p:nvPr/>
          </p:nvSpPr>
          <p:spPr>
            <a:xfrm>
              <a:off x="5667466" y="524831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F</a:t>
              </a:r>
            </a:p>
          </p:txBody>
        </p:sp>
        <p:sp>
          <p:nvSpPr>
            <p:cNvPr id="15" name="Овал 29"/>
            <p:cNvSpPr/>
            <p:nvPr/>
          </p:nvSpPr>
          <p:spPr>
            <a:xfrm>
              <a:off x="6662528" y="6258013"/>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G</a:t>
              </a:r>
            </a:p>
          </p:txBody>
        </p:sp>
        <p:cxnSp>
          <p:nvCxnSpPr>
            <p:cNvPr id="16" name="Прямая со стрелкой 35"/>
            <p:cNvCxnSpPr>
              <a:stCxn id="13" idx="0"/>
            </p:cNvCxnSpPr>
            <p:nvPr/>
          </p:nvCxnSpPr>
          <p:spPr>
            <a:xfrm flipH="1" flipV="1">
              <a:off x="7603543" y="3710333"/>
              <a:ext cx="852096" cy="15379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35"/>
            <p:cNvCxnSpPr>
              <a:stCxn id="14" idx="0"/>
              <a:endCxn id="6" idx="4"/>
            </p:cNvCxnSpPr>
            <p:nvPr/>
          </p:nvCxnSpPr>
          <p:spPr>
            <a:xfrm flipV="1">
              <a:off x="6119904" y="3710333"/>
              <a:ext cx="1483639" cy="15379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35"/>
            <p:cNvCxnSpPr>
              <a:stCxn id="15" idx="0"/>
              <a:endCxn id="13" idx="4"/>
            </p:cNvCxnSpPr>
            <p:nvPr/>
          </p:nvCxnSpPr>
          <p:spPr>
            <a:xfrm flipV="1">
              <a:off x="7114966" y="5715044"/>
              <a:ext cx="1340673" cy="542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35"/>
            <p:cNvCxnSpPr>
              <a:stCxn id="15" idx="0"/>
              <a:endCxn id="14" idx="4"/>
            </p:cNvCxnSpPr>
            <p:nvPr/>
          </p:nvCxnSpPr>
          <p:spPr>
            <a:xfrm flipH="1" flipV="1">
              <a:off x="6119904" y="5715044"/>
              <a:ext cx="995062" cy="542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0"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31</a:t>
            </a:fld>
            <a:endParaRPr lang="en-US" dirty="0"/>
          </a:p>
        </p:txBody>
      </p:sp>
    </p:spTree>
    <p:extLst>
      <p:ext uri="{BB962C8B-B14F-4D97-AF65-F5344CB8AC3E}">
        <p14:creationId xmlns:p14="http://schemas.microsoft.com/office/powerpoint/2010/main" val="21340243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Standard </a:t>
            </a:r>
            <a:r>
              <a:rPr lang="en-US" sz="3400" b="1" dirty="0">
                <a:solidFill>
                  <a:srgbClr val="CC6600"/>
                </a:solidFill>
                <a:latin typeface="Comic Sans MS" pitchFamily="66" charset="0"/>
              </a:rPr>
              <a:t>library </a:t>
            </a:r>
            <a:r>
              <a:rPr lang="en-US" sz="3400" b="1" dirty="0" smtClean="0">
                <a:solidFill>
                  <a:srgbClr val="CC6600"/>
                </a:solidFill>
                <a:latin typeface="Comic Sans MS" pitchFamily="66" charset="0"/>
              </a:rPr>
              <a:t>basics: everything </a:t>
            </a:r>
            <a:r>
              <a:rPr lang="en-US" sz="3400" b="1" dirty="0">
                <a:solidFill>
                  <a:srgbClr val="CC6600"/>
                </a:solidFill>
                <a:latin typeface="Comic Sans MS" pitchFamily="66" charset="0"/>
              </a:rPr>
              <a:t>is </a:t>
            </a:r>
            <a:r>
              <a:rPr lang="en-US" sz="3400" b="1" dirty="0" smtClean="0">
                <a:solidFill>
                  <a:srgbClr val="CC6600"/>
                </a:solidFill>
                <a:latin typeface="Comic Sans MS" pitchFamily="66" charset="0"/>
              </a:rPr>
              <a:t>defined</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119448" y="533400"/>
            <a:ext cx="8719752" cy="6096000"/>
          </a:xfrm>
        </p:spPr>
        <p:txBody>
          <a:bodyPr>
            <a:noAutofit/>
          </a:bodyPr>
          <a:lstStyle/>
          <a:p>
            <a:pPr marL="0" indent="0">
              <a:buNone/>
            </a:pPr>
            <a:r>
              <a:rPr lang="en-US" sz="1100" b="1" dirty="0" err="1">
                <a:solidFill>
                  <a:srgbClr val="0000FF"/>
                </a:solidFill>
                <a:latin typeface="Lucida Console" pitchFamily="49" charset="0"/>
              </a:rPr>
              <a:t>val</a:t>
            </a:r>
            <a:r>
              <a:rPr lang="en-US" sz="1100" b="1" dirty="0">
                <a:solidFill>
                  <a:srgbClr val="0000FF"/>
                </a:solidFill>
                <a:latin typeface="Lucida Console" pitchFamily="49" charset="0"/>
              </a:rPr>
              <a:t> unit</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extend</a:t>
            </a:r>
            <a:r>
              <a:rPr lang="en-US" sz="1100" dirty="0">
                <a:solidFill>
                  <a:srgbClr val="0000FF"/>
                </a:solidFill>
                <a:latin typeface="Lucida Console" pitchFamily="49" charset="0"/>
              </a:rPr>
              <a:t> Enumeration </a:t>
            </a:r>
            <a:r>
              <a:rPr lang="en-US" sz="1100" b="1" dirty="0">
                <a:solidFill>
                  <a:srgbClr val="0000FF"/>
                </a:solidFill>
                <a:latin typeface="Lucida Console" pitchFamily="49" charset="0"/>
              </a:rPr>
              <a:t>is</a:t>
            </a: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const</a:t>
            </a:r>
            <a:r>
              <a:rPr lang="en-US" sz="1100" b="1" dirty="0">
                <a:solidFill>
                  <a:srgbClr val="0000FF"/>
                </a:solidFill>
                <a:latin typeface="Lucida Console" pitchFamily="49" charset="0"/>
              </a:rPr>
              <a:t> is</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false.init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(0), </a:t>
            </a:r>
            <a:r>
              <a:rPr lang="en-US" sz="1100" dirty="0" err="1">
                <a:solidFill>
                  <a:srgbClr val="0000FF"/>
                </a:solidFill>
                <a:latin typeface="Lucida Console" pitchFamily="49" charset="0"/>
              </a:rPr>
              <a:t>true.init</a:t>
            </a:r>
            <a:r>
              <a:rPr lang="en-US" sz="1100" dirty="0">
                <a:solidFill>
                  <a:srgbClr val="0000FF"/>
                </a:solidFill>
                <a:latin typeface="Lucida Console" pitchFamily="49" charset="0"/>
              </a:rPr>
              <a:t> (1</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&lt;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=&gt; </a:t>
            </a:r>
            <a:r>
              <a:rPr lang="en-US" sz="1100" dirty="0" smtClean="0">
                <a:solidFill>
                  <a:srgbClr val="0000FF"/>
                </a:solidFill>
                <a:latin typeface="Lucida Console" pitchFamily="49" charset="0"/>
              </a:rPr>
              <a:t>other</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r>
              <a:rPr lang="en-US" sz="1100" b="1" dirty="0" err="1">
                <a:solidFill>
                  <a:srgbClr val="0000FF"/>
                </a:solidFill>
                <a:latin typeface="Lucida Console" pitchFamily="49" charset="0"/>
              </a:rPr>
              <a:t>this</a:t>
            </a:r>
            <a:r>
              <a:rPr lang="en-US" sz="1100" dirty="0" err="1">
                <a:solidFill>
                  <a:srgbClr val="0000FF"/>
                </a:solidFill>
                <a:latin typeface="Lucida Console" pitchFamily="49" charset="0"/>
              </a:rPr>
              <a:t>.data</a:t>
            </a:r>
            <a:r>
              <a:rPr lang="en-US" sz="1100" dirty="0">
                <a:solidFill>
                  <a:srgbClr val="0000FF"/>
                </a:solidFill>
                <a:latin typeface="Lucida Console" pitchFamily="49" charset="0"/>
              </a:rPr>
              <a:t> = </a:t>
            </a:r>
            <a:r>
              <a:rPr lang="en-US" sz="1100" dirty="0" err="1" smtClean="0">
                <a:solidFill>
                  <a:srgbClr val="0000FF"/>
                </a:solidFill>
                <a:latin typeface="Lucida Console" pitchFamily="49" charset="0"/>
              </a:rPr>
              <a:t>other.data</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succ</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pred</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a:solidFill>
                  <a:srgbClr val="0000FF"/>
                </a:solidFill>
                <a:latin typeface="Lucida Console" pitchFamily="49" charset="0"/>
              </a:rPr>
              <a:t>if 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first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last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true</a:t>
            </a: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count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2</a:t>
            </a: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ord</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1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sizeof</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dirty="0" err="1" smtClean="0">
                <a:solidFill>
                  <a:srgbClr val="0000FF"/>
                </a:solidFill>
                <a:latin typeface="Lucida Console" pitchFamily="49" charset="0"/>
              </a:rPr>
              <a:t>Platform.BooleanBitsCount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Platform.BitsInByteCount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&amp;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and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if</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other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or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false </a:t>
            </a:r>
            <a:r>
              <a:rPr lang="en-US" sz="1100" b="1" dirty="0" smtClean="0">
                <a:solidFill>
                  <a:srgbClr val="0000FF"/>
                </a:solidFill>
                <a:latin typeface="Lucida Console" pitchFamily="49" charset="0"/>
              </a:rPr>
              <a:t>then 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false </a:t>
            </a:r>
            <a:r>
              <a:rPr lang="en-US" sz="1100" b="1" dirty="0" smtClean="0">
                <a:solidFill>
                  <a:srgbClr val="0000FF"/>
                </a:solidFill>
                <a:latin typeface="Lucida Console" pitchFamily="49" charset="0"/>
              </a:rPr>
              <a:t>else</a:t>
            </a:r>
            <a:r>
              <a:rPr lang="en-US" sz="1100" dirty="0" smtClean="0">
                <a:solidFill>
                  <a:srgbClr val="0000FF"/>
                </a:solidFill>
                <a:latin typeface="Lucida Console" pitchFamily="49" charset="0"/>
              </a:rPr>
              <a:t> 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xor</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 </a:t>
            </a:r>
            <a:r>
              <a:rPr lang="en-US" sz="1100" b="1" dirty="0" smtClean="0">
                <a:solidFill>
                  <a:srgbClr val="0000FF"/>
                </a:solidFill>
                <a:latin typeface="Lucida Console" pitchFamily="49" charset="0"/>
              </a:rPr>
              <a:t>else 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implies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other</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not </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toInteger</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1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init</a:t>
            </a:r>
            <a:r>
              <a:rPr lang="en-US" sz="1100" dirty="0">
                <a:solidFill>
                  <a:srgbClr val="0000FF"/>
                </a:solidFill>
                <a:latin typeface="Lucida Console" pitchFamily="49" charset="0"/>
              </a:rPr>
              <a:t> (value: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do</a:t>
            </a:r>
            <a:r>
              <a:rPr lang="en-US" sz="1100" dirty="0" smtClean="0">
                <a:solidFill>
                  <a:srgbClr val="0000FF"/>
                </a:solidFill>
                <a:latin typeface="Lucida Console" pitchFamily="49" charset="0"/>
              </a:rPr>
              <a:t> data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value.data</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init</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do</a:t>
            </a:r>
            <a:r>
              <a:rPr lang="en-US" sz="1100" dirty="0" smtClean="0">
                <a:solidFill>
                  <a:srgbClr val="0000FF"/>
                </a:solidFill>
                <a:latin typeface="Lucida Console" pitchFamily="49" charset="0"/>
              </a:rPr>
              <a:t> data </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0xb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{this} </a:t>
            </a:r>
            <a:r>
              <a:rPr lang="en-US" sz="1100" b="1" dirty="0" err="1">
                <a:solidFill>
                  <a:srgbClr val="0000FF"/>
                </a:solidFill>
                <a:latin typeface="Lucida Console" pitchFamily="49" charset="0"/>
              </a:rPr>
              <a:t>init</a:t>
            </a:r>
            <a:r>
              <a:rPr lang="en-US" sz="1100" dirty="0">
                <a:solidFill>
                  <a:srgbClr val="0000FF"/>
                </a:solidFill>
                <a:latin typeface="Lucida Console" pitchFamily="49" charset="0"/>
              </a:rPr>
              <a:t> (value: Integer) </a:t>
            </a:r>
            <a:r>
              <a:rPr lang="en-US" sz="1100" b="1" dirty="0" smtClean="0">
                <a:solidFill>
                  <a:srgbClr val="0000FF"/>
                </a:solidFill>
                <a:latin typeface="Lucida Console" pitchFamily="49" charset="0"/>
              </a:rPr>
              <a:t>require </a:t>
            </a:r>
            <a:r>
              <a:rPr lang="en-US" sz="1100" dirty="0" smtClean="0">
                <a:solidFill>
                  <a:srgbClr val="0000FF"/>
                </a:solidFill>
                <a:latin typeface="Lucida Console" pitchFamily="49" charset="0"/>
              </a:rPr>
              <a:t>value </a:t>
            </a:r>
            <a:r>
              <a:rPr lang="en-US" sz="1100" b="1" dirty="0">
                <a:solidFill>
                  <a:srgbClr val="0000FF"/>
                </a:solidFill>
                <a:latin typeface="Lucida Console" pitchFamily="49" charset="0"/>
              </a:rPr>
              <a:t>in</a:t>
            </a:r>
            <a:r>
              <a:rPr lang="en-US" sz="1100" dirty="0">
                <a:solidFill>
                  <a:srgbClr val="0000FF"/>
                </a:solidFill>
                <a:latin typeface="Lucida Console" pitchFamily="49" charset="0"/>
              </a:rPr>
              <a:t> 0..1 </a:t>
            </a:r>
            <a:r>
              <a:rPr lang="en-US" sz="1100" b="1" dirty="0" smtClean="0">
                <a:solidFill>
                  <a:srgbClr val="0000FF"/>
                </a:solidFill>
                <a:latin typeface="Lucida Console" pitchFamily="49" charset="0"/>
              </a:rPr>
              <a:t>do </a:t>
            </a:r>
            <a:r>
              <a:rPr lang="en-US" sz="1100" dirty="0" smtClean="0">
                <a:solidFill>
                  <a:srgbClr val="0000FF"/>
                </a:solidFill>
                <a:latin typeface="Lucida Console" pitchFamily="49" charset="0"/>
              </a:rPr>
              <a:t>data </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value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data: Bit [</a:t>
            </a:r>
            <a:r>
              <a:rPr lang="en-US" sz="1100" dirty="0" err="1">
                <a:solidFill>
                  <a:srgbClr val="0000FF"/>
                </a:solidFill>
                <a:latin typeface="Lucida Console" pitchFamily="49" charset="0"/>
              </a:rPr>
              <a:t>Platform.BooleanBitsCount</a:t>
            </a:r>
            <a:r>
              <a:rPr lang="en-US" sz="1100" dirty="0">
                <a:solidFill>
                  <a:srgbClr val="0000FF"/>
                </a:solidFill>
                <a:latin typeface="Lucida Console" pitchFamily="49" charset="0"/>
              </a:rPr>
              <a:t>]	</a:t>
            </a:r>
          </a:p>
          <a:p>
            <a:pPr marL="0" indent="0">
              <a:buNone/>
            </a:pPr>
            <a:r>
              <a:rPr lang="en-US" sz="1100" b="1" dirty="0" smtClean="0">
                <a:solidFill>
                  <a:srgbClr val="0000FF"/>
                </a:solidFill>
                <a:latin typeface="Lucida Console" pitchFamily="49" charset="0"/>
              </a:rPr>
              <a:t>invariant</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and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 </a:t>
            </a:r>
            <a:r>
              <a:rPr lang="en-US" sz="1100" dirty="0" err="1" smtClean="0">
                <a:solidFill>
                  <a:srgbClr val="0000FF"/>
                </a:solidFill>
                <a:latin typeface="Lucida Console" pitchFamily="49" charset="0"/>
              </a:rPr>
              <a:t>idempotence</a:t>
            </a:r>
            <a:r>
              <a:rPr lang="en-US" sz="1100" dirty="0" smtClean="0">
                <a:solidFill>
                  <a:srgbClr val="0000FF"/>
                </a:solidFill>
                <a:latin typeface="Lucida Console" pitchFamily="49" charset="0"/>
              </a:rPr>
              <a:t> of 'and'</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this /// </a:t>
            </a:r>
            <a:r>
              <a:rPr lang="en-US" sz="1100" dirty="0" err="1">
                <a:solidFill>
                  <a:srgbClr val="0000FF"/>
                </a:solidFill>
                <a:latin typeface="Lucida Console" pitchFamily="49" charset="0"/>
              </a:rPr>
              <a:t>idempotence</a:t>
            </a:r>
            <a:r>
              <a:rPr lang="en-US" sz="1100" dirty="0">
                <a:solidFill>
                  <a:srgbClr val="0000FF"/>
                </a:solidFill>
                <a:latin typeface="Lucida Console" pitchFamily="49" charset="0"/>
              </a:rPr>
              <a:t> of 'or'</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and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false /// complementation</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true /// complementation</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Boolean</a:t>
            </a: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32</a:t>
            </a:fld>
            <a:endParaRPr lang="en-US" dirty="0"/>
          </a:p>
        </p:txBody>
      </p:sp>
    </p:spTree>
    <p:extLst>
      <p:ext uri="{BB962C8B-B14F-4D97-AF65-F5344CB8AC3E}">
        <p14:creationId xmlns:p14="http://schemas.microsoft.com/office/powerpoint/2010/main" val="35797529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61658"/>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Extended overloading</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533145"/>
            <a:ext cx="3277508" cy="5972175"/>
          </a:xfrm>
        </p:spPr>
        <p:txBody>
          <a:bodyPr vert="horz" lIns="0" tIns="0" rIns="91440" bIns="45720" rtlCol="0">
            <a:normAutofit fontScale="92500"/>
          </a:bodyPr>
          <a:lstStyle/>
          <a:p>
            <a:pPr marL="0" indent="0">
              <a:buNone/>
            </a:pPr>
            <a:r>
              <a:rPr lang="en-US" sz="2200" dirty="0" smtClean="0"/>
              <a:t>Two units  are different when they have different names or they have different number of generic parameters</a:t>
            </a:r>
          </a:p>
          <a:p>
            <a:pPr marL="0" indent="0">
              <a:buNone/>
            </a:pPr>
            <a:r>
              <a:rPr lang="en-US" sz="2000" dirty="0" smtClean="0">
                <a:solidFill>
                  <a:srgbClr val="0000FF"/>
                </a:solidFill>
                <a:latin typeface="Lucida Console" pitchFamily="49" charset="0"/>
              </a:rPr>
              <a:t>i1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Integer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5</a:t>
            </a:r>
          </a:p>
          <a:p>
            <a:pPr marL="0" indent="0">
              <a:buNone/>
            </a:pPr>
            <a:r>
              <a:rPr lang="en-US" sz="2000" dirty="0" smtClean="0">
                <a:solidFill>
                  <a:srgbClr val="0000FF"/>
                </a:solidFill>
                <a:latin typeface="Lucida Console" pitchFamily="49" charset="0"/>
              </a:rPr>
              <a:t>i2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Integer[8]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5</a:t>
            </a:r>
          </a:p>
          <a:p>
            <a:pPr marL="0" indent="0">
              <a:buNone/>
            </a:pPr>
            <a:endParaRPr lang="en-US" sz="2000" dirty="0">
              <a:solidFill>
                <a:srgbClr val="0000FF"/>
              </a:solidFill>
              <a:latin typeface="Lucida Console" pitchFamily="49" charset="0"/>
            </a:endParaRPr>
          </a:p>
          <a:p>
            <a:pPr marL="0" indent="0">
              <a:buNone/>
            </a:pPr>
            <a:r>
              <a:rPr lang="en-US" sz="2000" dirty="0">
                <a:solidFill>
                  <a:srgbClr val="0000FF"/>
                </a:solidFill>
                <a:latin typeface="Lucida Console" pitchFamily="49" charset="0"/>
              </a:rPr>
              <a:t>s</a:t>
            </a:r>
            <a:r>
              <a:rPr lang="en-US" sz="2000" dirty="0" smtClean="0">
                <a:solidFill>
                  <a:srgbClr val="0000FF"/>
                </a:solidFill>
                <a:latin typeface="Lucida Console" pitchFamily="49" charset="0"/>
              </a:rPr>
              <a:t>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String[3]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“123”</a:t>
            </a:r>
          </a:p>
          <a:p>
            <a:pPr marL="0" indent="0">
              <a:buNone/>
            </a:pPr>
            <a:r>
              <a:rPr lang="en-US" sz="2000" dirty="0" smtClean="0">
                <a:solidFill>
                  <a:srgbClr val="0000FF"/>
                </a:solidFill>
                <a:latin typeface="Lucida Console" pitchFamily="49" charset="0"/>
              </a:rPr>
              <a:t>S2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String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“123”</a:t>
            </a:r>
          </a:p>
          <a:p>
            <a:pPr marL="0" indent="0">
              <a:buNone/>
            </a:pPr>
            <a:endParaRPr lang="en-US" sz="2000" dirty="0" smtClean="0">
              <a:solidFill>
                <a:srgbClr val="0000FF"/>
              </a:solidFill>
              <a:latin typeface="Lucida Console" pitchFamily="49" charset="0"/>
            </a:endParaRPr>
          </a:p>
          <a:p>
            <a:pPr marL="0" indent="0">
              <a:buNone/>
            </a:pPr>
            <a:r>
              <a:rPr lang="en-US" sz="2000" dirty="0" smtClean="0">
                <a:solidFill>
                  <a:srgbClr val="0000FF"/>
                </a:solidFill>
                <a:latin typeface="Lucida Console" pitchFamily="49" charset="0"/>
              </a:rPr>
              <a:t>a1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Array[Integer, 3]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(1, 2, 3)</a:t>
            </a:r>
          </a:p>
          <a:p>
            <a:pPr marL="0" indent="0">
              <a:buNone/>
            </a:pPr>
            <a:r>
              <a:rPr lang="en-US" sz="2000" dirty="0">
                <a:solidFill>
                  <a:srgbClr val="0000FF"/>
                </a:solidFill>
                <a:latin typeface="Lucida Console" pitchFamily="49" charset="0"/>
              </a:rPr>
              <a:t>a</a:t>
            </a:r>
            <a:r>
              <a:rPr lang="en-US" sz="2000" dirty="0" smtClean="0">
                <a:solidFill>
                  <a:srgbClr val="0000FF"/>
                </a:solidFill>
                <a:latin typeface="Lucida Console" pitchFamily="49" charset="0"/>
              </a:rPr>
              <a:t>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 [Integer]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a:t>
            </a:r>
          </a:p>
          <a:p>
            <a:pPr marL="0" indent="0">
              <a:buNone/>
            </a:pPr>
            <a:r>
              <a:rPr lang="en-US" sz="2000" dirty="0" smtClean="0">
                <a:solidFill>
                  <a:srgbClr val="0000FF"/>
                </a:solidFill>
                <a:latin typeface="Lucida Console" pitchFamily="49" charset="0"/>
              </a:rPr>
              <a:t>(1, 2, 3)</a:t>
            </a:r>
          </a:p>
          <a:p>
            <a:pPr marL="0" indent="0">
              <a:buNone/>
            </a:pPr>
            <a:r>
              <a:rPr lang="en-US" sz="2000" dirty="0">
                <a:solidFill>
                  <a:srgbClr val="0000FF"/>
                </a:solidFill>
                <a:latin typeface="Lucida Console" pitchFamily="49" charset="0"/>
              </a:rPr>
              <a:t>a</a:t>
            </a:r>
            <a:r>
              <a:rPr lang="en-US" sz="2000" dirty="0" smtClean="0">
                <a:solidFill>
                  <a:srgbClr val="0000FF"/>
                </a:solidFill>
                <a:latin typeface="Lucida Console" pitchFamily="49" charset="0"/>
              </a:rPr>
              <a:t>3</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 [Integer, (6,8)]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(1, 2, 3)</a:t>
            </a:r>
            <a:endParaRPr lang="en-US" sz="2000" dirty="0">
              <a:solidFill>
                <a:srgbClr val="0000FF"/>
              </a:solidFill>
              <a:latin typeface="Lucida Console" pitchFamily="49" charset="0"/>
            </a:endParaRPr>
          </a:p>
        </p:txBody>
      </p:sp>
      <p:sp>
        <p:nvSpPr>
          <p:cNvPr id="4" name="Объект 3"/>
          <p:cNvSpPr>
            <a:spLocks noGrp="1"/>
          </p:cNvSpPr>
          <p:nvPr>
            <p:ph sz="quarter" idx="2"/>
          </p:nvPr>
        </p:nvSpPr>
        <p:spPr>
          <a:xfrm>
            <a:off x="3275692" y="533145"/>
            <a:ext cx="5868308" cy="5639056"/>
          </a:xfrm>
        </p:spPr>
        <p:txBody>
          <a:bodyPr>
            <a:noAutofit/>
          </a:bodyPr>
          <a:lstStyle/>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extend</a:t>
            </a:r>
            <a:r>
              <a:rPr lang="en-US" sz="1600" dirty="0">
                <a:solidFill>
                  <a:srgbClr val="0000FF"/>
                </a:solidFill>
                <a:latin typeface="Lucida Console" pitchFamily="49" charset="0"/>
              </a:rPr>
              <a:t> Integer </a:t>
            </a:r>
            <a:r>
              <a:rPr lang="en-US" sz="1600" dirty="0" smtClean="0">
                <a:solidFill>
                  <a:srgbClr val="0000FF"/>
                </a:solidFill>
                <a:latin typeface="Lucida Console" pitchFamily="49" charset="0"/>
              </a:rPr>
              <a:t>[</a:t>
            </a:r>
            <a:r>
              <a:rPr lang="en-US" sz="1600" dirty="0" err="1" smtClean="0">
                <a:solidFill>
                  <a:srgbClr val="0000FF"/>
                </a:solidFill>
                <a:latin typeface="Lucida Console" pitchFamily="49" charset="0"/>
              </a:rPr>
              <a:t>Platform.IntegerBitsCount</a:t>
            </a:r>
            <a:r>
              <a:rPr lang="en-US" sz="1600" dirty="0" smtClean="0">
                <a:solidFill>
                  <a:srgbClr val="0000FF"/>
                </a:solidFill>
                <a:latin typeface="Lucida Console" pitchFamily="49" charset="0"/>
              </a:rPr>
              <a:t>] … </a:t>
            </a:r>
            <a:r>
              <a:rPr lang="en-US" sz="1600" b="1" dirty="0" smtClean="0">
                <a:solidFill>
                  <a:srgbClr val="0000FF"/>
                </a:solidFill>
                <a:latin typeface="Lucida Console" pitchFamily="49" charset="0"/>
              </a:rPr>
              <a:t>end</a:t>
            </a:r>
            <a:endParaRPr lang="en-US" sz="1600" dirty="0">
              <a:solidFill>
                <a:srgbClr val="0000FF"/>
              </a:solidFill>
              <a:latin typeface="Lucida Console" pitchFamily="49" charset="0"/>
            </a:endParaRPr>
          </a:p>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Integer</a:t>
            </a:r>
            <a:r>
              <a:rPr lang="en-US" sz="1600" dirty="0" smtClean="0">
                <a:solidFill>
                  <a:srgbClr val="0000FF"/>
                </a:solidFill>
                <a:latin typeface="Lucida Console" pitchFamily="49" charset="0"/>
              </a:rPr>
              <a:t>] … </a:t>
            </a: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virtual </a:t>
            </a:r>
            <a:r>
              <a:rPr lang="en-US" sz="1600" b="1" dirty="0">
                <a:solidFill>
                  <a:srgbClr val="0000FF"/>
                </a:solidFill>
                <a:latin typeface="Lucida Console" pitchFamily="49" charset="0"/>
              </a:rPr>
              <a:t>unit </a:t>
            </a:r>
            <a:r>
              <a:rPr lang="en-US" sz="1600" dirty="0" err="1" smtClean="0">
                <a:solidFill>
                  <a:srgbClr val="0000FF"/>
                </a:solidFill>
                <a:latin typeface="Lucida Console" pitchFamily="49" charset="0"/>
              </a:rPr>
              <a:t>AString</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String abstraction */ … </a:t>
            </a:r>
            <a:r>
              <a:rPr lang="en-US" sz="1600" b="1" dirty="0" smtClean="0">
                <a:solidFill>
                  <a:srgbClr val="0000FF"/>
                </a:solidFill>
                <a:latin typeface="Lucida Console" pitchFamily="49" charset="0"/>
              </a:rPr>
              <a:t>end</a:t>
            </a:r>
          </a:p>
          <a:p>
            <a:pPr marL="0" indent="0">
              <a:buNone/>
            </a:pP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a:solidFill>
                  <a:srgbClr val="0000FF"/>
                </a:solidFill>
                <a:latin typeface="Lucida Console" pitchFamily="49" charset="0"/>
              </a:rPr>
              <a:t>String [</a:t>
            </a:r>
            <a:r>
              <a:rPr lang="en-US" sz="1600" dirty="0" err="1">
                <a:solidFill>
                  <a:srgbClr val="0000FF"/>
                </a:solidFill>
                <a:latin typeface="Lucida Console" pitchFamily="49" charset="0"/>
              </a:rPr>
              <a:t>N:Integer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extend</a:t>
            </a:r>
            <a:r>
              <a:rPr lang="en-US" sz="1600" dirty="0">
                <a:solidFill>
                  <a:srgbClr val="0000FF"/>
                </a:solidFill>
                <a:latin typeface="Lucida Console" pitchFamily="49" charset="0"/>
              </a:rPr>
              <a:t> </a:t>
            </a:r>
            <a:r>
              <a:rPr lang="en-US" sz="1600" dirty="0" err="1">
                <a:solidFill>
                  <a:srgbClr val="0000FF"/>
                </a:solidFill>
                <a:latin typeface="Lucida Console" pitchFamily="49" charset="0"/>
              </a:rPr>
              <a:t>AString</a:t>
            </a:r>
            <a:r>
              <a:rPr lang="en-US" sz="1600" dirty="0">
                <a:solidFill>
                  <a:srgbClr val="0000FF"/>
                </a:solidFill>
                <a:latin typeface="Lucida Console" pitchFamily="49" charset="0"/>
              </a:rPr>
              <a:t>, Array [Character, N] </a:t>
            </a:r>
            <a:r>
              <a:rPr lang="en-US" sz="1600" dirty="0" smtClean="0">
                <a:solidFill>
                  <a:srgbClr val="0000FF"/>
                </a:solidFill>
                <a:latin typeface="Lucida Console" pitchFamily="49" charset="0"/>
              </a:rPr>
              <a:t>/* Fixed length string*/ …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a:solidFill>
                  <a:srgbClr val="0000FF"/>
                </a:solidFill>
                <a:latin typeface="Lucida Console" pitchFamily="49" charset="0"/>
              </a:rPr>
              <a:t>String</a:t>
            </a:r>
            <a:r>
              <a:rPr lang="en-US" sz="1600" b="1" dirty="0">
                <a:solidFill>
                  <a:srgbClr val="0000FF"/>
                </a:solidFill>
                <a:latin typeface="Lucida Console" pitchFamily="49" charset="0"/>
              </a:rPr>
              <a:t> extend </a:t>
            </a:r>
            <a:r>
              <a:rPr lang="en-US" sz="1600" dirty="0" err="1" smtClean="0">
                <a:solidFill>
                  <a:srgbClr val="0000FF"/>
                </a:solidFill>
                <a:latin typeface="Lucida Console" pitchFamily="49" charset="0"/>
              </a:rPr>
              <a:t>Astring</a:t>
            </a:r>
            <a:r>
              <a:rPr lang="en-US" sz="1600" dirty="0" smtClean="0">
                <a:solidFill>
                  <a:srgbClr val="0000FF"/>
                </a:solidFill>
                <a:latin typeface="Lucida Console" pitchFamily="49" charset="0"/>
              </a:rPr>
              <a:t> /* </a:t>
            </a:r>
            <a:r>
              <a:rPr lang="en-US" sz="1600" dirty="0">
                <a:solidFill>
                  <a:srgbClr val="0000FF"/>
                </a:solidFill>
                <a:latin typeface="Lucida Console" pitchFamily="49" charset="0"/>
              </a:rPr>
              <a:t>Variable length </a:t>
            </a:r>
            <a:r>
              <a:rPr lang="en-US" sz="1600" dirty="0" smtClean="0">
                <a:solidFill>
                  <a:srgbClr val="0000FF"/>
                </a:solidFill>
                <a:latin typeface="Lucida Console" pitchFamily="49" charset="0"/>
              </a:rPr>
              <a:t>String*/ … </a:t>
            </a:r>
            <a:r>
              <a:rPr lang="en-US" sz="1600" b="1" dirty="0" smtClean="0">
                <a:solidFill>
                  <a:srgbClr val="0000FF"/>
                </a:solidFill>
                <a:latin typeface="Lucida Console" pitchFamily="49" charset="0"/>
              </a:rPr>
              <a:t>end</a:t>
            </a:r>
          </a:p>
          <a:p>
            <a:pPr marL="0" indent="0">
              <a:buNone/>
            </a:pPr>
            <a:endParaRPr lang="en-US" sz="1600" b="1" dirty="0" smtClean="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virtual unit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a:t>
            </a:r>
            <a:r>
              <a:rPr lang="en-US" sz="1600" dirty="0" smtClean="0">
                <a:solidFill>
                  <a:srgbClr val="0000FF"/>
                </a:solidFill>
                <a:latin typeface="Lucida Console" pitchFamily="49" charset="0"/>
              </a:rPr>
              <a:t>] /* One dimensional array abstraction*/ … </a:t>
            </a: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 </a:t>
            </a:r>
            <a:r>
              <a:rPr lang="en-US" sz="1600" dirty="0">
                <a:solidFill>
                  <a:srgbClr val="0000FF"/>
                </a:solidFill>
                <a:latin typeface="Lucida Console" pitchFamily="49" charset="0"/>
              </a:rPr>
              <a:t>Array</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[G-&gt;Any </a:t>
            </a:r>
            <a:r>
              <a:rPr lang="en-US" sz="1600" dirty="0" err="1">
                <a:solidFill>
                  <a:srgbClr val="0000FF"/>
                </a:solidFill>
                <a:latin typeface="Lucida Console" pitchFamily="49" charset="0"/>
              </a:rPr>
              <a:t>init</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a:t>
            </a:r>
          </a:p>
          <a:p>
            <a:pPr marL="0" indent="0">
              <a:buNone/>
            </a:pPr>
            <a:r>
              <a:rPr lang="en-US" sz="1600" dirty="0" smtClean="0">
                <a:solidFill>
                  <a:srgbClr val="0000FF"/>
                </a:solidFill>
                <a:latin typeface="Lucida Console" pitchFamily="49" charset="0"/>
              </a:rPr>
              <a:t>N: Integer</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Integer,Integer</a:t>
            </a:r>
            <a:r>
              <a:rPr lang="en-US" sz="1600" dirty="0">
                <a:solidFill>
                  <a:srgbClr val="0000FF"/>
                </a:solidFill>
                <a:latin typeface="Lucida Console" pitchFamily="49" charset="0"/>
              </a:rPr>
              <a:t>)]</a:t>
            </a:r>
            <a:r>
              <a:rPr lang="en-US" sz="1600" b="1" dirty="0">
                <a:solidFill>
                  <a:srgbClr val="0000FF"/>
                </a:solidFill>
                <a:latin typeface="Lucida Console" pitchFamily="49" charset="0"/>
              </a:rPr>
              <a:t> </a:t>
            </a: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extend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 </a:t>
            </a:r>
            <a:r>
              <a:rPr lang="en-US" sz="1600" dirty="0" smtClean="0">
                <a:solidFill>
                  <a:srgbClr val="0000FF"/>
                </a:solidFill>
                <a:latin typeface="Lucida Console" pitchFamily="49" charset="0"/>
              </a:rPr>
              <a:t>/* Static one dimensional array*/ … </a:t>
            </a: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 </a:t>
            </a:r>
            <a:r>
              <a:rPr lang="en-US" sz="1600" dirty="0">
                <a:solidFill>
                  <a:srgbClr val="0000FF"/>
                </a:solidFill>
                <a:latin typeface="Lucida Console" pitchFamily="49" charset="0"/>
              </a:rPr>
              <a:t>Array</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[G -&gt; Any </a:t>
            </a:r>
            <a:r>
              <a:rPr lang="en-US" sz="1600" b="1" dirty="0" err="1">
                <a:solidFill>
                  <a:srgbClr val="0000FF"/>
                </a:solidFill>
                <a:latin typeface="Lucida Console" pitchFamily="49" charset="0"/>
              </a:rPr>
              <a:t>init</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 extend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a:t>
            </a:r>
            <a:r>
              <a:rPr lang="en-US" sz="1600" dirty="0" smtClean="0">
                <a:solidFill>
                  <a:srgbClr val="0000FF"/>
                </a:solidFill>
                <a:latin typeface="Lucida Console" pitchFamily="49" charset="0"/>
              </a:rPr>
              <a: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Dynamic </a:t>
            </a:r>
            <a:r>
              <a:rPr lang="en-US" sz="1600" dirty="0" smtClean="0">
                <a:solidFill>
                  <a:srgbClr val="0000FF"/>
                </a:solidFill>
                <a:latin typeface="Lucida Console" pitchFamily="49" charset="0"/>
              </a:rPr>
              <a:t>one dimensional array*/ … </a:t>
            </a:r>
            <a:r>
              <a:rPr lang="en-US" sz="1600" b="1" dirty="0" smtClean="0">
                <a:solidFill>
                  <a:srgbClr val="0000FF"/>
                </a:solidFill>
                <a:latin typeface="Lucida Console" pitchFamily="49" charset="0"/>
              </a:rPr>
              <a:t>end</a:t>
            </a:r>
            <a:endParaRPr lang="en-US" sz="1600"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33</a:t>
            </a:fld>
            <a:endParaRPr lang="en-US" dirty="0"/>
          </a:p>
        </p:txBody>
      </p:sp>
    </p:spTree>
    <p:extLst>
      <p:ext uri="{BB962C8B-B14F-4D97-AF65-F5344CB8AC3E}">
        <p14:creationId xmlns:p14="http://schemas.microsoft.com/office/powerpoint/2010/main" val="25451784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Unit </a:t>
            </a:r>
            <a:r>
              <a:rPr lang="en-US" sz="3400" b="1" dirty="0">
                <a:solidFill>
                  <a:srgbClr val="CC6600"/>
                </a:solidFill>
                <a:latin typeface="Comic Sans MS" pitchFamily="66" charset="0"/>
              </a:rPr>
              <a:t>extensions</a:t>
            </a: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lnSpcReduction="10000"/>
          </a:bodyPr>
          <a:lstStyle/>
          <a:p>
            <a:endParaRPr lang="ru-RU" sz="1600" dirty="0"/>
          </a:p>
          <a:p>
            <a:r>
              <a:rPr lang="en-US" sz="3000" dirty="0" smtClean="0"/>
              <a:t>All sources are compiled separately</a:t>
            </a:r>
          </a:p>
          <a:p>
            <a:r>
              <a:rPr lang="en-US" sz="3000" dirty="0" smtClean="0"/>
              <a:t>Smart linking is required to support valid objects creation</a:t>
            </a:r>
          </a:p>
          <a:p>
            <a:r>
              <a:rPr lang="en-US" sz="3000" dirty="0" smtClean="0"/>
              <a:t>Source4 validity depends on what sources are included into the assembly</a:t>
            </a:r>
            <a:endParaRPr lang="en-US" sz="3000" dirty="0"/>
          </a:p>
        </p:txBody>
      </p:sp>
      <p:sp>
        <p:nvSpPr>
          <p:cNvPr id="4" name="Объект 3"/>
          <p:cNvSpPr>
            <a:spLocks noGrp="1"/>
          </p:cNvSpPr>
          <p:nvPr>
            <p:ph sz="quarter" idx="2"/>
          </p:nvPr>
        </p:nvSpPr>
        <p:spPr>
          <a:xfrm>
            <a:off x="3886200" y="657225"/>
            <a:ext cx="4953000" cy="6048375"/>
          </a:xfrm>
        </p:spPr>
        <p:txBody>
          <a:bodyPr>
            <a:noAutofit/>
          </a:bodyPr>
          <a:lstStyle/>
          <a:p>
            <a:pPr marL="0" indent="0">
              <a:buNone/>
            </a:pPr>
            <a:r>
              <a:rPr lang="en-US" sz="1600" u="sng" dirty="0" smtClean="0">
                <a:solidFill>
                  <a:srgbClr val="0000FF"/>
                </a:solidFill>
                <a:latin typeface="Lucida Console" pitchFamily="49" charset="0"/>
              </a:rPr>
              <a:t>Source1: </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A</a:t>
            </a:r>
          </a:p>
          <a:p>
            <a:pPr marL="0" indent="0">
              <a:buNone/>
            </a:pPr>
            <a:r>
              <a:rPr lang="en-US" sz="1600" dirty="0" smtClean="0">
                <a:solidFill>
                  <a:srgbClr val="0000FF"/>
                </a:solidFill>
                <a:latin typeface="Lucida Console" pitchFamily="49" charset="0"/>
              </a:rPr>
              <a:t>   foo </a:t>
            </a:r>
            <a:r>
              <a:rPr lang="en-US" sz="1600" b="1" dirty="0" smtClean="0">
                <a:solidFill>
                  <a:srgbClr val="0000FF"/>
                </a:solidFill>
                <a:latin typeface="Lucida Console" pitchFamily="49" charset="0"/>
              </a:rPr>
              <a:t>do end</a:t>
            </a:r>
          </a:p>
          <a:p>
            <a:pPr marL="0" indent="0">
              <a:buNone/>
            </a:pPr>
            <a:r>
              <a:rPr lang="en-US" sz="1600" b="1" dirty="0" smtClean="0">
                <a:solidFill>
                  <a:srgbClr val="0000FF"/>
                </a:solidFill>
                <a:latin typeface="Lucida Console" pitchFamily="49" charset="0"/>
              </a:rPr>
              <a:t>end</a:t>
            </a:r>
          </a:p>
          <a:p>
            <a:pPr marL="0" indent="0">
              <a:buNone/>
            </a:pPr>
            <a:r>
              <a:rPr lang="en-US" sz="1600" u="sng" dirty="0" smtClean="0">
                <a:solidFill>
                  <a:srgbClr val="0000FF"/>
                </a:solidFill>
                <a:latin typeface="Lucida Console" pitchFamily="49" charset="0"/>
              </a:rPr>
              <a:t>Source2: </a:t>
            </a:r>
          </a:p>
          <a:p>
            <a:pPr marL="0" indent="0">
              <a:buNone/>
            </a:pPr>
            <a:r>
              <a:rPr lang="en-US" sz="1600" b="1" dirty="0" smtClean="0">
                <a:solidFill>
                  <a:srgbClr val="0000FF"/>
                </a:solidFill>
                <a:latin typeface="Lucida Console" pitchFamily="49" charset="0"/>
              </a:rPr>
              <a:t>extend unit</a:t>
            </a:r>
            <a:r>
              <a:rPr lang="en-US" sz="1600" dirty="0" smtClean="0">
                <a:solidFill>
                  <a:srgbClr val="0000FF"/>
                </a:solidFill>
                <a:latin typeface="Lucida Console" pitchFamily="49" charset="0"/>
              </a:rPr>
              <a:t> A</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goo </a:t>
            </a:r>
            <a:r>
              <a:rPr lang="en-US" sz="1600" b="1" dirty="0" smtClean="0">
                <a:solidFill>
                  <a:srgbClr val="0000FF"/>
                </a:solidFill>
                <a:latin typeface="Lucida Console" pitchFamily="49" charset="0"/>
              </a:rPr>
              <a:t>do end</a:t>
            </a:r>
          </a:p>
          <a:p>
            <a:pPr marL="0" indent="0">
              <a:buNone/>
            </a:pPr>
            <a:r>
              <a:rPr lang="en-US" sz="1600" b="1" dirty="0" smtClean="0">
                <a:solidFill>
                  <a:srgbClr val="0000FF"/>
                </a:solidFill>
                <a:latin typeface="Lucida Console" pitchFamily="49" charset="0"/>
              </a:rPr>
              <a:t>end</a:t>
            </a:r>
          </a:p>
          <a:p>
            <a:pPr marL="0" indent="0">
              <a:buNone/>
            </a:pPr>
            <a:r>
              <a:rPr lang="en-US" sz="1600" u="sng" dirty="0" smtClean="0">
                <a:solidFill>
                  <a:srgbClr val="0000FF"/>
                </a:solidFill>
                <a:latin typeface="Lucida Console" pitchFamily="49" charset="0"/>
              </a:rPr>
              <a:t>Source3:</a:t>
            </a:r>
          </a:p>
          <a:p>
            <a:pPr marL="0" indent="0">
              <a:buNone/>
            </a:pPr>
            <a:r>
              <a:rPr lang="en-US" sz="1600" b="1" dirty="0" smtClean="0">
                <a:solidFill>
                  <a:srgbClr val="0000FF"/>
                </a:solidFill>
                <a:latin typeface="Lucida Console" pitchFamily="49" charset="0"/>
              </a:rPr>
              <a:t>extend unit</a:t>
            </a:r>
            <a:r>
              <a:rPr lang="en-US" sz="1600" dirty="0" smtClean="0">
                <a:solidFill>
                  <a:srgbClr val="0000FF"/>
                </a:solidFill>
                <a:latin typeface="Lucida Console" pitchFamily="49" charset="0"/>
              </a:rPr>
              <a:t> A </a:t>
            </a:r>
            <a:r>
              <a:rPr lang="en-US" sz="1600" b="1" dirty="0" smtClean="0">
                <a:solidFill>
                  <a:srgbClr val="0000FF"/>
                </a:solidFill>
                <a:latin typeface="Lucida Console" pitchFamily="49" charset="0"/>
              </a:rPr>
              <a:t>extend</a:t>
            </a:r>
            <a:r>
              <a:rPr lang="en-US" sz="1600" dirty="0" smtClean="0">
                <a:solidFill>
                  <a:srgbClr val="0000FF"/>
                </a:solidFill>
                <a:latin typeface="Lucida Console" pitchFamily="49" charset="0"/>
              </a:rPr>
              <a:t> B</a:t>
            </a:r>
          </a:p>
          <a:p>
            <a:pPr marL="0" indent="0">
              <a:buNone/>
            </a:pP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too </a:t>
            </a:r>
            <a:r>
              <a:rPr lang="en-US" sz="1600" b="1" dirty="0" smtClean="0">
                <a:solidFill>
                  <a:srgbClr val="0000FF"/>
                </a:solidFill>
                <a:latin typeface="Lucida Console" pitchFamily="49" charset="0"/>
              </a:rPr>
              <a:t>do </a:t>
            </a:r>
            <a:r>
              <a:rPr lang="en-US" sz="1600" b="1" dirty="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B</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too </a:t>
            </a:r>
            <a:r>
              <a:rPr lang="en-US" sz="1600" b="1" dirty="0" smtClean="0">
                <a:solidFill>
                  <a:srgbClr val="0000FF"/>
                </a:solidFill>
                <a:latin typeface="Lucida Console" pitchFamily="49" charset="0"/>
              </a:rPr>
              <a:t>do end</a:t>
            </a:r>
          </a:p>
          <a:p>
            <a:pPr marL="0" indent="0">
              <a:buNone/>
            </a:pPr>
            <a:r>
              <a:rPr lang="en-US" sz="1600" b="1" dirty="0" smtClean="0">
                <a:solidFill>
                  <a:srgbClr val="0000FF"/>
                </a:solidFill>
                <a:latin typeface="Lucida Console" pitchFamily="49" charset="0"/>
              </a:rPr>
              <a:t>end</a:t>
            </a:r>
          </a:p>
          <a:p>
            <a:pPr marL="0" indent="0">
              <a:buNone/>
            </a:pPr>
            <a:r>
              <a:rPr lang="en-US" sz="1600" u="sng" dirty="0" smtClean="0">
                <a:solidFill>
                  <a:srgbClr val="0000FF"/>
                </a:solidFill>
                <a:latin typeface="Lucida Console" pitchFamily="49" charset="0"/>
              </a:rPr>
              <a:t>Source4:</a:t>
            </a:r>
          </a:p>
          <a:p>
            <a:pPr marL="0" indent="0">
              <a:buNone/>
            </a:pPr>
            <a:r>
              <a:rPr lang="en-US" sz="1600" dirty="0" smtClean="0">
                <a:solidFill>
                  <a:srgbClr val="0000FF"/>
                </a:solidFill>
                <a:latin typeface="Lucida Console" pitchFamily="49" charset="0"/>
              </a:rPr>
              <a:t>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a:t>
            </a:r>
          </a:p>
          <a:p>
            <a:pPr marL="0" indent="0">
              <a:buNone/>
            </a:pPr>
            <a:r>
              <a:rPr lang="en-US" sz="1600" dirty="0" err="1" smtClean="0">
                <a:solidFill>
                  <a:srgbClr val="0000FF"/>
                </a:solidFill>
                <a:latin typeface="Lucida Console" pitchFamily="49" charset="0"/>
              </a:rPr>
              <a:t>a.too</a:t>
            </a:r>
            <a:endParaRPr lang="en-US" sz="1600" dirty="0" smtClean="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a.foo</a:t>
            </a:r>
            <a:endParaRPr lang="en-US" sz="1600" dirty="0" smtClean="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a.goo</a:t>
            </a:r>
            <a:endParaRPr lang="en-US" sz="1600"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34</a:t>
            </a:fld>
            <a:endParaRPr lang="en-US" dirty="0"/>
          </a:p>
        </p:txBody>
      </p:sp>
    </p:spTree>
    <p:extLst>
      <p:ext uri="{BB962C8B-B14F-4D97-AF65-F5344CB8AC3E}">
        <p14:creationId xmlns:p14="http://schemas.microsoft.com/office/powerpoint/2010/main" val="40379414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76201" y="685800"/>
            <a:ext cx="8991600" cy="6035675"/>
          </a:xfrm>
        </p:spPr>
        <p:txBody>
          <a:bodyPr>
            <a:normAutofit/>
          </a:bodyPr>
          <a:lstStyle/>
          <a:p>
            <a:pPr marL="0" indent="0">
              <a:buNone/>
            </a:pPr>
            <a:r>
              <a:rPr lang="en-US" altLang="en-US" sz="1800" dirty="0">
                <a:solidFill>
                  <a:srgbClr val="0000FF"/>
                </a:solidFill>
                <a:latin typeface="Lucida Console" pitchFamily="49" charset="0"/>
                <a:ea typeface="+mn-ea"/>
                <a:cs typeface="+mn-cs"/>
              </a:rPr>
              <a:t>// Source #1</a:t>
            </a:r>
          </a:p>
          <a:p>
            <a:pPr marL="0" indent="0">
              <a:buNone/>
            </a:pPr>
            <a:r>
              <a:rPr lang="en-US" altLang="en-US" sz="1800" b="1" dirty="0" smtClean="0">
                <a:solidFill>
                  <a:srgbClr val="0000FF"/>
                </a:solidFill>
                <a:latin typeface="Lucida Console" pitchFamily="49" charset="0"/>
                <a:ea typeface="+mn-ea"/>
                <a:cs typeface="+mn-cs"/>
              </a:rPr>
              <a:t>virtual unit</a:t>
            </a:r>
            <a:r>
              <a:rPr lang="en-US" altLang="en-US" sz="1800" dirty="0" smtClean="0">
                <a:solidFill>
                  <a:srgbClr val="0000FF"/>
                </a:solidFill>
                <a:latin typeface="Lucida Console" pitchFamily="49" charset="0"/>
                <a:ea typeface="+mn-ea"/>
                <a:cs typeface="+mn-cs"/>
              </a:rPr>
              <a:t> Figure</a:t>
            </a:r>
            <a:endParaRPr lang="en-US" altLang="en-US" sz="1800" dirty="0">
              <a:solidFill>
                <a:srgbClr val="0000FF"/>
              </a:solidFill>
              <a:latin typeface="Lucida Console" pitchFamily="49" charset="0"/>
              <a:ea typeface="+mn-ea"/>
              <a:cs typeface="+mn-cs"/>
            </a:endParaRPr>
          </a:p>
          <a:p>
            <a:pPr marL="0" indent="0">
              <a:buNone/>
            </a:pPr>
            <a:r>
              <a:rPr lang="en-US" altLang="en-US" sz="1800" dirty="0">
                <a:solidFill>
                  <a:srgbClr val="0000FF"/>
                </a:solidFill>
                <a:latin typeface="Lucida Console" pitchFamily="49" charset="0"/>
                <a:ea typeface="+mn-ea"/>
                <a:cs typeface="+mn-cs"/>
              </a:rPr>
              <a:t>     </a:t>
            </a:r>
            <a:r>
              <a:rPr lang="en-US" altLang="en-US" sz="1800" dirty="0" err="1">
                <a:solidFill>
                  <a:srgbClr val="0000FF"/>
                </a:solidFill>
                <a:latin typeface="Lucida Console" pitchFamily="49" charset="0"/>
                <a:ea typeface="+mn-ea"/>
                <a:cs typeface="+mn-cs"/>
              </a:rPr>
              <a:t>inscribedInto</a:t>
            </a:r>
            <a:r>
              <a:rPr lang="en-US" altLang="en-US" sz="1800" dirty="0">
                <a:solidFill>
                  <a:srgbClr val="0000FF"/>
                </a:solidFill>
                <a:latin typeface="Lucida Console" pitchFamily="49" charset="0"/>
                <a:ea typeface="+mn-ea"/>
                <a:cs typeface="+mn-cs"/>
              </a:rPr>
              <a:t> (other: Figure): Boolean </a:t>
            </a:r>
            <a:r>
              <a:rPr lang="en-US" altLang="en-US" sz="1800" b="1" dirty="0" smtClean="0">
                <a:solidFill>
                  <a:srgbClr val="0000FF"/>
                </a:solidFill>
                <a:latin typeface="Lucida Console" pitchFamily="49" charset="0"/>
                <a:ea typeface="+mn-ea"/>
                <a:cs typeface="+mn-cs"/>
              </a:rPr>
              <a:t>virtual</a:t>
            </a:r>
            <a:endParaRPr lang="en-US" altLang="en-US" sz="1800" b="1" dirty="0">
              <a:solidFill>
                <a:srgbClr val="0000FF"/>
              </a:solidFill>
              <a:latin typeface="Lucida Console" pitchFamily="49" charset="0"/>
              <a:ea typeface="+mn-ea"/>
              <a:cs typeface="+mn-cs"/>
            </a:endParaRPr>
          </a:p>
          <a:p>
            <a:pPr marL="0" indent="0">
              <a:buNone/>
            </a:pPr>
            <a:r>
              <a:rPr lang="en-US" altLang="en-US" sz="1800" b="1" dirty="0">
                <a:solidFill>
                  <a:srgbClr val="0000FF"/>
                </a:solidFill>
                <a:latin typeface="Lucida Console" pitchFamily="49" charset="0"/>
                <a:ea typeface="+mn-ea"/>
                <a:cs typeface="+mn-cs"/>
              </a:rPr>
              <a:t>end</a:t>
            </a:r>
          </a:p>
          <a:p>
            <a:pPr marL="0" indent="0">
              <a:buNone/>
            </a:pPr>
            <a:r>
              <a:rPr lang="en-US" altLang="en-US" sz="1800" dirty="0">
                <a:solidFill>
                  <a:srgbClr val="0000FF"/>
                </a:solidFill>
                <a:latin typeface="Lucida Console" pitchFamily="49" charset="0"/>
                <a:ea typeface="+mn-ea"/>
                <a:cs typeface="+mn-cs"/>
              </a:rPr>
              <a:t>// Source #2</a:t>
            </a:r>
          </a:p>
          <a:p>
            <a:pPr marL="0" indent="0">
              <a:buNone/>
            </a:pPr>
            <a:r>
              <a:rPr lang="en-US" altLang="en-US" sz="1800" b="1" dirty="0">
                <a:solidFill>
                  <a:srgbClr val="0000FF"/>
                </a:solidFill>
                <a:latin typeface="Lucida Console" pitchFamily="49" charset="0"/>
                <a:ea typeface="+mn-ea"/>
                <a:cs typeface="+mn-cs"/>
              </a:rPr>
              <a:t>unit</a:t>
            </a:r>
            <a:r>
              <a:rPr lang="en-US" altLang="en-US" sz="1800" dirty="0">
                <a:solidFill>
                  <a:srgbClr val="0000FF"/>
                </a:solidFill>
                <a:latin typeface="Lucida Console" pitchFamily="49" charset="0"/>
                <a:ea typeface="+mn-ea"/>
                <a:cs typeface="+mn-cs"/>
              </a:rPr>
              <a:t> Circle </a:t>
            </a:r>
            <a:r>
              <a:rPr lang="en-US" altLang="en-US" sz="1800" b="1" dirty="0">
                <a:solidFill>
                  <a:srgbClr val="0000FF"/>
                </a:solidFill>
                <a:latin typeface="Lucida Console" pitchFamily="49" charset="0"/>
                <a:ea typeface="+mn-ea"/>
                <a:cs typeface="+mn-cs"/>
              </a:rPr>
              <a:t>extend</a:t>
            </a:r>
            <a:r>
              <a:rPr lang="en-US" altLang="en-US" sz="1800" dirty="0">
                <a:solidFill>
                  <a:srgbClr val="0000FF"/>
                </a:solidFill>
                <a:latin typeface="Lucida Console" pitchFamily="49" charset="0"/>
                <a:ea typeface="+mn-ea"/>
                <a:cs typeface="+mn-cs"/>
              </a:rPr>
              <a:t> </a:t>
            </a:r>
            <a:r>
              <a:rPr lang="en-US" altLang="en-US" sz="1800" dirty="0" smtClean="0">
                <a:solidFill>
                  <a:srgbClr val="0000FF"/>
                </a:solidFill>
                <a:latin typeface="Lucida Console" pitchFamily="49" charset="0"/>
                <a:ea typeface="+mn-ea"/>
                <a:cs typeface="+mn-cs"/>
              </a:rPr>
              <a:t>Figure</a:t>
            </a:r>
            <a:endParaRPr lang="en-US" altLang="en-US" sz="1800" dirty="0">
              <a:solidFill>
                <a:srgbClr val="0000FF"/>
              </a:solidFill>
              <a:latin typeface="Lucida Console" pitchFamily="49" charset="0"/>
              <a:ea typeface="+mn-ea"/>
              <a:cs typeface="+mn-cs"/>
            </a:endParaRPr>
          </a:p>
          <a:p>
            <a:pPr marL="0" indent="0">
              <a:buNone/>
            </a:pPr>
            <a:r>
              <a:rPr lang="en-US" altLang="en-US" sz="1800" dirty="0">
                <a:solidFill>
                  <a:srgbClr val="0000FF"/>
                </a:solidFill>
                <a:latin typeface="Lucida Console" pitchFamily="49" charset="0"/>
                <a:ea typeface="+mn-ea"/>
                <a:cs typeface="+mn-cs"/>
              </a:rPr>
              <a:t> </a:t>
            </a:r>
            <a:r>
              <a:rPr lang="en-US" altLang="en-US" sz="1800" b="1" dirty="0">
                <a:solidFill>
                  <a:srgbClr val="0000FF"/>
                </a:solidFill>
                <a:latin typeface="Lucida Console" pitchFamily="49" charset="0"/>
                <a:ea typeface="+mn-ea"/>
                <a:cs typeface="+mn-cs"/>
              </a:rPr>
              <a:t>override</a:t>
            </a:r>
            <a:r>
              <a:rPr lang="en-US" altLang="en-US" sz="1800" dirty="0">
                <a:solidFill>
                  <a:srgbClr val="0000FF"/>
                </a:solidFill>
                <a:latin typeface="Lucida Console" pitchFamily="49" charset="0"/>
                <a:ea typeface="+mn-ea"/>
                <a:cs typeface="+mn-cs"/>
              </a:rPr>
              <a:t> </a:t>
            </a:r>
            <a:r>
              <a:rPr lang="en-US" altLang="en-US" sz="1800" dirty="0" err="1">
                <a:solidFill>
                  <a:srgbClr val="0000FF"/>
                </a:solidFill>
                <a:latin typeface="Lucida Console" pitchFamily="49" charset="0"/>
                <a:ea typeface="+mn-ea"/>
                <a:cs typeface="+mn-cs"/>
              </a:rPr>
              <a:t>inscribedInto</a:t>
            </a:r>
            <a:r>
              <a:rPr lang="en-US" altLang="en-US" sz="1800" dirty="0">
                <a:solidFill>
                  <a:srgbClr val="0000FF"/>
                </a:solidFill>
                <a:latin typeface="Lucida Console" pitchFamily="49" charset="0"/>
                <a:ea typeface="+mn-ea"/>
                <a:cs typeface="+mn-cs"/>
              </a:rPr>
              <a:t> (other: Circle): Boolean </a:t>
            </a:r>
            <a:r>
              <a:rPr lang="en-US" altLang="en-US" sz="1800" b="1" dirty="0" smtClean="0">
                <a:solidFill>
                  <a:srgbClr val="0000FF"/>
                </a:solidFill>
                <a:latin typeface="Lucida Console" pitchFamily="49" charset="0"/>
                <a:ea typeface="+mn-ea"/>
                <a:cs typeface="+mn-cs"/>
              </a:rPr>
              <a:t>do</a:t>
            </a:r>
            <a:r>
              <a:rPr lang="en-US" altLang="en-US" sz="1800" dirty="0" smtClean="0">
                <a:solidFill>
                  <a:srgbClr val="0000FF"/>
                </a:solidFill>
                <a:latin typeface="Lucida Console" pitchFamily="49" charset="0"/>
                <a:ea typeface="+mn-ea"/>
                <a:cs typeface="+mn-cs"/>
              </a:rPr>
              <a:t> </a:t>
            </a:r>
            <a:r>
              <a:rPr lang="en-US" altLang="en-US" sz="1800" dirty="0">
                <a:solidFill>
                  <a:srgbClr val="0000FF"/>
                </a:solidFill>
                <a:latin typeface="Lucida Console" pitchFamily="49" charset="0"/>
                <a:ea typeface="+mn-ea"/>
                <a:cs typeface="+mn-cs"/>
              </a:rPr>
              <a:t>… </a:t>
            </a:r>
            <a:r>
              <a:rPr lang="en-US" altLang="en-US" sz="1800" b="1" dirty="0">
                <a:solidFill>
                  <a:srgbClr val="0000FF"/>
                </a:solidFill>
                <a:latin typeface="Lucida Console" pitchFamily="49" charset="0"/>
                <a:ea typeface="+mn-ea"/>
                <a:cs typeface="+mn-cs"/>
              </a:rPr>
              <a:t>end</a:t>
            </a:r>
          </a:p>
          <a:p>
            <a:pPr marL="0" indent="0">
              <a:buNone/>
            </a:pPr>
            <a:r>
              <a:rPr lang="en-US" altLang="en-US" sz="1800" b="1" dirty="0">
                <a:solidFill>
                  <a:srgbClr val="0000FF"/>
                </a:solidFill>
                <a:latin typeface="Lucida Console" pitchFamily="49" charset="0"/>
                <a:ea typeface="+mn-ea"/>
                <a:cs typeface="+mn-cs"/>
              </a:rPr>
              <a:t>end</a:t>
            </a:r>
          </a:p>
          <a:p>
            <a:pPr marL="0" indent="0">
              <a:buNone/>
            </a:pPr>
            <a:r>
              <a:rPr lang="en-US" altLang="en-US" sz="1800" dirty="0">
                <a:solidFill>
                  <a:srgbClr val="0000FF"/>
                </a:solidFill>
                <a:latin typeface="Lucida Console" pitchFamily="49" charset="0"/>
                <a:ea typeface="+mn-ea"/>
                <a:cs typeface="+mn-cs"/>
              </a:rPr>
              <a:t>// Source #3</a:t>
            </a:r>
          </a:p>
          <a:p>
            <a:pPr marL="0" indent="0">
              <a:buNone/>
            </a:pPr>
            <a:r>
              <a:rPr lang="en-US" altLang="en-US" sz="1800" b="1" dirty="0">
                <a:solidFill>
                  <a:srgbClr val="0000FF"/>
                </a:solidFill>
                <a:latin typeface="Lucida Console" pitchFamily="49" charset="0"/>
                <a:ea typeface="+mn-ea"/>
                <a:cs typeface="+mn-cs"/>
              </a:rPr>
              <a:t>unit</a:t>
            </a:r>
            <a:r>
              <a:rPr lang="en-US" altLang="en-US" sz="1800" dirty="0">
                <a:solidFill>
                  <a:srgbClr val="0000FF"/>
                </a:solidFill>
                <a:latin typeface="Lucida Console" pitchFamily="49" charset="0"/>
                <a:ea typeface="+mn-ea"/>
                <a:cs typeface="+mn-cs"/>
              </a:rPr>
              <a:t> Triangle </a:t>
            </a:r>
            <a:r>
              <a:rPr lang="en-US" altLang="en-US" sz="1800" b="1" dirty="0">
                <a:solidFill>
                  <a:srgbClr val="0000FF"/>
                </a:solidFill>
                <a:latin typeface="Lucida Console" pitchFamily="49" charset="0"/>
                <a:ea typeface="+mn-ea"/>
                <a:cs typeface="+mn-cs"/>
              </a:rPr>
              <a:t>extend</a:t>
            </a:r>
            <a:r>
              <a:rPr lang="en-US" altLang="en-US" sz="1800" dirty="0">
                <a:solidFill>
                  <a:srgbClr val="0000FF"/>
                </a:solidFill>
                <a:latin typeface="Lucida Console" pitchFamily="49" charset="0"/>
                <a:ea typeface="+mn-ea"/>
                <a:cs typeface="+mn-cs"/>
              </a:rPr>
              <a:t> </a:t>
            </a:r>
            <a:r>
              <a:rPr lang="en-US" altLang="en-US" sz="1800" dirty="0" smtClean="0">
                <a:solidFill>
                  <a:srgbClr val="0000FF"/>
                </a:solidFill>
                <a:latin typeface="Lucida Console" pitchFamily="49" charset="0"/>
                <a:ea typeface="+mn-ea"/>
                <a:cs typeface="+mn-cs"/>
              </a:rPr>
              <a:t>Figure</a:t>
            </a:r>
            <a:endParaRPr lang="en-US" altLang="en-US" sz="1800" dirty="0">
              <a:solidFill>
                <a:srgbClr val="0000FF"/>
              </a:solidFill>
              <a:latin typeface="Lucida Console" pitchFamily="49" charset="0"/>
              <a:ea typeface="+mn-ea"/>
              <a:cs typeface="+mn-cs"/>
            </a:endParaRPr>
          </a:p>
          <a:p>
            <a:pPr marL="0" indent="0">
              <a:buNone/>
            </a:pPr>
            <a:r>
              <a:rPr lang="en-US" altLang="en-US" sz="1800" dirty="0">
                <a:solidFill>
                  <a:srgbClr val="0000FF"/>
                </a:solidFill>
                <a:latin typeface="Lucida Console" pitchFamily="49" charset="0"/>
                <a:ea typeface="+mn-ea"/>
                <a:cs typeface="+mn-cs"/>
              </a:rPr>
              <a:t> </a:t>
            </a:r>
            <a:r>
              <a:rPr lang="en-US" altLang="en-US" sz="1800" b="1" dirty="0">
                <a:solidFill>
                  <a:srgbClr val="0000FF"/>
                </a:solidFill>
                <a:latin typeface="Lucida Console" pitchFamily="49" charset="0"/>
                <a:ea typeface="+mn-ea"/>
                <a:cs typeface="+mn-cs"/>
              </a:rPr>
              <a:t>override</a:t>
            </a:r>
            <a:r>
              <a:rPr lang="en-US" altLang="en-US" sz="1800" dirty="0">
                <a:solidFill>
                  <a:srgbClr val="0000FF"/>
                </a:solidFill>
                <a:latin typeface="Lucida Console" pitchFamily="49" charset="0"/>
                <a:ea typeface="+mn-ea"/>
                <a:cs typeface="+mn-cs"/>
              </a:rPr>
              <a:t> </a:t>
            </a:r>
            <a:r>
              <a:rPr lang="en-US" altLang="en-US" sz="1800" dirty="0" err="1">
                <a:solidFill>
                  <a:srgbClr val="0000FF"/>
                </a:solidFill>
                <a:latin typeface="Lucida Console" pitchFamily="49" charset="0"/>
                <a:ea typeface="+mn-ea"/>
                <a:cs typeface="+mn-cs"/>
              </a:rPr>
              <a:t>inscribedInto</a:t>
            </a:r>
            <a:r>
              <a:rPr lang="en-US" altLang="en-US" sz="1800" dirty="0">
                <a:solidFill>
                  <a:srgbClr val="0000FF"/>
                </a:solidFill>
                <a:latin typeface="Lucida Console" pitchFamily="49" charset="0"/>
                <a:ea typeface="+mn-ea"/>
                <a:cs typeface="+mn-cs"/>
              </a:rPr>
              <a:t> (other: Triangle): Boolean </a:t>
            </a:r>
            <a:r>
              <a:rPr lang="en-US" altLang="en-US" sz="1800" b="1" dirty="0">
                <a:solidFill>
                  <a:srgbClr val="0000FF"/>
                </a:solidFill>
                <a:latin typeface="Lucida Console" pitchFamily="49" charset="0"/>
              </a:rPr>
              <a:t>do</a:t>
            </a:r>
            <a:r>
              <a:rPr lang="en-US" altLang="en-US" sz="1800" dirty="0">
                <a:solidFill>
                  <a:srgbClr val="0000FF"/>
                </a:solidFill>
                <a:latin typeface="Lucida Console" pitchFamily="49" charset="0"/>
              </a:rPr>
              <a:t> … </a:t>
            </a:r>
            <a:r>
              <a:rPr lang="en-US" altLang="en-US" sz="1800" b="1" dirty="0">
                <a:solidFill>
                  <a:srgbClr val="0000FF"/>
                </a:solidFill>
                <a:latin typeface="Lucida Console" pitchFamily="49" charset="0"/>
              </a:rPr>
              <a:t>end</a:t>
            </a:r>
            <a:endParaRPr lang="en-US" altLang="en-US" sz="1800" dirty="0">
              <a:solidFill>
                <a:srgbClr val="0000FF"/>
              </a:solidFill>
              <a:latin typeface="Lucida Console" pitchFamily="49" charset="0"/>
              <a:ea typeface="+mn-ea"/>
              <a:cs typeface="+mn-cs"/>
            </a:endParaRPr>
          </a:p>
          <a:p>
            <a:pPr marL="0" indent="0">
              <a:buNone/>
            </a:pPr>
            <a:r>
              <a:rPr lang="en-US" altLang="en-US" sz="1800" b="1" dirty="0">
                <a:solidFill>
                  <a:srgbClr val="0000FF"/>
                </a:solidFill>
                <a:latin typeface="Lucida Console" pitchFamily="49" charset="0"/>
                <a:ea typeface="+mn-ea"/>
                <a:cs typeface="+mn-cs"/>
              </a:rPr>
              <a:t>end </a:t>
            </a:r>
          </a:p>
          <a:p>
            <a:pPr marL="0" indent="0">
              <a:buNone/>
            </a:pPr>
            <a:r>
              <a:rPr lang="en-US" altLang="en-US" sz="1800" b="1" dirty="0">
                <a:solidFill>
                  <a:srgbClr val="0000FF"/>
                </a:solidFill>
                <a:latin typeface="Lucida Console" pitchFamily="49" charset="0"/>
                <a:ea typeface="+mn-ea"/>
                <a:cs typeface="+mn-cs"/>
              </a:rPr>
              <a:t>extend unit</a:t>
            </a:r>
            <a:r>
              <a:rPr lang="en-US" altLang="en-US" sz="1800" dirty="0">
                <a:solidFill>
                  <a:srgbClr val="0000FF"/>
                </a:solidFill>
                <a:latin typeface="Lucida Console" pitchFamily="49" charset="0"/>
                <a:ea typeface="+mn-ea"/>
                <a:cs typeface="+mn-cs"/>
              </a:rPr>
              <a:t> </a:t>
            </a:r>
            <a:r>
              <a:rPr lang="en-US" altLang="en-US" sz="1800" dirty="0" smtClean="0">
                <a:solidFill>
                  <a:srgbClr val="0000FF"/>
                </a:solidFill>
                <a:latin typeface="Lucida Console" pitchFamily="49" charset="0"/>
                <a:ea typeface="+mn-ea"/>
                <a:cs typeface="+mn-cs"/>
              </a:rPr>
              <a:t>Circle</a:t>
            </a:r>
            <a:endParaRPr lang="en-US" altLang="en-US" sz="1800" dirty="0">
              <a:solidFill>
                <a:srgbClr val="0000FF"/>
              </a:solidFill>
              <a:latin typeface="Lucida Console" pitchFamily="49" charset="0"/>
              <a:ea typeface="+mn-ea"/>
              <a:cs typeface="+mn-cs"/>
            </a:endParaRPr>
          </a:p>
          <a:p>
            <a:pPr marL="0" indent="0">
              <a:buNone/>
            </a:pPr>
            <a:r>
              <a:rPr lang="en-US" altLang="en-US" sz="1800" b="1" dirty="0">
                <a:solidFill>
                  <a:srgbClr val="0000FF"/>
                </a:solidFill>
                <a:latin typeface="Lucida Console" pitchFamily="49" charset="0"/>
                <a:ea typeface="+mn-ea"/>
                <a:cs typeface="+mn-cs"/>
              </a:rPr>
              <a:t> override</a:t>
            </a:r>
            <a:r>
              <a:rPr lang="en-US" altLang="en-US" sz="1800" dirty="0">
                <a:solidFill>
                  <a:srgbClr val="0000FF"/>
                </a:solidFill>
                <a:latin typeface="Lucida Console" pitchFamily="49" charset="0"/>
                <a:ea typeface="+mn-ea"/>
                <a:cs typeface="+mn-cs"/>
              </a:rPr>
              <a:t> </a:t>
            </a:r>
            <a:r>
              <a:rPr lang="en-US" altLang="en-US" sz="1800" dirty="0" err="1">
                <a:solidFill>
                  <a:srgbClr val="0000FF"/>
                </a:solidFill>
                <a:latin typeface="Lucida Console" pitchFamily="49" charset="0"/>
                <a:ea typeface="+mn-ea"/>
                <a:cs typeface="+mn-cs"/>
              </a:rPr>
              <a:t>inscribedInto</a:t>
            </a:r>
            <a:r>
              <a:rPr lang="en-US" altLang="en-US" sz="1800" dirty="0">
                <a:solidFill>
                  <a:srgbClr val="0000FF"/>
                </a:solidFill>
                <a:latin typeface="Lucida Console" pitchFamily="49" charset="0"/>
                <a:ea typeface="+mn-ea"/>
                <a:cs typeface="+mn-cs"/>
              </a:rPr>
              <a:t> (other: Triangle): Boolean </a:t>
            </a:r>
            <a:r>
              <a:rPr lang="en-US" altLang="en-US" sz="1800" b="1" dirty="0">
                <a:solidFill>
                  <a:srgbClr val="0000FF"/>
                </a:solidFill>
                <a:latin typeface="Lucida Console" pitchFamily="49" charset="0"/>
              </a:rPr>
              <a:t>do</a:t>
            </a:r>
            <a:r>
              <a:rPr lang="en-US" altLang="en-US" sz="1800" dirty="0">
                <a:solidFill>
                  <a:srgbClr val="0000FF"/>
                </a:solidFill>
                <a:latin typeface="Lucida Console" pitchFamily="49" charset="0"/>
              </a:rPr>
              <a:t> … </a:t>
            </a:r>
            <a:r>
              <a:rPr lang="en-US" altLang="en-US" sz="1800" b="1" dirty="0">
                <a:solidFill>
                  <a:srgbClr val="0000FF"/>
                </a:solidFill>
                <a:latin typeface="Lucida Console" pitchFamily="49" charset="0"/>
              </a:rPr>
              <a:t>end</a:t>
            </a:r>
            <a:endParaRPr lang="en-US" altLang="en-US" sz="1800" dirty="0">
              <a:solidFill>
                <a:srgbClr val="0000FF"/>
              </a:solidFill>
              <a:latin typeface="Lucida Console" pitchFamily="49" charset="0"/>
              <a:ea typeface="+mn-ea"/>
              <a:cs typeface="+mn-cs"/>
            </a:endParaRPr>
          </a:p>
          <a:p>
            <a:pPr marL="0" indent="0">
              <a:buNone/>
            </a:pPr>
            <a:r>
              <a:rPr lang="en-US" altLang="en-US" sz="1800" b="1" dirty="0" smtClean="0">
                <a:solidFill>
                  <a:srgbClr val="0000FF"/>
                </a:solidFill>
                <a:latin typeface="Lucida Console" pitchFamily="49" charset="0"/>
                <a:ea typeface="+mn-ea"/>
                <a:cs typeface="+mn-cs"/>
              </a:rPr>
              <a:t>end</a:t>
            </a:r>
            <a:endParaRPr lang="en-US" altLang="en-US" sz="1800" b="1" dirty="0">
              <a:solidFill>
                <a:srgbClr val="0000FF"/>
              </a:solidFill>
              <a:latin typeface="Lucida Console" pitchFamily="49" charset="0"/>
              <a:ea typeface="+mn-ea"/>
              <a:cs typeface="+mn-cs"/>
            </a:endParaRPr>
          </a:p>
          <a:p>
            <a:pPr marL="0" indent="0">
              <a:buNone/>
            </a:pPr>
            <a:r>
              <a:rPr lang="en-US" altLang="en-US" sz="1800" dirty="0">
                <a:solidFill>
                  <a:srgbClr val="0000FF"/>
                </a:solidFill>
                <a:latin typeface="Lucida Console" pitchFamily="49" charset="0"/>
                <a:ea typeface="+mn-ea"/>
                <a:cs typeface="+mn-cs"/>
              </a:rPr>
              <a:t>// Source #4</a:t>
            </a:r>
          </a:p>
          <a:p>
            <a:pPr marL="0" indent="0">
              <a:buNone/>
            </a:pPr>
            <a:r>
              <a:rPr lang="en-US" altLang="en-US" sz="1800" dirty="0">
                <a:solidFill>
                  <a:srgbClr val="0000FF"/>
                </a:solidFill>
                <a:latin typeface="Lucida Console" pitchFamily="49" charset="0"/>
                <a:ea typeface="+mn-ea"/>
                <a:cs typeface="+mn-cs"/>
              </a:rPr>
              <a:t>a: Array [Figure] </a:t>
            </a:r>
            <a:r>
              <a:rPr lang="en-US" altLang="en-US" sz="1800" b="1" dirty="0">
                <a:solidFill>
                  <a:srgbClr val="0000FF"/>
                </a:solidFill>
                <a:latin typeface="Lucida Console" pitchFamily="49" charset="0"/>
                <a:ea typeface="+mn-ea"/>
                <a:cs typeface="+mn-cs"/>
              </a:rPr>
              <a:t>is</a:t>
            </a:r>
            <a:r>
              <a:rPr lang="en-US" altLang="en-US" sz="1800" dirty="0">
                <a:solidFill>
                  <a:srgbClr val="0000FF"/>
                </a:solidFill>
                <a:latin typeface="Lucida Console" pitchFamily="49" charset="0"/>
                <a:ea typeface="+mn-ea"/>
                <a:cs typeface="+mn-cs"/>
              </a:rPr>
              <a:t> (Circle, Triangle)</a:t>
            </a:r>
          </a:p>
          <a:p>
            <a:pPr marL="0" indent="0">
              <a:buNone/>
            </a:pPr>
            <a:r>
              <a:rPr lang="en-US" altLang="en-US" sz="1800" b="1" dirty="0">
                <a:solidFill>
                  <a:srgbClr val="0000FF"/>
                </a:solidFill>
                <a:latin typeface="Lucida Console" pitchFamily="49" charset="0"/>
                <a:ea typeface="+mn-ea"/>
                <a:cs typeface="+mn-cs"/>
              </a:rPr>
              <a:t>if</a:t>
            </a:r>
            <a:r>
              <a:rPr lang="en-US" altLang="en-US" sz="1800" dirty="0">
                <a:solidFill>
                  <a:srgbClr val="0000FF"/>
                </a:solidFill>
                <a:latin typeface="Lucida Console" pitchFamily="49" charset="0"/>
                <a:ea typeface="+mn-ea"/>
                <a:cs typeface="+mn-cs"/>
              </a:rPr>
              <a:t> a(1).</a:t>
            </a:r>
            <a:r>
              <a:rPr lang="en-US" altLang="en-US" sz="1800" dirty="0" err="1">
                <a:solidFill>
                  <a:srgbClr val="0000FF"/>
                </a:solidFill>
                <a:latin typeface="Lucida Console" pitchFamily="49" charset="0"/>
                <a:ea typeface="+mn-ea"/>
                <a:cs typeface="+mn-cs"/>
              </a:rPr>
              <a:t>inscrinedInto</a:t>
            </a:r>
            <a:r>
              <a:rPr lang="en-US" altLang="en-US" sz="1800" dirty="0">
                <a:solidFill>
                  <a:srgbClr val="0000FF"/>
                </a:solidFill>
                <a:latin typeface="Lucida Console" pitchFamily="49" charset="0"/>
                <a:ea typeface="+mn-ea"/>
                <a:cs typeface="+mn-cs"/>
              </a:rPr>
              <a:t> (a(2)) </a:t>
            </a:r>
            <a:r>
              <a:rPr lang="en-US" altLang="en-US" sz="1800" b="1" dirty="0" smtClean="0">
                <a:solidFill>
                  <a:srgbClr val="0000FF"/>
                </a:solidFill>
                <a:latin typeface="Lucida Console" pitchFamily="49" charset="0"/>
                <a:ea typeface="+mn-ea"/>
                <a:cs typeface="+mn-cs"/>
              </a:rPr>
              <a:t>then </a:t>
            </a:r>
            <a:r>
              <a:rPr lang="en-US" altLang="en-US" sz="1800" dirty="0" smtClean="0">
                <a:solidFill>
                  <a:srgbClr val="0000FF"/>
                </a:solidFill>
                <a:latin typeface="Lucida Console" pitchFamily="49" charset="0"/>
                <a:ea typeface="+mn-ea"/>
                <a:cs typeface="+mn-cs"/>
              </a:rPr>
              <a:t>… </a:t>
            </a:r>
            <a:r>
              <a:rPr lang="en-US" altLang="en-US" sz="1800" b="1" dirty="0" smtClean="0">
                <a:solidFill>
                  <a:srgbClr val="0000FF"/>
                </a:solidFill>
                <a:latin typeface="Lucida Console" pitchFamily="49" charset="0"/>
                <a:ea typeface="+mn-ea"/>
                <a:cs typeface="+mn-cs"/>
              </a:rPr>
              <a:t>end</a:t>
            </a:r>
            <a:endParaRPr lang="en-US" altLang="en-US" sz="1800" b="1" dirty="0">
              <a:solidFill>
                <a:srgbClr val="0000FF"/>
              </a:solidFill>
              <a:latin typeface="Lucida Console" pitchFamily="49" charset="0"/>
              <a:ea typeface="+mn-ea"/>
              <a:cs typeface="+mn-cs"/>
            </a:endParaRPr>
          </a:p>
        </p:txBody>
      </p:sp>
      <p:sp>
        <p:nvSpPr>
          <p:cNvPr id="4"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35</a:t>
            </a:fld>
            <a:endParaRPr lang="en-US" dirty="0"/>
          </a:p>
        </p:txBody>
      </p:sp>
      <p:sp>
        <p:nvSpPr>
          <p:cNvPr id="6" name="Title 1"/>
          <p:cNvSpPr txBox="1">
            <a:spLocks/>
          </p:cNvSpPr>
          <p:nvPr/>
        </p:nvSpPr>
        <p:spPr>
          <a:xfrm>
            <a:off x="685800" y="5862"/>
            <a:ext cx="8229600" cy="657225"/>
          </a:xfrm>
          <a:prstGeom prst="rect">
            <a:avLst/>
          </a:prstGeom>
        </p:spPr>
        <p:txBody>
          <a:bodyPr vert="horz" lIns="0" tIns="45720" rIns="0" bIns="45720" rtlCol="0" anchor="ctr">
            <a:normAutofit fontScale="92500"/>
          </a:bodyPr>
          <a:lstStyle>
            <a:lvl1pPr algn="l" defTabSz="914400" rtl="0" eaLnBrk="1" latinLnBrk="0" hangingPunct="1">
              <a:spcBef>
                <a:spcPct val="0"/>
              </a:spcBef>
              <a:buNone/>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en-US" sz="3400" b="1" dirty="0" smtClean="0">
                <a:solidFill>
                  <a:srgbClr val="CC6600"/>
                </a:solidFill>
                <a:latin typeface="Comic Sans MS" pitchFamily="66" charset="0"/>
              </a:rPr>
              <a:t>Double dispatch. Multiple overriding (I)</a:t>
            </a:r>
            <a:endParaRPr lang="en-US" sz="3400" b="1" dirty="0">
              <a:solidFill>
                <a:srgbClr val="CC6600"/>
              </a:solidFill>
              <a:latin typeface="Comic Sans MS" pitchFamily="66" charset="0"/>
            </a:endParaRPr>
          </a:p>
        </p:txBody>
      </p:sp>
    </p:spTree>
    <p:extLst>
      <p:ext uri="{BB962C8B-B14F-4D97-AF65-F5344CB8AC3E}">
        <p14:creationId xmlns:p14="http://schemas.microsoft.com/office/powerpoint/2010/main" val="384860469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Группа 48"/>
          <p:cNvGrpSpPr/>
          <p:nvPr/>
        </p:nvGrpSpPr>
        <p:grpSpPr>
          <a:xfrm>
            <a:off x="101992" y="743108"/>
            <a:ext cx="9067799" cy="4062457"/>
            <a:chOff x="112885" y="1504560"/>
            <a:chExt cx="9483256" cy="4062457"/>
          </a:xfrm>
        </p:grpSpPr>
        <p:sp>
          <p:nvSpPr>
            <p:cNvPr id="5" name="Овал 5"/>
            <p:cNvSpPr/>
            <p:nvPr/>
          </p:nvSpPr>
          <p:spPr>
            <a:xfrm>
              <a:off x="2755903" y="1657936"/>
              <a:ext cx="1377457"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Figure</a:t>
              </a:r>
              <a:endParaRPr lang="en-US" dirty="0">
                <a:latin typeface="Arial" pitchFamily="34" charset="0"/>
                <a:cs typeface="Arial" pitchFamily="34" charset="0"/>
              </a:endParaRPr>
            </a:p>
          </p:txBody>
        </p:sp>
        <p:sp>
          <p:nvSpPr>
            <p:cNvPr id="12" name="Овал 29"/>
            <p:cNvSpPr/>
            <p:nvPr/>
          </p:nvSpPr>
          <p:spPr>
            <a:xfrm>
              <a:off x="4271570" y="3849901"/>
              <a:ext cx="1981448"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Triangle</a:t>
              </a:r>
              <a:endParaRPr lang="en-US" dirty="0">
                <a:latin typeface="Arial" pitchFamily="34" charset="0"/>
                <a:cs typeface="Arial" pitchFamily="34" charset="0"/>
              </a:endParaRPr>
            </a:p>
          </p:txBody>
        </p:sp>
        <p:sp>
          <p:nvSpPr>
            <p:cNvPr id="13" name="Овал 29"/>
            <p:cNvSpPr/>
            <p:nvPr/>
          </p:nvSpPr>
          <p:spPr>
            <a:xfrm>
              <a:off x="112885" y="3978074"/>
              <a:ext cx="132630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Circle</a:t>
              </a:r>
              <a:endParaRPr lang="en-US" dirty="0">
                <a:latin typeface="Arial" pitchFamily="34" charset="0"/>
                <a:cs typeface="Arial" pitchFamily="34" charset="0"/>
              </a:endParaRPr>
            </a:p>
          </p:txBody>
        </p:sp>
        <p:cxnSp>
          <p:nvCxnSpPr>
            <p:cNvPr id="15" name="Прямая со стрелкой 35"/>
            <p:cNvCxnSpPr>
              <a:stCxn id="12" idx="0"/>
              <a:endCxn id="5" idx="4"/>
            </p:cNvCxnSpPr>
            <p:nvPr/>
          </p:nvCxnSpPr>
          <p:spPr>
            <a:xfrm flipH="1" flipV="1">
              <a:off x="3444632" y="2124661"/>
              <a:ext cx="1817662" cy="17252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35"/>
            <p:cNvCxnSpPr>
              <a:stCxn id="13" idx="0"/>
              <a:endCxn id="5" idx="4"/>
            </p:cNvCxnSpPr>
            <p:nvPr/>
          </p:nvCxnSpPr>
          <p:spPr>
            <a:xfrm flipV="1">
              <a:off x="776038" y="2124661"/>
              <a:ext cx="2668594" cy="185341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26241" y="1504560"/>
              <a:ext cx="3250414" cy="400110"/>
            </a:xfrm>
            <a:prstGeom prst="rect">
              <a:avLst/>
            </a:prstGeom>
            <a:noFill/>
          </p:spPr>
          <p:txBody>
            <a:bodyPr wrap="square" rtlCol="0">
              <a:spAutoFit/>
            </a:bodyPr>
            <a:lstStyle/>
            <a:p>
              <a:r>
                <a:rPr kumimoji="1" lang="en-US" alt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lang="en-US" dirty="0" smtClean="0"/>
                <a:t> </a:t>
              </a:r>
              <a:r>
                <a:rPr kumimoji="1" lang="en-US" sz="1800" dirty="0">
                  <a:solidFill>
                    <a:srgbClr val="0000FF"/>
                  </a:solidFill>
                  <a:latin typeface="Lucida Console" pitchFamily="49" charset="0"/>
                  <a:ea typeface="Arial Unicode MS" panose="020B0604020202020204" pitchFamily="34" charset="-128"/>
                  <a:cs typeface="Calibri" pitchFamily="34" charset="0"/>
                </a:rPr>
                <a:t>(Figure)</a:t>
              </a:r>
            </a:p>
          </p:txBody>
        </p:sp>
        <p:sp>
          <p:nvSpPr>
            <p:cNvPr id="36" name="TextBox 35"/>
            <p:cNvSpPr txBox="1"/>
            <p:nvPr/>
          </p:nvSpPr>
          <p:spPr>
            <a:xfrm>
              <a:off x="1318807" y="3503550"/>
              <a:ext cx="3576466" cy="677108"/>
            </a:xfrm>
            <a:prstGeom prst="rect">
              <a:avLst/>
            </a:prstGeom>
            <a:noFill/>
          </p:spPr>
          <p:txBody>
            <a:bodyPr wrap="square" rtlCol="0">
              <a:spAutoFit/>
            </a:bodyPr>
            <a:lstStyle/>
            <a:p>
              <a:r>
                <a:rPr kumimoji="1" lang="en-US" sz="1800" b="1" dirty="0">
                  <a:solidFill>
                    <a:srgbClr val="0000FF"/>
                  </a:solidFill>
                  <a:latin typeface="Lucida Console" pitchFamily="49" charset="0"/>
                  <a:ea typeface="Arial Unicode MS" panose="020B0604020202020204" pitchFamily="34" charset="-128"/>
                  <a:cs typeface="Calibri" pitchFamily="34" charset="0"/>
                </a:rPr>
                <a:t>override</a:t>
              </a:r>
              <a:r>
                <a:rPr lang="en-US" dirty="0" smtClean="0"/>
                <a:t> </a:t>
              </a:r>
              <a:r>
                <a:rPr kumimoji="1" 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sz="1800" dirty="0">
                  <a:solidFill>
                    <a:srgbClr val="0000FF"/>
                  </a:solidFill>
                  <a:latin typeface="Lucida Console" pitchFamily="49" charset="0"/>
                  <a:ea typeface="Arial Unicode MS" panose="020B0604020202020204" pitchFamily="34" charset="-128"/>
                  <a:cs typeface="Calibri" pitchFamily="34" charset="0"/>
                </a:rPr>
                <a:t> (Circle)</a:t>
              </a:r>
            </a:p>
          </p:txBody>
        </p:sp>
        <p:sp>
          <p:nvSpPr>
            <p:cNvPr id="42" name="TextBox 41"/>
            <p:cNvSpPr txBox="1"/>
            <p:nvPr/>
          </p:nvSpPr>
          <p:spPr>
            <a:xfrm>
              <a:off x="6019675" y="3503550"/>
              <a:ext cx="3576466" cy="677108"/>
            </a:xfrm>
            <a:prstGeom prst="rect">
              <a:avLst/>
            </a:prstGeom>
            <a:noFill/>
          </p:spPr>
          <p:txBody>
            <a:bodyPr wrap="square" rtlCol="0">
              <a:spAutoFit/>
            </a:bodyPr>
            <a:lstStyle/>
            <a:p>
              <a:r>
                <a:rPr kumimoji="1" lang="en-US" sz="1800" b="1" dirty="0">
                  <a:solidFill>
                    <a:srgbClr val="0000FF"/>
                  </a:solidFill>
                  <a:latin typeface="Lucida Console" pitchFamily="49" charset="0"/>
                  <a:ea typeface="Arial Unicode MS" panose="020B0604020202020204" pitchFamily="34" charset="-128"/>
                  <a:cs typeface="Calibri" pitchFamily="34" charset="0"/>
                </a:rPr>
                <a:t>override</a:t>
              </a:r>
              <a:r>
                <a:rPr lang="en-US" dirty="0" smtClean="0"/>
                <a:t> </a:t>
              </a:r>
              <a:r>
                <a:rPr kumimoji="1" 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sz="1800" dirty="0">
                  <a:solidFill>
                    <a:srgbClr val="0000FF"/>
                  </a:solidFill>
                  <a:latin typeface="Lucida Console" pitchFamily="49" charset="0"/>
                  <a:ea typeface="Arial Unicode MS" panose="020B0604020202020204" pitchFamily="34" charset="-128"/>
                  <a:cs typeface="Calibri" pitchFamily="34" charset="0"/>
                </a:rPr>
                <a:t> </a:t>
              </a:r>
              <a:r>
                <a:rPr kumimoji="1" lang="en-US" sz="1800" dirty="0" smtClean="0">
                  <a:solidFill>
                    <a:srgbClr val="0000FF"/>
                  </a:solidFill>
                  <a:latin typeface="Lucida Console" pitchFamily="49" charset="0"/>
                  <a:ea typeface="Arial Unicode MS" panose="020B0604020202020204" pitchFamily="34" charset="-128"/>
                  <a:cs typeface="Calibri" pitchFamily="34" charset="0"/>
                </a:rPr>
                <a:t>(Triangle)</a:t>
              </a:r>
              <a:endParaRPr kumimoji="1" lang="en-US" sz="1800" dirty="0">
                <a:solidFill>
                  <a:srgbClr val="0000FF"/>
                </a:solidFill>
                <a:latin typeface="Lucida Console" pitchFamily="49" charset="0"/>
                <a:ea typeface="Arial Unicode MS" panose="020B0604020202020204" pitchFamily="34" charset="-128"/>
                <a:cs typeface="Calibri" pitchFamily="34" charset="0"/>
              </a:endParaRPr>
            </a:p>
          </p:txBody>
        </p:sp>
        <p:sp>
          <p:nvSpPr>
            <p:cNvPr id="44" name="Овал 29"/>
            <p:cNvSpPr/>
            <p:nvPr/>
          </p:nvSpPr>
          <p:spPr>
            <a:xfrm>
              <a:off x="655654" y="5100292"/>
              <a:ext cx="132630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Circle</a:t>
              </a:r>
              <a:endParaRPr lang="en-US" dirty="0">
                <a:latin typeface="Arial" pitchFamily="34" charset="0"/>
                <a:cs typeface="Arial" pitchFamily="34" charset="0"/>
              </a:endParaRPr>
            </a:p>
          </p:txBody>
        </p:sp>
        <p:cxnSp>
          <p:nvCxnSpPr>
            <p:cNvPr id="45" name="Прямая со стрелкой 35"/>
            <p:cNvCxnSpPr>
              <a:stCxn id="44" idx="0"/>
              <a:endCxn id="13" idx="4"/>
            </p:cNvCxnSpPr>
            <p:nvPr/>
          </p:nvCxnSpPr>
          <p:spPr>
            <a:xfrm flipH="1" flipV="1">
              <a:off x="776038" y="4444799"/>
              <a:ext cx="542769" cy="655493"/>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535862" y="4656546"/>
              <a:ext cx="3576466" cy="677108"/>
            </a:xfrm>
            <a:prstGeom prst="rect">
              <a:avLst/>
            </a:prstGeom>
            <a:noFill/>
          </p:spPr>
          <p:txBody>
            <a:bodyPr wrap="square" rtlCol="0">
              <a:spAutoFit/>
            </a:bodyPr>
            <a:lstStyle/>
            <a:p>
              <a:r>
                <a:rPr kumimoji="1" lang="en-US" sz="1800" b="1" dirty="0">
                  <a:solidFill>
                    <a:srgbClr val="0000FF"/>
                  </a:solidFill>
                  <a:latin typeface="Lucida Console" pitchFamily="49" charset="0"/>
                  <a:ea typeface="Arial Unicode MS" panose="020B0604020202020204" pitchFamily="34" charset="-128"/>
                  <a:cs typeface="Calibri" pitchFamily="34" charset="0"/>
                </a:rPr>
                <a:t>override</a:t>
              </a:r>
              <a:r>
                <a:rPr lang="en-US" dirty="0" smtClean="0"/>
                <a:t> </a:t>
              </a:r>
              <a:r>
                <a:rPr kumimoji="1" 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sz="1800" dirty="0">
                  <a:solidFill>
                    <a:srgbClr val="0000FF"/>
                  </a:solidFill>
                  <a:latin typeface="Lucida Console" pitchFamily="49" charset="0"/>
                  <a:ea typeface="Arial Unicode MS" panose="020B0604020202020204" pitchFamily="34" charset="-128"/>
                  <a:cs typeface="Calibri" pitchFamily="34" charset="0"/>
                </a:rPr>
                <a:t> </a:t>
              </a:r>
              <a:r>
                <a:rPr kumimoji="1" lang="en-US" sz="1800" dirty="0" smtClean="0">
                  <a:solidFill>
                    <a:srgbClr val="0000FF"/>
                  </a:solidFill>
                  <a:latin typeface="Lucida Console" pitchFamily="49" charset="0"/>
                  <a:ea typeface="Arial Unicode MS" panose="020B0604020202020204" pitchFamily="34" charset="-128"/>
                  <a:cs typeface="Calibri" pitchFamily="34" charset="0"/>
                </a:rPr>
                <a:t>(Triangle)</a:t>
              </a:r>
              <a:endParaRPr kumimoji="1" lang="en-US" sz="1800" dirty="0">
                <a:solidFill>
                  <a:srgbClr val="0000FF"/>
                </a:solidFill>
                <a:latin typeface="Lucida Console" pitchFamily="49" charset="0"/>
                <a:ea typeface="Arial Unicode MS" panose="020B0604020202020204" pitchFamily="34" charset="-128"/>
                <a:cs typeface="Calibri" pitchFamily="34" charset="0"/>
              </a:endParaRPr>
            </a:p>
          </p:txBody>
        </p:sp>
      </p:grpSp>
      <p:sp>
        <p:nvSpPr>
          <p:cNvPr id="51" name="TextBox 50"/>
          <p:cNvSpPr txBox="1"/>
          <p:nvPr/>
        </p:nvSpPr>
        <p:spPr>
          <a:xfrm>
            <a:off x="185632" y="4876800"/>
            <a:ext cx="8723745" cy="1754326"/>
          </a:xfrm>
          <a:prstGeom prst="rect">
            <a:avLst/>
          </a:prstGeom>
          <a:noFill/>
        </p:spPr>
        <p:txBody>
          <a:bodyPr wrap="square" rtlCol="0">
            <a:spAutoFit/>
          </a:bodyPr>
          <a:lstStyle/>
          <a:p>
            <a:pPr marL="0" indent="0">
              <a:buNone/>
            </a:pPr>
            <a:r>
              <a:rPr lang="en-US" altLang="en-US" dirty="0">
                <a:solidFill>
                  <a:srgbClr val="0000FF"/>
                </a:solidFill>
                <a:latin typeface="Lucida Console" pitchFamily="49" charset="0"/>
                <a:cs typeface="Calibri" pitchFamily="34" charset="0"/>
              </a:rPr>
              <a:t>a: Array [Figure] </a:t>
            </a:r>
            <a:r>
              <a:rPr lang="en-US" altLang="en-US" b="1" dirty="0">
                <a:solidFill>
                  <a:srgbClr val="0000FF"/>
                </a:solidFill>
                <a:latin typeface="Lucida Console" pitchFamily="49" charset="0"/>
                <a:cs typeface="Calibri" pitchFamily="34" charset="0"/>
              </a:rPr>
              <a:t>is</a:t>
            </a:r>
            <a:r>
              <a:rPr lang="en-US" altLang="en-US" dirty="0">
                <a:solidFill>
                  <a:srgbClr val="0000FF"/>
                </a:solidFill>
                <a:latin typeface="Lucida Console" pitchFamily="49" charset="0"/>
                <a:cs typeface="Calibri" pitchFamily="34" charset="0"/>
              </a:rPr>
              <a:t> (Circle, Triangle)</a:t>
            </a:r>
          </a:p>
          <a:p>
            <a:pPr marL="0" indent="0">
              <a:buNone/>
            </a:pPr>
            <a:r>
              <a:rPr lang="en-US" altLang="en-US" b="1" dirty="0">
                <a:solidFill>
                  <a:srgbClr val="0000FF"/>
                </a:solidFill>
                <a:latin typeface="Lucida Console" pitchFamily="49" charset="0"/>
                <a:cs typeface="Calibri" pitchFamily="34" charset="0"/>
              </a:rPr>
              <a:t>if</a:t>
            </a:r>
            <a:r>
              <a:rPr lang="en-US" altLang="en-US" dirty="0">
                <a:solidFill>
                  <a:srgbClr val="0000FF"/>
                </a:solidFill>
                <a:latin typeface="Lucida Console" pitchFamily="49" charset="0"/>
                <a:cs typeface="Calibri" pitchFamily="34" charset="0"/>
              </a:rPr>
              <a:t> a(1).</a:t>
            </a:r>
            <a:r>
              <a:rPr lang="en-US" altLang="en-US" dirty="0" err="1">
                <a:solidFill>
                  <a:srgbClr val="0000FF"/>
                </a:solidFill>
                <a:latin typeface="Lucida Console" pitchFamily="49" charset="0"/>
                <a:cs typeface="Calibri" pitchFamily="34" charset="0"/>
              </a:rPr>
              <a:t>inscrinedInto</a:t>
            </a:r>
            <a:r>
              <a:rPr lang="en-US" altLang="en-US" dirty="0">
                <a:solidFill>
                  <a:srgbClr val="0000FF"/>
                </a:solidFill>
                <a:latin typeface="Lucida Console" pitchFamily="49" charset="0"/>
                <a:cs typeface="Calibri" pitchFamily="34" charset="0"/>
              </a:rPr>
              <a:t> (a(2)) </a:t>
            </a:r>
            <a:r>
              <a:rPr lang="en-US" altLang="en-US" b="1" dirty="0">
                <a:solidFill>
                  <a:srgbClr val="0000FF"/>
                </a:solidFill>
                <a:latin typeface="Lucida Console" pitchFamily="49" charset="0"/>
                <a:cs typeface="Calibri" pitchFamily="34" charset="0"/>
              </a:rPr>
              <a:t>then</a:t>
            </a:r>
            <a:r>
              <a:rPr lang="en-US" altLang="en-US" dirty="0">
                <a:solidFill>
                  <a:srgbClr val="0000FF"/>
                </a:solidFill>
                <a:latin typeface="Lucida Console" pitchFamily="49" charset="0"/>
                <a:cs typeface="Calibri" pitchFamily="34" charset="0"/>
              </a:rPr>
              <a:t> … </a:t>
            </a:r>
            <a:r>
              <a:rPr lang="en-US" altLang="en-US" b="1" dirty="0">
                <a:solidFill>
                  <a:srgbClr val="0000FF"/>
                </a:solidFill>
                <a:latin typeface="Lucida Console" pitchFamily="49" charset="0"/>
                <a:cs typeface="Calibri" pitchFamily="34" charset="0"/>
              </a:rPr>
              <a:t>end</a:t>
            </a:r>
          </a:p>
          <a:p>
            <a:pPr marL="0" indent="0">
              <a:buNone/>
            </a:pP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	Call to </a:t>
            </a:r>
            <a:r>
              <a:rPr kumimoji="1" lang="en-US" altLang="en-US" sz="2400" dirty="0" err="1" smtClean="0">
                <a:latin typeface="Arial" panose="020B0604020202020204" pitchFamily="34" charset="0"/>
                <a:ea typeface="Arial Unicode MS" panose="020B0604020202020204" pitchFamily="34" charset="-128"/>
                <a:cs typeface="Arial" panose="020B0604020202020204" pitchFamily="34" charset="0"/>
              </a:rPr>
              <a:t>inscribedInto</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 is valid if and only if for every dynamic type of a(1) there is version of </a:t>
            </a:r>
            <a:r>
              <a:rPr kumimoji="1" lang="en-US" altLang="en-US" sz="2400" dirty="0" err="1" smtClean="0">
                <a:latin typeface="Arial" panose="020B0604020202020204" pitchFamily="34" charset="0"/>
                <a:ea typeface="Arial Unicode MS" panose="020B0604020202020204" pitchFamily="34" charset="-128"/>
                <a:cs typeface="Arial" panose="020B0604020202020204" pitchFamily="34" charset="0"/>
              </a:rPr>
              <a:t>inscribedInto</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 with the signature to which call </a:t>
            </a:r>
            <a:r>
              <a:rPr kumimoji="1" lang="en-US" altLang="en-US" sz="2400" dirty="0" err="1" smtClean="0">
                <a:latin typeface="Arial" panose="020B0604020202020204" pitchFamily="34" charset="0"/>
                <a:ea typeface="Arial Unicode MS" panose="020B0604020202020204" pitchFamily="34" charset="-128"/>
                <a:cs typeface="Arial" panose="020B0604020202020204" pitchFamily="34" charset="0"/>
              </a:rPr>
              <a:t>inscribedInto</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 (a(2)) conforms to</a:t>
            </a:r>
            <a:endParaRPr lang="en-US" dirty="0"/>
          </a:p>
        </p:txBody>
      </p:sp>
      <p:sp>
        <p:nvSpPr>
          <p:cNvPr id="17"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36</a:t>
            </a:fld>
            <a:endParaRPr lang="en-US" dirty="0"/>
          </a:p>
        </p:txBody>
      </p:sp>
      <p:sp>
        <p:nvSpPr>
          <p:cNvPr id="2" name="Заголовок 1"/>
          <p:cNvSpPr>
            <a:spLocks noGrp="1"/>
          </p:cNvSpPr>
          <p:nvPr>
            <p:ph type="title"/>
          </p:nvPr>
        </p:nvSpPr>
        <p:spPr/>
        <p:txBody>
          <a:bodyPr/>
          <a:lstStyle/>
          <a:p>
            <a:endParaRPr lang="en-US"/>
          </a:p>
        </p:txBody>
      </p:sp>
      <p:sp>
        <p:nvSpPr>
          <p:cNvPr id="18" name="Title 1"/>
          <p:cNvSpPr txBox="1">
            <a:spLocks/>
          </p:cNvSpPr>
          <p:nvPr/>
        </p:nvSpPr>
        <p:spPr>
          <a:xfrm>
            <a:off x="685800" y="5862"/>
            <a:ext cx="8229600" cy="657225"/>
          </a:xfrm>
          <a:prstGeom prst="rect">
            <a:avLst/>
          </a:prstGeom>
        </p:spPr>
        <p:txBody>
          <a:bodyPr vert="horz" lIns="0" tIns="45720" rIns="0" bIns="45720" rtlCol="0" anchor="ctr">
            <a:normAutofit fontScale="92500"/>
          </a:bodyPr>
          <a:lstStyle>
            <a:lvl1pPr algn="l" defTabSz="914400" rtl="0" eaLnBrk="1" latinLnBrk="0" hangingPunct="1">
              <a:spcBef>
                <a:spcPct val="0"/>
              </a:spcBef>
              <a:buNone/>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en-US" sz="3400" b="1" dirty="0" smtClean="0">
                <a:solidFill>
                  <a:srgbClr val="CC6600"/>
                </a:solidFill>
                <a:latin typeface="Comic Sans MS" pitchFamily="66" charset="0"/>
              </a:rPr>
              <a:t>Double dispatch. Multiple overriding (II)</a:t>
            </a:r>
            <a:endParaRPr lang="en-US" sz="3400" b="1" dirty="0">
              <a:solidFill>
                <a:srgbClr val="CC6600"/>
              </a:solidFill>
              <a:latin typeface="Comic Sans MS" pitchFamily="66" charset="0"/>
            </a:endParaRPr>
          </a:p>
        </p:txBody>
      </p:sp>
    </p:spTree>
    <p:extLst>
      <p:ext uri="{BB962C8B-B14F-4D97-AF65-F5344CB8AC3E}">
        <p14:creationId xmlns:p14="http://schemas.microsoft.com/office/powerpoint/2010/main" val="171559945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Generics - example</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1295400"/>
          </a:xfrm>
        </p:spPr>
        <p:txBody>
          <a:bodyPr vert="horz" lIns="0" tIns="0" rIns="91440" bIns="45720" rtlCol="0">
            <a:normAutofit lnSpcReduction="10000"/>
          </a:bodyPr>
          <a:lstStyle/>
          <a:p>
            <a:r>
              <a:rPr lang="en-US" sz="2400" dirty="0" smtClean="0"/>
              <a:t>Standalone routines can be parameterized by type and /or value</a:t>
            </a:r>
            <a:endParaRPr lang="en-US" sz="2400" dirty="0"/>
          </a:p>
        </p:txBody>
      </p:sp>
      <p:sp>
        <p:nvSpPr>
          <p:cNvPr id="4" name="Объект 3"/>
          <p:cNvSpPr>
            <a:spLocks noGrp="1"/>
          </p:cNvSpPr>
          <p:nvPr>
            <p:ph sz="quarter" idx="2"/>
          </p:nvPr>
        </p:nvSpPr>
        <p:spPr>
          <a:xfrm>
            <a:off x="3505200" y="609600"/>
            <a:ext cx="5638800" cy="6172200"/>
          </a:xfrm>
        </p:spPr>
        <p:txBody>
          <a:bodyPr>
            <a:normAutofit lnSpcReduction="10000"/>
          </a:bodyPr>
          <a:lstStyle/>
          <a:p>
            <a:pPr marL="0" indent="0">
              <a:buNone/>
            </a:pPr>
            <a:r>
              <a:rPr lang="en-US" sz="1600" dirty="0">
                <a:solidFill>
                  <a:srgbClr val="0000FF"/>
                </a:solidFill>
                <a:latin typeface="Lucida Console" pitchFamily="49" charset="0"/>
              </a:rPr>
              <a:t>x1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factorial1 [Integer] (3) /* call to factorial1 function will be executed at run-time </a:t>
            </a:r>
            <a:r>
              <a:rPr lang="en-US" sz="1600" dirty="0" smtClean="0">
                <a:solidFill>
                  <a:srgbClr val="0000FF"/>
                </a:solidFill>
                <a:latin typeface="Lucida Console" pitchFamily="49" charset="0"/>
              </a:rPr>
              <a:t>*/</a:t>
            </a:r>
          </a:p>
          <a:p>
            <a:pPr marL="0" indent="0">
              <a:buNone/>
            </a:pP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x2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factorial2 [3] /*This call </a:t>
            </a:r>
            <a:r>
              <a:rPr lang="en-US" sz="1600" dirty="0" smtClean="0">
                <a:solidFill>
                  <a:srgbClr val="0000FF"/>
                </a:solidFill>
                <a:latin typeface="Lucida Console" pitchFamily="49" charset="0"/>
              </a:rPr>
              <a:t>can be </a:t>
            </a:r>
            <a:r>
              <a:rPr lang="en-US" sz="1600" dirty="0">
                <a:solidFill>
                  <a:srgbClr val="0000FF"/>
                </a:solidFill>
                <a:latin typeface="Lucida Console" pitchFamily="49" charset="0"/>
              </a:rPr>
              <a:t>processed at compile-time!!!*/</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factorial1 </a:t>
            </a:r>
            <a:r>
              <a:rPr lang="en-US" sz="1600" dirty="0">
                <a:solidFill>
                  <a:srgbClr val="0000FF"/>
                </a:solidFill>
                <a:latin typeface="Lucida Console" pitchFamily="49" charset="0"/>
              </a:rPr>
              <a:t>[G</a:t>
            </a:r>
            <a:r>
              <a:rPr lang="en-US" sz="1600" b="1" dirty="0">
                <a:solidFill>
                  <a:srgbClr val="0000FF"/>
                </a:solidFill>
                <a:latin typeface="Lucida Console" pitchFamily="49" charset="0"/>
              </a:rPr>
              <a:t>-&gt;</a:t>
            </a:r>
            <a:r>
              <a:rPr lang="en-US" sz="1600" dirty="0">
                <a:solidFill>
                  <a:srgbClr val="0000FF"/>
                </a:solidFill>
                <a:latin typeface="Lucida Console" pitchFamily="49" charset="0"/>
              </a:rPr>
              <a:t>Numeric] (x: G): G </a:t>
            </a:r>
            <a:r>
              <a:rPr lang="en-US" sz="1600" b="1" dirty="0" smtClean="0">
                <a:solidFill>
                  <a:srgbClr val="0000FF"/>
                </a:solidFill>
                <a:latin typeface="Lucida Console" pitchFamily="49" charset="0"/>
              </a:rPr>
              <a:t>do</a:t>
            </a:r>
            <a:endParaRPr lang="en-US" sz="1600" b="1"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a:t>
            </a:r>
            <a:r>
              <a:rPr lang="en-US" sz="1600" b="1" dirty="0">
                <a:solidFill>
                  <a:srgbClr val="0000FF"/>
                </a:solidFill>
                <a:latin typeface="Lucida Console" pitchFamily="49" charset="0"/>
              </a:rPr>
              <a:t>is</a:t>
            </a:r>
          </a:p>
          <a:p>
            <a:pPr marL="0" indent="0">
              <a:buNone/>
            </a:pP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x.zero</a:t>
            </a:r>
            <a:r>
              <a:rPr lang="en-US" sz="1600" dirty="0">
                <a:solidFill>
                  <a:srgbClr val="0000FF"/>
                </a:solidFill>
                <a:latin typeface="Lucida Console" pitchFamily="49" charset="0"/>
              </a:rPr>
              <a:t>, x.one</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x.one</a:t>
            </a:r>
          </a:p>
          <a:p>
            <a:pPr marL="0" indent="0">
              <a:buNone/>
            </a:pP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else</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 factorial1 (x – x.one)</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  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factorial2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x:Numeric</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as</a:t>
            </a:r>
            <a:r>
              <a:rPr lang="en-US" sz="1600" dirty="0">
                <a:solidFill>
                  <a:srgbClr val="0000FF"/>
                </a:solidFill>
                <a:latin typeface="Lucida Console" pitchFamily="49" charset="0"/>
              </a:rPr>
              <a:t> x </a:t>
            </a:r>
            <a:r>
              <a:rPr lang="en-US" sz="1600" b="1" dirty="0" smtClean="0">
                <a:solidFill>
                  <a:srgbClr val="0000FF"/>
                </a:solidFill>
                <a:latin typeface="Lucida Console" pitchFamily="49" charset="0"/>
              </a:rPr>
              <a:t>do</a:t>
            </a:r>
            <a:endParaRPr lang="en-US" sz="1600" b="1"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a:t>
            </a:r>
            <a:r>
              <a:rPr lang="en-US" sz="1600" b="1" dirty="0">
                <a:solidFill>
                  <a:srgbClr val="0000FF"/>
                </a:solidFill>
                <a:latin typeface="Lucida Console" pitchFamily="49" charset="0"/>
              </a:rPr>
              <a:t>is</a:t>
            </a:r>
          </a:p>
          <a:p>
            <a:pPr marL="0" indent="0">
              <a:buNone/>
            </a:pP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x.zero</a:t>
            </a:r>
            <a:r>
              <a:rPr lang="en-US" sz="1600" dirty="0">
                <a:solidFill>
                  <a:srgbClr val="0000FF"/>
                </a:solidFill>
                <a:latin typeface="Lucida Console" pitchFamily="49" charset="0"/>
              </a:rPr>
              <a:t>, x.one</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x.one</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else</a:t>
            </a:r>
            <a:endParaRPr lang="en-US" sz="1600" b="1"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 factorial2 [x – x.one]</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37</a:t>
            </a:fld>
            <a:endParaRPr lang="en-US" dirty="0"/>
          </a:p>
        </p:txBody>
      </p:sp>
    </p:spTree>
    <p:extLst>
      <p:ext uri="{BB962C8B-B14F-4D97-AF65-F5344CB8AC3E}">
        <p14:creationId xmlns:p14="http://schemas.microsoft.com/office/powerpoint/2010/main" val="17660473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17647"/>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Dining philosophers - example</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76200" y="457200"/>
            <a:ext cx="9067800" cy="6324600"/>
          </a:xfrm>
        </p:spPr>
        <p:txBody>
          <a:bodyPr>
            <a:noAutofit/>
          </a:bodyPr>
          <a:lstStyle/>
          <a:p>
            <a:pPr marL="0" indent="0">
              <a:buNone/>
            </a:pPr>
            <a:r>
              <a:rPr lang="en-US" sz="1100" dirty="0">
                <a:solidFill>
                  <a:srgbClr val="0000FF"/>
                </a:solidFill>
                <a:latin typeface="Lucida Console" pitchFamily="49" charset="0"/>
              </a:rPr>
              <a:t>philosophers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("Aristotle"),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("Kant</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("Spinoza</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("Marx</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("Russell</a:t>
            </a:r>
            <a:r>
              <a:rPr lang="en-US" sz="1100" dirty="0" smtClean="0">
                <a:solidFill>
                  <a:srgbClr val="0000FF"/>
                </a:solidFill>
                <a:latin typeface="Lucida Console" pitchFamily="49" charset="0"/>
              </a:rPr>
              <a:t>"))</a:t>
            </a:r>
          </a:p>
          <a:p>
            <a:pPr marL="0" indent="0">
              <a:buNone/>
            </a:pPr>
            <a:r>
              <a:rPr lang="en-US" sz="1100" dirty="0" smtClean="0">
                <a:solidFill>
                  <a:srgbClr val="0000FF"/>
                </a:solidFill>
                <a:latin typeface="Lucida Console" pitchFamily="49" charset="0"/>
              </a:rPr>
              <a:t>forks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(1),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(2),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(3),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(4),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(5))</a:t>
            </a:r>
          </a:p>
          <a:p>
            <a:pPr marL="0" indent="0">
              <a:buNone/>
            </a:pPr>
            <a:r>
              <a:rPr lang="en-US" sz="1100" b="1" dirty="0" smtClean="0">
                <a:solidFill>
                  <a:srgbClr val="0000FF"/>
                </a:solidFill>
                <a:latin typeface="Lucida Console" pitchFamily="49" charset="0"/>
              </a:rPr>
              <a:t>require</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philosophers.count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forks.count</a:t>
            </a:r>
            <a:r>
              <a:rPr lang="en-US" sz="1100" dirty="0">
                <a:solidFill>
                  <a:srgbClr val="0000FF"/>
                </a:solidFill>
                <a:latin typeface="Lucida Console" pitchFamily="49" charset="0"/>
              </a:rPr>
              <a:t> or else </a:t>
            </a:r>
            <a:r>
              <a:rPr lang="en-US" sz="1100" dirty="0" err="1">
                <a:solidFill>
                  <a:srgbClr val="0000FF"/>
                </a:solidFill>
                <a:latin typeface="Lucida Console" pitchFamily="49" charset="0"/>
              </a:rPr>
              <a:t>philosophers.count</a:t>
            </a:r>
            <a:r>
              <a:rPr lang="en-US" sz="1100" dirty="0">
                <a:solidFill>
                  <a:srgbClr val="0000FF"/>
                </a:solidFill>
                <a:latin typeface="Lucida Console" pitchFamily="49" charset="0"/>
              </a:rPr>
              <a:t> = 1 and then </a:t>
            </a:r>
            <a:r>
              <a:rPr lang="en-US" sz="1100" dirty="0" err="1">
                <a:solidFill>
                  <a:srgbClr val="0000FF"/>
                </a:solidFill>
                <a:latin typeface="Lucida Console" pitchFamily="49" charset="0"/>
              </a:rPr>
              <a:t>forks.count</a:t>
            </a:r>
            <a:r>
              <a:rPr lang="en-US" sz="1100" dirty="0">
                <a:solidFill>
                  <a:srgbClr val="0000FF"/>
                </a:solidFill>
                <a:latin typeface="Lucida Console" pitchFamily="49" charset="0"/>
              </a:rPr>
              <a:t> = 2</a:t>
            </a:r>
          </a:p>
          <a:p>
            <a:pPr marL="0" indent="0">
              <a:buNone/>
            </a:pPr>
            <a:r>
              <a:rPr lang="en-US" sz="1100" dirty="0" smtClean="0">
                <a:solidFill>
                  <a:srgbClr val="0000FF"/>
                </a:solidFill>
                <a:latin typeface="Lucida Console" pitchFamily="49" charset="0"/>
              </a:rPr>
              <a:t>   /</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 Task is valid</a:t>
            </a:r>
            <a:r>
              <a:rPr lang="ru-RU" sz="1100" dirty="0" smtClean="0">
                <a:solidFill>
                  <a:srgbClr val="0000FF"/>
                </a:solidFill>
                <a:latin typeface="Lucida Console" pitchFamily="49" charset="0"/>
              </a:rPr>
              <a:t>, </a:t>
            </a:r>
            <a:r>
              <a:rPr lang="en-US" sz="1100" dirty="0" smtClean="0">
                <a:solidFill>
                  <a:srgbClr val="0000FF"/>
                </a:solidFill>
                <a:latin typeface="Lucida Console" pitchFamily="49" charset="0"/>
              </a:rPr>
              <a:t>if # of forks is </a:t>
            </a:r>
            <a:r>
              <a:rPr lang="en-US" sz="1100" dirty="0" err="1" smtClean="0">
                <a:solidFill>
                  <a:srgbClr val="0000FF"/>
                </a:solidFill>
                <a:latin typeface="Lucida Console" pitchFamily="49" charset="0"/>
              </a:rPr>
              <a:t>eual</a:t>
            </a:r>
            <a:r>
              <a:rPr lang="en-US" sz="1100" dirty="0" smtClean="0">
                <a:solidFill>
                  <a:srgbClr val="0000FF"/>
                </a:solidFill>
                <a:latin typeface="Lucida Console" pitchFamily="49" charset="0"/>
              </a:rPr>
              <a:t> to the # of philosophers or if there is only 1 philosopher then # of </a:t>
            </a:r>
            <a:r>
              <a:rPr lang="en-US" sz="1100" dirty="0" err="1" smtClean="0">
                <a:solidFill>
                  <a:srgbClr val="0000FF"/>
                </a:solidFill>
                <a:latin typeface="Lucida Console" pitchFamily="49" charset="0"/>
              </a:rPr>
              <a:t>froks</a:t>
            </a:r>
            <a:r>
              <a:rPr lang="en-US" sz="1100" dirty="0" smtClean="0">
                <a:solidFill>
                  <a:srgbClr val="0000FF"/>
                </a:solidFill>
                <a:latin typeface="Lucida Console" pitchFamily="49" charset="0"/>
              </a:rPr>
              <a:t> is equal to 2</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a:t>
            </a:r>
            <a:endParaRPr lang="ru-RU" sz="1100"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d</a:t>
            </a:r>
            <a:r>
              <a:rPr lang="en-US" sz="1100" b="1" dirty="0" smtClean="0">
                <a:solidFill>
                  <a:srgbClr val="0000FF"/>
                </a:solidFill>
                <a:latin typeface="Lucida Console" pitchFamily="49" charset="0"/>
              </a:rPr>
              <a:t>o end</a:t>
            </a:r>
            <a:endParaRPr lang="en-US" sz="1100" b="1" dirty="0">
              <a:solidFill>
                <a:srgbClr val="0000FF"/>
              </a:solidFill>
              <a:latin typeface="Lucida Console" pitchFamily="49" charset="0"/>
            </a:endParaRPr>
          </a:p>
          <a:p>
            <a:pPr marL="0" indent="0">
              <a:buNone/>
            </a:pPr>
            <a:r>
              <a:rPr lang="en-US" sz="1100" b="1" dirty="0" smtClean="0">
                <a:solidFill>
                  <a:srgbClr val="0000FF"/>
                </a:solidFill>
                <a:latin typeface="Lucida Console" pitchFamily="49" charset="0"/>
              </a:rPr>
              <a:t>while </a:t>
            </a:r>
            <a:r>
              <a:rPr lang="en-US" sz="1100" dirty="0" smtClean="0">
                <a:solidFill>
                  <a:srgbClr val="0000FF"/>
                </a:solidFill>
                <a:latin typeface="Lucida Console" pitchFamily="49" charset="0"/>
              </a:rPr>
              <a:t>true</a:t>
            </a:r>
            <a:r>
              <a:rPr lang="en-US" sz="1100" b="1" dirty="0" smtClean="0">
                <a:solidFill>
                  <a:srgbClr val="0000FF"/>
                </a:solidFill>
                <a:latin typeface="Lucida Console" pitchFamily="49" charset="0"/>
              </a:rPr>
              <a:t> do</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Let them eat forever</a:t>
            </a:r>
            <a:r>
              <a:rPr lang="ru-RU" sz="1100" dirty="0" smtClean="0">
                <a:solidFill>
                  <a:srgbClr val="0000FF"/>
                </a:solidFill>
                <a:latin typeface="Lucida Console" pitchFamily="49" charset="0"/>
              </a:rPr>
              <a:t>. </a:t>
            </a:r>
            <a:r>
              <a:rPr lang="en-US" sz="1100" dirty="0" smtClean="0">
                <a:solidFill>
                  <a:srgbClr val="0000FF"/>
                </a:solidFill>
                <a:latin typeface="Lucida Console" pitchFamily="49" charset="0"/>
              </a:rPr>
              <a:t>Other algorithms may be applied</a:t>
            </a:r>
            <a:endParaRPr lang="ru-RU"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while</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seat </a:t>
            </a:r>
            <a:r>
              <a:rPr lang="en-US" sz="1100" b="1" dirty="0">
                <a:solidFill>
                  <a:srgbClr val="0000FF"/>
                </a:solidFill>
                <a:latin typeface="Lucida Console" pitchFamily="49" charset="0"/>
              </a:rPr>
              <a:t>in</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philosophers.lower</a:t>
            </a:r>
            <a:r>
              <a:rPr lang="en-US" sz="1100" dirty="0">
                <a:solidFill>
                  <a:srgbClr val="0000FF"/>
                </a:solidFill>
                <a:latin typeface="Lucida Console" pitchFamily="49" charset="0"/>
              </a:rPr>
              <a:t> .. </a:t>
            </a:r>
            <a:r>
              <a:rPr lang="en-US" sz="1100" dirty="0" err="1">
                <a:solidFill>
                  <a:srgbClr val="0000FF"/>
                </a:solidFill>
                <a:latin typeface="Lucida Console" pitchFamily="49" charset="0"/>
              </a:rPr>
              <a:t>philosophers.upper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d</a:t>
            </a:r>
            <a:r>
              <a:rPr lang="en-US" sz="1100" b="1" dirty="0" smtClean="0">
                <a:solidFill>
                  <a:srgbClr val="0000FF"/>
                </a:solidFill>
                <a:latin typeface="Lucida Console" pitchFamily="49" charset="0"/>
              </a:rPr>
              <a:t>o</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StandardIO.put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 + philosophers (seat).name + "' is awake for lunch\n")</a:t>
            </a:r>
          </a:p>
          <a:p>
            <a:pPr marL="0" indent="0">
              <a:buNone/>
            </a:pPr>
            <a:r>
              <a:rPr lang="en-US" sz="1100" dirty="0" smtClean="0">
                <a:solidFill>
                  <a:srgbClr val="0000FF"/>
                </a:solidFill>
                <a:latin typeface="Lucida Console" pitchFamily="49" charset="0"/>
              </a:rPr>
              <a:t>      eat </a:t>
            </a:r>
            <a:r>
              <a:rPr lang="en-US" sz="1100" dirty="0">
                <a:solidFill>
                  <a:srgbClr val="0000FF"/>
                </a:solidFill>
                <a:latin typeface="Lucida Console" pitchFamily="49" charset="0"/>
              </a:rPr>
              <a:t>(philosophers (seat), forks (seat), forks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seat = </a:t>
            </a:r>
            <a:r>
              <a:rPr lang="en-US" sz="1100" dirty="0" err="1">
                <a:solidFill>
                  <a:srgbClr val="0000FF"/>
                </a:solidFill>
                <a:latin typeface="Lucida Console" pitchFamily="49" charset="0"/>
              </a:rPr>
              <a:t>philosophers.upper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forks.lower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seat + 1)</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eat </a:t>
            </a:r>
            <a:r>
              <a:rPr lang="en-US" sz="1100" dirty="0">
                <a:solidFill>
                  <a:srgbClr val="0000FF"/>
                </a:solidFill>
                <a:latin typeface="Lucida Console" pitchFamily="49" charset="0"/>
              </a:rPr>
              <a:t>(philosopher: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Philosopher; left, right: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a:t>
            </a:r>
            <a:r>
              <a:rPr lang="en-US" sz="1100" b="1" dirty="0" smtClean="0">
                <a:solidFill>
                  <a:srgbClr val="0000FF"/>
                </a:solidFill>
                <a:latin typeface="Lucida Console" pitchFamily="49" charset="0"/>
              </a:rPr>
              <a:t>do</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 Procedure with 3 concurrent parameters. Every call to eat creates a critical section which is parameterized by required resources to enter it. When all resources are captured then the call is being made having all resources in the exclusive access within the procedure</a:t>
            </a:r>
            <a:r>
              <a:rPr lang="ru-RU" sz="1100" dirty="0" smtClean="0">
                <a:solidFill>
                  <a:srgbClr val="0000FF"/>
                </a:solidFill>
                <a:latin typeface="Lucida Console" pitchFamily="49" charset="0"/>
              </a:rPr>
              <a:t> *</a:t>
            </a:r>
            <a:r>
              <a:rPr lang="en-US" sz="1100" dirty="0">
                <a:solidFill>
                  <a:srgbClr val="0000FF"/>
                </a:solidFill>
                <a:latin typeface="Lucida Console" pitchFamily="49" charset="0"/>
              </a:rPr>
              <a:t>/</a:t>
            </a:r>
            <a:endParaRPr lang="ru-RU"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StandardIO.put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 + philosopher.name + "' is eating with forks #" + left.id + " and #" + right.id + "\n")</a:t>
            </a:r>
          </a:p>
          <a:p>
            <a:pPr marL="0" indent="0">
              <a:buNone/>
            </a:pPr>
            <a:r>
              <a:rPr lang="en-US" sz="1100" b="1" dirty="0">
                <a:solidFill>
                  <a:srgbClr val="0000FF"/>
                </a:solidFill>
                <a:latin typeface="Lucida Console" pitchFamily="49" charset="0"/>
              </a:rPr>
              <a:t>end</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name</a:t>
            </a:r>
            <a:r>
              <a:rPr lang="en-US" sz="1100" dirty="0">
                <a:solidFill>
                  <a:srgbClr val="0000FF"/>
                </a:solidFill>
                <a:latin typeface="Lucida Console" pitchFamily="49" charset="0"/>
              </a:rPr>
              <a:t>: String</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init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a:t>
            </a:r>
            <a:r>
              <a:rPr lang="en-US" sz="1100" dirty="0" err="1">
                <a:solidFill>
                  <a:srgbClr val="0000FF"/>
                </a:solidFill>
                <a:latin typeface="Lucida Console" pitchFamily="49" charset="0"/>
              </a:rPr>
              <a:t>aName</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name</a:t>
            </a:r>
            <a:r>
              <a:rPr lang="en-US" sz="1100" dirty="0" smtClean="0">
                <a:solidFill>
                  <a:srgbClr val="0000FF"/>
                </a:solidFill>
                <a:latin typeface="Lucida Console" pitchFamily="49" charset="0"/>
              </a:rPr>
              <a:t>)</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Fork</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id</a:t>
            </a:r>
            <a:r>
              <a:rPr lang="en-US" sz="1100" dirty="0">
                <a:solidFill>
                  <a:srgbClr val="0000FF"/>
                </a:solidFill>
                <a:latin typeface="Lucida Console" pitchFamily="49" charset="0"/>
              </a:rPr>
              <a:t>: Integer</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init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a:t>
            </a:r>
            <a:r>
              <a:rPr lang="en-US" sz="1100" dirty="0" err="1">
                <a:solidFill>
                  <a:srgbClr val="0000FF"/>
                </a:solidFill>
                <a:latin typeface="Lucida Console" pitchFamily="49" charset="0"/>
              </a:rPr>
              <a:t>anId</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id</a:t>
            </a:r>
            <a:r>
              <a:rPr lang="en-US" sz="1100" dirty="0" smtClean="0">
                <a:solidFill>
                  <a:srgbClr val="0000FF"/>
                </a:solidFill>
                <a:latin typeface="Lucida Console" pitchFamily="49" charset="0"/>
              </a:rPr>
              <a:t>) </a:t>
            </a:r>
          </a:p>
          <a:p>
            <a:pPr marL="0" indent="0">
              <a:buNone/>
            </a:pP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38</a:t>
            </a:fld>
            <a:endParaRPr lang="en-US" dirty="0"/>
          </a:p>
        </p:txBody>
      </p:sp>
    </p:spTree>
    <p:extLst>
      <p:ext uri="{BB962C8B-B14F-4D97-AF65-F5344CB8AC3E}">
        <p14:creationId xmlns:p14="http://schemas.microsoft.com/office/powerpoint/2010/main" val="17580132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3376612" cy="768350"/>
          </a:xfrm>
        </p:spPr>
        <p:txBody>
          <a:bodyPr>
            <a:normAutofit/>
          </a:bodyPr>
          <a:lstStyle/>
          <a:p>
            <a:r>
              <a:rPr lang="en-US" b="1" dirty="0" smtClean="0">
                <a:solidFill>
                  <a:srgbClr val="CC6600"/>
                </a:solidFill>
                <a:latin typeface="Comic Sans MS" pitchFamily="66" charset="0"/>
              </a:rPr>
              <a:t>Summary</a:t>
            </a:r>
            <a:endParaRPr lang="en-US" b="1" dirty="0">
              <a:solidFill>
                <a:srgbClr val="CC6600"/>
              </a:solidFill>
              <a:latin typeface="Comic Sans MS" pitchFamily="66"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39</a:t>
            </a:fld>
            <a:endParaRPr lang="en-US" dirty="0"/>
          </a:p>
        </p:txBody>
      </p:sp>
      <p:sp>
        <p:nvSpPr>
          <p:cNvPr id="6" name="Объект 5"/>
          <p:cNvSpPr>
            <a:spLocks noGrp="1"/>
          </p:cNvSpPr>
          <p:nvPr>
            <p:ph idx="1"/>
          </p:nvPr>
        </p:nvSpPr>
        <p:spPr>
          <a:xfrm>
            <a:off x="228600" y="990600"/>
            <a:ext cx="8458200" cy="5135563"/>
          </a:xfrm>
        </p:spPr>
        <p:txBody>
          <a:bodyPr>
            <a:normAutofit/>
          </a:bodyPr>
          <a:lstStyle/>
          <a:p>
            <a:pPr marL="0" indent="0">
              <a:buNone/>
            </a:pPr>
            <a:r>
              <a:rPr lang="en-US" dirty="0" smtClean="0">
                <a:latin typeface="Arial" pitchFamily="34" charset="0"/>
                <a:cs typeface="Arial" pitchFamily="34" charset="0"/>
              </a:rPr>
              <a:t>Key concepts of </a:t>
            </a:r>
            <a:r>
              <a:rPr lang="en-US" dirty="0" err="1" smtClean="0">
                <a:latin typeface="Arial" pitchFamily="34" charset="0"/>
                <a:cs typeface="Arial" pitchFamily="34" charset="0"/>
              </a:rPr>
              <a:t>SLang</a:t>
            </a:r>
            <a:endParaRPr lang="en-US" dirty="0">
              <a:latin typeface="Arial" pitchFamily="34" charset="0"/>
              <a:cs typeface="Arial" pitchFamily="34" charset="0"/>
            </a:endParaRPr>
          </a:p>
          <a:p>
            <a:pPr lvl="1"/>
            <a:r>
              <a:rPr lang="en-US" dirty="0" smtClean="0">
                <a:latin typeface="Arial" pitchFamily="34" charset="0"/>
                <a:cs typeface="Arial" pitchFamily="34" charset="0"/>
              </a:rPr>
              <a:t>Units, modules, standalone routines, usage-inheritance-</a:t>
            </a:r>
            <a:r>
              <a:rPr lang="en-US" dirty="0" err="1" smtClean="0">
                <a:latin typeface="Arial" pitchFamily="34" charset="0"/>
                <a:cs typeface="Arial" pitchFamily="34" charset="0"/>
              </a:rPr>
              <a:t>typification</a:t>
            </a:r>
            <a:endParaRPr lang="en-US" dirty="0">
              <a:latin typeface="Arial" pitchFamily="34" charset="0"/>
              <a:cs typeface="Arial" pitchFamily="34" charset="0"/>
            </a:endParaRPr>
          </a:p>
          <a:p>
            <a:pPr lvl="1"/>
            <a:r>
              <a:rPr lang="en-US" dirty="0" smtClean="0">
                <a:latin typeface="Arial" pitchFamily="34" charset="0"/>
                <a:cs typeface="Arial" pitchFamily="34" charset="0"/>
              </a:rPr>
              <a:t>Alternative approach to inheritance</a:t>
            </a:r>
          </a:p>
          <a:p>
            <a:pPr lvl="1"/>
            <a:r>
              <a:rPr lang="en-US" dirty="0" smtClean="0">
                <a:latin typeface="Arial" pitchFamily="34" charset="0"/>
                <a:cs typeface="Arial" pitchFamily="34" charset="0"/>
              </a:rPr>
              <a:t>Systematic approach to assertions</a:t>
            </a:r>
            <a:endParaRPr lang="en-US" dirty="0">
              <a:latin typeface="Arial" pitchFamily="34" charset="0"/>
              <a:cs typeface="Arial" pitchFamily="34" charset="0"/>
            </a:endParaRPr>
          </a:p>
          <a:p>
            <a:pPr lvl="1"/>
            <a:r>
              <a:rPr lang="en-US" dirty="0" smtClean="0">
                <a:latin typeface="Arial" pitchFamily="34" charset="0"/>
                <a:cs typeface="Arial" pitchFamily="34" charset="0"/>
              </a:rPr>
              <a:t>NULL-safety and non-initialized data 2 in 1</a:t>
            </a:r>
            <a:endParaRPr lang="en-US" dirty="0">
              <a:latin typeface="Arial" pitchFamily="34" charset="0"/>
              <a:cs typeface="Arial" pitchFamily="34" charset="0"/>
            </a:endParaRPr>
          </a:p>
          <a:p>
            <a:pPr lvl="1"/>
            <a:r>
              <a:rPr lang="en-US" dirty="0" smtClean="0">
                <a:latin typeface="Arial" pitchFamily="34" charset="0"/>
                <a:cs typeface="Arial" pitchFamily="34" charset="0"/>
              </a:rPr>
              <a:t>Constant objects as the foundation for the uniform type system</a:t>
            </a:r>
          </a:p>
          <a:p>
            <a:pPr lvl="1"/>
            <a:r>
              <a:rPr lang="en-US" dirty="0" smtClean="0">
                <a:latin typeface="Arial" pitchFamily="34" charset="0"/>
                <a:cs typeface="Arial" pitchFamily="34" charset="0"/>
              </a:rPr>
              <a:t>Extended overloading </a:t>
            </a:r>
          </a:p>
          <a:p>
            <a:pPr lvl="1"/>
            <a:r>
              <a:rPr lang="en-US" dirty="0" smtClean="0">
                <a:latin typeface="Arial" pitchFamily="34" charset="0"/>
                <a:cs typeface="Arial" pitchFamily="34" charset="0"/>
              </a:rPr>
              <a:t>Concurrency mechanism</a:t>
            </a:r>
            <a:endParaRPr lang="en-US" dirty="0">
              <a:latin typeface="Arial" pitchFamily="34" charset="0"/>
              <a:cs typeface="Arial" pitchFamily="34" charset="0"/>
            </a:endParaRPr>
          </a:p>
        </p:txBody>
      </p:sp>
    </p:spTree>
    <p:extLst>
      <p:ext uri="{BB962C8B-B14F-4D97-AF65-F5344CB8AC3E}">
        <p14:creationId xmlns:p14="http://schemas.microsoft.com/office/powerpoint/2010/main" val="2598132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5248275" cy="636360"/>
          </a:xfrm>
        </p:spPr>
        <p:txBody>
          <a:bodyPr>
            <a:normAutofit fontScale="90000"/>
          </a:bodyPr>
          <a:lstStyle/>
          <a:p>
            <a:r>
              <a:rPr lang="en-US" sz="3600" b="1" dirty="0" smtClean="0">
                <a:solidFill>
                  <a:srgbClr val="CC6600"/>
                </a:solidFill>
                <a:latin typeface="Comic Sans MS" pitchFamily="66" charset="0"/>
              </a:rPr>
              <a:t>Initiative introduction</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228600" y="990600"/>
            <a:ext cx="8686800" cy="5638800"/>
          </a:xfrm>
        </p:spPr>
        <p:txBody>
          <a:bodyPr/>
          <a:lstStyle/>
          <a:p>
            <a:r>
              <a:rPr lang="en-US" b="1" dirty="0" smtClean="0"/>
              <a:t>We met in 2014 and started cooperation</a:t>
            </a:r>
          </a:p>
          <a:p>
            <a:r>
              <a:rPr lang="en-US" b="1" dirty="0" smtClean="0"/>
              <a:t>Authors’ background</a:t>
            </a:r>
            <a:r>
              <a:rPr lang="en-US" dirty="0" smtClean="0"/>
              <a:t>: </a:t>
            </a:r>
            <a:r>
              <a:rPr lang="en-US" dirty="0" smtClean="0">
                <a:solidFill>
                  <a:schemeClr val="accent6">
                    <a:lumMod val="75000"/>
                  </a:schemeClr>
                </a:solidFill>
              </a:rPr>
              <a:t>C++, </a:t>
            </a:r>
            <a:r>
              <a:rPr lang="en-US" dirty="0" err="1">
                <a:solidFill>
                  <a:schemeClr val="accent6">
                    <a:lumMod val="75000"/>
                  </a:schemeClr>
                </a:solidFill>
              </a:rPr>
              <a:t>Zonnon</a:t>
            </a:r>
            <a:r>
              <a:rPr lang="en-US" dirty="0">
                <a:solidFill>
                  <a:schemeClr val="accent6">
                    <a:lumMod val="75000"/>
                  </a:schemeClr>
                </a:solidFill>
              </a:rPr>
              <a:t>,</a:t>
            </a:r>
            <a:r>
              <a:rPr lang="en-US" dirty="0"/>
              <a:t> </a:t>
            </a:r>
            <a:r>
              <a:rPr lang="en-US" dirty="0">
                <a:solidFill>
                  <a:srgbClr val="00B050"/>
                </a:solidFill>
              </a:rPr>
              <a:t>Ada</a:t>
            </a:r>
            <a:r>
              <a:rPr lang="en-US" dirty="0" smtClean="0"/>
              <a:t>, </a:t>
            </a:r>
            <a:r>
              <a:rPr lang="en-US" dirty="0" smtClean="0">
                <a:solidFill>
                  <a:srgbClr val="00B0F0"/>
                </a:solidFill>
              </a:rPr>
              <a:t>Modula-2, Eiffel</a:t>
            </a:r>
            <a:r>
              <a:rPr lang="en-US" dirty="0" smtClean="0"/>
              <a:t>, …</a:t>
            </a:r>
            <a:r>
              <a:rPr lang="en-US" dirty="0" smtClean="0">
                <a:sym typeface="Wingdings" panose="05000000000000000000" pitchFamily="2" charset="2"/>
              </a:rPr>
              <a:t>  talk and battle </a:t>
            </a:r>
          </a:p>
          <a:p>
            <a:r>
              <a:rPr lang="en-US" b="1" dirty="0" smtClean="0">
                <a:sym typeface="Wingdings" panose="05000000000000000000" pitchFamily="2" charset="2"/>
              </a:rPr>
              <a:t>Driving force</a:t>
            </a:r>
            <a:r>
              <a:rPr lang="en-US" dirty="0" smtClean="0">
                <a:sym typeface="Wingdings" panose="05000000000000000000" pitchFamily="2" charset="2"/>
              </a:rPr>
              <a:t>  – looking for better programming language design is the driving force</a:t>
            </a:r>
          </a:p>
          <a:p>
            <a:r>
              <a:rPr lang="en-US" b="1" dirty="0" smtClean="0">
                <a:sym typeface="Wingdings" panose="05000000000000000000" pitchFamily="2" charset="2"/>
              </a:rPr>
              <a:t>Terminology</a:t>
            </a:r>
            <a:r>
              <a:rPr lang="en-US" dirty="0" smtClean="0">
                <a:sym typeface="Wingdings" panose="05000000000000000000" pitchFamily="2" charset="2"/>
              </a:rPr>
              <a:t>: feature (characteristic) – routine or attribute, attribute – variable or constant, routine – procedure or function; inheritance graph &amp; conformance;</a:t>
            </a:r>
            <a:r>
              <a:rPr lang="ru-RU" dirty="0" smtClean="0">
                <a:sym typeface="Wingdings" panose="05000000000000000000" pitchFamily="2" charset="2"/>
              </a:rPr>
              <a:t> </a:t>
            </a:r>
            <a:r>
              <a:rPr lang="en-US" dirty="0" smtClean="0">
                <a:sym typeface="Wingdings" panose="05000000000000000000" pitchFamily="2" charset="2"/>
              </a:rPr>
              <a:t>module, type, class</a:t>
            </a:r>
          </a:p>
          <a:p>
            <a:r>
              <a:rPr lang="en-US" b="1" dirty="0" smtClean="0">
                <a:sym typeface="Wingdings" panose="05000000000000000000" pitchFamily="2" charset="2"/>
              </a:rPr>
              <a:t>Main task of the talk</a:t>
            </a:r>
            <a:r>
              <a:rPr lang="en-US" dirty="0" smtClean="0">
                <a:sym typeface="Wingdings" panose="05000000000000000000" pitchFamily="2" charset="2"/>
              </a:rPr>
              <a:t> is to give high-level overview of concepts features which could be of interest</a:t>
            </a:r>
            <a:endParaRPr lang="ru-RU" dirty="0"/>
          </a:p>
        </p:txBody>
      </p:sp>
      <p:sp>
        <p:nvSpPr>
          <p:cNvPr id="4"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a:t>
            </a:fld>
            <a:endParaRPr lang="en-US" dirty="0"/>
          </a:p>
        </p:txBody>
      </p:sp>
    </p:spTree>
    <p:extLst>
      <p:ext uri="{BB962C8B-B14F-4D97-AF65-F5344CB8AC3E}">
        <p14:creationId xmlns:p14="http://schemas.microsoft.com/office/powerpoint/2010/main" val="26844959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3376612" cy="768350"/>
          </a:xfrm>
        </p:spPr>
        <p:txBody>
          <a:bodyPr>
            <a:normAutofit fontScale="90000"/>
          </a:bodyPr>
          <a:lstStyle/>
          <a:p>
            <a:r>
              <a:rPr lang="en-US" b="1" dirty="0" smtClean="0">
                <a:solidFill>
                  <a:srgbClr val="CC6600"/>
                </a:solidFill>
                <a:latin typeface="Comic Sans MS" pitchFamily="66" charset="0"/>
              </a:rPr>
              <a:t>Conformance</a:t>
            </a:r>
            <a:endParaRPr lang="en-US" b="1" dirty="0">
              <a:solidFill>
                <a:srgbClr val="CC6600"/>
              </a:solidFill>
              <a:latin typeface="Comic Sans MS" pitchFamily="66" charset="0"/>
            </a:endParaRPr>
          </a:p>
        </p:txBody>
      </p:sp>
      <p:sp>
        <p:nvSpPr>
          <p:cNvPr id="6" name="Объект 5"/>
          <p:cNvSpPr>
            <a:spLocks noGrp="1"/>
          </p:cNvSpPr>
          <p:nvPr>
            <p:ph idx="1"/>
          </p:nvPr>
        </p:nvSpPr>
        <p:spPr>
          <a:xfrm>
            <a:off x="234214" y="963044"/>
            <a:ext cx="3804386" cy="5590156"/>
          </a:xfrm>
        </p:spPr>
        <p:txBody>
          <a:bodyPr>
            <a:normAutofit fontScale="92500" lnSpcReduction="10000"/>
          </a:bodyPr>
          <a:lstStyle/>
          <a:p>
            <a:pPr marL="514350" indent="-514350">
              <a:buFont typeface="+mj-lt"/>
              <a:buAutoNum type="arabicPeriod"/>
            </a:pPr>
            <a:r>
              <a:rPr lang="en-US" dirty="0" smtClean="0"/>
              <a:t>Unit A conform to unit B if there is a path in inheritance graph from A to B.</a:t>
            </a:r>
          </a:p>
          <a:p>
            <a:pPr marL="514350" indent="-514350">
              <a:buFont typeface="+mj-lt"/>
              <a:buAutoNum type="arabicPeriod"/>
            </a:pPr>
            <a:r>
              <a:rPr lang="en-US" dirty="0" smtClean="0"/>
              <a:t>Signature foo conforms to signature goo if every type of signature foo conforms to corresponding type of signature goo.</a:t>
            </a:r>
            <a:endParaRPr lang="en-US" dirty="0"/>
          </a:p>
        </p:txBody>
      </p:sp>
      <p:sp>
        <p:nvSpPr>
          <p:cNvPr id="7" name="Овал 6"/>
          <p:cNvSpPr/>
          <p:nvPr/>
        </p:nvSpPr>
        <p:spPr>
          <a:xfrm>
            <a:off x="4724400" y="10668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8" name="Овал 7"/>
          <p:cNvSpPr/>
          <p:nvPr/>
        </p:nvSpPr>
        <p:spPr>
          <a:xfrm>
            <a:off x="4724400" y="23622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9" name="Прямая со стрелкой 8"/>
          <p:cNvCxnSpPr>
            <a:stCxn id="8" idx="0"/>
            <a:endCxn id="7" idx="4"/>
          </p:cNvCxnSpPr>
          <p:nvPr/>
        </p:nvCxnSpPr>
        <p:spPr>
          <a:xfrm flipV="1">
            <a:off x="5176838" y="1533525"/>
            <a:ext cx="0" cy="828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19800" y="1066800"/>
            <a:ext cx="3037115" cy="1754326"/>
          </a:xfrm>
          <a:prstGeom prst="rect">
            <a:avLst/>
          </a:prstGeom>
          <a:noFill/>
        </p:spPr>
        <p:txBody>
          <a:bodyPr wrap="square" rtlCol="0">
            <a:spAutoFit/>
          </a:bodyPr>
          <a:lstStyle/>
          <a:p>
            <a:r>
              <a:rPr lang="en-US" b="1" dirty="0">
                <a:solidFill>
                  <a:srgbClr val="0000FF"/>
                </a:solidFill>
                <a:latin typeface="Lucida Console" pitchFamily="49" charset="0"/>
              </a:rPr>
              <a:t>unit</a:t>
            </a:r>
            <a:r>
              <a:rPr lang="en-US" dirty="0">
                <a:solidFill>
                  <a:srgbClr val="0000FF"/>
                </a:solidFill>
                <a:latin typeface="Lucida Console" pitchFamily="49" charset="0"/>
              </a:rPr>
              <a:t> B</a:t>
            </a:r>
          </a:p>
          <a:p>
            <a:r>
              <a:rPr lang="en-US" b="1" dirty="0">
                <a:solidFill>
                  <a:srgbClr val="0000FF"/>
                </a:solidFill>
                <a:latin typeface="Lucida Console" pitchFamily="49" charset="0"/>
              </a:rPr>
              <a:t>e</a:t>
            </a:r>
            <a:r>
              <a:rPr lang="en-US" b="1" dirty="0" smtClean="0">
                <a:solidFill>
                  <a:srgbClr val="0000FF"/>
                </a:solidFill>
                <a:latin typeface="Lucida Console" pitchFamily="49" charset="0"/>
              </a:rPr>
              <a:t>nd</a:t>
            </a:r>
          </a:p>
          <a:p>
            <a:endParaRPr lang="en-US" dirty="0" smtClean="0">
              <a:solidFill>
                <a:srgbClr val="0000FF"/>
              </a:solidFill>
              <a:latin typeface="Lucida Console" pitchFamily="49" charset="0"/>
            </a:endParaRPr>
          </a:p>
          <a:p>
            <a:endParaRPr lang="en-US" dirty="0">
              <a:solidFill>
                <a:srgbClr val="0000FF"/>
              </a:solidFill>
              <a:latin typeface="Lucida Console" pitchFamily="49" charset="0"/>
            </a:endParaRPr>
          </a:p>
          <a:p>
            <a:r>
              <a:rPr lang="en-US" b="1" dirty="0" smtClean="0">
                <a:solidFill>
                  <a:srgbClr val="0000FF"/>
                </a:solidFill>
                <a:latin typeface="Lucida Console" pitchFamily="49" charset="0"/>
              </a:rPr>
              <a:t>unit</a:t>
            </a:r>
            <a:r>
              <a:rPr lang="en-US" dirty="0" smtClean="0">
                <a:solidFill>
                  <a:srgbClr val="0000FF"/>
                </a:solidFill>
                <a:latin typeface="Lucida Console" pitchFamily="49" charset="0"/>
              </a:rPr>
              <a:t> A </a:t>
            </a:r>
            <a:r>
              <a:rPr lang="en-US" b="1" dirty="0" smtClean="0">
                <a:solidFill>
                  <a:srgbClr val="0000FF"/>
                </a:solidFill>
                <a:latin typeface="Lucida Console" pitchFamily="49" charset="0"/>
              </a:rPr>
              <a:t>extend</a:t>
            </a:r>
            <a:r>
              <a:rPr lang="en-US" dirty="0" smtClean="0">
                <a:solidFill>
                  <a:srgbClr val="0000FF"/>
                </a:solidFill>
                <a:latin typeface="Lucida Console" pitchFamily="49" charset="0"/>
              </a:rPr>
              <a:t> B</a:t>
            </a:r>
          </a:p>
          <a:p>
            <a:r>
              <a:rPr lang="en-US" b="1" dirty="0" smtClean="0">
                <a:solidFill>
                  <a:srgbClr val="0000FF"/>
                </a:solidFill>
                <a:latin typeface="Lucida Console" pitchFamily="49" charset="0"/>
              </a:rPr>
              <a:t>end</a:t>
            </a:r>
            <a:endParaRPr lang="en-US" b="1" dirty="0">
              <a:solidFill>
                <a:srgbClr val="0000FF"/>
              </a:solidFill>
              <a:latin typeface="Lucida Console" pitchFamily="49" charset="0"/>
            </a:endParaRPr>
          </a:p>
        </p:txBody>
      </p:sp>
      <p:sp>
        <p:nvSpPr>
          <p:cNvPr id="14" name="TextBox 13"/>
          <p:cNvSpPr txBox="1"/>
          <p:nvPr/>
        </p:nvSpPr>
        <p:spPr>
          <a:xfrm>
            <a:off x="4533054" y="3352800"/>
            <a:ext cx="3620346" cy="1754326"/>
          </a:xfrm>
          <a:prstGeom prst="rect">
            <a:avLst/>
          </a:prstGeom>
          <a:noFill/>
        </p:spPr>
        <p:txBody>
          <a:bodyPr wrap="square" rtlCol="0">
            <a:spAutoFit/>
          </a:bodyPr>
          <a:lstStyle/>
          <a:p>
            <a:r>
              <a:rPr lang="en-US" dirty="0" smtClean="0">
                <a:solidFill>
                  <a:srgbClr val="0000FF"/>
                </a:solidFill>
                <a:latin typeface="Lucida Console" pitchFamily="49" charset="0"/>
              </a:rPr>
              <a:t>goo (T</a:t>
            </a:r>
            <a:r>
              <a:rPr lang="en-US" baseline="-25000" dirty="0" smtClean="0">
                <a:solidFill>
                  <a:srgbClr val="0000FF"/>
                </a:solidFill>
                <a:latin typeface="Lucida Console" pitchFamily="49" charset="0"/>
              </a:rPr>
              <a:t>1</a:t>
            </a:r>
            <a:r>
              <a:rPr lang="en-US" dirty="0" smtClean="0">
                <a:solidFill>
                  <a:srgbClr val="0000FF"/>
                </a:solidFill>
                <a:latin typeface="Lucida Console" pitchFamily="49" charset="0"/>
              </a:rPr>
              <a:t>, T</a:t>
            </a:r>
            <a:r>
              <a:rPr lang="en-US" baseline="-25000" dirty="0">
                <a:solidFill>
                  <a:srgbClr val="0000FF"/>
                </a:solidFill>
                <a:latin typeface="Lucida Console" pitchFamily="49" charset="0"/>
              </a:rPr>
              <a:t>2</a:t>
            </a:r>
            <a:r>
              <a:rPr lang="en-US" dirty="0" smtClean="0">
                <a:solidFill>
                  <a:srgbClr val="0000FF"/>
                </a:solidFill>
                <a:latin typeface="Lucida Console" pitchFamily="49" charset="0"/>
              </a:rPr>
              <a:t>, … </a:t>
            </a:r>
            <a:r>
              <a:rPr lang="en-US" dirty="0" err="1" smtClean="0">
                <a:solidFill>
                  <a:srgbClr val="0000FF"/>
                </a:solidFill>
                <a:latin typeface="Lucida Console" pitchFamily="49" charset="0"/>
              </a:rPr>
              <a:t>T</a:t>
            </a:r>
            <a:r>
              <a:rPr lang="en-US" baseline="-25000" dirty="0" err="1">
                <a:solidFill>
                  <a:srgbClr val="0000FF"/>
                </a:solidFill>
                <a:latin typeface="Lucida Console" pitchFamily="49" charset="0"/>
              </a:rPr>
              <a:t>n</a:t>
            </a:r>
            <a:r>
              <a:rPr lang="en-US" dirty="0" smtClean="0">
                <a:solidFill>
                  <a:srgbClr val="0000FF"/>
                </a:solidFill>
                <a:latin typeface="Lucida Console" pitchFamily="49" charset="0"/>
              </a:rPr>
              <a:t>)</a:t>
            </a:r>
          </a:p>
          <a:p>
            <a:endParaRPr lang="en-US" dirty="0">
              <a:solidFill>
                <a:srgbClr val="0000FF"/>
              </a:solidFill>
              <a:latin typeface="Lucida Console" pitchFamily="49" charset="0"/>
            </a:endParaRPr>
          </a:p>
          <a:p>
            <a:r>
              <a:rPr lang="en-US" dirty="0">
                <a:solidFill>
                  <a:srgbClr val="0000FF"/>
                </a:solidFill>
                <a:latin typeface="Lucida Console" pitchFamily="49" charset="0"/>
              </a:rPr>
              <a:t>f</a:t>
            </a:r>
            <a:r>
              <a:rPr lang="en-US" dirty="0" smtClean="0">
                <a:solidFill>
                  <a:srgbClr val="0000FF"/>
                </a:solidFill>
                <a:latin typeface="Lucida Console" pitchFamily="49" charset="0"/>
              </a:rPr>
              <a:t>oo (U</a:t>
            </a:r>
            <a:r>
              <a:rPr lang="en-US" baseline="-25000" dirty="0">
                <a:solidFill>
                  <a:srgbClr val="0000FF"/>
                </a:solidFill>
                <a:latin typeface="Lucida Console" pitchFamily="49" charset="0"/>
              </a:rPr>
              <a:t>1</a:t>
            </a:r>
            <a:r>
              <a:rPr lang="en-US" dirty="0" smtClean="0">
                <a:solidFill>
                  <a:srgbClr val="0000FF"/>
                </a:solidFill>
                <a:latin typeface="Lucida Console" pitchFamily="49" charset="0"/>
              </a:rPr>
              <a:t>, U</a:t>
            </a:r>
            <a:r>
              <a:rPr lang="en-US" baseline="-25000" dirty="0">
                <a:solidFill>
                  <a:srgbClr val="0000FF"/>
                </a:solidFill>
                <a:latin typeface="Lucida Console" pitchFamily="49" charset="0"/>
              </a:rPr>
              <a:t>2</a:t>
            </a:r>
            <a:r>
              <a:rPr lang="en-US" dirty="0" smtClean="0">
                <a:solidFill>
                  <a:srgbClr val="0000FF"/>
                </a:solidFill>
                <a:latin typeface="Lucida Console" pitchFamily="49" charset="0"/>
              </a:rPr>
              <a:t>, … U</a:t>
            </a:r>
            <a:r>
              <a:rPr lang="en-US" baseline="-25000" dirty="0">
                <a:solidFill>
                  <a:srgbClr val="0000FF"/>
                </a:solidFill>
                <a:latin typeface="Lucida Console" pitchFamily="49" charset="0"/>
              </a:rPr>
              <a:t>n</a:t>
            </a:r>
            <a:r>
              <a:rPr lang="en-US" dirty="0" smtClean="0">
                <a:solidFill>
                  <a:srgbClr val="0000FF"/>
                </a:solidFill>
                <a:latin typeface="Lucida Console" pitchFamily="49" charset="0"/>
              </a:rPr>
              <a:t>)</a:t>
            </a:r>
          </a:p>
          <a:p>
            <a:endParaRPr lang="en-US" dirty="0">
              <a:solidFill>
                <a:srgbClr val="0000FF"/>
              </a:solidFill>
              <a:latin typeface="Lucida Console" pitchFamily="49" charset="0"/>
            </a:endParaRPr>
          </a:p>
          <a:p>
            <a:r>
              <a:rPr lang="en-US" dirty="0">
                <a:solidFill>
                  <a:srgbClr val="0000FF"/>
                </a:solidFill>
                <a:latin typeface="Lucida Console" pitchFamily="49" charset="0"/>
              </a:rPr>
              <a:t>i</a:t>
            </a:r>
            <a:r>
              <a:rPr lang="en-US" dirty="0" smtClean="0">
                <a:solidFill>
                  <a:srgbClr val="0000FF"/>
                </a:solidFill>
                <a:latin typeface="Lucida Console" pitchFamily="49" charset="0"/>
              </a:rPr>
              <a:t>f for </a:t>
            </a:r>
            <a:r>
              <a:rPr lang="en-US" baseline="-25000" dirty="0" err="1">
                <a:solidFill>
                  <a:srgbClr val="0000FF"/>
                </a:solidFill>
                <a:latin typeface="Lucida Console" pitchFamily="49" charset="0"/>
              </a:rPr>
              <a:t>i</a:t>
            </a:r>
            <a:r>
              <a:rPr lang="en-US" dirty="0" smtClean="0">
                <a:solidFill>
                  <a:srgbClr val="0000FF"/>
                </a:solidFill>
                <a:latin typeface="Lucida Console" pitchFamily="49" charset="0"/>
              </a:rPr>
              <a:t> in </a:t>
            </a:r>
            <a:r>
              <a:rPr lang="en-US" baseline="-25000" dirty="0">
                <a:solidFill>
                  <a:srgbClr val="0000FF"/>
                </a:solidFill>
                <a:latin typeface="Lucida Console" pitchFamily="49" charset="0"/>
              </a:rPr>
              <a:t>1</a:t>
            </a:r>
            <a:r>
              <a:rPr lang="en-US" dirty="0" smtClean="0">
                <a:solidFill>
                  <a:srgbClr val="0000FF"/>
                </a:solidFill>
                <a:latin typeface="Lucida Console" pitchFamily="49" charset="0"/>
              </a:rPr>
              <a:t> .. </a:t>
            </a:r>
            <a:r>
              <a:rPr lang="en-US" baseline="-25000" dirty="0" smtClean="0">
                <a:solidFill>
                  <a:srgbClr val="0000FF"/>
                </a:solidFill>
                <a:latin typeface="Lucida Console" pitchFamily="49" charset="0"/>
              </a:rPr>
              <a:t>N</a:t>
            </a:r>
          </a:p>
          <a:p>
            <a:r>
              <a:rPr lang="en-US" baseline="-25000" dirty="0">
                <a:solidFill>
                  <a:srgbClr val="0000FF"/>
                </a:solidFill>
                <a:latin typeface="Lucida Console" pitchFamily="49" charset="0"/>
              </a:rPr>
              <a:t>	</a:t>
            </a:r>
            <a:r>
              <a:rPr lang="en-US" dirty="0" err="1" smtClean="0">
                <a:solidFill>
                  <a:srgbClr val="0000FF"/>
                </a:solidFill>
                <a:latin typeface="Lucida Console" pitchFamily="49" charset="0"/>
              </a:rPr>
              <a:t>U</a:t>
            </a:r>
            <a:r>
              <a:rPr lang="en-US" baseline="-25000" dirty="0" err="1">
                <a:solidFill>
                  <a:srgbClr val="0000FF"/>
                </a:solidFill>
                <a:latin typeface="Lucida Console" pitchFamily="49" charset="0"/>
              </a:rPr>
              <a:t>i</a:t>
            </a:r>
            <a:r>
              <a:rPr lang="en-US" dirty="0" smtClean="0">
                <a:solidFill>
                  <a:srgbClr val="0000FF"/>
                </a:solidFill>
                <a:latin typeface="Lucida Console" pitchFamily="49" charset="0"/>
              </a:rPr>
              <a:t> conforms to </a:t>
            </a:r>
            <a:r>
              <a:rPr lang="en-US" dirty="0" err="1" smtClean="0">
                <a:solidFill>
                  <a:srgbClr val="0000FF"/>
                </a:solidFill>
                <a:latin typeface="Lucida Console" pitchFamily="49" charset="0"/>
              </a:rPr>
              <a:t>T</a:t>
            </a:r>
            <a:r>
              <a:rPr lang="en-US" baseline="-25000" dirty="0" err="1">
                <a:solidFill>
                  <a:srgbClr val="0000FF"/>
                </a:solidFill>
                <a:latin typeface="Lucida Console" pitchFamily="49" charset="0"/>
              </a:rPr>
              <a:t>i</a:t>
            </a:r>
            <a:endParaRPr lang="en-US" baseline="-25000" dirty="0">
              <a:solidFill>
                <a:srgbClr val="0000FF"/>
              </a:solidFill>
              <a:latin typeface="Lucida Console" pitchFamily="49" charset="0"/>
            </a:endParaRPr>
          </a:p>
        </p:txBody>
      </p:sp>
      <p:cxnSp>
        <p:nvCxnSpPr>
          <p:cNvPr id="15" name="Прямая со стрелкой 14"/>
          <p:cNvCxnSpPr/>
          <p:nvPr/>
        </p:nvCxnSpPr>
        <p:spPr>
          <a:xfrm flipV="1">
            <a:off x="5486400" y="3657600"/>
            <a:ext cx="0" cy="3714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40</a:t>
            </a:fld>
            <a:endParaRPr lang="en-US" dirty="0"/>
          </a:p>
        </p:txBody>
      </p:sp>
    </p:spTree>
    <p:extLst>
      <p:ext uri="{BB962C8B-B14F-4D97-AF65-F5344CB8AC3E}">
        <p14:creationId xmlns:p14="http://schemas.microsoft.com/office/powerpoint/2010/main" val="5641588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6278F348-CCBC-472B-BC3F-23EBF19EE4D4}" type="slidenum">
              <a:rPr lang="en-US" smtClean="0"/>
              <a:t>41</a:t>
            </a:fld>
            <a:endParaRPr lang="en-US" dirty="0"/>
          </a:p>
        </p:txBody>
      </p:sp>
      <p:sp>
        <p:nvSpPr>
          <p:cNvPr id="3" name="TextBox 2"/>
          <p:cNvSpPr txBox="1"/>
          <p:nvPr/>
        </p:nvSpPr>
        <p:spPr>
          <a:xfrm>
            <a:off x="2156625" y="76200"/>
            <a:ext cx="48006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accent1"/>
            </a:solidFill>
          </a:ln>
        </p:spPr>
        <p:txBody>
          <a:bodyPr wrap="square" rtlCol="0">
            <a:spAutoFit/>
          </a:bodyPr>
          <a:lstStyle/>
          <a:p>
            <a:r>
              <a:rPr lang="en-US" dirty="0" smtClean="0"/>
              <a:t>Text file</a:t>
            </a:r>
            <a:r>
              <a:rPr lang="en-US" dirty="0"/>
              <a:t>	</a:t>
            </a:r>
            <a:r>
              <a:rPr lang="en-US" dirty="0" smtClean="0"/>
              <a:t>	Database		Stored IR</a:t>
            </a:r>
            <a:endParaRPr lang="en-US" dirty="0"/>
          </a:p>
        </p:txBody>
      </p:sp>
      <p:sp>
        <p:nvSpPr>
          <p:cNvPr id="4" name="Скругленная прямоугольная выноска 3"/>
          <p:cNvSpPr/>
          <p:nvPr/>
        </p:nvSpPr>
        <p:spPr>
          <a:xfrm>
            <a:off x="7071525" y="533400"/>
            <a:ext cx="1600200" cy="457200"/>
          </a:xfrm>
          <a:prstGeom prst="wedgeRoundRectCallout">
            <a:avLst>
              <a:gd name="adj1" fmla="val -55616"/>
              <a:gd name="adj2" fmla="val -108805"/>
              <a:gd name="adj3"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Possibly encrypted</a:t>
            </a:r>
            <a:endParaRPr lang="en-US" sz="1600" dirty="0"/>
          </a:p>
        </p:txBody>
      </p:sp>
      <p:sp>
        <p:nvSpPr>
          <p:cNvPr id="5" name="Скругленный прямоугольник 4"/>
          <p:cNvSpPr/>
          <p:nvPr/>
        </p:nvSpPr>
        <p:spPr>
          <a:xfrm>
            <a:off x="3307576" y="838200"/>
            <a:ext cx="2514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Internal representation (IR)</a:t>
            </a:r>
            <a:endParaRPr lang="en-US" dirty="0"/>
          </a:p>
        </p:txBody>
      </p:sp>
      <p:cxnSp>
        <p:nvCxnSpPr>
          <p:cNvPr id="7" name="Прямая со стрелкой 6"/>
          <p:cNvCxnSpPr/>
          <p:nvPr/>
        </p:nvCxnSpPr>
        <p:spPr>
          <a:xfrm>
            <a:off x="2651925" y="381000"/>
            <a:ext cx="106680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a:endCxn id="5" idx="0"/>
          </p:cNvCxnSpPr>
          <p:nvPr/>
        </p:nvCxnSpPr>
        <p:spPr>
          <a:xfrm>
            <a:off x="4499937" y="381000"/>
            <a:ext cx="64939"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32206" y="468868"/>
            <a:ext cx="3200400" cy="369332"/>
          </a:xfrm>
          <a:prstGeom prst="rect">
            <a:avLst/>
          </a:prstGeom>
          <a:noFill/>
        </p:spPr>
        <p:txBody>
          <a:bodyPr wrap="square" rtlCol="0">
            <a:spAutoFit/>
          </a:bodyPr>
          <a:lstStyle/>
          <a:p>
            <a:pPr algn="ctr"/>
            <a:r>
              <a:rPr lang="en-US" dirty="0" smtClean="0"/>
              <a:t>P   a   r   s   e   r</a:t>
            </a:r>
            <a:endParaRPr lang="en-US" dirty="0"/>
          </a:p>
        </p:txBody>
      </p:sp>
      <p:sp>
        <p:nvSpPr>
          <p:cNvPr id="18" name="Скругленный прямоугольник 17"/>
          <p:cNvSpPr/>
          <p:nvPr/>
        </p:nvSpPr>
        <p:spPr>
          <a:xfrm>
            <a:off x="3261525" y="2209800"/>
            <a:ext cx="2514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Validated IR</a:t>
            </a:r>
            <a:endParaRPr lang="en-US" dirty="0"/>
          </a:p>
        </p:txBody>
      </p:sp>
      <p:cxnSp>
        <p:nvCxnSpPr>
          <p:cNvPr id="19" name="Прямая со стрелкой 18"/>
          <p:cNvCxnSpPr>
            <a:stCxn id="5" idx="2"/>
            <a:endCxn id="18" idx="0"/>
          </p:cNvCxnSpPr>
          <p:nvPr/>
        </p:nvCxnSpPr>
        <p:spPr>
          <a:xfrm flipH="1">
            <a:off x="4518825" y="1676400"/>
            <a:ext cx="46051"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84606" y="1758434"/>
            <a:ext cx="3200400" cy="369332"/>
          </a:xfrm>
          <a:prstGeom prst="rect">
            <a:avLst/>
          </a:prstGeom>
          <a:noFill/>
        </p:spPr>
        <p:txBody>
          <a:bodyPr wrap="square" rtlCol="0">
            <a:spAutoFit/>
          </a:bodyPr>
          <a:lstStyle/>
          <a:p>
            <a:pPr algn="ctr"/>
            <a:r>
              <a:rPr lang="en-US" dirty="0" smtClean="0"/>
              <a:t>Validity (semantics) checker</a:t>
            </a:r>
            <a:endParaRPr lang="en-US" dirty="0"/>
          </a:p>
        </p:txBody>
      </p:sp>
      <p:sp>
        <p:nvSpPr>
          <p:cNvPr id="25" name="Скругленный прямоугольник 24"/>
          <p:cNvSpPr/>
          <p:nvPr/>
        </p:nvSpPr>
        <p:spPr>
          <a:xfrm>
            <a:off x="1394625" y="4255532"/>
            <a:ext cx="2110575"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 machine </a:t>
            </a:r>
          </a:p>
          <a:p>
            <a:pPr algn="ctr"/>
            <a:r>
              <a:rPr lang="en-US" dirty="0" smtClean="0"/>
              <a:t>(native) code</a:t>
            </a:r>
            <a:endParaRPr lang="en-US" dirty="0"/>
          </a:p>
        </p:txBody>
      </p:sp>
      <p:cxnSp>
        <p:nvCxnSpPr>
          <p:cNvPr id="26" name="Прямая со стрелкой 25"/>
          <p:cNvCxnSpPr/>
          <p:nvPr/>
        </p:nvCxnSpPr>
        <p:spPr>
          <a:xfrm flipH="1">
            <a:off x="4464821" y="2749034"/>
            <a:ext cx="46051"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09125" y="2831068"/>
            <a:ext cx="3200400" cy="369332"/>
          </a:xfrm>
          <a:prstGeom prst="rect">
            <a:avLst/>
          </a:prstGeom>
          <a:noFill/>
        </p:spPr>
        <p:txBody>
          <a:bodyPr wrap="square" rtlCol="0">
            <a:spAutoFit/>
          </a:bodyPr>
          <a:lstStyle/>
          <a:p>
            <a:pPr algn="ctr"/>
            <a:r>
              <a:rPr lang="en-US" dirty="0" smtClean="0"/>
              <a:t>Optimizer</a:t>
            </a:r>
            <a:endParaRPr lang="en-US" dirty="0"/>
          </a:p>
        </p:txBody>
      </p:sp>
      <p:sp>
        <p:nvSpPr>
          <p:cNvPr id="28" name="TextBox 27"/>
          <p:cNvSpPr txBox="1"/>
          <p:nvPr/>
        </p:nvSpPr>
        <p:spPr>
          <a:xfrm>
            <a:off x="76200" y="872430"/>
            <a:ext cx="3185325" cy="2985433"/>
          </a:xfrm>
          <a:prstGeom prst="rect">
            <a:avLst/>
          </a:prstGeom>
          <a:noFill/>
        </p:spPr>
        <p:txBody>
          <a:bodyPr wrap="square" rtlCol="0">
            <a:spAutoFit/>
          </a:bodyPr>
          <a:lstStyle/>
          <a:p>
            <a:pPr marL="514350" indent="-514350">
              <a:buAutoNum type="romanUcParenBoth"/>
            </a:pPr>
            <a:r>
              <a:rPr lang="en-US" sz="2400" b="1" u="sng" dirty="0" smtClean="0"/>
              <a:t>High-level overview</a:t>
            </a:r>
          </a:p>
          <a:p>
            <a:r>
              <a:rPr lang="en-US" sz="2000" dirty="0" smtClean="0"/>
              <a:t>Different usage models require different formats of executable program code. Native is fast, Byte code is compact. Programming language and environment should support both. </a:t>
            </a:r>
          </a:p>
        </p:txBody>
      </p:sp>
      <p:sp>
        <p:nvSpPr>
          <p:cNvPr id="29" name="TextBox 28"/>
          <p:cNvSpPr txBox="1"/>
          <p:nvPr/>
        </p:nvSpPr>
        <p:spPr>
          <a:xfrm>
            <a:off x="3185325" y="3886200"/>
            <a:ext cx="3200400" cy="369332"/>
          </a:xfrm>
          <a:prstGeom prst="rect">
            <a:avLst/>
          </a:prstGeom>
          <a:noFill/>
        </p:spPr>
        <p:txBody>
          <a:bodyPr wrap="square" rtlCol="0">
            <a:spAutoFit/>
          </a:bodyPr>
          <a:lstStyle/>
          <a:p>
            <a:pPr algn="ctr"/>
            <a:r>
              <a:rPr lang="en-US" dirty="0" smtClean="0"/>
              <a:t>Code generator</a:t>
            </a:r>
            <a:endParaRPr lang="en-US" dirty="0"/>
          </a:p>
        </p:txBody>
      </p:sp>
      <p:sp>
        <p:nvSpPr>
          <p:cNvPr id="30" name="Скругленный прямоугольник 29"/>
          <p:cNvSpPr/>
          <p:nvPr/>
        </p:nvSpPr>
        <p:spPr>
          <a:xfrm>
            <a:off x="3452025" y="3286280"/>
            <a:ext cx="2514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Optimized IR</a:t>
            </a:r>
            <a:endParaRPr lang="en-US" dirty="0"/>
          </a:p>
        </p:txBody>
      </p:sp>
      <p:sp>
        <p:nvSpPr>
          <p:cNvPr id="32" name="Скругленный прямоугольник 31"/>
          <p:cNvSpPr/>
          <p:nvPr/>
        </p:nvSpPr>
        <p:spPr>
          <a:xfrm>
            <a:off x="5495014" y="4255532"/>
            <a:ext cx="2514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Interpretable, virtual machine  (‘byte’) code.</a:t>
            </a:r>
            <a:endParaRPr lang="en-US" dirty="0"/>
          </a:p>
        </p:txBody>
      </p:sp>
      <p:cxnSp>
        <p:nvCxnSpPr>
          <p:cNvPr id="33" name="Прямая со стрелкой 32"/>
          <p:cNvCxnSpPr/>
          <p:nvPr/>
        </p:nvCxnSpPr>
        <p:spPr>
          <a:xfrm flipH="1">
            <a:off x="5242725" y="381000"/>
            <a:ext cx="106680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p:nvPr/>
        </p:nvCxnSpPr>
        <p:spPr>
          <a:xfrm flipH="1">
            <a:off x="3505200" y="3819680"/>
            <a:ext cx="1027206" cy="56476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a:off x="4800600" y="3819680"/>
            <a:ext cx="694414" cy="5237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a:stCxn id="32" idx="1"/>
          </p:cNvCxnSpPr>
          <p:nvPr/>
        </p:nvCxnSpPr>
        <p:spPr>
          <a:xfrm flipH="1">
            <a:off x="3505200" y="4522232"/>
            <a:ext cx="1989814" cy="730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757238" y="4532814"/>
            <a:ext cx="1615275" cy="369332"/>
          </a:xfrm>
          <a:prstGeom prst="rect">
            <a:avLst/>
          </a:prstGeom>
          <a:noFill/>
        </p:spPr>
        <p:txBody>
          <a:bodyPr wrap="square" rtlCol="0">
            <a:spAutoFit/>
          </a:bodyPr>
          <a:lstStyle/>
          <a:p>
            <a:pPr algn="ctr"/>
            <a:r>
              <a:rPr lang="en-US" dirty="0" smtClean="0"/>
              <a:t>JIT or AOT</a:t>
            </a:r>
            <a:endParaRPr lang="en-US" dirty="0"/>
          </a:p>
        </p:txBody>
      </p:sp>
      <p:sp>
        <p:nvSpPr>
          <p:cNvPr id="45" name="Овал 44"/>
          <p:cNvSpPr/>
          <p:nvPr/>
        </p:nvSpPr>
        <p:spPr>
          <a:xfrm>
            <a:off x="3474554" y="5317031"/>
            <a:ext cx="2262975"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Mixed/hybrid execution mode</a:t>
            </a:r>
            <a:endParaRPr lang="en-US" dirty="0"/>
          </a:p>
        </p:txBody>
      </p:sp>
      <p:cxnSp>
        <p:nvCxnSpPr>
          <p:cNvPr id="46" name="Прямая со стрелкой 45"/>
          <p:cNvCxnSpPr/>
          <p:nvPr/>
        </p:nvCxnSpPr>
        <p:spPr>
          <a:xfrm>
            <a:off x="3261525" y="4793311"/>
            <a:ext cx="757278" cy="61688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9" name="Прямая со стрелкой 48"/>
          <p:cNvCxnSpPr/>
          <p:nvPr/>
        </p:nvCxnSpPr>
        <p:spPr>
          <a:xfrm flipH="1">
            <a:off x="5181600" y="4797801"/>
            <a:ext cx="1069533" cy="61239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2" name="Прямоугольник 51"/>
          <p:cNvSpPr/>
          <p:nvPr/>
        </p:nvSpPr>
        <p:spPr>
          <a:xfrm>
            <a:off x="990600" y="52578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рямоугольник 52"/>
          <p:cNvSpPr/>
          <p:nvPr/>
        </p:nvSpPr>
        <p:spPr>
          <a:xfrm>
            <a:off x="1143000" y="54102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Прямоугольник 53"/>
          <p:cNvSpPr/>
          <p:nvPr/>
        </p:nvSpPr>
        <p:spPr>
          <a:xfrm>
            <a:off x="1295400" y="55626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Прямоугольник 54"/>
          <p:cNvSpPr/>
          <p:nvPr/>
        </p:nvSpPr>
        <p:spPr>
          <a:xfrm>
            <a:off x="1447800" y="57150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Runtime libraries (native code)</a:t>
            </a:r>
            <a:endParaRPr lang="en-US" dirty="0"/>
          </a:p>
        </p:txBody>
      </p:sp>
      <p:sp>
        <p:nvSpPr>
          <p:cNvPr id="56" name="Прямоугольник 55"/>
          <p:cNvSpPr/>
          <p:nvPr/>
        </p:nvSpPr>
        <p:spPr>
          <a:xfrm>
            <a:off x="6169301" y="50673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Прямоугольник 56"/>
          <p:cNvSpPr/>
          <p:nvPr/>
        </p:nvSpPr>
        <p:spPr>
          <a:xfrm>
            <a:off x="6321701" y="52197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Прямоугольник 57"/>
          <p:cNvSpPr/>
          <p:nvPr/>
        </p:nvSpPr>
        <p:spPr>
          <a:xfrm>
            <a:off x="6474101" y="53721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Прямоугольник 58"/>
          <p:cNvSpPr/>
          <p:nvPr/>
        </p:nvSpPr>
        <p:spPr>
          <a:xfrm>
            <a:off x="6626501" y="55245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Прямоугольник 59"/>
          <p:cNvSpPr/>
          <p:nvPr/>
        </p:nvSpPr>
        <p:spPr>
          <a:xfrm>
            <a:off x="6778901" y="5676900"/>
            <a:ext cx="1679299"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User/3</a:t>
            </a:r>
            <a:r>
              <a:rPr lang="en-US" baseline="30000" dirty="0" smtClean="0"/>
              <a:t>rd</a:t>
            </a:r>
            <a:r>
              <a:rPr lang="en-US" dirty="0" smtClean="0"/>
              <a:t> party libraries (native/byte code)</a:t>
            </a:r>
            <a:endParaRPr lang="en-US" dirty="0"/>
          </a:p>
        </p:txBody>
      </p:sp>
      <p:cxnSp>
        <p:nvCxnSpPr>
          <p:cNvPr id="61" name="Прямая со стрелкой 60"/>
          <p:cNvCxnSpPr/>
          <p:nvPr/>
        </p:nvCxnSpPr>
        <p:spPr>
          <a:xfrm>
            <a:off x="2819400" y="5600700"/>
            <a:ext cx="675901" cy="76200"/>
          </a:xfrm>
          <a:prstGeom prst="straightConnector1">
            <a:avLst/>
          </a:prstGeom>
          <a:ln w="25400" cmpd="dbl">
            <a:tailEnd type="arrow"/>
          </a:ln>
        </p:spPr>
        <p:style>
          <a:lnRef idx="1">
            <a:schemeClr val="accent1"/>
          </a:lnRef>
          <a:fillRef idx="0">
            <a:schemeClr val="accent1"/>
          </a:fillRef>
          <a:effectRef idx="0">
            <a:schemeClr val="accent1"/>
          </a:effectRef>
          <a:fontRef idx="minor">
            <a:schemeClr val="tx1"/>
          </a:fontRef>
        </p:style>
      </p:cxnSp>
      <p:cxnSp>
        <p:nvCxnSpPr>
          <p:cNvPr id="64" name="Прямая со стрелкой 63"/>
          <p:cNvCxnSpPr/>
          <p:nvPr/>
        </p:nvCxnSpPr>
        <p:spPr>
          <a:xfrm flipH="1" flipV="1">
            <a:off x="5776126" y="5753100"/>
            <a:ext cx="472274" cy="114300"/>
          </a:xfrm>
          <a:prstGeom prst="straightConnector1">
            <a:avLst/>
          </a:prstGeom>
          <a:ln w="25400" cmpd="db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2218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6278F348-CCBC-472B-BC3F-23EBF19EE4D4}" type="slidenum">
              <a:rPr lang="en-US" smtClean="0"/>
              <a:t>42</a:t>
            </a:fld>
            <a:endParaRPr lang="en-US" dirty="0"/>
          </a:p>
        </p:txBody>
      </p:sp>
      <p:sp>
        <p:nvSpPr>
          <p:cNvPr id="3" name="Content Placeholder 2"/>
          <p:cNvSpPr txBox="1">
            <a:spLocks/>
          </p:cNvSpPr>
          <p:nvPr/>
        </p:nvSpPr>
        <p:spPr>
          <a:xfrm>
            <a:off x="1379592" y="838200"/>
            <a:ext cx="6648449" cy="3886200"/>
          </a:xfrm>
          <a:prstGeom prst="rect">
            <a:avLst/>
          </a:prstGeom>
          <a:ln>
            <a:solidFill>
              <a:schemeClr val="accent1">
                <a:shade val="95000"/>
                <a:satMod val="105000"/>
              </a:schemeClr>
            </a:solidFill>
          </a:ln>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smtClean="0"/>
              <a:t>Server(enterprise) =&gt; speed, concurrency, power consumption </a:t>
            </a:r>
          </a:p>
          <a:p>
            <a:r>
              <a:rPr lang="en-US" sz="2800" dirty="0" smtClean="0"/>
              <a:t>Desktop(single user) =&gt; speed</a:t>
            </a:r>
          </a:p>
          <a:p>
            <a:r>
              <a:rPr lang="en-US" sz="2800" dirty="0" smtClean="0"/>
              <a:t>Mobile =&gt; code size, power consumption </a:t>
            </a:r>
          </a:p>
          <a:p>
            <a:r>
              <a:rPr lang="en-US" sz="2800" dirty="0" smtClean="0"/>
              <a:t>Embedded, real-time =&gt; code size, speed, no GC delays</a:t>
            </a:r>
          </a:p>
          <a:p>
            <a:r>
              <a:rPr lang="en-US" sz="2800" dirty="0" smtClean="0"/>
              <a:t>Ultra mobile (</a:t>
            </a:r>
            <a:r>
              <a:rPr lang="en-US" sz="2800" dirty="0" err="1" smtClean="0"/>
              <a:t>IoT</a:t>
            </a:r>
            <a:r>
              <a:rPr lang="en-US" sz="2800" dirty="0" smtClean="0"/>
              <a:t>) =&gt; code size, power consumption</a:t>
            </a:r>
            <a:endParaRPr lang="en-US" sz="2800" dirty="0"/>
          </a:p>
        </p:txBody>
      </p:sp>
      <p:sp>
        <p:nvSpPr>
          <p:cNvPr id="4" name="TextBox 3"/>
          <p:cNvSpPr txBox="1"/>
          <p:nvPr/>
        </p:nvSpPr>
        <p:spPr>
          <a:xfrm>
            <a:off x="131858" y="152400"/>
            <a:ext cx="7183341" cy="461665"/>
          </a:xfrm>
          <a:prstGeom prst="rect">
            <a:avLst/>
          </a:prstGeom>
          <a:noFill/>
        </p:spPr>
        <p:txBody>
          <a:bodyPr wrap="square" rtlCol="0">
            <a:spAutoFit/>
          </a:bodyPr>
          <a:lstStyle/>
          <a:p>
            <a:pPr marL="514350" indent="-514350">
              <a:buFont typeface="Wingdings" panose="05000000000000000000" pitchFamily="2" charset="2"/>
              <a:buAutoNum type="romanUcParenBoth" startAt="2"/>
            </a:pPr>
            <a:r>
              <a:rPr lang="en-US" sz="2400" b="1" u="sng" dirty="0" smtClean="0"/>
              <a:t>Execution targets, usage models</a:t>
            </a:r>
          </a:p>
        </p:txBody>
      </p:sp>
      <p:sp>
        <p:nvSpPr>
          <p:cNvPr id="5" name="TextBox 4"/>
          <p:cNvSpPr txBox="1"/>
          <p:nvPr/>
        </p:nvSpPr>
        <p:spPr>
          <a:xfrm>
            <a:off x="8085192" y="838200"/>
            <a:ext cx="923330" cy="4267200"/>
          </a:xfrm>
          <a:prstGeom prst="rect">
            <a:avLst/>
          </a:prstGeom>
          <a:noFill/>
          <a:ln>
            <a:solidFill>
              <a:schemeClr val="accent1">
                <a:shade val="95000"/>
                <a:satMod val="105000"/>
              </a:schemeClr>
            </a:solidFill>
          </a:ln>
        </p:spPr>
        <p:txBody>
          <a:bodyPr vert="vert" wrap="square" rtlCol="0">
            <a:spAutoFit/>
          </a:bodyPr>
          <a:lstStyle/>
          <a:p>
            <a:r>
              <a:rPr lang="en-US" sz="2400" dirty="0" smtClean="0"/>
              <a:t>Code reuse and  reliability. </a:t>
            </a:r>
          </a:p>
          <a:p>
            <a:r>
              <a:rPr lang="en-US" sz="2400" dirty="0" smtClean="0"/>
              <a:t>Rapid application development.</a:t>
            </a:r>
            <a:endParaRPr lang="en-US" sz="2400" dirty="0"/>
          </a:p>
        </p:txBody>
      </p:sp>
      <p:sp>
        <p:nvSpPr>
          <p:cNvPr id="6" name="TextBox 5"/>
          <p:cNvSpPr txBox="1"/>
          <p:nvPr/>
        </p:nvSpPr>
        <p:spPr>
          <a:xfrm>
            <a:off x="770930" y="845489"/>
            <a:ext cx="553998" cy="2819400"/>
          </a:xfrm>
          <a:prstGeom prst="rect">
            <a:avLst/>
          </a:prstGeom>
          <a:noFill/>
          <a:ln>
            <a:solidFill>
              <a:schemeClr val="accent1">
                <a:shade val="95000"/>
                <a:satMod val="105000"/>
              </a:schemeClr>
            </a:solidFill>
          </a:ln>
        </p:spPr>
        <p:txBody>
          <a:bodyPr vert="vert" wrap="square" rtlCol="0">
            <a:spAutoFit/>
          </a:bodyPr>
          <a:lstStyle/>
          <a:p>
            <a:r>
              <a:rPr lang="en-US" sz="2400" dirty="0" smtClean="0"/>
              <a:t>Complicated program</a:t>
            </a:r>
            <a:endParaRPr lang="en-US" sz="2400" dirty="0"/>
          </a:p>
        </p:txBody>
      </p:sp>
      <p:sp>
        <p:nvSpPr>
          <p:cNvPr id="7" name="TextBox 6"/>
          <p:cNvSpPr txBox="1"/>
          <p:nvPr/>
        </p:nvSpPr>
        <p:spPr>
          <a:xfrm>
            <a:off x="152400" y="2438400"/>
            <a:ext cx="553998" cy="2286000"/>
          </a:xfrm>
          <a:prstGeom prst="rect">
            <a:avLst/>
          </a:prstGeom>
          <a:noFill/>
          <a:ln>
            <a:solidFill>
              <a:schemeClr val="accent1">
                <a:shade val="95000"/>
                <a:satMod val="105000"/>
              </a:schemeClr>
            </a:solidFill>
          </a:ln>
        </p:spPr>
        <p:txBody>
          <a:bodyPr vert="vert" wrap="square" rtlCol="0">
            <a:spAutoFit/>
          </a:bodyPr>
          <a:lstStyle/>
          <a:p>
            <a:r>
              <a:rPr lang="en-US" sz="2400" dirty="0" smtClean="0"/>
              <a:t>Script</a:t>
            </a:r>
            <a:endParaRPr lang="en-US" sz="2400" dirty="0"/>
          </a:p>
        </p:txBody>
      </p:sp>
      <p:sp>
        <p:nvSpPr>
          <p:cNvPr id="8" name="TextBox 7"/>
          <p:cNvSpPr txBox="1"/>
          <p:nvPr/>
        </p:nvSpPr>
        <p:spPr>
          <a:xfrm>
            <a:off x="228600" y="4953000"/>
            <a:ext cx="7391400" cy="1631216"/>
          </a:xfrm>
          <a:prstGeom prst="rect">
            <a:avLst/>
          </a:prstGeom>
          <a:noFill/>
        </p:spPr>
        <p:txBody>
          <a:bodyPr wrap="square" rtlCol="0">
            <a:spAutoFit/>
          </a:bodyPr>
          <a:lstStyle/>
          <a:p>
            <a:r>
              <a:rPr lang="en-US" sz="2000" dirty="0" smtClean="0"/>
              <a:t>JIT &amp; AOT compilation leads to increase of power consumption on device. </a:t>
            </a:r>
          </a:p>
          <a:p>
            <a:r>
              <a:rPr lang="en-US" sz="2000" dirty="0" smtClean="0"/>
              <a:t>Native code leads to code size growth (can be optimized with going down to 16 or 8 bit coding.</a:t>
            </a:r>
          </a:p>
          <a:p>
            <a:r>
              <a:rPr lang="en-US" sz="2000" dirty="0" smtClean="0"/>
              <a:t>So, hybrid execution mode allows to cover all target segments.</a:t>
            </a:r>
          </a:p>
        </p:txBody>
      </p:sp>
    </p:spTree>
    <p:extLst>
      <p:ext uri="{BB962C8B-B14F-4D97-AF65-F5344CB8AC3E}">
        <p14:creationId xmlns:p14="http://schemas.microsoft.com/office/powerpoint/2010/main" val="16648224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6278F348-CCBC-472B-BC3F-23EBF19EE4D4}" type="slidenum">
              <a:rPr lang="en-US" smtClean="0"/>
              <a:t>43</a:t>
            </a:fld>
            <a:endParaRPr lang="en-US"/>
          </a:p>
        </p:txBody>
      </p:sp>
      <p:sp>
        <p:nvSpPr>
          <p:cNvPr id="4" name="TextBox 3"/>
          <p:cNvSpPr txBox="1"/>
          <p:nvPr/>
        </p:nvSpPr>
        <p:spPr>
          <a:xfrm>
            <a:off x="0" y="68911"/>
            <a:ext cx="9220200" cy="461665"/>
          </a:xfrm>
          <a:prstGeom prst="rect">
            <a:avLst/>
          </a:prstGeom>
          <a:noFill/>
        </p:spPr>
        <p:txBody>
          <a:bodyPr wrap="square" rtlCol="0">
            <a:spAutoFit/>
          </a:bodyPr>
          <a:lstStyle/>
          <a:p>
            <a:pPr marL="514350" indent="-514350">
              <a:buFont typeface="Wingdings" panose="05000000000000000000" pitchFamily="2" charset="2"/>
              <a:buAutoNum type="romanUcParenBoth" startAt="3"/>
            </a:pPr>
            <a:r>
              <a:rPr lang="en-US" sz="2400" b="1" u="sng" dirty="0" smtClean="0"/>
              <a:t>The Slang language: we all speak slang, so let’s program in Slang!</a:t>
            </a:r>
          </a:p>
        </p:txBody>
      </p:sp>
      <p:graphicFrame>
        <p:nvGraphicFramePr>
          <p:cNvPr id="9" name="Схема 8"/>
          <p:cNvGraphicFramePr/>
          <p:nvPr>
            <p:extLst>
              <p:ext uri="{D42A27DB-BD31-4B8C-83A1-F6EECF244321}">
                <p14:modId xmlns:p14="http://schemas.microsoft.com/office/powerpoint/2010/main" val="3653431"/>
              </p:ext>
            </p:extLst>
          </p:nvPr>
        </p:nvGraphicFramePr>
        <p:xfrm>
          <a:off x="152400" y="530576"/>
          <a:ext cx="8915400" cy="6251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1046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хема 4"/>
          <p:cNvGraphicFramePr/>
          <p:nvPr>
            <p:extLst>
              <p:ext uri="{D42A27DB-BD31-4B8C-83A1-F6EECF244321}">
                <p14:modId xmlns:p14="http://schemas.microsoft.com/office/powerpoint/2010/main" val="2734981040"/>
              </p:ext>
            </p:extLst>
          </p:nvPr>
        </p:nvGraphicFramePr>
        <p:xfrm>
          <a:off x="457200" y="1015707"/>
          <a:ext cx="81534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2971800" y="228600"/>
            <a:ext cx="3376612" cy="76835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CC6600"/>
                </a:solidFill>
                <a:latin typeface="Comic Sans MS" pitchFamily="66" charset="0"/>
              </a:rPr>
              <a:t>Vision</a:t>
            </a:r>
            <a:endParaRPr lang="en-US" b="1" dirty="0">
              <a:solidFill>
                <a:srgbClr val="CC6600"/>
              </a:solidFill>
              <a:latin typeface="Comic Sans MS" pitchFamily="66" charset="0"/>
            </a:endParaRPr>
          </a:p>
        </p:txBody>
      </p:sp>
      <p:sp>
        <p:nvSpPr>
          <p:cNvPr id="6" name="Номер слайда 1"/>
          <p:cNvSpPr>
            <a:spLocks noGrp="1"/>
          </p:cNvSpPr>
          <p:nvPr>
            <p:ph type="sldNum" sz="quarter" idx="12"/>
          </p:nvPr>
        </p:nvSpPr>
        <p:spPr>
          <a:xfrm>
            <a:off x="6553200" y="6356350"/>
            <a:ext cx="2133600" cy="365125"/>
          </a:xfrm>
        </p:spPr>
        <p:txBody>
          <a:bodyPr/>
          <a:lstStyle/>
          <a:p>
            <a:fld id="{6278F348-CCBC-472B-BC3F-23EBF19EE4D4}" type="slidenum">
              <a:rPr lang="en-US" smtClean="0"/>
              <a:t>44</a:t>
            </a:fld>
            <a:endParaRPr lang="en-US" dirty="0"/>
          </a:p>
        </p:txBody>
      </p:sp>
    </p:spTree>
    <p:extLst>
      <p:ext uri="{BB962C8B-B14F-4D97-AF65-F5344CB8AC3E}">
        <p14:creationId xmlns:p14="http://schemas.microsoft.com/office/powerpoint/2010/main" val="5343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7260" y="80309"/>
            <a:ext cx="5248275" cy="636360"/>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Compilation units</a:t>
            </a:r>
            <a:endParaRPr lang="en-US" sz="3600" b="1" dirty="0">
              <a:solidFill>
                <a:srgbClr val="CC6600"/>
              </a:solidFill>
              <a:latin typeface="Comic Sans MS" pitchFamily="66" charset="0"/>
              <a:ea typeface="+mj-ea"/>
              <a:cs typeface="+mj-cs"/>
            </a:endParaRPr>
          </a:p>
        </p:txBody>
      </p:sp>
      <p:graphicFrame>
        <p:nvGraphicFramePr>
          <p:cNvPr id="3" name="Content Placeholder 4"/>
          <p:cNvGraphicFramePr>
            <a:graphicFrameLocks/>
          </p:cNvGraphicFramePr>
          <p:nvPr>
            <p:extLst>
              <p:ext uri="{D42A27DB-BD31-4B8C-83A1-F6EECF244321}">
                <p14:modId xmlns:p14="http://schemas.microsoft.com/office/powerpoint/2010/main" val="2214896812"/>
              </p:ext>
            </p:extLst>
          </p:nvPr>
        </p:nvGraphicFramePr>
        <p:xfrm>
          <a:off x="81914" y="982783"/>
          <a:ext cx="4278630" cy="5722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txBox="1">
            <a:spLocks/>
          </p:cNvSpPr>
          <p:nvPr/>
        </p:nvSpPr>
        <p:spPr>
          <a:xfrm>
            <a:off x="4448176" y="1657350"/>
            <a:ext cx="4695824" cy="4895850"/>
          </a:xfrm>
          <a:prstGeom prst="rect">
            <a:avLst/>
          </a:prstGeom>
        </p:spPr>
        <p:txBody>
          <a:bodyPr lIns="0" rIns="0"/>
          <a:lstStyle/>
          <a:p>
            <a:pPr eaLnBrk="0" fontAlgn="base" hangingPunct="0">
              <a:spcBef>
                <a:spcPts val="575"/>
              </a:spcBef>
              <a:spcAft>
                <a:spcPct val="0"/>
              </a:spcAft>
              <a:buClr>
                <a:schemeClr val="accent1"/>
              </a:buClr>
              <a:buSzPct val="85000"/>
              <a:defRPr/>
            </a:pPr>
            <a:r>
              <a:rPr lang="en-US" dirty="0" err="1">
                <a:solidFill>
                  <a:srgbClr val="0000FF"/>
                </a:solidFill>
                <a:latin typeface="Lucida Console" pitchFamily="49" charset="0"/>
                <a:cs typeface="Times New Roman" charset="0"/>
              </a:rPr>
              <a:t>StandardIO.put</a:t>
            </a:r>
            <a:r>
              <a:rPr lang="en-US" dirty="0">
                <a:solidFill>
                  <a:srgbClr val="0000FF"/>
                </a:solidFill>
                <a:latin typeface="Lucida Console" pitchFamily="49" charset="0"/>
                <a:cs typeface="Times New Roman" charset="0"/>
              </a:rPr>
              <a:t>("Hello world!\n")</a:t>
            </a:r>
            <a:endParaRPr lang="ru-RU"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err="1" smtClean="0">
                <a:solidFill>
                  <a:srgbClr val="0000FF"/>
                </a:solidFill>
                <a:latin typeface="Lucida Console" pitchFamily="49" charset="0"/>
                <a:cs typeface="Times New Roman" charset="0"/>
              </a:rPr>
              <a:t>aFunction</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(“ha-ha-ha”)</a:t>
            </a:r>
            <a:br>
              <a:rPr lang="en-US" dirty="0">
                <a:solidFill>
                  <a:srgbClr val="0000FF"/>
                </a:solidFill>
                <a:latin typeface="Lucida Console" pitchFamily="49" charset="0"/>
                <a:cs typeface="Times New Roman" charset="0"/>
              </a:rPr>
            </a:b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StandardIO</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io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err="1" smtClean="0">
                <a:solidFill>
                  <a:srgbClr val="0000FF"/>
                </a:solidFill>
                <a:latin typeface="Lucida Console" pitchFamily="49" charset="0"/>
                <a:cs typeface="Times New Roman" charset="0"/>
              </a:rPr>
              <a:t>aFunction</a:t>
            </a:r>
            <a:r>
              <a:rPr lang="en-US" dirty="0" smtClean="0">
                <a:solidFill>
                  <a:srgbClr val="0000FF"/>
                </a:solidFill>
                <a:latin typeface="Lucida Console" pitchFamily="49" charset="0"/>
                <a:cs typeface="Times New Roman" charset="0"/>
              </a:rPr>
              <a:t>(</a:t>
            </a:r>
            <a:r>
              <a:rPr lang="en-US" dirty="0" err="1" smtClean="0">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String) </a:t>
            </a:r>
            <a:r>
              <a:rPr lang="en-US" b="1" dirty="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io.put</a:t>
            </a:r>
            <a:r>
              <a:rPr lang="en-US" dirty="0">
                <a:solidFill>
                  <a:srgbClr val="0000FF"/>
                </a:solidFill>
                <a:latin typeface="Lucida Console" pitchFamily="49" charset="0"/>
                <a:cs typeface="Times New Roman" charset="0"/>
              </a:rPr>
              <a:t>("Test!\n")</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c </a:t>
            </a:r>
            <a:r>
              <a:rPr lang="en-US" b="1" dirty="0">
                <a:solidFill>
                  <a:srgbClr val="0000FF"/>
                </a:solidFill>
                <a:latin typeface="Lucida Console" pitchFamily="49" charset="0"/>
                <a:cs typeface="Times New Roman" charset="0"/>
              </a:rPr>
              <a:t>is</a:t>
            </a:r>
            <a:r>
              <a:rPr lang="en-US" dirty="0">
                <a:solidFill>
                  <a:srgbClr val="0000FF"/>
                </a:solidFill>
                <a:latin typeface="Lucida Console" pitchFamily="49" charset="0"/>
                <a:cs typeface="Times New Roman" charset="0"/>
              </a:rPr>
              <a:t> C("This is a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io.put</a:t>
            </a:r>
            <a:r>
              <a:rPr lang="en-US" dirty="0">
                <a:solidFill>
                  <a:srgbClr val="0000FF"/>
                </a:solidFill>
                <a:latin typeface="Lucida Console" pitchFamily="49" charset="0"/>
                <a:cs typeface="Times New Roman" charset="0"/>
              </a:rPr>
              <a:t>(</a:t>
            </a:r>
            <a:r>
              <a:rPr lang="en-US" dirty="0" err="1">
                <a:solidFill>
                  <a:srgbClr val="0000FF"/>
                </a:solidFill>
                <a:latin typeface="Lucida Console" pitchFamily="49" charset="0"/>
                <a:cs typeface="Times New Roman" charset="0"/>
              </a:rPr>
              <a:t>c.string</a:t>
            </a:r>
            <a:r>
              <a:rPr lang="en-US" dirty="0">
                <a:solidFill>
                  <a:srgbClr val="0000FF"/>
                </a:solidFill>
                <a:latin typeface="Lucida Console" pitchFamily="49" charset="0"/>
                <a:cs typeface="Times New Roman" charset="0"/>
              </a:rPr>
              <a:t> + “ “ +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end</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C</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string: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b="1" dirty="0" err="1">
                <a:solidFill>
                  <a:srgbClr val="0000FF"/>
                </a:solidFill>
                <a:latin typeface="Lucida Console" pitchFamily="49" charset="0"/>
                <a:cs typeface="Times New Roman" charset="0"/>
              </a:rPr>
              <a:t>init</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string) </a:t>
            </a:r>
            <a:r>
              <a:rPr lang="en-US" b="1" dirty="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string :=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end</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err="1">
                <a:solidFill>
                  <a:srgbClr val="0000FF"/>
                </a:solidFill>
                <a:latin typeface="Lucida Console" pitchFamily="49" charset="0"/>
                <a:cs typeface="Times New Roman" charset="0"/>
              </a:rPr>
              <a:t>end</a:t>
            </a:r>
            <a:endParaRPr lang="en-US" b="1" dirty="0">
              <a:solidFill>
                <a:srgbClr val="0000FF"/>
              </a:solidFill>
              <a:latin typeface="Lucida Console" pitchFamily="49" charset="0"/>
              <a:cs typeface="Times New Roman" charset="0"/>
            </a:endParaRPr>
          </a:p>
        </p:txBody>
      </p:sp>
      <p:sp>
        <p:nvSpPr>
          <p:cNvPr id="6" name="Rounded Rectangular Callout 5"/>
          <p:cNvSpPr/>
          <p:nvPr/>
        </p:nvSpPr>
        <p:spPr>
          <a:xfrm>
            <a:off x="4421504" y="716669"/>
            <a:ext cx="3048000" cy="457200"/>
          </a:xfrm>
          <a:prstGeom prst="wedgeRoundRectCallout">
            <a:avLst>
              <a:gd name="adj1" fmla="val -39499"/>
              <a:gd name="adj2" fmla="val 158054"/>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Unit(module) name</a:t>
            </a:r>
            <a:endParaRPr lang="ru-RU" dirty="0"/>
          </a:p>
        </p:txBody>
      </p:sp>
      <p:sp>
        <p:nvSpPr>
          <p:cNvPr id="8" name="Rounded Rectangular Callout 7"/>
          <p:cNvSpPr/>
          <p:nvPr/>
        </p:nvSpPr>
        <p:spPr>
          <a:xfrm>
            <a:off x="7385535" y="2024577"/>
            <a:ext cx="1740275" cy="914400"/>
          </a:xfrm>
          <a:prstGeom prst="wedgeRoundRectCallout">
            <a:avLst>
              <a:gd name="adj1" fmla="val -66983"/>
              <a:gd name="adj2" fmla="val 20278"/>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shorter name of the unit</a:t>
            </a:r>
            <a:endParaRPr lang="ru-RU" dirty="0"/>
          </a:p>
        </p:txBody>
      </p:sp>
      <p:sp>
        <p:nvSpPr>
          <p:cNvPr id="9" name="Rounded Rectangular Callout 8"/>
          <p:cNvSpPr/>
          <p:nvPr/>
        </p:nvSpPr>
        <p:spPr>
          <a:xfrm>
            <a:off x="6400800" y="4419600"/>
            <a:ext cx="2646469" cy="457200"/>
          </a:xfrm>
          <a:prstGeom prst="wedgeRoundRectCallout">
            <a:avLst>
              <a:gd name="adj1" fmla="val -74314"/>
              <a:gd name="adj2" fmla="val -59855"/>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Standalone procedure</a:t>
            </a:r>
            <a:endParaRPr lang="ru-RU" dirty="0"/>
          </a:p>
        </p:txBody>
      </p:sp>
      <p:sp>
        <p:nvSpPr>
          <p:cNvPr id="10" name="Rounded Rectangular Callout 9"/>
          <p:cNvSpPr/>
          <p:nvPr/>
        </p:nvSpPr>
        <p:spPr>
          <a:xfrm>
            <a:off x="6007475" y="6248400"/>
            <a:ext cx="3048000" cy="457200"/>
          </a:xfrm>
          <a:prstGeom prst="wedgeRoundRectCallout">
            <a:avLst>
              <a:gd name="adj1" fmla="val -74388"/>
              <a:gd name="adj2" fmla="val -27338"/>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a:t>
            </a:r>
            <a:endParaRPr lang="ru-RU" dirty="0"/>
          </a:p>
        </p:txBody>
      </p:sp>
      <p:sp>
        <p:nvSpPr>
          <p:cNvPr id="11"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a:t>
            </a:fld>
            <a:endParaRPr lang="en-US" dirty="0"/>
          </a:p>
        </p:txBody>
      </p:sp>
    </p:spTree>
    <p:extLst>
      <p:ext uri="{BB962C8B-B14F-4D97-AF65-F5344CB8AC3E}">
        <p14:creationId xmlns:p14="http://schemas.microsoft.com/office/powerpoint/2010/main" val="383814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80309"/>
            <a:ext cx="8534400" cy="636360"/>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Unit … Some important definitions …</a:t>
            </a:r>
            <a:endParaRPr lang="en-US" sz="3600" b="1" dirty="0">
              <a:solidFill>
                <a:srgbClr val="CC6600"/>
              </a:solidFill>
              <a:latin typeface="Comic Sans MS" pitchFamily="66" charset="0"/>
              <a:ea typeface="+mj-ea"/>
              <a:cs typeface="+mj-cs"/>
            </a:endParaRPr>
          </a:p>
        </p:txBody>
      </p:sp>
      <p:sp>
        <p:nvSpPr>
          <p:cNvPr id="5" name="Прямоугольник 4"/>
          <p:cNvSpPr/>
          <p:nvPr/>
        </p:nvSpPr>
        <p:spPr>
          <a:xfrm>
            <a:off x="81914" y="982783"/>
            <a:ext cx="8757286" cy="5722817"/>
          </a:xfrm>
          <a:prstGeom prst="rect">
            <a:avLst/>
          </a:prstGeom>
        </p:spPr>
        <p:txBody>
          <a:bodyPr/>
          <a:lstStyle/>
          <a:p>
            <a:pPr marL="342900" lvl="0" indent="-342900" rtl="0">
              <a:buFont typeface="Arial" panose="020B0604020202020204" pitchFamily="34" charset="0"/>
              <a:buChar char="•"/>
            </a:pPr>
            <a:r>
              <a:rPr lang="en-US" sz="2000" dirty="0" smtClean="0">
                <a:latin typeface="Arial" pitchFamily="34" charset="0"/>
                <a:cs typeface="Arial" pitchFamily="34" charset="0"/>
              </a:rPr>
              <a:t>Unit – named set of attributes and routines</a:t>
            </a:r>
          </a:p>
          <a:p>
            <a:pPr marL="342900" lvl="0" indent="-342900" rtl="0">
              <a:buFont typeface="Arial" panose="020B0604020202020204" pitchFamily="34" charset="0"/>
              <a:buChar char="•"/>
            </a:pPr>
            <a:r>
              <a:rPr lang="en-US" sz="2000" dirty="0" smtClean="0">
                <a:latin typeface="Arial" pitchFamily="34" charset="0"/>
                <a:cs typeface="Arial" pitchFamily="34" charset="0"/>
              </a:rPr>
              <a:t>Unit – named set of properties and functions</a:t>
            </a:r>
          </a:p>
          <a:p>
            <a:pPr marL="342900" lvl="0" indent="-342900" rtl="0">
              <a:buFont typeface="Arial" panose="020B0604020202020204" pitchFamily="34" charset="0"/>
              <a:buChar char="•"/>
            </a:pPr>
            <a:r>
              <a:rPr lang="en-US" sz="2000" dirty="0" smtClean="0">
                <a:latin typeface="Arial" pitchFamily="34" charset="0"/>
                <a:cs typeface="Arial" pitchFamily="34" charset="0"/>
              </a:rPr>
              <a:t>Unit – named set of members (data members and member functions)</a:t>
            </a:r>
          </a:p>
          <a:p>
            <a:pPr lvl="0" rtl="0"/>
            <a:endParaRPr lang="en-US" sz="2000" dirty="0">
              <a:latin typeface="Arial" pitchFamily="34" charset="0"/>
              <a:cs typeface="Arial" pitchFamily="34" charset="0"/>
            </a:endParaRPr>
          </a:p>
          <a:p>
            <a:pPr lvl="0" rtl="0"/>
            <a:r>
              <a:rPr lang="en-US" sz="2000" dirty="0" smtClean="0">
                <a:latin typeface="Arial" pitchFamily="34" charset="0"/>
                <a:cs typeface="Arial" pitchFamily="34" charset="0"/>
              </a:rPr>
              <a:t>Is unit a type – yes! The key thing unit has explicit definitions of all its features (members)</a:t>
            </a:r>
          </a:p>
          <a:p>
            <a:pPr lvl="0" rtl="0"/>
            <a:endParaRPr lang="en-US" sz="2000" dirty="0">
              <a:latin typeface="Arial" pitchFamily="34" charset="0"/>
              <a:cs typeface="Arial" pitchFamily="34" charset="0"/>
            </a:endParaRPr>
          </a:p>
          <a:p>
            <a:pPr lvl="0" rtl="0"/>
            <a:r>
              <a:rPr lang="en-US" sz="2000" dirty="0" smtClean="0">
                <a:latin typeface="Arial" pitchFamily="34" charset="0"/>
                <a:cs typeface="Arial" pitchFamily="34" charset="0"/>
              </a:rPr>
              <a:t>Type is a more general concept </a:t>
            </a:r>
          </a:p>
          <a:p>
            <a:pPr lvl="0" rtl="0"/>
            <a:r>
              <a:rPr lang="en-US" sz="2000" dirty="0">
                <a:latin typeface="Arial" pitchFamily="34" charset="0"/>
                <a:cs typeface="Arial" pitchFamily="34" charset="0"/>
              </a:rPr>
              <a:t>	</a:t>
            </a:r>
            <a:r>
              <a:rPr lang="en-US" b="1" dirty="0" smtClean="0">
                <a:solidFill>
                  <a:srgbClr val="0000FF"/>
                </a:solidFill>
                <a:latin typeface="Lucida Console" pitchFamily="49" charset="0"/>
                <a:cs typeface="Times New Roman" charset="0"/>
              </a:rPr>
              <a:t>use </a:t>
            </a:r>
            <a:r>
              <a:rPr lang="en-US" dirty="0" smtClean="0">
                <a:solidFill>
                  <a:srgbClr val="0000FF"/>
                </a:solidFill>
                <a:latin typeface="Lucida Console" pitchFamily="49" charset="0"/>
                <a:cs typeface="Times New Roman" charset="0"/>
              </a:rPr>
              <a:t>B </a:t>
            </a:r>
            <a:r>
              <a:rPr lang="en-US" dirty="0">
                <a:solidFill>
                  <a:srgbClr val="0000FF"/>
                </a:solidFill>
                <a:latin typeface="Lucida Console" pitchFamily="49" charset="0"/>
                <a:cs typeface="Times New Roman" charset="0"/>
              </a:rPr>
              <a:t>| C | </a:t>
            </a:r>
            <a:r>
              <a:rPr lang="en-US" dirty="0" smtClean="0">
                <a:solidFill>
                  <a:srgbClr val="0000FF"/>
                </a:solidFill>
                <a:latin typeface="Lucida Console" pitchFamily="49" charset="0"/>
                <a:cs typeface="Times New Roman" charset="0"/>
              </a:rPr>
              <a:t>D </a:t>
            </a:r>
            <a:r>
              <a:rPr lang="en-US" b="1" dirty="0" smtClean="0">
                <a:solidFill>
                  <a:srgbClr val="0000FF"/>
                </a:solidFill>
                <a:latin typeface="Lucida Console" pitchFamily="49" charset="0"/>
                <a:cs typeface="Times New Roman" charset="0"/>
              </a:rPr>
              <a:t>as</a:t>
            </a:r>
            <a:r>
              <a:rPr lang="en-US" dirty="0" smtClean="0">
                <a:solidFill>
                  <a:srgbClr val="0000FF"/>
                </a:solidFill>
                <a:latin typeface="Lucida Console" pitchFamily="49" charset="0"/>
                <a:cs typeface="Times New Roman" charset="0"/>
              </a:rPr>
              <a:t> A</a:t>
            </a:r>
            <a:endParaRPr lang="en-US" dirty="0">
              <a:solidFill>
                <a:srgbClr val="0000FF"/>
              </a:solidFill>
              <a:latin typeface="Lucida Console" pitchFamily="49" charset="0"/>
              <a:cs typeface="Times New Roman" charset="0"/>
            </a:endParaRPr>
          </a:p>
          <a:p>
            <a:pPr lvl="0" rtl="0"/>
            <a:r>
              <a:rPr lang="en-US" dirty="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aFunc</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(parameter: </a:t>
            </a:r>
            <a:r>
              <a:rPr lang="en-US" b="1" dirty="0">
                <a:solidFill>
                  <a:srgbClr val="0000FF"/>
                </a:solidFill>
                <a:latin typeface="Lucida Console" pitchFamily="49" charset="0"/>
                <a:cs typeface="Times New Roman" charset="0"/>
              </a:rPr>
              <a:t>as this</a:t>
            </a:r>
            <a:r>
              <a:rPr lang="en-US" dirty="0" smtClean="0">
                <a:solidFill>
                  <a:srgbClr val="0000FF"/>
                </a:solidFill>
                <a:latin typeface="Lucida Console" pitchFamily="49" charset="0"/>
                <a:cs typeface="Times New Roman" charset="0"/>
              </a:rPr>
              <a:t>)…</a:t>
            </a:r>
          </a:p>
          <a:p>
            <a:pPr lvl="0" rtl="0"/>
            <a:r>
              <a:rPr lang="en-US" dirty="0">
                <a:solidFill>
                  <a:srgbClr val="0000FF"/>
                </a:solidFill>
                <a:latin typeface="Lucida Console" pitchFamily="49" charset="0"/>
                <a:cs typeface="Times New Roman" charset="0"/>
              </a:rPr>
              <a:t>	</a:t>
            </a:r>
            <a:r>
              <a:rPr lang="en-US" b="1" dirty="0" smtClean="0">
                <a:solidFill>
                  <a:srgbClr val="0000FF"/>
                </a:solidFill>
                <a:latin typeface="Lucida Console" pitchFamily="49" charset="0"/>
                <a:cs typeface="Times New Roman" charset="0"/>
              </a:rPr>
              <a:t>unit</a:t>
            </a:r>
            <a:r>
              <a:rPr lang="en-US" dirty="0" smtClean="0">
                <a:solidFill>
                  <a:srgbClr val="0000FF"/>
                </a:solidFill>
                <a:latin typeface="Lucida Console" pitchFamily="49" charset="0"/>
                <a:cs typeface="Times New Roman" charset="0"/>
              </a:rPr>
              <a:t> Array [G] …</a:t>
            </a:r>
            <a:endParaRPr lang="en-US" dirty="0">
              <a:solidFill>
                <a:srgbClr val="0000FF"/>
              </a:solidFill>
              <a:latin typeface="Lucida Console" pitchFamily="49" charset="0"/>
              <a:cs typeface="Times New Roman" charset="0"/>
            </a:endParaRPr>
          </a:p>
          <a:p>
            <a:pPr lvl="0" rtl="0"/>
            <a:endParaRPr lang="en-US" sz="2000" dirty="0">
              <a:latin typeface="Arial" pitchFamily="34" charset="0"/>
              <a:cs typeface="Arial" pitchFamily="34" charset="0"/>
            </a:endParaRPr>
          </a:p>
          <a:p>
            <a:pPr lvl="0" rtl="0"/>
            <a:r>
              <a:rPr lang="en-US" sz="2000" dirty="0" smtClean="0">
                <a:latin typeface="Arial" pitchFamily="34" charset="0"/>
                <a:cs typeface="Arial" pitchFamily="34" charset="0"/>
              </a:rPr>
              <a:t>Type is characterized by set of values (data space) and set of operations</a:t>
            </a:r>
          </a:p>
          <a:p>
            <a:pPr lvl="0" rtl="0"/>
            <a:r>
              <a:rPr lang="en-US" sz="2000" dirty="0" smtClean="0">
                <a:latin typeface="Arial" pitchFamily="34" charset="0"/>
                <a:cs typeface="Arial" pitchFamily="34" charset="0"/>
              </a:rPr>
              <a:t>Type </a:t>
            </a:r>
            <a:r>
              <a:rPr lang="en-US" sz="2000" u="sng" dirty="0" smtClean="0">
                <a:latin typeface="Arial" pitchFamily="34" charset="0"/>
                <a:cs typeface="Arial" pitchFamily="34" charset="0"/>
              </a:rPr>
              <a:t>may</a:t>
            </a:r>
            <a:r>
              <a:rPr lang="en-US" sz="2000" dirty="0" smtClean="0">
                <a:latin typeface="Arial" pitchFamily="34" charset="0"/>
                <a:cs typeface="Arial" pitchFamily="34" charset="0"/>
              </a:rPr>
              <a:t> have a name</a:t>
            </a:r>
          </a:p>
          <a:p>
            <a:pPr lvl="0" rtl="0"/>
            <a:endParaRPr lang="en-US" sz="2000" dirty="0">
              <a:latin typeface="Arial" pitchFamily="34" charset="0"/>
              <a:cs typeface="Arial" pitchFamily="34" charset="0"/>
            </a:endParaRPr>
          </a:p>
          <a:p>
            <a:pPr marL="342900" lvl="0" indent="-342900" rtl="0">
              <a:buFont typeface="Arial" panose="020B0604020202020204" pitchFamily="34" charset="0"/>
              <a:buChar char="•"/>
            </a:pPr>
            <a:r>
              <a:rPr lang="en-US" sz="2000" dirty="0" smtClean="0">
                <a:latin typeface="Arial" pitchFamily="34" charset="0"/>
                <a:cs typeface="Arial" pitchFamily="34" charset="0"/>
              </a:rPr>
              <a:t>Type and unit are compile time entities </a:t>
            </a:r>
          </a:p>
          <a:p>
            <a:pPr marL="342900" lvl="0" indent="-342900" rtl="0">
              <a:buFont typeface="Arial" panose="020B0604020202020204" pitchFamily="34" charset="0"/>
              <a:buChar char="•"/>
            </a:pPr>
            <a:r>
              <a:rPr lang="en-US" sz="2000" dirty="0" smtClean="0">
                <a:latin typeface="Arial" pitchFamily="34" charset="0"/>
                <a:cs typeface="Arial" pitchFamily="34" charset="0"/>
              </a:rPr>
              <a:t>Instances or objects are runtime entities</a:t>
            </a:r>
          </a:p>
          <a:p>
            <a:pPr marL="342900" lvl="0" indent="-342900" rtl="0">
              <a:buFont typeface="Arial" panose="020B0604020202020204" pitchFamily="34" charset="0"/>
              <a:buChar char="•"/>
            </a:pPr>
            <a:r>
              <a:rPr lang="en-US" sz="2000" dirty="0" smtClean="0">
                <a:latin typeface="Arial" pitchFamily="34" charset="0"/>
                <a:cs typeface="Arial" pitchFamily="34" charset="0"/>
              </a:rPr>
              <a:t>Objects can be of reference or value nature</a:t>
            </a:r>
          </a:p>
          <a:p>
            <a:pPr lvl="0" rtl="0"/>
            <a:endParaRPr lang="en-US" sz="2000" dirty="0">
              <a:latin typeface="Arial" pitchFamily="34" charset="0"/>
              <a:cs typeface="Arial" pitchFamily="34" charset="0"/>
            </a:endParaRPr>
          </a:p>
        </p:txBody>
      </p:sp>
      <p:sp>
        <p:nvSpPr>
          <p:cNvPr id="11"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6</a:t>
            </a:fld>
            <a:endParaRPr lang="en-US" dirty="0"/>
          </a:p>
        </p:txBody>
      </p:sp>
    </p:spTree>
    <p:extLst>
      <p:ext uri="{BB962C8B-B14F-4D97-AF65-F5344CB8AC3E}">
        <p14:creationId xmlns:p14="http://schemas.microsoft.com/office/powerpoint/2010/main" val="1588014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21229" y="152400"/>
            <a:ext cx="5248275" cy="636360"/>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Dual syntax :-)</a:t>
            </a:r>
            <a:endParaRPr lang="en-US" sz="3600" b="1" dirty="0">
              <a:solidFill>
                <a:srgbClr val="CC6600"/>
              </a:solidFill>
              <a:latin typeface="Comic Sans MS" pitchFamily="66" charset="0"/>
              <a:ea typeface="+mj-ea"/>
              <a:cs typeface="+mj-cs"/>
            </a:endParaRPr>
          </a:p>
        </p:txBody>
      </p:sp>
      <p:sp>
        <p:nvSpPr>
          <p:cNvPr id="4" name="Content Placeholder 3"/>
          <p:cNvSpPr txBox="1">
            <a:spLocks/>
          </p:cNvSpPr>
          <p:nvPr/>
        </p:nvSpPr>
        <p:spPr>
          <a:xfrm>
            <a:off x="23446" y="838200"/>
            <a:ext cx="4472354" cy="5105400"/>
          </a:xfrm>
          <a:prstGeom prst="rect">
            <a:avLst/>
          </a:prstGeom>
          <a:ln>
            <a:solidFill>
              <a:srgbClr val="FF0000"/>
            </a:solidFill>
          </a:ln>
        </p:spPr>
        <p:txBody>
          <a:bodyPr lIns="0" rIns="0"/>
          <a:lstStyle/>
          <a:p>
            <a:pPr eaLnBrk="0" fontAlgn="base" hangingPunct="0">
              <a:spcBef>
                <a:spcPts val="575"/>
              </a:spcBef>
              <a:spcAft>
                <a:spcPct val="0"/>
              </a:spcAft>
              <a:buClr>
                <a:schemeClr val="accent1"/>
              </a:buClr>
              <a:buSzPct val="85000"/>
              <a:defRPr/>
            </a:pPr>
            <a:r>
              <a:rPr lang="en-US" dirty="0" err="1">
                <a:solidFill>
                  <a:srgbClr val="0000FF"/>
                </a:solidFill>
                <a:latin typeface="Lucida Console" pitchFamily="49" charset="0"/>
                <a:cs typeface="Times New Roman" charset="0"/>
              </a:rPr>
              <a:t>StandardIO.put</a:t>
            </a:r>
            <a:r>
              <a:rPr lang="en-US" dirty="0">
                <a:solidFill>
                  <a:srgbClr val="0000FF"/>
                </a:solidFill>
                <a:latin typeface="Lucida Console" pitchFamily="49" charset="0"/>
                <a:cs typeface="Times New Roman" charset="0"/>
              </a:rPr>
              <a:t>("Hello world!\n")</a:t>
            </a:r>
            <a:endParaRPr lang="ru-RU"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routine (“ha-ha-ha”)</a:t>
            </a:r>
            <a:br>
              <a:rPr lang="en-US" dirty="0">
                <a:solidFill>
                  <a:srgbClr val="0000FF"/>
                </a:solidFill>
                <a:latin typeface="Lucida Console" pitchFamily="49" charset="0"/>
                <a:cs typeface="Times New Roman" charset="0"/>
              </a:rPr>
            </a:b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StandardIO</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io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routine(</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String)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a:solidFill>
                  <a:srgbClr val="0000FF"/>
                </a:solidFill>
                <a:latin typeface="Lucida Console" pitchFamily="49" charset="0"/>
                <a:cs typeface="Times New Roman" charset="0"/>
              </a:rPr>
              <a:t>("Test!\n")</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 </a:t>
            </a:r>
            <a:r>
              <a:rPr lang="en-US" b="1" dirty="0">
                <a:solidFill>
                  <a:srgbClr val="0000FF"/>
                </a:solidFill>
                <a:latin typeface="Lucida Console" pitchFamily="49" charset="0"/>
                <a:cs typeface="Times New Roman" charset="0"/>
              </a:rPr>
              <a:t>is</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C&lt;T&gt;("</a:t>
            </a:r>
            <a:r>
              <a:rPr lang="en-US" dirty="0">
                <a:solidFill>
                  <a:srgbClr val="0000FF"/>
                </a:solidFill>
                <a:latin typeface="Lucida Console" pitchFamily="49" charset="0"/>
                <a:cs typeface="Times New Roman" charset="0"/>
              </a:rPr>
              <a:t>This is a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smtClean="0">
                <a:solidFill>
                  <a:srgbClr val="0000FF"/>
                </a:solidFill>
                <a:latin typeface="Lucida Console" pitchFamily="49" charset="0"/>
                <a:cs typeface="Times New Roman" charset="0"/>
              </a:rPr>
              <a:t>(</a:t>
            </a:r>
            <a:r>
              <a:rPr lang="en-US" dirty="0" err="1" smtClean="0">
                <a:solidFill>
                  <a:srgbClr val="0000FF"/>
                </a:solidFill>
                <a:latin typeface="Lucida Console" pitchFamily="49" charset="0"/>
                <a:cs typeface="Times New Roman" charset="0"/>
              </a:rPr>
              <a:t>c.string</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 “ “ +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 &lt;G&gt;</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string: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b="1" dirty="0" err="1">
                <a:solidFill>
                  <a:srgbClr val="0000FF"/>
                </a:solidFill>
                <a:latin typeface="Lucida Console" pitchFamily="49" charset="0"/>
                <a:cs typeface="Times New Roman" charset="0"/>
              </a:rPr>
              <a:t>init</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string)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string :=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a:t>
            </a:r>
          </a:p>
        </p:txBody>
      </p:sp>
      <p:sp>
        <p:nvSpPr>
          <p:cNvPr id="11" name="Content Placeholder 3"/>
          <p:cNvSpPr txBox="1">
            <a:spLocks/>
          </p:cNvSpPr>
          <p:nvPr/>
        </p:nvSpPr>
        <p:spPr>
          <a:xfrm>
            <a:off x="4528623" y="851095"/>
            <a:ext cx="4572000" cy="5092505"/>
          </a:xfrm>
          <a:prstGeom prst="rect">
            <a:avLst/>
          </a:prstGeom>
          <a:ln>
            <a:solidFill>
              <a:srgbClr val="00B050"/>
            </a:solidFill>
          </a:ln>
        </p:spPr>
        <p:txBody>
          <a:bodyPr lIns="0" rIns="0"/>
          <a:lstStyle/>
          <a:p>
            <a:pPr eaLnBrk="0" fontAlgn="base" hangingPunct="0">
              <a:spcBef>
                <a:spcPts val="575"/>
              </a:spcBef>
              <a:spcAft>
                <a:spcPct val="0"/>
              </a:spcAft>
              <a:buClr>
                <a:schemeClr val="accent1"/>
              </a:buClr>
              <a:buSzPct val="85000"/>
              <a:defRPr/>
            </a:pPr>
            <a:r>
              <a:rPr lang="en-US" dirty="0" err="1">
                <a:solidFill>
                  <a:srgbClr val="0000FF"/>
                </a:solidFill>
                <a:latin typeface="Lucida Console" pitchFamily="49" charset="0"/>
                <a:cs typeface="Times New Roman" charset="0"/>
              </a:rPr>
              <a:t>StandardIO.put</a:t>
            </a:r>
            <a:r>
              <a:rPr lang="en-US" dirty="0">
                <a:solidFill>
                  <a:srgbClr val="0000FF"/>
                </a:solidFill>
                <a:latin typeface="Lucida Console" pitchFamily="49" charset="0"/>
                <a:cs typeface="Times New Roman" charset="0"/>
              </a:rPr>
              <a:t>("Hello world!\n")</a:t>
            </a:r>
            <a:endParaRPr lang="ru-RU"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routine (“ha-ha-ha”)</a:t>
            </a:r>
            <a:br>
              <a:rPr lang="en-US" dirty="0">
                <a:solidFill>
                  <a:srgbClr val="0000FF"/>
                </a:solidFill>
                <a:latin typeface="Lucida Console" pitchFamily="49" charset="0"/>
                <a:cs typeface="Times New Roman" charset="0"/>
              </a:rPr>
            </a:b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StandardIO</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io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routine(</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String) </a:t>
            </a:r>
            <a:r>
              <a:rPr lang="en-US" b="1" dirty="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a:solidFill>
                  <a:srgbClr val="0000FF"/>
                </a:solidFill>
                <a:latin typeface="Lucida Console" pitchFamily="49" charset="0"/>
                <a:cs typeface="Times New Roman" charset="0"/>
              </a:rPr>
              <a:t>("Test!\n")</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 </a:t>
            </a:r>
            <a:r>
              <a:rPr lang="en-US" b="1" dirty="0">
                <a:solidFill>
                  <a:srgbClr val="0000FF"/>
                </a:solidFill>
                <a:latin typeface="Lucida Console" pitchFamily="49" charset="0"/>
                <a:cs typeface="Times New Roman" charset="0"/>
              </a:rPr>
              <a:t>is</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C[T]("</a:t>
            </a:r>
            <a:r>
              <a:rPr lang="en-US" dirty="0">
                <a:solidFill>
                  <a:srgbClr val="0000FF"/>
                </a:solidFill>
                <a:latin typeface="Lucida Console" pitchFamily="49" charset="0"/>
                <a:cs typeface="Times New Roman" charset="0"/>
              </a:rPr>
              <a:t>This is a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smtClean="0">
                <a:solidFill>
                  <a:srgbClr val="0000FF"/>
                </a:solidFill>
                <a:latin typeface="Lucida Console" pitchFamily="49" charset="0"/>
                <a:cs typeface="Times New Roman" charset="0"/>
              </a:rPr>
              <a:t>(</a:t>
            </a:r>
            <a:r>
              <a:rPr lang="en-US" dirty="0" err="1" smtClean="0">
                <a:solidFill>
                  <a:srgbClr val="0000FF"/>
                </a:solidFill>
                <a:latin typeface="Lucida Console" pitchFamily="49" charset="0"/>
                <a:cs typeface="Times New Roman" charset="0"/>
              </a:rPr>
              <a:t>c.string</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 “ “ +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end</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 [G]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string: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b="1" dirty="0" err="1">
                <a:solidFill>
                  <a:srgbClr val="0000FF"/>
                </a:solidFill>
                <a:latin typeface="Lucida Console" pitchFamily="49" charset="0"/>
                <a:cs typeface="Times New Roman" charset="0"/>
              </a:rPr>
              <a:t>init</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as string) </a:t>
            </a:r>
            <a:r>
              <a:rPr lang="en-US" b="1" dirty="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string :=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end</a:t>
            </a:r>
            <a:br>
              <a:rPr lang="en-US" b="1" dirty="0">
                <a:solidFill>
                  <a:srgbClr val="0000FF"/>
                </a:solidFill>
                <a:latin typeface="Lucida Console" pitchFamily="49" charset="0"/>
                <a:cs typeface="Times New Roman" charset="0"/>
              </a:rPr>
            </a:br>
            <a:r>
              <a:rPr lang="en-US" b="1" dirty="0" err="1">
                <a:solidFill>
                  <a:srgbClr val="0000FF"/>
                </a:solidFill>
                <a:latin typeface="Lucida Console" pitchFamily="49" charset="0"/>
                <a:cs typeface="Times New Roman" charset="0"/>
              </a:rPr>
              <a:t>end</a:t>
            </a:r>
            <a:endParaRPr lang="en-US" b="1" dirty="0">
              <a:solidFill>
                <a:srgbClr val="0000FF"/>
              </a:solidFill>
              <a:latin typeface="Lucida Console" pitchFamily="49" charset="0"/>
              <a:cs typeface="Times New Roman" charset="0"/>
            </a:endParaRPr>
          </a:p>
        </p:txBody>
      </p:sp>
      <p:sp>
        <p:nvSpPr>
          <p:cNvPr id="5" name="TextBox 4"/>
          <p:cNvSpPr txBox="1"/>
          <p:nvPr/>
        </p:nvSpPr>
        <p:spPr>
          <a:xfrm>
            <a:off x="440788" y="6174432"/>
            <a:ext cx="8229600" cy="461665"/>
          </a:xfrm>
          <a:prstGeom prst="rect">
            <a:avLst/>
          </a:prstGeom>
          <a:noFill/>
          <a:ln>
            <a:noFill/>
          </a:ln>
        </p:spPr>
        <p:txBody>
          <a:bodyPr wrap="square" rtlCol="0">
            <a:spAutoFit/>
          </a:bodyPr>
          <a:lstStyle/>
          <a:p>
            <a:r>
              <a:rPr lang="en-US" sz="2400" dirty="0" smtClean="0"/>
              <a:t>Syntax is just a form, one may select the one which suits better …</a:t>
            </a:r>
            <a:endParaRPr lang="en-US" sz="2400" dirty="0"/>
          </a:p>
        </p:txBody>
      </p:sp>
      <p:sp>
        <p:nvSpPr>
          <p:cNvPr id="12"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7</a:t>
            </a:fld>
            <a:endParaRPr lang="en-US" dirty="0"/>
          </a:p>
        </p:txBody>
      </p:sp>
    </p:spTree>
    <p:extLst>
      <p:ext uri="{BB962C8B-B14F-4D97-AF65-F5344CB8AC3E}">
        <p14:creationId xmlns:p14="http://schemas.microsoft.com/office/powerpoint/2010/main" val="4200808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Units – 3 in 1 (class, module, type)</a:t>
            </a:r>
            <a:endParaRPr lang="en-US" sz="3600" b="1" dirty="0">
              <a:solidFill>
                <a:srgbClr val="CC6600"/>
              </a:solidFill>
              <a:latin typeface="Comic Sans MS" pitchFamily="66" charset="0"/>
              <a:ea typeface="+mj-ea"/>
              <a:cs typeface="+mj-cs"/>
            </a:endParaRPr>
          </a:p>
        </p:txBody>
      </p:sp>
      <p:grpSp>
        <p:nvGrpSpPr>
          <p:cNvPr id="4" name="Group 3"/>
          <p:cNvGrpSpPr/>
          <p:nvPr/>
        </p:nvGrpSpPr>
        <p:grpSpPr>
          <a:xfrm>
            <a:off x="129696" y="980662"/>
            <a:ext cx="3985104" cy="4729675"/>
            <a:chOff x="4963883" y="1197429"/>
            <a:chExt cx="3679374" cy="3493377"/>
          </a:xfrm>
        </p:grpSpPr>
        <p:sp>
          <p:nvSpPr>
            <p:cNvPr id="6" name="Rounded Rectangle 5"/>
            <p:cNvSpPr/>
            <p:nvPr/>
          </p:nvSpPr>
          <p:spPr>
            <a:xfrm>
              <a:off x="4971142" y="1197429"/>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latin typeface="Arial" pitchFamily="34" charset="0"/>
                  <a:cs typeface="Arial" pitchFamily="34" charset="0"/>
                </a:rPr>
                <a:t>Usage (module)</a:t>
              </a:r>
              <a:endParaRPr lang="ru-RU" sz="2000" b="1" dirty="0">
                <a:latin typeface="Arial" pitchFamily="34" charset="0"/>
                <a:cs typeface="Arial" pitchFamily="34" charset="0"/>
              </a:endParaRPr>
            </a:p>
          </p:txBody>
        </p:sp>
        <p:sp>
          <p:nvSpPr>
            <p:cNvPr id="7" name="Rounded Rectangle 6"/>
            <p:cNvSpPr/>
            <p:nvPr/>
          </p:nvSpPr>
          <p:spPr>
            <a:xfrm>
              <a:off x="4963883" y="2256972"/>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latin typeface="Arial" pitchFamily="34" charset="0"/>
                  <a:cs typeface="Arial" pitchFamily="34" charset="0"/>
                </a:rPr>
                <a:t>Inheritance (class)</a:t>
              </a:r>
              <a:endParaRPr lang="ru-RU" sz="2000" b="1" dirty="0">
                <a:latin typeface="Arial" pitchFamily="34" charset="0"/>
                <a:cs typeface="Arial" pitchFamily="34" charset="0"/>
              </a:endParaRPr>
            </a:p>
          </p:txBody>
        </p:sp>
        <p:sp>
          <p:nvSpPr>
            <p:cNvPr id="8" name="Rounded Rectangle 7"/>
            <p:cNvSpPr/>
            <p:nvPr/>
          </p:nvSpPr>
          <p:spPr>
            <a:xfrm>
              <a:off x="4963884" y="3483428"/>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latin typeface="Arial" pitchFamily="34" charset="0"/>
                  <a:cs typeface="Arial" pitchFamily="34" charset="0"/>
                </a:rPr>
                <a:t>Typification (type)</a:t>
              </a:r>
              <a:endParaRPr lang="ru-RU" sz="2000" b="1" dirty="0">
                <a:latin typeface="Arial" pitchFamily="34" charset="0"/>
                <a:cs typeface="Arial" pitchFamily="34" charset="0"/>
              </a:endParaRPr>
            </a:p>
          </p:txBody>
        </p:sp>
        <p:sp>
          <p:nvSpPr>
            <p:cNvPr id="9" name="TextBox 8"/>
            <p:cNvSpPr txBox="1"/>
            <p:nvPr/>
          </p:nvSpPr>
          <p:spPr>
            <a:xfrm>
              <a:off x="4978399" y="1632856"/>
              <a:ext cx="3664858" cy="522850"/>
            </a:xfrm>
            <a:prstGeom prst="rect">
              <a:avLst/>
            </a:prstGeom>
            <a:noFill/>
          </p:spPr>
          <p:txBody>
            <a:bodyPr wrap="square" lIns="0" rIns="0" rtlCol="0">
              <a:spAutoFit/>
            </a:bodyPr>
            <a:lstStyle/>
            <a:p>
              <a:r>
                <a:rPr lang="en-US" sz="2000" dirty="0" smtClean="0"/>
                <a:t>Client gets access to visible features of the module </a:t>
              </a:r>
              <a:endParaRPr lang="ru-RU" sz="2000" dirty="0"/>
            </a:p>
          </p:txBody>
        </p:sp>
        <p:sp>
          <p:nvSpPr>
            <p:cNvPr id="10" name="TextBox 9"/>
            <p:cNvSpPr txBox="1"/>
            <p:nvPr/>
          </p:nvSpPr>
          <p:spPr>
            <a:xfrm>
              <a:off x="4978398" y="2685143"/>
              <a:ext cx="3664858" cy="522850"/>
            </a:xfrm>
            <a:prstGeom prst="rect">
              <a:avLst/>
            </a:prstGeom>
            <a:noFill/>
          </p:spPr>
          <p:txBody>
            <a:bodyPr wrap="square" lIns="0" rIns="0" rtlCol="0">
              <a:spAutoFit/>
            </a:bodyPr>
            <a:lstStyle/>
            <a:p>
              <a:r>
                <a:rPr lang="en-US" sz="2000" dirty="0" smtClean="0"/>
                <a:t>Unit inherits features of the base units treating them as classes</a:t>
              </a:r>
              <a:endParaRPr lang="ru-RU" sz="2000" dirty="0"/>
            </a:p>
          </p:txBody>
        </p:sp>
        <p:sp>
          <p:nvSpPr>
            <p:cNvPr id="11" name="TextBox 10"/>
            <p:cNvSpPr txBox="1"/>
            <p:nvPr/>
          </p:nvSpPr>
          <p:spPr>
            <a:xfrm>
              <a:off x="4963886" y="3940629"/>
              <a:ext cx="3664858" cy="750177"/>
            </a:xfrm>
            <a:prstGeom prst="rect">
              <a:avLst/>
            </a:prstGeom>
            <a:noFill/>
          </p:spPr>
          <p:txBody>
            <a:bodyPr wrap="square" lIns="0" rIns="0" rtlCol="0">
              <a:spAutoFit/>
            </a:bodyPr>
            <a:lstStyle/>
            <a:p>
              <a:r>
                <a:rPr lang="en-US" sz="2000" dirty="0" smtClean="0"/>
                <a:t>Each unit defines a type. This type can be used to define unit attribute, local or argument of routine</a:t>
              </a:r>
              <a:endParaRPr lang="ru-RU" sz="2000" dirty="0"/>
            </a:p>
          </p:txBody>
        </p:sp>
      </p:grpSp>
      <p:sp>
        <p:nvSpPr>
          <p:cNvPr id="16" name="Content Placeholder 3"/>
          <p:cNvSpPr txBox="1">
            <a:spLocks/>
          </p:cNvSpPr>
          <p:nvPr/>
        </p:nvSpPr>
        <p:spPr>
          <a:xfrm>
            <a:off x="4448176" y="1374155"/>
            <a:ext cx="4695824" cy="4340845"/>
          </a:xfrm>
          <a:prstGeom prst="rect">
            <a:avLst/>
          </a:prstGeom>
        </p:spPr>
        <p:txBody>
          <a:bodyPr lIns="0" rIns="0"/>
          <a:lstStyle/>
          <a:p>
            <a:pPr eaLnBrk="0" fontAlgn="base" hangingPunct="0">
              <a:spcBef>
                <a:spcPts val="575"/>
              </a:spcBef>
              <a:spcAft>
                <a:spcPct val="0"/>
              </a:spcAft>
              <a:buClr>
                <a:schemeClr val="accent1"/>
              </a:buClr>
              <a:buSzPct val="85000"/>
              <a:defRPr/>
            </a:pPr>
            <a:r>
              <a:rPr lang="en-US" dirty="0" err="1">
                <a:solidFill>
                  <a:srgbClr val="0000FF"/>
                </a:solidFill>
                <a:latin typeface="Lucida Console" pitchFamily="49" charset="0"/>
                <a:cs typeface="Times New Roman" charset="0"/>
              </a:rPr>
              <a:t>StandardIO.put</a:t>
            </a:r>
            <a:r>
              <a:rPr lang="en-US" dirty="0">
                <a:solidFill>
                  <a:srgbClr val="0000FF"/>
                </a:solidFill>
                <a:latin typeface="Lucida Console" pitchFamily="49" charset="0"/>
                <a:cs typeface="Times New Roman" charset="0"/>
              </a:rPr>
              <a:t>("Hello world!\n")</a:t>
            </a:r>
            <a:endParaRPr lang="ru-RU"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routine (C)</a:t>
            </a:r>
            <a:br>
              <a:rPr lang="en-US" dirty="0">
                <a:solidFill>
                  <a:srgbClr val="0000FF"/>
                </a:solidFill>
                <a:latin typeface="Lucida Console" pitchFamily="49" charset="0"/>
                <a:cs typeface="Times New Roman" charset="0"/>
              </a:rPr>
            </a:b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C </a:t>
            </a:r>
            <a:r>
              <a:rPr lang="en-US" b="1" dirty="0">
                <a:solidFill>
                  <a:srgbClr val="0000FF"/>
                </a:solidFill>
                <a:latin typeface="Lucida Console" pitchFamily="49" charset="0"/>
                <a:cs typeface="Times New Roman" charset="0"/>
              </a:rPr>
              <a:t>extend</a:t>
            </a:r>
            <a:r>
              <a:rPr lang="en-US" dirty="0">
                <a:solidFill>
                  <a:srgbClr val="0000FF"/>
                </a:solidFill>
                <a:latin typeface="Lucida Console" pitchFamily="49" charset="0"/>
                <a:cs typeface="Times New Roman" charset="0"/>
              </a:rPr>
              <a:t> B, ~D </a:t>
            </a: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B</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end</a:t>
            </a:r>
          </a:p>
          <a:p>
            <a:pPr eaLnBrk="0" fontAlgn="base" hangingPunct="0">
              <a:spcBef>
                <a:spcPts val="575"/>
              </a:spcBef>
              <a:spcAft>
                <a:spcPct val="0"/>
              </a:spcAft>
              <a:buClr>
                <a:schemeClr val="accent1"/>
              </a:buClr>
              <a:buSzPct val="85000"/>
              <a:defRPr/>
            </a:pP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routine(b: B) </a:t>
            </a: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D </a:t>
            </a:r>
            <a:r>
              <a:rPr lang="en-US" b="1" dirty="0" smtClean="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D.foo</a:t>
            </a: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end</a:t>
            </a: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B</a:t>
            </a: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    foo </a:t>
            </a:r>
            <a:r>
              <a:rPr lang="en-US" b="1" dirty="0" smtClean="0">
                <a:solidFill>
                  <a:srgbClr val="0000FF"/>
                </a:solidFill>
                <a:latin typeface="Lucida Console" pitchFamily="49" charset="0"/>
                <a:cs typeface="Times New Roman" charset="0"/>
              </a:rPr>
              <a:t>do</a:t>
            </a:r>
            <a:endParaRPr lang="en-US" b="1"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end</a:t>
            </a: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end</a:t>
            </a: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endParaRPr lang="en-US" sz="1600" dirty="0">
              <a:solidFill>
                <a:srgbClr val="0000FF"/>
              </a:solidFill>
              <a:latin typeface="Lucida Console" pitchFamily="49" charset="0"/>
              <a:cs typeface="Calibri" pitchFamily="34" charset="0"/>
            </a:endParaRPr>
          </a:p>
        </p:txBody>
      </p:sp>
      <p:sp>
        <p:nvSpPr>
          <p:cNvPr id="29" name="Rounded Rectangular Callout 28"/>
          <p:cNvSpPr/>
          <p:nvPr/>
        </p:nvSpPr>
        <p:spPr>
          <a:xfrm>
            <a:off x="7331392" y="797130"/>
            <a:ext cx="1750696" cy="457200"/>
          </a:xfrm>
          <a:prstGeom prst="wedgeRoundRectCallout">
            <a:avLst>
              <a:gd name="adj1" fmla="val -120316"/>
              <a:gd name="adj2" fmla="val 77154"/>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Usage(module)</a:t>
            </a:r>
            <a:endParaRPr lang="ru-RU" dirty="0"/>
          </a:p>
        </p:txBody>
      </p:sp>
      <p:sp>
        <p:nvSpPr>
          <p:cNvPr id="30" name="Rounded Rectangular Callout 29"/>
          <p:cNvSpPr/>
          <p:nvPr/>
        </p:nvSpPr>
        <p:spPr>
          <a:xfrm>
            <a:off x="6796088" y="1898539"/>
            <a:ext cx="2286000" cy="457200"/>
          </a:xfrm>
          <a:prstGeom prst="wedgeRoundRectCallout">
            <a:avLst>
              <a:gd name="adj1" fmla="val -90142"/>
              <a:gd name="adj2" fmla="val 6338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Inheritance(class)</a:t>
            </a:r>
            <a:endParaRPr lang="ru-RU" dirty="0"/>
          </a:p>
        </p:txBody>
      </p:sp>
      <p:sp>
        <p:nvSpPr>
          <p:cNvPr id="31" name="Rounded Rectangular Callout 30"/>
          <p:cNvSpPr/>
          <p:nvPr/>
        </p:nvSpPr>
        <p:spPr>
          <a:xfrm>
            <a:off x="6928796" y="2805793"/>
            <a:ext cx="2153292" cy="457200"/>
          </a:xfrm>
          <a:prstGeom prst="wedgeRoundRectCallout">
            <a:avLst>
              <a:gd name="adj1" fmla="val -91695"/>
              <a:gd name="adj2" fmla="val 77593"/>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Typification (type)</a:t>
            </a:r>
            <a:endParaRPr lang="ru-RU" dirty="0"/>
          </a:p>
        </p:txBody>
      </p:sp>
      <p:sp>
        <p:nvSpPr>
          <p:cNvPr id="32" name="Rounded Rectangular Callout 31"/>
          <p:cNvSpPr/>
          <p:nvPr/>
        </p:nvSpPr>
        <p:spPr>
          <a:xfrm>
            <a:off x="7331392" y="3962400"/>
            <a:ext cx="1750696" cy="457200"/>
          </a:xfrm>
          <a:prstGeom prst="wedgeRoundRectCallout">
            <a:avLst>
              <a:gd name="adj1" fmla="val -159049"/>
              <a:gd name="adj2" fmla="val -57677"/>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Usage(module)</a:t>
            </a:r>
            <a:endParaRPr lang="ru-RU" dirty="0"/>
          </a:p>
        </p:txBody>
      </p:sp>
      <p:sp>
        <p:nvSpPr>
          <p:cNvPr id="3" name="TextBox 2"/>
          <p:cNvSpPr txBox="1"/>
          <p:nvPr/>
        </p:nvSpPr>
        <p:spPr>
          <a:xfrm>
            <a:off x="838199" y="5943600"/>
            <a:ext cx="7467601" cy="461665"/>
          </a:xfrm>
          <a:prstGeom prst="rect">
            <a:avLst/>
          </a:prstGeom>
          <a:noFill/>
        </p:spPr>
        <p:txBody>
          <a:bodyPr wrap="square" rtlCol="0">
            <a:spAutoFit/>
          </a:bodyPr>
          <a:lstStyle/>
          <a:p>
            <a:pPr algn="ctr"/>
            <a:r>
              <a:rPr lang="en-US" sz="2400" dirty="0" smtClean="0"/>
              <a:t>Type is the universal and the most high-level concept</a:t>
            </a:r>
            <a:endParaRPr lang="en-US" sz="2400" dirty="0"/>
          </a:p>
        </p:txBody>
      </p:sp>
      <p:sp>
        <p:nvSpPr>
          <p:cNvPr id="1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8</a:t>
            </a:fld>
            <a:endParaRPr lang="en-US" dirty="0"/>
          </a:p>
        </p:txBody>
      </p:sp>
    </p:spTree>
    <p:extLst>
      <p:ext uri="{BB962C8B-B14F-4D97-AF65-F5344CB8AC3E}">
        <p14:creationId xmlns:p14="http://schemas.microsoft.com/office/powerpoint/2010/main" val="314938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Relations between types/units</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228600" y="838200"/>
            <a:ext cx="2819400"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Inheritance</a:t>
            </a:r>
          </a:p>
          <a:p>
            <a:pPr marL="342900" indent="-342900">
              <a:buFont typeface="Arial" panose="020B0604020202020204" pitchFamily="34" charset="0"/>
              <a:buChar char="•"/>
            </a:pPr>
            <a:r>
              <a:rPr lang="en-US" sz="2400" dirty="0" smtClean="0"/>
              <a:t>Usage</a:t>
            </a:r>
          </a:p>
          <a:p>
            <a:endParaRPr lang="en-US" sz="2400" dirty="0"/>
          </a:p>
          <a:p>
            <a:r>
              <a:rPr lang="en-US" sz="2400" dirty="0" smtClean="0"/>
              <a:t>X inherits P</a:t>
            </a:r>
          </a:p>
          <a:p>
            <a:r>
              <a:rPr lang="en-US" sz="2400" dirty="0" smtClean="0"/>
              <a:t>X uses S</a:t>
            </a:r>
          </a:p>
          <a:p>
            <a:r>
              <a:rPr lang="en-US" sz="2400" dirty="0" smtClean="0"/>
              <a:t>X is a client of S</a:t>
            </a:r>
          </a:p>
          <a:p>
            <a:endParaRPr lang="en-US" sz="2400" dirty="0"/>
          </a:p>
          <a:p>
            <a:endParaRPr lang="en-US" sz="2400" dirty="0" smtClean="0"/>
          </a:p>
          <a:p>
            <a:r>
              <a:rPr lang="en-US" dirty="0">
                <a:solidFill>
                  <a:srgbClr val="0000FF"/>
                </a:solidFill>
                <a:latin typeface="Lucida Console" pitchFamily="49" charset="0"/>
                <a:cs typeface="Times New Roman" charset="0"/>
              </a:rPr>
              <a:t>a: </a:t>
            </a:r>
            <a:r>
              <a:rPr lang="en-US" dirty="0" smtClean="0">
                <a:solidFill>
                  <a:srgbClr val="0000FF"/>
                </a:solidFill>
                <a:latin typeface="Lucida Console" pitchFamily="49" charset="0"/>
                <a:cs typeface="Times New Roman" charset="0"/>
              </a:rPr>
              <a:t>A</a:t>
            </a:r>
            <a:endParaRPr lang="en-US" dirty="0">
              <a:solidFill>
                <a:srgbClr val="0000FF"/>
              </a:solidFill>
              <a:latin typeface="Lucida Console" pitchFamily="49" charset="0"/>
              <a:cs typeface="Times New Roman" charset="0"/>
            </a:endParaRPr>
          </a:p>
          <a:p>
            <a:r>
              <a:rPr lang="en-US" dirty="0">
                <a:solidFill>
                  <a:srgbClr val="0000FF"/>
                </a:solidFill>
                <a:latin typeface="Lucida Console" pitchFamily="49" charset="0"/>
                <a:cs typeface="Times New Roman" charset="0"/>
              </a:rPr>
              <a:t>b: </a:t>
            </a:r>
            <a:r>
              <a:rPr lang="en-US" dirty="0" smtClean="0">
                <a:solidFill>
                  <a:srgbClr val="0000FF"/>
                </a:solidFill>
                <a:latin typeface="Lucida Console" pitchFamily="49" charset="0"/>
                <a:cs typeface="Times New Roman" charset="0"/>
              </a:rPr>
              <a:t>B</a:t>
            </a:r>
            <a:endParaRPr lang="en-US" dirty="0">
              <a:solidFill>
                <a:srgbClr val="0000FF"/>
              </a:solidFill>
              <a:latin typeface="Lucida Console" pitchFamily="49" charset="0"/>
              <a:cs typeface="Times New Roman" charset="0"/>
            </a:endParaRPr>
          </a:p>
          <a:p>
            <a:r>
              <a:rPr lang="en-US" dirty="0">
                <a:solidFill>
                  <a:srgbClr val="0000FF"/>
                </a:solidFill>
                <a:latin typeface="Lucida Console" pitchFamily="49" charset="0"/>
                <a:cs typeface="Times New Roman" charset="0"/>
              </a:rPr>
              <a:t>a := </a:t>
            </a:r>
            <a:r>
              <a:rPr lang="en-US" dirty="0" smtClean="0">
                <a:solidFill>
                  <a:srgbClr val="0000FF"/>
                </a:solidFill>
                <a:latin typeface="Lucida Console" pitchFamily="49" charset="0"/>
                <a:cs typeface="Times New Roman" charset="0"/>
              </a:rPr>
              <a:t>b</a:t>
            </a:r>
          </a:p>
          <a:p>
            <a:r>
              <a:rPr lang="en-US" dirty="0" smtClean="0">
                <a:solidFill>
                  <a:srgbClr val="0000FF"/>
                </a:solidFill>
                <a:latin typeface="Lucida Console" pitchFamily="49" charset="0"/>
                <a:cs typeface="Times New Roman" charset="0"/>
              </a:rPr>
              <a:t>// Polymorphic </a:t>
            </a:r>
          </a:p>
          <a:p>
            <a:r>
              <a:rPr lang="en-US" dirty="0" smtClean="0">
                <a:solidFill>
                  <a:srgbClr val="0000FF"/>
                </a:solidFill>
                <a:latin typeface="Lucida Console" pitchFamily="49" charset="0"/>
                <a:cs typeface="Times New Roman" charset="0"/>
              </a:rPr>
              <a:t>// assignment</a:t>
            </a:r>
          </a:p>
          <a:p>
            <a:endParaRPr lang="en-US" dirty="0">
              <a:solidFill>
                <a:srgbClr val="0000FF"/>
              </a:solidFill>
              <a:latin typeface="Lucida Console" pitchFamily="49" charset="0"/>
              <a:cs typeface="Times New Roman" charset="0"/>
            </a:endParaRPr>
          </a:p>
          <a:p>
            <a:r>
              <a:rPr lang="en-US" dirty="0" err="1" smtClean="0">
                <a:solidFill>
                  <a:srgbClr val="0000FF"/>
                </a:solidFill>
                <a:latin typeface="Lucida Console" pitchFamily="49" charset="0"/>
                <a:cs typeface="Times New Roman" charset="0"/>
              </a:rPr>
              <a:t>a.foo</a:t>
            </a:r>
            <a:r>
              <a:rPr lang="en-US" dirty="0" smtClean="0">
                <a:solidFill>
                  <a:srgbClr val="0000FF"/>
                </a:solidFill>
                <a:latin typeface="Lucida Console" pitchFamily="49" charset="0"/>
                <a:cs typeface="Times New Roman" charset="0"/>
              </a:rPr>
              <a:t> </a:t>
            </a:r>
          </a:p>
          <a:p>
            <a:r>
              <a:rPr lang="en-US" dirty="0" smtClean="0">
                <a:solidFill>
                  <a:srgbClr val="0000FF"/>
                </a:solidFill>
                <a:latin typeface="Lucida Console" pitchFamily="49" charset="0"/>
                <a:cs typeface="Times New Roman" charset="0"/>
              </a:rPr>
              <a:t>// Dot call - usage</a:t>
            </a:r>
            <a:endParaRPr lang="en-US" dirty="0">
              <a:solidFill>
                <a:srgbClr val="0000FF"/>
              </a:solidFill>
              <a:latin typeface="Lucida Console" pitchFamily="49" charset="0"/>
              <a:cs typeface="Times New Roman" charset="0"/>
            </a:endParaRPr>
          </a:p>
        </p:txBody>
      </p:sp>
      <p:sp>
        <p:nvSpPr>
          <p:cNvPr id="5" name="Овал 4"/>
          <p:cNvSpPr/>
          <p:nvPr/>
        </p:nvSpPr>
        <p:spPr>
          <a:xfrm>
            <a:off x="2667001" y="2802685"/>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X</a:t>
            </a:r>
            <a:endParaRPr lang="en-US" b="1" dirty="0">
              <a:solidFill>
                <a:schemeClr val="tx1"/>
              </a:solidFill>
            </a:endParaRPr>
          </a:p>
        </p:txBody>
      </p:sp>
      <p:sp>
        <p:nvSpPr>
          <p:cNvPr id="17" name="Овал 16"/>
          <p:cNvSpPr/>
          <p:nvPr/>
        </p:nvSpPr>
        <p:spPr>
          <a:xfrm>
            <a:off x="2675793" y="914400"/>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 </a:t>
            </a:r>
          </a:p>
          <a:p>
            <a:pPr algn="ctr"/>
            <a:r>
              <a:rPr lang="en-US" b="1" dirty="0" smtClean="0">
                <a:solidFill>
                  <a:schemeClr val="tx1"/>
                </a:solidFill>
              </a:rPr>
              <a:t>(parent)</a:t>
            </a:r>
            <a:endParaRPr lang="en-US" b="1" dirty="0">
              <a:solidFill>
                <a:schemeClr val="tx1"/>
              </a:solidFill>
            </a:endParaRPr>
          </a:p>
        </p:txBody>
      </p:sp>
      <p:sp>
        <p:nvSpPr>
          <p:cNvPr id="18" name="Овал 17"/>
          <p:cNvSpPr/>
          <p:nvPr/>
        </p:nvSpPr>
        <p:spPr>
          <a:xfrm>
            <a:off x="6248400" y="2806202"/>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a:t>
            </a:r>
          </a:p>
          <a:p>
            <a:pPr algn="ctr"/>
            <a:r>
              <a:rPr lang="en-US" b="1" dirty="0" smtClean="0">
                <a:solidFill>
                  <a:schemeClr val="tx1"/>
                </a:solidFill>
              </a:rPr>
              <a:t>(supplier)</a:t>
            </a:r>
            <a:endParaRPr lang="en-US" b="1" dirty="0">
              <a:solidFill>
                <a:schemeClr val="tx1"/>
              </a:solidFill>
            </a:endParaRPr>
          </a:p>
        </p:txBody>
      </p:sp>
      <p:cxnSp>
        <p:nvCxnSpPr>
          <p:cNvPr id="13" name="Прямая со стрелкой 12"/>
          <p:cNvCxnSpPr>
            <a:stCxn id="5" idx="0"/>
            <a:endCxn id="17" idx="4"/>
          </p:cNvCxnSpPr>
          <p:nvPr/>
        </p:nvCxnSpPr>
        <p:spPr>
          <a:xfrm flipV="1">
            <a:off x="4000501" y="1905000"/>
            <a:ext cx="8792" cy="8976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5" idx="6"/>
            <a:endCxn id="18" idx="2"/>
          </p:cNvCxnSpPr>
          <p:nvPr/>
        </p:nvCxnSpPr>
        <p:spPr>
          <a:xfrm>
            <a:off x="5334000" y="3297985"/>
            <a:ext cx="914400" cy="3517"/>
          </a:xfrm>
          <a:prstGeom prst="straightConnector1">
            <a:avLst/>
          </a:prstGeom>
          <a:ln w="38100" cmpd="dbl">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99793" y="2169176"/>
            <a:ext cx="533400" cy="369332"/>
          </a:xfrm>
          <a:prstGeom prst="rect">
            <a:avLst/>
          </a:prstGeom>
          <a:noFill/>
        </p:spPr>
        <p:txBody>
          <a:bodyPr wrap="square" rtlCol="0">
            <a:spAutoFit/>
          </a:bodyPr>
          <a:lstStyle/>
          <a:p>
            <a:r>
              <a:rPr lang="en-US" dirty="0" smtClean="0"/>
              <a:t>1:N</a:t>
            </a:r>
            <a:endParaRPr lang="en-US" dirty="0"/>
          </a:p>
        </p:txBody>
      </p:sp>
      <p:sp>
        <p:nvSpPr>
          <p:cNvPr id="25" name="TextBox 24"/>
          <p:cNvSpPr txBox="1"/>
          <p:nvPr/>
        </p:nvSpPr>
        <p:spPr>
          <a:xfrm>
            <a:off x="5524500" y="3564685"/>
            <a:ext cx="533400" cy="369332"/>
          </a:xfrm>
          <a:prstGeom prst="rect">
            <a:avLst/>
          </a:prstGeom>
          <a:noFill/>
        </p:spPr>
        <p:txBody>
          <a:bodyPr wrap="square" rtlCol="0">
            <a:spAutoFit/>
          </a:bodyPr>
          <a:lstStyle/>
          <a:p>
            <a:r>
              <a:rPr lang="en-US" dirty="0" smtClean="0"/>
              <a:t>1:N</a:t>
            </a:r>
            <a:endParaRPr lang="en-US" dirty="0"/>
          </a:p>
        </p:txBody>
      </p:sp>
      <p:sp>
        <p:nvSpPr>
          <p:cNvPr id="35" name="Овал 34"/>
          <p:cNvSpPr/>
          <p:nvPr/>
        </p:nvSpPr>
        <p:spPr>
          <a:xfrm>
            <a:off x="4114800" y="4267200"/>
            <a:ext cx="1608993" cy="657354"/>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p>
        </p:txBody>
      </p:sp>
      <p:cxnSp>
        <p:nvCxnSpPr>
          <p:cNvPr id="36" name="Прямая со стрелкой 35"/>
          <p:cNvCxnSpPr>
            <a:endCxn id="35" idx="4"/>
          </p:cNvCxnSpPr>
          <p:nvPr/>
        </p:nvCxnSpPr>
        <p:spPr>
          <a:xfrm flipV="1">
            <a:off x="4919297" y="4924554"/>
            <a:ext cx="0" cy="73510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Овал 37"/>
          <p:cNvSpPr/>
          <p:nvPr/>
        </p:nvSpPr>
        <p:spPr>
          <a:xfrm>
            <a:off x="4114800" y="5664112"/>
            <a:ext cx="1608993" cy="657354"/>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t>
            </a:r>
          </a:p>
        </p:txBody>
      </p:sp>
      <p:sp>
        <p:nvSpPr>
          <p:cNvPr id="40" name="TextBox 39"/>
          <p:cNvSpPr txBox="1"/>
          <p:nvPr/>
        </p:nvSpPr>
        <p:spPr>
          <a:xfrm>
            <a:off x="5867400" y="4419600"/>
            <a:ext cx="1714499" cy="369332"/>
          </a:xfrm>
          <a:prstGeom prst="rect">
            <a:avLst/>
          </a:prstGeom>
          <a:noFill/>
          <a:ln>
            <a:solidFill>
              <a:srgbClr val="00B050"/>
            </a:solidFill>
          </a:ln>
        </p:spPr>
        <p:txBody>
          <a:bodyPr wrap="square" rtlCol="0">
            <a:spAutoFit/>
          </a:bodyPr>
          <a:lstStyle/>
          <a:p>
            <a:r>
              <a:rPr lang="en-US" dirty="0" smtClean="0"/>
              <a:t>All features of A</a:t>
            </a:r>
            <a:endParaRPr lang="en-US" dirty="0"/>
          </a:p>
        </p:txBody>
      </p:sp>
      <p:sp>
        <p:nvSpPr>
          <p:cNvPr id="41" name="TextBox 40"/>
          <p:cNvSpPr txBox="1"/>
          <p:nvPr/>
        </p:nvSpPr>
        <p:spPr>
          <a:xfrm>
            <a:off x="5867400" y="5808123"/>
            <a:ext cx="1714499" cy="369332"/>
          </a:xfrm>
          <a:prstGeom prst="rect">
            <a:avLst/>
          </a:prstGeom>
          <a:noFill/>
          <a:ln>
            <a:solidFill>
              <a:srgbClr val="00B050"/>
            </a:solidFill>
          </a:ln>
        </p:spPr>
        <p:txBody>
          <a:bodyPr wrap="square" rtlCol="0">
            <a:spAutoFit/>
          </a:bodyPr>
          <a:lstStyle/>
          <a:p>
            <a:r>
              <a:rPr lang="en-US" dirty="0" smtClean="0"/>
              <a:t>All features of B</a:t>
            </a:r>
            <a:endParaRPr lang="en-US" dirty="0"/>
          </a:p>
        </p:txBody>
      </p:sp>
      <p:cxnSp>
        <p:nvCxnSpPr>
          <p:cNvPr id="43" name="Прямая со стрелкой 42"/>
          <p:cNvCxnSpPr>
            <a:stCxn id="40" idx="2"/>
            <a:endCxn id="41" idx="0"/>
          </p:cNvCxnSpPr>
          <p:nvPr/>
        </p:nvCxnSpPr>
        <p:spPr>
          <a:xfrm>
            <a:off x="6724650" y="4788932"/>
            <a:ext cx="0" cy="1019191"/>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61593" y="5085516"/>
            <a:ext cx="1371600" cy="369332"/>
          </a:xfrm>
          <a:prstGeom prst="rect">
            <a:avLst/>
          </a:prstGeom>
          <a:noFill/>
        </p:spPr>
        <p:txBody>
          <a:bodyPr wrap="square" rtlCol="0">
            <a:spAutoFit/>
          </a:bodyPr>
          <a:lstStyle/>
          <a:p>
            <a:r>
              <a:rPr lang="en-US" dirty="0" smtClean="0"/>
              <a:t>Can  assign!</a:t>
            </a:r>
            <a:endParaRPr lang="en-US" dirty="0"/>
          </a:p>
        </p:txBody>
      </p:sp>
      <p:sp>
        <p:nvSpPr>
          <p:cNvPr id="45" name="TextBox 44"/>
          <p:cNvSpPr txBox="1"/>
          <p:nvPr/>
        </p:nvSpPr>
        <p:spPr>
          <a:xfrm>
            <a:off x="6858000" y="5105400"/>
            <a:ext cx="1143000" cy="369332"/>
          </a:xfrm>
          <a:prstGeom prst="rect">
            <a:avLst/>
          </a:prstGeom>
          <a:noFill/>
        </p:spPr>
        <p:txBody>
          <a:bodyPr wrap="square" rtlCol="0">
            <a:spAutoFit/>
          </a:bodyPr>
          <a:lstStyle/>
          <a:p>
            <a:r>
              <a:rPr lang="en-US" dirty="0" smtClean="0"/>
              <a:t>Inherit</a:t>
            </a:r>
            <a:endParaRPr lang="en-US" dirty="0"/>
          </a:p>
        </p:txBody>
      </p:sp>
      <p:sp>
        <p:nvSpPr>
          <p:cNvPr id="46" name="TextBox 45"/>
          <p:cNvSpPr txBox="1"/>
          <p:nvPr/>
        </p:nvSpPr>
        <p:spPr>
          <a:xfrm>
            <a:off x="6324600" y="990600"/>
            <a:ext cx="2133600" cy="923330"/>
          </a:xfrm>
          <a:prstGeom prst="rect">
            <a:avLst/>
          </a:prstGeom>
          <a:noFill/>
        </p:spPr>
        <p:txBody>
          <a:bodyPr wrap="square" rtlCol="0">
            <a:spAutoFit/>
          </a:bodyPr>
          <a:lstStyle/>
          <a:p>
            <a:r>
              <a:rPr lang="en-US" dirty="0" smtClean="0"/>
              <a:t>Terminology hell:</a:t>
            </a:r>
          </a:p>
          <a:p>
            <a:r>
              <a:rPr lang="en-US" dirty="0" smtClean="0"/>
              <a:t>Base class,</a:t>
            </a:r>
          </a:p>
          <a:p>
            <a:r>
              <a:rPr lang="en-US" dirty="0" smtClean="0"/>
              <a:t>Derived class</a:t>
            </a:r>
            <a:endParaRPr lang="en-US" dirty="0"/>
          </a:p>
        </p:txBody>
      </p:sp>
      <p:sp>
        <p:nvSpPr>
          <p:cNvPr id="4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9</a:t>
            </a:fld>
            <a:endParaRPr lang="en-US" dirty="0"/>
          </a:p>
        </p:txBody>
      </p:sp>
    </p:spTree>
    <p:extLst>
      <p:ext uri="{BB962C8B-B14F-4D97-AF65-F5344CB8AC3E}">
        <p14:creationId xmlns:p14="http://schemas.microsoft.com/office/powerpoint/2010/main" val="3988218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35553</TotalTime>
  <Words>4399</Words>
  <Application>Microsoft Office PowerPoint</Application>
  <PresentationFormat>Экран (4:3)</PresentationFormat>
  <Paragraphs>982</Paragraphs>
  <Slides>44</Slides>
  <Notes>14</Notes>
  <HiddenSlides>0</HiddenSlides>
  <MMClips>0</MMClips>
  <ScaleCrop>false</ScaleCrop>
  <HeadingPairs>
    <vt:vector size="4" baseType="variant">
      <vt:variant>
        <vt:lpstr>Тема</vt:lpstr>
      </vt:variant>
      <vt:variant>
        <vt:i4>1</vt:i4>
      </vt:variant>
      <vt:variant>
        <vt:lpstr>Заголовки слайдов</vt:lpstr>
      </vt:variant>
      <vt:variant>
        <vt:i4>44</vt:i4>
      </vt:variant>
    </vt:vector>
  </HeadingPairs>
  <TitlesOfParts>
    <vt:vector size="45" baseType="lpstr">
      <vt:lpstr>Тема Office</vt:lpstr>
      <vt:lpstr>Презентация PowerPoint</vt:lpstr>
      <vt:lpstr>Agenda</vt:lpstr>
      <vt:lpstr>Personal introduction</vt:lpstr>
      <vt:lpstr>Initiative introduction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Operators – if &amp; loop</vt:lpstr>
      <vt:lpstr>Operators – super block</vt:lpstr>
      <vt:lpstr>Systematic assertions and more …</vt:lpstr>
      <vt:lpstr>Презентация PowerPoint</vt:lpstr>
      <vt:lpstr>Презентация PowerPoint</vt:lpstr>
      <vt:lpstr>Feature call</vt:lpstr>
      <vt:lpstr>Approach to inheritance, feature call validity-1</vt:lpstr>
      <vt:lpstr>Approach to inheritance, feature call validity-2</vt:lpstr>
      <vt:lpstr>Reference and value objects</vt:lpstr>
      <vt:lpstr>Null-safety and non-initialized attributes</vt:lpstr>
      <vt:lpstr>Duck typing</vt:lpstr>
      <vt:lpstr>Type conversions and setters</vt:lpstr>
      <vt:lpstr>Type system foudation</vt:lpstr>
      <vt:lpstr>Constant objects</vt:lpstr>
      <vt:lpstr>Constant objects - examples</vt:lpstr>
      <vt:lpstr>Standard library basics: everything is defined</vt:lpstr>
      <vt:lpstr>Standard library basics: everything is defined</vt:lpstr>
      <vt:lpstr>Extended overloading</vt:lpstr>
      <vt:lpstr>Unit extensions</vt:lpstr>
      <vt:lpstr>Презентация PowerPoint</vt:lpstr>
      <vt:lpstr>Презентация PowerPoint</vt:lpstr>
      <vt:lpstr>Generics - example</vt:lpstr>
      <vt:lpstr>Dining philosophers - example</vt:lpstr>
      <vt:lpstr>Summary</vt:lpstr>
      <vt:lpstr>Conformance</vt:lpstr>
      <vt:lpstr>Презентация PowerPoint</vt:lpstr>
      <vt:lpstr>Презентация PowerPoint</vt:lpstr>
      <vt:lpstr>Презентация PowerPoint</vt:lpstr>
      <vt:lpstr>Презентация PowerPoint</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kanatov</dc:creator>
  <cp:lastModifiedBy>kanatov</cp:lastModifiedBy>
  <cp:revision>206</cp:revision>
  <dcterms:created xsi:type="dcterms:W3CDTF">2016-10-01T07:59:59Z</dcterms:created>
  <dcterms:modified xsi:type="dcterms:W3CDTF">2022-04-05T17:36:09Z</dcterms:modified>
</cp:coreProperties>
</file>