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8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131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2pPr>
            <a:lvl3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3pPr>
            <a:lvl4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4pPr>
            <a:lvl5pPr>
              <a:defRPr kumimoji="1" lang="ko-KR" altLang="en-US" sz="3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1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F92D-8699-4330-B05A-7BBEC7B54D4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925A-2198-462E-85C7-4DDA814E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overriding or OOP approach to double </a:t>
            </a:r>
            <a:r>
              <a:rPr lang="en-US" dirty="0" smtClean="0"/>
              <a:t>dispatch and covariance type-safety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lang="en-US" dirty="0" smtClean="0"/>
              <a:t>Alexey Kanatov</a:t>
            </a:r>
          </a:p>
          <a:p>
            <a:r>
              <a:rPr lang="en-US" dirty="0" smtClean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155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r>
              <a:rPr lang="en-US" altLang="en-US" sz="2400" u="sng" dirty="0" smtClean="0"/>
              <a:t>Variance</a:t>
            </a:r>
            <a:r>
              <a:rPr lang="en-US" altLang="en-US" sz="2400" dirty="0" smtClean="0"/>
              <a:t> in programming: invariance, covariance, </a:t>
            </a:r>
            <a:r>
              <a:rPr lang="en-US" altLang="en-US" sz="2400" dirty="0" err="1" smtClean="0"/>
              <a:t>contravariance</a:t>
            </a:r>
            <a:r>
              <a:rPr lang="en-US" altLang="en-US" sz="2400" dirty="0" smtClean="0"/>
              <a:t> applied for overriding while inheriting and in polymorphic assignments (arguments passing) </a:t>
            </a:r>
          </a:p>
          <a:p>
            <a:pPr lvl="1"/>
            <a:r>
              <a:rPr lang="en-US" altLang="en-US" sz="2400" b="1" dirty="0" smtClean="0"/>
              <a:t>Issue</a:t>
            </a:r>
            <a:r>
              <a:rPr lang="en-US" altLang="en-US" sz="2400" dirty="0" smtClean="0"/>
              <a:t>:</a:t>
            </a:r>
          </a:p>
          <a:p>
            <a:pPr lvl="2"/>
            <a:r>
              <a:rPr lang="en-US" altLang="en-US" sz="2400" dirty="0" smtClean="0"/>
              <a:t>covariance may lead to type system breakage during program execution</a:t>
            </a:r>
          </a:p>
          <a:p>
            <a:r>
              <a:rPr lang="en-US" altLang="en-US" sz="2400" u="sng" dirty="0" smtClean="0"/>
              <a:t>Dynamic dispatch</a:t>
            </a:r>
            <a:r>
              <a:rPr lang="en-US" altLang="en-US" sz="2400" dirty="0" smtClean="0"/>
              <a:t>: dispatch by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‘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this’|’self’|’Current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’</a:t>
            </a:r>
            <a:r>
              <a:rPr lang="en-US" altLang="en-US" sz="2400" dirty="0" smtClean="0"/>
              <a:t>, double (multiple) dispatch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– after 1</a:t>
            </a:r>
            <a:r>
              <a:rPr lang="en-US" altLang="en-US" sz="2400" baseline="30000" dirty="0" smtClean="0"/>
              <a:t>st</a:t>
            </a:r>
            <a:r>
              <a:rPr lang="en-US" altLang="en-US" sz="2400" dirty="0" smtClean="0"/>
              <a:t> dispatch use actual argument types to find a proper version  to call</a:t>
            </a:r>
          </a:p>
          <a:p>
            <a:pPr marL="742950" lvl="2" indent="-342900"/>
            <a:r>
              <a:rPr lang="en-US" altLang="en-US" sz="2400" b="1" dirty="0" smtClean="0"/>
              <a:t>Issue</a:t>
            </a:r>
            <a:r>
              <a:rPr lang="en-US" altLang="en-US" sz="2400" dirty="0" smtClean="0"/>
              <a:t>: </a:t>
            </a:r>
          </a:p>
          <a:p>
            <a:pPr marL="1200150" lvl="3" indent="-342900"/>
            <a:r>
              <a:rPr lang="en-US" altLang="en-US" sz="2400" dirty="0" smtClean="0"/>
              <a:t>how to handle second dispatch effectively (eliminate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‘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instanceof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’</a:t>
            </a:r>
            <a:r>
              <a:rPr lang="en-US" altLang="en-US" sz="2400" dirty="0" smtClean="0"/>
              <a:t> checks)</a:t>
            </a: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Introduction &amp; problem statements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36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Covariance matches with inheritance well. Adds flexibility to  design (proper concretization in descendants)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Base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  attribute: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/* The type is the same 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the current unit */</a:t>
            </a:r>
            <a:endParaRPr lang="en-US" alt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</a:rPr>
              <a:t>setAttribute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(other: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attribute)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   /* type of other is the same 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type of attribute */</a:t>
            </a:r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 do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attribute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2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Derived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Base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 /* attribute and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setAttribute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got new signatures here – automatic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redeclaration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d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is new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Derived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</a:rPr>
              <a:t>d.setAttribute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(d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) //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setAttribute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(Derived)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a: Derived :=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d.attribute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// </a:t>
            </a:r>
            <a:r>
              <a:rPr lang="en-US" alt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d.attribute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: Derived</a:t>
            </a:r>
            <a:endParaRPr lang="en-US" alt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altLang="en-US" sz="2400" dirty="0" smtClean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Practical application (I)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89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6201" y="685800"/>
            <a:ext cx="8991600" cy="60356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Double (multiple) dispatch adds flexibility to design, handles corner cases (proper in-place concretization)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foo (p: T1) 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foo (p: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T2)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bar() : T1 | T2 </a:t>
            </a:r>
            <a:r>
              <a:rPr lang="en-US" alt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…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alt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</a:rPr>
              <a:t>foo </a:t>
            </a:r>
            <a:r>
              <a:rPr lang="en-US" altLang="en-US" sz="2400" dirty="0" smtClean="0">
                <a:solidFill>
                  <a:srgbClr val="0000FF"/>
                </a:solidFill>
                <a:latin typeface="Lucida Console" pitchFamily="49" charset="0"/>
              </a:rPr>
              <a:t>(bar ()) /* Depending on what actually call to ‘bar’ returns one or the other version of ‘foo’ is to be called */</a:t>
            </a:r>
            <a:endParaRPr lang="en-US" altLang="en-US" sz="2400" dirty="0" smtClean="0"/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Practical application (II)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44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3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Source #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1: Geometrical figure abstraction with one method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abstract unit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Figure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(other: Figure):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Source #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2: Particular algorithm for circle inscribing 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unit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Circle): Boolean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do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…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Source #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3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: Particular algorithm for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triangle inscribing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unit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Triangle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Figure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 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 unit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Circle //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Adding new member into ‘Circle’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override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inscribedInto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(other: Triangle): Boolean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Particular algorithm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</a:rPr>
              <a:t>for circle into triangle inscribing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Source #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4: usage example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a: Array [Figure]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Circle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Triangle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a(1).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inscrinedInto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(a(2))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then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…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 dispatch. Multiple overriding (I)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1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/>
          <p:cNvGrpSpPr/>
          <p:nvPr/>
        </p:nvGrpSpPr>
        <p:grpSpPr>
          <a:xfrm>
            <a:off x="46891" y="616008"/>
            <a:ext cx="8485548" cy="3005209"/>
            <a:chOff x="106713" y="1504560"/>
            <a:chExt cx="8874329" cy="3005209"/>
          </a:xfrm>
        </p:grpSpPr>
        <p:sp>
          <p:nvSpPr>
            <p:cNvPr id="5" name="Овал 5"/>
            <p:cNvSpPr/>
            <p:nvPr/>
          </p:nvSpPr>
          <p:spPr>
            <a:xfrm>
              <a:off x="2755903" y="1657936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Figure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29"/>
            <p:cNvSpPr/>
            <p:nvPr/>
          </p:nvSpPr>
          <p:spPr>
            <a:xfrm>
              <a:off x="4613227" y="2753918"/>
              <a:ext cx="1981448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Triangle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29"/>
            <p:cNvSpPr/>
            <p:nvPr/>
          </p:nvSpPr>
          <p:spPr>
            <a:xfrm>
              <a:off x="396025" y="2818004"/>
              <a:ext cx="132630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Circle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Прямая со стрелкой 35"/>
            <p:cNvCxnSpPr>
              <a:stCxn id="12" idx="0"/>
              <a:endCxn id="5" idx="4"/>
            </p:cNvCxnSpPr>
            <p:nvPr/>
          </p:nvCxnSpPr>
          <p:spPr>
            <a:xfrm flipH="1" flipV="1">
              <a:off x="3444632" y="2124661"/>
              <a:ext cx="2159319" cy="62925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35"/>
            <p:cNvCxnSpPr>
              <a:stCxn id="13" idx="0"/>
              <a:endCxn id="5" idx="4"/>
            </p:cNvCxnSpPr>
            <p:nvPr/>
          </p:nvCxnSpPr>
          <p:spPr>
            <a:xfrm flipV="1">
              <a:off x="1059177" y="2124661"/>
              <a:ext cx="2385455" cy="6933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26241" y="1504560"/>
              <a:ext cx="3699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US" sz="1800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lang="en-US" dirty="0" smtClean="0"/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(Figure)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713" y="3309440"/>
              <a:ext cx="3819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(Circle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</a:p>
            <a:p>
              <a:r>
                <a:rPr kumimoji="1" lang="en-US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(Triangle</a:t>
              </a:r>
              <a:r>
                <a:rPr kumimoji="1" lang="en-US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13226" y="3322225"/>
              <a:ext cx="4367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  <a:r>
                <a:rPr lang="en-US" dirty="0" smtClean="0"/>
                <a:t> </a:t>
              </a:r>
              <a:endParaRPr lang="en-US" dirty="0" smtClean="0"/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Triangle)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2128" y="3789040"/>
            <a:ext cx="90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a: Array [Figure]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(Circle, Triangle)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if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a(1).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inscrinedInto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(a(2))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then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…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Call to </a:t>
            </a:r>
            <a:r>
              <a:rPr kumimoji="1" lang="en-US" sz="2400" dirty="0" err="1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sz="24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is valid if and only if for every dynamic type of a(1) there is a version of </a:t>
            </a:r>
            <a:r>
              <a:rPr kumimoji="1" 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with the signature to which call </a:t>
            </a:r>
            <a:r>
              <a:rPr kumimoji="1" lang="en-US" alt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(a(2))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conforms to</a:t>
            </a:r>
            <a:endParaRPr lang="en-US" sz="2400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Double dispatch. Multiple overriding (II)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8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369" y="548680"/>
            <a:ext cx="8991600" cy="603567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Base0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Base0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abstract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end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Base0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override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(p: Base1)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(p: Base0)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Base0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Base2)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override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(p: Base0)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Derived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extend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Base2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Derived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/* covariant overriding */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Option #1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Base1 ) </a:t>
            </a:r>
            <a:endParaRPr lang="en-US" altLang="en-US" sz="1800" dirty="0" smtClean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(p: Base2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Option #2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override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foo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(p: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Base1|Base2 )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a,b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: Base0)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do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err="1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a.foo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(b) // catcall source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/* Calls which lead to type unsafety */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Base2)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Base2,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Base1)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// Safe calls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Base1,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goo (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Base2,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new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rPr>
              <a:t> Derived)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4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Covariance gap.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Multiple overriding (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III)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07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/>
          <p:cNvGrpSpPr/>
          <p:nvPr/>
        </p:nvGrpSpPr>
        <p:grpSpPr>
          <a:xfrm>
            <a:off x="46891" y="616008"/>
            <a:ext cx="8485548" cy="3005209"/>
            <a:chOff x="106713" y="1504560"/>
            <a:chExt cx="8874329" cy="3005209"/>
          </a:xfrm>
        </p:grpSpPr>
        <p:sp>
          <p:nvSpPr>
            <p:cNvPr id="5" name="Овал 5"/>
            <p:cNvSpPr/>
            <p:nvPr/>
          </p:nvSpPr>
          <p:spPr>
            <a:xfrm>
              <a:off x="2755903" y="1657936"/>
              <a:ext cx="1377457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Base0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29"/>
            <p:cNvSpPr/>
            <p:nvPr/>
          </p:nvSpPr>
          <p:spPr>
            <a:xfrm>
              <a:off x="4613227" y="2753918"/>
              <a:ext cx="1981448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29"/>
            <p:cNvSpPr/>
            <p:nvPr/>
          </p:nvSpPr>
          <p:spPr>
            <a:xfrm>
              <a:off x="396025" y="2818004"/>
              <a:ext cx="132630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Base1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Прямая со стрелкой 35"/>
            <p:cNvCxnSpPr>
              <a:stCxn id="12" idx="0"/>
              <a:endCxn id="5" idx="4"/>
            </p:cNvCxnSpPr>
            <p:nvPr/>
          </p:nvCxnSpPr>
          <p:spPr>
            <a:xfrm flipH="1" flipV="1">
              <a:off x="3444632" y="2124661"/>
              <a:ext cx="2159319" cy="62925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35"/>
            <p:cNvCxnSpPr>
              <a:stCxn id="13" idx="0"/>
              <a:endCxn id="5" idx="4"/>
            </p:cNvCxnSpPr>
            <p:nvPr/>
          </p:nvCxnSpPr>
          <p:spPr>
            <a:xfrm flipV="1">
              <a:off x="1059177" y="2124661"/>
              <a:ext cx="2385455" cy="6933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26241" y="1504560"/>
              <a:ext cx="3699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00FF"/>
                  </a:solidFill>
                  <a:latin typeface="Lucida Console" pitchFamily="49" charset="0"/>
                </a:rPr>
                <a:t>foo (p: Base0)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713" y="3309440"/>
              <a:ext cx="3819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</a:t>
              </a:r>
              <a:r>
                <a:rPr kumimoji="1" lang="en-US" sz="1800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(Circle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</a:p>
            <a:p>
              <a:r>
                <a:rPr kumimoji="1" lang="en-US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</a:p>
            <a:p>
              <a:r>
                <a:rPr kumimoji="1" lang="en-US" dirty="0" err="1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(Triangle</a:t>
              </a:r>
              <a:r>
                <a:rPr kumimoji="1" lang="en-US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13226" y="3322225"/>
              <a:ext cx="4367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b="1" dirty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override</a:t>
              </a:r>
              <a:r>
                <a:rPr lang="en-US" dirty="0" smtClean="0"/>
                <a:t> </a:t>
              </a:r>
              <a:endParaRPr lang="en-US" dirty="0" smtClean="0"/>
            </a:p>
            <a:p>
              <a:r>
                <a:rPr kumimoji="1" lang="en-US" sz="1800" dirty="0" err="1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inscribedInto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 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(</a:t>
              </a:r>
              <a:r>
                <a:rPr kumimoji="1" lang="en-US" sz="1800" dirty="0" smtClean="0">
                  <a:solidFill>
                    <a:srgbClr val="0000FF"/>
                  </a:solidFill>
                  <a:latin typeface="Lucida Console" pitchFamily="49" charset="0"/>
                  <a:ea typeface="Arial Unicode MS" panose="020B0604020202020204" pitchFamily="34" charset="-128"/>
                  <a:cs typeface="Calibri" pitchFamily="34" charset="0"/>
                </a:rPr>
                <a:t>Triangle)</a:t>
              </a:r>
              <a:endParaRPr kumimoji="1" lang="en-US" sz="18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7624" y="4509120"/>
            <a:ext cx="90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a: Array [Figure]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(Circle, Triangle)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if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a(1).</a:t>
            </a:r>
            <a:r>
              <a:rPr lang="en-US" altLang="en-US" sz="24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inscrinedInto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(a(2))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then</a:t>
            </a:r>
            <a:r>
              <a:rPr lang="en-US" altLang="en-US" sz="24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… </a:t>
            </a:r>
            <a:r>
              <a:rPr lang="en-US" altLang="en-US" sz="24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Call to </a:t>
            </a:r>
            <a:r>
              <a:rPr kumimoji="1" lang="en-US" sz="2400" dirty="0" err="1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sz="2400" dirty="0" smtClean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is valid if and only if for every dynamic type of a(1) there is a version of </a:t>
            </a:r>
            <a:r>
              <a:rPr kumimoji="1" 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with the signature to which call </a:t>
            </a:r>
            <a:r>
              <a:rPr kumimoji="1" lang="en-US" altLang="en-US" sz="2400" dirty="0" err="1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inscribedInto</a:t>
            </a:r>
            <a:r>
              <a:rPr kumimoji="1" lang="en-US" altLang="en-US" sz="2400" dirty="0">
                <a:solidFill>
                  <a:srgbClr val="0000FF"/>
                </a:solidFill>
                <a:latin typeface="Lucida Console" pitchFamily="49" charset="0"/>
                <a:ea typeface="Arial Unicode MS" panose="020B0604020202020204" pitchFamily="34" charset="-128"/>
                <a:cs typeface="Calibri" pitchFamily="34" charset="0"/>
              </a:rPr>
              <a:t> (a(2)) </a:t>
            </a:r>
            <a:r>
              <a:rPr kumimoji="1" lang="en-US" altLang="en-US" sz="2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conforms to</a:t>
            </a:r>
            <a:endParaRPr lang="en-US" sz="2400" dirty="0"/>
          </a:p>
        </p:txBody>
      </p:sp>
      <p:sp>
        <p:nvSpPr>
          <p:cNvPr id="17" name="Номер слайда 1"/>
          <p:cNvSpPr txBox="1">
            <a:spLocks/>
          </p:cNvSpPr>
          <p:nvPr/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78F348-CCBC-472B-BC3F-23EBF19EE4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800" y="5862"/>
            <a:ext cx="8229600" cy="65722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Covariance gap. Multiple overriding (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IV)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20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741</Words>
  <Application>Microsoft Office PowerPoint</Application>
  <PresentationFormat>Экран (4:3)</PresentationFormat>
  <Paragraphs>122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Multiple overriding or OOP approach to double dispatch and covariance type-safety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overriding or OOP approach to double dispatch</dc:title>
  <dc:creator>kanatov</dc:creator>
  <cp:lastModifiedBy>kanatov</cp:lastModifiedBy>
  <cp:revision>18</cp:revision>
  <dcterms:created xsi:type="dcterms:W3CDTF">2023-05-17T13:31:07Z</dcterms:created>
  <dcterms:modified xsi:type="dcterms:W3CDTF">2023-08-03T08:38:42Z</dcterms:modified>
</cp:coreProperties>
</file>