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7"/>
  </p:notesMasterIdLst>
  <p:sldIdLst>
    <p:sldId id="825" r:id="rId2"/>
    <p:sldId id="831" r:id="rId3"/>
    <p:sldId id="839" r:id="rId4"/>
    <p:sldId id="832" r:id="rId5"/>
    <p:sldId id="833" r:id="rId6"/>
    <p:sldId id="834" r:id="rId7"/>
    <p:sldId id="835" r:id="rId8"/>
    <p:sldId id="838" r:id="rId9"/>
    <p:sldId id="836" r:id="rId10"/>
    <p:sldId id="837" r:id="rId11"/>
    <p:sldId id="840" r:id="rId12"/>
    <p:sldId id="841" r:id="rId13"/>
    <p:sldId id="849" r:id="rId14"/>
    <p:sldId id="848" r:id="rId15"/>
    <p:sldId id="842" r:id="rId16"/>
    <p:sldId id="843" r:id="rId17"/>
    <p:sldId id="845" r:id="rId18"/>
    <p:sldId id="846" r:id="rId19"/>
    <p:sldId id="869" r:id="rId20"/>
    <p:sldId id="844" r:id="rId21"/>
    <p:sldId id="870" r:id="rId22"/>
    <p:sldId id="871" r:id="rId23"/>
    <p:sldId id="847" r:id="rId24"/>
    <p:sldId id="865" r:id="rId25"/>
    <p:sldId id="872" r:id="rId26"/>
    <p:sldId id="863" r:id="rId27"/>
    <p:sldId id="873" r:id="rId28"/>
    <p:sldId id="864" r:id="rId29"/>
    <p:sldId id="866" r:id="rId30"/>
    <p:sldId id="867" r:id="rId31"/>
    <p:sldId id="850" r:id="rId32"/>
    <p:sldId id="851" r:id="rId33"/>
    <p:sldId id="852" r:id="rId34"/>
    <p:sldId id="853" r:id="rId35"/>
    <p:sldId id="854" r:id="rId36"/>
    <p:sldId id="858" r:id="rId37"/>
    <p:sldId id="857" r:id="rId38"/>
    <p:sldId id="859" r:id="rId39"/>
    <p:sldId id="860" r:id="rId40"/>
    <p:sldId id="862" r:id="rId41"/>
    <p:sldId id="856" r:id="rId42"/>
    <p:sldId id="855" r:id="rId43"/>
    <p:sldId id="821" r:id="rId44"/>
    <p:sldId id="824" r:id="rId45"/>
    <p:sldId id="868" r:id="rId46"/>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1" hangingPunct="1">
      <a:defRPr kern="1200">
        <a:solidFill>
          <a:schemeClr val="tx1"/>
        </a:solidFill>
        <a:latin typeface="Arial" pitchFamily="34" charset="0"/>
        <a:ea typeface="+mn-ea"/>
        <a:cs typeface="+mn-cs"/>
      </a:defRPr>
    </a:lvl6pPr>
    <a:lvl7pPr marL="2743200" algn="l" defTabSz="914400" rtl="0" eaLnBrk="1" latinLnBrk="1" hangingPunct="1">
      <a:defRPr kern="1200">
        <a:solidFill>
          <a:schemeClr val="tx1"/>
        </a:solidFill>
        <a:latin typeface="Arial" pitchFamily="34" charset="0"/>
        <a:ea typeface="+mn-ea"/>
        <a:cs typeface="+mn-cs"/>
      </a:defRPr>
    </a:lvl7pPr>
    <a:lvl8pPr marL="3200400" algn="l" defTabSz="914400" rtl="0" eaLnBrk="1" latinLnBrk="1" hangingPunct="1">
      <a:defRPr kern="1200">
        <a:solidFill>
          <a:schemeClr val="tx1"/>
        </a:solidFill>
        <a:latin typeface="Arial" pitchFamily="34" charset="0"/>
        <a:ea typeface="+mn-ea"/>
        <a:cs typeface="+mn-cs"/>
      </a:defRPr>
    </a:lvl8pPr>
    <a:lvl9pPr marL="3657600" algn="l" defTabSz="914400" rtl="0" eaLnBrk="1" latinLnBrk="1"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996633"/>
    <a:srgbClr val="669900"/>
    <a:srgbClr val="009900"/>
    <a:srgbClr val="006600"/>
    <a:srgbClr val="0000FF"/>
    <a:srgbClr val="808080"/>
    <a:srgbClr val="5F5F5F"/>
    <a:srgbClr val="B2B2B2"/>
    <a:srgbClr val="0261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615" autoAdjust="0"/>
    <p:restoredTop sz="94704" autoAdjust="0"/>
  </p:normalViewPr>
  <p:slideViewPr>
    <p:cSldViewPr>
      <p:cViewPr>
        <p:scale>
          <a:sx n="123" d="100"/>
          <a:sy n="123" d="100"/>
        </p:scale>
        <p:origin x="-105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2580" y="-108"/>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5660" cy="496332"/>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lvl1pPr>
              <a:defRPr sz="1200">
                <a:ea typeface="굴림" pitchFamily="50" charset="-127"/>
              </a:defRPr>
            </a:lvl1pPr>
          </a:lstStyle>
          <a:p>
            <a:endParaRPr lang="en-US" altLang="ko-KR"/>
          </a:p>
        </p:txBody>
      </p:sp>
      <p:sp>
        <p:nvSpPr>
          <p:cNvPr id="14339" name="Rectangle 3"/>
          <p:cNvSpPr>
            <a:spLocks noGrp="1" noChangeArrowheads="1"/>
          </p:cNvSpPr>
          <p:nvPr>
            <p:ph type="dt" idx="1"/>
          </p:nvPr>
        </p:nvSpPr>
        <p:spPr bwMode="auto">
          <a:xfrm>
            <a:off x="3850443" y="0"/>
            <a:ext cx="2945660" cy="496332"/>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lvl1pPr algn="r">
              <a:defRPr sz="1200">
                <a:ea typeface="굴림" pitchFamily="50" charset="-127"/>
              </a:defRPr>
            </a:lvl1pPr>
          </a:lstStyle>
          <a:p>
            <a:endParaRPr lang="en-US" altLang="ko-KR"/>
          </a:p>
        </p:txBody>
      </p:sp>
      <p:sp>
        <p:nvSpPr>
          <p:cNvPr id="1434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4342" name="Rectangle 6"/>
          <p:cNvSpPr>
            <a:spLocks noGrp="1" noChangeArrowheads="1"/>
          </p:cNvSpPr>
          <p:nvPr>
            <p:ph type="ftr" sz="quarter" idx="4"/>
          </p:nvPr>
        </p:nvSpPr>
        <p:spPr bwMode="auto">
          <a:xfrm>
            <a:off x="0" y="9428583"/>
            <a:ext cx="2945660" cy="496332"/>
          </a:xfrm>
          <a:prstGeom prst="rect">
            <a:avLst/>
          </a:prstGeom>
          <a:noFill/>
          <a:ln w="9525">
            <a:noFill/>
            <a:miter lim="800000"/>
            <a:headEnd/>
            <a:tailEnd/>
          </a:ln>
          <a:effectLst/>
        </p:spPr>
        <p:txBody>
          <a:bodyPr vert="horz" wrap="square" lIns="91431" tIns="45715" rIns="91431" bIns="45715" numCol="1" anchor="b" anchorCtr="0" compatLnSpc="1">
            <a:prstTxWarp prst="textNoShape">
              <a:avLst/>
            </a:prstTxWarp>
          </a:bodyPr>
          <a:lstStyle>
            <a:lvl1pPr>
              <a:defRPr sz="1200">
                <a:ea typeface="굴림" pitchFamily="50" charset="-127"/>
              </a:defRPr>
            </a:lvl1pPr>
          </a:lstStyle>
          <a:p>
            <a:endParaRPr lang="en-US" altLang="ko-KR"/>
          </a:p>
        </p:txBody>
      </p:sp>
      <p:sp>
        <p:nvSpPr>
          <p:cNvPr id="14343" name="Rectangle 7"/>
          <p:cNvSpPr>
            <a:spLocks noGrp="1" noChangeArrowheads="1"/>
          </p:cNvSpPr>
          <p:nvPr>
            <p:ph type="sldNum" sz="quarter" idx="5"/>
          </p:nvPr>
        </p:nvSpPr>
        <p:spPr bwMode="auto">
          <a:xfrm>
            <a:off x="3850443" y="9428583"/>
            <a:ext cx="2945660" cy="496332"/>
          </a:xfrm>
          <a:prstGeom prst="rect">
            <a:avLst/>
          </a:prstGeom>
          <a:noFill/>
          <a:ln w="9525">
            <a:noFill/>
            <a:miter lim="800000"/>
            <a:headEnd/>
            <a:tailEnd/>
          </a:ln>
          <a:effectLst/>
        </p:spPr>
        <p:txBody>
          <a:bodyPr vert="horz" wrap="square" lIns="91431" tIns="45715" rIns="91431" bIns="45715" numCol="1" anchor="b" anchorCtr="0" compatLnSpc="1">
            <a:prstTxWarp prst="textNoShape">
              <a:avLst/>
            </a:prstTxWarp>
          </a:bodyPr>
          <a:lstStyle>
            <a:lvl1pPr algn="r">
              <a:defRPr sz="1200">
                <a:ea typeface="굴림" pitchFamily="50" charset="-127"/>
              </a:defRPr>
            </a:lvl1pPr>
          </a:lstStyle>
          <a:p>
            <a:fld id="{3462F85A-9BED-4F96-9FD5-A0554CA53B20}" type="slidenum">
              <a:rPr lang="en-US" altLang="ko-KR"/>
              <a:pPr/>
              <a:t>‹#›</a:t>
            </a:fld>
            <a:endParaRPr lang="en-US" altLang="ko-KR"/>
          </a:p>
        </p:txBody>
      </p:sp>
    </p:spTree>
    <p:extLst>
      <p:ext uri="{BB962C8B-B14F-4D97-AF65-F5344CB8AC3E}">
        <p14:creationId xmlns:p14="http://schemas.microsoft.com/office/powerpoint/2010/main" val="17709721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DE28F7D-4A2A-4775-92F6-3A59A4B63CF8}" type="datetimeFigureOut">
              <a:rPr lang="en-US" smtClean="0"/>
              <a:pPr/>
              <a:t>1/29/2020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6D75C93-069D-4CC9-A45F-F4101BDAD7EF}"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ru-RU"/>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7FC9143A-5E8D-48A3-B4E7-DB5E7797C24B}" type="datetimeFigureOut">
              <a:rPr lang="ru-RU"/>
              <a:pPr>
                <a:defRPr/>
              </a:pPr>
              <a:t>29.01.2020</a:t>
            </a:fld>
            <a:endParaRPr lang="ru-RU"/>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ru-R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1BCE89B3-2871-44E8-A2B8-4BAE62B503DD}"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604838"/>
          </a:xfrm>
          <a:prstGeom prst="rect">
            <a:avLst/>
          </a:prstGeom>
          <a:solidFill>
            <a:srgbClr val="0261A1"/>
          </a:solidFill>
          <a:ln w="9525" algn="ctr">
            <a:noFill/>
            <a:miter lim="800000"/>
            <a:headEnd/>
            <a:tailEnd/>
          </a:ln>
        </p:spPr>
        <p:txBody>
          <a:bodyPr wrap="none" anchor="ctr"/>
          <a:lstStyle/>
          <a:p>
            <a:pPr>
              <a:defRPr/>
            </a:pPr>
            <a:endParaRPr kumimoji="1" lang="ko-KR" altLang="en-US" sz="2800" kern="0" dirty="0">
              <a:solidFill>
                <a:prstClr val="white"/>
              </a:solidFill>
              <a:latin typeface="맑은 고딕" pitchFamily="50" charset="-127"/>
            </a:endParaRPr>
          </a:p>
        </p:txBody>
      </p:sp>
      <p:sp>
        <p:nvSpPr>
          <p:cNvPr id="3" name="Rectangle 2"/>
          <p:cNvSpPr>
            <a:spLocks noChangeArrowheads="1"/>
          </p:cNvSpPr>
          <p:nvPr/>
        </p:nvSpPr>
        <p:spPr bwMode="auto">
          <a:xfrm>
            <a:off x="0" y="6464300"/>
            <a:ext cx="9144000" cy="393700"/>
          </a:xfrm>
          <a:prstGeom prst="rect">
            <a:avLst/>
          </a:prstGeom>
          <a:solidFill>
            <a:srgbClr val="336699"/>
          </a:solidFill>
          <a:ln w="9525" algn="ctr">
            <a:noFill/>
            <a:miter lim="800000"/>
            <a:headEnd/>
            <a:tailEnd/>
          </a:ln>
        </p:spPr>
        <p:txBody>
          <a:bodyPr wrap="none" anchor="ctr"/>
          <a:lstStyle/>
          <a:p>
            <a:pPr>
              <a:defRPr/>
            </a:pPr>
            <a:endParaRPr kumimoji="1" lang="ko-KR" altLang="en-US" sz="2800">
              <a:solidFill>
                <a:srgbClr val="FFFFFF"/>
              </a:solidFill>
              <a:latin typeface="맑은 고딕" pitchFamily="50" charset="-127"/>
            </a:endParaRPr>
          </a:p>
        </p:txBody>
      </p:sp>
      <p:sp>
        <p:nvSpPr>
          <p:cNvPr id="4" name="Rectangle 6"/>
          <p:cNvSpPr>
            <a:spLocks noChangeArrowheads="1"/>
          </p:cNvSpPr>
          <p:nvPr/>
        </p:nvSpPr>
        <p:spPr bwMode="black">
          <a:xfrm>
            <a:off x="106362" y="6537325"/>
            <a:ext cx="3529534" cy="252678"/>
          </a:xfrm>
          <a:prstGeom prst="rect">
            <a:avLst/>
          </a:prstGeom>
          <a:noFill/>
          <a:ln w="9525">
            <a:noFill/>
            <a:miter lim="800000"/>
            <a:headEnd/>
            <a:tailEnd/>
          </a:ln>
          <a:effectLst/>
        </p:spPr>
        <p:txBody>
          <a:bodyPr wrap="square" lIns="67355" tIns="33677" rIns="67355" bIns="33677">
            <a:spAutoFit/>
          </a:bodyPr>
          <a:lstStyle/>
          <a:p>
            <a:pPr marL="342900" marR="0" lvl="0" indent="-342900" algn="ctr" defTabSz="914400" rtl="0" eaLnBrk="0" fontAlgn="base" latinLnBrk="0" hangingPunct="0">
              <a:lnSpc>
                <a:spcPct val="100000"/>
              </a:lnSpc>
              <a:spcBef>
                <a:spcPct val="0"/>
              </a:spcBef>
              <a:spcAft>
                <a:spcPct val="0"/>
              </a:spcAft>
              <a:buClrTx/>
              <a:buSzTx/>
              <a:buFont typeface="Arial" pitchFamily="34" charset="0"/>
              <a:buNone/>
              <a:tabLst/>
              <a:defRPr/>
            </a:pPr>
            <a:r>
              <a:rPr lang="en-US" altLang="en-US" sz="1200" b="1" dirty="0">
                <a:solidFill>
                  <a:srgbClr val="FFFFFF"/>
                </a:solidFill>
                <a:latin typeface="Arial" charset="0"/>
                <a:ea typeface="HY견고딕" pitchFamily="18" charset="-127"/>
                <a:cs typeface="Arial" charset="0"/>
              </a:rPr>
              <a:t>©</a:t>
            </a:r>
            <a:r>
              <a:rPr lang="en-US" altLang="en-US" sz="1200" dirty="0">
                <a:solidFill>
                  <a:srgbClr val="FFFFFF"/>
                </a:solidFill>
                <a:latin typeface="HY견고딕" pitchFamily="18" charset="-127"/>
                <a:ea typeface="HY견고딕" pitchFamily="18" charset="-127"/>
                <a:cs typeface="Arial" charset="0"/>
              </a:rPr>
              <a:t> </a:t>
            </a:r>
            <a:r>
              <a:rPr lang="en-US" altLang="en-US" sz="1200" dirty="0" smtClean="0">
                <a:solidFill>
                  <a:srgbClr val="FFFFFF"/>
                </a:solidFill>
                <a:latin typeface="HY견고딕" pitchFamily="18" charset="-127"/>
                <a:ea typeface="HY견고딕" pitchFamily="18" charset="-127"/>
                <a:cs typeface="Arial" charset="0"/>
              </a:rPr>
              <a:t>20</a:t>
            </a:r>
            <a:r>
              <a:rPr lang="en-US" altLang="ko-KR" sz="1200" dirty="0" smtClean="0">
                <a:solidFill>
                  <a:srgbClr val="FFFFFF"/>
                </a:solidFill>
                <a:latin typeface="HY견고딕" pitchFamily="18" charset="-127"/>
                <a:ea typeface="HY견고딕" pitchFamily="18" charset="-127"/>
                <a:cs typeface="Arial" charset="0"/>
              </a:rPr>
              <a:t>13</a:t>
            </a:r>
            <a:r>
              <a:rPr lang="en-US" altLang="en-US" sz="1200" dirty="0" smtClean="0">
                <a:solidFill>
                  <a:srgbClr val="FFFFFF"/>
                </a:solidFill>
                <a:latin typeface="HY견고딕" pitchFamily="18" charset="-127"/>
                <a:ea typeface="HY견고딕" pitchFamily="18" charset="-127"/>
                <a:cs typeface="Arial" charset="0"/>
              </a:rPr>
              <a:t> </a:t>
            </a:r>
            <a:r>
              <a:rPr kumimoji="0" lang="en-US" altLang="ko-KR" sz="1200" b="1" i="0" u="none" strike="noStrike" kern="1200" cap="none" spc="0" normalizeH="0" baseline="0" noProof="0" dirty="0" smtClean="0">
                <a:ln>
                  <a:noFill/>
                </a:ln>
                <a:solidFill>
                  <a:srgbClr val="FFFFFF"/>
                </a:solidFill>
                <a:effectLst/>
                <a:uLnTx/>
                <a:uFillTx/>
                <a:latin typeface="HY견고딕" pitchFamily="18" charset="-127"/>
                <a:ea typeface="HY견고딕" pitchFamily="18" charset="-127"/>
                <a:cs typeface="+mn-cs"/>
              </a:rPr>
              <a:t>S</a:t>
            </a:r>
            <a:r>
              <a:rPr kumimoji="0" lang="en-US" altLang="ko-KR" sz="1200" b="0" i="0" u="none" strike="noStrike" kern="1200" cap="none" spc="0" normalizeH="0" baseline="0" noProof="0" dirty="0" smtClean="0">
                <a:ln>
                  <a:noFill/>
                </a:ln>
                <a:solidFill>
                  <a:srgbClr val="FFFFFF">
                    <a:lumMod val="75000"/>
                  </a:srgbClr>
                </a:solidFill>
                <a:effectLst/>
                <a:uLnTx/>
                <a:uFillTx/>
                <a:latin typeface="HY견고딕" pitchFamily="18" charset="-127"/>
                <a:ea typeface="HY견고딕" pitchFamily="18" charset="-127"/>
                <a:cs typeface="+mn-cs"/>
              </a:rPr>
              <a:t>amsung</a:t>
            </a:r>
            <a:r>
              <a:rPr kumimoji="0" lang="en-US" altLang="ko-KR" sz="1200" b="0" i="0" u="none" strike="noStrike" kern="1200" cap="none" spc="0" normalizeH="0" baseline="0" noProof="0" dirty="0" smtClean="0">
                <a:ln>
                  <a:noFill/>
                </a:ln>
                <a:solidFill>
                  <a:srgbClr val="FFFFFF"/>
                </a:solidFill>
                <a:effectLst/>
                <a:uLnTx/>
                <a:uFillTx/>
                <a:latin typeface="HY견고딕" pitchFamily="18" charset="-127"/>
                <a:ea typeface="HY견고딕" pitchFamily="18" charset="-127"/>
                <a:cs typeface="+mn-cs"/>
              </a:rPr>
              <a:t> </a:t>
            </a:r>
            <a:r>
              <a:rPr kumimoji="0" lang="en-US" altLang="ko-KR" sz="1200" b="1" i="0" u="none" strike="noStrike" kern="1200" cap="none" spc="0" normalizeH="0" baseline="0" noProof="0" dirty="0" smtClean="0">
                <a:ln>
                  <a:noFill/>
                </a:ln>
                <a:solidFill>
                  <a:srgbClr val="FFFFFF"/>
                </a:solidFill>
                <a:effectLst/>
                <a:uLnTx/>
                <a:uFillTx/>
                <a:latin typeface="HY견고딕" pitchFamily="18" charset="-127"/>
                <a:ea typeface="HY견고딕" pitchFamily="18" charset="-127"/>
                <a:cs typeface="+mn-cs"/>
              </a:rPr>
              <a:t>R</a:t>
            </a:r>
            <a:r>
              <a:rPr kumimoji="0" lang="en-US" altLang="ko-KR" sz="1200" b="0" i="0" u="none" strike="noStrike" kern="1200" cap="none" spc="0" normalizeH="0" baseline="0" noProof="0" dirty="0" smtClean="0">
                <a:ln>
                  <a:noFill/>
                </a:ln>
                <a:solidFill>
                  <a:srgbClr val="FFFFFF">
                    <a:lumMod val="75000"/>
                  </a:srgbClr>
                </a:solidFill>
                <a:effectLst/>
                <a:uLnTx/>
                <a:uFillTx/>
                <a:latin typeface="HY견고딕" pitchFamily="18" charset="-127"/>
                <a:ea typeface="HY견고딕" pitchFamily="18" charset="-127"/>
                <a:cs typeface="+mn-cs"/>
              </a:rPr>
              <a:t>&amp;D Institute</a:t>
            </a:r>
            <a:r>
              <a:rPr kumimoji="0" lang="en-US" altLang="ko-KR" sz="1200" b="0" i="0" u="none" strike="noStrike" kern="1200" cap="none" spc="0" normalizeH="0" baseline="0" noProof="0" dirty="0" smtClean="0">
                <a:ln>
                  <a:noFill/>
                </a:ln>
                <a:solidFill>
                  <a:srgbClr val="FFFFFF"/>
                </a:solidFill>
                <a:effectLst/>
                <a:uLnTx/>
                <a:uFillTx/>
                <a:latin typeface="HY견고딕" pitchFamily="18" charset="-127"/>
                <a:ea typeface="HY견고딕" pitchFamily="18" charset="-127"/>
                <a:cs typeface="+mn-cs"/>
              </a:rPr>
              <a:t> </a:t>
            </a:r>
            <a:r>
              <a:rPr kumimoji="0" lang="en-US" altLang="ko-KR" sz="1200" b="1" i="0" u="none" strike="noStrike" kern="1200" cap="none" spc="0" normalizeH="0" baseline="0" noProof="0" dirty="0" smtClean="0">
                <a:ln>
                  <a:noFill/>
                </a:ln>
                <a:solidFill>
                  <a:srgbClr val="FFFFFF"/>
                </a:solidFill>
                <a:effectLst/>
                <a:uLnTx/>
                <a:uFillTx/>
                <a:latin typeface="HY견고딕" pitchFamily="18" charset="-127"/>
                <a:ea typeface="HY견고딕" pitchFamily="18" charset="-127"/>
                <a:cs typeface="+mn-cs"/>
              </a:rPr>
              <a:t>R</a:t>
            </a:r>
            <a:r>
              <a:rPr kumimoji="0" lang="en-US" altLang="ko-KR" sz="1200" b="0" i="0" u="none" strike="noStrike" kern="1200" cap="none" spc="0" normalizeH="0" baseline="0" noProof="0" dirty="0" smtClean="0">
                <a:ln>
                  <a:noFill/>
                </a:ln>
                <a:solidFill>
                  <a:srgbClr val="FFFFFF">
                    <a:lumMod val="75000"/>
                  </a:srgbClr>
                </a:solidFill>
                <a:effectLst/>
                <a:uLnTx/>
                <a:uFillTx/>
                <a:latin typeface="HY견고딕" pitchFamily="18" charset="-127"/>
                <a:ea typeface="HY견고딕" pitchFamily="18" charset="-127"/>
                <a:cs typeface="+mn-cs"/>
              </a:rPr>
              <a:t>ussia</a:t>
            </a:r>
            <a:endParaRPr kumimoji="0" lang="ko-KR" altLang="en-US" sz="1200" b="0" i="1" u="none" strike="noStrike" kern="1200" cap="none" spc="0" normalizeH="0" baseline="0" noProof="0" dirty="0">
              <a:ln>
                <a:noFill/>
              </a:ln>
              <a:solidFill>
                <a:srgbClr val="FFFFFF">
                  <a:lumMod val="75000"/>
                </a:srgbClr>
              </a:solidFill>
              <a:effectLst/>
              <a:uLnTx/>
              <a:uFillTx/>
              <a:latin typeface="HY견고딕" pitchFamily="18" charset="-127"/>
              <a:ea typeface="HY견고딕" pitchFamily="18" charset="-127"/>
              <a:cs typeface="+mn-cs"/>
            </a:endParaRPr>
          </a:p>
        </p:txBody>
      </p:sp>
      <p:sp>
        <p:nvSpPr>
          <p:cNvPr id="5" name="Text Box 5"/>
          <p:cNvSpPr txBox="1">
            <a:spLocks noChangeArrowheads="1"/>
          </p:cNvSpPr>
          <p:nvPr/>
        </p:nvSpPr>
        <p:spPr bwMode="auto">
          <a:xfrm>
            <a:off x="8752052" y="6537325"/>
            <a:ext cx="334798" cy="252678"/>
          </a:xfrm>
          <a:prstGeom prst="rect">
            <a:avLst/>
          </a:prstGeom>
          <a:noFill/>
          <a:ln w="9525">
            <a:noFill/>
            <a:miter lim="800000"/>
            <a:headEnd/>
            <a:tailEnd/>
          </a:ln>
          <a:effectLst/>
        </p:spPr>
        <p:txBody>
          <a:bodyPr wrap="none" lIns="67355" tIns="33677" rIns="67355" bIns="33677">
            <a:spAutoFit/>
          </a:bodyPr>
          <a:lstStyle/>
          <a:p>
            <a:pPr algn="r" defTabSz="957263" latinLnBrk="1">
              <a:defRPr/>
            </a:pPr>
            <a:fld id="{7E824880-2C19-4A58-ABE0-02EB4082CD7A}" type="slidenum">
              <a:rPr kumimoji="1" lang="ko-KR" altLang="en-US" sz="1200" smtClean="0">
                <a:solidFill>
                  <a:srgbClr val="FFFFFF"/>
                </a:solidFill>
                <a:latin typeface="HY견고딕" pitchFamily="18" charset="-127"/>
                <a:ea typeface="HY견고딕" pitchFamily="18" charset="-127"/>
              </a:rPr>
              <a:pPr algn="r" defTabSz="957263" latinLnBrk="1">
                <a:defRPr/>
              </a:pPr>
              <a:t>‹#›</a:t>
            </a:fld>
            <a:endParaRPr kumimoji="1" lang="en-US" altLang="ko-KR" sz="1200" dirty="0">
              <a:solidFill>
                <a:srgbClr val="FFFFFF"/>
              </a:solidFill>
              <a:latin typeface="HY견고딕" pitchFamily="18" charset="-127"/>
              <a:ea typeface="HY견고딕" pitchFamily="18" charset="-127"/>
            </a:endParaRPr>
          </a:p>
        </p:txBody>
      </p:sp>
      <p:sp>
        <p:nvSpPr>
          <p:cNvPr id="6" name="TextBox 5"/>
          <p:cNvSpPr txBox="1">
            <a:spLocks noChangeArrowheads="1"/>
          </p:cNvSpPr>
          <p:nvPr/>
        </p:nvSpPr>
        <p:spPr bwMode="black">
          <a:xfrm>
            <a:off x="7452320" y="188640"/>
            <a:ext cx="1615598" cy="237289"/>
          </a:xfrm>
          <a:prstGeom prst="rect">
            <a:avLst/>
          </a:prstGeom>
          <a:noFill/>
          <a:ln w="9525" algn="ctr">
            <a:noFill/>
            <a:miter lim="800000"/>
            <a:headEnd/>
            <a:tailEnd/>
          </a:ln>
          <a:effectLst/>
        </p:spPr>
        <p:txBody>
          <a:bodyPr wrap="none" lIns="67355" tIns="33677" rIns="67355" bIns="33677">
            <a:spAutoFit/>
          </a:bodyPr>
          <a:lstStyle/>
          <a:p>
            <a:pPr defTabSz="673100" eaLnBrk="0" hangingPunct="0">
              <a:defRPr/>
            </a:pPr>
            <a:r>
              <a:rPr lang="en-US" altLang="ko-KR" sz="1100" b="1" i="0" baseline="0" dirty="0">
                <a:solidFill>
                  <a:srgbClr val="FFFF00"/>
                </a:solidFill>
                <a:latin typeface="맑은 고딕" pitchFamily="50" charset="-127"/>
                <a:ea typeface="맑은 고딕" pitchFamily="50" charset="-127"/>
                <a:cs typeface="Arial" charset="0"/>
                <a:sym typeface="Wingdings" pitchFamily="2" charset="2"/>
              </a:rPr>
              <a:t>Samsung</a:t>
            </a:r>
            <a:r>
              <a:rPr lang="en-US" altLang="ko-KR" sz="1100" b="1" i="0" baseline="0" dirty="0">
                <a:solidFill>
                  <a:srgbClr val="FFFF00"/>
                </a:solidFill>
                <a:latin typeface="맑은 고딕" pitchFamily="50" charset="-127"/>
                <a:ea typeface="HY견고딕" pitchFamily="18" charset="-127"/>
                <a:cs typeface="Arial" charset="0"/>
                <a:sym typeface="Wingdings" pitchFamily="2" charset="2"/>
              </a:rPr>
              <a:t> Confidential</a:t>
            </a:r>
            <a:endParaRPr lang="ko-KR" altLang="en-US" sz="1100" b="1" i="0" baseline="0" dirty="0">
              <a:solidFill>
                <a:srgbClr val="FFFF00"/>
              </a:solidFill>
              <a:latin typeface="맑은 고딕" pitchFamily="50" charset="-127"/>
              <a:ea typeface="HY견고딕" pitchFamily="18" charset="-127"/>
              <a:cs typeface="Arial" charset="0"/>
              <a:sym typeface="Wingdings" pitchFamily="2" charset="2"/>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transition>
    <p:fade/>
  </p:transition>
  <p:txStyles>
    <p:titleStyle>
      <a:lvl1pPr algn="ctr" rtl="0" eaLnBrk="0" fontAlgn="base" latinLnBrk="1" hangingPunct="0">
        <a:spcBef>
          <a:spcPct val="0"/>
        </a:spcBef>
        <a:spcAft>
          <a:spcPct val="0"/>
        </a:spcAft>
        <a:defRPr kumimoji="1" sz="4400">
          <a:solidFill>
            <a:schemeClr val="tx1"/>
          </a:solidFill>
          <a:latin typeface="+mj-lt"/>
          <a:ea typeface="+mj-ea"/>
          <a:cs typeface="+mj-cs"/>
        </a:defRPr>
      </a:lvl1pPr>
      <a:lvl2pPr algn="ctr" rtl="0" eaLnBrk="0" fontAlgn="base" latinLnBrk="1" hangingPunct="0">
        <a:spcBef>
          <a:spcPct val="0"/>
        </a:spcBef>
        <a:spcAft>
          <a:spcPct val="0"/>
        </a:spcAft>
        <a:defRPr kumimoji="1" sz="4400">
          <a:solidFill>
            <a:schemeClr val="tx1"/>
          </a:solidFill>
          <a:latin typeface="굴림" charset="-127"/>
          <a:ea typeface="굴림" charset="-127"/>
        </a:defRPr>
      </a:lvl2pPr>
      <a:lvl3pPr algn="ctr" rtl="0" eaLnBrk="0" fontAlgn="base" latinLnBrk="1" hangingPunct="0">
        <a:spcBef>
          <a:spcPct val="0"/>
        </a:spcBef>
        <a:spcAft>
          <a:spcPct val="0"/>
        </a:spcAft>
        <a:defRPr kumimoji="1" sz="4400">
          <a:solidFill>
            <a:schemeClr val="tx1"/>
          </a:solidFill>
          <a:latin typeface="굴림" charset="-127"/>
          <a:ea typeface="굴림" charset="-127"/>
        </a:defRPr>
      </a:lvl3pPr>
      <a:lvl4pPr algn="ctr" rtl="0" eaLnBrk="0" fontAlgn="base" latinLnBrk="1" hangingPunct="0">
        <a:spcBef>
          <a:spcPct val="0"/>
        </a:spcBef>
        <a:spcAft>
          <a:spcPct val="0"/>
        </a:spcAft>
        <a:defRPr kumimoji="1" sz="4400">
          <a:solidFill>
            <a:schemeClr val="tx1"/>
          </a:solidFill>
          <a:latin typeface="굴림" charset="-127"/>
          <a:ea typeface="굴림" charset="-127"/>
        </a:defRPr>
      </a:lvl4pPr>
      <a:lvl5pPr algn="ctr" rtl="0" eaLnBrk="0" fontAlgn="base" latinLnBrk="1" hangingPunct="0">
        <a:spcBef>
          <a:spcPct val="0"/>
        </a:spcBef>
        <a:spcAft>
          <a:spcPct val="0"/>
        </a:spcAft>
        <a:defRPr kumimoji="1" sz="4400">
          <a:solidFill>
            <a:schemeClr val="tx1"/>
          </a:solidFill>
          <a:latin typeface="굴림" charset="-127"/>
          <a:ea typeface="굴림" charset="-127"/>
        </a:defRPr>
      </a:lvl5pPr>
      <a:lvl6pPr marL="457200" algn="ctr" rtl="0" fontAlgn="base" latinLnBrk="1">
        <a:spcBef>
          <a:spcPct val="0"/>
        </a:spcBef>
        <a:spcAft>
          <a:spcPct val="0"/>
        </a:spcAft>
        <a:defRPr kumimoji="1" sz="4400">
          <a:solidFill>
            <a:schemeClr val="tx1"/>
          </a:solidFill>
          <a:latin typeface="굴림" charset="-127"/>
          <a:ea typeface="굴림" charset="-127"/>
        </a:defRPr>
      </a:lvl6pPr>
      <a:lvl7pPr marL="914400" algn="ctr" rtl="0" fontAlgn="base" latinLnBrk="1">
        <a:spcBef>
          <a:spcPct val="0"/>
        </a:spcBef>
        <a:spcAft>
          <a:spcPct val="0"/>
        </a:spcAft>
        <a:defRPr kumimoji="1" sz="4400">
          <a:solidFill>
            <a:schemeClr val="tx1"/>
          </a:solidFill>
          <a:latin typeface="굴림" charset="-127"/>
          <a:ea typeface="굴림" charset="-127"/>
        </a:defRPr>
      </a:lvl7pPr>
      <a:lvl8pPr marL="1371600" algn="ctr" rtl="0" fontAlgn="base" latinLnBrk="1">
        <a:spcBef>
          <a:spcPct val="0"/>
        </a:spcBef>
        <a:spcAft>
          <a:spcPct val="0"/>
        </a:spcAft>
        <a:defRPr kumimoji="1" sz="4400">
          <a:solidFill>
            <a:schemeClr val="tx1"/>
          </a:solidFill>
          <a:latin typeface="굴림" charset="-127"/>
          <a:ea typeface="굴림" charset="-127"/>
        </a:defRPr>
      </a:lvl8pPr>
      <a:lvl9pPr marL="1828800" algn="ctr" rtl="0" fontAlgn="base" latinLnBrk="1">
        <a:spcBef>
          <a:spcPct val="0"/>
        </a:spcBef>
        <a:spcAft>
          <a:spcPct val="0"/>
        </a:spcAft>
        <a:defRPr kumimoji="1" sz="4400">
          <a:solidFill>
            <a:schemeClr val="tx1"/>
          </a:solidFill>
          <a:latin typeface="굴림" charset="-127"/>
          <a:ea typeface="굴림" charset="-127"/>
        </a:defRPr>
      </a:lvl9pPr>
    </p:titleStyle>
    <p:bodyStyle>
      <a:lvl1pPr marL="342900" indent="-342900" algn="l" rtl="0" eaLnBrk="0" fontAlgn="base" latinLnBrk="1" hangingPunct="0">
        <a:spcBef>
          <a:spcPct val="20000"/>
        </a:spcBef>
        <a:spcAft>
          <a:spcPct val="0"/>
        </a:spcAft>
        <a:buFont typeface="Arial" charset="0"/>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Font typeface="Arial" charset="0"/>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Font typeface="Arial" charset="0"/>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Font typeface="Arial" charset="0"/>
        <a:buChar char="»"/>
        <a:defRPr kumimoji="1" sz="2000">
          <a:solidFill>
            <a:schemeClr val="tx1"/>
          </a:solidFill>
          <a:latin typeface="+mn-lt"/>
          <a:ea typeface="+mn-ea"/>
        </a:defRPr>
      </a:lvl5pPr>
      <a:lvl6pPr marL="2514600" indent="-228600" algn="l" rtl="0" fontAlgn="base" latinLnBrk="1">
        <a:spcBef>
          <a:spcPct val="20000"/>
        </a:spcBef>
        <a:spcAft>
          <a:spcPct val="0"/>
        </a:spcAft>
        <a:buFont typeface="Arial" charset="0"/>
        <a:buChar char="»"/>
        <a:defRPr kumimoji="1" sz="2000">
          <a:solidFill>
            <a:schemeClr val="tx1"/>
          </a:solidFill>
          <a:latin typeface="+mn-lt"/>
          <a:ea typeface="+mn-ea"/>
        </a:defRPr>
      </a:lvl6pPr>
      <a:lvl7pPr marL="2971800" indent="-228600" algn="l" rtl="0" fontAlgn="base" latinLnBrk="1">
        <a:spcBef>
          <a:spcPct val="20000"/>
        </a:spcBef>
        <a:spcAft>
          <a:spcPct val="0"/>
        </a:spcAft>
        <a:buFont typeface="Arial" charset="0"/>
        <a:buChar char="»"/>
        <a:defRPr kumimoji="1" sz="2000">
          <a:solidFill>
            <a:schemeClr val="tx1"/>
          </a:solidFill>
          <a:latin typeface="+mn-lt"/>
          <a:ea typeface="+mn-ea"/>
        </a:defRPr>
      </a:lvl7pPr>
      <a:lvl8pPr marL="3429000" indent="-228600" algn="l" rtl="0" fontAlgn="base" latinLnBrk="1">
        <a:spcBef>
          <a:spcPct val="20000"/>
        </a:spcBef>
        <a:spcAft>
          <a:spcPct val="0"/>
        </a:spcAft>
        <a:buFont typeface="Arial" charset="0"/>
        <a:buChar char="»"/>
        <a:defRPr kumimoji="1" sz="2000">
          <a:solidFill>
            <a:schemeClr val="tx1"/>
          </a:solidFill>
          <a:latin typeface="+mn-lt"/>
          <a:ea typeface="+mn-ea"/>
        </a:defRPr>
      </a:lvl8pPr>
      <a:lvl9pPr marL="3886200" indent="-228600" algn="l" rtl="0" fontAlgn="base" latinLnBrk="1">
        <a:spcBef>
          <a:spcPct val="20000"/>
        </a:spcBef>
        <a:spcAft>
          <a:spcPct val="0"/>
        </a:spcAft>
        <a:buFont typeface="Arial" charset="0"/>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683568" y="908720"/>
            <a:ext cx="7772400" cy="5040560"/>
          </a:xfrm>
        </p:spPr>
        <p:txBody>
          <a:bodyPr>
            <a:normAutofit fontScale="90000"/>
          </a:bodyPr>
          <a:lstStyle/>
          <a:p>
            <a:r>
              <a:rPr lang="en-US" b="1" dirty="0" smtClean="0"/>
              <a:t>A New Programming Language</a:t>
            </a:r>
            <a:br>
              <a:rPr lang="en-US" b="1" dirty="0" smtClean="0"/>
            </a:br>
            <a:r>
              <a:rPr lang="en-US" b="1" dirty="0" smtClean="0"/>
              <a:t>for Samsung Devices</a:t>
            </a:r>
            <a:br>
              <a:rPr lang="en-US" b="1" dirty="0" smtClean="0"/>
            </a:br>
            <a:r>
              <a:rPr lang="en-US" dirty="0"/>
              <a:t/>
            </a:r>
            <a:br>
              <a:rPr lang="en-US" dirty="0"/>
            </a:br>
            <a:r>
              <a:rPr lang="en-US" i="1" dirty="0" smtClean="0"/>
              <a:t>Requirements &amp; Features</a:t>
            </a:r>
            <a:br>
              <a:rPr lang="en-US" i="1" dirty="0" smtClean="0"/>
            </a:br>
            <a:r>
              <a:rPr lang="en-US" sz="3100" i="1" dirty="0" smtClean="0"/>
              <a:t>The First Try</a:t>
            </a:r>
            <a:r>
              <a:rPr lang="en-US" dirty="0" smtClean="0"/>
              <a:t/>
            </a:r>
            <a:br>
              <a:rPr lang="en-US" dirty="0" smtClean="0"/>
            </a:br>
            <a:r>
              <a:rPr lang="en-US" dirty="0" smtClean="0"/>
              <a:t/>
            </a:r>
            <a:br>
              <a:rPr lang="en-US" dirty="0" smtClean="0"/>
            </a:br>
            <a:r>
              <a:rPr lang="en-US" sz="2800" b="1" dirty="0" err="1" smtClean="0"/>
              <a:t>E.Zouev</a:t>
            </a:r>
            <a:r>
              <a:rPr lang="en-US" sz="2800" dirty="0" smtClean="0"/>
              <a:t/>
            </a:r>
            <a:br>
              <a:rPr lang="en-US" sz="2800" dirty="0" smtClean="0"/>
            </a:br>
            <a:r>
              <a:rPr lang="en-US" sz="2800" dirty="0" smtClean="0"/>
              <a:t>Compiler Committee</a:t>
            </a:r>
            <a:br>
              <a:rPr lang="en-US" sz="2800" dirty="0" smtClean="0"/>
            </a:br>
            <a:r>
              <a:rPr lang="en-US" sz="2800" dirty="0" smtClean="0"/>
              <a:t>July 3, 2014</a:t>
            </a:r>
            <a:endParaRPr lang="ru-RU" sz="28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73314"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Program Structure &amp; Binding Model</a:t>
            </a:r>
          </a:p>
        </p:txBody>
      </p:sp>
      <p:grpSp>
        <p:nvGrpSpPr>
          <p:cNvPr id="15" name="Group 14"/>
          <p:cNvGrpSpPr/>
          <p:nvPr/>
        </p:nvGrpSpPr>
        <p:grpSpPr>
          <a:xfrm>
            <a:off x="1331640" y="1052736"/>
            <a:ext cx="1008112" cy="544126"/>
            <a:chOff x="1331640" y="1052736"/>
            <a:chExt cx="1008112" cy="544126"/>
          </a:xfrm>
        </p:grpSpPr>
        <p:sp>
          <p:nvSpPr>
            <p:cNvPr id="6" name="TextBox 5"/>
            <p:cNvSpPr txBox="1"/>
            <p:nvPr/>
          </p:nvSpPr>
          <p:spPr>
            <a:xfrm>
              <a:off x="1475656" y="1052736"/>
              <a:ext cx="864096" cy="400110"/>
            </a:xfrm>
            <a:prstGeom prst="rect">
              <a:avLst/>
            </a:prstGeom>
            <a:noFill/>
            <a:ln w="25400">
              <a:solidFill>
                <a:srgbClr val="0261A1"/>
              </a:solidFill>
            </a:ln>
          </p:spPr>
          <p:txBody>
            <a:bodyPr wrap="square" rtlCol="0">
              <a:spAutoFit/>
            </a:bodyPr>
            <a:lstStyle/>
            <a:p>
              <a:r>
                <a:rPr lang="en-US" sz="2000" dirty="0" smtClean="0">
                  <a:latin typeface="Lucida Console" pitchFamily="49" charset="0"/>
                  <a:ea typeface="HY견고딕" pitchFamily="18" charset="-127"/>
                </a:rPr>
                <a:t>.</a:t>
              </a:r>
              <a:r>
                <a:rPr lang="en-US" sz="2000" dirty="0" err="1" smtClean="0">
                  <a:latin typeface="Lucida Console" pitchFamily="49" charset="0"/>
                  <a:ea typeface="HY견고딕" pitchFamily="18" charset="-127"/>
                </a:rPr>
                <a:t>cpp</a:t>
              </a:r>
              <a:endParaRPr lang="ru-RU" sz="2000" dirty="0" smtClean="0">
                <a:latin typeface="Lucida Console" pitchFamily="49" charset="0"/>
                <a:ea typeface="HY견고딕" pitchFamily="18" charset="-127"/>
              </a:endParaRPr>
            </a:p>
          </p:txBody>
        </p:sp>
        <p:sp>
          <p:nvSpPr>
            <p:cNvPr id="5" name="TextBox 4"/>
            <p:cNvSpPr txBox="1"/>
            <p:nvPr/>
          </p:nvSpPr>
          <p:spPr>
            <a:xfrm>
              <a:off x="1331640" y="1196752"/>
              <a:ext cx="864096" cy="400110"/>
            </a:xfrm>
            <a:prstGeom prst="rect">
              <a:avLst/>
            </a:prstGeom>
            <a:solidFill>
              <a:schemeClr val="bg1"/>
            </a:solidFill>
            <a:ln w="25400">
              <a:solidFill>
                <a:srgbClr val="0261A1"/>
              </a:solidFill>
            </a:ln>
          </p:spPr>
          <p:txBody>
            <a:bodyPr wrap="square" rtlCol="0">
              <a:spAutoFit/>
            </a:bodyPr>
            <a:lstStyle/>
            <a:p>
              <a:r>
                <a:rPr lang="en-US" sz="2000" dirty="0" smtClean="0">
                  <a:latin typeface="Lucida Console" pitchFamily="49" charset="0"/>
                  <a:ea typeface="HY견고딕" pitchFamily="18" charset="-127"/>
                </a:rPr>
                <a:t>.</a:t>
              </a:r>
              <a:r>
                <a:rPr lang="en-US" sz="2000" dirty="0" err="1" smtClean="0">
                  <a:latin typeface="Lucida Console" pitchFamily="49" charset="0"/>
                  <a:ea typeface="HY견고딕" pitchFamily="18" charset="-127"/>
                </a:rPr>
                <a:t>cpp</a:t>
              </a:r>
              <a:endParaRPr lang="ru-RU" sz="2000" dirty="0" smtClean="0">
                <a:latin typeface="Lucida Console" pitchFamily="49" charset="0"/>
                <a:ea typeface="HY견고딕" pitchFamily="18" charset="-127"/>
              </a:endParaRPr>
            </a:p>
          </p:txBody>
        </p:sp>
      </p:grpSp>
      <p:grpSp>
        <p:nvGrpSpPr>
          <p:cNvPr id="8" name="Group 7"/>
          <p:cNvGrpSpPr/>
          <p:nvPr/>
        </p:nvGrpSpPr>
        <p:grpSpPr>
          <a:xfrm>
            <a:off x="1331640" y="1988840"/>
            <a:ext cx="1008112" cy="544126"/>
            <a:chOff x="1331640" y="1052736"/>
            <a:chExt cx="1008112" cy="544126"/>
          </a:xfrm>
        </p:grpSpPr>
        <p:sp>
          <p:nvSpPr>
            <p:cNvPr id="9" name="TextBox 8"/>
            <p:cNvSpPr txBox="1"/>
            <p:nvPr/>
          </p:nvSpPr>
          <p:spPr>
            <a:xfrm>
              <a:off x="1475656" y="1052736"/>
              <a:ext cx="864096" cy="400110"/>
            </a:xfrm>
            <a:prstGeom prst="rect">
              <a:avLst/>
            </a:prstGeom>
            <a:noFill/>
            <a:ln w="25400">
              <a:solidFill>
                <a:srgbClr val="0261A1"/>
              </a:solidFill>
            </a:ln>
          </p:spPr>
          <p:txBody>
            <a:bodyPr wrap="square" rtlCol="0">
              <a:spAutoFit/>
            </a:bodyPr>
            <a:lstStyle/>
            <a:p>
              <a:r>
                <a:rPr lang="en-US" sz="2000" dirty="0" smtClean="0">
                  <a:latin typeface="Lucida Console" pitchFamily="49" charset="0"/>
                  <a:ea typeface="HY견고딕" pitchFamily="18" charset="-127"/>
                </a:rPr>
                <a:t>.</a:t>
              </a:r>
              <a:r>
                <a:rPr lang="en-US" sz="2000" dirty="0" err="1" smtClean="0">
                  <a:latin typeface="Lucida Console" pitchFamily="49" charset="0"/>
                  <a:ea typeface="HY견고딕" pitchFamily="18" charset="-127"/>
                </a:rPr>
                <a:t>cpp</a:t>
              </a:r>
              <a:endParaRPr lang="ru-RU" sz="2000" dirty="0" smtClean="0">
                <a:latin typeface="Lucida Console" pitchFamily="49" charset="0"/>
                <a:ea typeface="HY견고딕" pitchFamily="18" charset="-127"/>
              </a:endParaRPr>
            </a:p>
          </p:txBody>
        </p:sp>
        <p:sp>
          <p:nvSpPr>
            <p:cNvPr id="10" name="TextBox 9"/>
            <p:cNvSpPr txBox="1"/>
            <p:nvPr/>
          </p:nvSpPr>
          <p:spPr>
            <a:xfrm>
              <a:off x="1331640" y="1196752"/>
              <a:ext cx="864096" cy="400110"/>
            </a:xfrm>
            <a:prstGeom prst="rect">
              <a:avLst/>
            </a:prstGeom>
            <a:solidFill>
              <a:schemeClr val="bg1"/>
            </a:solidFill>
            <a:ln w="25400">
              <a:solidFill>
                <a:srgbClr val="0261A1"/>
              </a:solidFill>
            </a:ln>
          </p:spPr>
          <p:txBody>
            <a:bodyPr wrap="square" rtlCol="0">
              <a:spAutoFit/>
            </a:bodyPr>
            <a:lstStyle/>
            <a:p>
              <a:r>
                <a:rPr lang="en-US" sz="2000" dirty="0" smtClean="0">
                  <a:latin typeface="Lucida Console" pitchFamily="49" charset="0"/>
                  <a:ea typeface="HY견고딕" pitchFamily="18" charset="-127"/>
                </a:rPr>
                <a:t>.</a:t>
              </a:r>
              <a:r>
                <a:rPr lang="en-US" sz="2000" dirty="0" err="1" smtClean="0">
                  <a:latin typeface="Lucida Console" pitchFamily="49" charset="0"/>
                  <a:ea typeface="HY견고딕" pitchFamily="18" charset="-127"/>
                </a:rPr>
                <a:t>cpp</a:t>
              </a:r>
              <a:endParaRPr lang="ru-RU" sz="2000" dirty="0" smtClean="0">
                <a:latin typeface="Lucida Console" pitchFamily="49" charset="0"/>
                <a:ea typeface="HY견고딕" pitchFamily="18" charset="-127"/>
              </a:endParaRPr>
            </a:p>
          </p:txBody>
        </p:sp>
      </p:grpSp>
      <p:cxnSp>
        <p:nvCxnSpPr>
          <p:cNvPr id="12" name="Straight Arrow Connector 11"/>
          <p:cNvCxnSpPr/>
          <p:nvPr/>
        </p:nvCxnSpPr>
        <p:spPr>
          <a:xfrm>
            <a:off x="2483768" y="1268760"/>
            <a:ext cx="648072" cy="0"/>
          </a:xfrm>
          <a:prstGeom prst="straightConnector1">
            <a:avLst/>
          </a:prstGeom>
          <a:ln w="50800" cmpd="dbl">
            <a:solidFill>
              <a:srgbClr val="0261A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483768" y="2204864"/>
            <a:ext cx="648072" cy="0"/>
          </a:xfrm>
          <a:prstGeom prst="straightConnector1">
            <a:avLst/>
          </a:prstGeom>
          <a:ln w="50800" cmpd="dbl">
            <a:solidFill>
              <a:srgbClr val="0261A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47864" y="1052736"/>
            <a:ext cx="864096" cy="400110"/>
          </a:xfrm>
          <a:prstGeom prst="rect">
            <a:avLst/>
          </a:prstGeom>
          <a:solidFill>
            <a:schemeClr val="bg1"/>
          </a:solidFill>
          <a:ln w="25400">
            <a:solidFill>
              <a:srgbClr val="0261A1"/>
            </a:solidFill>
          </a:ln>
        </p:spPr>
        <p:txBody>
          <a:bodyPr wrap="square" rtlCol="0">
            <a:spAutoFit/>
          </a:bodyPr>
          <a:lstStyle/>
          <a:p>
            <a:r>
              <a:rPr lang="en-US" sz="2000" dirty="0" smtClean="0">
                <a:latin typeface="Lucida Console" pitchFamily="49" charset="0"/>
                <a:ea typeface="HY견고딕" pitchFamily="18" charset="-127"/>
              </a:rPr>
              <a:t>.lib</a:t>
            </a:r>
            <a:endParaRPr lang="ru-RU" sz="2000" dirty="0" smtClean="0">
              <a:latin typeface="Lucida Console" pitchFamily="49" charset="0"/>
              <a:ea typeface="HY견고딕" pitchFamily="18" charset="-127"/>
            </a:endParaRPr>
          </a:p>
        </p:txBody>
      </p:sp>
      <p:sp>
        <p:nvSpPr>
          <p:cNvPr id="16" name="TextBox 15"/>
          <p:cNvSpPr txBox="1"/>
          <p:nvPr/>
        </p:nvSpPr>
        <p:spPr>
          <a:xfrm>
            <a:off x="3347864" y="1988840"/>
            <a:ext cx="864096" cy="400110"/>
          </a:xfrm>
          <a:prstGeom prst="rect">
            <a:avLst/>
          </a:prstGeom>
          <a:solidFill>
            <a:schemeClr val="bg1"/>
          </a:solidFill>
          <a:ln w="25400">
            <a:solidFill>
              <a:srgbClr val="0261A1"/>
            </a:solidFill>
          </a:ln>
        </p:spPr>
        <p:txBody>
          <a:bodyPr wrap="square" rtlCol="0">
            <a:spAutoFit/>
          </a:bodyPr>
          <a:lstStyle/>
          <a:p>
            <a:r>
              <a:rPr lang="en-US" sz="2000" dirty="0" smtClean="0">
                <a:latin typeface="Lucida Console" pitchFamily="49" charset="0"/>
                <a:ea typeface="HY견고딕" pitchFamily="18" charset="-127"/>
              </a:rPr>
              <a:t>.exe</a:t>
            </a:r>
            <a:endParaRPr lang="ru-RU" sz="2000" dirty="0" smtClean="0">
              <a:latin typeface="Lucida Console" pitchFamily="49" charset="0"/>
              <a:ea typeface="HY견고딕" pitchFamily="18" charset="-127"/>
            </a:endParaRPr>
          </a:p>
        </p:txBody>
      </p:sp>
      <p:cxnSp>
        <p:nvCxnSpPr>
          <p:cNvPr id="17" name="Straight Arrow Connector 16"/>
          <p:cNvCxnSpPr/>
          <p:nvPr/>
        </p:nvCxnSpPr>
        <p:spPr>
          <a:xfrm>
            <a:off x="4427984" y="1268760"/>
            <a:ext cx="720080" cy="288032"/>
          </a:xfrm>
          <a:prstGeom prst="straightConnector1">
            <a:avLst/>
          </a:prstGeom>
          <a:ln w="50800" cmpd="dbl">
            <a:solidFill>
              <a:srgbClr val="0261A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427984" y="1844824"/>
            <a:ext cx="720080" cy="288032"/>
          </a:xfrm>
          <a:prstGeom prst="straightConnector1">
            <a:avLst/>
          </a:prstGeom>
          <a:ln w="50800" cmpd="dbl">
            <a:solidFill>
              <a:srgbClr val="0261A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64088" y="1484784"/>
            <a:ext cx="1224136" cy="353943"/>
          </a:xfrm>
          <a:prstGeom prst="rect">
            <a:avLst/>
          </a:prstGeom>
          <a:solidFill>
            <a:schemeClr val="bg1"/>
          </a:solidFill>
          <a:ln w="25400">
            <a:solidFill>
              <a:srgbClr val="0261A1"/>
            </a:solidFill>
          </a:ln>
        </p:spPr>
        <p:txBody>
          <a:bodyPr wrap="square" lIns="0" tIns="0" rtlCol="0">
            <a:spAutoFit/>
          </a:bodyPr>
          <a:lstStyle/>
          <a:p>
            <a:r>
              <a:rPr lang="en-US" sz="2000" dirty="0" smtClean="0">
                <a:latin typeface="Lucida Console" pitchFamily="49" charset="0"/>
                <a:ea typeface="HY견고딕" pitchFamily="18" charset="-127"/>
              </a:rPr>
              <a:t> Target</a:t>
            </a:r>
            <a:endParaRPr lang="ru-RU" sz="2000" dirty="0" smtClean="0">
              <a:latin typeface="Lucida Console" pitchFamily="49" charset="0"/>
              <a:ea typeface="HY견고딕" pitchFamily="18" charset="-127"/>
            </a:endParaRPr>
          </a:p>
        </p:txBody>
      </p:sp>
      <p:sp>
        <p:nvSpPr>
          <p:cNvPr id="23" name="Rounded Rectangular Callout 22"/>
          <p:cNvSpPr/>
          <p:nvPr/>
        </p:nvSpPr>
        <p:spPr>
          <a:xfrm>
            <a:off x="4427984" y="2564904"/>
            <a:ext cx="2160240" cy="1072634"/>
          </a:xfrm>
          <a:prstGeom prst="wedgeRoundRectCallout">
            <a:avLst>
              <a:gd name="adj1" fmla="val -36407"/>
              <a:gd name="adj2" fmla="val -135038"/>
              <a:gd name="adj3" fmla="val 16667"/>
            </a:avLst>
          </a:prstGeom>
          <a:ln>
            <a:solidFill>
              <a:schemeClr val="tx1"/>
            </a:solidFill>
          </a:ln>
        </p:spPr>
        <p:txBody>
          <a:bodyPr wrap="square" lIns="0" tIns="0" rtlCol="0" anchor="ctr">
            <a:spAutoFit/>
          </a:bodyPr>
          <a:lstStyle/>
          <a:p>
            <a:pPr algn="ctr">
              <a:spcBef>
                <a:spcPts val="0"/>
              </a:spcBef>
              <a:spcAft>
                <a:spcPts val="0"/>
              </a:spcAft>
            </a:pPr>
            <a:r>
              <a:rPr kumimoji="1" lang="en-US" sz="2000" b="1" dirty="0" smtClean="0">
                <a:cs typeface="Arial" pitchFamily="34" charset="0"/>
                <a:sym typeface="Wingdings" pitchFamily="2" charset="2"/>
              </a:rPr>
              <a:t>Static linking</a:t>
            </a:r>
            <a:r>
              <a:rPr kumimoji="1" lang="en-US" sz="2000" dirty="0" smtClean="0">
                <a:cs typeface="Arial" pitchFamily="34" charset="0"/>
                <a:sym typeface="Wingdings" pitchFamily="2" charset="2"/>
              </a:rPr>
              <a:t>; dynamic linking is an option</a:t>
            </a:r>
            <a:endParaRPr kumimoji="1" lang="ru-RU" sz="2000" dirty="0" smtClean="0">
              <a:cs typeface="Arial" pitchFamily="34" charset="0"/>
              <a:sym typeface="Wingdings" pitchFamily="2" charset="2"/>
            </a:endParaRPr>
          </a:p>
        </p:txBody>
      </p:sp>
      <p:sp>
        <p:nvSpPr>
          <p:cNvPr id="24" name="TextBox 23"/>
          <p:cNvSpPr txBox="1"/>
          <p:nvPr/>
        </p:nvSpPr>
        <p:spPr>
          <a:xfrm>
            <a:off x="467544" y="2708920"/>
            <a:ext cx="2088232" cy="707886"/>
          </a:xfrm>
          <a:prstGeom prst="rect">
            <a:avLst/>
          </a:prstGeom>
          <a:noFill/>
        </p:spPr>
        <p:txBody>
          <a:bodyPr wrap="square" rtlCol="0">
            <a:spAutoFit/>
          </a:bodyPr>
          <a:lstStyle/>
          <a:p>
            <a:r>
              <a:rPr lang="en-US" sz="2000" dirty="0" smtClean="0">
                <a:ea typeface="HY견고딕" pitchFamily="18" charset="-127"/>
                <a:cs typeface="Arial" pitchFamily="34" charset="0"/>
              </a:rPr>
              <a:t>(</a:t>
            </a:r>
            <a:r>
              <a:rPr lang="en-US" sz="2000" i="1" dirty="0" smtClean="0">
                <a:ea typeface="HY견고딕" pitchFamily="18" charset="-127"/>
                <a:cs typeface="Arial" pitchFamily="34" charset="0"/>
              </a:rPr>
              <a:t>The similar model for </a:t>
            </a:r>
            <a:r>
              <a:rPr lang="en-US" sz="2000" i="1" dirty="0" err="1" smtClean="0">
                <a:ea typeface="HY견고딕" pitchFamily="18" charset="-127"/>
                <a:cs typeface="Arial" pitchFamily="34" charset="0"/>
              </a:rPr>
              <a:t>Ada</a:t>
            </a:r>
            <a:r>
              <a:rPr lang="en-US" sz="2000" dirty="0" smtClean="0">
                <a:ea typeface="HY견고딕" pitchFamily="18" charset="-127"/>
                <a:cs typeface="Arial" pitchFamily="34" charset="0"/>
              </a:rPr>
              <a:t>)</a:t>
            </a:r>
            <a:endParaRPr lang="ru-RU" sz="2000" dirty="0" smtClean="0">
              <a:ea typeface="HY견고딕" pitchFamily="18" charset="-127"/>
              <a:cs typeface="Arial" pitchFamily="34" charset="0"/>
            </a:endParaRPr>
          </a:p>
        </p:txBody>
      </p:sp>
      <p:grpSp>
        <p:nvGrpSpPr>
          <p:cNvPr id="25" name="Group 24"/>
          <p:cNvGrpSpPr/>
          <p:nvPr/>
        </p:nvGrpSpPr>
        <p:grpSpPr>
          <a:xfrm>
            <a:off x="1403648" y="4221088"/>
            <a:ext cx="1008112" cy="544126"/>
            <a:chOff x="1331640" y="1052736"/>
            <a:chExt cx="1008112" cy="544126"/>
          </a:xfrm>
        </p:grpSpPr>
        <p:sp>
          <p:nvSpPr>
            <p:cNvPr id="26" name="TextBox 25"/>
            <p:cNvSpPr txBox="1"/>
            <p:nvPr/>
          </p:nvSpPr>
          <p:spPr>
            <a:xfrm>
              <a:off x="1475656" y="1052736"/>
              <a:ext cx="864096" cy="400110"/>
            </a:xfrm>
            <a:prstGeom prst="rect">
              <a:avLst/>
            </a:prstGeom>
            <a:noFill/>
            <a:ln w="25400">
              <a:solidFill>
                <a:srgbClr val="0261A1"/>
              </a:solidFill>
            </a:ln>
          </p:spPr>
          <p:txBody>
            <a:bodyPr wrap="square" rtlCol="0">
              <a:spAutoFit/>
            </a:bodyPr>
            <a:lstStyle/>
            <a:p>
              <a:r>
                <a:rPr lang="en-US" sz="2000" dirty="0" smtClean="0">
                  <a:latin typeface="Lucida Console" pitchFamily="49" charset="0"/>
                  <a:ea typeface="HY견고딕" pitchFamily="18" charset="-127"/>
                </a:rPr>
                <a:t>.</a:t>
              </a:r>
              <a:r>
                <a:rPr lang="en-US" sz="2000" dirty="0" err="1" smtClean="0">
                  <a:latin typeface="Lucida Console" pitchFamily="49" charset="0"/>
                  <a:ea typeface="HY견고딕" pitchFamily="18" charset="-127"/>
                </a:rPr>
                <a:t>cpp</a:t>
              </a:r>
              <a:endParaRPr lang="ru-RU" sz="2000" dirty="0" smtClean="0">
                <a:latin typeface="Lucida Console" pitchFamily="49" charset="0"/>
                <a:ea typeface="HY견고딕" pitchFamily="18" charset="-127"/>
              </a:endParaRPr>
            </a:p>
          </p:txBody>
        </p:sp>
        <p:sp>
          <p:nvSpPr>
            <p:cNvPr id="27" name="TextBox 26"/>
            <p:cNvSpPr txBox="1"/>
            <p:nvPr/>
          </p:nvSpPr>
          <p:spPr>
            <a:xfrm>
              <a:off x="1331640" y="1196752"/>
              <a:ext cx="864096" cy="400110"/>
            </a:xfrm>
            <a:prstGeom prst="rect">
              <a:avLst/>
            </a:prstGeom>
            <a:solidFill>
              <a:schemeClr val="bg1"/>
            </a:solidFill>
            <a:ln w="25400">
              <a:solidFill>
                <a:srgbClr val="0261A1"/>
              </a:solidFill>
            </a:ln>
          </p:spPr>
          <p:txBody>
            <a:bodyPr wrap="square" rtlCol="0">
              <a:spAutoFit/>
            </a:bodyPr>
            <a:lstStyle/>
            <a:p>
              <a:r>
                <a:rPr lang="en-US" sz="2000" dirty="0" smtClean="0">
                  <a:latin typeface="Lucida Console" pitchFamily="49" charset="0"/>
                  <a:ea typeface="HY견고딕" pitchFamily="18" charset="-127"/>
                </a:rPr>
                <a:t>.</a:t>
              </a:r>
              <a:r>
                <a:rPr lang="en-US" sz="2000" dirty="0" err="1" smtClean="0">
                  <a:latin typeface="Lucida Console" pitchFamily="49" charset="0"/>
                  <a:ea typeface="HY견고딕" pitchFamily="18" charset="-127"/>
                </a:rPr>
                <a:t>cs</a:t>
              </a:r>
              <a:endParaRPr lang="ru-RU" sz="2000" dirty="0" smtClean="0">
                <a:latin typeface="Lucida Console" pitchFamily="49" charset="0"/>
                <a:ea typeface="HY견고딕" pitchFamily="18" charset="-127"/>
              </a:endParaRPr>
            </a:p>
          </p:txBody>
        </p:sp>
      </p:grpSp>
      <p:grpSp>
        <p:nvGrpSpPr>
          <p:cNvPr id="28" name="Group 27"/>
          <p:cNvGrpSpPr/>
          <p:nvPr/>
        </p:nvGrpSpPr>
        <p:grpSpPr>
          <a:xfrm>
            <a:off x="1403648" y="5157192"/>
            <a:ext cx="1008112" cy="544126"/>
            <a:chOff x="1331640" y="1052736"/>
            <a:chExt cx="1008112" cy="544126"/>
          </a:xfrm>
        </p:grpSpPr>
        <p:sp>
          <p:nvSpPr>
            <p:cNvPr id="29" name="TextBox 28"/>
            <p:cNvSpPr txBox="1"/>
            <p:nvPr/>
          </p:nvSpPr>
          <p:spPr>
            <a:xfrm>
              <a:off x="1475656" y="1052736"/>
              <a:ext cx="864096" cy="400110"/>
            </a:xfrm>
            <a:prstGeom prst="rect">
              <a:avLst/>
            </a:prstGeom>
            <a:noFill/>
            <a:ln w="25400">
              <a:solidFill>
                <a:srgbClr val="0261A1"/>
              </a:solidFill>
            </a:ln>
          </p:spPr>
          <p:txBody>
            <a:bodyPr wrap="square" rtlCol="0">
              <a:spAutoFit/>
            </a:bodyPr>
            <a:lstStyle/>
            <a:p>
              <a:r>
                <a:rPr lang="en-US" sz="2000" dirty="0" smtClean="0">
                  <a:latin typeface="Lucida Console" pitchFamily="49" charset="0"/>
                  <a:ea typeface="HY견고딕" pitchFamily="18" charset="-127"/>
                </a:rPr>
                <a:t>.</a:t>
              </a:r>
              <a:r>
                <a:rPr lang="en-US" sz="2000" dirty="0" err="1" smtClean="0">
                  <a:latin typeface="Lucida Console" pitchFamily="49" charset="0"/>
                  <a:ea typeface="HY견고딕" pitchFamily="18" charset="-127"/>
                </a:rPr>
                <a:t>cpp</a:t>
              </a:r>
              <a:endParaRPr lang="ru-RU" sz="2000" dirty="0" smtClean="0">
                <a:latin typeface="Lucida Console" pitchFamily="49" charset="0"/>
                <a:ea typeface="HY견고딕" pitchFamily="18" charset="-127"/>
              </a:endParaRPr>
            </a:p>
          </p:txBody>
        </p:sp>
        <p:sp>
          <p:nvSpPr>
            <p:cNvPr id="30" name="TextBox 29"/>
            <p:cNvSpPr txBox="1"/>
            <p:nvPr/>
          </p:nvSpPr>
          <p:spPr>
            <a:xfrm>
              <a:off x="1331640" y="1196752"/>
              <a:ext cx="864096" cy="400110"/>
            </a:xfrm>
            <a:prstGeom prst="rect">
              <a:avLst/>
            </a:prstGeom>
            <a:solidFill>
              <a:schemeClr val="bg1"/>
            </a:solidFill>
            <a:ln w="25400">
              <a:solidFill>
                <a:srgbClr val="0261A1"/>
              </a:solidFill>
            </a:ln>
          </p:spPr>
          <p:txBody>
            <a:bodyPr wrap="square" rtlCol="0">
              <a:spAutoFit/>
            </a:bodyPr>
            <a:lstStyle/>
            <a:p>
              <a:r>
                <a:rPr lang="en-US" sz="2000" dirty="0" smtClean="0">
                  <a:latin typeface="Lucida Console" pitchFamily="49" charset="0"/>
                  <a:ea typeface="HY견고딕" pitchFamily="18" charset="-127"/>
                </a:rPr>
                <a:t>.</a:t>
              </a:r>
              <a:r>
                <a:rPr lang="en-US" sz="2000" dirty="0" err="1" smtClean="0">
                  <a:latin typeface="Lucida Console" pitchFamily="49" charset="0"/>
                  <a:ea typeface="HY견고딕" pitchFamily="18" charset="-127"/>
                </a:rPr>
                <a:t>cs</a:t>
              </a:r>
              <a:endParaRPr lang="ru-RU" sz="2000" dirty="0" smtClean="0">
                <a:latin typeface="Lucida Console" pitchFamily="49" charset="0"/>
                <a:ea typeface="HY견고딕" pitchFamily="18" charset="-127"/>
              </a:endParaRPr>
            </a:p>
          </p:txBody>
        </p:sp>
      </p:grpSp>
      <p:cxnSp>
        <p:nvCxnSpPr>
          <p:cNvPr id="31" name="Straight Arrow Connector 30"/>
          <p:cNvCxnSpPr/>
          <p:nvPr/>
        </p:nvCxnSpPr>
        <p:spPr>
          <a:xfrm>
            <a:off x="2555776" y="4437112"/>
            <a:ext cx="648072" cy="0"/>
          </a:xfrm>
          <a:prstGeom prst="straightConnector1">
            <a:avLst/>
          </a:prstGeom>
          <a:ln w="50800" cmpd="dbl">
            <a:solidFill>
              <a:srgbClr val="0261A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555776" y="5373216"/>
            <a:ext cx="648072" cy="0"/>
          </a:xfrm>
          <a:prstGeom prst="straightConnector1">
            <a:avLst/>
          </a:prstGeom>
          <a:ln w="50800" cmpd="dbl">
            <a:solidFill>
              <a:srgbClr val="0261A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19872" y="4221088"/>
            <a:ext cx="864096" cy="400110"/>
          </a:xfrm>
          <a:prstGeom prst="rect">
            <a:avLst/>
          </a:prstGeom>
          <a:solidFill>
            <a:schemeClr val="bg1"/>
          </a:solidFill>
          <a:ln w="25400">
            <a:solidFill>
              <a:srgbClr val="0261A1"/>
            </a:solidFill>
          </a:ln>
        </p:spPr>
        <p:txBody>
          <a:bodyPr wrap="square" rtlCol="0">
            <a:spAutoFit/>
          </a:bodyPr>
          <a:lstStyle/>
          <a:p>
            <a:r>
              <a:rPr lang="en-US" sz="2000" dirty="0" smtClean="0">
                <a:latin typeface="Lucida Console" pitchFamily="49" charset="0"/>
                <a:ea typeface="HY견고딕" pitchFamily="18" charset="-127"/>
              </a:rPr>
              <a:t>.lib</a:t>
            </a:r>
            <a:endParaRPr lang="ru-RU" sz="2000" dirty="0" smtClean="0">
              <a:latin typeface="Lucida Console" pitchFamily="49" charset="0"/>
              <a:ea typeface="HY견고딕" pitchFamily="18" charset="-127"/>
            </a:endParaRPr>
          </a:p>
        </p:txBody>
      </p:sp>
      <p:sp>
        <p:nvSpPr>
          <p:cNvPr id="34" name="TextBox 33"/>
          <p:cNvSpPr txBox="1"/>
          <p:nvPr/>
        </p:nvSpPr>
        <p:spPr>
          <a:xfrm>
            <a:off x="3419872" y="5157192"/>
            <a:ext cx="864096" cy="400110"/>
          </a:xfrm>
          <a:prstGeom prst="rect">
            <a:avLst/>
          </a:prstGeom>
          <a:solidFill>
            <a:schemeClr val="bg1"/>
          </a:solidFill>
          <a:ln w="25400">
            <a:solidFill>
              <a:srgbClr val="0261A1"/>
            </a:solidFill>
          </a:ln>
        </p:spPr>
        <p:txBody>
          <a:bodyPr wrap="square" rtlCol="0">
            <a:spAutoFit/>
          </a:bodyPr>
          <a:lstStyle/>
          <a:p>
            <a:r>
              <a:rPr lang="en-US" sz="2000" dirty="0" smtClean="0">
                <a:latin typeface="Lucida Console" pitchFamily="49" charset="0"/>
                <a:ea typeface="HY견고딕" pitchFamily="18" charset="-127"/>
              </a:rPr>
              <a:t>.exe</a:t>
            </a:r>
            <a:endParaRPr lang="ru-RU" sz="2000" dirty="0" smtClean="0">
              <a:latin typeface="Lucida Console" pitchFamily="49" charset="0"/>
              <a:ea typeface="HY견고딕" pitchFamily="18" charset="-127"/>
            </a:endParaRPr>
          </a:p>
        </p:txBody>
      </p:sp>
      <p:cxnSp>
        <p:nvCxnSpPr>
          <p:cNvPr id="35" name="Straight Arrow Connector 34"/>
          <p:cNvCxnSpPr/>
          <p:nvPr/>
        </p:nvCxnSpPr>
        <p:spPr>
          <a:xfrm>
            <a:off x="4499992" y="4437112"/>
            <a:ext cx="720080" cy="288032"/>
          </a:xfrm>
          <a:prstGeom prst="straightConnector1">
            <a:avLst/>
          </a:prstGeom>
          <a:ln w="50800" cmpd="dbl">
            <a:solidFill>
              <a:srgbClr val="0261A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499992" y="5013176"/>
            <a:ext cx="720080" cy="288032"/>
          </a:xfrm>
          <a:prstGeom prst="straightConnector1">
            <a:avLst/>
          </a:prstGeom>
          <a:ln w="50800" cmpd="dbl">
            <a:solidFill>
              <a:srgbClr val="0261A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36096" y="4653136"/>
            <a:ext cx="1224136" cy="353943"/>
          </a:xfrm>
          <a:prstGeom prst="rect">
            <a:avLst/>
          </a:prstGeom>
          <a:solidFill>
            <a:schemeClr val="bg1"/>
          </a:solidFill>
          <a:ln w="25400">
            <a:solidFill>
              <a:srgbClr val="0261A1"/>
            </a:solidFill>
          </a:ln>
        </p:spPr>
        <p:txBody>
          <a:bodyPr wrap="square" lIns="0" tIns="0" rtlCol="0">
            <a:spAutoFit/>
          </a:bodyPr>
          <a:lstStyle/>
          <a:p>
            <a:r>
              <a:rPr lang="en-US" sz="2000" dirty="0" smtClean="0">
                <a:latin typeface="Lucida Console" pitchFamily="49" charset="0"/>
                <a:ea typeface="HY견고딕" pitchFamily="18" charset="-127"/>
              </a:rPr>
              <a:t> Target</a:t>
            </a:r>
            <a:endParaRPr lang="ru-RU" sz="2000" dirty="0" smtClean="0">
              <a:latin typeface="Lucida Console" pitchFamily="49" charset="0"/>
              <a:ea typeface="HY견고딕" pitchFamily="18" charset="-127"/>
            </a:endParaRPr>
          </a:p>
        </p:txBody>
      </p:sp>
      <p:sp>
        <p:nvSpPr>
          <p:cNvPr id="38" name="TextBox 37"/>
          <p:cNvSpPr txBox="1"/>
          <p:nvPr/>
        </p:nvSpPr>
        <p:spPr>
          <a:xfrm>
            <a:off x="3203848" y="3861048"/>
            <a:ext cx="1440160" cy="400110"/>
          </a:xfrm>
          <a:prstGeom prst="rect">
            <a:avLst/>
          </a:prstGeom>
          <a:noFill/>
        </p:spPr>
        <p:txBody>
          <a:bodyPr wrap="square" rtlCol="0">
            <a:spAutoFit/>
          </a:bodyPr>
          <a:lstStyle/>
          <a:p>
            <a:r>
              <a:rPr lang="en-US" sz="2000" dirty="0" smtClean="0">
                <a:ea typeface="HY견고딕" pitchFamily="18" charset="-127"/>
                <a:cs typeface="Arial" pitchFamily="34" charset="0"/>
              </a:rPr>
              <a:t>Assembly</a:t>
            </a:r>
            <a:endParaRPr lang="ru-RU" sz="2000" dirty="0" smtClean="0">
              <a:ea typeface="HY견고딕" pitchFamily="18" charset="-127"/>
              <a:cs typeface="Arial" pitchFamily="34" charset="0"/>
            </a:endParaRPr>
          </a:p>
        </p:txBody>
      </p:sp>
      <p:sp>
        <p:nvSpPr>
          <p:cNvPr id="39" name="TextBox 38"/>
          <p:cNvSpPr txBox="1"/>
          <p:nvPr/>
        </p:nvSpPr>
        <p:spPr>
          <a:xfrm>
            <a:off x="3203848" y="4797152"/>
            <a:ext cx="1440160" cy="400110"/>
          </a:xfrm>
          <a:prstGeom prst="rect">
            <a:avLst/>
          </a:prstGeom>
          <a:noFill/>
        </p:spPr>
        <p:txBody>
          <a:bodyPr wrap="square" rtlCol="0">
            <a:spAutoFit/>
          </a:bodyPr>
          <a:lstStyle/>
          <a:p>
            <a:r>
              <a:rPr lang="en-US" sz="2000" dirty="0" smtClean="0">
                <a:ea typeface="HY견고딕" pitchFamily="18" charset="-127"/>
                <a:cs typeface="Arial" pitchFamily="34" charset="0"/>
              </a:rPr>
              <a:t>Assembly</a:t>
            </a:r>
            <a:endParaRPr lang="ru-RU" sz="2000" dirty="0" smtClean="0">
              <a:ea typeface="HY견고딕" pitchFamily="18" charset="-127"/>
              <a:cs typeface="Arial" pitchFamily="34" charset="0"/>
            </a:endParaRPr>
          </a:p>
        </p:txBody>
      </p:sp>
      <p:sp>
        <p:nvSpPr>
          <p:cNvPr id="41" name="Rounded Rectangular Callout 40"/>
          <p:cNvSpPr/>
          <p:nvPr/>
        </p:nvSpPr>
        <p:spPr>
          <a:xfrm>
            <a:off x="5292080" y="5301208"/>
            <a:ext cx="2304256" cy="1072634"/>
          </a:xfrm>
          <a:prstGeom prst="wedgeRoundRectCallout">
            <a:avLst>
              <a:gd name="adj1" fmla="val -82746"/>
              <a:gd name="adj2" fmla="val -78506"/>
              <a:gd name="adj3" fmla="val 16667"/>
            </a:avLst>
          </a:prstGeom>
          <a:ln>
            <a:solidFill>
              <a:schemeClr val="tx1"/>
            </a:solidFill>
          </a:ln>
        </p:spPr>
        <p:txBody>
          <a:bodyPr wrap="square" lIns="0" tIns="0" rtlCol="0" anchor="ctr">
            <a:spAutoFit/>
          </a:bodyPr>
          <a:lstStyle/>
          <a:p>
            <a:pPr algn="ctr">
              <a:spcBef>
                <a:spcPts val="0"/>
              </a:spcBef>
              <a:spcAft>
                <a:spcPts val="0"/>
              </a:spcAft>
            </a:pPr>
            <a:r>
              <a:rPr kumimoji="1" lang="en-US" sz="2000" b="1" dirty="0" smtClean="0">
                <a:cs typeface="Arial" pitchFamily="34" charset="0"/>
                <a:sym typeface="Wingdings" pitchFamily="2" charset="2"/>
              </a:rPr>
              <a:t>Dynamic linking</a:t>
            </a:r>
            <a:r>
              <a:rPr kumimoji="1" lang="en-US" sz="2000" dirty="0" smtClean="0">
                <a:cs typeface="Arial" pitchFamily="34" charset="0"/>
                <a:sym typeface="Wingdings" pitchFamily="2" charset="2"/>
              </a:rPr>
              <a:t>; static linking is an option</a:t>
            </a:r>
            <a:endParaRPr kumimoji="1" lang="ru-RU" sz="2000" dirty="0" smtClean="0">
              <a:cs typeface="Arial" pitchFamily="34" charset="0"/>
              <a:sym typeface="Wingdings" pitchFamily="2"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6885282"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The Language &amp; Its Std Libraries</a:t>
            </a:r>
          </a:p>
        </p:txBody>
      </p:sp>
      <p:sp>
        <p:nvSpPr>
          <p:cNvPr id="5" name="TextBox 4"/>
          <p:cNvSpPr txBox="1"/>
          <p:nvPr/>
        </p:nvSpPr>
        <p:spPr>
          <a:xfrm>
            <a:off x="0" y="566230"/>
            <a:ext cx="9144000" cy="6355586"/>
          </a:xfrm>
          <a:prstGeom prst="rect">
            <a:avLst/>
          </a:prstGeom>
          <a:noFill/>
        </p:spPr>
        <p:txBody>
          <a:bodyPr wrap="square" lIns="0" tIns="0" rtlCol="0">
            <a:spAutoFit/>
          </a:bodyPr>
          <a:lstStyle/>
          <a:p>
            <a:pPr marL="360000" indent="-360000">
              <a:spcAft>
                <a:spcPts val="600"/>
              </a:spcAft>
              <a:buFont typeface="Arial" pitchFamily="34" charset="0"/>
              <a:buChar char="•"/>
            </a:pPr>
            <a:r>
              <a:rPr lang="en-US" sz="2800" b="1" dirty="0" smtClean="0">
                <a:latin typeface="Malgun Gothic" pitchFamily="34" charset="-127"/>
                <a:ea typeface="Malgun Gothic" pitchFamily="34" charset="-127"/>
                <a:cs typeface="Arial" pitchFamily="34" charset="0"/>
              </a:rPr>
              <a:t>C</a:t>
            </a:r>
            <a:r>
              <a:rPr lang="en-US" sz="2800" dirty="0" smtClean="0">
                <a:latin typeface="Malgun Gothic" pitchFamily="34" charset="-127"/>
                <a:ea typeface="Malgun Gothic" pitchFamily="34" charset="-127"/>
                <a:cs typeface="Arial" pitchFamily="34" charset="0"/>
              </a:rPr>
              <a:t>, </a:t>
            </a:r>
            <a:r>
              <a:rPr lang="en-US" sz="2800" b="1" dirty="0" err="1" smtClean="0">
                <a:latin typeface="Malgun Gothic" pitchFamily="34" charset="-127"/>
                <a:ea typeface="Malgun Gothic" pitchFamily="34" charset="-127"/>
                <a:cs typeface="Arial" pitchFamily="34" charset="0"/>
              </a:rPr>
              <a:t>Ada</a:t>
            </a:r>
            <a:r>
              <a:rPr lang="en-US" sz="2800" dirty="0" smtClean="0">
                <a:latin typeface="Malgun Gothic" pitchFamily="34" charset="-127"/>
                <a:ea typeface="Malgun Gothic" pitchFamily="34" charset="-127"/>
                <a:cs typeface="Arial" pitchFamily="34" charset="0"/>
              </a:rPr>
              <a:t>: The language &amp; its libraries are </a:t>
            </a:r>
            <a:r>
              <a:rPr lang="en-US" sz="2800" dirty="0" smtClean="0">
                <a:solidFill>
                  <a:srgbClr val="FF0000"/>
                </a:solidFill>
                <a:latin typeface="Malgun Gothic" pitchFamily="34" charset="-127"/>
                <a:ea typeface="Malgun Gothic" pitchFamily="34" charset="-127"/>
                <a:cs typeface="Arial" pitchFamily="34" charset="0"/>
              </a:rPr>
              <a:t>fully separated</a:t>
            </a:r>
            <a:r>
              <a:rPr lang="en-US" sz="2800" dirty="0" smtClean="0">
                <a:latin typeface="Malgun Gothic" pitchFamily="34" charset="-127"/>
                <a:ea typeface="Malgun Gothic" pitchFamily="34" charset="-127"/>
                <a:cs typeface="Arial" pitchFamily="34" charset="0"/>
              </a:rPr>
              <a:t> from each other.</a:t>
            </a:r>
          </a:p>
          <a:p>
            <a:pPr marL="360000" indent="-360000">
              <a:spcAft>
                <a:spcPts val="600"/>
              </a:spcAft>
              <a:buFont typeface="Arial" pitchFamily="34" charset="0"/>
              <a:buChar char="•"/>
            </a:pPr>
            <a:r>
              <a:rPr lang="en-US" sz="2800" b="1" dirty="0" smtClean="0">
                <a:latin typeface="Malgun Gothic" pitchFamily="34" charset="-127"/>
                <a:ea typeface="Malgun Gothic" pitchFamily="34" charset="-127"/>
                <a:cs typeface="Arial" pitchFamily="34" charset="0"/>
              </a:rPr>
              <a:t>C++</a:t>
            </a:r>
            <a:r>
              <a:rPr lang="en-US" sz="2800" dirty="0" smtClean="0">
                <a:latin typeface="Malgun Gothic" pitchFamily="34" charset="-127"/>
                <a:ea typeface="Malgun Gothic" pitchFamily="34" charset="-127"/>
                <a:cs typeface="Arial" pitchFamily="34" charset="0"/>
              </a:rPr>
              <a:t>: </a:t>
            </a:r>
            <a:r>
              <a:rPr lang="en-US" sz="2800" dirty="0" smtClean="0">
                <a:solidFill>
                  <a:srgbClr val="FF0000"/>
                </a:solidFill>
                <a:latin typeface="Malgun Gothic" pitchFamily="34" charset="-127"/>
                <a:ea typeface="Malgun Gothic" pitchFamily="34" charset="-127"/>
                <a:cs typeface="Arial" pitchFamily="34" charset="0"/>
              </a:rPr>
              <a:t>Very restricted </a:t>
            </a:r>
            <a:r>
              <a:rPr lang="en-US" sz="2800" dirty="0" smtClean="0">
                <a:latin typeface="Malgun Gothic" pitchFamily="34" charset="-127"/>
                <a:ea typeface="Malgun Gothic" pitchFamily="34" charset="-127"/>
                <a:cs typeface="Arial" pitchFamily="34" charset="0"/>
              </a:rPr>
              <a:t>connection</a:t>
            </a:r>
            <a:br>
              <a:rPr lang="en-US" sz="2800" dirty="0" smtClean="0">
                <a:latin typeface="Malgun Gothic" pitchFamily="34" charset="-127"/>
                <a:ea typeface="Malgun Gothic" pitchFamily="34" charset="-127"/>
                <a:cs typeface="Arial" pitchFamily="34" charset="0"/>
              </a:rPr>
            </a:br>
            <a:r>
              <a:rPr lang="en-US" sz="2000" i="1" dirty="0" smtClean="0">
                <a:latin typeface="Malgun Gothic" pitchFamily="34" charset="-127"/>
                <a:ea typeface="Malgun Gothic" pitchFamily="34" charset="-127"/>
                <a:cs typeface="Arial" pitchFamily="34" charset="0"/>
              </a:rPr>
              <a:t>The language depends on 4 small standard libraries.</a:t>
            </a:r>
          </a:p>
          <a:p>
            <a:pPr marL="360000" indent="-360000">
              <a:spcAft>
                <a:spcPts val="600"/>
              </a:spcAft>
              <a:buFont typeface="Arial" pitchFamily="34" charset="0"/>
              <a:buChar char="•"/>
            </a:pPr>
            <a:r>
              <a:rPr lang="en-US" sz="2800" b="1" dirty="0" smtClean="0">
                <a:latin typeface="Malgun Gothic" pitchFamily="34" charset="-127"/>
                <a:ea typeface="Malgun Gothic" pitchFamily="34" charset="-127"/>
                <a:cs typeface="Arial" pitchFamily="34" charset="0"/>
              </a:rPr>
              <a:t>C#</a:t>
            </a:r>
            <a:r>
              <a:rPr lang="en-US" sz="2800" dirty="0" smtClean="0">
                <a:latin typeface="Malgun Gothic" pitchFamily="34" charset="-127"/>
                <a:ea typeface="Malgun Gothic" pitchFamily="34" charset="-127"/>
                <a:cs typeface="Arial" pitchFamily="34" charset="0"/>
              </a:rPr>
              <a:t>: </a:t>
            </a:r>
            <a:r>
              <a:rPr lang="en-US" sz="2800" dirty="0" smtClean="0">
                <a:solidFill>
                  <a:srgbClr val="FF0000"/>
                </a:solidFill>
                <a:latin typeface="Malgun Gothic" pitchFamily="34" charset="-127"/>
                <a:ea typeface="Malgun Gothic" pitchFamily="34" charset="-127"/>
                <a:cs typeface="Arial" pitchFamily="34" charset="0"/>
              </a:rPr>
              <a:t>Strong interpenetration</a:t>
            </a:r>
            <a:r>
              <a:rPr lang="en-US" sz="2800" dirty="0" smtClean="0">
                <a:latin typeface="Malgun Gothic" pitchFamily="34" charset="-127"/>
                <a:ea typeface="Malgun Gothic" pitchFamily="34" charset="-127"/>
                <a:cs typeface="Arial" pitchFamily="34" charset="0"/>
              </a:rPr>
              <a:t/>
            </a:r>
            <a:br>
              <a:rPr lang="en-US" sz="2800" dirty="0" smtClean="0">
                <a:latin typeface="Malgun Gothic" pitchFamily="34" charset="-127"/>
                <a:ea typeface="Malgun Gothic" pitchFamily="34" charset="-127"/>
                <a:cs typeface="Arial" pitchFamily="34" charset="0"/>
              </a:rPr>
            </a:br>
            <a:r>
              <a:rPr lang="en-US" sz="2000" i="1" dirty="0" smtClean="0">
                <a:latin typeface="Malgun Gothic" pitchFamily="34" charset="-127"/>
                <a:ea typeface="Malgun Gothic" pitchFamily="34" charset="-127"/>
                <a:cs typeface="Arial" pitchFamily="34" charset="0"/>
              </a:rPr>
              <a:t>Semantics of some important language features is defined via standard library support (</a:t>
            </a:r>
            <a:r>
              <a:rPr lang="en-US" sz="2000" i="1" dirty="0" err="1" smtClean="0">
                <a:latin typeface="Malgun Gothic" pitchFamily="34" charset="-127"/>
                <a:ea typeface="Malgun Gothic" pitchFamily="34" charset="-127"/>
                <a:cs typeface="Arial" pitchFamily="34" charset="0"/>
              </a:rPr>
              <a:t>eg</a:t>
            </a:r>
            <a:r>
              <a:rPr lang="en-US" sz="2000" i="1" dirty="0" smtClean="0">
                <a:latin typeface="Malgun Gothic" pitchFamily="34" charset="-127"/>
                <a:ea typeface="Malgun Gothic" pitchFamily="34" charset="-127"/>
                <a:cs typeface="Arial" pitchFamily="34" charset="0"/>
              </a:rPr>
              <a:t>, loops&lt;-&gt;</a:t>
            </a:r>
            <a:r>
              <a:rPr lang="en-US" sz="2000" i="1" dirty="0" err="1" smtClean="0">
                <a:latin typeface="Malgun Gothic" pitchFamily="34" charset="-127"/>
                <a:ea typeface="Malgun Gothic" pitchFamily="34" charset="-127"/>
                <a:cs typeface="Arial" pitchFamily="34" charset="0"/>
              </a:rPr>
              <a:t>iterators</a:t>
            </a:r>
            <a:r>
              <a:rPr lang="en-US" sz="2000" i="1" dirty="0" smtClean="0">
                <a:latin typeface="Malgun Gothic" pitchFamily="34" charset="-127"/>
                <a:ea typeface="Malgun Gothic" pitchFamily="34" charset="-127"/>
                <a:cs typeface="Arial" pitchFamily="34" charset="0"/>
              </a:rPr>
              <a:t>).</a:t>
            </a:r>
          </a:p>
          <a:p>
            <a:pPr marL="360000" indent="-360000">
              <a:spcAft>
                <a:spcPts val="600"/>
              </a:spcAft>
              <a:buFont typeface="Arial" pitchFamily="34" charset="0"/>
              <a:buChar char="•"/>
            </a:pPr>
            <a:r>
              <a:rPr lang="en-US" sz="2800" b="1" dirty="0" err="1" smtClean="0">
                <a:latin typeface="Malgun Gothic" pitchFamily="34" charset="-127"/>
                <a:ea typeface="Malgun Gothic" pitchFamily="34" charset="-127"/>
                <a:cs typeface="Arial" pitchFamily="34" charset="0"/>
                <a:sym typeface="Wingdings" pitchFamily="2" charset="2"/>
              </a:rPr>
              <a:t>Scala</a:t>
            </a:r>
            <a:r>
              <a:rPr lang="en-US" sz="2800" dirty="0" smtClean="0">
                <a:latin typeface="Malgun Gothic" pitchFamily="34" charset="-127"/>
                <a:ea typeface="Malgun Gothic" pitchFamily="34" charset="-127"/>
                <a:cs typeface="Arial" pitchFamily="34" charset="0"/>
                <a:sym typeface="Wingdings" pitchFamily="2" charset="2"/>
              </a:rPr>
              <a:t>: </a:t>
            </a:r>
            <a:r>
              <a:rPr lang="en-US" sz="2800" dirty="0" smtClean="0">
                <a:solidFill>
                  <a:srgbClr val="FF0000"/>
                </a:solidFill>
                <a:latin typeface="Malgun Gothic" pitchFamily="34" charset="-127"/>
                <a:ea typeface="Malgun Gothic" pitchFamily="34" charset="-127"/>
                <a:cs typeface="Arial" pitchFamily="34" charset="0"/>
                <a:sym typeface="Wingdings" pitchFamily="2" charset="2"/>
              </a:rPr>
              <a:t>Happy marriage</a:t>
            </a:r>
            <a:r>
              <a:rPr lang="en-US" sz="2800" dirty="0" smtClean="0">
                <a:latin typeface="Malgun Gothic" pitchFamily="34" charset="-127"/>
                <a:ea typeface="Malgun Gothic" pitchFamily="34" charset="-127"/>
                <a:cs typeface="Arial" pitchFamily="34" charset="0"/>
                <a:sym typeface="Wingdings" pitchFamily="2" charset="2"/>
              </a:rPr>
              <a:t> </a:t>
            </a:r>
            <a:br>
              <a:rPr lang="en-US" sz="2800" dirty="0" smtClean="0">
                <a:latin typeface="Malgun Gothic" pitchFamily="34" charset="-127"/>
                <a:ea typeface="Malgun Gothic" pitchFamily="34" charset="-127"/>
                <a:cs typeface="Arial" pitchFamily="34" charset="0"/>
                <a:sym typeface="Wingdings" pitchFamily="2" charset="2"/>
              </a:rPr>
            </a:br>
            <a:r>
              <a:rPr lang="en-US" sz="2000" i="1" dirty="0" smtClean="0">
                <a:latin typeface="Malgun Gothic" pitchFamily="34" charset="-127"/>
                <a:ea typeface="Malgun Gothic" pitchFamily="34" charset="-127"/>
                <a:cs typeface="Arial" pitchFamily="34" charset="0"/>
                <a:sym typeface="Wingdings" pitchFamily="2" charset="2"/>
              </a:rPr>
              <a:t>The language cannot be specified without libraries; the most of fundamental language constructs are in fact “wrappers” for library calls</a:t>
            </a:r>
          </a:p>
          <a:p>
            <a:pPr marL="360000" indent="-360000">
              <a:spcAft>
                <a:spcPts val="600"/>
              </a:spcAft>
              <a:buFont typeface="Arial" pitchFamily="34" charset="0"/>
              <a:buChar char="•"/>
            </a:pPr>
            <a:r>
              <a:rPr lang="en-US" sz="2800" b="1" dirty="0" smtClean="0">
                <a:latin typeface="Malgun Gothic" pitchFamily="34" charset="-127"/>
                <a:ea typeface="Malgun Gothic" pitchFamily="34" charset="-127"/>
                <a:cs typeface="Arial" pitchFamily="34" charset="0"/>
                <a:sym typeface="Wingdings" pitchFamily="2" charset="2"/>
              </a:rPr>
              <a:t>Lisp</a:t>
            </a:r>
            <a:r>
              <a:rPr lang="en-US" sz="2800" dirty="0" smtClean="0">
                <a:latin typeface="Malgun Gothic" pitchFamily="34" charset="-127"/>
                <a:ea typeface="Malgun Gothic" pitchFamily="34" charset="-127"/>
                <a:cs typeface="Arial" pitchFamily="34" charset="0"/>
                <a:sym typeface="Wingdings" pitchFamily="2" charset="2"/>
              </a:rPr>
              <a:t>: </a:t>
            </a:r>
            <a:r>
              <a:rPr lang="en-US" sz="2800" dirty="0" smtClean="0">
                <a:solidFill>
                  <a:srgbClr val="FF0000"/>
                </a:solidFill>
                <a:latin typeface="Malgun Gothic" pitchFamily="34" charset="-127"/>
                <a:ea typeface="Malgun Gothic" pitchFamily="34" charset="-127"/>
                <a:cs typeface="Arial" pitchFamily="34" charset="0"/>
                <a:sym typeface="Wingdings" pitchFamily="2" charset="2"/>
              </a:rPr>
              <a:t>No language at all</a:t>
            </a:r>
            <a:r>
              <a:rPr lang="en-US" sz="2800" dirty="0" smtClean="0">
                <a:latin typeface="Malgun Gothic" pitchFamily="34" charset="-127"/>
                <a:ea typeface="Malgun Gothic" pitchFamily="34" charset="-127"/>
                <a:cs typeface="Arial" pitchFamily="34" charset="0"/>
                <a:sym typeface="Wingdings" pitchFamily="2" charset="2"/>
              </a:rPr>
              <a:t/>
            </a:r>
            <a:br>
              <a:rPr lang="en-US" sz="2800" dirty="0" smtClean="0">
                <a:latin typeface="Malgun Gothic" pitchFamily="34" charset="-127"/>
                <a:ea typeface="Malgun Gothic" pitchFamily="34" charset="-127"/>
                <a:cs typeface="Arial" pitchFamily="34" charset="0"/>
                <a:sym typeface="Wingdings" pitchFamily="2" charset="2"/>
              </a:rPr>
            </a:br>
            <a:r>
              <a:rPr lang="en-US" sz="2000" i="1" dirty="0" smtClean="0">
                <a:latin typeface="Malgun Gothic" pitchFamily="34" charset="-127"/>
                <a:ea typeface="Malgun Gothic" pitchFamily="34" charset="-127"/>
                <a:cs typeface="Arial" pitchFamily="34" charset="0"/>
                <a:sym typeface="Wingdings" pitchFamily="2" charset="2"/>
              </a:rPr>
              <a:t>The program is just a composition of UD &amp; library calls.</a:t>
            </a:r>
          </a:p>
          <a:p>
            <a:pPr marL="360000" indent="-360000">
              <a:spcAft>
                <a:spcPts val="600"/>
              </a:spcAft>
              <a:buFont typeface="Arial" pitchFamily="34" charset="0"/>
              <a:buChar char="•"/>
            </a:pPr>
            <a:r>
              <a:rPr lang="en-US" sz="2800" b="1" dirty="0">
                <a:latin typeface="Malgun Gothic" pitchFamily="34" charset="-127"/>
                <a:ea typeface="Malgun Gothic" pitchFamily="34" charset="-127"/>
                <a:cs typeface="Arial" pitchFamily="34" charset="0"/>
                <a:sym typeface="Wingdings" pitchFamily="2" charset="2"/>
              </a:rPr>
              <a:t>Eiffel</a:t>
            </a:r>
            <a:r>
              <a:rPr lang="en-US" sz="2000" dirty="0" smtClean="0">
                <a:latin typeface="Malgun Gothic" pitchFamily="34" charset="-127"/>
                <a:ea typeface="Malgun Gothic" pitchFamily="34" charset="-127"/>
                <a:cs typeface="Arial" pitchFamily="34" charset="0"/>
                <a:sym typeface="Wingdings" pitchFamily="2" charset="2"/>
              </a:rPr>
              <a:t>: </a:t>
            </a:r>
            <a:r>
              <a:rPr lang="en-US" sz="2800" dirty="0" smtClean="0">
                <a:solidFill>
                  <a:srgbClr val="FF0000"/>
                </a:solidFill>
                <a:latin typeface="Malgun Gothic" pitchFamily="34" charset="-127"/>
                <a:ea typeface="Malgun Gothic" pitchFamily="34" charset="-127"/>
                <a:cs typeface="Arial" pitchFamily="34" charset="0"/>
                <a:sym typeface="Wingdings" pitchFamily="2" charset="2"/>
              </a:rPr>
              <a:t>Happy marriage too  </a:t>
            </a:r>
          </a:p>
          <a:p>
            <a:pPr lvl="1">
              <a:spcAft>
                <a:spcPts val="600"/>
              </a:spcAft>
            </a:pPr>
            <a:r>
              <a:rPr lang="en-US" sz="1400" i="1" dirty="0">
                <a:latin typeface="Malgun Gothic" pitchFamily="34" charset="-127"/>
                <a:ea typeface="Malgun Gothic" pitchFamily="34" charset="-127"/>
                <a:cs typeface="Arial" pitchFamily="34" charset="0"/>
                <a:sym typeface="Wingdings" pitchFamily="2" charset="2"/>
              </a:rPr>
              <a:t>The language </a:t>
            </a:r>
            <a:r>
              <a:rPr lang="en-US" sz="1400" i="1" dirty="0" smtClean="0">
                <a:latin typeface="Malgun Gothic" pitchFamily="34" charset="-127"/>
                <a:ea typeface="Malgun Gothic" pitchFamily="34" charset="-127"/>
                <a:cs typeface="Arial" pitchFamily="34" charset="0"/>
                <a:sym typeface="Wingdings" pitchFamily="2" charset="2"/>
              </a:rPr>
              <a:t>is specified </a:t>
            </a:r>
            <a:r>
              <a:rPr lang="en-US" sz="1400" i="1" dirty="0">
                <a:latin typeface="Malgun Gothic" pitchFamily="34" charset="-127"/>
                <a:ea typeface="Malgun Gothic" pitchFamily="34" charset="-127"/>
                <a:cs typeface="Arial" pitchFamily="34" charset="0"/>
                <a:sym typeface="Wingdings" pitchFamily="2" charset="2"/>
              </a:rPr>
              <a:t>without </a:t>
            </a:r>
            <a:r>
              <a:rPr lang="en-US" sz="1400" i="1" dirty="0" smtClean="0">
                <a:latin typeface="Malgun Gothic" pitchFamily="34" charset="-127"/>
                <a:ea typeface="Malgun Gothic" pitchFamily="34" charset="-127"/>
                <a:cs typeface="Arial" pitchFamily="34" charset="0"/>
                <a:sym typeface="Wingdings" pitchFamily="2" charset="2"/>
              </a:rPr>
              <a:t>libraries, but there are 3 classes which are part of the language – ANY (top of classes hierarchy), NONE (bottom), BIT (atomic class). For some classes like INTEGER routine bodies may be empty as compiler generates code directly ignoring class text. Typically there is a set of basic libraries – KERNEL, CONTAINERS, </a:t>
            </a:r>
            <a:r>
              <a:rPr lang="en-US" sz="1400" i="1" dirty="0" err="1" smtClean="0">
                <a:latin typeface="Malgun Gothic" pitchFamily="34" charset="-127"/>
                <a:ea typeface="Malgun Gothic" pitchFamily="34" charset="-127"/>
                <a:cs typeface="Arial" pitchFamily="34" charset="0"/>
                <a:sym typeface="Wingdings" pitchFamily="2" charset="2"/>
              </a:rPr>
              <a:t>etc</a:t>
            </a:r>
            <a:endParaRPr lang="en-US" sz="1400" i="1" dirty="0">
              <a:latin typeface="Malgun Gothic" pitchFamily="34" charset="-127"/>
              <a:ea typeface="Malgun Gothic" pitchFamily="34" charset="-127"/>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317330"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The Program &amp; Its Environment</a:t>
            </a:r>
          </a:p>
        </p:txBody>
      </p:sp>
      <p:sp>
        <p:nvSpPr>
          <p:cNvPr id="5" name="TextBox 4"/>
          <p:cNvSpPr txBox="1"/>
          <p:nvPr/>
        </p:nvSpPr>
        <p:spPr>
          <a:xfrm>
            <a:off x="129208" y="861965"/>
            <a:ext cx="8928992" cy="5278368"/>
          </a:xfrm>
          <a:prstGeom prst="rect">
            <a:avLst/>
          </a:prstGeom>
          <a:noFill/>
        </p:spPr>
        <p:txBody>
          <a:bodyPr wrap="square" lIns="0" tIns="0" rtlCol="0">
            <a:spAutoFit/>
          </a:bodyPr>
          <a:lstStyle/>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C</a:t>
            </a:r>
            <a:r>
              <a:rPr lang="en-US" sz="3200" dirty="0" smtClean="0">
                <a:latin typeface="Malgun Gothic" pitchFamily="34" charset="-127"/>
                <a:ea typeface="Malgun Gothic" pitchFamily="34" charset="-127"/>
                <a:cs typeface="Arial" pitchFamily="34" charset="0"/>
              </a:rPr>
              <a:t>, </a:t>
            </a:r>
            <a:r>
              <a:rPr lang="en-US" sz="3200" b="1" dirty="0" smtClean="0">
                <a:latin typeface="Malgun Gothic" pitchFamily="34" charset="-127"/>
                <a:ea typeface="Malgun Gothic" pitchFamily="34" charset="-127"/>
                <a:cs typeface="Arial" pitchFamily="34" charset="0"/>
              </a:rPr>
              <a:t>C++</a:t>
            </a:r>
            <a:r>
              <a:rPr lang="en-US" sz="3200" dirty="0" smtClean="0">
                <a:latin typeface="Malgun Gothic" pitchFamily="34" charset="-127"/>
                <a:ea typeface="Malgun Gothic" pitchFamily="34" charset="-127"/>
                <a:cs typeface="Arial" pitchFamily="34" charset="0"/>
              </a:rPr>
              <a:t>: </a:t>
            </a:r>
            <a:r>
              <a:rPr lang="en-US" sz="3200" dirty="0" smtClean="0">
                <a:solidFill>
                  <a:srgbClr val="FF0000"/>
                </a:solidFill>
                <a:latin typeface="Malgun Gothic" pitchFamily="34" charset="-127"/>
                <a:ea typeface="Malgun Gothic" pitchFamily="34" charset="-127"/>
                <a:cs typeface="Arial" pitchFamily="34" charset="0"/>
              </a:rPr>
              <a:t>separated</a:t>
            </a:r>
            <a:r>
              <a:rPr lang="en-US" sz="3200" dirty="0" smtClean="0">
                <a:latin typeface="Malgun Gothic" pitchFamily="34" charset="-127"/>
                <a:ea typeface="Malgun Gothic" pitchFamily="34" charset="-127"/>
                <a:cs typeface="Arial" pitchFamily="34" charset="0"/>
              </a:rPr>
              <a:t>; however, </a:t>
            </a:r>
            <a:r>
              <a:rPr lang="en-US" sz="3200" dirty="0" err="1" smtClean="0">
                <a:latin typeface="Malgun Gothic" pitchFamily="34" charset="-127"/>
                <a:ea typeface="Malgun Gothic" pitchFamily="34" charset="-127"/>
                <a:cs typeface="Arial" pitchFamily="34" charset="0"/>
              </a:rPr>
              <a:t>include’s</a:t>
            </a:r>
            <a:r>
              <a:rPr lang="en-US" sz="3200" dirty="0" smtClean="0">
                <a:latin typeface="Malgun Gothic" pitchFamily="34" charset="-127"/>
                <a:ea typeface="Malgun Gothic" pitchFamily="34" charset="-127"/>
                <a:cs typeface="Arial" pitchFamily="34" charset="0"/>
              </a:rPr>
              <a:t> can contain some info about environment.</a:t>
            </a:r>
          </a:p>
          <a:p>
            <a:pPr marL="360000" indent="-360000">
              <a:spcAft>
                <a:spcPts val="600"/>
              </a:spcAft>
              <a:buFont typeface="Arial" pitchFamily="34" charset="0"/>
              <a:buChar char="•"/>
            </a:pPr>
            <a:r>
              <a:rPr lang="en-US" sz="3200" b="1" dirty="0" err="1" smtClean="0">
                <a:latin typeface="Malgun Gothic" pitchFamily="34" charset="-127"/>
                <a:ea typeface="Malgun Gothic" pitchFamily="34" charset="-127"/>
                <a:cs typeface="Arial" pitchFamily="34" charset="0"/>
              </a:rPr>
              <a:t>Ada</a:t>
            </a:r>
            <a:r>
              <a:rPr lang="en-US" sz="3200" dirty="0" smtClean="0">
                <a:latin typeface="Malgun Gothic" pitchFamily="34" charset="-127"/>
                <a:ea typeface="Malgun Gothic" pitchFamily="34" charset="-127"/>
                <a:cs typeface="Arial" pitchFamily="34" charset="0"/>
              </a:rPr>
              <a:t>: </a:t>
            </a:r>
            <a:r>
              <a:rPr lang="en-US" sz="3200" dirty="0" smtClean="0">
                <a:solidFill>
                  <a:srgbClr val="FF0000"/>
                </a:solidFill>
                <a:latin typeface="Malgun Gothic" pitchFamily="34" charset="-127"/>
                <a:ea typeface="Malgun Gothic" pitchFamily="34" charset="-127"/>
                <a:cs typeface="Arial" pitchFamily="34" charset="0"/>
              </a:rPr>
              <a:t>no</a:t>
            </a:r>
            <a:r>
              <a:rPr lang="en-US" sz="3200" dirty="0" smtClean="0">
                <a:latin typeface="Malgun Gothic" pitchFamily="34" charset="-127"/>
                <a:ea typeface="Malgun Gothic" pitchFamily="34" charset="-127"/>
                <a:cs typeface="Arial" pitchFamily="34" charset="0"/>
              </a:rPr>
              <a:t> explicit connection, however</a:t>
            </a:r>
            <a:br>
              <a:rPr lang="en-US" sz="3200" dirty="0" smtClean="0">
                <a:latin typeface="Malgun Gothic" pitchFamily="34" charset="-127"/>
                <a:ea typeface="Malgun Gothic" pitchFamily="34" charset="-127"/>
                <a:cs typeface="Arial" pitchFamily="34" charset="0"/>
              </a:rPr>
            </a:br>
            <a:r>
              <a:rPr lang="en-US" sz="2400" i="1" dirty="0" smtClean="0">
                <a:latin typeface="Malgun Gothic" pitchFamily="34" charset="-127"/>
                <a:ea typeface="Malgun Gothic" pitchFamily="34" charset="-127"/>
                <a:cs typeface="Arial" pitchFamily="34" charset="0"/>
              </a:rPr>
              <a:t>GNAT implementation has some direct requirements (file/package names, spec/body extensions etc.)</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Java</a:t>
            </a:r>
            <a:r>
              <a:rPr lang="en-US" sz="3200" dirty="0" smtClean="0">
                <a:latin typeface="Malgun Gothic" pitchFamily="34" charset="-127"/>
                <a:ea typeface="Malgun Gothic" pitchFamily="34" charset="-127"/>
                <a:cs typeface="Arial" pitchFamily="34" charset="0"/>
              </a:rPr>
              <a:t>: </a:t>
            </a:r>
            <a:r>
              <a:rPr lang="en-US" sz="3200" dirty="0" smtClean="0">
                <a:solidFill>
                  <a:srgbClr val="FF0000"/>
                </a:solidFill>
                <a:latin typeface="Malgun Gothic" pitchFamily="34" charset="-127"/>
                <a:ea typeface="Malgun Gothic" pitchFamily="34" charset="-127"/>
                <a:cs typeface="Arial" pitchFamily="34" charset="0"/>
              </a:rPr>
              <a:t>no</a:t>
            </a:r>
            <a:r>
              <a:rPr lang="en-US" sz="3200" dirty="0" smtClean="0">
                <a:latin typeface="Malgun Gothic" pitchFamily="34" charset="-127"/>
                <a:ea typeface="Malgun Gothic" pitchFamily="34" charset="-127"/>
                <a:cs typeface="Arial" pitchFamily="34" charset="0"/>
              </a:rPr>
              <a:t> explicit connection, however</a:t>
            </a:r>
            <a:br>
              <a:rPr lang="en-US" sz="3200" dirty="0" smtClean="0">
                <a:latin typeface="Malgun Gothic" pitchFamily="34" charset="-127"/>
                <a:ea typeface="Malgun Gothic" pitchFamily="34" charset="-127"/>
                <a:cs typeface="Arial" pitchFamily="34" charset="0"/>
              </a:rPr>
            </a:br>
            <a:r>
              <a:rPr lang="en-US" sz="2400" i="1" dirty="0" smtClean="0">
                <a:latin typeface="Malgun Gothic" pitchFamily="34" charset="-127"/>
                <a:ea typeface="Malgun Gothic" pitchFamily="34" charset="-127"/>
                <a:cs typeface="Arial" pitchFamily="34" charset="0"/>
              </a:rPr>
              <a:t>implementations typically require one-class-per-file, file/class naming etc.</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sym typeface="Wingdings" pitchFamily="2" charset="2"/>
              </a:rPr>
              <a:t>C#, Eiffel</a:t>
            </a:r>
            <a:r>
              <a:rPr lang="en-US" sz="3200" dirty="0" smtClean="0">
                <a:latin typeface="Malgun Gothic" pitchFamily="34" charset="-127"/>
                <a:ea typeface="Malgun Gothic" pitchFamily="34" charset="-127"/>
                <a:cs typeface="Arial" pitchFamily="34" charset="0"/>
                <a:sym typeface="Wingdings" pitchFamily="2" charset="2"/>
              </a:rPr>
              <a:t>: </a:t>
            </a:r>
            <a:r>
              <a:rPr lang="en-US" sz="3200" dirty="0" smtClean="0">
                <a:solidFill>
                  <a:srgbClr val="FF0000"/>
                </a:solidFill>
                <a:latin typeface="Malgun Gothic" pitchFamily="34" charset="-127"/>
                <a:ea typeface="Malgun Gothic" pitchFamily="34" charset="-127"/>
                <a:cs typeface="Arial" pitchFamily="34" charset="0"/>
                <a:sym typeface="Wingdings" pitchFamily="2" charset="2"/>
              </a:rPr>
              <a:t>full separation</a:t>
            </a:r>
            <a:r>
              <a:rPr lang="en-US" sz="3200" dirty="0" smtClean="0">
                <a:latin typeface="Malgun Gothic" pitchFamily="34" charset="-127"/>
                <a:ea typeface="Malgun Gothic" pitchFamily="34" charset="-127"/>
                <a:cs typeface="Arial" pitchFamily="34" charset="0"/>
                <a:sym typeface="Wingdings" pitchFamily="2" charset="2"/>
              </a:rPr>
              <a:t>:</a:t>
            </a:r>
            <a:br>
              <a:rPr lang="en-US" sz="3200" dirty="0" smtClean="0">
                <a:latin typeface="Malgun Gothic" pitchFamily="34" charset="-127"/>
                <a:ea typeface="Malgun Gothic" pitchFamily="34" charset="-127"/>
                <a:cs typeface="Arial" pitchFamily="34" charset="0"/>
                <a:sym typeface="Wingdings" pitchFamily="2" charset="2"/>
              </a:rPr>
            </a:br>
            <a:r>
              <a:rPr lang="en-US" sz="2400" dirty="0" smtClean="0">
                <a:latin typeface="Malgun Gothic" pitchFamily="34" charset="-127"/>
                <a:ea typeface="Malgun Gothic" pitchFamily="34" charset="-127"/>
                <a:cs typeface="Arial" pitchFamily="34" charset="0"/>
                <a:sym typeface="Wingdings" pitchFamily="2" charset="2"/>
              </a:rPr>
              <a:t>no info about environment in the program code</a:t>
            </a:r>
            <a:r>
              <a:rPr lang="en-US" sz="3200" dirty="0" smtClean="0">
                <a:latin typeface="Malgun Gothic" pitchFamily="34" charset="-127"/>
                <a:ea typeface="Malgun Gothic" pitchFamily="34" charset="-127"/>
                <a:cs typeface="Arial" pitchFamily="34" charset="0"/>
                <a:sym typeface="Wingdings" pitchFamily="2" charset="2"/>
              </a:rPr>
              <a:t>.</a:t>
            </a:r>
            <a:endParaRPr lang="en-US" sz="2400" i="1" dirty="0" smtClean="0">
              <a:latin typeface="Malgun Gothic" pitchFamily="34" charset="-127"/>
              <a:ea typeface="Malgun Gothic" pitchFamily="34" charset="-127"/>
              <a:cs typeface="Arial" pitchFamily="34" charset="0"/>
              <a:sym typeface="Wingdings" pitchFamily="2" charset="2"/>
            </a:endParaRP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sym typeface="Wingdings" pitchFamily="2" charset="2"/>
              </a:rPr>
              <a:t>Swift</a:t>
            </a:r>
            <a:r>
              <a:rPr lang="en-US" sz="3200" dirty="0" smtClean="0">
                <a:latin typeface="Malgun Gothic" pitchFamily="34" charset="-127"/>
                <a:ea typeface="Malgun Gothic" pitchFamily="34" charset="-127"/>
                <a:cs typeface="Arial" pitchFamily="34" charset="0"/>
                <a:sym typeface="Wingdings" pitchFamily="2" charset="2"/>
              </a:rPr>
              <a:t>, </a:t>
            </a:r>
            <a:r>
              <a:rPr lang="en-US" sz="3200" b="1" dirty="0" smtClean="0">
                <a:latin typeface="Malgun Gothic" pitchFamily="34" charset="-127"/>
                <a:ea typeface="Malgun Gothic" pitchFamily="34" charset="-127"/>
                <a:cs typeface="Arial" pitchFamily="34" charset="0"/>
                <a:sym typeface="Wingdings" pitchFamily="2" charset="2"/>
              </a:rPr>
              <a:t>Rust</a:t>
            </a:r>
            <a:r>
              <a:rPr lang="en-US" sz="3200" dirty="0" smtClean="0">
                <a:latin typeface="Malgun Gothic" pitchFamily="34" charset="-127"/>
                <a:ea typeface="Malgun Gothic" pitchFamily="34" charset="-127"/>
                <a:cs typeface="Arial" pitchFamily="34" charset="0"/>
                <a:sym typeface="Wingdings" pitchFamily="2" charset="2"/>
              </a:rPr>
              <a:t>? …</a:t>
            </a:r>
            <a:endParaRPr lang="en-US" sz="2400" i="1" dirty="0" smtClean="0">
              <a:latin typeface="Malgun Gothic" pitchFamily="34" charset="-127"/>
              <a:ea typeface="Malgun Gothic" pitchFamily="34" charset="-127"/>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Standard Libraries</a:t>
            </a:r>
          </a:p>
        </p:txBody>
      </p:sp>
      <p:sp>
        <p:nvSpPr>
          <p:cNvPr id="5" name="TextBox 4"/>
          <p:cNvSpPr txBox="1"/>
          <p:nvPr/>
        </p:nvSpPr>
        <p:spPr>
          <a:xfrm>
            <a:off x="0" y="595552"/>
            <a:ext cx="9144000" cy="6294031"/>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Math library</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sym typeface="Wingdings" pitchFamily="2" charset="2"/>
              </a:rPr>
              <a:t>Basic &amp; advanced I/O</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sym typeface="Wingdings" pitchFamily="2" charset="2"/>
              </a:rPr>
              <a:t>Simple graphics</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sym typeface="Wingdings" pitchFamily="2" charset="2"/>
              </a:rPr>
              <a:t>User interface library</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sym typeface="Wingdings" pitchFamily="2" charset="2"/>
              </a:rPr>
              <a:t>Language support library</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sym typeface="Wingdings" pitchFamily="2" charset="2"/>
              </a:rPr>
              <a:t>Low-level library (direct access to HW)</a:t>
            </a:r>
          </a:p>
          <a:p>
            <a:pPr marL="360000" indent="-360000">
              <a:spcAft>
                <a:spcPts val="600"/>
              </a:spcAft>
              <a:buFont typeface="Arial" pitchFamily="34" charset="0"/>
              <a:buChar char="•"/>
            </a:pPr>
            <a:endParaRPr lang="en-US" sz="3200" dirty="0" smtClean="0">
              <a:latin typeface="Malgun Gothic" pitchFamily="34" charset="-127"/>
              <a:ea typeface="Malgun Gothic" pitchFamily="34" charset="-127"/>
              <a:cs typeface="Arial" pitchFamily="34" charset="0"/>
              <a:sym typeface="Wingdings" pitchFamily="2" charset="2"/>
            </a:endParaRPr>
          </a:p>
          <a:p>
            <a:pPr marL="457200" indent="-457200">
              <a:spcAft>
                <a:spcPts val="600"/>
              </a:spcAft>
              <a:buFontTx/>
              <a:buChar char="-"/>
            </a:pPr>
            <a:r>
              <a:rPr lang="en-US" sz="3200" dirty="0" smtClean="0">
                <a:latin typeface="Malgun Gothic" pitchFamily="34" charset="-127"/>
                <a:ea typeface="Malgun Gothic" pitchFamily="34" charset="-127"/>
                <a:cs typeface="Arial" pitchFamily="34" charset="0"/>
                <a:sym typeface="Wingdings" pitchFamily="2" charset="2"/>
              </a:rPr>
              <a:t>Create </a:t>
            </a:r>
            <a:r>
              <a:rPr lang="en-US" sz="3200" b="1" dirty="0" smtClean="0">
                <a:latin typeface="Malgun Gothic" pitchFamily="34" charset="-127"/>
                <a:ea typeface="Malgun Gothic" pitchFamily="34" charset="-127"/>
                <a:cs typeface="Arial" pitchFamily="34" charset="0"/>
                <a:sym typeface="Wingdings" pitchFamily="2" charset="2"/>
              </a:rPr>
              <a:t>own libraries </a:t>
            </a:r>
            <a:r>
              <a:rPr lang="en-US" sz="3200" dirty="0" smtClean="0">
                <a:latin typeface="Malgun Gothic" pitchFamily="34" charset="-127"/>
                <a:ea typeface="Malgun Gothic" pitchFamily="34" charset="-127"/>
                <a:cs typeface="Arial" pitchFamily="34" charset="0"/>
                <a:sym typeface="Wingdings" pitchFamily="2" charset="2"/>
              </a:rPr>
              <a:t>from scratch? </a:t>
            </a:r>
            <a:r>
              <a:rPr lang="en-US" sz="3200" b="1" dirty="0" smtClean="0">
                <a:latin typeface="Malgun Gothic" pitchFamily="34" charset="-127"/>
                <a:ea typeface="Malgun Gothic" pitchFamily="34" charset="-127"/>
                <a:cs typeface="Arial" pitchFamily="34" charset="0"/>
                <a:sym typeface="Wingdings" pitchFamily="2" charset="2"/>
              </a:rPr>
              <a:t>OR</a:t>
            </a:r>
            <a:r>
              <a:rPr lang="en-US" sz="3200" dirty="0" smtClean="0">
                <a:latin typeface="Malgun Gothic" pitchFamily="34" charset="-127"/>
                <a:ea typeface="Malgun Gothic" pitchFamily="34" charset="-127"/>
                <a:cs typeface="Arial" pitchFamily="34" charset="0"/>
                <a:sym typeface="Wingdings" pitchFamily="2" charset="2"/>
              </a:rPr>
              <a:t/>
            </a:r>
            <a:br>
              <a:rPr lang="en-US" sz="3200" dirty="0" smtClean="0">
                <a:latin typeface="Malgun Gothic" pitchFamily="34" charset="-127"/>
                <a:ea typeface="Malgun Gothic" pitchFamily="34" charset="-127"/>
                <a:cs typeface="Arial" pitchFamily="34" charset="0"/>
                <a:sym typeface="Wingdings" pitchFamily="2" charset="2"/>
              </a:rPr>
            </a:br>
            <a:r>
              <a:rPr lang="en-US" sz="3200" dirty="0" smtClean="0">
                <a:latin typeface="Malgun Gothic" pitchFamily="34" charset="-127"/>
                <a:ea typeface="Malgun Gothic" pitchFamily="34" charset="-127"/>
                <a:cs typeface="Arial" pitchFamily="34" charset="0"/>
                <a:sym typeface="Wingdings" pitchFamily="2" charset="2"/>
              </a:rPr>
              <a:t>- Use some </a:t>
            </a:r>
            <a:r>
              <a:rPr lang="en-US" sz="3200" b="1" dirty="0" smtClean="0">
                <a:latin typeface="Malgun Gothic" pitchFamily="34" charset="-127"/>
                <a:ea typeface="Malgun Gothic" pitchFamily="34" charset="-127"/>
                <a:cs typeface="Arial" pitchFamily="34" charset="0"/>
                <a:sym typeface="Wingdings" pitchFamily="2" charset="2"/>
              </a:rPr>
              <a:t>available </a:t>
            </a:r>
            <a:r>
              <a:rPr lang="en-US" sz="3200" b="1" dirty="0" err="1" smtClean="0">
                <a:latin typeface="Malgun Gothic" pitchFamily="34" charset="-127"/>
                <a:ea typeface="Malgun Gothic" pitchFamily="34" charset="-127"/>
                <a:cs typeface="Arial" pitchFamily="34" charset="0"/>
                <a:sym typeface="Wingdings" pitchFamily="2" charset="2"/>
              </a:rPr>
              <a:t>libs</a:t>
            </a:r>
            <a:r>
              <a:rPr lang="en-US" sz="3200" b="1" dirty="0" smtClean="0">
                <a:latin typeface="Malgun Gothic" pitchFamily="34" charset="-127"/>
                <a:ea typeface="Malgun Gothic" pitchFamily="34" charset="-127"/>
                <a:cs typeface="Arial" pitchFamily="34" charset="0"/>
                <a:sym typeface="Wingdings" pitchFamily="2" charset="2"/>
              </a:rPr>
              <a:t> </a:t>
            </a:r>
            <a:r>
              <a:rPr lang="en-US" sz="3200" dirty="0" smtClean="0">
                <a:latin typeface="Malgun Gothic" pitchFamily="34" charset="-127"/>
                <a:ea typeface="Malgun Gothic" pitchFamily="34" charset="-127"/>
                <a:cs typeface="Arial" pitchFamily="34" charset="0"/>
                <a:sym typeface="Wingdings" pitchFamily="2" charset="2"/>
              </a:rPr>
              <a:t>&amp; adapt them? </a:t>
            </a:r>
            <a:r>
              <a:rPr lang="en-US" sz="3200" b="1" dirty="0" smtClean="0">
                <a:latin typeface="Malgun Gothic" pitchFamily="34" charset="-127"/>
                <a:ea typeface="Malgun Gothic" pitchFamily="34" charset="-127"/>
                <a:cs typeface="Arial" pitchFamily="34" charset="0"/>
                <a:sym typeface="Wingdings" pitchFamily="2" charset="2"/>
              </a:rPr>
              <a:t>OR</a:t>
            </a:r>
            <a:r>
              <a:rPr lang="en-US" sz="3200" dirty="0" smtClean="0">
                <a:latin typeface="Malgun Gothic" pitchFamily="34" charset="-127"/>
                <a:ea typeface="Malgun Gothic" pitchFamily="34" charset="-127"/>
                <a:cs typeface="Arial" pitchFamily="34" charset="0"/>
                <a:sym typeface="Wingdings" pitchFamily="2" charset="2"/>
              </a:rPr>
              <a:t/>
            </a:r>
            <a:br>
              <a:rPr lang="en-US" sz="3200" dirty="0" smtClean="0">
                <a:latin typeface="Malgun Gothic" pitchFamily="34" charset="-127"/>
                <a:ea typeface="Malgun Gothic" pitchFamily="34" charset="-127"/>
                <a:cs typeface="Arial" pitchFamily="34" charset="0"/>
                <a:sym typeface="Wingdings" pitchFamily="2" charset="2"/>
              </a:rPr>
            </a:br>
            <a:r>
              <a:rPr lang="en-US" sz="3200" dirty="0" smtClean="0">
                <a:latin typeface="Malgun Gothic" pitchFamily="34" charset="-127"/>
                <a:ea typeface="Malgun Gothic" pitchFamily="34" charset="-127"/>
                <a:cs typeface="Arial" pitchFamily="34" charset="0"/>
                <a:sym typeface="Wingdings" pitchFamily="2" charset="2"/>
              </a:rPr>
              <a:t>- Choose a </a:t>
            </a:r>
            <a:r>
              <a:rPr lang="en-US" sz="3200" b="1" dirty="0" smtClean="0">
                <a:latin typeface="Malgun Gothic" pitchFamily="34" charset="-127"/>
                <a:ea typeface="Malgun Gothic" pitchFamily="34" charset="-127"/>
                <a:cs typeface="Arial" pitchFamily="34" charset="0"/>
                <a:sym typeface="Wingdings" pitchFamily="2" charset="2"/>
              </a:rPr>
              <a:t>mix of both</a:t>
            </a:r>
            <a:r>
              <a:rPr lang="en-US" sz="3200" dirty="0" smtClean="0">
                <a:latin typeface="Malgun Gothic" pitchFamily="34" charset="-127"/>
                <a:ea typeface="Malgun Gothic" pitchFamily="34" charset="-127"/>
                <a:cs typeface="Arial" pitchFamily="34" charset="0"/>
                <a:sym typeface="Wingdings" pitchFamily="2" charset="2"/>
              </a:rPr>
              <a:t> approaches?</a:t>
            </a:r>
          </a:p>
          <a:p>
            <a:pPr marL="457200" indent="-457200">
              <a:spcAft>
                <a:spcPts val="600"/>
              </a:spcAft>
              <a:buFontTx/>
              <a:buChar char="-"/>
            </a:pPr>
            <a:r>
              <a:rPr lang="en-US" sz="2400" i="1" dirty="0" smtClean="0">
                <a:latin typeface="Malgun Gothic" pitchFamily="34" charset="-127"/>
                <a:ea typeface="Malgun Gothic" pitchFamily="34" charset="-127"/>
                <a:cs typeface="Arial" pitchFamily="34" charset="0"/>
                <a:sym typeface="Wingdings" pitchFamily="2" charset="2"/>
              </a:rPr>
              <a:t>[AK: My take to provide wrappers for the most popular libraries + have our own to set the stage]</a:t>
            </a:r>
            <a:endParaRPr lang="en-US" sz="3200" i="1" dirty="0" smtClean="0">
              <a:latin typeface="Malgun Gothic" pitchFamily="34" charset="-127"/>
              <a:ea typeface="Malgun Gothic" pitchFamily="34" charset="-127"/>
              <a:cs typeface="Arial" pitchFamily="34" charset="0"/>
              <a:sym typeface="Wingdings" pitchFamily="2" charset="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Interoperability Support</a:t>
            </a:r>
          </a:p>
        </p:txBody>
      </p:sp>
      <p:sp>
        <p:nvSpPr>
          <p:cNvPr id="5" name="TextBox 4"/>
          <p:cNvSpPr txBox="1"/>
          <p:nvPr/>
        </p:nvSpPr>
        <p:spPr>
          <a:xfrm>
            <a:off x="35909" y="570152"/>
            <a:ext cx="8928992" cy="5986254"/>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Does the language really need interoperability?</a:t>
            </a: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If yes, with what languages/libraries?</a:t>
            </a: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If yes, on which level:</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Language level: language constructs (like</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extern “C”</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err="1" smtClean="0">
                <a:latin typeface="Malgun Gothic" pitchFamily="34" charset="-127"/>
                <a:ea typeface="Malgun Gothic" pitchFamily="34" charset="-127"/>
                <a:cs typeface="Arial" pitchFamily="34" charset="0"/>
                <a:sym typeface="Wingdings" pitchFamily="2" charset="2"/>
              </a:rPr>
              <a:t>pragmas</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err="1" smtClean="0">
                <a:solidFill>
                  <a:srgbClr val="0000FF"/>
                </a:solidFill>
                <a:latin typeface="Lucida Console" pitchFamily="49" charset="0"/>
                <a:ea typeface="Malgun Gothic" pitchFamily="34" charset="-127"/>
                <a:cs typeface="Arial" pitchFamily="34" charset="0"/>
                <a:sym typeface="Wingdings" pitchFamily="2" charset="2"/>
              </a:rPr>
              <a:t>pragma</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 C</a:t>
            </a:r>
            <a:r>
              <a:rPr lang="en-US" sz="3000" dirty="0" smtClean="0">
                <a:latin typeface="Malgun Gothic" pitchFamily="34" charset="-127"/>
                <a:ea typeface="Malgun Gothic" pitchFamily="34" charset="-127"/>
                <a:cs typeface="Arial" pitchFamily="34" charset="0"/>
                <a:sym typeface="Wingdings" pitchFamily="2" charset="2"/>
              </a:rPr>
              <a:t>…)?</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While linking?</a:t>
            </a: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If yes, how to create “maps” from language’s types to types of the language to interoperate with?</a:t>
            </a:r>
          </a:p>
          <a:p>
            <a:pPr marL="360000" indent="-360000">
              <a:spcAft>
                <a:spcPts val="600"/>
              </a:spcAft>
              <a:buFont typeface="Arial" pitchFamily="34" charset="0"/>
              <a:buChar char="•"/>
            </a:pPr>
            <a:r>
              <a:rPr lang="en-US" sz="2400" i="1" dirty="0" smtClean="0">
                <a:latin typeface="Malgun Gothic" pitchFamily="34" charset="-127"/>
                <a:ea typeface="Malgun Gothic" pitchFamily="34" charset="-127"/>
                <a:cs typeface="Arial" pitchFamily="34" charset="0"/>
                <a:sym typeface="Wingdings" pitchFamily="2" charset="2"/>
              </a:rPr>
              <a:t>[AK: Reuse is the key thing – so, interoperability is a must. There must be a mechanism how to access external code and how external code can use our code – ready to present how it is done in Eiffel and how it could be done in general]</a:t>
            </a:r>
            <a:endParaRPr lang="en-US" sz="3000" i="1" dirty="0" smtClean="0">
              <a:latin typeface="Malgun Gothic" pitchFamily="34" charset="-127"/>
              <a:ea typeface="Malgun Gothic" pitchFamily="34" charset="-127"/>
              <a:cs typeface="Arial" pitchFamily="34" charset="0"/>
              <a:sym typeface="Wingdings" pitchFamily="2" charset="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The Language Type System 1</a:t>
            </a:r>
          </a:p>
        </p:txBody>
      </p:sp>
      <p:sp>
        <p:nvSpPr>
          <p:cNvPr id="5" name="TextBox 4"/>
          <p:cNvSpPr txBox="1"/>
          <p:nvPr/>
        </p:nvSpPr>
        <p:spPr>
          <a:xfrm>
            <a:off x="129208" y="861965"/>
            <a:ext cx="8928992" cy="5262979"/>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rPr>
              <a:t>High level</a:t>
            </a:r>
            <a:r>
              <a:rPr lang="en-US" sz="3000" dirty="0" smtClean="0">
                <a:latin typeface="Malgun Gothic" pitchFamily="34" charset="-127"/>
                <a:ea typeface="Malgun Gothic" pitchFamily="34" charset="-127"/>
                <a:cs typeface="Arial" pitchFamily="34" charset="0"/>
              </a:rPr>
              <a:t>: </a:t>
            </a:r>
            <a:r>
              <a:rPr lang="en-US" sz="3000" dirty="0" smtClean="0">
                <a:solidFill>
                  <a:srgbClr val="0000FF"/>
                </a:solidFill>
                <a:latin typeface="Lucida Console" pitchFamily="49" charset="0"/>
                <a:ea typeface="Malgun Gothic" pitchFamily="34" charset="-127"/>
                <a:cs typeface="Arial" pitchFamily="34" charset="0"/>
              </a:rPr>
              <a:t>integer</a:t>
            </a:r>
            <a:r>
              <a:rPr lang="en-US" sz="3000" dirty="0" smtClean="0">
                <a:latin typeface="Malgun Gothic" pitchFamily="34" charset="-127"/>
                <a:ea typeface="Malgun Gothic" pitchFamily="34" charset="-127"/>
                <a:cs typeface="Arial" pitchFamily="34" charset="0"/>
              </a:rPr>
              <a:t>, </a:t>
            </a:r>
            <a:r>
              <a:rPr lang="en-US" sz="3000" dirty="0" smtClean="0">
                <a:solidFill>
                  <a:srgbClr val="0000FF"/>
                </a:solidFill>
                <a:latin typeface="Lucida Console" pitchFamily="49" charset="0"/>
                <a:ea typeface="Malgun Gothic" pitchFamily="34" charset="-127"/>
                <a:cs typeface="Arial" pitchFamily="34" charset="0"/>
              </a:rPr>
              <a:t>real</a:t>
            </a:r>
            <a:r>
              <a:rPr lang="en-US" sz="3000" dirty="0" smtClean="0">
                <a:latin typeface="Malgun Gothic" pitchFamily="34" charset="-127"/>
                <a:ea typeface="Malgun Gothic" pitchFamily="34" charset="-127"/>
                <a:cs typeface="Arial" pitchFamily="34" charset="0"/>
              </a:rPr>
              <a:t>, </a:t>
            </a:r>
            <a:r>
              <a:rPr lang="en-US" sz="3000" dirty="0" smtClean="0">
                <a:solidFill>
                  <a:srgbClr val="0000FF"/>
                </a:solidFill>
                <a:latin typeface="Lucida Console" pitchFamily="49" charset="0"/>
                <a:ea typeface="Malgun Gothic" pitchFamily="34" charset="-127"/>
                <a:cs typeface="Arial" pitchFamily="34" charset="0"/>
              </a:rPr>
              <a:t>complex</a:t>
            </a:r>
            <a:r>
              <a:rPr lang="en-US" sz="3000" dirty="0" smtClean="0">
                <a:latin typeface="Malgun Gothic" pitchFamily="34" charset="-127"/>
                <a:ea typeface="Malgun Gothic" pitchFamily="34" charset="-127"/>
                <a:cs typeface="Arial" pitchFamily="34" charset="0"/>
              </a:rPr>
              <a:t>, class or record instance etc. </a:t>
            </a:r>
            <a:r>
              <a:rPr lang="en-US" sz="3000" b="1" dirty="0" smtClean="0">
                <a:latin typeface="Malgun Gothic" pitchFamily="34" charset="-127"/>
                <a:ea typeface="Malgun Gothic" pitchFamily="34" charset="-127"/>
                <a:cs typeface="Arial" pitchFamily="34" charset="0"/>
              </a:rPr>
              <a:t>OR/AND low level</a:t>
            </a:r>
            <a:r>
              <a:rPr lang="en-US" sz="3000" dirty="0" smtClean="0">
                <a:latin typeface="Malgun Gothic" pitchFamily="34" charset="-127"/>
                <a:ea typeface="Malgun Gothic" pitchFamily="34" charset="-127"/>
                <a:cs typeface="Arial" pitchFamily="34" charset="0"/>
              </a:rPr>
              <a:t>: </a:t>
            </a:r>
            <a:r>
              <a:rPr lang="en-US" sz="3000" dirty="0" smtClean="0">
                <a:solidFill>
                  <a:srgbClr val="0000FF"/>
                </a:solidFill>
                <a:latin typeface="Lucida Console" pitchFamily="49" charset="0"/>
                <a:ea typeface="Malgun Gothic" pitchFamily="34" charset="-127"/>
                <a:cs typeface="Arial" pitchFamily="34" charset="0"/>
              </a:rPr>
              <a:t>int16</a:t>
            </a:r>
            <a:r>
              <a:rPr lang="en-US" sz="3000" dirty="0" smtClean="0">
                <a:latin typeface="Malgun Gothic" pitchFamily="34" charset="-127"/>
                <a:ea typeface="Malgun Gothic" pitchFamily="34" charset="-127"/>
                <a:cs typeface="Arial" pitchFamily="34" charset="0"/>
              </a:rPr>
              <a:t>, </a:t>
            </a:r>
            <a:r>
              <a:rPr lang="en-US" sz="3000" dirty="0" smtClean="0">
                <a:solidFill>
                  <a:srgbClr val="0000FF"/>
                </a:solidFill>
                <a:latin typeface="Lucida Console" pitchFamily="49" charset="0"/>
                <a:ea typeface="Malgun Gothic" pitchFamily="34" charset="-127"/>
                <a:cs typeface="Arial" pitchFamily="34" charset="0"/>
              </a:rPr>
              <a:t>uint64</a:t>
            </a:r>
            <a:r>
              <a:rPr lang="en-US" sz="3000" dirty="0" smtClean="0">
                <a:latin typeface="Malgun Gothic" pitchFamily="34" charset="-127"/>
                <a:ea typeface="Malgun Gothic" pitchFamily="34" charset="-127"/>
                <a:cs typeface="Arial" pitchFamily="34" charset="0"/>
              </a:rPr>
              <a:t>, </a:t>
            </a:r>
            <a:r>
              <a:rPr lang="en-US" sz="3000" dirty="0" smtClean="0">
                <a:solidFill>
                  <a:srgbClr val="0000FF"/>
                </a:solidFill>
                <a:latin typeface="Lucida Console" pitchFamily="49" charset="0"/>
                <a:ea typeface="Malgun Gothic" pitchFamily="34" charset="-127"/>
                <a:cs typeface="Arial" pitchFamily="34" charset="0"/>
              </a:rPr>
              <a:t>long double</a:t>
            </a:r>
            <a:r>
              <a:rPr lang="en-US" sz="3000" dirty="0" smtClean="0">
                <a:latin typeface="Malgun Gothic" pitchFamily="34" charset="-127"/>
                <a:ea typeface="Malgun Gothic" pitchFamily="34" charset="-127"/>
                <a:cs typeface="Arial" pitchFamily="34" charset="0"/>
              </a:rPr>
              <a:t>, “address of” etc.</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Restricted types</a:t>
            </a:r>
            <a:r>
              <a:rPr lang="en-US" sz="3200" dirty="0" smtClean="0">
                <a:latin typeface="Malgun Gothic" pitchFamily="34" charset="-127"/>
                <a:ea typeface="Malgun Gothic" pitchFamily="34" charset="-127"/>
                <a:cs typeface="Arial" pitchFamily="34" charset="0"/>
              </a:rPr>
              <a:t>: </a:t>
            </a:r>
            <a:r>
              <a:rPr lang="en-US" sz="3200" dirty="0" smtClean="0">
                <a:solidFill>
                  <a:srgbClr val="0000FF"/>
                </a:solidFill>
                <a:latin typeface="Lucida Console" pitchFamily="49" charset="0"/>
                <a:ea typeface="Malgun Gothic" pitchFamily="34" charset="-127"/>
                <a:cs typeface="Arial" pitchFamily="34" charset="0"/>
              </a:rPr>
              <a:t>1..100</a:t>
            </a:r>
            <a:r>
              <a:rPr lang="en-US" sz="3200" dirty="0" smtClean="0">
                <a:latin typeface="Malgun Gothic" pitchFamily="34" charset="-127"/>
                <a:ea typeface="Malgun Gothic" pitchFamily="34" charset="-127"/>
                <a:cs typeface="Arial" pitchFamily="34" charset="0"/>
              </a:rPr>
              <a:t>, </a:t>
            </a:r>
            <a:r>
              <a:rPr lang="en-US" sz="3200" dirty="0" smtClean="0">
                <a:solidFill>
                  <a:srgbClr val="0000FF"/>
                </a:solidFill>
                <a:latin typeface="Lucida Console" pitchFamily="49" charset="0"/>
                <a:ea typeface="Malgun Gothic" pitchFamily="34" charset="-127"/>
                <a:cs typeface="Arial" pitchFamily="34" charset="0"/>
              </a:rPr>
              <a:t>Mon..Fri</a:t>
            </a:r>
            <a:r>
              <a:rPr lang="en-US" sz="3200" dirty="0" smtClean="0">
                <a:latin typeface="Malgun Gothic" pitchFamily="34" charset="-127"/>
                <a:ea typeface="Malgun Gothic" pitchFamily="34" charset="-127"/>
                <a:cs typeface="Arial" pitchFamily="34" charset="0"/>
              </a:rPr>
              <a:t>?</a:t>
            </a:r>
          </a:p>
          <a:p>
            <a:pPr marL="360000" indent="-360000">
              <a:spcAft>
                <a:spcPts val="600"/>
              </a:spcAft>
              <a:buFont typeface="Arial" pitchFamily="34" charset="0"/>
              <a:buChar char="•"/>
            </a:pPr>
            <a:r>
              <a:rPr lang="en-US" sz="3200" b="1" dirty="0" err="1" smtClean="0">
                <a:latin typeface="Malgun Gothic" pitchFamily="34" charset="-127"/>
                <a:ea typeface="Malgun Gothic" pitchFamily="34" charset="-127"/>
                <a:cs typeface="Arial" pitchFamily="34" charset="0"/>
              </a:rPr>
              <a:t>Subtyping</a:t>
            </a:r>
            <a:r>
              <a:rPr lang="en-US" sz="3200" dirty="0" smtClean="0">
                <a:latin typeface="Malgun Gothic" pitchFamily="34" charset="-127"/>
                <a:ea typeface="Malgun Gothic" pitchFamily="34" charset="-127"/>
                <a:cs typeface="Arial" pitchFamily="34" charset="0"/>
              </a:rPr>
              <a:t> (in the </a:t>
            </a:r>
            <a:r>
              <a:rPr lang="en-US" sz="3200" dirty="0" err="1" smtClean="0">
                <a:latin typeface="Malgun Gothic" pitchFamily="34" charset="-127"/>
                <a:ea typeface="Malgun Gothic" pitchFamily="34" charset="-127"/>
                <a:cs typeface="Arial" pitchFamily="34" charset="0"/>
              </a:rPr>
              <a:t>Ada</a:t>
            </a:r>
            <a:r>
              <a:rPr lang="en-US" sz="3200" dirty="0" smtClean="0">
                <a:latin typeface="Malgun Gothic" pitchFamily="34" charset="-127"/>
                <a:ea typeface="Malgun Gothic" pitchFamily="34" charset="-127"/>
                <a:cs typeface="Arial" pitchFamily="34" charset="0"/>
              </a:rPr>
              <a:t> spirit): how to clearly separate miles/</a:t>
            </a:r>
            <a:r>
              <a:rPr lang="en-US" sz="3200" dirty="0" err="1" smtClean="0">
                <a:latin typeface="Malgun Gothic" pitchFamily="34" charset="-127"/>
                <a:ea typeface="Malgun Gothic" pitchFamily="34" charset="-127"/>
                <a:cs typeface="Arial" pitchFamily="34" charset="0"/>
              </a:rPr>
              <a:t>kms</a:t>
            </a:r>
            <a:r>
              <a:rPr lang="en-US" sz="3200" dirty="0" smtClean="0">
                <a:latin typeface="Malgun Gothic" pitchFamily="34" charset="-127"/>
                <a:ea typeface="Malgun Gothic" pitchFamily="34" charset="-127"/>
                <a:cs typeface="Arial" pitchFamily="34" charset="0"/>
              </a:rPr>
              <a:t>, </a:t>
            </a:r>
            <a:r>
              <a:rPr lang="en-US" sz="3200" dirty="0" err="1" smtClean="0">
                <a:latin typeface="Malgun Gothic" pitchFamily="34" charset="-127"/>
                <a:ea typeface="Malgun Gothic" pitchFamily="34" charset="-127"/>
                <a:cs typeface="Arial" pitchFamily="34" charset="0"/>
              </a:rPr>
              <a:t>cms</a:t>
            </a:r>
            <a:r>
              <a:rPr lang="en-US" sz="3200" dirty="0" smtClean="0">
                <a:latin typeface="Malgun Gothic" pitchFamily="34" charset="-127"/>
                <a:ea typeface="Malgun Gothic" pitchFamily="34" charset="-127"/>
                <a:cs typeface="Arial" pitchFamily="34" charset="0"/>
              </a:rPr>
              <a:t>/inches?</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Pointer</a:t>
            </a:r>
            <a:r>
              <a:rPr lang="en-US" sz="3200" dirty="0" smtClean="0">
                <a:latin typeface="Malgun Gothic" pitchFamily="34" charset="-127"/>
                <a:ea typeface="Malgun Gothic" pitchFamily="34" charset="-127"/>
                <a:cs typeface="Arial" pitchFamily="34" charset="0"/>
              </a:rPr>
              <a:t> types: yes </a:t>
            </a:r>
            <a:r>
              <a:rPr lang="en-US" sz="3200" b="1" dirty="0" smtClean="0">
                <a:latin typeface="Malgun Gothic" pitchFamily="34" charset="-127"/>
                <a:ea typeface="Malgun Gothic" pitchFamily="34" charset="-127"/>
                <a:cs typeface="Arial" pitchFamily="34" charset="0"/>
              </a:rPr>
              <a:t>OR</a:t>
            </a:r>
            <a:r>
              <a:rPr lang="en-US" sz="3200" dirty="0" smtClean="0">
                <a:latin typeface="Malgun Gothic" pitchFamily="34" charset="-127"/>
                <a:ea typeface="Malgun Gothic" pitchFamily="34" charset="-127"/>
                <a:cs typeface="Arial" pitchFamily="34" charset="0"/>
              </a:rPr>
              <a:t> no? If not what else?</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sym typeface="Wingdings" pitchFamily="2" charset="2"/>
              </a:rPr>
              <a:t>Arrays</a:t>
            </a:r>
            <a:r>
              <a:rPr lang="en-US" sz="3200" dirty="0" smtClean="0">
                <a:latin typeface="Malgun Gothic" pitchFamily="34" charset="-127"/>
                <a:ea typeface="Malgun Gothic" pitchFamily="34" charset="-127"/>
                <a:cs typeface="Arial" pitchFamily="34" charset="0"/>
                <a:sym typeface="Wingdings" pitchFamily="2" charset="2"/>
              </a:rPr>
              <a:t>: a first-class type </a:t>
            </a:r>
            <a:r>
              <a:rPr lang="en-US" sz="3200" b="1" dirty="0" smtClean="0">
                <a:latin typeface="Malgun Gothic" pitchFamily="34" charset="-127"/>
                <a:ea typeface="Malgun Gothic" pitchFamily="34" charset="-127"/>
                <a:cs typeface="Arial" pitchFamily="34" charset="0"/>
                <a:sym typeface="Wingdings" pitchFamily="2" charset="2"/>
              </a:rPr>
              <a:t>OR</a:t>
            </a:r>
            <a:r>
              <a:rPr lang="en-US" sz="3200" dirty="0" smtClean="0">
                <a:latin typeface="Malgun Gothic" pitchFamily="34" charset="-127"/>
                <a:ea typeface="Malgun Gothic" pitchFamily="34" charset="-127"/>
                <a:cs typeface="Arial" pitchFamily="34" charset="0"/>
                <a:sym typeface="Wingdings" pitchFamily="2" charset="2"/>
              </a:rPr>
              <a:t> a shorthand for generic </a:t>
            </a:r>
            <a:r>
              <a:rPr lang="en-US" sz="3200" dirty="0" smtClean="0">
                <a:solidFill>
                  <a:srgbClr val="0000FF"/>
                </a:solidFill>
                <a:latin typeface="Lucida Console" pitchFamily="49" charset="0"/>
                <a:ea typeface="Malgun Gothic" pitchFamily="34" charset="-127"/>
                <a:cs typeface="Arial" pitchFamily="34" charset="0"/>
                <a:sym typeface="Wingdings" pitchFamily="2" charset="2"/>
              </a:rPr>
              <a:t>Array[T]</a:t>
            </a:r>
            <a:r>
              <a:rPr lang="en-US" sz="3200" dirty="0" smtClean="0">
                <a:latin typeface="Malgun Gothic" pitchFamily="34" charset="-127"/>
                <a:ea typeface="Malgun Gothic" pitchFamily="34" charset="-127"/>
                <a:cs typeface="Arial" pitchFamily="34" charset="0"/>
                <a:sym typeface="Wingdings" pitchFamily="2" charset="2"/>
              </a:rPr>
              <a:t> type?</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sym typeface="Wingdings" pitchFamily="2" charset="2"/>
              </a:rPr>
              <a:t>Arrays</a:t>
            </a:r>
            <a:r>
              <a:rPr lang="en-US" sz="3200" dirty="0" smtClean="0">
                <a:latin typeface="Malgun Gothic" pitchFamily="34" charset="-127"/>
                <a:ea typeface="Malgun Gothic" pitchFamily="34" charset="-127"/>
                <a:cs typeface="Arial" pitchFamily="34" charset="0"/>
                <a:sym typeface="Wingdings" pitchFamily="2" charset="2"/>
              </a:rPr>
              <a:t>: multi-dimensional </a:t>
            </a:r>
            <a:r>
              <a:rPr lang="en-US" sz="3200" b="1" dirty="0" smtClean="0">
                <a:latin typeface="Malgun Gothic" pitchFamily="34" charset="-127"/>
                <a:ea typeface="Malgun Gothic" pitchFamily="34" charset="-127"/>
                <a:cs typeface="Arial" pitchFamily="34" charset="0"/>
                <a:sym typeface="Wingdings" pitchFamily="2" charset="2"/>
              </a:rPr>
              <a:t>OR</a:t>
            </a:r>
            <a:r>
              <a:rPr lang="en-US" sz="3200" dirty="0" smtClean="0">
                <a:latin typeface="Malgun Gothic" pitchFamily="34" charset="-127"/>
                <a:ea typeface="Malgun Gothic" pitchFamily="34" charset="-127"/>
                <a:cs typeface="Arial" pitchFamily="34" charset="0"/>
                <a:sym typeface="Wingdings" pitchFamily="2" charset="2"/>
              </a:rPr>
              <a:t> jagged arrays?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535" y="689396"/>
            <a:ext cx="8928992" cy="5709255"/>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err="1" smtClean="0">
                <a:latin typeface="Malgun Gothic" pitchFamily="34" charset="-127"/>
                <a:ea typeface="Malgun Gothic" pitchFamily="34" charset="-127"/>
                <a:cs typeface="Arial" pitchFamily="34" charset="0"/>
                <a:sym typeface="Wingdings" pitchFamily="2" charset="2"/>
              </a:rPr>
              <a:t>Nullable</a:t>
            </a:r>
            <a:r>
              <a:rPr lang="en-US" sz="3000" dirty="0" smtClean="0">
                <a:latin typeface="Malgun Gothic" pitchFamily="34" charset="-127"/>
                <a:ea typeface="Malgun Gothic" pitchFamily="34" charset="-127"/>
                <a:cs typeface="Arial" pitchFamily="34" charset="0"/>
                <a:sym typeface="Wingdings" pitchFamily="2" charset="2"/>
              </a:rPr>
              <a:t> types: </a:t>
            </a:r>
            <a:r>
              <a:rPr lang="en-US" sz="3000" dirty="0" err="1" smtClean="0">
                <a:latin typeface="Malgun Gothic" pitchFamily="34" charset="-127"/>
                <a:ea typeface="Malgun Gothic" pitchFamily="34" charset="-127"/>
                <a:cs typeface="Arial" pitchFamily="34" charset="0"/>
                <a:sym typeface="Wingdings" pitchFamily="2" charset="2"/>
              </a:rPr>
              <a:t>lang</a:t>
            </a:r>
            <a:r>
              <a:rPr lang="en-US" sz="3000" dirty="0" smtClean="0">
                <a:latin typeface="Malgun Gothic" pitchFamily="34" charset="-127"/>
                <a:ea typeface="Malgun Gothic" pitchFamily="34" charset="-127"/>
                <a:cs typeface="Arial" pitchFamily="34" charset="0"/>
                <a:sym typeface="Wingdings" pitchFamily="2" charset="2"/>
              </a:rPr>
              <a:t>-integrated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a shorthand for generic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Option[T]</a:t>
            </a:r>
            <a:r>
              <a:rPr lang="en-US" sz="3000" dirty="0" smtClean="0">
                <a:latin typeface="Malgun Gothic" pitchFamily="34" charset="-127"/>
                <a:ea typeface="Malgun Gothic" pitchFamily="34" charset="-127"/>
                <a:cs typeface="Arial" pitchFamily="34" charset="0"/>
                <a:sym typeface="Wingdings" pitchFamily="2" charset="2"/>
              </a:rPr>
              <a:t> type?</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sym typeface="Wingdings" pitchFamily="2" charset="2"/>
              </a:rPr>
              <a:t>Functional types</a:t>
            </a:r>
            <a:r>
              <a:rPr lang="en-US" sz="3200" dirty="0" smtClean="0">
                <a:latin typeface="Malgun Gothic" pitchFamily="34" charset="-127"/>
                <a:ea typeface="Malgun Gothic" pitchFamily="34" charset="-127"/>
                <a:cs typeface="Arial" pitchFamily="34" charset="0"/>
                <a:sym typeface="Wingdings" pitchFamily="2" charset="2"/>
              </a:rPr>
              <a:t>: first-class citizens?</a:t>
            </a:r>
          </a:p>
          <a:p>
            <a:pPr marL="360000" indent="-360000">
              <a:spcAft>
                <a:spcPts val="600"/>
              </a:spcAft>
              <a:buFont typeface="Arial" pitchFamily="34" charset="0"/>
              <a:buChar char="•"/>
            </a:pPr>
            <a:r>
              <a:rPr lang="en-US" sz="3200" dirty="0" err="1" smtClean="0">
                <a:latin typeface="Malgun Gothic" pitchFamily="34" charset="-127"/>
                <a:ea typeface="Malgun Gothic" pitchFamily="34" charset="-127"/>
                <a:cs typeface="Arial" pitchFamily="34" charset="0"/>
                <a:sym typeface="Wingdings" pitchFamily="2" charset="2"/>
              </a:rPr>
              <a:t>Func.types</a:t>
            </a:r>
            <a:r>
              <a:rPr lang="en-US" sz="3200" dirty="0" smtClean="0">
                <a:latin typeface="Malgun Gothic" pitchFamily="34" charset="-127"/>
                <a:ea typeface="Malgun Gothic" pitchFamily="34" charset="-127"/>
                <a:cs typeface="Arial" pitchFamily="34" charset="0"/>
                <a:sym typeface="Wingdings" pitchFamily="2" charset="2"/>
              </a:rPr>
              <a:t> &amp; </a:t>
            </a:r>
            <a:r>
              <a:rPr lang="en-US" sz="3200" b="1" dirty="0" smtClean="0">
                <a:latin typeface="Malgun Gothic" pitchFamily="34" charset="-127"/>
                <a:ea typeface="Malgun Gothic" pitchFamily="34" charset="-127"/>
                <a:cs typeface="Arial" pitchFamily="34" charset="0"/>
                <a:sym typeface="Wingdings" pitchFamily="2" charset="2"/>
              </a:rPr>
              <a:t>closures</a:t>
            </a:r>
            <a:r>
              <a:rPr lang="en-US" sz="3200" dirty="0" smtClean="0">
                <a:latin typeface="Malgun Gothic" pitchFamily="34" charset="-127"/>
                <a:ea typeface="Malgun Gothic" pitchFamily="34" charset="-127"/>
                <a:cs typeface="Arial" pitchFamily="34" charset="0"/>
                <a:sym typeface="Wingdings" pitchFamily="2" charset="2"/>
              </a:rPr>
              <a:t> – the same feature?</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sym typeface="Wingdings" pitchFamily="2" charset="2"/>
              </a:rPr>
              <a:t>Do we need </a:t>
            </a:r>
            <a:r>
              <a:rPr lang="en-US" sz="3200" b="1" dirty="0" smtClean="0">
                <a:latin typeface="Malgun Gothic" pitchFamily="34" charset="-127"/>
                <a:ea typeface="Malgun Gothic" pitchFamily="34" charset="-127"/>
                <a:cs typeface="Arial" pitchFamily="34" charset="0"/>
                <a:sym typeface="Wingdings" pitchFamily="2" charset="2"/>
              </a:rPr>
              <a:t>complex types</a:t>
            </a:r>
            <a:r>
              <a:rPr lang="en-US" sz="3200" dirty="0" smtClean="0">
                <a:latin typeface="Malgun Gothic" pitchFamily="34" charset="-127"/>
                <a:ea typeface="Malgun Gothic" pitchFamily="34" charset="-127"/>
                <a:cs typeface="Arial" pitchFamily="34" charset="0"/>
                <a:sym typeface="Wingdings" pitchFamily="2" charset="2"/>
              </a:rPr>
              <a:t>? As a language-integrated feature? As a library class like </a:t>
            </a:r>
            <a:r>
              <a:rPr lang="en-US" sz="3200" dirty="0" smtClean="0">
                <a:solidFill>
                  <a:srgbClr val="0000FF"/>
                </a:solidFill>
                <a:latin typeface="Lucida Console" pitchFamily="49" charset="0"/>
                <a:ea typeface="Malgun Gothic" pitchFamily="34" charset="-127"/>
                <a:cs typeface="Arial" pitchFamily="34" charset="0"/>
                <a:sym typeface="Wingdings" pitchFamily="2" charset="2"/>
              </a:rPr>
              <a:t>Complex[T:real]</a:t>
            </a:r>
            <a:r>
              <a:rPr lang="en-US" sz="3200" dirty="0" smtClean="0">
                <a:latin typeface="Malgun Gothic" pitchFamily="34" charset="-127"/>
                <a:ea typeface="Malgun Gothic" pitchFamily="34" charset="-127"/>
                <a:cs typeface="Arial" pitchFamily="34" charset="0"/>
                <a:sym typeface="Wingdings" pitchFamily="2" charset="2"/>
              </a:rPr>
              <a:t>?</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sym typeface="Wingdings" pitchFamily="2" charset="2"/>
              </a:rPr>
              <a:t>Do we need </a:t>
            </a:r>
            <a:r>
              <a:rPr lang="en-US" sz="3200" b="1" dirty="0" err="1" smtClean="0">
                <a:latin typeface="Malgun Gothic" pitchFamily="34" charset="-127"/>
                <a:ea typeface="Malgun Gothic" pitchFamily="34" charset="-127"/>
                <a:cs typeface="Arial" pitchFamily="34" charset="0"/>
                <a:sym typeface="Wingdings" pitchFamily="2" charset="2"/>
              </a:rPr>
              <a:t>tuples</a:t>
            </a:r>
            <a:r>
              <a:rPr lang="en-US" sz="3200" dirty="0" smtClean="0">
                <a:latin typeface="Malgun Gothic" pitchFamily="34" charset="-127"/>
                <a:ea typeface="Malgun Gothic" pitchFamily="34" charset="-127"/>
                <a:cs typeface="Arial" pitchFamily="34" charset="0"/>
                <a:sym typeface="Wingdings" pitchFamily="2" charset="2"/>
              </a:rPr>
              <a:t>? Two-element </a:t>
            </a:r>
            <a:r>
              <a:rPr lang="en-US" sz="3200" dirty="0" err="1" smtClean="0">
                <a:latin typeface="Malgun Gothic" pitchFamily="34" charset="-127"/>
                <a:ea typeface="Malgun Gothic" pitchFamily="34" charset="-127"/>
                <a:cs typeface="Arial" pitchFamily="34" charset="0"/>
                <a:sym typeface="Wingdings" pitchFamily="2" charset="2"/>
              </a:rPr>
              <a:t>tuples</a:t>
            </a:r>
            <a:r>
              <a:rPr lang="en-US" sz="3200" dirty="0" smtClean="0">
                <a:latin typeface="Malgun Gothic" pitchFamily="34" charset="-127"/>
                <a:ea typeface="Malgun Gothic" pitchFamily="34" charset="-127"/>
                <a:cs typeface="Arial" pitchFamily="34" charset="0"/>
                <a:sym typeface="Wingdings" pitchFamily="2" charset="2"/>
              </a:rPr>
              <a:t> only? N-element </a:t>
            </a:r>
            <a:r>
              <a:rPr lang="en-US" sz="3200" dirty="0" err="1" smtClean="0">
                <a:latin typeface="Malgun Gothic" pitchFamily="34" charset="-127"/>
                <a:ea typeface="Malgun Gothic" pitchFamily="34" charset="-127"/>
                <a:cs typeface="Arial" pitchFamily="34" charset="0"/>
                <a:sym typeface="Wingdings" pitchFamily="2" charset="2"/>
              </a:rPr>
              <a:t>tuples</a:t>
            </a:r>
            <a:r>
              <a:rPr lang="en-US" sz="3200" dirty="0" smtClean="0">
                <a:latin typeface="Malgun Gothic" pitchFamily="34" charset="-127"/>
                <a:ea typeface="Malgun Gothic" pitchFamily="34" charset="-127"/>
                <a:cs typeface="Arial" pitchFamily="34" charset="0"/>
                <a:sym typeface="Wingdings" pitchFamily="2" charset="2"/>
              </a:rPr>
              <a:t>? Language-integrated </a:t>
            </a:r>
            <a:r>
              <a:rPr lang="en-US" sz="3200" b="1" dirty="0" smtClean="0">
                <a:latin typeface="Malgun Gothic" pitchFamily="34" charset="-127"/>
                <a:ea typeface="Malgun Gothic" pitchFamily="34" charset="-127"/>
                <a:cs typeface="Arial" pitchFamily="34" charset="0"/>
                <a:sym typeface="Wingdings" pitchFamily="2" charset="2"/>
              </a:rPr>
              <a:t>OR</a:t>
            </a:r>
            <a:r>
              <a:rPr lang="en-US" sz="3200" dirty="0" smtClean="0">
                <a:latin typeface="Malgun Gothic" pitchFamily="34" charset="-127"/>
                <a:ea typeface="Malgun Gothic" pitchFamily="34" charset="-127"/>
                <a:cs typeface="Arial" pitchFamily="34" charset="0"/>
                <a:sym typeface="Wingdings" pitchFamily="2" charset="2"/>
              </a:rPr>
              <a:t> library types </a:t>
            </a:r>
            <a:r>
              <a:rPr lang="en-US" sz="3200" dirty="0" smtClean="0">
                <a:solidFill>
                  <a:srgbClr val="0000FF"/>
                </a:solidFill>
                <a:latin typeface="Lucida Console" pitchFamily="49" charset="0"/>
                <a:ea typeface="Malgun Gothic" pitchFamily="34" charset="-127"/>
                <a:cs typeface="Arial" pitchFamily="34" charset="0"/>
                <a:sym typeface="Wingdings" pitchFamily="2" charset="2"/>
              </a:rPr>
              <a:t>Tuple2[T1,T2]</a:t>
            </a:r>
            <a:r>
              <a:rPr lang="en-US" sz="3200" dirty="0" smtClean="0">
                <a:latin typeface="Malgun Gothic" pitchFamily="34" charset="-127"/>
                <a:ea typeface="Malgun Gothic" pitchFamily="34" charset="-127"/>
                <a:cs typeface="Arial" pitchFamily="34" charset="0"/>
                <a:sym typeface="Wingdings" pitchFamily="2" charset="2"/>
              </a:rPr>
              <a:t>, </a:t>
            </a:r>
            <a:r>
              <a:rPr lang="en-US" sz="3200" dirty="0" smtClean="0">
                <a:solidFill>
                  <a:srgbClr val="0000FF"/>
                </a:solidFill>
                <a:latin typeface="Lucida Console" pitchFamily="49" charset="0"/>
                <a:ea typeface="Malgun Gothic" pitchFamily="34" charset="-127"/>
                <a:cs typeface="Arial" pitchFamily="34" charset="0"/>
                <a:sym typeface="Wingdings" pitchFamily="2" charset="2"/>
              </a:rPr>
              <a:t>Tuple3[T1,T2,T3]</a:t>
            </a:r>
            <a:r>
              <a:rPr lang="en-US" sz="3200" dirty="0" smtClean="0">
                <a:latin typeface="Malgun Gothic" pitchFamily="34" charset="-127"/>
                <a:ea typeface="Malgun Gothic" pitchFamily="34" charset="-127"/>
                <a:cs typeface="Arial" pitchFamily="34" charset="0"/>
                <a:sym typeface="Wingdings" pitchFamily="2" charset="2"/>
              </a:rPr>
              <a:t> etc.?</a:t>
            </a:r>
            <a:endParaRPr lang="en-US" sz="3200" dirty="0" smtClean="0">
              <a:latin typeface="Malgun Gothic" pitchFamily="34" charset="-127"/>
              <a:ea typeface="Malgun Gothic" pitchFamily="34" charset="-127"/>
              <a:cs typeface="Arial" pitchFamily="34" charset="0"/>
            </a:endParaRPr>
          </a:p>
        </p:txBody>
      </p:sp>
      <p:sp>
        <p:nvSpPr>
          <p:cNvPr id="5" name="TextBox 4"/>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The Language Type System 2</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The Language Type System 3</a:t>
            </a:r>
          </a:p>
        </p:txBody>
      </p:sp>
      <p:sp>
        <p:nvSpPr>
          <p:cNvPr id="5" name="TextBox 4"/>
          <p:cNvSpPr txBox="1"/>
          <p:nvPr/>
        </p:nvSpPr>
        <p:spPr>
          <a:xfrm>
            <a:off x="83535" y="689396"/>
            <a:ext cx="8928992" cy="6047809"/>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Type covariance &amp; type </a:t>
            </a:r>
            <a:r>
              <a:rPr lang="en-US" sz="3000" b="1" dirty="0" err="1" smtClean="0">
                <a:latin typeface="Malgun Gothic" pitchFamily="34" charset="-127"/>
                <a:ea typeface="Malgun Gothic" pitchFamily="34" charset="-127"/>
                <a:cs typeface="Arial" pitchFamily="34" charset="0"/>
                <a:sym typeface="Wingdings" pitchFamily="2" charset="2"/>
              </a:rPr>
              <a:t>contravariance</a:t>
            </a:r>
            <a:endParaRPr lang="en-US" sz="3000" b="1" dirty="0" smtClean="0">
              <a:latin typeface="Malgun Gothic" pitchFamily="34" charset="-127"/>
              <a:ea typeface="Malgun Gothic" pitchFamily="34" charset="-127"/>
              <a:cs typeface="Arial" pitchFamily="34" charset="0"/>
              <a:sym typeface="Wingdings" pitchFamily="2" charset="2"/>
            </a:endParaRPr>
          </a:p>
          <a:p>
            <a:pPr marL="452438" lvl="1" indent="4763">
              <a:spcAft>
                <a:spcPts val="600"/>
              </a:spcAft>
            </a:pPr>
            <a:r>
              <a:rPr lang="en-US" sz="3000" dirty="0" smtClean="0">
                <a:latin typeface="Malgun Gothic" pitchFamily="34" charset="-127"/>
                <a:ea typeface="Malgun Gothic" pitchFamily="34" charset="-127"/>
                <a:cs typeface="Arial" pitchFamily="34" charset="0"/>
                <a:sym typeface="Wingdings" pitchFamily="2" charset="2"/>
              </a:rPr>
              <a:t>Suppose type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T1</a:t>
            </a:r>
            <a:r>
              <a:rPr lang="en-US" sz="3000" dirty="0" smtClean="0">
                <a:latin typeface="Malgun Gothic" pitchFamily="34" charset="-127"/>
                <a:ea typeface="Malgun Gothic" pitchFamily="34" charset="-127"/>
                <a:cs typeface="Arial" pitchFamily="34" charset="0"/>
                <a:sym typeface="Wingdings" pitchFamily="2" charset="2"/>
              </a:rPr>
              <a:t> is a subtype of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T2</a:t>
            </a:r>
            <a:r>
              <a:rPr lang="en-US" sz="3000" dirty="0" smtClean="0">
                <a:latin typeface="Malgun Gothic" pitchFamily="34" charset="-127"/>
                <a:ea typeface="Malgun Gothic" pitchFamily="34" charset="-127"/>
                <a:cs typeface="Arial" pitchFamily="34" charset="0"/>
                <a:sym typeface="Wingdings" pitchFamily="2" charset="2"/>
              </a:rPr>
              <a:t>.</a:t>
            </a:r>
            <a:endParaRPr lang="en-US" sz="3000" dirty="0" smtClean="0">
              <a:solidFill>
                <a:srgbClr val="0000FF"/>
              </a:solidFill>
              <a:latin typeface="Lucida Console" pitchFamily="49" charset="0"/>
              <a:ea typeface="Malgun Gothic" pitchFamily="34" charset="-127"/>
              <a:cs typeface="Arial" pitchFamily="34" charset="0"/>
              <a:sym typeface="Wingdings" pitchFamily="2" charset="2"/>
            </a:endParaRPr>
          </a:p>
          <a:p>
            <a:pPr marL="722313" lvl="1" indent="-265113">
              <a:spcAft>
                <a:spcPts val="600"/>
              </a:spcAft>
              <a:buFontTx/>
              <a:buChar char="-"/>
            </a:pPr>
            <a:r>
              <a:rPr lang="en-US" sz="3000" dirty="0" smtClean="0">
                <a:latin typeface="Malgun Gothic" pitchFamily="34" charset="-127"/>
                <a:ea typeface="Malgun Gothic" pitchFamily="34" charset="-127"/>
                <a:cs typeface="Arial" pitchFamily="34" charset="0"/>
                <a:sym typeface="Wingdings" pitchFamily="2" charset="2"/>
              </a:rPr>
              <a:t>Does it mean that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Array[T1]</a:t>
            </a:r>
            <a:r>
              <a:rPr lang="en-US" sz="3000" dirty="0" smtClean="0">
                <a:latin typeface="Malgun Gothic" pitchFamily="34" charset="-127"/>
                <a:ea typeface="Malgun Gothic" pitchFamily="34" charset="-127"/>
                <a:cs typeface="Arial" pitchFamily="34" charset="0"/>
                <a:sym typeface="Wingdings" pitchFamily="2" charset="2"/>
              </a:rPr>
              <a:t> is (also) a subtype of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Array[T2]</a:t>
            </a:r>
            <a:r>
              <a:rPr lang="en-US" sz="3000" dirty="0" smtClean="0">
                <a:latin typeface="Malgun Gothic" pitchFamily="34" charset="-127"/>
                <a:ea typeface="Malgun Gothic" pitchFamily="34" charset="-127"/>
                <a:cs typeface="Arial" pitchFamily="34" charset="0"/>
                <a:sym typeface="Wingdings" pitchFamily="2" charset="2"/>
              </a:rPr>
              <a:t>?</a:t>
            </a:r>
          </a:p>
          <a:p>
            <a:pPr marL="452438" lvl="1" indent="4763">
              <a:spcAft>
                <a:spcPts val="600"/>
              </a:spcAft>
              <a:buFontTx/>
              <a:buChar char="-"/>
            </a:pPr>
            <a:r>
              <a:rPr lang="en-US" sz="3000" dirty="0" smtClean="0">
                <a:latin typeface="Malgun Gothic" pitchFamily="34" charset="-127"/>
                <a:ea typeface="Malgun Gothic" pitchFamily="34" charset="-127"/>
                <a:cs typeface="Arial" pitchFamily="34" charset="0"/>
                <a:sym typeface="Wingdings" pitchFamily="2" charset="2"/>
              </a:rPr>
              <a:t> Or </a:t>
            </a:r>
            <a:r>
              <a:rPr lang="en-US" sz="3000" b="1" dirty="0" smtClean="0">
                <a:latin typeface="Malgun Gothic" pitchFamily="34" charset="-127"/>
                <a:ea typeface="Malgun Gothic" pitchFamily="34" charset="-127"/>
                <a:cs typeface="Arial" pitchFamily="34" charset="0"/>
                <a:sym typeface="Wingdings" pitchFamily="2" charset="2"/>
              </a:rPr>
              <a:t>not</a:t>
            </a:r>
            <a:r>
              <a:rPr lang="en-US" sz="3000" dirty="0" smtClean="0">
                <a:latin typeface="Malgun Gothic" pitchFamily="34" charset="-127"/>
                <a:ea typeface="Malgun Gothic" pitchFamily="34" charset="-127"/>
                <a:cs typeface="Arial" pitchFamily="34" charset="0"/>
                <a:sym typeface="Wingdings" pitchFamily="2" charset="2"/>
              </a:rPr>
              <a:t> (invariance)?</a:t>
            </a:r>
          </a:p>
          <a:p>
            <a:pPr marL="452438" lvl="1" indent="4763">
              <a:spcAft>
                <a:spcPts val="600"/>
              </a:spcAft>
              <a:buFontTx/>
              <a:buChar char="-"/>
            </a:pPr>
            <a:r>
              <a:rPr lang="en-US" sz="3000" dirty="0" smtClean="0">
                <a:latin typeface="Malgun Gothic" pitchFamily="34" charset="-127"/>
                <a:ea typeface="Malgun Gothic" pitchFamily="34" charset="-127"/>
                <a:cs typeface="Arial" pitchFamily="34" charset="0"/>
                <a:sym typeface="Wingdings" pitchFamily="2" charset="2"/>
              </a:rPr>
              <a:t> Or </a:t>
            </a:r>
            <a:r>
              <a:rPr lang="en-US" sz="3000" b="1" dirty="0" smtClean="0">
                <a:latin typeface="Malgun Gothic" pitchFamily="34" charset="-127"/>
                <a:ea typeface="Malgun Gothic" pitchFamily="34" charset="-127"/>
                <a:cs typeface="Arial" pitchFamily="34" charset="0"/>
                <a:sym typeface="Wingdings" pitchFamily="2" charset="2"/>
              </a:rPr>
              <a:t>vice versa</a:t>
            </a:r>
            <a:r>
              <a:rPr lang="en-US" sz="3000" dirty="0" smtClean="0">
                <a:latin typeface="Malgun Gothic" pitchFamily="34" charset="-127"/>
                <a:ea typeface="Malgun Gothic" pitchFamily="34" charset="-127"/>
                <a:cs typeface="Arial" pitchFamily="34" charset="0"/>
                <a:sym typeface="Wingdings" pitchFamily="2" charset="2"/>
              </a:rPr>
              <a:t>?</a:t>
            </a:r>
          </a:p>
          <a:p>
            <a:pPr marL="452438" lvl="1" indent="4763">
              <a:spcAft>
                <a:spcPts val="600"/>
              </a:spcAft>
              <a:buFontTx/>
              <a:buChar char="-"/>
            </a:pPr>
            <a:r>
              <a:rPr lang="en-US" i="1" dirty="0" smtClean="0">
                <a:latin typeface="Malgun Gothic" pitchFamily="34" charset="-127"/>
                <a:ea typeface="Malgun Gothic" pitchFamily="34" charset="-127"/>
                <a:cs typeface="Arial" pitchFamily="34" charset="0"/>
                <a:sym typeface="Wingdings" pitchFamily="2" charset="2"/>
              </a:rPr>
              <a:t>[AK: I am so used to covariance  And average programmer should  not think about such complicated stuff  - then better select one simple rule which </a:t>
            </a:r>
            <a:r>
              <a:rPr lang="en-US" i="1" dirty="0" err="1" smtClean="0">
                <a:latin typeface="Malgun Gothic" pitchFamily="34" charset="-127"/>
                <a:ea typeface="Malgun Gothic" pitchFamily="34" charset="-127"/>
                <a:cs typeface="Arial" pitchFamily="34" charset="0"/>
                <a:sym typeface="Wingdings" pitchFamily="2" charset="2"/>
              </a:rPr>
              <a:t>si</a:t>
            </a:r>
            <a:r>
              <a:rPr lang="en-US" i="1" dirty="0" smtClean="0">
                <a:latin typeface="Malgun Gothic" pitchFamily="34" charset="-127"/>
                <a:ea typeface="Malgun Gothic" pitchFamily="34" charset="-127"/>
                <a:cs typeface="Arial" pitchFamily="34" charset="0"/>
                <a:sym typeface="Wingdings" pitchFamily="2" charset="2"/>
              </a:rPr>
              <a:t> easy to understand and use]</a:t>
            </a:r>
          </a:p>
          <a:p>
            <a:pPr marL="452438" lvl="1" indent="-452438">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Should we choose the single variance model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allow both? If both should there be a (set of) </a:t>
            </a:r>
            <a:r>
              <a:rPr lang="en-US" sz="3000" b="1" dirty="0" smtClean="0">
                <a:latin typeface="Malgun Gothic" pitchFamily="34" charset="-127"/>
                <a:ea typeface="Malgun Gothic" pitchFamily="34" charset="-127"/>
                <a:cs typeface="Arial" pitchFamily="34" charset="0"/>
                <a:sym typeface="Wingdings" pitchFamily="2" charset="2"/>
              </a:rPr>
              <a:t>predefined rule</a:t>
            </a:r>
            <a:r>
              <a:rPr lang="en-US" sz="3000" dirty="0" smtClean="0">
                <a:latin typeface="Malgun Gothic" pitchFamily="34" charset="-127"/>
                <a:ea typeface="Malgun Gothic" pitchFamily="34" charset="-127"/>
                <a:cs typeface="Arial" pitchFamily="34" charset="0"/>
                <a:sym typeface="Wingdings" pitchFamily="2" charset="2"/>
              </a:rPr>
              <a:t>(s) or can it be </a:t>
            </a:r>
            <a:r>
              <a:rPr lang="en-US" sz="3000" b="1" dirty="0" smtClean="0">
                <a:latin typeface="Malgun Gothic" pitchFamily="34" charset="-127"/>
                <a:ea typeface="Malgun Gothic" pitchFamily="34" charset="-127"/>
                <a:cs typeface="Arial" pitchFamily="34" charset="0"/>
                <a:sym typeface="Wingdings" pitchFamily="2" charset="2"/>
              </a:rPr>
              <a:t>user-specified </a:t>
            </a:r>
            <a:r>
              <a:rPr lang="en-US" sz="3000" dirty="0" smtClean="0">
                <a:latin typeface="Malgun Gothic" pitchFamily="34" charset="-127"/>
                <a:ea typeface="Malgun Gothic" pitchFamily="34" charset="-127"/>
                <a:cs typeface="Arial" pitchFamily="34" charset="0"/>
                <a:sym typeface="Wingdings" pitchFamily="2" charset="2"/>
              </a:rPr>
              <a:t>(like in </a:t>
            </a:r>
            <a:r>
              <a:rPr lang="en-US" sz="3000" dirty="0" err="1" smtClean="0">
                <a:latin typeface="Malgun Gothic" pitchFamily="34" charset="-127"/>
                <a:ea typeface="Malgun Gothic" pitchFamily="34" charset="-127"/>
                <a:cs typeface="Arial" pitchFamily="34" charset="0"/>
                <a:sym typeface="Wingdings" pitchFamily="2" charset="2"/>
              </a:rPr>
              <a:t>Scala</a:t>
            </a:r>
            <a:r>
              <a:rPr lang="en-US" sz="3000" dirty="0" smtClean="0">
                <a:latin typeface="Malgun Gothic" pitchFamily="34" charset="-127"/>
                <a:ea typeface="Malgun Gothic" pitchFamily="34" charset="-127"/>
                <a:cs typeface="Arial" pitchFamily="34" charset="0"/>
                <a:sym typeface="Wingdings" pitchFamily="2" charset="2"/>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Principles of Type Conversion I</a:t>
            </a:r>
          </a:p>
        </p:txBody>
      </p:sp>
      <p:sp>
        <p:nvSpPr>
          <p:cNvPr id="5" name="TextBox 4"/>
          <p:cNvSpPr txBox="1"/>
          <p:nvPr/>
        </p:nvSpPr>
        <p:spPr>
          <a:xfrm>
            <a:off x="129208" y="861965"/>
            <a:ext cx="8928992" cy="5370701"/>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Wide range </a:t>
            </a:r>
            <a:r>
              <a:rPr lang="en-US" sz="3000" dirty="0" smtClean="0">
                <a:latin typeface="Malgun Gothic" pitchFamily="34" charset="-127"/>
                <a:ea typeface="Malgun Gothic" pitchFamily="34" charset="-127"/>
                <a:cs typeface="Arial" pitchFamily="34" charset="0"/>
                <a:sym typeface="Wingdings" pitchFamily="2" charset="2"/>
              </a:rPr>
              <a:t>of type conversions (C)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very </a:t>
            </a:r>
            <a:r>
              <a:rPr lang="en-US" sz="3000" b="1" dirty="0" smtClean="0">
                <a:latin typeface="Malgun Gothic" pitchFamily="34" charset="-127"/>
                <a:ea typeface="Malgun Gothic" pitchFamily="34" charset="-127"/>
                <a:cs typeface="Arial" pitchFamily="34" charset="0"/>
                <a:sym typeface="Wingdings" pitchFamily="2" charset="2"/>
              </a:rPr>
              <a:t>restricted set </a:t>
            </a:r>
            <a:r>
              <a:rPr lang="en-US" sz="3000" dirty="0" smtClean="0">
                <a:latin typeface="Malgun Gothic" pitchFamily="34" charset="-127"/>
                <a:ea typeface="Malgun Gothic" pitchFamily="34" charset="-127"/>
                <a:cs typeface="Arial" pitchFamily="34" charset="0"/>
                <a:sym typeface="Wingdings" pitchFamily="2" charset="2"/>
              </a:rPr>
              <a:t>of legal conversions (</a:t>
            </a:r>
            <a:r>
              <a:rPr lang="en-US" sz="3000" dirty="0" err="1" smtClean="0">
                <a:latin typeface="Malgun Gothic" pitchFamily="34" charset="-127"/>
                <a:ea typeface="Malgun Gothic" pitchFamily="34" charset="-127"/>
                <a:cs typeface="Arial" pitchFamily="34" charset="0"/>
                <a:sym typeface="Wingdings" pitchFamily="2" charset="2"/>
              </a:rPr>
              <a:t>Ada</a:t>
            </a: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the total ban for all kinds of conversions?</a:t>
            </a: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Implicit </a:t>
            </a:r>
            <a:r>
              <a:rPr lang="en-US" sz="3000" b="1" dirty="0" smtClean="0">
                <a:latin typeface="Malgun Gothic" pitchFamily="34" charset="-127"/>
                <a:ea typeface="Malgun Gothic" pitchFamily="34" charset="-127"/>
                <a:cs typeface="Arial" pitchFamily="34" charset="0"/>
                <a:sym typeface="Wingdings" pitchFamily="2" charset="2"/>
              </a:rPr>
              <a:t>AND/OR</a:t>
            </a:r>
            <a:r>
              <a:rPr lang="en-US" sz="3000" dirty="0" smtClean="0">
                <a:latin typeface="Malgun Gothic" pitchFamily="34" charset="-127"/>
                <a:ea typeface="Malgun Gothic" pitchFamily="34" charset="-127"/>
                <a:cs typeface="Arial" pitchFamily="34" charset="0"/>
                <a:sym typeface="Wingdings" pitchFamily="2" charset="2"/>
              </a:rPr>
              <a:t> explicit conversions? </a:t>
            </a:r>
            <a:r>
              <a:rPr lang="en-US" i="1" dirty="0" smtClean="0">
                <a:latin typeface="Malgun Gothic" pitchFamily="34" charset="-127"/>
                <a:ea typeface="Malgun Gothic" pitchFamily="34" charset="-127"/>
                <a:cs typeface="Arial" pitchFamily="34" charset="0"/>
                <a:sym typeface="Wingdings" pitchFamily="2" charset="2"/>
              </a:rPr>
              <a:t>[AK: I like explicit approach AND/OR – both operands are always evaluated and ‘and then’/’or else’ allows to skip evaluation of the second operand if the first one implies result]</a:t>
            </a:r>
            <a:endParaRPr lang="en-US" sz="3000" i="1" dirty="0" smtClean="0">
              <a:latin typeface="Malgun Gothic" pitchFamily="34" charset="-127"/>
              <a:ea typeface="Malgun Gothic" pitchFamily="34" charset="-127"/>
              <a:cs typeface="Arial" pitchFamily="34" charset="0"/>
              <a:sym typeface="Wingdings" pitchFamily="2" charset="2"/>
            </a:endParaRP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For which types conversions are allowed (if any): for standard types </a:t>
            </a:r>
            <a:r>
              <a:rPr lang="en-US" sz="3000" b="1" dirty="0" smtClean="0">
                <a:latin typeface="Malgun Gothic" pitchFamily="34" charset="-127"/>
                <a:ea typeface="Malgun Gothic" pitchFamily="34" charset="-127"/>
                <a:cs typeface="Arial" pitchFamily="34" charset="0"/>
                <a:sym typeface="Wingdings" pitchFamily="2" charset="2"/>
              </a:rPr>
              <a:t>AND/OR</a:t>
            </a:r>
            <a:r>
              <a:rPr lang="en-US" sz="3000" dirty="0" smtClean="0">
                <a:latin typeface="Malgun Gothic" pitchFamily="34" charset="-127"/>
                <a:ea typeface="Malgun Gothic" pitchFamily="34" charset="-127"/>
                <a:cs typeface="Arial" pitchFamily="34" charset="0"/>
                <a:sym typeface="Wingdings" pitchFamily="2" charset="2"/>
              </a:rPr>
              <a:t> for user-defined types? What about combinations of std &amp; UDs? </a:t>
            </a:r>
            <a:r>
              <a:rPr lang="en-US" sz="2000" i="1" dirty="0" smtClean="0">
                <a:latin typeface="Malgun Gothic" pitchFamily="34" charset="-127"/>
                <a:ea typeface="Malgun Gothic" pitchFamily="34" charset="-127"/>
                <a:cs typeface="Arial" pitchFamily="34" charset="0"/>
                <a:sym typeface="Wingdings" pitchFamily="2" charset="2"/>
              </a:rPr>
              <a:t>[AK: I see no difference between </a:t>
            </a:r>
            <a:r>
              <a:rPr lang="en-US" sz="2000" i="1" dirty="0" err="1" smtClean="0">
                <a:latin typeface="Malgun Gothic" pitchFamily="34" charset="-127"/>
                <a:ea typeface="Malgun Gothic" pitchFamily="34" charset="-127"/>
                <a:cs typeface="Arial" pitchFamily="34" charset="0"/>
                <a:sym typeface="Wingdings" pitchFamily="2" charset="2"/>
              </a:rPr>
              <a:t>std</a:t>
            </a:r>
            <a:r>
              <a:rPr lang="en-US" sz="2000" i="1" dirty="0" smtClean="0">
                <a:latin typeface="Malgun Gothic" pitchFamily="34" charset="-127"/>
                <a:ea typeface="Malgun Gothic" pitchFamily="34" charset="-127"/>
                <a:cs typeface="Arial" pitchFamily="34" charset="0"/>
                <a:sym typeface="Wingdings" pitchFamily="2" charset="2"/>
              </a:rPr>
              <a:t> and </a:t>
            </a:r>
            <a:r>
              <a:rPr lang="en-US" sz="2000" i="1" dirty="0" err="1" smtClean="0">
                <a:latin typeface="Malgun Gothic" pitchFamily="34" charset="-127"/>
                <a:ea typeface="Malgun Gothic" pitchFamily="34" charset="-127"/>
                <a:cs typeface="Arial" pitchFamily="34" charset="0"/>
                <a:sym typeface="Wingdings" pitchFamily="2" charset="2"/>
              </a:rPr>
              <a:t>ud</a:t>
            </a:r>
            <a:r>
              <a:rPr lang="en-US" sz="2000" i="1" dirty="0" smtClean="0">
                <a:latin typeface="Malgun Gothic" pitchFamily="34" charset="-127"/>
                <a:ea typeface="Malgun Gothic" pitchFamily="34" charset="-127"/>
                <a:cs typeface="Arial" pitchFamily="34" charset="0"/>
                <a:sym typeface="Wingdings" pitchFamily="2" charset="2"/>
              </a:rPr>
              <a:t> types – if conversion method defined than we have conversion if not conversion is not possible]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Principles of Type Conversion II</a:t>
            </a:r>
          </a:p>
        </p:txBody>
      </p:sp>
      <p:sp>
        <p:nvSpPr>
          <p:cNvPr id="5" name="TextBox 4"/>
          <p:cNvSpPr txBox="1"/>
          <p:nvPr/>
        </p:nvSpPr>
        <p:spPr>
          <a:xfrm>
            <a:off x="129208" y="861965"/>
            <a:ext cx="8928992" cy="4632037"/>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Standard </a:t>
            </a:r>
            <a:r>
              <a:rPr lang="en-US" sz="3000" b="1" dirty="0" smtClean="0">
                <a:latin typeface="Malgun Gothic" pitchFamily="34" charset="-127"/>
                <a:ea typeface="Malgun Gothic" pitchFamily="34" charset="-127"/>
                <a:cs typeface="Arial" pitchFamily="34" charset="0"/>
                <a:sym typeface="Wingdings" pitchFamily="2" charset="2"/>
              </a:rPr>
              <a:t>AND/OR</a:t>
            </a:r>
            <a:r>
              <a:rPr lang="en-US" sz="3000" dirty="0" smtClean="0">
                <a:latin typeface="Malgun Gothic" pitchFamily="34" charset="-127"/>
                <a:ea typeface="Malgun Gothic" pitchFamily="34" charset="-127"/>
                <a:cs typeface="Arial" pitchFamily="34" charset="0"/>
                <a:sym typeface="Wingdings" pitchFamily="2" charset="2"/>
              </a:rPr>
              <a:t> user-defined conversions?</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If UD-conversions are allowed then how to overcome ambiguities? If both then how many conversions to apply? in what order?</a:t>
            </a:r>
          </a:p>
          <a:p>
            <a:pPr marL="360000" indent="-360000">
              <a:spcAft>
                <a:spcPts val="600"/>
              </a:spcAft>
              <a:buFont typeface="Arial" pitchFamily="34" charset="0"/>
              <a:buChar char="•"/>
            </a:pPr>
            <a:endParaRPr lang="en-US" sz="2400" i="1" dirty="0">
              <a:latin typeface="Malgun Gothic" pitchFamily="34" charset="-127"/>
              <a:ea typeface="Malgun Gothic" pitchFamily="34" charset="-127"/>
              <a:cs typeface="Arial" pitchFamily="34" charset="0"/>
              <a:sym typeface="Wingdings" pitchFamily="2" charset="2"/>
            </a:endParaRPr>
          </a:p>
          <a:p>
            <a:pPr marL="360000" indent="-360000">
              <a:spcAft>
                <a:spcPts val="600"/>
              </a:spcAft>
              <a:buFont typeface="Arial" pitchFamily="34" charset="0"/>
              <a:buChar char="•"/>
            </a:pPr>
            <a:r>
              <a:rPr lang="en-US" sz="2400" i="1" dirty="0" smtClean="0">
                <a:latin typeface="Malgun Gothic" pitchFamily="34" charset="-127"/>
                <a:ea typeface="Malgun Gothic" pitchFamily="34" charset="-127"/>
                <a:cs typeface="Arial" pitchFamily="34" charset="0"/>
                <a:sym typeface="Wingdings" pitchFamily="2" charset="2"/>
              </a:rPr>
              <a:t>[AK: there should be a (one!) rule which determines the priority of operations which covers all operations (it is possible ) All operation can be treated as feature calls – like A + B is in fact A.”+”(B) – we access function “+” from object A passing B as first argument. And so on. A + B + C =&gt; A.”+”(B.”+”(C))</a:t>
            </a:r>
          </a:p>
        </p:txBody>
      </p:sp>
    </p:spTree>
    <p:extLst>
      <p:ext uri="{BB962C8B-B14F-4D97-AF65-F5344CB8AC3E}">
        <p14:creationId xmlns:p14="http://schemas.microsoft.com/office/powerpoint/2010/main" val="1482080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35009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Major Features</a:t>
            </a:r>
          </a:p>
        </p:txBody>
      </p:sp>
      <p:sp>
        <p:nvSpPr>
          <p:cNvPr id="5" name="TextBox 4"/>
          <p:cNvSpPr txBox="1"/>
          <p:nvPr/>
        </p:nvSpPr>
        <p:spPr>
          <a:xfrm>
            <a:off x="106415" y="731520"/>
            <a:ext cx="8928992" cy="5509200"/>
          </a:xfrm>
          <a:prstGeom prst="rect">
            <a:avLst/>
          </a:prstGeom>
          <a:noFill/>
        </p:spPr>
        <p:txBody>
          <a:bodyPr wrap="square" lIns="0" tIns="0" rtlCol="0">
            <a:spAutoFit/>
          </a:bodyPr>
          <a:lstStyle/>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rPr>
              <a:t>Strong typing.</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rPr>
              <a:t>Variety of styles: IP, modularity, OOP, FP.</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rPr>
              <a:t>Unambiguous semantics;</a:t>
            </a:r>
            <a:br>
              <a:rPr lang="en-US" sz="3200" dirty="0" smtClean="0">
                <a:latin typeface="Malgun Gothic" pitchFamily="34" charset="-127"/>
                <a:ea typeface="Malgun Gothic" pitchFamily="34" charset="-127"/>
                <a:cs typeface="Arial" pitchFamily="34" charset="0"/>
              </a:rPr>
            </a:br>
            <a:r>
              <a:rPr lang="en-US" sz="3200" dirty="0" smtClean="0">
                <a:latin typeface="Malgun Gothic" pitchFamily="34" charset="-127"/>
                <a:ea typeface="Malgun Gothic" pitchFamily="34" charset="-127"/>
                <a:cs typeface="Arial" pitchFamily="34" charset="0"/>
              </a:rPr>
              <a:t>simple (if not primitive </a:t>
            </a:r>
            <a:r>
              <a:rPr lang="en-US" sz="3200" dirty="0" smtClean="0">
                <a:latin typeface="Malgun Gothic" pitchFamily="34" charset="-127"/>
                <a:ea typeface="Malgun Gothic" pitchFamily="34" charset="-127"/>
                <a:cs typeface="Arial" pitchFamily="34" charset="0"/>
                <a:sym typeface="Wingdings" pitchFamily="2" charset="2"/>
              </a:rPr>
              <a:t>) syntax.</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sym typeface="Wingdings" pitchFamily="2" charset="2"/>
              </a:rPr>
              <a:t>Automatic memory utilization.</a:t>
            </a:r>
            <a:endParaRPr lang="en-US" sz="3200" dirty="0" smtClean="0">
              <a:latin typeface="Malgun Gothic" pitchFamily="34" charset="-127"/>
              <a:ea typeface="Malgun Gothic" pitchFamily="34" charset="-127"/>
              <a:cs typeface="Arial" pitchFamily="34" charset="0"/>
            </a:endParaRP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rPr>
              <a:t>Advanced concurrency.</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rPr>
              <a:t>Single language &amp; multiple hardware targets.</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rPr>
              <a:t>High performance; deep optimizations.</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rPr>
              <a:t>Advanced development environment; deep integration </a:t>
            </a:r>
            <a:r>
              <a:rPr lang="en-US" sz="3200" dirty="0" err="1" smtClean="0">
                <a:latin typeface="Malgun Gothic" pitchFamily="34" charset="-127"/>
                <a:ea typeface="Malgun Gothic" pitchFamily="34" charset="-127"/>
                <a:cs typeface="Arial" pitchFamily="34" charset="0"/>
              </a:rPr>
              <a:t>betw</a:t>
            </a:r>
            <a:r>
              <a:rPr lang="en-US" sz="3200" dirty="0" smtClean="0">
                <a:latin typeface="Malgun Gothic" pitchFamily="34" charset="-127"/>
                <a:ea typeface="Malgun Gothic" pitchFamily="34" charset="-127"/>
                <a:cs typeface="Arial" pitchFamily="34" charset="0"/>
              </a:rPr>
              <a:t> the language &amp; IDE.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Operators &amp; Assignments I</a:t>
            </a:r>
          </a:p>
        </p:txBody>
      </p:sp>
      <p:sp>
        <p:nvSpPr>
          <p:cNvPr id="5" name="TextBox 4"/>
          <p:cNvSpPr txBox="1"/>
          <p:nvPr/>
        </p:nvSpPr>
        <p:spPr>
          <a:xfrm>
            <a:off x="129208" y="861965"/>
            <a:ext cx="8928992" cy="5339923"/>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High level </a:t>
            </a:r>
            <a:r>
              <a:rPr lang="en-US" sz="3000" b="1" dirty="0" err="1" smtClean="0">
                <a:latin typeface="Malgun Gothic" pitchFamily="34" charset="-127"/>
                <a:ea typeface="Malgun Gothic" pitchFamily="34" charset="-127"/>
                <a:cs typeface="Arial" pitchFamily="34" charset="0"/>
                <a:sym typeface="Wingdings" pitchFamily="2" charset="2"/>
              </a:rPr>
              <a:t>arithmetics</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 - * / %</a:t>
            </a:r>
            <a:r>
              <a:rPr lang="en-US" sz="3000" dirty="0" smtClean="0">
                <a:latin typeface="Malgun Gothic" pitchFamily="34" charset="-127"/>
                <a:ea typeface="Malgun Gothic" pitchFamily="34" charset="-127"/>
                <a:cs typeface="Arial" pitchFamily="34" charset="0"/>
                <a:sym typeface="Wingdings" pitchFamily="2" charset="2"/>
              </a:rPr>
              <a:t/>
            </a:r>
            <a:br>
              <a:rPr lang="en-US" sz="3000" dirty="0" smtClean="0">
                <a:latin typeface="Malgun Gothic" pitchFamily="34" charset="-127"/>
                <a:ea typeface="Malgun Gothic" pitchFamily="34" charset="-127"/>
                <a:cs typeface="Arial" pitchFamily="34" charset="0"/>
                <a:sym typeface="Wingdings" pitchFamily="2" charset="2"/>
              </a:rPr>
            </a:br>
            <a:r>
              <a:rPr lang="en-US" sz="2400" i="1" dirty="0" smtClean="0">
                <a:latin typeface="Malgun Gothic" pitchFamily="34" charset="-127"/>
                <a:ea typeface="Malgun Gothic" pitchFamily="34" charset="-127"/>
                <a:cs typeface="Arial" pitchFamily="34" charset="0"/>
                <a:sym typeface="Wingdings" pitchFamily="2" charset="2"/>
              </a:rPr>
              <a:t>BTW: What kind of % semantics to choose?</a:t>
            </a:r>
          </a:p>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Low level </a:t>
            </a:r>
            <a:r>
              <a:rPr lang="en-US" sz="3000" b="1" dirty="0" err="1" smtClean="0">
                <a:latin typeface="Malgun Gothic" pitchFamily="34" charset="-127"/>
                <a:ea typeface="Malgun Gothic" pitchFamily="34" charset="-127"/>
                <a:cs typeface="Arial" pitchFamily="34" charset="0"/>
                <a:sym typeface="Wingdings" pitchFamily="2" charset="2"/>
              </a:rPr>
              <a:t>arithmetics</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&lt;&lt; &gt;&gt; | &amp;</a:t>
            </a:r>
          </a:p>
          <a:p>
            <a:pPr marL="817200" lvl="1" indent="-360000">
              <a:spcAft>
                <a:spcPts val="600"/>
              </a:spcAft>
              <a:buFont typeface="Arial" pitchFamily="34" charset="0"/>
              <a:buChar char="•"/>
            </a:pPr>
            <a:r>
              <a:rPr lang="en-US" sz="2000" i="1" dirty="0" smtClean="0">
                <a:solidFill>
                  <a:srgbClr val="0000FF"/>
                </a:solidFill>
                <a:latin typeface="Lucida Console" pitchFamily="49" charset="0"/>
                <a:ea typeface="Malgun Gothic" pitchFamily="34" charset="-127"/>
                <a:cs typeface="Arial" pitchFamily="34" charset="0"/>
                <a:sym typeface="Wingdings" pitchFamily="2" charset="2"/>
              </a:rPr>
              <a:t>[AK: for me all these features are just features of some classes and they work how they are defined in these classes – so, it is mostly library feature than the language]</a:t>
            </a:r>
            <a:endParaRPr lang="en-US" sz="3000" i="1" dirty="0" smtClean="0">
              <a:solidFill>
                <a:srgbClr val="0000FF"/>
              </a:solidFill>
              <a:latin typeface="Lucida Console" pitchFamily="49" charset="0"/>
              <a:ea typeface="Malgun Gothic" pitchFamily="34" charset="-127"/>
              <a:cs typeface="Arial" pitchFamily="34" charset="0"/>
              <a:sym typeface="Wingdings" pitchFamily="2" charset="2"/>
            </a:endParaRPr>
          </a:p>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Assignment</a:t>
            </a:r>
            <a:r>
              <a:rPr lang="en-US" sz="3000" dirty="0" smtClean="0">
                <a:latin typeface="Malgun Gothic" pitchFamily="34" charset="-127"/>
                <a:ea typeface="Malgun Gothic" pitchFamily="34" charset="-127"/>
                <a:cs typeface="Arial" pitchFamily="34" charset="0"/>
                <a:sym typeface="Wingdings" pitchFamily="2" charset="2"/>
              </a:rPr>
              <a:t>: operator (C)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statement (Ada)?</a:t>
            </a:r>
          </a:p>
          <a:p>
            <a:pPr marL="817200" lvl="1" indent="-360000">
              <a:spcAft>
                <a:spcPts val="600"/>
              </a:spcAft>
              <a:buFont typeface="Arial" pitchFamily="34" charset="0"/>
              <a:buChar char="•"/>
            </a:pPr>
            <a:r>
              <a:rPr lang="en-US" i="1" dirty="0" smtClean="0">
                <a:latin typeface="Malgun Gothic" pitchFamily="34" charset="-127"/>
                <a:ea typeface="Malgun Gothic" pitchFamily="34" charset="-127"/>
                <a:cs typeface="Arial" pitchFamily="34" charset="0"/>
                <a:sym typeface="Wingdings" pitchFamily="2" charset="2"/>
              </a:rPr>
              <a:t>[AK: I vote for statement … May explain why ..]</a:t>
            </a:r>
            <a:endParaRPr lang="en-US" sz="3000" i="1" dirty="0" smtClean="0">
              <a:latin typeface="Malgun Gothic" pitchFamily="34" charset="-127"/>
              <a:ea typeface="Malgun Gothic" pitchFamily="34" charset="-127"/>
              <a:cs typeface="Arial" pitchFamily="34" charset="0"/>
              <a:sym typeface="Wingdings" pitchFamily="2" charset="2"/>
            </a:endParaRPr>
          </a:p>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Compound </a:t>
            </a:r>
            <a:r>
              <a:rPr lang="en-US" sz="3000" b="1" dirty="0" err="1" smtClean="0">
                <a:latin typeface="Malgun Gothic" pitchFamily="34" charset="-127"/>
                <a:ea typeface="Malgun Gothic" pitchFamily="34" charset="-127"/>
                <a:cs typeface="Arial" pitchFamily="34" charset="0"/>
                <a:sym typeface="Wingdings" pitchFamily="2" charset="2"/>
              </a:rPr>
              <a:t>assingments</a:t>
            </a:r>
            <a:r>
              <a:rPr lang="en-US" sz="3000" dirty="0" smtClean="0">
                <a:latin typeface="Malgun Gothic" pitchFamily="34" charset="-127"/>
                <a:ea typeface="Malgun Gothic" pitchFamily="34" charset="-127"/>
                <a:cs typeface="Arial" pitchFamily="34" charset="0"/>
                <a:sym typeface="Wingdings" pitchFamily="2" charset="2"/>
              </a:rPr>
              <a:t>: yes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no? </a:t>
            </a:r>
            <a:r>
              <a:rPr lang="en-US" sz="2400" i="1" dirty="0" smtClean="0">
                <a:latin typeface="Malgun Gothic" pitchFamily="34" charset="-127"/>
                <a:ea typeface="Malgun Gothic" pitchFamily="34" charset="-127"/>
                <a:cs typeface="Arial" pitchFamily="34" charset="0"/>
                <a:sym typeface="Wingdings" pitchFamily="2" charset="2"/>
              </a:rPr>
              <a:t>[AK: no …]</a:t>
            </a:r>
            <a:endParaRPr lang="en-US" sz="3000" i="1" dirty="0" smtClean="0">
              <a:latin typeface="Malgun Gothic" pitchFamily="34" charset="-127"/>
              <a:ea typeface="Malgun Gothic" pitchFamily="34" charset="-127"/>
              <a:cs typeface="Arial" pitchFamily="34" charset="0"/>
              <a:sym typeface="Wingdings" pitchFamily="2" charset="2"/>
            </a:endParaRP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Assignment and comparison </a:t>
            </a:r>
            <a:r>
              <a:rPr lang="en-US" sz="3000" b="1" dirty="0" smtClean="0">
                <a:latin typeface="Malgun Gothic" pitchFamily="34" charset="-127"/>
                <a:ea typeface="Malgun Gothic" pitchFamily="34" charset="-127"/>
                <a:cs typeface="Arial" pitchFamily="34" charset="0"/>
                <a:sym typeface="Wingdings" pitchFamily="2" charset="2"/>
              </a:rPr>
              <a:t>syntax</a:t>
            </a:r>
            <a:r>
              <a:rPr lang="en-US" sz="3000" dirty="0" smtClean="0">
                <a:latin typeface="Malgun Gothic" pitchFamily="34" charset="-127"/>
                <a:ea typeface="Malgun Gothic" pitchFamily="34" charset="-127"/>
                <a:cs typeface="Arial" pitchFamily="34" charset="0"/>
                <a:sym typeface="Wingdings" pitchFamily="2" charset="2"/>
              </a:rPr>
              <a:t>:</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t>
            </a: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t>
            </a: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t>
            </a:r>
            <a:r>
              <a:rPr lang="en-US" sz="3000" dirty="0" smtClean="0">
                <a:latin typeface="Malgun Gothic" pitchFamily="34" charset="-127"/>
                <a:ea typeface="Malgun Gothic" pitchFamily="34" charset="-127"/>
                <a:cs typeface="Arial" pitchFamily="34" charset="0"/>
                <a:sym typeface="Wingdings" pitchFamily="2" charset="2"/>
              </a:rPr>
              <a:t>? </a:t>
            </a:r>
            <a:r>
              <a:rPr lang="en-US" sz="2000" i="1" dirty="0" smtClean="0">
                <a:latin typeface="Malgun Gothic" pitchFamily="34" charset="-127"/>
                <a:ea typeface="Malgun Gothic" pitchFamily="34" charset="-127"/>
                <a:cs typeface="Arial" pitchFamily="34" charset="0"/>
                <a:sym typeface="Wingdings" pitchFamily="2" charset="2"/>
              </a:rPr>
              <a:t>[AK: first looks more </a:t>
            </a:r>
            <a:r>
              <a:rPr lang="en-US" sz="2000" i="1" dirty="0" err="1" smtClean="0">
                <a:latin typeface="Malgun Gothic" pitchFamily="34" charset="-127"/>
                <a:ea typeface="Malgun Gothic" pitchFamily="34" charset="-127"/>
                <a:cs typeface="Arial" pitchFamily="34" charset="0"/>
                <a:sym typeface="Wingdings" pitchFamily="2" charset="2"/>
              </a:rPr>
              <a:t>logicall</a:t>
            </a:r>
            <a:r>
              <a:rPr lang="en-US" sz="2000" i="1" dirty="0" smtClean="0">
                <a:latin typeface="Malgun Gothic" pitchFamily="34" charset="-127"/>
                <a:ea typeface="Malgun Gothic" pitchFamily="34" charset="-127"/>
                <a:cs typeface="Arial" pitchFamily="34" charset="0"/>
                <a:sym typeface="Wingdings" pitchFamily="2" charset="2"/>
              </a:rPr>
              <a:t>, but …]</a:t>
            </a:r>
            <a:endParaRPr lang="en-US" sz="3000" i="1" dirty="0" smtClean="0">
              <a:latin typeface="Malgun Gothic" pitchFamily="34" charset="-127"/>
              <a:ea typeface="Malgun Gothic" pitchFamily="34" charset="-127"/>
              <a:cs typeface="Arial" pitchFamily="34" charset="0"/>
              <a:sym typeface="Wingdings" pitchFamily="2" charset="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Operators &amp; Assignments II</a:t>
            </a:r>
          </a:p>
        </p:txBody>
      </p:sp>
      <p:sp>
        <p:nvSpPr>
          <p:cNvPr id="5" name="TextBox 4"/>
          <p:cNvSpPr txBox="1"/>
          <p:nvPr/>
        </p:nvSpPr>
        <p:spPr>
          <a:xfrm>
            <a:off x="129208" y="861965"/>
            <a:ext cx="8928992" cy="6709529"/>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Operator overloading</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a:t>
            </a:r>
            <a:r>
              <a:rPr lang="ru-RU" sz="3000" dirty="0" smtClean="0">
                <a:solidFill>
                  <a:srgbClr val="0000FF"/>
                </a:solidFill>
                <a:latin typeface="Lucida Console" pitchFamily="49" charset="0"/>
                <a:ea typeface="Malgun Gothic" pitchFamily="34" charset="-127"/>
                <a:cs typeface="Arial" pitchFamily="34" charset="0"/>
                <a:sym typeface="Wingdings" pitchFamily="2" charset="2"/>
              </a:rPr>
              <a:t>+</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b</a:t>
            </a:r>
            <a:r>
              <a:rPr lang="en-US" sz="3000" dirty="0" smtClean="0">
                <a:latin typeface="Malgun Gothic" pitchFamily="34" charset="-127"/>
                <a:ea typeface="Malgun Gothic" pitchFamily="34" charset="-127"/>
                <a:cs typeface="Arial" pitchFamily="34" charset="0"/>
                <a:sym typeface="Wingdings" pitchFamily="2" charset="2"/>
              </a:rPr>
              <a:t> for arbitrary types? only for user-defined types (classes)?</a:t>
            </a:r>
          </a:p>
          <a:p>
            <a:pPr marL="817200" lvl="1" indent="-360000">
              <a:spcAft>
                <a:spcPts val="600"/>
              </a:spcAft>
              <a:buFont typeface="Arial" pitchFamily="34" charset="0"/>
              <a:buChar char="•"/>
            </a:pPr>
            <a:r>
              <a:rPr lang="en-US" sz="2400" i="1" dirty="0" smtClean="0">
                <a:latin typeface="Malgun Gothic" pitchFamily="34" charset="-127"/>
                <a:ea typeface="Malgun Gothic" pitchFamily="34" charset="-127"/>
                <a:cs typeface="Arial" pitchFamily="34" charset="0"/>
                <a:sym typeface="Wingdings" pitchFamily="2" charset="2"/>
              </a:rPr>
              <a:t>[AK: If we say that ‘+’ is the feature of the class and we may proceed with the rule that feature name is unique within the class then we do not need overloading at all. If we extend the rule of feature uniqueness with signature then it creates complications like</a:t>
            </a:r>
          </a:p>
          <a:p>
            <a:pPr marL="1274400" lvl="2" indent="-360000">
              <a:spcAft>
                <a:spcPts val="600"/>
              </a:spcAft>
              <a:buFont typeface="Arial" pitchFamily="34" charset="0"/>
              <a:buChar char="•"/>
            </a:pPr>
            <a:r>
              <a:rPr lang="en-US" sz="2400" i="1" dirty="0" smtClean="0">
                <a:latin typeface="Malgun Gothic" pitchFamily="34" charset="-127"/>
                <a:ea typeface="Malgun Gothic" pitchFamily="34" charset="-127"/>
                <a:cs typeface="Arial" pitchFamily="34" charset="0"/>
                <a:sym typeface="Wingdings" pitchFamily="2" charset="2"/>
              </a:rPr>
              <a:t>“+” (</a:t>
            </a:r>
            <a:r>
              <a:rPr lang="en-US" sz="2400" i="1" dirty="0" err="1" smtClean="0">
                <a:latin typeface="Malgun Gothic" pitchFamily="34" charset="-127"/>
                <a:ea typeface="Malgun Gothic" pitchFamily="34" charset="-127"/>
                <a:cs typeface="Arial" pitchFamily="34" charset="0"/>
                <a:sym typeface="Wingdings" pitchFamily="2" charset="2"/>
              </a:rPr>
              <a:t>i</a:t>
            </a:r>
            <a:r>
              <a:rPr lang="en-US" sz="2400" i="1" dirty="0" smtClean="0">
                <a:latin typeface="Malgun Gothic" pitchFamily="34" charset="-127"/>
                <a:ea typeface="Malgun Gothic" pitchFamily="34" charset="-127"/>
                <a:cs typeface="Arial" pitchFamily="34" charset="0"/>
                <a:sym typeface="Wingdings" pitchFamily="2" charset="2"/>
              </a:rPr>
              <a:t>: INTEGER): INTEGER; “+”(r: REAL): INTEGER; “+” (</a:t>
            </a:r>
            <a:r>
              <a:rPr lang="en-US" sz="2400" i="1" dirty="0" err="1" smtClean="0">
                <a:latin typeface="Malgun Gothic" pitchFamily="34" charset="-127"/>
                <a:ea typeface="Malgun Gothic" pitchFamily="34" charset="-127"/>
                <a:cs typeface="Arial" pitchFamily="34" charset="0"/>
                <a:sym typeface="Wingdings" pitchFamily="2" charset="2"/>
              </a:rPr>
              <a:t>i</a:t>
            </a:r>
            <a:r>
              <a:rPr lang="en-US" sz="2400" i="1" dirty="0" smtClean="0">
                <a:latin typeface="Malgun Gothic" pitchFamily="34" charset="-127"/>
                <a:ea typeface="Malgun Gothic" pitchFamily="34" charset="-127"/>
                <a:cs typeface="Arial" pitchFamily="34" charset="0"/>
                <a:sym typeface="Wingdings" pitchFamily="2" charset="2"/>
              </a:rPr>
              <a:t>: INTEGER): REAL etc. All looks great but …</a:t>
            </a:r>
          </a:p>
          <a:p>
            <a:pPr marL="1274400" lvl="2" indent="-360000">
              <a:spcAft>
                <a:spcPts val="600"/>
              </a:spcAft>
              <a:buFont typeface="Arial" pitchFamily="34" charset="0"/>
              <a:buChar char="•"/>
            </a:pPr>
            <a:r>
              <a:rPr lang="en-US" sz="2400" i="1" dirty="0" smtClean="0">
                <a:latin typeface="Malgun Gothic" pitchFamily="34" charset="-127"/>
                <a:ea typeface="Malgun Gothic" pitchFamily="34" charset="-127"/>
                <a:cs typeface="Arial" pitchFamily="34" charset="0"/>
                <a:sym typeface="Wingdings" pitchFamily="2" charset="2"/>
              </a:rPr>
              <a:t>foo (a: TYPE_A): TYPE_R and foo (a: TYPE_A1): TYPE_R1 when TYPE_A1 conforms to TYPE_A and type TYPE_R1 conforms to TYPE_R there is an ambiguity which version to call …</a:t>
            </a:r>
          </a:p>
          <a:p>
            <a:pPr marL="817200" lvl="1" indent="-360000">
              <a:spcAft>
                <a:spcPts val="600"/>
              </a:spcAft>
              <a:buFont typeface="Arial" pitchFamily="34" charset="0"/>
              <a:buChar char="•"/>
            </a:pPr>
            <a:r>
              <a:rPr lang="en-US" sz="2400" i="1" dirty="0" smtClean="0">
                <a:latin typeface="Malgun Gothic" pitchFamily="34" charset="-127"/>
                <a:ea typeface="Malgun Gothic" pitchFamily="34" charset="-127"/>
                <a:cs typeface="Arial" pitchFamily="34" charset="0"/>
                <a:sym typeface="Wingdings" pitchFamily="2" charset="2"/>
              </a:rPr>
              <a:t>]</a:t>
            </a:r>
            <a:endParaRPr lang="en-US" sz="3000" i="1" dirty="0" smtClean="0">
              <a:latin typeface="Malgun Gothic" pitchFamily="34" charset="-127"/>
              <a:ea typeface="Malgun Gothic" pitchFamily="34" charset="-127"/>
              <a:cs typeface="Arial" pitchFamily="34" charset="0"/>
              <a:sym typeface="Wingdings" pitchFamily="2" charset="2"/>
            </a:endParaRPr>
          </a:p>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New operator signs</a:t>
            </a:r>
            <a:r>
              <a:rPr lang="en-US" sz="3000" dirty="0" smtClean="0">
                <a:latin typeface="Malgun Gothic" pitchFamily="34" charset="-127"/>
                <a:ea typeface="Malgun Gothic" pitchFamily="34" charset="-127"/>
                <a:cs typeface="Arial" pitchFamily="34" charset="0"/>
                <a:sym typeface="Wingdings" pitchFamily="2" charset="2"/>
              </a:rPr>
              <a:t>: while each PL allows op. overloading, only </a:t>
            </a:r>
            <a:r>
              <a:rPr lang="en-US" sz="3000" dirty="0" err="1" smtClean="0">
                <a:latin typeface="Malgun Gothic" pitchFamily="34" charset="-127"/>
                <a:ea typeface="Malgun Gothic" pitchFamily="34" charset="-127"/>
                <a:cs typeface="Arial" pitchFamily="34" charset="0"/>
                <a:sym typeface="Wingdings" pitchFamily="2" charset="2"/>
              </a:rPr>
              <a:t>Scala</a:t>
            </a:r>
            <a:r>
              <a:rPr lang="en-US" sz="3000" dirty="0" smtClean="0">
                <a:latin typeface="Malgun Gothic" pitchFamily="34" charset="-127"/>
                <a:ea typeface="Malgun Gothic" pitchFamily="34" charset="-127"/>
                <a:cs typeface="Arial" pitchFamily="34" charset="0"/>
                <a:sym typeface="Wingdings" pitchFamily="2" charset="2"/>
              </a:rPr>
              <a:t> supports </a:t>
            </a:r>
            <a:r>
              <a:rPr lang="en-US" sz="3000" b="1" dirty="0" smtClean="0">
                <a:latin typeface="Malgun Gothic" pitchFamily="34" charset="-127"/>
                <a:ea typeface="Malgun Gothic" pitchFamily="34" charset="-127"/>
                <a:cs typeface="Arial" pitchFamily="34" charset="0"/>
                <a:sym typeface="Wingdings" pitchFamily="2" charset="2"/>
              </a:rPr>
              <a:t>new</a:t>
            </a:r>
            <a:r>
              <a:rPr lang="en-US" sz="3000" dirty="0" smtClean="0">
                <a:latin typeface="Malgun Gothic" pitchFamily="34" charset="-127"/>
                <a:ea typeface="Malgun Gothic" pitchFamily="34" charset="-127"/>
                <a:cs typeface="Arial" pitchFamily="34" charset="0"/>
                <a:sym typeface="Wingdings" pitchFamily="2" charset="2"/>
              </a:rPr>
              <a:t> operators.</a:t>
            </a:r>
          </a:p>
        </p:txBody>
      </p:sp>
    </p:spTree>
    <p:extLst>
      <p:ext uri="{BB962C8B-B14F-4D97-AF65-F5344CB8AC3E}">
        <p14:creationId xmlns:p14="http://schemas.microsoft.com/office/powerpoint/2010/main" val="1682234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Operators &amp; Assignments III</a:t>
            </a:r>
          </a:p>
        </p:txBody>
      </p:sp>
      <p:sp>
        <p:nvSpPr>
          <p:cNvPr id="5" name="TextBox 4"/>
          <p:cNvSpPr txBox="1"/>
          <p:nvPr/>
        </p:nvSpPr>
        <p:spPr>
          <a:xfrm>
            <a:off x="129208" y="861965"/>
            <a:ext cx="8928992" cy="4970591"/>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New operator signs</a:t>
            </a:r>
            <a:r>
              <a:rPr lang="en-US" sz="3000" dirty="0" smtClean="0">
                <a:latin typeface="Malgun Gothic" pitchFamily="34" charset="-127"/>
                <a:ea typeface="Malgun Gothic" pitchFamily="34" charset="-127"/>
                <a:cs typeface="Arial" pitchFamily="34" charset="0"/>
                <a:sym typeface="Wingdings" pitchFamily="2" charset="2"/>
              </a:rPr>
              <a:t>: while each PL allows op. overloading, only Scala supports </a:t>
            </a:r>
            <a:r>
              <a:rPr lang="en-US" sz="3000" b="1" dirty="0" smtClean="0">
                <a:latin typeface="Malgun Gothic" pitchFamily="34" charset="-127"/>
                <a:ea typeface="Malgun Gothic" pitchFamily="34" charset="-127"/>
                <a:cs typeface="Arial" pitchFamily="34" charset="0"/>
                <a:sym typeface="Wingdings" pitchFamily="2" charset="2"/>
              </a:rPr>
              <a:t>new</a:t>
            </a:r>
            <a:r>
              <a:rPr lang="en-US" sz="3000" dirty="0" smtClean="0">
                <a:latin typeface="Malgun Gothic" pitchFamily="34" charset="-127"/>
                <a:ea typeface="Malgun Gothic" pitchFamily="34" charset="-127"/>
                <a:cs typeface="Arial" pitchFamily="34" charset="0"/>
                <a:sym typeface="Wingdings" pitchFamily="2" charset="2"/>
              </a:rPr>
              <a:t> operators.</a:t>
            </a:r>
          </a:p>
          <a:p>
            <a:pPr marL="360000" indent="-360000">
              <a:spcAft>
                <a:spcPts val="600"/>
              </a:spcAft>
              <a:buFont typeface="Arial" pitchFamily="34" charset="0"/>
              <a:buChar char="•"/>
            </a:pPr>
            <a:endParaRPr lang="en-US" sz="3000" dirty="0">
              <a:latin typeface="Malgun Gothic" pitchFamily="34" charset="-127"/>
              <a:ea typeface="Malgun Gothic" pitchFamily="34" charset="-127"/>
              <a:cs typeface="Arial" pitchFamily="34" charset="0"/>
              <a:sym typeface="Wingdings" pitchFamily="2" charset="2"/>
            </a:endParaRPr>
          </a:p>
          <a:p>
            <a:pPr marL="360000" indent="-360000">
              <a:spcAft>
                <a:spcPts val="600"/>
              </a:spcAft>
              <a:buFont typeface="Arial" pitchFamily="34" charset="0"/>
              <a:buChar char="•"/>
            </a:pPr>
            <a:r>
              <a:rPr lang="en-US" sz="2000" i="1" dirty="0" smtClean="0">
                <a:latin typeface="Malgun Gothic" pitchFamily="34" charset="-127"/>
                <a:ea typeface="Malgun Gothic" pitchFamily="34" charset="-127"/>
                <a:cs typeface="Arial" pitchFamily="34" charset="0"/>
                <a:sym typeface="Wingdings" pitchFamily="2" charset="2"/>
              </a:rPr>
              <a:t>[AK: in my view there should be a language mechanism how to create new objects. Theoretically there can be two types of object creation like (I will use word create but we can put new instead )</a:t>
            </a:r>
          </a:p>
          <a:p>
            <a:pPr marL="817200" lvl="1" indent="-360000">
              <a:spcAft>
                <a:spcPts val="600"/>
              </a:spcAft>
              <a:buFont typeface="Arial" pitchFamily="34" charset="0"/>
              <a:buChar char="•"/>
            </a:pPr>
            <a:r>
              <a:rPr lang="en-US" sz="2000" i="1" dirty="0">
                <a:latin typeface="Malgun Gothic" pitchFamily="34" charset="-127"/>
                <a:ea typeface="Malgun Gothic" pitchFamily="34" charset="-127"/>
                <a:cs typeface="Arial" pitchFamily="34" charset="0"/>
                <a:sym typeface="Wingdings" pitchFamily="2" charset="2"/>
              </a:rPr>
              <a:t>a</a:t>
            </a:r>
            <a:r>
              <a:rPr lang="en-US" sz="2000" i="1" dirty="0" smtClean="0">
                <a:latin typeface="Malgun Gothic" pitchFamily="34" charset="-127"/>
                <a:ea typeface="Malgun Gothic" pitchFamily="34" charset="-127"/>
                <a:cs typeface="Arial" pitchFamily="34" charset="0"/>
                <a:sym typeface="Wingdings" pitchFamily="2" charset="2"/>
              </a:rPr>
              <a:t>: A; create a; or if we have constructor then a: A; create </a:t>
            </a:r>
            <a:r>
              <a:rPr lang="en-US" sz="2000" i="1" dirty="0" err="1" smtClean="0">
                <a:latin typeface="Malgun Gothic" pitchFamily="34" charset="-127"/>
                <a:ea typeface="Malgun Gothic" pitchFamily="34" charset="-127"/>
                <a:cs typeface="Arial" pitchFamily="34" charset="0"/>
                <a:sym typeface="Wingdings" pitchFamily="2" charset="2"/>
              </a:rPr>
              <a:t>a.constructor_call</a:t>
            </a:r>
            <a:r>
              <a:rPr lang="en-US" sz="2000" i="1" dirty="0" smtClean="0">
                <a:latin typeface="Malgun Gothic" pitchFamily="34" charset="-127"/>
                <a:ea typeface="Malgun Gothic" pitchFamily="34" charset="-127"/>
                <a:cs typeface="Arial" pitchFamily="34" charset="0"/>
                <a:sym typeface="Wingdings" pitchFamily="2" charset="2"/>
              </a:rPr>
              <a:t> (…);</a:t>
            </a:r>
          </a:p>
          <a:p>
            <a:pPr marL="817200" lvl="1" indent="-360000">
              <a:spcAft>
                <a:spcPts val="600"/>
              </a:spcAft>
              <a:buFont typeface="Arial" pitchFamily="34" charset="0"/>
              <a:buChar char="•"/>
            </a:pPr>
            <a:r>
              <a:rPr lang="en-US" sz="2000" i="1" dirty="0" smtClean="0">
                <a:latin typeface="Malgun Gothic" pitchFamily="34" charset="-127"/>
                <a:ea typeface="Malgun Gothic" pitchFamily="34" charset="-127"/>
                <a:cs typeface="Arial" pitchFamily="34" charset="0"/>
                <a:sym typeface="Wingdings" pitchFamily="2" charset="2"/>
              </a:rPr>
              <a:t>a: A = create; or a:A = create {TYPE}.</a:t>
            </a:r>
            <a:r>
              <a:rPr lang="en-US" sz="2000" i="1" dirty="0" err="1" smtClean="0">
                <a:latin typeface="Malgun Gothic" pitchFamily="34" charset="-127"/>
                <a:ea typeface="Malgun Gothic" pitchFamily="34" charset="-127"/>
                <a:cs typeface="Arial" pitchFamily="34" charset="0"/>
                <a:sym typeface="Wingdings" pitchFamily="2" charset="2"/>
              </a:rPr>
              <a:t>constructor_call</a:t>
            </a:r>
            <a:r>
              <a:rPr lang="en-US" sz="2000" i="1" dirty="0" smtClean="0">
                <a:latin typeface="Malgun Gothic" pitchFamily="34" charset="-127"/>
                <a:ea typeface="Malgun Gothic" pitchFamily="34" charset="-127"/>
                <a:cs typeface="Arial" pitchFamily="34" charset="0"/>
                <a:sym typeface="Wingdings" pitchFamily="2" charset="2"/>
              </a:rPr>
              <a:t> ();</a:t>
            </a:r>
          </a:p>
          <a:p>
            <a:pPr marL="360000" indent="-360000">
              <a:spcAft>
                <a:spcPts val="600"/>
              </a:spcAft>
              <a:buFont typeface="Arial" pitchFamily="34" charset="0"/>
              <a:buChar char="•"/>
            </a:pPr>
            <a:r>
              <a:rPr lang="en-US" sz="2000" i="1" dirty="0" smtClean="0">
                <a:latin typeface="Malgun Gothic" pitchFamily="34" charset="-127"/>
                <a:ea typeface="Malgun Gothic" pitchFamily="34" charset="-127"/>
                <a:cs typeface="Arial" pitchFamily="34" charset="0"/>
                <a:sym typeface="Wingdings" pitchFamily="2" charset="2"/>
              </a:rPr>
              <a:t>To keep both or only one – I have no final answer for myself. In my view a lot depends on NULL safety approach here as procedure form of object creation assumes NULL which functional does not</a:t>
            </a:r>
          </a:p>
          <a:p>
            <a:pPr marL="360000" indent="-360000">
              <a:spcAft>
                <a:spcPts val="600"/>
              </a:spcAft>
              <a:buFont typeface="Arial" pitchFamily="34" charset="0"/>
              <a:buChar char="•"/>
            </a:pPr>
            <a:r>
              <a:rPr lang="en-US" sz="2000" i="1" dirty="0" smtClean="0">
                <a:latin typeface="Malgun Gothic" pitchFamily="34" charset="-127"/>
                <a:ea typeface="Malgun Gothic" pitchFamily="34" charset="-127"/>
                <a:cs typeface="Arial" pitchFamily="34" charset="0"/>
                <a:sym typeface="Wingdings" pitchFamily="2" charset="2"/>
              </a:rPr>
              <a:t> ]</a:t>
            </a:r>
          </a:p>
        </p:txBody>
      </p:sp>
    </p:spTree>
    <p:extLst>
      <p:ext uri="{BB962C8B-B14F-4D97-AF65-F5344CB8AC3E}">
        <p14:creationId xmlns:p14="http://schemas.microsoft.com/office/powerpoint/2010/main" val="4030334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Generics (aka Templates)</a:t>
            </a:r>
          </a:p>
        </p:txBody>
      </p:sp>
      <p:sp>
        <p:nvSpPr>
          <p:cNvPr id="5" name="TextBox 4"/>
          <p:cNvSpPr txBox="1"/>
          <p:nvPr/>
        </p:nvSpPr>
        <p:spPr>
          <a:xfrm>
            <a:off x="14701" y="620688"/>
            <a:ext cx="8928992" cy="6093976"/>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err="1" smtClean="0">
                <a:latin typeface="Malgun Gothic" pitchFamily="34" charset="-127"/>
                <a:ea typeface="Malgun Gothic" pitchFamily="34" charset="-127"/>
                <a:cs typeface="Arial" pitchFamily="34" charset="0"/>
                <a:sym typeface="Wingdings" pitchFamily="2" charset="2"/>
              </a:rPr>
              <a:t>Ada</a:t>
            </a:r>
            <a:r>
              <a:rPr lang="en-US" sz="3000" b="1" dirty="0" smtClean="0">
                <a:latin typeface="Malgun Gothic" pitchFamily="34" charset="-127"/>
                <a:ea typeface="Malgun Gothic" pitchFamily="34" charset="-127"/>
                <a:cs typeface="Arial" pitchFamily="34" charset="0"/>
                <a:sym typeface="Wingdings" pitchFamily="2" charset="2"/>
              </a:rPr>
              <a:t>/C++ model</a:t>
            </a:r>
            <a:r>
              <a:rPr lang="en-US" sz="3000" dirty="0" smtClean="0">
                <a:latin typeface="Malgun Gothic" pitchFamily="34" charset="-127"/>
                <a:ea typeface="Malgun Gothic" pitchFamily="34" charset="-127"/>
                <a:cs typeface="Arial" pitchFamily="34" charset="0"/>
                <a:sym typeface="Wingdings" pitchFamily="2" charset="2"/>
              </a:rPr>
              <a:t>: templates/generics can be </a:t>
            </a:r>
            <a:r>
              <a:rPr lang="en-US" sz="3000" dirty="0" err="1" smtClean="0">
                <a:latin typeface="Malgun Gothic" pitchFamily="34" charset="-127"/>
                <a:ea typeface="Malgun Gothic" pitchFamily="34" charset="-127"/>
                <a:cs typeface="Arial" pitchFamily="34" charset="0"/>
                <a:sym typeface="Wingdings" pitchFamily="2" charset="2"/>
              </a:rPr>
              <a:t>parametrized</a:t>
            </a:r>
            <a:r>
              <a:rPr lang="en-US" sz="3000" dirty="0" smtClean="0">
                <a:latin typeface="Malgun Gothic" pitchFamily="34" charset="-127"/>
                <a:ea typeface="Malgun Gothic" pitchFamily="34" charset="-127"/>
                <a:cs typeface="Arial" pitchFamily="34" charset="0"/>
                <a:sym typeface="Wingdings" pitchFamily="2" charset="2"/>
              </a:rPr>
              <a:t> by </a:t>
            </a:r>
            <a:r>
              <a:rPr lang="en-US" sz="3000" b="1" dirty="0" smtClean="0">
                <a:latin typeface="Malgun Gothic" pitchFamily="34" charset="-127"/>
                <a:ea typeface="Malgun Gothic" pitchFamily="34" charset="-127"/>
                <a:cs typeface="Arial" pitchFamily="34" charset="0"/>
                <a:sym typeface="Wingdings" pitchFamily="2" charset="2"/>
              </a:rPr>
              <a:t>types</a:t>
            </a: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values</a:t>
            </a:r>
            <a:r>
              <a:rPr lang="en-US" sz="3000" dirty="0" smtClean="0">
                <a:latin typeface="Malgun Gothic" pitchFamily="34" charset="-127"/>
                <a:ea typeface="Malgun Gothic" pitchFamily="34" charset="-127"/>
                <a:cs typeface="Arial" pitchFamily="34" charset="0"/>
                <a:sym typeface="Wingdings" pitchFamily="2" charset="2"/>
              </a:rPr>
              <a:t> (constants), </a:t>
            </a:r>
            <a:r>
              <a:rPr lang="en-US" sz="3000" b="1" dirty="0" smtClean="0">
                <a:latin typeface="Malgun Gothic" pitchFamily="34" charset="-127"/>
                <a:ea typeface="Malgun Gothic" pitchFamily="34" charset="-127"/>
                <a:cs typeface="Arial" pitchFamily="34" charset="0"/>
                <a:sym typeface="Wingdings" pitchFamily="2" charset="2"/>
              </a:rPr>
              <a:t>addresses/functions</a:t>
            </a: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references</a:t>
            </a:r>
            <a:r>
              <a:rPr lang="en-US" sz="3000" dirty="0" smtClean="0">
                <a:latin typeface="Malgun Gothic" pitchFamily="34" charset="-127"/>
                <a:ea typeface="Malgun Gothic" pitchFamily="34" charset="-127"/>
                <a:cs typeface="Arial" pitchFamily="34" charset="0"/>
                <a:sym typeface="Wingdings" pitchFamily="2" charset="2"/>
              </a:rPr>
              <a:t>, etc.</a:t>
            </a:r>
          </a:p>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C#/Java/</a:t>
            </a:r>
            <a:r>
              <a:rPr lang="en-US" sz="3000" b="1" dirty="0" err="1" smtClean="0">
                <a:latin typeface="Malgun Gothic" pitchFamily="34" charset="-127"/>
                <a:ea typeface="Malgun Gothic" pitchFamily="34" charset="-127"/>
                <a:cs typeface="Arial" pitchFamily="34" charset="0"/>
                <a:sym typeface="Wingdings" pitchFamily="2" charset="2"/>
              </a:rPr>
              <a:t>Scala</a:t>
            </a:r>
            <a:r>
              <a:rPr lang="en-US" sz="3000" dirty="0" smtClean="0">
                <a:latin typeface="Malgun Gothic" pitchFamily="34" charset="-127"/>
                <a:ea typeface="Malgun Gothic" pitchFamily="34" charset="-127"/>
                <a:cs typeface="Arial" pitchFamily="34" charset="0"/>
                <a:sym typeface="Wingdings" pitchFamily="2" charset="2"/>
              </a:rPr>
              <a:t> (and many others) </a:t>
            </a:r>
            <a:r>
              <a:rPr lang="en-US" sz="3000" b="1" dirty="0" smtClean="0">
                <a:latin typeface="Malgun Gothic" pitchFamily="34" charset="-127"/>
                <a:ea typeface="Malgun Gothic" pitchFamily="34" charset="-127"/>
                <a:cs typeface="Arial" pitchFamily="34" charset="0"/>
                <a:sym typeface="Wingdings" pitchFamily="2" charset="2"/>
              </a:rPr>
              <a:t>model</a:t>
            </a:r>
            <a:r>
              <a:rPr lang="en-US" sz="3000" dirty="0" smtClean="0">
                <a:latin typeface="Malgun Gothic" pitchFamily="34" charset="-127"/>
                <a:ea typeface="Malgun Gothic" pitchFamily="34" charset="-127"/>
                <a:cs typeface="Arial" pitchFamily="34" charset="0"/>
                <a:sym typeface="Wingdings" pitchFamily="2" charset="2"/>
              </a:rPr>
              <a:t>:</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generics are </a:t>
            </a:r>
            <a:r>
              <a:rPr lang="en-US" sz="3000" dirty="0" err="1" smtClean="0">
                <a:latin typeface="Malgun Gothic" pitchFamily="34" charset="-127"/>
                <a:ea typeface="Malgun Gothic" pitchFamily="34" charset="-127"/>
                <a:cs typeface="Arial" pitchFamily="34" charset="0"/>
                <a:sym typeface="Wingdings" pitchFamily="2" charset="2"/>
              </a:rPr>
              <a:t>parametrized</a:t>
            </a:r>
            <a:r>
              <a:rPr lang="en-US" sz="3000" dirty="0" smtClean="0">
                <a:latin typeface="Malgun Gothic" pitchFamily="34" charset="-127"/>
                <a:ea typeface="Malgun Gothic" pitchFamily="34" charset="-127"/>
                <a:cs typeface="Arial" pitchFamily="34" charset="0"/>
                <a:sym typeface="Wingdings" pitchFamily="2" charset="2"/>
              </a:rPr>
              <a:t> by </a:t>
            </a:r>
            <a:r>
              <a:rPr lang="en-US" sz="3000" b="1" dirty="0" smtClean="0">
                <a:latin typeface="Malgun Gothic" pitchFamily="34" charset="-127"/>
                <a:ea typeface="Malgun Gothic" pitchFamily="34" charset="-127"/>
                <a:cs typeface="Arial" pitchFamily="34" charset="0"/>
                <a:sym typeface="Wingdings" pitchFamily="2" charset="2"/>
              </a:rPr>
              <a:t>types</a:t>
            </a:r>
            <a:r>
              <a:rPr lang="en-US" sz="3000" dirty="0" smtClean="0">
                <a:latin typeface="Malgun Gothic" pitchFamily="34" charset="-127"/>
                <a:ea typeface="Malgun Gothic" pitchFamily="34" charset="-127"/>
                <a:cs typeface="Arial" pitchFamily="34" charset="0"/>
                <a:sym typeface="Wingdings" pitchFamily="2" charset="2"/>
              </a:rPr>
              <a:t> only.</a:t>
            </a: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Generic classes; what about generic functions?</a:t>
            </a: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Additional </a:t>
            </a:r>
            <a:r>
              <a:rPr lang="en-US" sz="3000" b="1" dirty="0" smtClean="0">
                <a:latin typeface="Malgun Gothic" pitchFamily="34" charset="-127"/>
                <a:ea typeface="Malgun Gothic" pitchFamily="34" charset="-127"/>
                <a:cs typeface="Arial" pitchFamily="34" charset="0"/>
                <a:sym typeface="Wingdings" pitchFamily="2" charset="2"/>
              </a:rPr>
              <a:t>specifications</a:t>
            </a:r>
            <a:r>
              <a:rPr lang="en-US" sz="3000" dirty="0" smtClean="0">
                <a:latin typeface="Malgun Gothic" pitchFamily="34" charset="-127"/>
                <a:ea typeface="Malgun Gothic" pitchFamily="34" charset="-127"/>
                <a:cs typeface="Arial" pitchFamily="34" charset="0"/>
                <a:sym typeface="Wingdings" pitchFamily="2" charset="2"/>
              </a:rPr>
              <a:t> for gen. parameters:</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C++</a:t>
            </a:r>
            <a:r>
              <a:rPr lang="en-US" sz="3000" dirty="0" smtClean="0">
                <a:latin typeface="Malgun Gothic" pitchFamily="34" charset="-127"/>
                <a:ea typeface="Malgun Gothic" pitchFamily="34" charset="-127"/>
                <a:cs typeface="Arial" pitchFamily="34" charset="0"/>
                <a:sym typeface="Wingdings" pitchFamily="2" charset="2"/>
              </a:rPr>
              <a:t>: no specs (“concepts” were dropped)</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err="1" smtClean="0">
                <a:latin typeface="Malgun Gothic" pitchFamily="34" charset="-127"/>
                <a:ea typeface="Malgun Gothic" pitchFamily="34" charset="-127"/>
                <a:cs typeface="Arial" pitchFamily="34" charset="0"/>
                <a:sym typeface="Wingdings" pitchFamily="2" charset="2"/>
              </a:rPr>
              <a:t>Ada</a:t>
            </a:r>
            <a:r>
              <a:rPr lang="en-US" sz="3000" dirty="0" smtClean="0">
                <a:latin typeface="Malgun Gothic" pitchFamily="34" charset="-127"/>
                <a:ea typeface="Malgun Gothic" pitchFamily="34" charset="-127"/>
                <a:cs typeface="Arial" pitchFamily="34" charset="0"/>
                <a:sym typeface="Wingdings" pitchFamily="2" charset="2"/>
              </a:rPr>
              <a:t>: complete specs.</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Eiffel</a:t>
            </a:r>
            <a:r>
              <a:rPr lang="en-US" sz="3000" dirty="0" smtClean="0">
                <a:latin typeface="Malgun Gothic" pitchFamily="34" charset="-127"/>
                <a:ea typeface="Malgun Gothic" pitchFamily="34" charset="-127"/>
                <a:cs typeface="Arial" pitchFamily="34" charset="0"/>
                <a:sym typeface="Wingdings" pitchFamily="2" charset="2"/>
              </a:rPr>
              <a:t>: </a:t>
            </a:r>
            <a:r>
              <a:rPr lang="en-US" sz="1600" dirty="0" smtClean="0">
                <a:latin typeface="Malgun Gothic" pitchFamily="34" charset="-127"/>
                <a:ea typeface="Malgun Gothic" pitchFamily="34" charset="-127"/>
                <a:cs typeface="Arial" pitchFamily="34" charset="0"/>
                <a:sym typeface="Wingdings" pitchFamily="2" charset="2"/>
              </a:rPr>
              <a:t>support two types of generics – unconstrained and constrained. ARRAY [G] unconstrained – G – can be any type, while SORTED_ARRAY[G-&gt;COMPARABLE] constrained. G is any descendant of class COMPARABLE. In other words in case of constrained </a:t>
            </a:r>
            <a:r>
              <a:rPr lang="en-US" sz="1600" dirty="0" err="1" smtClean="0">
                <a:latin typeface="Malgun Gothic" pitchFamily="34" charset="-127"/>
                <a:ea typeface="Malgun Gothic" pitchFamily="34" charset="-127"/>
                <a:cs typeface="Arial" pitchFamily="34" charset="0"/>
                <a:sym typeface="Wingdings" pitchFamily="2" charset="2"/>
              </a:rPr>
              <a:t>genericity</a:t>
            </a:r>
            <a:r>
              <a:rPr lang="en-US" sz="1600" dirty="0" smtClean="0">
                <a:latin typeface="Malgun Gothic" pitchFamily="34" charset="-127"/>
                <a:ea typeface="Malgun Gothic" pitchFamily="34" charset="-127"/>
                <a:cs typeface="Arial" pitchFamily="34" charset="0"/>
                <a:sym typeface="Wingdings" pitchFamily="2" charset="2"/>
              </a:rPr>
              <a:t> we know a lot about features of G. </a:t>
            </a:r>
            <a:r>
              <a:rPr lang="en-US" sz="3000" dirty="0" smtClean="0">
                <a:latin typeface="Malgun Gothic" pitchFamily="34" charset="-127"/>
                <a:ea typeface="Malgun Gothic" pitchFamily="34" charset="-127"/>
                <a:cs typeface="Arial" pitchFamily="34" charset="0"/>
                <a:sym typeface="Wingdings" pitchFamily="2" charset="2"/>
              </a:rPr>
              <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Java/C#</a:t>
            </a:r>
            <a:r>
              <a:rPr lang="en-US" sz="3000" dirty="0" smtClean="0">
                <a:latin typeface="Malgun Gothic" pitchFamily="34" charset="-127"/>
                <a:ea typeface="Malgun Gothic" pitchFamily="34" charset="-127"/>
                <a:cs typeface="Arial" pitchFamily="34" charset="0"/>
                <a:sym typeface="Wingdings" pitchFamily="2" charset="2"/>
              </a:rPr>
              <a:t>: small set of (useful) specs.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Language Syntax 1.A</a:t>
            </a:r>
          </a:p>
        </p:txBody>
      </p:sp>
      <p:sp>
        <p:nvSpPr>
          <p:cNvPr id="5" name="TextBox 4"/>
          <p:cNvSpPr txBox="1"/>
          <p:nvPr/>
        </p:nvSpPr>
        <p:spPr>
          <a:xfrm>
            <a:off x="129208" y="861965"/>
            <a:ext cx="8928992" cy="5339923"/>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“Pascal” style syntax</a:t>
            </a:r>
            <a:r>
              <a:rPr lang="en-US" sz="3000" dirty="0" smtClean="0">
                <a:latin typeface="Malgun Gothic" pitchFamily="34" charset="-127"/>
                <a:ea typeface="Malgun Gothic" pitchFamily="34" charset="-127"/>
                <a:cs typeface="Arial" pitchFamily="34" charset="0"/>
                <a:sym typeface="Wingdings" pitchFamily="2" charset="2"/>
              </a:rPr>
              <a:t>:</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 few “signs” &amp; delimiters, a lot of keywords</a:t>
            </a:r>
          </a:p>
          <a:p>
            <a:pPr marL="360000" indent="-360000">
              <a:spcAft>
                <a:spcPts val="600"/>
              </a:spcAft>
            </a:pPr>
            <a:r>
              <a:rPr lang="en-US" sz="3000" dirty="0" smtClean="0">
                <a:latin typeface="Malgun Gothic" pitchFamily="34" charset="-127"/>
                <a:ea typeface="Malgun Gothic" pitchFamily="34" charset="-127"/>
                <a:cs typeface="Arial" pitchFamily="34" charset="0"/>
                <a:sym typeface="Wingdings" pitchFamily="2" charset="2"/>
              </a:rPr>
              <a:t>       </a:t>
            </a:r>
            <a:r>
              <a:rPr lang="en-US" sz="3000" dirty="0" err="1" smtClean="0">
                <a:latin typeface="Malgun Gothic" pitchFamily="34" charset="-127"/>
                <a:ea typeface="Malgun Gothic" pitchFamily="34" charset="-127"/>
                <a:cs typeface="Arial" pitchFamily="34" charset="0"/>
                <a:sym typeface="Wingdings" pitchFamily="2" charset="2"/>
              </a:rPr>
              <a:t>Algol</a:t>
            </a:r>
            <a:r>
              <a:rPr lang="en-US" sz="3000" dirty="0" smtClean="0">
                <a:latin typeface="Malgun Gothic" pitchFamily="34" charset="-127"/>
                <a:ea typeface="Malgun Gothic" pitchFamily="34" charset="-127"/>
                <a:cs typeface="Arial" pitchFamily="34" charset="0"/>
                <a:sym typeface="Wingdings" pitchFamily="2" charset="2"/>
              </a:rPr>
              <a:t>(s), Pascal/Modula/Oberon, </a:t>
            </a:r>
            <a:r>
              <a:rPr lang="en-US" sz="3000" dirty="0" err="1" smtClean="0">
                <a:latin typeface="Malgun Gothic" pitchFamily="34" charset="-127"/>
                <a:ea typeface="Malgun Gothic" pitchFamily="34" charset="-127"/>
                <a:cs typeface="Arial" pitchFamily="34" charset="0"/>
                <a:sym typeface="Wingdings" pitchFamily="2" charset="2"/>
              </a:rPr>
              <a:t>Ada</a:t>
            </a:r>
            <a:r>
              <a:rPr lang="en-US" sz="3000" dirty="0" smtClean="0">
                <a:latin typeface="Malgun Gothic" pitchFamily="34" charset="-127"/>
                <a:ea typeface="Malgun Gothic" pitchFamily="34" charset="-127"/>
                <a:cs typeface="Arial" pitchFamily="34" charset="0"/>
                <a:sym typeface="Wingdings" pitchFamily="2" charset="2"/>
              </a:rPr>
              <a:t>, Eiffel</a:t>
            </a:r>
          </a:p>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“C” style syntax</a:t>
            </a:r>
            <a:r>
              <a:rPr lang="en-US" sz="3000" dirty="0" smtClean="0">
                <a:latin typeface="Malgun Gothic" pitchFamily="34" charset="-127"/>
                <a:ea typeface="Malgun Gothic" pitchFamily="34" charset="-127"/>
                <a:cs typeface="Arial" pitchFamily="34" charset="0"/>
                <a:sym typeface="Wingdings" pitchFamily="2" charset="2"/>
              </a:rPr>
              <a:t>:</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 a lot of operator signs and delimiters</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 a few keywords</a:t>
            </a:r>
          </a:p>
          <a:p>
            <a:pPr marL="360000" indent="-360000">
              <a:spcAft>
                <a:spcPts val="600"/>
              </a:spcAft>
            </a:pP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C/C++</a:t>
            </a:r>
            <a:r>
              <a:rPr lang="en-US" sz="3000" dirty="0" smtClean="0">
                <a:latin typeface="Malgun Gothic" pitchFamily="34" charset="-127"/>
                <a:ea typeface="Malgun Gothic" pitchFamily="34" charset="-127"/>
                <a:cs typeface="Arial" pitchFamily="34" charset="0"/>
                <a:sym typeface="Wingdings" pitchFamily="2" charset="2"/>
              </a:rPr>
              <a:t>, Java, C#, </a:t>
            </a:r>
            <a:r>
              <a:rPr lang="en-US" sz="3000" dirty="0" err="1" smtClean="0">
                <a:solidFill>
                  <a:srgbClr val="808080"/>
                </a:solidFill>
                <a:latin typeface="Malgun Gothic" pitchFamily="34" charset="-127"/>
                <a:ea typeface="Malgun Gothic" pitchFamily="34" charset="-127"/>
                <a:cs typeface="Arial" pitchFamily="34" charset="0"/>
                <a:sym typeface="Wingdings" pitchFamily="2" charset="2"/>
              </a:rPr>
              <a:t>Scala</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B2B2B2"/>
                </a:solidFill>
                <a:latin typeface="Malgun Gothic" pitchFamily="34" charset="-127"/>
                <a:ea typeface="Malgun Gothic" pitchFamily="34" charset="-127"/>
                <a:cs typeface="Arial" pitchFamily="34" charset="0"/>
                <a:sym typeface="Wingdings" pitchFamily="2" charset="2"/>
              </a:rPr>
              <a:t>Go</a:t>
            </a:r>
            <a:r>
              <a:rPr lang="en-US" sz="3000" dirty="0" smtClean="0">
                <a:latin typeface="Malgun Gothic" pitchFamily="34" charset="-127"/>
                <a:ea typeface="Malgun Gothic" pitchFamily="34" charset="-127"/>
                <a:cs typeface="Arial" pitchFamily="34" charset="0"/>
                <a:sym typeface="Wingdings" pitchFamily="2" charset="2"/>
              </a:rPr>
              <a:t>, …</a:t>
            </a:r>
          </a:p>
          <a:p>
            <a:pPr marL="360000" indent="-360000">
              <a:spcAft>
                <a:spcPts val="600"/>
              </a:spcAft>
            </a:pPr>
            <a:r>
              <a:rPr lang="en-US" sz="3000" dirty="0" smtClean="0">
                <a:latin typeface="Malgun Gothic" pitchFamily="34" charset="-127"/>
                <a:ea typeface="Malgun Gothic" pitchFamily="34" charset="-127"/>
                <a:cs typeface="Arial" pitchFamily="34" charset="0"/>
                <a:sym typeface="Wingdings" pitchFamily="2" charset="2"/>
              </a:rPr>
              <a:t>   </a:t>
            </a:r>
            <a:r>
              <a:rPr lang="en-US" sz="2800" dirty="0" smtClean="0">
                <a:latin typeface="Malgun Gothic" pitchFamily="34" charset="-127"/>
                <a:ea typeface="Malgun Gothic" pitchFamily="34" charset="-127"/>
                <a:cs typeface="Arial" pitchFamily="34" charset="0"/>
                <a:sym typeface="Wingdings" pitchFamily="2" charset="2"/>
              </a:rPr>
              <a:t>Actually, modern languages take </a:t>
            </a:r>
            <a:r>
              <a:rPr lang="en-US" sz="2800" b="1" dirty="0" smtClean="0">
                <a:latin typeface="Malgun Gothic" pitchFamily="34" charset="-127"/>
                <a:ea typeface="Malgun Gothic" pitchFamily="34" charset="-127"/>
                <a:cs typeface="Arial" pitchFamily="34" charset="0"/>
                <a:sym typeface="Wingdings" pitchFamily="2" charset="2"/>
              </a:rPr>
              <a:t>only braces </a:t>
            </a:r>
            <a:r>
              <a:rPr lang="en-US" sz="2800" dirty="0" smtClean="0">
                <a:latin typeface="Malgun Gothic" pitchFamily="34" charset="-127"/>
                <a:ea typeface="Malgun Gothic" pitchFamily="34" charset="-127"/>
                <a:cs typeface="Arial" pitchFamily="34" charset="0"/>
                <a:sym typeface="Wingdings" pitchFamily="2" charset="2"/>
              </a:rPr>
              <a:t>and perhaps </a:t>
            </a:r>
            <a:r>
              <a:rPr lang="en-US" sz="2800" b="1" dirty="0" smtClean="0">
                <a:latin typeface="Malgun Gothic" pitchFamily="34" charset="-127"/>
                <a:ea typeface="Malgun Gothic" pitchFamily="34" charset="-127"/>
                <a:cs typeface="Arial" pitchFamily="34" charset="0"/>
                <a:sym typeface="Wingdings" pitchFamily="2" charset="2"/>
              </a:rPr>
              <a:t>assignment operators </a:t>
            </a:r>
            <a:r>
              <a:rPr lang="en-US" sz="2800" dirty="0" smtClean="0">
                <a:latin typeface="Malgun Gothic" pitchFamily="34" charset="-127"/>
                <a:ea typeface="Malgun Gothic" pitchFamily="34" charset="-127"/>
                <a:cs typeface="Arial" pitchFamily="34" charset="0"/>
                <a:sym typeface="Wingdings" pitchFamily="2" charset="2"/>
              </a:rPr>
              <a:t>from “C style” – almost all other style elements </a:t>
            </a:r>
            <a:r>
              <a:rPr lang="en-US" sz="2800" b="1" dirty="0" smtClean="0">
                <a:latin typeface="Malgun Gothic" pitchFamily="34" charset="-127"/>
                <a:ea typeface="Malgun Gothic" pitchFamily="34" charset="-127"/>
                <a:cs typeface="Arial" pitchFamily="34" charset="0"/>
                <a:sym typeface="Wingdings" pitchFamily="2" charset="2"/>
              </a:rPr>
              <a:t>are not inherited</a:t>
            </a:r>
            <a:r>
              <a:rPr lang="en-US" sz="2800" dirty="0" smtClean="0">
                <a:latin typeface="Malgun Gothic" pitchFamily="34" charset="-127"/>
                <a:ea typeface="Malgun Gothic" pitchFamily="34" charset="-127"/>
                <a:cs typeface="Arial" pitchFamily="34" charset="0"/>
                <a:sym typeface="Wingdings" pitchFamily="2" charset="2"/>
              </a:rPr>
              <a:t> from C.</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Language Syntax 1.B</a:t>
            </a:r>
          </a:p>
        </p:txBody>
      </p:sp>
      <p:sp>
        <p:nvSpPr>
          <p:cNvPr id="5" name="TextBox 4"/>
          <p:cNvSpPr txBox="1"/>
          <p:nvPr/>
        </p:nvSpPr>
        <p:spPr>
          <a:xfrm>
            <a:off x="31800" y="620688"/>
            <a:ext cx="8928992" cy="6540252"/>
          </a:xfrm>
          <a:prstGeom prst="rect">
            <a:avLst/>
          </a:prstGeom>
          <a:noFill/>
        </p:spPr>
        <p:txBody>
          <a:bodyPr wrap="square" lIns="0" tIns="0" rtlCol="0">
            <a:spAutoFit/>
          </a:bodyPr>
          <a:lstStyle/>
          <a:p>
            <a:pPr marL="360000" indent="-360000">
              <a:spcAft>
                <a:spcPts val="600"/>
              </a:spcAft>
            </a:pPr>
            <a:r>
              <a:rPr lang="en-US" sz="2800" dirty="0" smtClean="0">
                <a:latin typeface="Malgun Gothic" pitchFamily="34" charset="-127"/>
                <a:ea typeface="Malgun Gothic" pitchFamily="34" charset="-127"/>
                <a:cs typeface="Arial" pitchFamily="34" charset="0"/>
                <a:sym typeface="Wingdings" pitchFamily="2" charset="2"/>
              </a:rPr>
              <a:t>[AK: I am pretty flexible with syntax sugar and as a lot of </a:t>
            </a:r>
            <a:r>
              <a:rPr lang="en-US" sz="2800" dirty="0" err="1" smtClean="0">
                <a:latin typeface="Malgun Gothic" pitchFamily="34" charset="-127"/>
                <a:ea typeface="Malgun Gothic" pitchFamily="34" charset="-127"/>
                <a:cs typeface="Arial" pitchFamily="34" charset="0"/>
                <a:sym typeface="Wingdings" pitchFamily="2" charset="2"/>
              </a:rPr>
              <a:t>ppl</a:t>
            </a:r>
            <a:r>
              <a:rPr lang="en-US" sz="2800" dirty="0" smtClean="0">
                <a:latin typeface="Malgun Gothic" pitchFamily="34" charset="-127"/>
                <a:ea typeface="Malgun Gothic" pitchFamily="34" charset="-127"/>
                <a:cs typeface="Arial" pitchFamily="34" charset="0"/>
                <a:sym typeface="Wingdings" pitchFamily="2" charset="2"/>
              </a:rPr>
              <a:t> are so used to C-style politically we need to accept C-style but in reality a lot of C-style can be simply dropped. So, parser must accept C-style coding. Like</a:t>
            </a:r>
          </a:p>
          <a:p>
            <a:pPr marL="360000" indent="-360000">
              <a:spcAft>
                <a:spcPts val="600"/>
              </a:spcAft>
            </a:pPr>
            <a:r>
              <a:rPr lang="en-US" sz="2800" dirty="0" smtClean="0">
                <a:latin typeface="Malgun Gothic" pitchFamily="34" charset="-127"/>
                <a:ea typeface="Malgun Gothic" pitchFamily="34" charset="-127"/>
                <a:cs typeface="Arial" pitchFamily="34" charset="0"/>
                <a:sym typeface="Wingdings" pitchFamily="2" charset="2"/>
              </a:rPr>
              <a:t>	C-style: a:=b; b:=c;</a:t>
            </a:r>
          </a:p>
          <a:p>
            <a:pPr marL="360000" indent="-360000">
              <a:spcAft>
                <a:spcPts val="600"/>
              </a:spcAft>
            </a:pPr>
            <a:r>
              <a:rPr lang="en-US" sz="2800" dirty="0">
                <a:latin typeface="Malgun Gothic" pitchFamily="34" charset="-127"/>
                <a:ea typeface="Malgun Gothic" pitchFamily="34" charset="-127"/>
                <a:cs typeface="Arial" pitchFamily="34" charset="0"/>
                <a:sym typeface="Wingdings" pitchFamily="2" charset="2"/>
              </a:rPr>
              <a:t>	</a:t>
            </a:r>
            <a:r>
              <a:rPr lang="en-US" sz="2800" dirty="0" smtClean="0">
                <a:latin typeface="Malgun Gothic" pitchFamily="34" charset="-127"/>
                <a:ea typeface="Malgun Gothic" pitchFamily="34" charset="-127"/>
                <a:cs typeface="Arial" pitchFamily="34" charset="0"/>
                <a:sym typeface="Wingdings" pitchFamily="2" charset="2"/>
              </a:rPr>
              <a:t>Pascal style: a:=b; b:=c</a:t>
            </a:r>
          </a:p>
          <a:p>
            <a:pPr marL="360000" indent="-360000">
              <a:spcAft>
                <a:spcPts val="600"/>
              </a:spcAft>
            </a:pPr>
            <a:r>
              <a:rPr lang="en-US" sz="2800" dirty="0">
                <a:latin typeface="Malgun Gothic" pitchFamily="34" charset="-127"/>
                <a:ea typeface="Malgun Gothic" pitchFamily="34" charset="-127"/>
                <a:cs typeface="Arial" pitchFamily="34" charset="0"/>
                <a:sym typeface="Wingdings" pitchFamily="2" charset="2"/>
              </a:rPr>
              <a:t>	</a:t>
            </a:r>
            <a:r>
              <a:rPr lang="en-US" sz="2800" dirty="0" smtClean="0">
                <a:latin typeface="Malgun Gothic" pitchFamily="34" charset="-127"/>
                <a:ea typeface="Malgun Gothic" pitchFamily="34" charset="-127"/>
                <a:cs typeface="Arial" pitchFamily="34" charset="0"/>
                <a:sym typeface="Wingdings" pitchFamily="2" charset="2"/>
              </a:rPr>
              <a:t>Eiffel style: a:=b b:=c</a:t>
            </a:r>
          </a:p>
          <a:p>
            <a:pPr marL="360000" indent="-360000">
              <a:spcAft>
                <a:spcPts val="600"/>
              </a:spcAft>
            </a:pPr>
            <a:r>
              <a:rPr lang="en-US" sz="2800" dirty="0" smtClean="0">
                <a:latin typeface="Malgun Gothic" pitchFamily="34" charset="-127"/>
                <a:ea typeface="Malgun Gothic" pitchFamily="34" charset="-127"/>
                <a:cs typeface="Arial" pitchFamily="34" charset="0"/>
                <a:sym typeface="Wingdings" pitchFamily="2" charset="2"/>
              </a:rPr>
              <a:t>	Can scanner process all 3 – YES! So, I do not care about semicolons </a:t>
            </a:r>
          </a:p>
          <a:p>
            <a:pPr marL="360000" indent="-360000">
              <a:spcAft>
                <a:spcPts val="600"/>
              </a:spcAft>
            </a:pPr>
            <a:r>
              <a:rPr lang="en-US" sz="2800" dirty="0">
                <a:latin typeface="Malgun Gothic" pitchFamily="34" charset="-127"/>
                <a:ea typeface="Malgun Gothic" pitchFamily="34" charset="-127"/>
                <a:cs typeface="Arial" pitchFamily="34" charset="0"/>
                <a:sym typeface="Wingdings" pitchFamily="2" charset="2"/>
              </a:rPr>
              <a:t>	</a:t>
            </a:r>
            <a:r>
              <a:rPr lang="en-US" sz="2800" dirty="0" smtClean="0">
                <a:latin typeface="Malgun Gothic" pitchFamily="34" charset="-127"/>
                <a:ea typeface="Malgun Gothic" pitchFamily="34" charset="-127"/>
                <a:cs typeface="Arial" pitchFamily="34" charset="0"/>
                <a:sym typeface="Wingdings" pitchFamily="2" charset="2"/>
              </a:rPr>
              <a:t>a := foo () vs. a := foo – if one likes empty parenthesis – use it but parser can process both easily! (I wrote such parser in 1993 )</a:t>
            </a:r>
          </a:p>
          <a:p>
            <a:pPr marL="360000" indent="-360000">
              <a:spcAft>
                <a:spcPts val="600"/>
              </a:spcAft>
            </a:pPr>
            <a:r>
              <a:rPr lang="en-US" sz="2800" dirty="0" smtClean="0">
                <a:latin typeface="Malgun Gothic" pitchFamily="34" charset="-127"/>
                <a:ea typeface="Malgun Gothic" pitchFamily="34" charset="-127"/>
                <a:cs typeface="Arial" pitchFamily="34" charset="0"/>
                <a:sym typeface="Wingdings" pitchFamily="2" charset="2"/>
              </a:rPr>
              <a:t>]</a:t>
            </a:r>
            <a:endParaRPr lang="en-US" sz="2800" dirty="0" smtClean="0">
              <a:latin typeface="Lucida Console" pitchFamily="49" charset="0"/>
              <a:ea typeface="Malgun Gothic" pitchFamily="34" charset="-127"/>
              <a:cs typeface="Arial" pitchFamily="34" charset="0"/>
              <a:sym typeface="Wingdings" pitchFamily="2" charset="2"/>
            </a:endParaRPr>
          </a:p>
        </p:txBody>
      </p:sp>
    </p:spTree>
    <p:extLst>
      <p:ext uri="{BB962C8B-B14F-4D97-AF65-F5344CB8AC3E}">
        <p14:creationId xmlns:p14="http://schemas.microsoft.com/office/powerpoint/2010/main" val="882091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Language Syntax 2.A</a:t>
            </a:r>
          </a:p>
        </p:txBody>
      </p:sp>
      <p:sp>
        <p:nvSpPr>
          <p:cNvPr id="5" name="TextBox 4"/>
          <p:cNvSpPr txBox="1"/>
          <p:nvPr/>
        </p:nvSpPr>
        <p:spPr>
          <a:xfrm>
            <a:off x="129208" y="861965"/>
            <a:ext cx="8928992" cy="5786199"/>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Keywords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characters?</a:t>
            </a:r>
          </a:p>
          <a:p>
            <a:pPr marL="360000" indent="-360000">
              <a:spcAft>
                <a:spcPts val="600"/>
              </a:spcAft>
            </a:pPr>
            <a:r>
              <a:rPr lang="en-US" sz="2400" dirty="0" smtClean="0">
                <a:latin typeface="Lucida Console" pitchFamily="49" charset="0"/>
                <a:ea typeface="Malgun Gothic" pitchFamily="34" charset="-127"/>
                <a:cs typeface="Arial" pitchFamily="34" charset="0"/>
                <a:sym typeface="Wingdings" pitchFamily="2" charset="2"/>
              </a:rPr>
              <a:t>       </a:t>
            </a:r>
            <a:r>
              <a:rPr lang="en-US" sz="2400" b="1" dirty="0" err="1" smtClean="0">
                <a:solidFill>
                  <a:srgbClr val="0000FF"/>
                </a:solidFill>
                <a:latin typeface="Lucida Console" pitchFamily="49" charset="0"/>
                <a:ea typeface="Malgun Gothic" pitchFamily="34" charset="-127"/>
                <a:cs typeface="Arial" pitchFamily="34" charset="0"/>
                <a:sym typeface="Wingdings" pitchFamily="2" charset="2"/>
              </a:rPr>
              <a:t>typedef</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t>
            </a:r>
            <a:r>
              <a:rPr lang="en-US" sz="2400" b="1" dirty="0" err="1" smtClean="0">
                <a:solidFill>
                  <a:srgbClr val="0000FF"/>
                </a:solidFill>
                <a:latin typeface="Lucida Console" pitchFamily="49" charset="0"/>
                <a:ea typeface="Malgun Gothic" pitchFamily="34" charset="-127"/>
                <a:cs typeface="Arial" pitchFamily="34" charset="0"/>
                <a:sym typeface="Wingdings" pitchFamily="2" charset="2"/>
              </a:rPr>
              <a:t>int</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P;               </a:t>
            </a:r>
            <a:r>
              <a:rPr lang="en-US" sz="2400" b="1" dirty="0" smtClean="0">
                <a:latin typeface="Malgun Gothic" pitchFamily="34" charset="-127"/>
                <a:ea typeface="Malgun Gothic" pitchFamily="34" charset="-127"/>
                <a:cs typeface="Arial" pitchFamily="34" charset="0"/>
                <a:sym typeface="Wingdings" pitchFamily="2" charset="2"/>
              </a:rPr>
              <a:t>OR </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r>
            <a:br>
              <a:rPr lang="en-US" sz="2400" dirty="0" smtClean="0">
                <a:solidFill>
                  <a:srgbClr val="0000FF"/>
                </a:solidFill>
                <a:latin typeface="Lucida Console" pitchFamily="49" charset="0"/>
                <a:ea typeface="Malgun Gothic" pitchFamily="34" charset="-127"/>
                <a:cs typeface="Arial" pitchFamily="34" charset="0"/>
                <a:sym typeface="Wingdings" pitchFamily="2" charset="2"/>
              </a:rPr>
            </a:b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t>
            </a: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type</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P </a:t>
            </a: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is</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t>
            </a: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pointer</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t>
            </a: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to</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t>
            </a:r>
            <a:r>
              <a:rPr lang="en-US" sz="2400" b="1" dirty="0" err="1" smtClean="0">
                <a:solidFill>
                  <a:srgbClr val="0000FF"/>
                </a:solidFill>
                <a:latin typeface="Lucida Console" pitchFamily="49" charset="0"/>
                <a:ea typeface="Malgun Gothic" pitchFamily="34" charset="-127"/>
                <a:cs typeface="Arial" pitchFamily="34" charset="0"/>
                <a:sym typeface="Wingdings" pitchFamily="2" charset="2"/>
              </a:rPr>
              <a:t>int</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t>
            </a:r>
            <a:r>
              <a:rPr lang="en-US" sz="2400" b="1" dirty="0" smtClean="0">
                <a:latin typeface="Malgun Gothic" pitchFamily="34" charset="-127"/>
                <a:ea typeface="Malgun Gothic" pitchFamily="34" charset="-127"/>
                <a:cs typeface="Arial" pitchFamily="34" charset="0"/>
                <a:sym typeface="Wingdings" pitchFamily="2" charset="2"/>
              </a:rPr>
              <a:t>OR </a:t>
            </a:r>
          </a:p>
          <a:p>
            <a:pPr marL="360000" indent="-360000">
              <a:spcAft>
                <a:spcPts val="600"/>
              </a:spcAft>
            </a:pPr>
            <a:r>
              <a:rPr lang="en-US" sz="1400" b="1" i="1" dirty="0">
                <a:solidFill>
                  <a:srgbClr val="0000FF"/>
                </a:solidFill>
                <a:latin typeface="Malgun Gothic" pitchFamily="34" charset="-127"/>
                <a:ea typeface="Malgun Gothic" pitchFamily="34" charset="-127"/>
                <a:cs typeface="Arial" pitchFamily="34" charset="0"/>
                <a:sym typeface="Wingdings" pitchFamily="2" charset="2"/>
              </a:rPr>
              <a:t>	</a:t>
            </a:r>
            <a:r>
              <a:rPr lang="en-US" sz="1400" b="1" i="1" dirty="0" smtClean="0">
                <a:solidFill>
                  <a:srgbClr val="0000FF"/>
                </a:solidFill>
                <a:latin typeface="Malgun Gothic" pitchFamily="34" charset="-127"/>
                <a:ea typeface="Malgun Gothic" pitchFamily="34" charset="-127"/>
                <a:cs typeface="Arial" pitchFamily="34" charset="0"/>
                <a:sym typeface="Wingdings" pitchFamily="2" charset="2"/>
              </a:rPr>
              <a:t>		we do not need type declaration at all!!! We have class INTEGER and one may declare variable like </a:t>
            </a:r>
            <a:r>
              <a:rPr lang="en-US" sz="1400" b="1" i="1" dirty="0" err="1" smtClean="0">
                <a:solidFill>
                  <a:srgbClr val="0000FF"/>
                </a:solidFill>
                <a:latin typeface="Malgun Gothic" pitchFamily="34" charset="-127"/>
                <a:ea typeface="Malgun Gothic" pitchFamily="34" charset="-127"/>
                <a:cs typeface="Arial" pitchFamily="34" charset="0"/>
                <a:sym typeface="Wingdings" pitchFamily="2" charset="2"/>
              </a:rPr>
              <a:t>ir</a:t>
            </a:r>
            <a:r>
              <a:rPr lang="en-US" sz="1400" b="1" i="1" dirty="0" smtClean="0">
                <a:solidFill>
                  <a:srgbClr val="0000FF"/>
                </a:solidFill>
                <a:latin typeface="Malgun Gothic" pitchFamily="34" charset="-127"/>
                <a:ea typeface="Malgun Gothic" pitchFamily="34" charset="-127"/>
                <a:cs typeface="Arial" pitchFamily="34" charset="0"/>
                <a:sym typeface="Wingdings" pitchFamily="2" charset="2"/>
              </a:rPr>
              <a:t>: reference INTEGER – why do we need a special mechanism for new types declaration when we have classes??? Every class is TYPE!</a:t>
            </a:r>
            <a:r>
              <a:rPr lang="en-US" b="1" dirty="0" smtClean="0">
                <a:solidFill>
                  <a:srgbClr val="0000FF"/>
                </a:solidFill>
                <a:latin typeface="Malgun Gothic" pitchFamily="34" charset="-127"/>
                <a:ea typeface="Malgun Gothic" pitchFamily="34" charset="-127"/>
                <a:cs typeface="Arial" pitchFamily="34" charset="0"/>
                <a:sym typeface="Wingdings" pitchFamily="2" charset="2"/>
              </a:rPr>
              <a:t> </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r>
            <a:br>
              <a:rPr lang="en-US" sz="2400" dirty="0" smtClean="0">
                <a:solidFill>
                  <a:srgbClr val="0000FF"/>
                </a:solidFill>
                <a:latin typeface="Lucida Console" pitchFamily="49" charset="0"/>
                <a:ea typeface="Malgun Gothic" pitchFamily="34" charset="-127"/>
                <a:cs typeface="Arial" pitchFamily="34" charset="0"/>
                <a:sym typeface="Wingdings" pitchFamily="2" charset="2"/>
              </a:rPr>
            </a:b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 ... }                       </a:t>
            </a:r>
            <a:r>
              <a:rPr lang="en-US" sz="2400" b="1" dirty="0" smtClean="0">
                <a:latin typeface="Malgun Gothic" pitchFamily="34" charset="-127"/>
                <a:ea typeface="Malgun Gothic" pitchFamily="34" charset="-127"/>
                <a:cs typeface="Arial" pitchFamily="34" charset="0"/>
                <a:sym typeface="Wingdings" pitchFamily="2" charset="2"/>
              </a:rPr>
              <a:t>OR </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r>
            <a:br>
              <a:rPr lang="en-US" sz="2400" dirty="0" smtClean="0">
                <a:solidFill>
                  <a:srgbClr val="0000FF"/>
                </a:solidFill>
                <a:latin typeface="Lucida Console" pitchFamily="49" charset="0"/>
                <a:ea typeface="Malgun Gothic" pitchFamily="34" charset="-127"/>
                <a:cs typeface="Arial" pitchFamily="34" charset="0"/>
                <a:sym typeface="Wingdings" pitchFamily="2" charset="2"/>
              </a:rPr>
            </a:b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t>
            </a: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begin</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 </a:t>
            </a: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End			 </a:t>
            </a:r>
            <a:r>
              <a:rPr lang="en-US" sz="2400" b="1" dirty="0" smtClean="0">
                <a:latin typeface="Malgun Gothic" pitchFamily="34" charset="-127"/>
                <a:ea typeface="Malgun Gothic" pitchFamily="34" charset="-127"/>
                <a:cs typeface="Arial" pitchFamily="34" charset="0"/>
                <a:sym typeface="Wingdings" pitchFamily="2" charset="2"/>
              </a:rPr>
              <a:t>OR</a:t>
            </a:r>
          </a:p>
          <a:p>
            <a:pPr marL="360000" indent="-360000">
              <a:spcAft>
                <a:spcPts val="600"/>
              </a:spcAft>
            </a:pPr>
            <a:r>
              <a:rPr lang="en-US" sz="2400" b="1" dirty="0">
                <a:solidFill>
                  <a:srgbClr val="0000FF"/>
                </a:solidFill>
                <a:latin typeface="Malgun Gothic" pitchFamily="34" charset="-127"/>
                <a:ea typeface="Malgun Gothic" pitchFamily="34" charset="-127"/>
                <a:cs typeface="Arial" pitchFamily="34" charset="0"/>
                <a:sym typeface="Wingdings" pitchFamily="2" charset="2"/>
              </a:rPr>
              <a:t>	</a:t>
            </a:r>
            <a:r>
              <a:rPr lang="en-US" sz="2400" b="1" dirty="0" smtClean="0">
                <a:solidFill>
                  <a:srgbClr val="0000FF"/>
                </a:solidFill>
                <a:latin typeface="Malgun Gothic" pitchFamily="34" charset="-127"/>
                <a:ea typeface="Malgun Gothic" pitchFamily="34" charset="-127"/>
                <a:cs typeface="Arial" pitchFamily="34" charset="0"/>
                <a:sym typeface="Wingdings" pitchFamily="2" charset="2"/>
              </a:rPr>
              <a:t>	</a:t>
            </a:r>
            <a:r>
              <a:rPr lang="en-US" sz="1400" b="1" i="1" dirty="0">
                <a:solidFill>
                  <a:srgbClr val="0000FF"/>
                </a:solidFill>
                <a:latin typeface="Malgun Gothic" pitchFamily="34" charset="-127"/>
                <a:ea typeface="Malgun Gothic" pitchFamily="34" charset="-127"/>
                <a:cs typeface="Arial" pitchFamily="34" charset="0"/>
                <a:sym typeface="Wingdings" pitchFamily="2" charset="2"/>
              </a:rPr>
              <a:t>we do not need blocks as every compound operator can just have a sequence operators in like if &lt;</a:t>
            </a:r>
            <a:r>
              <a:rPr lang="en-US" sz="1400" b="1" i="1" dirty="0" err="1">
                <a:solidFill>
                  <a:srgbClr val="0000FF"/>
                </a:solidFill>
                <a:latin typeface="Malgun Gothic" pitchFamily="34" charset="-127"/>
                <a:ea typeface="Malgun Gothic" pitchFamily="34" charset="-127"/>
                <a:cs typeface="Arial" pitchFamily="34" charset="0"/>
                <a:sym typeface="Wingdings" pitchFamily="2" charset="2"/>
              </a:rPr>
              <a:t>bool_expr</a:t>
            </a:r>
            <a:r>
              <a:rPr lang="en-US" sz="1400" b="1" i="1" dirty="0">
                <a:solidFill>
                  <a:srgbClr val="0000FF"/>
                </a:solidFill>
                <a:latin typeface="Malgun Gothic" pitchFamily="34" charset="-127"/>
                <a:ea typeface="Malgun Gothic" pitchFamily="34" charset="-127"/>
                <a:cs typeface="Arial" pitchFamily="34" charset="0"/>
                <a:sym typeface="Wingdings" pitchFamily="2" charset="2"/>
              </a:rPr>
              <a:t>&gt; then &lt;</a:t>
            </a:r>
            <a:r>
              <a:rPr lang="en-US" sz="1400" b="1" i="1" dirty="0" err="1">
                <a:solidFill>
                  <a:srgbClr val="0000FF"/>
                </a:solidFill>
                <a:latin typeface="Malgun Gothic" pitchFamily="34" charset="-127"/>
                <a:ea typeface="Malgun Gothic" pitchFamily="34" charset="-127"/>
                <a:cs typeface="Arial" pitchFamily="34" charset="0"/>
                <a:sym typeface="Wingdings" pitchFamily="2" charset="2"/>
              </a:rPr>
              <a:t>sequence_of_operators</a:t>
            </a:r>
            <a:r>
              <a:rPr lang="en-US" sz="1400" b="1" i="1" dirty="0">
                <a:solidFill>
                  <a:srgbClr val="0000FF"/>
                </a:solidFill>
                <a:latin typeface="Malgun Gothic" pitchFamily="34" charset="-127"/>
                <a:ea typeface="Malgun Gothic" pitchFamily="34" charset="-127"/>
                <a:cs typeface="Arial" pitchFamily="34" charset="0"/>
                <a:sym typeface="Wingdings" pitchFamily="2" charset="2"/>
              </a:rPr>
              <a:t>&gt; [else &lt;</a:t>
            </a:r>
            <a:r>
              <a:rPr lang="en-US" sz="1400" b="1" i="1" dirty="0" err="1">
                <a:solidFill>
                  <a:srgbClr val="0000FF"/>
                </a:solidFill>
                <a:latin typeface="Malgun Gothic" pitchFamily="34" charset="-127"/>
                <a:ea typeface="Malgun Gothic" pitchFamily="34" charset="-127"/>
                <a:cs typeface="Arial" pitchFamily="34" charset="0"/>
                <a:sym typeface="Wingdings" pitchFamily="2" charset="2"/>
              </a:rPr>
              <a:t>sequence_of_operators</a:t>
            </a:r>
            <a:r>
              <a:rPr lang="en-US" sz="1400" b="1" i="1" dirty="0">
                <a:solidFill>
                  <a:srgbClr val="0000FF"/>
                </a:solidFill>
                <a:latin typeface="Malgun Gothic" pitchFamily="34" charset="-127"/>
                <a:ea typeface="Malgun Gothic" pitchFamily="34" charset="-127"/>
                <a:cs typeface="Arial" pitchFamily="34" charset="0"/>
                <a:sym typeface="Wingdings" pitchFamily="2" charset="2"/>
              </a:rPr>
              <a:t>&gt;] end [-- if]. Example</a:t>
            </a:r>
          </a:p>
          <a:p>
            <a:pPr marL="360000" indent="-360000">
              <a:spcAft>
                <a:spcPts val="600"/>
              </a:spcAft>
            </a:pPr>
            <a:r>
              <a:rPr lang="en-US" sz="1400" b="1" i="1" dirty="0">
                <a:solidFill>
                  <a:srgbClr val="0000FF"/>
                </a:solidFill>
                <a:latin typeface="Malgun Gothic" pitchFamily="34" charset="-127"/>
                <a:ea typeface="Malgun Gothic" pitchFamily="34" charset="-127"/>
                <a:cs typeface="Arial" pitchFamily="34" charset="0"/>
                <a:sym typeface="Wingdings" pitchFamily="2" charset="2"/>
              </a:rPr>
              <a:t>	if a &gt; 0 then a := 5 end -- if</a:t>
            </a:r>
          </a:p>
          <a:p>
            <a:pPr marL="360000" indent="-360000">
              <a:spcAft>
                <a:spcPts val="600"/>
              </a:spcAft>
            </a:pPr>
            <a:r>
              <a:rPr lang="en-US" sz="1400" b="1" i="1" dirty="0">
                <a:solidFill>
                  <a:srgbClr val="0000FF"/>
                </a:solidFill>
                <a:latin typeface="Malgun Gothic" pitchFamily="34" charset="-127"/>
                <a:ea typeface="Malgun Gothic" pitchFamily="34" charset="-127"/>
                <a:cs typeface="Arial" pitchFamily="34" charset="0"/>
                <a:sym typeface="Wingdings" pitchFamily="2" charset="2"/>
              </a:rPr>
              <a:t>or</a:t>
            </a:r>
          </a:p>
          <a:p>
            <a:pPr marL="360000" indent="-360000">
              <a:spcAft>
                <a:spcPts val="600"/>
              </a:spcAft>
            </a:pPr>
            <a:r>
              <a:rPr lang="en-US" sz="1400" b="1" i="1" dirty="0">
                <a:solidFill>
                  <a:srgbClr val="0000FF"/>
                </a:solidFill>
                <a:latin typeface="Malgun Gothic" pitchFamily="34" charset="-127"/>
                <a:ea typeface="Malgun Gothic" pitchFamily="34" charset="-127"/>
                <a:cs typeface="Arial" pitchFamily="34" charset="0"/>
                <a:sym typeface="Wingdings" pitchFamily="2" charset="2"/>
              </a:rPr>
              <a:t>	if B = 0 then a:= 6; a := 7; b := 34 </a:t>
            </a:r>
            <a:r>
              <a:rPr lang="en-US" sz="1400" b="1" i="1" dirty="0" smtClean="0">
                <a:solidFill>
                  <a:srgbClr val="0000FF"/>
                </a:solidFill>
                <a:latin typeface="Malgun Gothic" pitchFamily="34" charset="-127"/>
                <a:ea typeface="Malgun Gothic" pitchFamily="34" charset="-127"/>
                <a:cs typeface="Arial" pitchFamily="34" charset="0"/>
                <a:sym typeface="Wingdings" pitchFamily="2" charset="2"/>
              </a:rPr>
              <a:t>end</a:t>
            </a:r>
          </a:p>
          <a:p>
            <a:pPr marL="360000" indent="-360000">
              <a:spcAft>
                <a:spcPts val="600"/>
              </a:spcAft>
            </a:pPr>
            <a:r>
              <a:rPr lang="en-US" sz="1400" b="1" i="1" dirty="0" smtClean="0">
                <a:solidFill>
                  <a:srgbClr val="0000FF"/>
                </a:solidFill>
                <a:latin typeface="Malgun Gothic" pitchFamily="34" charset="-127"/>
                <a:ea typeface="Malgun Gothic" pitchFamily="34" charset="-127"/>
                <a:cs typeface="Arial" pitchFamily="34" charset="0"/>
                <a:sym typeface="Wingdings" pitchFamily="2" charset="2"/>
              </a:rPr>
              <a:t>This covers if dilemma below as well …</a:t>
            </a:r>
            <a:r>
              <a:rPr lang="en-US" b="1" i="1" dirty="0">
                <a:solidFill>
                  <a:srgbClr val="0000FF"/>
                </a:solidFill>
                <a:latin typeface="Malgun Gothic" pitchFamily="34" charset="-127"/>
                <a:ea typeface="Malgun Gothic" pitchFamily="34" charset="-127"/>
                <a:cs typeface="Arial" pitchFamily="34" charset="0"/>
                <a:sym typeface="Wingdings" pitchFamily="2" charset="2"/>
              </a:rPr>
              <a:t/>
            </a:r>
            <a:br>
              <a:rPr lang="en-US" b="1" i="1" dirty="0">
                <a:solidFill>
                  <a:srgbClr val="0000FF"/>
                </a:solidFill>
                <a:latin typeface="Malgun Gothic" pitchFamily="34" charset="-127"/>
                <a:ea typeface="Malgun Gothic" pitchFamily="34" charset="-127"/>
                <a:cs typeface="Arial" pitchFamily="34" charset="0"/>
                <a:sym typeface="Wingdings" pitchFamily="2" charset="2"/>
              </a:rPr>
            </a:b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     if ( ... ) { ... } else { ... }   </a:t>
            </a:r>
            <a:r>
              <a:rPr lang="en-US" sz="2400" b="1" dirty="0" smtClean="0">
                <a:latin typeface="Malgun Gothic" pitchFamily="34" charset="-127"/>
                <a:ea typeface="Malgun Gothic" pitchFamily="34" charset="-127"/>
                <a:cs typeface="Arial" pitchFamily="34" charset="0"/>
                <a:sym typeface="Wingdings" pitchFamily="2" charset="2"/>
              </a:rPr>
              <a:t>OR </a:t>
            </a: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
            </a:r>
            <a:b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b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     if ... then ... else ... end if</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Language Syntax 2.B</a:t>
            </a:r>
          </a:p>
        </p:txBody>
      </p:sp>
      <p:sp>
        <p:nvSpPr>
          <p:cNvPr id="5" name="TextBox 4"/>
          <p:cNvSpPr txBox="1"/>
          <p:nvPr/>
        </p:nvSpPr>
        <p:spPr>
          <a:xfrm>
            <a:off x="129208" y="861965"/>
            <a:ext cx="8928992" cy="2154436"/>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Conciseness or readability</a:t>
            </a:r>
            <a:r>
              <a:rPr lang="en-US" sz="3000" dirty="0" smtClean="0">
                <a:latin typeface="Malgun Gothic" pitchFamily="34" charset="-127"/>
                <a:ea typeface="Malgun Gothic" pitchFamily="34" charset="-127"/>
                <a:cs typeface="Arial" pitchFamily="34" charset="0"/>
                <a:sym typeface="Wingdings" pitchFamily="2" charset="2"/>
              </a:rPr>
              <a:t>?</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    </a:t>
            </a:r>
            <a:r>
              <a:rPr lang="en-US" sz="2400" b="1" dirty="0" err="1" smtClean="0">
                <a:solidFill>
                  <a:srgbClr val="0000FF"/>
                </a:solidFill>
                <a:latin typeface="Lucida Console" pitchFamily="49" charset="0"/>
                <a:ea typeface="Malgun Gothic" pitchFamily="34" charset="-127"/>
                <a:cs typeface="Arial" pitchFamily="34" charset="0"/>
                <a:sym typeface="Wingdings" pitchFamily="2" charset="2"/>
              </a:rPr>
              <a:t>int</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(*(f[10]))(</a:t>
            </a: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double</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t>
            </a:r>
            <a:r>
              <a:rPr lang="en-US" sz="2400" b="1" dirty="0" smtClean="0">
                <a:latin typeface="Malgun Gothic" pitchFamily="34" charset="-127"/>
                <a:ea typeface="Malgun Gothic" pitchFamily="34" charset="-127"/>
                <a:cs typeface="Arial" pitchFamily="34" charset="0"/>
                <a:sym typeface="Wingdings" pitchFamily="2" charset="2"/>
              </a:rPr>
              <a:t>OR </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r>
            <a:br>
              <a:rPr lang="en-US" sz="2400" dirty="0" smtClean="0">
                <a:solidFill>
                  <a:srgbClr val="0000FF"/>
                </a:solidFill>
                <a:latin typeface="Lucida Console" pitchFamily="49" charset="0"/>
                <a:ea typeface="Malgun Gothic" pitchFamily="34" charset="-127"/>
                <a:cs typeface="Arial" pitchFamily="34" charset="0"/>
                <a:sym typeface="Wingdings" pitchFamily="2" charset="2"/>
              </a:rPr>
            </a:b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t>
            </a: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array</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10 </a:t>
            </a: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of</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t>
            </a: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pointer</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t>
            </a: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to</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r>
            <a:br>
              <a:rPr lang="en-US" sz="2400" dirty="0" smtClean="0">
                <a:solidFill>
                  <a:srgbClr val="0000FF"/>
                </a:solidFill>
                <a:latin typeface="Lucida Console" pitchFamily="49" charset="0"/>
                <a:ea typeface="Malgun Gothic" pitchFamily="34" charset="-127"/>
                <a:cs typeface="Arial" pitchFamily="34" charset="0"/>
                <a:sym typeface="Wingdings" pitchFamily="2" charset="2"/>
              </a:rPr>
            </a:b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t>
            </a: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function</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(real): </a:t>
            </a: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pointer</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a:t>
            </a:r>
            <a:r>
              <a:rPr lang="en-US" sz="2400" b="1" dirty="0" smtClean="0">
                <a:solidFill>
                  <a:srgbClr val="0000FF"/>
                </a:solidFill>
                <a:latin typeface="Lucida Console" pitchFamily="49" charset="0"/>
                <a:ea typeface="Malgun Gothic" pitchFamily="34" charset="-127"/>
                <a:cs typeface="Arial" pitchFamily="34" charset="0"/>
                <a:sym typeface="Wingdings" pitchFamily="2" charset="2"/>
              </a:rPr>
              <a:t>to</a:t>
            </a:r>
            <a:r>
              <a:rPr lang="en-US" sz="2400" dirty="0" smtClean="0">
                <a:solidFill>
                  <a:srgbClr val="0000FF"/>
                </a:solidFill>
                <a:latin typeface="Lucida Console" pitchFamily="49" charset="0"/>
                <a:ea typeface="Malgun Gothic" pitchFamily="34" charset="-127"/>
                <a:cs typeface="Arial" pitchFamily="34" charset="0"/>
                <a:sym typeface="Wingdings" pitchFamily="2" charset="2"/>
              </a:rPr>
              <a:t> integer OR</a:t>
            </a:r>
          </a:p>
          <a:p>
            <a:pPr lvl="2">
              <a:spcAft>
                <a:spcPts val="600"/>
              </a:spcAft>
            </a:pPr>
            <a:r>
              <a:rPr lang="en-US" sz="2400" i="1" dirty="0" smtClean="0">
                <a:solidFill>
                  <a:srgbClr val="0000FF"/>
                </a:solidFill>
                <a:latin typeface="Lucida Console" pitchFamily="49" charset="0"/>
                <a:ea typeface="Malgun Gothic" pitchFamily="34" charset="-127"/>
                <a:cs typeface="Arial" pitchFamily="34" charset="0"/>
                <a:sym typeface="Wingdings" pitchFamily="2" charset="2"/>
              </a:rPr>
              <a:t>[AK: I prefer readability …]</a:t>
            </a:r>
          </a:p>
        </p:txBody>
      </p:sp>
    </p:spTree>
    <p:extLst>
      <p:ext uri="{BB962C8B-B14F-4D97-AF65-F5344CB8AC3E}">
        <p14:creationId xmlns:p14="http://schemas.microsoft.com/office/powerpoint/2010/main" val="2228143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Language Syntax 3</a:t>
            </a:r>
          </a:p>
        </p:txBody>
      </p:sp>
      <p:sp>
        <p:nvSpPr>
          <p:cNvPr id="5" name="TextBox 4"/>
          <p:cNvSpPr txBox="1"/>
          <p:nvPr/>
        </p:nvSpPr>
        <p:spPr>
          <a:xfrm>
            <a:off x="129208" y="861965"/>
            <a:ext cx="8928992" cy="5740033"/>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Keywords: full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abbreviated? </a:t>
            </a:r>
            <a:r>
              <a:rPr lang="en-US" sz="2400" i="1" dirty="0" smtClean="0">
                <a:latin typeface="Malgun Gothic" pitchFamily="34" charset="-127"/>
                <a:ea typeface="Malgun Gothic" pitchFamily="34" charset="-127"/>
                <a:cs typeface="Arial" pitchFamily="34" charset="0"/>
                <a:sym typeface="Wingdings" pitchFamily="2" charset="2"/>
              </a:rPr>
              <a:t>[AK: I vote for full but carefully selected]</a:t>
            </a:r>
            <a:endParaRPr lang="en-US" sz="3000" i="1" dirty="0" smtClean="0">
              <a:latin typeface="Malgun Gothic" pitchFamily="34" charset="-127"/>
              <a:ea typeface="Malgun Gothic" pitchFamily="34" charset="-127"/>
              <a:cs typeface="Arial" pitchFamily="34" charset="0"/>
              <a:sym typeface="Wingdings" pitchFamily="2" charset="2"/>
            </a:endParaRPr>
          </a:p>
          <a:p>
            <a:pPr marL="360000" indent="-360000">
              <a:spcAft>
                <a:spcPts val="600"/>
              </a:spcAft>
            </a:pPr>
            <a:r>
              <a:rPr lang="en-US" sz="3000" dirty="0" smtClean="0">
                <a:latin typeface="Malgun Gothic" pitchFamily="34" charset="-127"/>
                <a:ea typeface="Malgun Gothic" pitchFamily="34" charset="-127"/>
                <a:cs typeface="Arial" pitchFamily="34" charset="0"/>
                <a:sym typeface="Wingdings" pitchFamily="2" charset="2"/>
              </a:rPr>
              <a:t>       Rust: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fn</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err="1" smtClean="0">
                <a:solidFill>
                  <a:srgbClr val="0000FF"/>
                </a:solidFill>
                <a:latin typeface="Lucida Console" pitchFamily="49" charset="0"/>
                <a:ea typeface="Malgun Gothic" pitchFamily="34" charset="-127"/>
                <a:cs typeface="Arial" pitchFamily="34" charset="0"/>
                <a:sym typeface="Wingdings" pitchFamily="2" charset="2"/>
              </a:rPr>
              <a:t>mut</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err="1" smtClean="0">
                <a:solidFill>
                  <a:srgbClr val="0000FF"/>
                </a:solidFill>
                <a:latin typeface="Lucida Console" pitchFamily="49" charset="0"/>
                <a:ea typeface="Malgun Gothic" pitchFamily="34" charset="-127"/>
                <a:cs typeface="Arial" pitchFamily="34" charset="0"/>
                <a:sym typeface="Wingdings" pitchFamily="2" charset="2"/>
              </a:rPr>
              <a:t>impl</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err="1" smtClean="0">
                <a:solidFill>
                  <a:srgbClr val="0000FF"/>
                </a:solidFill>
                <a:latin typeface="Lucida Console" pitchFamily="49" charset="0"/>
                <a:ea typeface="Malgun Gothic" pitchFamily="34" charset="-127"/>
                <a:cs typeface="Arial" pitchFamily="34" charset="0"/>
                <a:sym typeface="Wingdings" pitchFamily="2" charset="2"/>
              </a:rPr>
              <a:t>priv</a:t>
            </a:r>
            <a:r>
              <a:rPr lang="en-US" sz="3000" dirty="0" smtClean="0">
                <a:latin typeface="Malgun Gothic" pitchFamily="34" charset="-127"/>
                <a:ea typeface="Malgun Gothic" pitchFamily="34" charset="-127"/>
                <a:cs typeface="Arial" pitchFamily="34" charset="0"/>
                <a:sym typeface="Wingdings" pitchFamily="2" charset="2"/>
              </a:rPr>
              <a:t>, …</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t>
            </a:r>
            <a:r>
              <a:rPr lang="en-US" sz="3000" dirty="0" err="1" smtClean="0">
                <a:latin typeface="Malgun Gothic" pitchFamily="34" charset="-127"/>
                <a:ea typeface="Malgun Gothic" pitchFamily="34" charset="-127"/>
                <a:cs typeface="Arial" pitchFamily="34" charset="0"/>
                <a:sym typeface="Wingdings" pitchFamily="2" charset="2"/>
              </a:rPr>
              <a:t>Ada</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function</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procedure</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protected</a:t>
            </a:r>
            <a:r>
              <a:rPr lang="en-US" sz="3000" dirty="0" smtClean="0">
                <a:latin typeface="Malgun Gothic" pitchFamily="34" charset="-127"/>
                <a:ea typeface="Malgun Gothic" pitchFamily="34" charset="-127"/>
                <a:cs typeface="Arial" pitchFamily="34" charset="0"/>
                <a:sym typeface="Wingdings" pitchFamily="2" charset="2"/>
              </a:rPr>
              <a:t>, …</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C++: </a:t>
            </a:r>
            <a:r>
              <a:rPr lang="en-US" sz="3000" dirty="0" err="1" smtClean="0">
                <a:solidFill>
                  <a:srgbClr val="0000FF"/>
                </a:solidFill>
                <a:latin typeface="Lucida Console" pitchFamily="49" charset="0"/>
                <a:ea typeface="Malgun Gothic" pitchFamily="34" charset="-127"/>
                <a:cs typeface="Arial" pitchFamily="34" charset="0"/>
                <a:sym typeface="Wingdings" pitchFamily="2" charset="2"/>
              </a:rPr>
              <a:t>reinterpret_cast</a:t>
            </a:r>
            <a:r>
              <a:rPr lang="en-US" sz="3000" dirty="0" smtClean="0">
                <a:latin typeface="Malgun Gothic" pitchFamily="34" charset="-127"/>
                <a:ea typeface="Malgun Gothic" pitchFamily="34" charset="-127"/>
                <a:cs typeface="Arial" pitchFamily="34" charset="0"/>
                <a:sym typeface="Wingdings" pitchFamily="2" charset="2"/>
              </a:rPr>
              <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C#: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is</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as</a:t>
            </a:r>
            <a:r>
              <a:rPr lang="en-US" sz="3000" dirty="0" smtClean="0">
                <a:latin typeface="Malgun Gothic" pitchFamily="34" charset="-127"/>
                <a:ea typeface="Malgun Gothic" pitchFamily="34" charset="-127"/>
                <a:cs typeface="Arial" pitchFamily="34" charset="0"/>
                <a:sym typeface="Wingdings" pitchFamily="2" charset="2"/>
              </a:rPr>
              <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Java: </a:t>
            </a:r>
            <a:r>
              <a:rPr lang="en-US" sz="3000" dirty="0" err="1" smtClean="0">
                <a:solidFill>
                  <a:srgbClr val="0000FF"/>
                </a:solidFill>
                <a:latin typeface="Lucida Console" pitchFamily="49" charset="0"/>
                <a:ea typeface="Malgun Gothic" pitchFamily="34" charset="-127"/>
                <a:cs typeface="Arial" pitchFamily="34" charset="0"/>
                <a:sym typeface="Wingdings" pitchFamily="2" charset="2"/>
              </a:rPr>
              <a:t>instanceof</a:t>
            </a:r>
            <a:endParaRPr lang="en-US" sz="3000" dirty="0" smtClean="0">
              <a:solidFill>
                <a:srgbClr val="0000FF"/>
              </a:solidFill>
              <a:latin typeface="Lucida Console" pitchFamily="49" charset="0"/>
              <a:ea typeface="Malgun Gothic" pitchFamily="34" charset="-127"/>
              <a:cs typeface="Arial" pitchFamily="34" charset="0"/>
              <a:sym typeface="Wingdings" pitchFamily="2" charset="2"/>
            </a:endParaRP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Semicolons as delimiters: </a:t>
            </a:r>
            <a:r>
              <a:rPr lang="en-US" sz="2800" i="1" dirty="0" smtClean="0">
                <a:latin typeface="Malgun Gothic" pitchFamily="34" charset="-127"/>
                <a:ea typeface="Malgun Gothic" pitchFamily="34" charset="-127"/>
                <a:cs typeface="Arial" pitchFamily="34" charset="0"/>
                <a:sym typeface="Wingdings" pitchFamily="2" charset="2"/>
              </a:rPr>
              <a:t>[AK: I vote for arbitrary]</a:t>
            </a:r>
            <a:r>
              <a:rPr lang="en-US" sz="3000" dirty="0" smtClean="0">
                <a:latin typeface="Malgun Gothic" pitchFamily="34" charset="-127"/>
                <a:ea typeface="Malgun Gothic" pitchFamily="34" charset="-127"/>
                <a:cs typeface="Arial" pitchFamily="34" charset="0"/>
                <a:sym typeface="Wingdings" pitchFamily="2" charset="2"/>
              </a:rPr>
              <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 Mandatory? (Algol-68, C, </a:t>
            </a:r>
            <a:r>
              <a:rPr lang="en-US" sz="3000" dirty="0" err="1" smtClean="0">
                <a:latin typeface="Malgun Gothic" pitchFamily="34" charset="-127"/>
                <a:ea typeface="Malgun Gothic" pitchFamily="34" charset="-127"/>
                <a:cs typeface="Arial" pitchFamily="34" charset="0"/>
                <a:sym typeface="Wingdings" pitchFamily="2" charset="2"/>
              </a:rPr>
              <a:t>Ada</a:t>
            </a:r>
            <a:r>
              <a:rPr lang="en-US" sz="3000" dirty="0" smtClean="0">
                <a:latin typeface="Malgun Gothic" pitchFamily="34" charset="-127"/>
                <a:ea typeface="Malgun Gothic" pitchFamily="34" charset="-127"/>
                <a:cs typeface="Arial" pitchFamily="34" charset="0"/>
                <a:sym typeface="Wingdings" pitchFamily="2" charset="2"/>
              </a:rPr>
              <a:t>)</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 Mandatory &amp; redundant? (C++)</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 Arbitrary? (Go, Rust, Scala, Eiffel)</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 Dropped? (some functional languages)</a:t>
            </a:r>
            <a:endParaRPr lang="en-US" sz="2400" dirty="0" smtClean="0">
              <a:solidFill>
                <a:srgbClr val="0000FF"/>
              </a:solidFill>
              <a:latin typeface="Lucida Console" pitchFamily="49" charset="0"/>
              <a:ea typeface="Malgun Gothic" pitchFamily="34" charset="-127"/>
              <a:cs typeface="Arial" pitchFamily="34" charset="0"/>
              <a:sym typeface="Wingdings" pitchFamily="2" charset="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Language Syntax 4</a:t>
            </a:r>
          </a:p>
        </p:txBody>
      </p:sp>
      <p:sp>
        <p:nvSpPr>
          <p:cNvPr id="5" name="TextBox 4"/>
          <p:cNvSpPr txBox="1"/>
          <p:nvPr/>
        </p:nvSpPr>
        <p:spPr>
          <a:xfrm>
            <a:off x="0" y="570152"/>
            <a:ext cx="8928992" cy="5878532"/>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Assignment &amp; equation: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t>
            </a: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t>
            </a: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t>
            </a: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Compound assignments: yes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no? </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 += b</a:t>
            </a: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 := a + b </a:t>
            </a:r>
            <a:r>
              <a:rPr lang="en-US" sz="3000" b="1" dirty="0" smtClean="0">
                <a:latin typeface="Malgun Gothic" pitchFamily="34" charset="-127"/>
                <a:ea typeface="Malgun Gothic" pitchFamily="34" charset="-127"/>
                <a:cs typeface="Arial" pitchFamily="34" charset="0"/>
                <a:sym typeface="Wingdings" pitchFamily="2" charset="2"/>
              </a:rPr>
              <a:t>OR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a.”+=”(b)</a:t>
            </a:r>
            <a:endParaRPr lang="en-US" sz="3000" dirty="0" smtClean="0">
              <a:latin typeface="Malgun Gothic" pitchFamily="34" charset="-127"/>
              <a:ea typeface="Malgun Gothic" pitchFamily="34" charset="-127"/>
              <a:cs typeface="Arial" pitchFamily="34" charset="0"/>
              <a:sym typeface="Wingdings" pitchFamily="2" charset="2"/>
            </a:endParaRP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“Special” operators: yes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no? </a:t>
            </a:r>
            <a:r>
              <a:rPr lang="en-US" i="1" dirty="0" smtClean="0">
                <a:latin typeface="Malgun Gothic" pitchFamily="34" charset="-127"/>
                <a:ea typeface="Malgun Gothic" pitchFamily="34" charset="-127"/>
                <a:cs typeface="Arial" pitchFamily="34" charset="0"/>
                <a:sym typeface="Wingdings" pitchFamily="2" charset="2"/>
              </a:rPr>
              <a:t>[AK: that is feature of the class like “++” if it is defined why not]</a:t>
            </a:r>
            <a:endParaRPr lang="en-US" sz="3000" i="1" dirty="0" smtClean="0">
              <a:latin typeface="Malgun Gothic" pitchFamily="34" charset="-127"/>
              <a:ea typeface="Malgun Gothic" pitchFamily="34" charset="-127"/>
              <a:cs typeface="Arial" pitchFamily="34" charset="0"/>
              <a:sym typeface="Wingdings" pitchFamily="2" charset="2"/>
            </a:endParaRPr>
          </a:p>
          <a:p>
            <a:pPr marL="360000" indent="-360000">
              <a:spcAft>
                <a:spcPts val="600"/>
              </a:spcAft>
            </a:pP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 := a + 1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err="1" smtClean="0">
                <a:solidFill>
                  <a:srgbClr val="0000FF"/>
                </a:solidFill>
                <a:latin typeface="Lucida Console" pitchFamily="49" charset="0"/>
                <a:ea typeface="Malgun Gothic" pitchFamily="34" charset="-127"/>
                <a:cs typeface="Arial" pitchFamily="34" charset="0"/>
                <a:sym typeface="Wingdings" pitchFamily="2" charset="2"/>
              </a:rPr>
              <a:t>inc</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 OR a.”++”() </a:t>
            </a:r>
            <a:r>
              <a:rPr lang="en-US" sz="1400" dirty="0" smtClean="0">
                <a:solidFill>
                  <a:srgbClr val="0000FF"/>
                </a:solidFill>
                <a:latin typeface="Lucida Console" pitchFamily="49" charset="0"/>
                <a:ea typeface="Malgun Gothic" pitchFamily="34" charset="-127"/>
                <a:cs typeface="Arial" pitchFamily="34" charset="0"/>
                <a:sym typeface="Wingdings" pitchFamily="2" charset="2"/>
              </a:rPr>
              <a:t> if class type of object a has such feature …</a:t>
            </a:r>
            <a:endParaRPr lang="en-US" sz="3000" dirty="0" smtClean="0">
              <a:solidFill>
                <a:srgbClr val="0000FF"/>
              </a:solidFill>
              <a:latin typeface="Lucida Console" pitchFamily="49" charset="0"/>
              <a:ea typeface="Malgun Gothic" pitchFamily="34" charset="-127"/>
              <a:cs typeface="Arial" pitchFamily="34" charset="0"/>
              <a:sym typeface="Wingdings" pitchFamily="2" charset="2"/>
            </a:endParaRP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Template syntax: angle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square brackets?</a:t>
            </a:r>
          </a:p>
          <a:p>
            <a:pPr marL="360000" indent="-360000">
              <a:spcAft>
                <a:spcPts val="600"/>
              </a:spcAft>
            </a:pPr>
            <a:r>
              <a:rPr lang="en-US" sz="3000" dirty="0" smtClean="0">
                <a:solidFill>
                  <a:srgbClr val="0000FF"/>
                </a:solidFill>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Array[T]</a:t>
            </a: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Array&lt;T&gt;</a:t>
            </a: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Binary operators: infix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prefix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any? </a:t>
            </a:r>
            <a:r>
              <a:rPr lang="en-US" i="1" dirty="0" smtClean="0">
                <a:latin typeface="Malgun Gothic" pitchFamily="34" charset="-127"/>
                <a:ea typeface="Malgun Gothic" pitchFamily="34" charset="-127"/>
                <a:cs typeface="Arial" pitchFamily="34" charset="0"/>
                <a:sym typeface="Wingdings" pitchFamily="2" charset="2"/>
              </a:rPr>
              <a:t>[AK: infix]</a:t>
            </a:r>
            <a:endParaRPr lang="en-US" sz="3000" i="1" dirty="0" smtClean="0">
              <a:latin typeface="Malgun Gothic" pitchFamily="34" charset="-127"/>
              <a:ea typeface="Malgun Gothic" pitchFamily="34" charset="-127"/>
              <a:cs typeface="Arial" pitchFamily="34" charset="0"/>
              <a:sym typeface="Wingdings" pitchFamily="2" charset="2"/>
            </a:endParaRPr>
          </a:p>
          <a:p>
            <a:pPr marL="360000" indent="-360000">
              <a:spcAft>
                <a:spcPts val="600"/>
              </a:spcAft>
            </a:pPr>
            <a:r>
              <a:rPr lang="en-US" sz="3000" dirty="0" smtClean="0">
                <a:solidFill>
                  <a:srgbClr val="0000FF"/>
                </a:solidFill>
                <a:latin typeface="Malgun Gothic" pitchFamily="34" charset="-127"/>
                <a:ea typeface="Malgun Gothic" pitchFamily="34" charset="-127"/>
                <a:cs typeface="Arial" pitchFamily="34" charset="0"/>
                <a:sym typeface="Wingdings" pitchFamily="2" charset="2"/>
              </a:rPr>
              <a:t>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 + b </a:t>
            </a:r>
            <a:r>
              <a:rPr lang="en-US" sz="3000" b="1" dirty="0" smtClean="0">
                <a:latin typeface="Malgun Gothic" pitchFamily="34" charset="-127"/>
                <a:ea typeface="Malgun Gothic" pitchFamily="34" charset="-127"/>
                <a:cs typeface="Arial" pitchFamily="34" charset="0"/>
                <a:sym typeface="Wingdings" pitchFamily="2" charset="2"/>
              </a:rPr>
              <a:t>OR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 a b</a:t>
            </a:r>
            <a:r>
              <a:rPr lang="en-US" sz="3000" b="1" dirty="0" smtClean="0">
                <a:solidFill>
                  <a:srgbClr val="0000FF"/>
                </a:solidFill>
                <a:latin typeface="Lucida Console" pitchFamily="49" charset="0"/>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OR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t>
            </a:r>
            <a:r>
              <a:rPr lang="en-US" sz="3000" dirty="0" err="1" smtClean="0">
                <a:solidFill>
                  <a:srgbClr val="0000FF"/>
                </a:solidFill>
                <a:latin typeface="Lucida Console" pitchFamily="49" charset="0"/>
                <a:ea typeface="Malgun Gothic" pitchFamily="34" charset="-127"/>
                <a:cs typeface="Arial" pitchFamily="34" charset="0"/>
                <a:sym typeface="Wingdings" pitchFamily="2" charset="2"/>
              </a:rPr>
              <a:t>a,b</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t>
            </a:r>
            <a:r>
              <a:rPr lang="en-US" sz="3000" b="1" dirty="0" smtClean="0">
                <a:latin typeface="Malgun Gothic" pitchFamily="34" charset="-127"/>
                <a:ea typeface="Malgun Gothic" pitchFamily="34" charset="-127"/>
                <a:cs typeface="Arial" pitchFamily="34" charset="0"/>
                <a:sym typeface="Wingdings" pitchFamily="2" charset="2"/>
              </a:rPr>
              <a:t>OR </a:t>
            </a:r>
            <a:r>
              <a:rPr lang="en-US" sz="3000" dirty="0" smtClean="0">
                <a:solidFill>
                  <a:srgbClr val="0000FF"/>
                </a:solidFill>
                <a:latin typeface="Lucida Console" pitchFamily="49" charset="0"/>
                <a:ea typeface="Malgun Gothic" pitchFamily="34" charset="-127"/>
                <a:cs typeface="Arial" pitchFamily="34" charset="0"/>
                <a:sym typeface="Wingdings" pitchFamily="2" charset="2"/>
              </a:rPr>
              <a:t>a.’+’(b) </a:t>
            </a:r>
            <a:r>
              <a:rPr lang="en-US" sz="1400" dirty="0" smtClean="0">
                <a:solidFill>
                  <a:srgbClr val="0000FF"/>
                </a:solidFill>
                <a:latin typeface="Lucida Console" pitchFamily="49" charset="0"/>
                <a:ea typeface="Malgun Gothic" pitchFamily="34" charset="-127"/>
                <a:cs typeface="Arial" pitchFamily="34" charset="0"/>
                <a:sym typeface="Wingdings" pitchFamily="2" charset="2"/>
              </a:rPr>
              <a:t>then operators are equal to functions as they are in fact</a:t>
            </a:r>
            <a:endParaRPr lang="en-US" sz="1100" dirty="0" smtClean="0">
              <a:solidFill>
                <a:srgbClr val="0000FF"/>
              </a:solidFill>
              <a:latin typeface="Lucida Console" pitchFamily="49" charset="0"/>
              <a:ea typeface="Malgun Gothic" pitchFamily="34" charset="-127"/>
              <a:cs typeface="Arial" pitchFamily="34" charset="0"/>
              <a:sym typeface="Wingdings" pitchFamily="2" charset="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5445122"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The Language Level</a:t>
            </a:r>
          </a:p>
        </p:txBody>
      </p:sp>
      <p:sp>
        <p:nvSpPr>
          <p:cNvPr id="5" name="TextBox 4"/>
          <p:cNvSpPr txBox="1"/>
          <p:nvPr/>
        </p:nvSpPr>
        <p:spPr>
          <a:xfrm>
            <a:off x="38150" y="620688"/>
            <a:ext cx="9070353" cy="6063198"/>
          </a:xfrm>
          <a:prstGeom prst="rect">
            <a:avLst/>
          </a:prstGeom>
          <a:noFill/>
        </p:spPr>
        <p:txBody>
          <a:bodyPr wrap="square" lIns="0" tIns="0" rtlCol="0">
            <a:spAutoFit/>
          </a:bodyPr>
          <a:lstStyle/>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C</a:t>
            </a:r>
            <a:r>
              <a:rPr lang="en-US" sz="3200" dirty="0" smtClean="0">
                <a:latin typeface="Malgun Gothic" pitchFamily="34" charset="-127"/>
                <a:ea typeface="Malgun Gothic" pitchFamily="34" charset="-127"/>
                <a:cs typeface="Arial" pitchFamily="34" charset="0"/>
              </a:rPr>
              <a:t>, </a:t>
            </a:r>
            <a:r>
              <a:rPr lang="en-US" sz="3200" b="1" dirty="0" smtClean="0">
                <a:latin typeface="Malgun Gothic" pitchFamily="34" charset="-127"/>
                <a:ea typeface="Malgun Gothic" pitchFamily="34" charset="-127"/>
                <a:cs typeface="Arial" pitchFamily="34" charset="0"/>
              </a:rPr>
              <a:t>C++</a:t>
            </a:r>
            <a:r>
              <a:rPr lang="en-US" sz="3200" dirty="0" smtClean="0">
                <a:latin typeface="Malgun Gothic" pitchFamily="34" charset="-127"/>
                <a:ea typeface="Malgun Gothic" pitchFamily="34" charset="-127"/>
                <a:cs typeface="Arial" pitchFamily="34" charset="0"/>
              </a:rPr>
              <a:t>: </a:t>
            </a:r>
            <a:r>
              <a:rPr lang="en-US" sz="3200" dirty="0" smtClean="0">
                <a:solidFill>
                  <a:srgbClr val="FF0000"/>
                </a:solidFill>
                <a:latin typeface="Malgun Gothic" pitchFamily="34" charset="-127"/>
                <a:ea typeface="Malgun Gothic" pitchFamily="34" charset="-127"/>
                <a:cs typeface="Arial" pitchFamily="34" charset="0"/>
              </a:rPr>
              <a:t>Low level</a:t>
            </a:r>
            <a:r>
              <a:rPr lang="en-US" sz="3200" dirty="0" smtClean="0">
                <a:latin typeface="Malgun Gothic" pitchFamily="34" charset="-127"/>
                <a:ea typeface="Malgun Gothic" pitchFamily="34" charset="-127"/>
                <a:cs typeface="Arial" pitchFamily="34" charset="0"/>
              </a:rPr>
              <a:t>: detailed HW control incorporated to the language itself</a:t>
            </a:r>
            <a:br>
              <a:rPr lang="en-US" sz="3200" dirty="0" smtClean="0">
                <a:latin typeface="Malgun Gothic" pitchFamily="34" charset="-127"/>
                <a:ea typeface="Malgun Gothic" pitchFamily="34" charset="-127"/>
                <a:cs typeface="Arial" pitchFamily="34" charset="0"/>
              </a:rPr>
            </a:br>
            <a:r>
              <a:rPr lang="en-US" sz="2400" i="1" dirty="0" smtClean="0">
                <a:latin typeface="Malgun Gothic" pitchFamily="34" charset="-127"/>
                <a:ea typeface="Malgun Gothic" pitchFamily="34" charset="-127"/>
                <a:cs typeface="Arial" pitchFamily="34" charset="0"/>
              </a:rPr>
              <a:t>Pointer arithmetic, array semantics, integer-&gt;pointer conversions</a:t>
            </a:r>
            <a:r>
              <a:rPr lang="en-US" sz="3200" dirty="0" smtClean="0">
                <a:latin typeface="Malgun Gothic" pitchFamily="34" charset="-127"/>
                <a:ea typeface="Malgun Gothic" pitchFamily="34" charset="-127"/>
                <a:cs typeface="Arial" pitchFamily="34" charset="0"/>
              </a:rPr>
              <a:t>.</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Modula-2</a:t>
            </a:r>
            <a:r>
              <a:rPr lang="en-US" sz="3200" dirty="0" smtClean="0">
                <a:latin typeface="Malgun Gothic" pitchFamily="34" charset="-127"/>
                <a:ea typeface="Malgun Gothic" pitchFamily="34" charset="-127"/>
                <a:cs typeface="Arial" pitchFamily="34" charset="0"/>
              </a:rPr>
              <a:t>, </a:t>
            </a:r>
            <a:r>
              <a:rPr lang="en-US" sz="3200" b="1" dirty="0" smtClean="0">
                <a:latin typeface="Malgun Gothic" pitchFamily="34" charset="-127"/>
                <a:ea typeface="Malgun Gothic" pitchFamily="34" charset="-127"/>
                <a:cs typeface="Arial" pitchFamily="34" charset="0"/>
              </a:rPr>
              <a:t>Oberon</a:t>
            </a:r>
            <a:r>
              <a:rPr lang="en-US" sz="3200" dirty="0" smtClean="0">
                <a:latin typeface="Malgun Gothic" pitchFamily="34" charset="-127"/>
                <a:ea typeface="Malgun Gothic" pitchFamily="34" charset="-127"/>
                <a:cs typeface="Arial" pitchFamily="34" charset="0"/>
              </a:rPr>
              <a:t>: </a:t>
            </a:r>
            <a:r>
              <a:rPr lang="en-US" sz="3200" dirty="0" smtClean="0">
                <a:solidFill>
                  <a:srgbClr val="FF0000"/>
                </a:solidFill>
                <a:latin typeface="Malgun Gothic" pitchFamily="34" charset="-127"/>
                <a:ea typeface="Malgun Gothic" pitchFamily="34" charset="-127"/>
                <a:cs typeface="Arial" pitchFamily="34" charset="0"/>
              </a:rPr>
              <a:t>Managed low level</a:t>
            </a:r>
            <a:r>
              <a:rPr lang="en-US" sz="3200" dirty="0" smtClean="0">
                <a:latin typeface="Malgun Gothic" pitchFamily="34" charset="-127"/>
                <a:ea typeface="Malgun Gothic" pitchFamily="34" charset="-127"/>
                <a:cs typeface="Arial" pitchFamily="34" charset="0"/>
              </a:rPr>
              <a:t>: predefined system library; a special type </a:t>
            </a:r>
            <a:r>
              <a:rPr lang="en-US" sz="3200" dirty="0" smtClean="0">
                <a:solidFill>
                  <a:srgbClr val="0000FF"/>
                </a:solidFill>
                <a:latin typeface="Lucida Console" pitchFamily="49" charset="0"/>
                <a:ea typeface="Malgun Gothic" pitchFamily="34" charset="-127"/>
                <a:cs typeface="Arial" pitchFamily="34" charset="0"/>
              </a:rPr>
              <a:t>Address</a:t>
            </a:r>
            <a:r>
              <a:rPr lang="en-US" sz="3200" dirty="0" smtClean="0">
                <a:latin typeface="Malgun Gothic" pitchFamily="34" charset="-127"/>
                <a:ea typeface="Malgun Gothic" pitchFamily="34" charset="-127"/>
                <a:cs typeface="Arial" pitchFamily="34" charset="0"/>
              </a:rPr>
              <a:t> (Modula-2).</a:t>
            </a:r>
          </a:p>
          <a:p>
            <a:pPr marL="360000" indent="-360000">
              <a:spcAft>
                <a:spcPts val="600"/>
              </a:spcAft>
              <a:buFont typeface="Arial" pitchFamily="34" charset="0"/>
              <a:buChar char="•"/>
            </a:pPr>
            <a:r>
              <a:rPr lang="en-US" sz="3200" b="1" dirty="0" err="1" smtClean="0">
                <a:latin typeface="Malgun Gothic" pitchFamily="34" charset="-127"/>
                <a:ea typeface="Malgun Gothic" pitchFamily="34" charset="-127"/>
                <a:cs typeface="Arial" pitchFamily="34" charset="0"/>
              </a:rPr>
              <a:t>Ada</a:t>
            </a:r>
            <a:r>
              <a:rPr lang="en-US" sz="3200" dirty="0" smtClean="0">
                <a:latin typeface="Malgun Gothic" pitchFamily="34" charset="-127"/>
                <a:ea typeface="Malgun Gothic" pitchFamily="34" charset="-127"/>
                <a:cs typeface="Arial" pitchFamily="34" charset="0"/>
              </a:rPr>
              <a:t>: </a:t>
            </a:r>
            <a:r>
              <a:rPr lang="en-US" sz="3200" dirty="0" smtClean="0">
                <a:solidFill>
                  <a:srgbClr val="FF0000"/>
                </a:solidFill>
                <a:latin typeface="Malgun Gothic" pitchFamily="34" charset="-127"/>
                <a:ea typeface="Malgun Gothic" pitchFamily="34" charset="-127"/>
                <a:cs typeface="Arial" pitchFamily="34" charset="0"/>
              </a:rPr>
              <a:t>Managed low level</a:t>
            </a:r>
            <a:r>
              <a:rPr lang="en-US" sz="3200" dirty="0" smtClean="0">
                <a:latin typeface="Malgun Gothic" pitchFamily="34" charset="-127"/>
                <a:ea typeface="Malgun Gothic" pitchFamily="34" charset="-127"/>
                <a:cs typeface="Arial" pitchFamily="34" charset="0"/>
              </a:rPr>
              <a:t>: special language constructs (“representation clauses”).</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sym typeface="Wingdings" pitchFamily="2" charset="2"/>
              </a:rPr>
              <a:t>Eiffel</a:t>
            </a:r>
            <a:r>
              <a:rPr lang="en-US" sz="3200" dirty="0" smtClean="0">
                <a:latin typeface="Malgun Gothic" pitchFamily="34" charset="-127"/>
                <a:ea typeface="Malgun Gothic" pitchFamily="34" charset="-127"/>
                <a:cs typeface="Arial" pitchFamily="34" charset="0"/>
                <a:sym typeface="Wingdings" pitchFamily="2" charset="2"/>
              </a:rPr>
              <a:t>: </a:t>
            </a:r>
            <a:r>
              <a:rPr lang="en-US" sz="3200" dirty="0" smtClean="0">
                <a:solidFill>
                  <a:srgbClr val="FF0000"/>
                </a:solidFill>
                <a:latin typeface="Malgun Gothic" pitchFamily="34" charset="-127"/>
                <a:ea typeface="Malgun Gothic" pitchFamily="34" charset="-127"/>
                <a:cs typeface="Arial" pitchFamily="34" charset="0"/>
                <a:sym typeface="Wingdings" pitchFamily="2" charset="2"/>
              </a:rPr>
              <a:t>High level</a:t>
            </a:r>
            <a:r>
              <a:rPr lang="en-US" sz="3200" dirty="0" smtClean="0">
                <a:latin typeface="Malgun Gothic" pitchFamily="34" charset="-127"/>
                <a:ea typeface="Malgun Gothic" pitchFamily="34" charset="-127"/>
                <a:cs typeface="Arial" pitchFamily="34" charset="0"/>
                <a:sym typeface="Wingdings" pitchFamily="2" charset="2"/>
              </a:rPr>
              <a:t>: all low-level staff is within classes BIT and POINTER and can be extended via inheritance.</a:t>
            </a:r>
            <a:endParaRPr lang="en-US" sz="2400" i="1" dirty="0" smtClean="0">
              <a:latin typeface="Malgun Gothic" pitchFamily="34" charset="-127"/>
              <a:ea typeface="Malgun Gothic" pitchFamily="34" charset="-127"/>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Language Syntax 5</a:t>
            </a:r>
          </a:p>
        </p:txBody>
      </p:sp>
      <p:sp>
        <p:nvSpPr>
          <p:cNvPr id="5" name="TextBox 4"/>
          <p:cNvSpPr txBox="1"/>
          <p:nvPr/>
        </p:nvSpPr>
        <p:spPr>
          <a:xfrm>
            <a:off x="129208" y="861965"/>
            <a:ext cx="8928992" cy="5663089"/>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The code &amp; the documentation</a:t>
            </a:r>
          </a:p>
          <a:p>
            <a:pPr marL="360000" indent="-360000">
              <a:spcAft>
                <a:spcPts val="600"/>
              </a:spcAft>
            </a:pPr>
            <a:r>
              <a:rPr lang="en-US" sz="3000" dirty="0" smtClean="0">
                <a:solidFill>
                  <a:srgbClr val="0000FF"/>
                </a:solidFill>
                <a:latin typeface="Malgun Gothic" pitchFamily="34" charset="-127"/>
                <a:ea typeface="Malgun Gothic" pitchFamily="34" charset="-127"/>
                <a:cs typeface="Arial" pitchFamily="34" charset="0"/>
                <a:sym typeface="Wingdings" pitchFamily="2" charset="2"/>
              </a:rPr>
              <a:t>   </a:t>
            </a:r>
            <a:r>
              <a:rPr lang="en-US" sz="3000" dirty="0" smtClean="0">
                <a:latin typeface="Malgun Gothic" pitchFamily="34" charset="-127"/>
                <a:ea typeface="Malgun Gothic" pitchFamily="34" charset="-127"/>
                <a:cs typeface="Arial" pitchFamily="34" charset="0"/>
                <a:sym typeface="Wingdings" pitchFamily="2" charset="2"/>
              </a:rPr>
              <a:t>- C/C++: two kinds of arbitrary comments</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Ada</a:t>
            </a:r>
            <a:r>
              <a:rPr lang="en-US" sz="3000" dirty="0" smtClean="0">
                <a:latin typeface="Malgun Gothic" pitchFamily="34" charset="-127"/>
                <a:ea typeface="Malgun Gothic" pitchFamily="34" charset="-127"/>
                <a:cs typeface="Arial" pitchFamily="34" charset="0"/>
                <a:sym typeface="Wingdings" pitchFamily="2" charset="2"/>
              </a:rPr>
              <a:t>: only line comments; not obligatory</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t>
            </a:r>
            <a:r>
              <a:rPr lang="en-US" sz="2400" i="1" dirty="0" smtClean="0">
                <a:latin typeface="Malgun Gothic" pitchFamily="34" charset="-127"/>
                <a:ea typeface="Malgun Gothic" pitchFamily="34" charset="-127"/>
                <a:cs typeface="Arial" pitchFamily="34" charset="0"/>
                <a:sym typeface="Wingdings" pitchFamily="2" charset="2"/>
              </a:rPr>
              <a:t>but with strong “style guide recommendations”</a:t>
            </a:r>
            <a:r>
              <a:rPr lang="en-US" sz="2400" i="1" dirty="0" smtClean="0">
                <a:solidFill>
                  <a:srgbClr val="0000FF"/>
                </a:solidFill>
                <a:latin typeface="Lucida Console" pitchFamily="49" charset="0"/>
                <a:ea typeface="Malgun Gothic" pitchFamily="34" charset="-127"/>
                <a:cs typeface="Arial" pitchFamily="34" charset="0"/>
                <a:sym typeface="Wingdings" pitchFamily="2" charset="2"/>
              </a:rPr>
              <a:t/>
            </a:r>
            <a:br>
              <a:rPr lang="en-US" sz="2400" i="1" dirty="0" smtClean="0">
                <a:solidFill>
                  <a:srgbClr val="0000FF"/>
                </a:solidFill>
                <a:latin typeface="Lucida Console" pitchFamily="49" charset="0"/>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C#</a:t>
            </a: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Java</a:t>
            </a:r>
            <a:r>
              <a:rPr lang="en-US" sz="3000" dirty="0" smtClean="0">
                <a:latin typeface="Malgun Gothic" pitchFamily="34" charset="-127"/>
                <a:ea typeface="Malgun Gothic" pitchFamily="34" charset="-127"/>
                <a:cs typeface="Arial" pitchFamily="34" charset="0"/>
                <a:sym typeface="Wingdings" pitchFamily="2" charset="2"/>
              </a:rPr>
              <a:t>: usual comments </a:t>
            </a:r>
            <a:r>
              <a:rPr lang="en-US" sz="3000" i="1" dirty="0" smtClean="0">
                <a:latin typeface="Malgun Gothic" pitchFamily="34" charset="-127"/>
                <a:ea typeface="Malgun Gothic" pitchFamily="34" charset="-127"/>
                <a:cs typeface="Arial" pitchFamily="34" charset="0"/>
                <a:sym typeface="Wingdings" pitchFamily="2" charset="2"/>
              </a:rPr>
              <a:t>plus</a:t>
            </a:r>
            <a:r>
              <a:rPr lang="en-US" sz="3000" dirty="0" smtClean="0">
                <a:latin typeface="Malgun Gothic" pitchFamily="34" charset="-127"/>
                <a:ea typeface="Malgun Gothic" pitchFamily="34" charset="-127"/>
                <a:cs typeface="Arial" pitchFamily="34" charset="0"/>
                <a:sym typeface="Wingdings" pitchFamily="2" charset="2"/>
              </a:rPr>
              <a:t> “documenting</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comments”</a:t>
            </a:r>
            <a:r>
              <a:rPr lang="en-US" sz="2400" dirty="0" smtClean="0">
                <a:latin typeface="Malgun Gothic" pitchFamily="34" charset="-127"/>
                <a:ea typeface="Malgun Gothic" pitchFamily="34" charset="-127"/>
                <a:cs typeface="Arial" pitchFamily="34" charset="0"/>
                <a:sym typeface="Wingdings" pitchFamily="2" charset="2"/>
              </a:rPr>
              <a:t>, with a standalone support outside of the</a:t>
            </a:r>
            <a:br>
              <a:rPr lang="en-US" sz="2400" dirty="0" smtClean="0">
                <a:latin typeface="Malgun Gothic" pitchFamily="34" charset="-127"/>
                <a:ea typeface="Malgun Gothic" pitchFamily="34" charset="-127"/>
                <a:cs typeface="Arial" pitchFamily="34" charset="0"/>
                <a:sym typeface="Wingdings" pitchFamily="2" charset="2"/>
              </a:rPr>
            </a:br>
            <a:r>
              <a:rPr lang="en-US" sz="2400" dirty="0" smtClean="0">
                <a:latin typeface="Malgun Gothic" pitchFamily="34" charset="-127"/>
                <a:ea typeface="Malgun Gothic" pitchFamily="34" charset="-127"/>
                <a:cs typeface="Arial" pitchFamily="34" charset="0"/>
                <a:sym typeface="Wingdings" pitchFamily="2" charset="2"/>
              </a:rPr>
              <a:t>   compiler</a:t>
            </a:r>
            <a:r>
              <a:rPr lang="en-US" sz="3000" dirty="0" smtClean="0">
                <a:latin typeface="Malgun Gothic" pitchFamily="34" charset="-127"/>
                <a:ea typeface="Malgun Gothic" pitchFamily="34" charset="-127"/>
                <a:cs typeface="Arial" pitchFamily="34" charset="0"/>
                <a:sym typeface="Wingdings" pitchFamily="2" charset="2"/>
              </a:rPr>
              <a:t>;|</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Eiffel</a:t>
            </a:r>
            <a:r>
              <a:rPr lang="en-US" sz="3000" dirty="0" smtClean="0">
                <a:latin typeface="Malgun Gothic" pitchFamily="34" charset="-127"/>
                <a:ea typeface="Malgun Gothic" pitchFamily="34" charset="-127"/>
                <a:cs typeface="Arial" pitchFamily="34" charset="0"/>
                <a:sym typeface="Wingdings" pitchFamily="2" charset="2"/>
              </a:rPr>
              <a:t>: documentation is a part of class or</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feature syntax (still not mandatory) and documentation tool can generate documentation view of the class. IMHO very similar to C#, Java.</a:t>
            </a:r>
            <a:endParaRPr lang="en-US" sz="2400" dirty="0" smtClean="0">
              <a:solidFill>
                <a:srgbClr val="0000FF"/>
              </a:solidFill>
              <a:latin typeface="Lucida Console" pitchFamily="49" charset="0"/>
              <a:ea typeface="Malgun Gothic" pitchFamily="34" charset="-127"/>
              <a:cs typeface="Arial" pitchFamily="34" charset="0"/>
              <a:sym typeface="Wingdings" pitchFamily="2" charset="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Development Model 1</a:t>
            </a:r>
          </a:p>
        </p:txBody>
      </p:sp>
      <p:sp>
        <p:nvSpPr>
          <p:cNvPr id="5" name="TextBox 4"/>
          <p:cNvSpPr txBox="1"/>
          <p:nvPr/>
        </p:nvSpPr>
        <p:spPr>
          <a:xfrm>
            <a:off x="0" y="563320"/>
            <a:ext cx="8928992" cy="6093976"/>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“Native” compilation</a:t>
            </a:r>
            <a:r>
              <a:rPr lang="en-US" sz="3000" dirty="0" smtClean="0">
                <a:latin typeface="Malgun Gothic" pitchFamily="34" charset="-127"/>
                <a:ea typeface="Malgun Gothic" pitchFamily="34" charset="-127"/>
                <a:cs typeface="Arial" pitchFamily="34" charset="0"/>
                <a:sym typeface="Wingdings" pitchFamily="2" charset="2"/>
              </a:rPr>
              <a:t>: instrumental &amp; target platforms are the same (</a:t>
            </a:r>
            <a:r>
              <a:rPr lang="en-US" sz="3000" dirty="0" err="1" smtClean="0">
                <a:latin typeface="Malgun Gothic" pitchFamily="34" charset="-127"/>
                <a:ea typeface="Malgun Gothic" pitchFamily="34" charset="-127"/>
                <a:cs typeface="Arial" pitchFamily="34" charset="0"/>
                <a:sym typeface="Wingdings" pitchFamily="2" charset="2"/>
              </a:rPr>
              <a:t>Tizen</a:t>
            </a:r>
            <a:r>
              <a:rPr lang="en-US" sz="3000" dirty="0" smtClean="0">
                <a:latin typeface="Malgun Gothic" pitchFamily="34" charset="-127"/>
                <a:ea typeface="Malgun Gothic" pitchFamily="34" charset="-127"/>
                <a:cs typeface="Arial" pitchFamily="34" charset="0"/>
                <a:sym typeface="Wingdings" pitchFamily="2" charset="2"/>
              </a:rPr>
              <a:t>?)</a:t>
            </a:r>
            <a:endParaRPr lang="en-US" sz="2400" i="1" dirty="0" smtClean="0">
              <a:latin typeface="Malgun Gothic" pitchFamily="34" charset="-127"/>
              <a:ea typeface="Malgun Gothic" pitchFamily="34" charset="-127"/>
              <a:cs typeface="Arial" pitchFamily="34" charset="0"/>
              <a:sym typeface="Wingdings" pitchFamily="2" charset="2"/>
            </a:endParaRPr>
          </a:p>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Cross compilation</a:t>
            </a:r>
            <a:r>
              <a:rPr lang="en-US" sz="3000" dirty="0" smtClean="0">
                <a:latin typeface="Malgun Gothic" pitchFamily="34" charset="-127"/>
                <a:ea typeface="Malgun Gothic" pitchFamily="34" charset="-127"/>
                <a:cs typeface="Arial" pitchFamily="34" charset="0"/>
                <a:sym typeface="Wingdings" pitchFamily="2" charset="2"/>
              </a:rPr>
              <a:t>:</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Instrumental platform (*nix? Windows?)</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Target platform (</a:t>
            </a:r>
            <a:r>
              <a:rPr lang="en-US" sz="3000" dirty="0" err="1" smtClean="0">
                <a:latin typeface="Malgun Gothic" pitchFamily="34" charset="-127"/>
                <a:ea typeface="Malgun Gothic" pitchFamily="34" charset="-127"/>
                <a:cs typeface="Arial" pitchFamily="34" charset="0"/>
                <a:sym typeface="Wingdings" pitchFamily="2" charset="2"/>
              </a:rPr>
              <a:t>Tizen</a:t>
            </a:r>
            <a:r>
              <a:rPr lang="en-US" sz="3000" dirty="0" smtClean="0">
                <a:latin typeface="Malgun Gothic" pitchFamily="34" charset="-127"/>
                <a:ea typeface="Malgun Gothic" pitchFamily="34" charset="-127"/>
                <a:cs typeface="Arial" pitchFamily="34" charset="0"/>
                <a:sym typeface="Wingdings" pitchFamily="2" charset="2"/>
              </a:rPr>
              <a:t> only? or anything else?)</a:t>
            </a:r>
            <a:br>
              <a:rPr lang="en-US" sz="3000" dirty="0" smtClean="0">
                <a:latin typeface="Malgun Gothic" pitchFamily="34" charset="-127"/>
                <a:ea typeface="Malgun Gothic" pitchFamily="34" charset="-127"/>
                <a:cs typeface="Arial" pitchFamily="34" charset="0"/>
                <a:sym typeface="Wingdings" pitchFamily="2" charset="2"/>
              </a:rPr>
            </a:br>
            <a:r>
              <a:rPr lang="en-US" i="1" dirty="0" smtClean="0">
                <a:latin typeface="Malgun Gothic" pitchFamily="34" charset="-127"/>
                <a:ea typeface="Malgun Gothic" pitchFamily="34" charset="-127"/>
                <a:cs typeface="Arial" pitchFamily="34" charset="0"/>
                <a:sym typeface="Wingdings" pitchFamily="2" charset="2"/>
              </a:rPr>
              <a:t>	- [AK:As Samsung works with Android and </a:t>
            </a:r>
            <a:r>
              <a:rPr lang="en-US" i="1" dirty="0" err="1" smtClean="0">
                <a:latin typeface="Malgun Gothic" pitchFamily="34" charset="-127"/>
                <a:ea typeface="Malgun Gothic" pitchFamily="34" charset="-127"/>
                <a:cs typeface="Arial" pitchFamily="34" charset="0"/>
                <a:sym typeface="Wingdings" pitchFamily="2" charset="2"/>
              </a:rPr>
              <a:t>Tizen</a:t>
            </a:r>
            <a:r>
              <a:rPr lang="en-US" i="1" dirty="0" smtClean="0">
                <a:latin typeface="Malgun Gothic" pitchFamily="34" charset="-127"/>
                <a:ea typeface="Malgun Gothic" pitchFamily="34" charset="-127"/>
                <a:cs typeface="Arial" pitchFamily="34" charset="0"/>
                <a:sym typeface="Wingdings" pitchFamily="2" charset="2"/>
              </a:rPr>
              <a:t> – they are our target platforms]</a:t>
            </a:r>
            <a:endParaRPr lang="en-US" sz="3000" i="1" dirty="0" smtClean="0">
              <a:latin typeface="Malgun Gothic" pitchFamily="34" charset="-127"/>
              <a:ea typeface="Malgun Gothic" pitchFamily="34" charset="-127"/>
              <a:cs typeface="Arial" pitchFamily="34" charset="0"/>
              <a:sym typeface="Wingdings" pitchFamily="2" charset="2"/>
            </a:endParaRPr>
          </a:p>
          <a:p>
            <a:pPr>
              <a:spcAft>
                <a:spcPts val="600"/>
              </a:spcAft>
            </a:pPr>
            <a:r>
              <a:rPr lang="en-US" sz="3000" dirty="0">
                <a:latin typeface="Malgun Gothic" pitchFamily="34" charset="-127"/>
                <a:ea typeface="Malgun Gothic" pitchFamily="34" charset="-127"/>
                <a:cs typeface="Arial" pitchFamily="34" charset="0"/>
                <a:sym typeface="Wingdings" pitchFamily="2" charset="2"/>
              </a:rPr>
              <a:t> </a:t>
            </a:r>
            <a:r>
              <a:rPr lang="en-US" sz="3000" dirty="0" smtClean="0">
                <a:latin typeface="Malgun Gothic" pitchFamily="34" charset="-127"/>
                <a:ea typeface="Malgun Gothic" pitchFamily="34" charset="-127"/>
                <a:cs typeface="Arial" pitchFamily="34" charset="0"/>
                <a:sym typeface="Wingdings" pitchFamily="2" charset="2"/>
              </a:rPr>
              <a:t>  - Simulator(s) of target platform(s)?</a:t>
            </a:r>
            <a:r>
              <a:rPr lang="en-US" sz="1200" i="1" dirty="0" smtClean="0">
                <a:latin typeface="Malgun Gothic" pitchFamily="34" charset="-127"/>
                <a:ea typeface="Malgun Gothic" pitchFamily="34" charset="-127"/>
                <a:cs typeface="Arial" pitchFamily="34" charset="0"/>
                <a:sym typeface="Wingdings" pitchFamily="2" charset="2"/>
              </a:rPr>
              <a:t>[AK: Any simulator will work …]</a:t>
            </a:r>
            <a:endParaRPr lang="en-US" sz="3000" i="1" dirty="0" smtClean="0">
              <a:solidFill>
                <a:srgbClr val="0000FF"/>
              </a:solidFill>
              <a:latin typeface="Lucida Console" pitchFamily="49" charset="0"/>
              <a:ea typeface="Malgun Gothic" pitchFamily="34" charset="-127"/>
              <a:cs typeface="Arial" pitchFamily="34" charset="0"/>
              <a:sym typeface="Wingdings" pitchFamily="2" charset="2"/>
            </a:endParaRPr>
          </a:p>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IDE</a:t>
            </a:r>
            <a:r>
              <a:rPr lang="en-US" sz="3000" dirty="0" smtClean="0">
                <a:latin typeface="Malgun Gothic" pitchFamily="34" charset="-127"/>
                <a:ea typeface="Malgun Gothic" pitchFamily="34" charset="-127"/>
                <a:cs typeface="Arial" pitchFamily="34" charset="0"/>
                <a:sym typeface="Wingdings" pitchFamily="2" charset="2"/>
              </a:rPr>
              <a:t>:</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No IDE (command line, vim, </a:t>
            </a:r>
            <a:r>
              <a:rPr lang="en-US" sz="3000" dirty="0" err="1" smtClean="0">
                <a:latin typeface="Malgun Gothic" pitchFamily="34" charset="-127"/>
                <a:ea typeface="Malgun Gothic" pitchFamily="34" charset="-127"/>
                <a:cs typeface="Arial" pitchFamily="34" charset="0"/>
                <a:sym typeface="Wingdings" pitchFamily="2" charset="2"/>
              </a:rPr>
              <a:t>NotePad</a:t>
            </a:r>
            <a:r>
              <a:rPr lang="en-US" sz="3000" dirty="0" smtClean="0">
                <a:latin typeface="Malgun Gothic" pitchFamily="34" charset="-127"/>
                <a:ea typeface="Malgun Gothic" pitchFamily="34" charset="-127"/>
                <a:cs typeface="Arial" pitchFamily="34" charset="0"/>
                <a:sym typeface="Wingdings" pitchFamily="2" charset="2"/>
              </a:rPr>
              <a:t> etc.)</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An open source IDE to adapt (Eclipse etc.)</a:t>
            </a:r>
            <a:r>
              <a:rPr lang="en-US" sz="1200" i="1" dirty="0" smtClean="0">
                <a:latin typeface="Malgun Gothic" pitchFamily="34" charset="-127"/>
                <a:ea typeface="Malgun Gothic" pitchFamily="34" charset="-127"/>
                <a:cs typeface="Arial" pitchFamily="34" charset="0"/>
                <a:sym typeface="Wingdings" pitchFamily="2" charset="2"/>
              </a:rPr>
              <a:t>[AK: Stage I]</a:t>
            </a:r>
            <a:r>
              <a:rPr lang="en-US" sz="2000" dirty="0" smtClean="0">
                <a:latin typeface="Malgun Gothic" pitchFamily="34" charset="-127"/>
                <a:ea typeface="Malgun Gothic" pitchFamily="34" charset="-127"/>
                <a:cs typeface="Arial" pitchFamily="34" charset="0"/>
                <a:sym typeface="Wingdings" pitchFamily="2" charset="2"/>
              </a:rPr>
              <a:t/>
            </a:r>
            <a:br>
              <a:rPr lang="en-US" sz="2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An extendable proprietary IDE (Visual Studio).</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Our own IDE. </a:t>
            </a:r>
            <a:r>
              <a:rPr lang="en-US" sz="2000" i="1" dirty="0" smtClean="0">
                <a:latin typeface="Malgun Gothic" pitchFamily="34" charset="-127"/>
                <a:ea typeface="Malgun Gothic" pitchFamily="34" charset="-127"/>
                <a:cs typeface="Arial" pitchFamily="34" charset="0"/>
                <a:sym typeface="Wingdings" pitchFamily="2" charset="2"/>
              </a:rPr>
              <a:t>[AK: That is stage II]</a:t>
            </a:r>
            <a:endParaRPr lang="en-US" sz="3000" i="1" dirty="0" smtClean="0">
              <a:latin typeface="Malgun Gothic" pitchFamily="34" charset="-127"/>
              <a:ea typeface="Malgun Gothic" pitchFamily="34" charset="-127"/>
              <a:cs typeface="Arial" pitchFamily="34" charset="0"/>
              <a:sym typeface="Wingdings" pitchFamily="2" charset="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Development Model 2</a:t>
            </a:r>
          </a:p>
        </p:txBody>
      </p:sp>
      <p:sp>
        <p:nvSpPr>
          <p:cNvPr id="5" name="TextBox 4"/>
          <p:cNvSpPr txBox="1"/>
          <p:nvPr/>
        </p:nvSpPr>
        <p:spPr>
          <a:xfrm>
            <a:off x="129208" y="861965"/>
            <a:ext cx="8928992" cy="5847755"/>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Tools</a:t>
            </a:r>
            <a:r>
              <a:rPr lang="en-US" sz="3000" dirty="0" smtClean="0">
                <a:latin typeface="Malgun Gothic" pitchFamily="34" charset="-127"/>
                <a:ea typeface="Malgun Gothic" pitchFamily="34" charset="-127"/>
                <a:cs typeface="Arial" pitchFamily="34" charset="0"/>
                <a:sym typeface="Wingdings" pitchFamily="2" charset="2"/>
              </a:rPr>
              <a:t>:</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Compiler (</a:t>
            </a:r>
            <a:r>
              <a:rPr lang="en-US" sz="3000" i="1" dirty="0" smtClean="0">
                <a:latin typeface="Malgun Gothic" pitchFamily="34" charset="-127"/>
                <a:ea typeface="Malgun Gothic" pitchFamily="34" charset="-127"/>
                <a:cs typeface="Arial" pitchFamily="34" charset="0"/>
                <a:sym typeface="Wingdings" pitchFamily="2" charset="2"/>
              </a:rPr>
              <a:t>of course </a:t>
            </a:r>
            <a:r>
              <a:rPr lang="en-US" sz="3000" dirty="0" smtClean="0">
                <a:latin typeface="Malgun Gothic" pitchFamily="34" charset="-127"/>
                <a:ea typeface="Malgun Gothic" pitchFamily="34" charset="-127"/>
                <a:cs typeface="Arial" pitchFamily="34" charset="0"/>
                <a:sym typeface="Wingdings" pitchFamily="2" charset="2"/>
              </a:rPr>
              <a:t>)</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Linker: standard one? Our own? </a:t>
            </a:r>
            <a:r>
              <a:rPr lang="en-US" sz="2000" i="1" dirty="0" smtClean="0">
                <a:latin typeface="Malgun Gothic" pitchFamily="34" charset="-127"/>
                <a:ea typeface="Malgun Gothic" pitchFamily="34" charset="-127"/>
                <a:cs typeface="Arial" pitchFamily="34" charset="0"/>
                <a:sym typeface="Wingdings" pitchFamily="2" charset="2"/>
              </a:rPr>
              <a:t>[AK: Stage I – use LLVM as backend with linker which is in use with LLVM]</a:t>
            </a:r>
            <a:r>
              <a:rPr lang="en-US" sz="3000" dirty="0" smtClean="0">
                <a:latin typeface="Malgun Gothic" pitchFamily="34" charset="-127"/>
                <a:ea typeface="Malgun Gothic" pitchFamily="34" charset="-127"/>
                <a:cs typeface="Arial" pitchFamily="34" charset="0"/>
                <a:sym typeface="Wingdings" pitchFamily="2" charset="2"/>
              </a:rPr>
              <a:t/>
            </a:r>
            <a:br>
              <a:rPr lang="en-US" sz="3000" dirty="0" smtClean="0">
                <a:latin typeface="Malgun Gothic" pitchFamily="34" charset="-127"/>
                <a:ea typeface="Malgun Gothic" pitchFamily="34" charset="-127"/>
                <a:cs typeface="Arial" pitchFamily="34" charset="0"/>
                <a:sym typeface="Wingdings" pitchFamily="2" charset="2"/>
              </a:rPr>
            </a:br>
            <a:r>
              <a:rPr lang="en-US" sz="2400" i="1" dirty="0" smtClean="0">
                <a:latin typeface="Malgun Gothic" pitchFamily="34" charset="-127"/>
                <a:ea typeface="Malgun Gothic" pitchFamily="34" charset="-127"/>
                <a:cs typeface="Arial" pitchFamily="34" charset="0"/>
                <a:sym typeface="Wingdings" pitchFamily="2" charset="2"/>
              </a:rPr>
              <a:t>  Depends on the program structure &amp; binding model.</a:t>
            </a:r>
            <a:br>
              <a:rPr lang="en-US" sz="2400" i="1" dirty="0" smtClean="0">
                <a:latin typeface="Malgun Gothic" pitchFamily="34" charset="-127"/>
                <a:ea typeface="Malgun Gothic" pitchFamily="34" charset="-127"/>
                <a:cs typeface="Arial" pitchFamily="34" charset="0"/>
                <a:sym typeface="Wingdings" pitchFamily="2" charset="2"/>
              </a:rPr>
            </a:br>
            <a:r>
              <a:rPr lang="en-US" sz="3200" dirty="0" smtClean="0">
                <a:latin typeface="Malgun Gothic" pitchFamily="34" charset="-127"/>
                <a:ea typeface="Malgun Gothic" pitchFamily="34" charset="-127"/>
                <a:cs typeface="Arial" pitchFamily="34" charset="0"/>
                <a:sym typeface="Wingdings" pitchFamily="2" charset="2"/>
              </a:rPr>
              <a:t>- Debugger: standard one? Our own? </a:t>
            </a:r>
            <a:r>
              <a:rPr lang="en-US" sz="2000" i="1" dirty="0" smtClean="0">
                <a:latin typeface="Malgun Gothic" pitchFamily="34" charset="-127"/>
                <a:ea typeface="Malgun Gothic" pitchFamily="34" charset="-127"/>
                <a:cs typeface="Arial" pitchFamily="34" charset="0"/>
                <a:sym typeface="Wingdings" pitchFamily="2" charset="2"/>
              </a:rPr>
              <a:t>[AK: </a:t>
            </a:r>
            <a:r>
              <a:rPr lang="en-US" sz="2000" i="1" dirty="0" err="1" smtClean="0">
                <a:latin typeface="Malgun Gothic" pitchFamily="34" charset="-127"/>
                <a:ea typeface="Malgun Gothic" pitchFamily="34" charset="-127"/>
                <a:cs typeface="Arial" pitchFamily="34" charset="0"/>
                <a:sym typeface="Wingdings" pitchFamily="2" charset="2"/>
              </a:rPr>
              <a:t>StageI</a:t>
            </a:r>
            <a:r>
              <a:rPr lang="en-US" sz="2000" i="1" dirty="0" smtClean="0">
                <a:latin typeface="Malgun Gothic" pitchFamily="34" charset="-127"/>
                <a:ea typeface="Malgun Gothic" pitchFamily="34" charset="-127"/>
                <a:cs typeface="Arial" pitchFamily="34" charset="0"/>
                <a:sym typeface="Wingdings" pitchFamily="2" charset="2"/>
              </a:rPr>
              <a:t> – any debugger which is typically used with LLVM]</a:t>
            </a:r>
            <a:r>
              <a:rPr lang="en-US" sz="3200" dirty="0" smtClean="0">
                <a:latin typeface="Malgun Gothic" pitchFamily="34" charset="-127"/>
                <a:ea typeface="Malgun Gothic" pitchFamily="34" charset="-127"/>
                <a:cs typeface="Arial" pitchFamily="34" charset="0"/>
                <a:sym typeface="Wingdings" pitchFamily="2" charset="2"/>
              </a:rPr>
              <a:t/>
            </a:r>
            <a:br>
              <a:rPr lang="en-US" sz="3200" dirty="0" smtClean="0">
                <a:latin typeface="Malgun Gothic" pitchFamily="34" charset="-127"/>
                <a:ea typeface="Malgun Gothic" pitchFamily="34" charset="-127"/>
                <a:cs typeface="Arial" pitchFamily="34" charset="0"/>
                <a:sym typeface="Wingdings" pitchFamily="2" charset="2"/>
              </a:rPr>
            </a:br>
            <a:r>
              <a:rPr lang="en-US" sz="3200" dirty="0" smtClean="0">
                <a:latin typeface="Malgun Gothic" pitchFamily="34" charset="-127"/>
                <a:ea typeface="Malgun Gothic" pitchFamily="34" charset="-127"/>
                <a:cs typeface="Arial" pitchFamily="34" charset="0"/>
                <a:sym typeface="Wingdings" pitchFamily="2" charset="2"/>
              </a:rPr>
              <a:t>- Static analyzer as an extra component (tool) intercommunicating with other compiler components.</a:t>
            </a:r>
            <a:r>
              <a:rPr lang="en-US" sz="2400" i="1" dirty="0" smtClean="0">
                <a:latin typeface="Malgun Gothic" pitchFamily="34" charset="-127"/>
                <a:ea typeface="Malgun Gothic" pitchFamily="34" charset="-127"/>
                <a:cs typeface="Arial" pitchFamily="34" charset="0"/>
                <a:sym typeface="Wingdings" pitchFamily="2" charset="2"/>
              </a:rPr>
              <a:t>. [AK: YES, YES, YES!]</a:t>
            </a:r>
          </a:p>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Tools’ integration into the IDE</a:t>
            </a:r>
            <a:r>
              <a:rPr lang="en-US" sz="3000" dirty="0" smtClean="0">
                <a:latin typeface="Malgun Gothic" pitchFamily="34" charset="-127"/>
                <a:ea typeface="Malgun Gothic" pitchFamily="34" charset="-127"/>
                <a:cs typeface="Arial" pitchFamily="34" charset="0"/>
                <a:sym typeface="Wingdings" pitchFamily="2" charset="2"/>
              </a:rPr>
              <a:t>. [AK: </a:t>
            </a:r>
            <a:r>
              <a:rPr lang="en-US" sz="3000" dirty="0" err="1" smtClean="0">
                <a:latin typeface="Malgun Gothic" pitchFamily="34" charset="-127"/>
                <a:ea typeface="Malgun Gothic" pitchFamily="34" charset="-127"/>
                <a:cs typeface="Arial" pitchFamily="34" charset="0"/>
                <a:sym typeface="Wingdings" pitchFamily="2" charset="2"/>
              </a:rPr>
              <a:t>StageI</a:t>
            </a:r>
            <a:r>
              <a:rPr lang="en-US" sz="3000" dirty="0" smtClean="0">
                <a:latin typeface="Malgun Gothic" pitchFamily="34" charset="-127"/>
                <a:ea typeface="Malgun Gothic" pitchFamily="34" charset="-127"/>
                <a:cs typeface="Arial" pitchFamily="34" charset="0"/>
                <a:sym typeface="Wingdings" pitchFamily="2" charset="2"/>
              </a:rPr>
              <a:t> – Eclipse …]</a:t>
            </a:r>
            <a:br>
              <a:rPr lang="en-US" sz="3000" dirty="0" smtClean="0">
                <a:latin typeface="Malgun Gothic" pitchFamily="34" charset="-127"/>
                <a:ea typeface="Malgun Gothic" pitchFamily="34" charset="-127"/>
                <a:cs typeface="Arial" pitchFamily="34" charset="0"/>
                <a:sym typeface="Wingdings" pitchFamily="2" charset="2"/>
              </a:rPr>
            </a:br>
            <a:endParaRPr lang="en-US" sz="3000" dirty="0" smtClean="0">
              <a:latin typeface="Malgun Gothic" pitchFamily="34" charset="-127"/>
              <a:ea typeface="Malgun Gothic" pitchFamily="34" charset="-127"/>
              <a:cs typeface="Arial" pitchFamily="34" charset="0"/>
              <a:sym typeface="Wingdings" pitchFamily="2" charset="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Compiler Architecture 1</a:t>
            </a:r>
          </a:p>
        </p:txBody>
      </p:sp>
      <p:sp>
        <p:nvSpPr>
          <p:cNvPr id="5" name="TextBox 4"/>
          <p:cNvSpPr txBox="1"/>
          <p:nvPr/>
        </p:nvSpPr>
        <p:spPr>
          <a:xfrm>
            <a:off x="129208" y="861965"/>
            <a:ext cx="8928992" cy="5893921"/>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Component-based architecture</a:t>
            </a:r>
            <a:br>
              <a:rPr lang="en-US" sz="3000" b="1"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Each component is highly independent and can work as a separate tool (scanner, parser, code generator, static analyzer, optimizer etc).</a:t>
            </a:r>
          </a:p>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APIs</a:t>
            </a:r>
            <a:r>
              <a:rPr lang="en-US" sz="3000" dirty="0" smtClean="0">
                <a:latin typeface="Malgun Gothic" pitchFamily="34" charset="-127"/>
                <a:ea typeface="Malgun Gothic" pitchFamily="34" charset="-127"/>
                <a:cs typeface="Arial" pitchFamily="34" charset="0"/>
                <a:sym typeface="Wingdings" pitchFamily="2" charset="2"/>
              </a:rPr>
              <a:t> for all components &amp; for all intermediate compilation structures.</a:t>
            </a:r>
          </a:p>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Multiple</a:t>
            </a:r>
            <a:r>
              <a:rPr lang="en-US" sz="3000" dirty="0" smtClean="0">
                <a:latin typeface="Malgun Gothic" pitchFamily="34" charset="-127"/>
                <a:ea typeface="Malgun Gothic" pitchFamily="34" charset="-127"/>
                <a:cs typeface="Arial" pitchFamily="34" charset="0"/>
                <a:sym typeface="Wingdings" pitchFamily="2" charset="2"/>
              </a:rPr>
              <a:t> back-ends (based on </a:t>
            </a:r>
            <a:r>
              <a:rPr lang="en-US" sz="3000" b="1" dirty="0" smtClean="0">
                <a:latin typeface="Malgun Gothic" pitchFamily="34" charset="-127"/>
                <a:ea typeface="Malgun Gothic" pitchFamily="34" charset="-127"/>
                <a:cs typeface="Arial" pitchFamily="34" charset="0"/>
                <a:sym typeface="Wingdings" pitchFamily="2" charset="2"/>
              </a:rPr>
              <a:t>LLVM</a:t>
            </a:r>
            <a:r>
              <a:rPr lang="en-US" sz="3000" dirty="0" smtClean="0">
                <a:latin typeface="Malgun Gothic" pitchFamily="34" charset="-127"/>
                <a:ea typeface="Malgun Gothic" pitchFamily="34" charset="-127"/>
                <a:cs typeface="Arial" pitchFamily="34" charset="0"/>
                <a:sym typeface="Wingdings" pitchFamily="2" charset="2"/>
              </a:rPr>
              <a:t>). </a:t>
            </a:r>
            <a:r>
              <a:rPr lang="en-US" sz="2800" i="1" dirty="0" smtClean="0">
                <a:latin typeface="Malgun Gothic" pitchFamily="34" charset="-127"/>
                <a:ea typeface="Malgun Gothic" pitchFamily="34" charset="-127"/>
                <a:cs typeface="Arial" pitchFamily="34" charset="0"/>
                <a:sym typeface="Wingdings" pitchFamily="2" charset="2"/>
              </a:rPr>
              <a:t>[AK: +]</a:t>
            </a:r>
            <a:endParaRPr lang="en-US" sz="3000" i="1" dirty="0" smtClean="0">
              <a:latin typeface="Malgun Gothic" pitchFamily="34" charset="-127"/>
              <a:ea typeface="Malgun Gothic" pitchFamily="34" charset="-127"/>
              <a:cs typeface="Arial" pitchFamily="34" charset="0"/>
              <a:sym typeface="Wingdings" pitchFamily="2" charset="2"/>
            </a:endParaRP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Embedded support for (all kinds of) </a:t>
            </a:r>
            <a:r>
              <a:rPr lang="en-US" sz="3000" b="1" dirty="0" smtClean="0">
                <a:latin typeface="Malgun Gothic" pitchFamily="34" charset="-127"/>
                <a:ea typeface="Malgun Gothic" pitchFamily="34" charset="-127"/>
                <a:cs typeface="Arial" pitchFamily="34" charset="0"/>
                <a:sym typeface="Wingdings" pitchFamily="2" charset="2"/>
              </a:rPr>
              <a:t>static analysis</a:t>
            </a:r>
            <a:r>
              <a:rPr lang="en-US" sz="3000" dirty="0" smtClean="0">
                <a:latin typeface="Malgun Gothic" pitchFamily="34" charset="-127"/>
                <a:ea typeface="Malgun Gothic" pitchFamily="34" charset="-127"/>
                <a:cs typeface="Arial" pitchFamily="34" charset="0"/>
                <a:sym typeface="Wingdings" pitchFamily="2" charset="2"/>
              </a:rPr>
              <a:t> (static analyzer as a component).</a:t>
            </a: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Compiler should support smooth </a:t>
            </a:r>
            <a:r>
              <a:rPr lang="en-US" sz="3000" b="1" dirty="0" smtClean="0">
                <a:latin typeface="Malgun Gothic" pitchFamily="34" charset="-127"/>
                <a:ea typeface="Malgun Gothic" pitchFamily="34" charset="-127"/>
                <a:cs typeface="Arial" pitchFamily="34" charset="0"/>
                <a:sym typeface="Wingdings" pitchFamily="2" charset="2"/>
              </a:rPr>
              <a:t>integration</a:t>
            </a:r>
            <a:r>
              <a:rPr lang="en-US" sz="3000" dirty="0" smtClean="0">
                <a:latin typeface="Malgun Gothic" pitchFamily="34" charset="-127"/>
                <a:ea typeface="Malgun Gothic" pitchFamily="34" charset="-127"/>
                <a:cs typeface="Arial" pitchFamily="34" charset="0"/>
                <a:sym typeface="Wingdings" pitchFamily="2" charset="2"/>
              </a:rPr>
              <a:t> into the IDE of our choice. </a:t>
            </a:r>
            <a:r>
              <a:rPr lang="en-US" sz="2000" i="1" dirty="0" smtClean="0">
                <a:latin typeface="Malgun Gothic" pitchFamily="34" charset="-127"/>
                <a:ea typeface="Malgun Gothic" pitchFamily="34" charset="-127"/>
                <a:cs typeface="Arial" pitchFamily="34" charset="0"/>
                <a:sym typeface="Wingdings" pitchFamily="2" charset="2"/>
              </a:rPr>
              <a:t>[AK: so, compiler is command-line tool]</a:t>
            </a:r>
            <a:endParaRPr lang="en-US" sz="3000" i="1" dirty="0" smtClean="0">
              <a:latin typeface="Malgun Gothic" pitchFamily="34" charset="-127"/>
              <a:ea typeface="Malgun Gothic" pitchFamily="34" charset="-127"/>
              <a:cs typeface="Arial" pitchFamily="34" charset="0"/>
              <a:sym typeface="Wingdings" pitchFamily="2" charset="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Compiler Architecture 2</a:t>
            </a:r>
          </a:p>
        </p:txBody>
      </p:sp>
      <p:sp>
        <p:nvSpPr>
          <p:cNvPr id="5" name="TextBox 4"/>
          <p:cNvSpPr txBox="1"/>
          <p:nvPr/>
        </p:nvSpPr>
        <p:spPr>
          <a:xfrm>
            <a:off x="129208" y="861965"/>
            <a:ext cx="8928992" cy="4431983"/>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Intermediate representation(s)</a:t>
            </a:r>
            <a:br>
              <a:rPr lang="en-US" sz="3000" b="1"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Our own structures (tree(s), tables etc.)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Low level language (C, C--) </a:t>
            </a:r>
            <a:r>
              <a:rPr lang="en-US" sz="3000" b="1" dirty="0" smtClean="0">
                <a:latin typeface="Malgun Gothic" pitchFamily="34" charset="-127"/>
                <a:ea typeface="Malgun Gothic" pitchFamily="34" charset="-127"/>
                <a:cs typeface="Arial" pitchFamily="34" charset="0"/>
                <a:sym typeface="Wingdings" pitchFamily="2" charset="2"/>
              </a:rPr>
              <a:t>OR</a:t>
            </a:r>
            <a:r>
              <a:rPr lang="en-US" sz="3000" dirty="0" smtClean="0">
                <a:latin typeface="Malgun Gothic" pitchFamily="34" charset="-127"/>
                <a:ea typeface="Malgun Gothic" pitchFamily="34" charset="-127"/>
                <a:cs typeface="Arial" pitchFamily="34" charset="0"/>
                <a:sym typeface="Wingdings" pitchFamily="2" charset="2"/>
              </a:rPr>
              <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An open format (JSON, XML)?</a:t>
            </a:r>
          </a:p>
          <a:p>
            <a:pPr marL="360000" indent="-360000">
              <a:spcAft>
                <a:spcPts val="600"/>
              </a:spcAft>
              <a:buFont typeface="Arial" pitchFamily="34" charset="0"/>
              <a:buChar char="•"/>
            </a:pPr>
            <a:endParaRPr lang="en-US" sz="3000" dirty="0">
              <a:latin typeface="Malgun Gothic" pitchFamily="34" charset="-127"/>
              <a:ea typeface="Malgun Gothic" pitchFamily="34" charset="-127"/>
              <a:cs typeface="Arial" pitchFamily="34" charset="0"/>
              <a:sym typeface="Wingdings" pitchFamily="2" charset="2"/>
            </a:endParaRP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[AK: As LLVM is to be the stage I backend its IR is an output for our compiler … So, what to use internally … Any ]</a:t>
            </a: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Compiler Implementation</a:t>
            </a:r>
          </a:p>
        </p:txBody>
      </p:sp>
      <p:sp>
        <p:nvSpPr>
          <p:cNvPr id="5" name="TextBox 4"/>
          <p:cNvSpPr txBox="1"/>
          <p:nvPr/>
        </p:nvSpPr>
        <p:spPr>
          <a:xfrm>
            <a:off x="142376" y="689396"/>
            <a:ext cx="8928992" cy="5740033"/>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Implementation language</a:t>
            </a:r>
            <a:r>
              <a:rPr lang="en-US" sz="3000" dirty="0" smtClean="0">
                <a:latin typeface="Malgun Gothic" pitchFamily="34" charset="-127"/>
                <a:ea typeface="Malgun Gothic" pitchFamily="34" charset="-127"/>
                <a:cs typeface="Arial" pitchFamily="34" charset="0"/>
                <a:sym typeface="Wingdings" pitchFamily="2" charset="2"/>
              </a:rPr>
              <a:t>:</a:t>
            </a:r>
            <a:r>
              <a:rPr lang="en-US" sz="3000" b="1" dirty="0" smtClean="0">
                <a:latin typeface="Malgun Gothic" pitchFamily="34" charset="-127"/>
                <a:ea typeface="Malgun Gothic" pitchFamily="34" charset="-127"/>
                <a:cs typeface="Arial" pitchFamily="34" charset="0"/>
                <a:sym typeface="Wingdings" pitchFamily="2" charset="2"/>
              </a:rPr>
              <a:t/>
            </a:r>
            <a:br>
              <a:rPr lang="en-US" sz="3000" b="1"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a:t>
            </a:r>
            <a:r>
              <a:rPr lang="en-US" sz="3000" b="1" dirty="0" smtClean="0">
                <a:latin typeface="Malgun Gothic" pitchFamily="34" charset="-127"/>
                <a:ea typeface="Malgun Gothic" pitchFamily="34" charset="-127"/>
                <a:cs typeface="Arial" pitchFamily="34" charset="0"/>
                <a:sym typeface="Wingdings" pitchFamily="2" charset="2"/>
              </a:rPr>
              <a:t>C</a:t>
            </a:r>
            <a:r>
              <a:rPr lang="en-US" sz="3000" dirty="0" smtClean="0">
                <a:latin typeface="Malgun Gothic" pitchFamily="34" charset="-127"/>
                <a:ea typeface="Malgun Gothic" pitchFamily="34" charset="-127"/>
                <a:cs typeface="Arial" pitchFamily="34" charset="0"/>
                <a:sym typeface="Wingdings" pitchFamily="2" charset="2"/>
              </a:rPr>
              <a:t> or </a:t>
            </a:r>
            <a:r>
              <a:rPr lang="en-US" sz="3000" b="1" dirty="0" smtClean="0">
                <a:latin typeface="Malgun Gothic" pitchFamily="34" charset="-127"/>
                <a:ea typeface="Malgun Gothic" pitchFamily="34" charset="-127"/>
                <a:cs typeface="Arial" pitchFamily="34" charset="0"/>
                <a:sym typeface="Wingdings" pitchFamily="2" charset="2"/>
              </a:rPr>
              <a:t>C++</a:t>
            </a:r>
            <a:r>
              <a:rPr lang="en-US" sz="3000" dirty="0" smtClean="0">
                <a:latin typeface="Malgun Gothic" pitchFamily="34" charset="-127"/>
                <a:ea typeface="Malgun Gothic" pitchFamily="34" charset="-127"/>
                <a:cs typeface="Arial" pitchFamily="34" charset="0"/>
                <a:sym typeface="Wingdings" pitchFamily="2" charset="2"/>
              </a:rPr>
              <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The language </a:t>
            </a:r>
            <a:r>
              <a:rPr lang="en-US" sz="3000" b="1" dirty="0" smtClean="0">
                <a:latin typeface="Malgun Gothic" pitchFamily="34" charset="-127"/>
                <a:ea typeface="Malgun Gothic" pitchFamily="34" charset="-127"/>
                <a:cs typeface="Arial" pitchFamily="34" charset="0"/>
                <a:sym typeface="Wingdings" pitchFamily="2" charset="2"/>
              </a:rPr>
              <a:t>itself</a:t>
            </a:r>
            <a:r>
              <a:rPr lang="en-US" sz="3000" dirty="0" smtClean="0">
                <a:latin typeface="Malgun Gothic" pitchFamily="34" charset="-127"/>
                <a:ea typeface="Malgun Gothic" pitchFamily="34" charset="-127"/>
                <a:cs typeface="Arial" pitchFamily="34" charset="0"/>
                <a:sym typeface="Wingdings" pitchFamily="2" charset="2"/>
              </a:rPr>
              <a:t>? (</a:t>
            </a:r>
            <a:r>
              <a:rPr lang="en-US" sz="3000" dirty="0" err="1" smtClean="0">
                <a:latin typeface="Malgun Gothic" pitchFamily="34" charset="-127"/>
                <a:ea typeface="Malgun Gothic" pitchFamily="34" charset="-127"/>
                <a:cs typeface="Arial" pitchFamily="34" charset="0"/>
                <a:sym typeface="Wingdings" pitchFamily="2" charset="2"/>
              </a:rPr>
              <a:t>Ada</a:t>
            </a:r>
            <a:r>
              <a:rPr lang="en-US" sz="3000" dirty="0" smtClean="0">
                <a:latin typeface="Malgun Gothic" pitchFamily="34" charset="-127"/>
                <a:ea typeface="Malgun Gothic" pitchFamily="34" charset="-127"/>
                <a:cs typeface="Arial" pitchFamily="34" charset="0"/>
                <a:sym typeface="Wingdings" pitchFamily="2" charset="2"/>
              </a:rPr>
              <a:t>; Eiffel; </a:t>
            </a:r>
            <a:r>
              <a:rPr lang="en-US" sz="3000" dirty="0" err="1" smtClean="0">
                <a:latin typeface="Malgun Gothic" pitchFamily="34" charset="-127"/>
                <a:ea typeface="Malgun Gothic" pitchFamily="34" charset="-127"/>
                <a:cs typeface="Arial" pitchFamily="34" charset="0"/>
                <a:sym typeface="Wingdings" pitchFamily="2" charset="2"/>
              </a:rPr>
              <a:t>Scala</a:t>
            </a:r>
            <a:r>
              <a:rPr lang="en-US" sz="3000" dirty="0" smtClean="0">
                <a:latin typeface="Malgun Gothic" pitchFamily="34" charset="-127"/>
                <a:ea typeface="Malgun Gothic" pitchFamily="34" charset="-127"/>
                <a:cs typeface="Arial" pitchFamily="34" charset="0"/>
                <a:sym typeface="Wingdings" pitchFamily="2" charset="2"/>
              </a:rPr>
              <a:t>)</a:t>
            </a:r>
          </a:p>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Advantages</a:t>
            </a:r>
            <a:r>
              <a:rPr lang="en-US" sz="3000" dirty="0" smtClean="0">
                <a:latin typeface="Malgun Gothic" pitchFamily="34" charset="-127"/>
                <a:ea typeface="Malgun Gothic" pitchFamily="34" charset="-127"/>
                <a:cs typeface="Arial" pitchFamily="34" charset="0"/>
                <a:sym typeface="Wingdings" pitchFamily="2" charset="2"/>
              </a:rPr>
              <a:t> of the second choice: </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More stable technology; supports graduate language &amp; compiler improvement; no depend-</a:t>
            </a:r>
            <a:r>
              <a:rPr lang="en-US" sz="3000" dirty="0" err="1" smtClean="0">
                <a:latin typeface="Malgun Gothic" pitchFamily="34" charset="-127"/>
                <a:ea typeface="Malgun Gothic" pitchFamily="34" charset="-127"/>
                <a:cs typeface="Arial" pitchFamily="34" charset="0"/>
                <a:sym typeface="Wingdings" pitchFamily="2" charset="2"/>
              </a:rPr>
              <a:t>ency</a:t>
            </a:r>
            <a:r>
              <a:rPr lang="en-US" sz="3000" dirty="0" smtClean="0">
                <a:latin typeface="Malgun Gothic" pitchFamily="34" charset="-127"/>
                <a:ea typeface="Malgun Gothic" pitchFamily="34" charset="-127"/>
                <a:cs typeface="Arial" pitchFamily="34" charset="0"/>
                <a:sym typeface="Wingdings" pitchFamily="2" charset="2"/>
              </a:rPr>
              <a:t> on any third-party tools; this would be </a:t>
            </a:r>
            <a:r>
              <a:rPr lang="en-US" sz="3000" b="1" dirty="0" smtClean="0">
                <a:latin typeface="Malgun Gothic" pitchFamily="34" charset="-127"/>
                <a:ea typeface="Malgun Gothic" pitchFamily="34" charset="-127"/>
                <a:cs typeface="Arial" pitchFamily="34" charset="0"/>
                <a:sym typeface="Wingdings" pitchFamily="2" charset="2"/>
              </a:rPr>
              <a:t>an excellent test</a:t>
            </a:r>
            <a:r>
              <a:rPr lang="en-US" sz="3000" dirty="0" smtClean="0">
                <a:latin typeface="Malgun Gothic" pitchFamily="34" charset="-127"/>
                <a:ea typeface="Malgun Gothic" pitchFamily="34" charset="-127"/>
                <a:cs typeface="Arial" pitchFamily="34" charset="0"/>
                <a:sym typeface="Wingdings" pitchFamily="2" charset="2"/>
              </a:rPr>
              <a:t> for both language and compiler.</a:t>
            </a:r>
          </a:p>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Disadvantages</a:t>
            </a:r>
            <a:r>
              <a:rPr lang="en-US" sz="3000" dirty="0" smtClean="0">
                <a:latin typeface="Malgun Gothic" pitchFamily="34" charset="-127"/>
                <a:ea typeface="Malgun Gothic" pitchFamily="34" charset="-127"/>
                <a:cs typeface="Arial" pitchFamily="34" charset="0"/>
                <a:sym typeface="Wingdings" pitchFamily="2" charset="2"/>
              </a:rPr>
              <a:t> of the second choice:</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A bit awkward technology; requires non-trivial management &amp; powerful management tools (e.g., </a:t>
            </a:r>
            <a:r>
              <a:rPr lang="en-US" sz="3000" b="1" i="1" dirty="0" smtClean="0">
                <a:latin typeface="Malgun Gothic" pitchFamily="34" charset="-127"/>
                <a:ea typeface="Malgun Gothic" pitchFamily="34" charset="-127"/>
                <a:cs typeface="Arial" pitchFamily="34" charset="0"/>
                <a:sym typeface="Wingdings" pitchFamily="2" charset="2"/>
              </a:rPr>
              <a:t>ant</a:t>
            </a:r>
            <a:r>
              <a:rPr lang="en-US" sz="3000" dirty="0" smtClean="0">
                <a:latin typeface="Malgun Gothic" pitchFamily="34" charset="-127"/>
                <a:ea typeface="Malgun Gothic" pitchFamily="34" charset="-127"/>
                <a:cs typeface="Arial" pitchFamily="34" charset="0"/>
                <a:sym typeface="Wingdings" pitchFamily="2" charset="2"/>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Bootstrapping the Compiler</a:t>
            </a:r>
          </a:p>
        </p:txBody>
      </p:sp>
      <p:sp>
        <p:nvSpPr>
          <p:cNvPr id="7" name="TextBox 6"/>
          <p:cNvSpPr txBox="1"/>
          <p:nvPr/>
        </p:nvSpPr>
        <p:spPr>
          <a:xfrm>
            <a:off x="1499538" y="1288011"/>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0</a:t>
            </a:r>
            <a:endParaRPr lang="ru-RU" sz="1600" b="1" dirty="0" smtClean="0">
              <a:latin typeface="Lucida Console" pitchFamily="49" charset="0"/>
              <a:ea typeface="HY견고딕" pitchFamily="18" charset="-127"/>
            </a:endParaRPr>
          </a:p>
        </p:txBody>
      </p:sp>
      <p:sp>
        <p:nvSpPr>
          <p:cNvPr id="11" name="TextBox 10"/>
          <p:cNvSpPr txBox="1"/>
          <p:nvPr/>
        </p:nvSpPr>
        <p:spPr>
          <a:xfrm>
            <a:off x="779458" y="855963"/>
            <a:ext cx="2232248" cy="307777"/>
          </a:xfrm>
          <a:prstGeom prst="rect">
            <a:avLst/>
          </a:prstGeom>
          <a:noFill/>
        </p:spPr>
        <p:txBody>
          <a:bodyPr wrap="square" rtlCol="0">
            <a:spAutoFit/>
          </a:bodyPr>
          <a:lstStyle/>
          <a:p>
            <a:r>
              <a:rPr lang="en-US" sz="1400" b="1" dirty="0" smtClean="0">
                <a:ea typeface="HY견고딕" pitchFamily="18" charset="-127"/>
                <a:cs typeface="Arial" pitchFamily="34" charset="0"/>
              </a:rPr>
              <a:t>Initial development step</a:t>
            </a:r>
            <a:endParaRPr lang="ru-RU" sz="1400" b="1" dirty="0" smtClean="0">
              <a:ea typeface="HY견고딕" pitchFamily="18" charset="-127"/>
              <a:cs typeface="Arial" pitchFamily="34" charset="0"/>
            </a:endParaRPr>
          </a:p>
        </p:txBody>
      </p:sp>
      <p:sp>
        <p:nvSpPr>
          <p:cNvPr id="14" name="TextBox 13"/>
          <p:cNvSpPr txBox="1"/>
          <p:nvPr/>
        </p:nvSpPr>
        <p:spPr>
          <a:xfrm>
            <a:off x="3995936" y="3429000"/>
            <a:ext cx="4824536" cy="646331"/>
          </a:xfrm>
          <a:prstGeom prst="rect">
            <a:avLst/>
          </a:prstGeom>
          <a:noFill/>
        </p:spPr>
        <p:txBody>
          <a:bodyPr wrap="square" rtlCol="0">
            <a:spAutoFit/>
          </a:bodyPr>
          <a:lstStyle/>
          <a:p>
            <a:pPr marL="355600" indent="-355600">
              <a:spcAft>
                <a:spcPts val="600"/>
              </a:spcAft>
              <a:buFont typeface="Arial" pitchFamily="34" charset="0"/>
              <a:buChar char="•"/>
            </a:pPr>
            <a:r>
              <a:rPr lang="en-US" b="1" dirty="0" smtClean="0">
                <a:ea typeface="HY견고딕" pitchFamily="18" charset="-127"/>
                <a:cs typeface="Arial" pitchFamily="34" charset="0"/>
              </a:rPr>
              <a:t>Define a very simple </a:t>
            </a:r>
            <a:r>
              <a:rPr lang="en-US" b="1" u="sng" dirty="0" smtClean="0">
                <a:ea typeface="HY견고딕" pitchFamily="18" charset="-127"/>
                <a:cs typeface="Arial" pitchFamily="34" charset="0"/>
              </a:rPr>
              <a:t>subset</a:t>
            </a:r>
            <a:r>
              <a:rPr lang="en-US" b="1" dirty="0" smtClean="0">
                <a:ea typeface="HY견고딕" pitchFamily="18" charset="-127"/>
                <a:cs typeface="Arial" pitchFamily="34" charset="0"/>
              </a:rPr>
              <a:t/>
            </a:r>
            <a:br>
              <a:rPr lang="en-US" b="1" dirty="0" smtClean="0">
                <a:ea typeface="HY견고딕" pitchFamily="18" charset="-127"/>
                <a:cs typeface="Arial" pitchFamily="34" charset="0"/>
              </a:rPr>
            </a:br>
            <a:r>
              <a:rPr lang="en-US" b="1" dirty="0" smtClean="0">
                <a:ea typeface="HY견고딕" pitchFamily="18" charset="-127"/>
                <a:cs typeface="Arial" pitchFamily="34" charset="0"/>
              </a:rPr>
              <a:t>of the target L language: L</a:t>
            </a:r>
            <a:r>
              <a:rPr lang="en-US" b="1" baseline="-25000" dirty="0" smtClean="0">
                <a:ea typeface="HY견고딕" pitchFamily="18" charset="-127"/>
                <a:cs typeface="Arial" pitchFamily="34" charset="0"/>
              </a:rPr>
              <a:t>0</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Bootstrapping the Compiler</a:t>
            </a:r>
          </a:p>
        </p:txBody>
      </p:sp>
      <p:grpSp>
        <p:nvGrpSpPr>
          <p:cNvPr id="5" name="Group 4"/>
          <p:cNvGrpSpPr/>
          <p:nvPr/>
        </p:nvGrpSpPr>
        <p:grpSpPr>
          <a:xfrm>
            <a:off x="1355522" y="1216003"/>
            <a:ext cx="1728192" cy="832158"/>
            <a:chOff x="2843808" y="1124744"/>
            <a:chExt cx="1728192" cy="832158"/>
          </a:xfrm>
        </p:grpSpPr>
        <p:sp>
          <p:nvSpPr>
            <p:cNvPr id="6" name="Rectangle 5"/>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7" name="TextBox 6"/>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0</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8" name="TextBox 7"/>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C++</a:t>
              </a:r>
              <a:endParaRPr lang="ru-RU" sz="1600" b="1" dirty="0" smtClean="0">
                <a:latin typeface="Lucida Console" pitchFamily="49" charset="0"/>
                <a:ea typeface="HY견고딕" pitchFamily="18" charset="-127"/>
              </a:endParaRPr>
            </a:p>
          </p:txBody>
        </p:sp>
        <p:sp>
          <p:nvSpPr>
            <p:cNvPr id="9" name="Rectangle 8"/>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10" name="Straight Connector 9"/>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79458" y="855963"/>
            <a:ext cx="2232248" cy="307777"/>
          </a:xfrm>
          <a:prstGeom prst="rect">
            <a:avLst/>
          </a:prstGeom>
          <a:noFill/>
        </p:spPr>
        <p:txBody>
          <a:bodyPr wrap="square" rtlCol="0">
            <a:spAutoFit/>
          </a:bodyPr>
          <a:lstStyle/>
          <a:p>
            <a:r>
              <a:rPr lang="en-US" sz="1400" b="1" dirty="0" smtClean="0">
                <a:ea typeface="HY견고딕" pitchFamily="18" charset="-127"/>
                <a:cs typeface="Arial" pitchFamily="34" charset="0"/>
              </a:rPr>
              <a:t>Initial development step</a:t>
            </a:r>
            <a:endParaRPr lang="ru-RU" sz="1400" b="1" dirty="0" smtClean="0">
              <a:ea typeface="HY견고딕" pitchFamily="18" charset="-127"/>
              <a:cs typeface="Arial" pitchFamily="34" charset="0"/>
            </a:endParaRPr>
          </a:p>
        </p:txBody>
      </p:sp>
      <p:sp>
        <p:nvSpPr>
          <p:cNvPr id="69" name="TextBox 68"/>
          <p:cNvSpPr txBox="1"/>
          <p:nvPr/>
        </p:nvSpPr>
        <p:spPr>
          <a:xfrm>
            <a:off x="3995936" y="3429000"/>
            <a:ext cx="4824536" cy="1554272"/>
          </a:xfrm>
          <a:prstGeom prst="rect">
            <a:avLst/>
          </a:prstGeom>
          <a:noFill/>
        </p:spPr>
        <p:txBody>
          <a:bodyPr wrap="square" rtlCol="0">
            <a:spAutoFit/>
          </a:bodyPr>
          <a:lstStyle/>
          <a:p>
            <a:pPr marL="355600" indent="-355600">
              <a:spcAft>
                <a:spcPts val="600"/>
              </a:spcAft>
              <a:buFont typeface="Arial" pitchFamily="34" charset="0"/>
              <a:buChar char="•"/>
            </a:pPr>
            <a:r>
              <a:rPr lang="en-US" b="1" dirty="0" smtClean="0">
                <a:ea typeface="HY견고딕" pitchFamily="18" charset="-127"/>
                <a:cs typeface="Arial" pitchFamily="34" charset="0"/>
              </a:rPr>
              <a:t>Define a very simple </a:t>
            </a:r>
            <a:r>
              <a:rPr lang="en-US" b="1" u="sng" dirty="0" smtClean="0">
                <a:ea typeface="HY견고딕" pitchFamily="18" charset="-127"/>
                <a:cs typeface="Arial" pitchFamily="34" charset="0"/>
              </a:rPr>
              <a:t>subset</a:t>
            </a:r>
            <a:r>
              <a:rPr lang="en-US" b="1" dirty="0" smtClean="0">
                <a:ea typeface="HY견고딕" pitchFamily="18" charset="-127"/>
                <a:cs typeface="Arial" pitchFamily="34" charset="0"/>
              </a:rPr>
              <a:t/>
            </a:r>
            <a:br>
              <a:rPr lang="en-US" b="1" dirty="0" smtClean="0">
                <a:ea typeface="HY견고딕" pitchFamily="18" charset="-127"/>
                <a:cs typeface="Arial" pitchFamily="34" charset="0"/>
              </a:rPr>
            </a:br>
            <a:r>
              <a:rPr lang="en-US" b="1" dirty="0" smtClean="0">
                <a:ea typeface="HY견고딕" pitchFamily="18" charset="-127"/>
                <a:cs typeface="Arial" pitchFamily="34" charset="0"/>
              </a:rPr>
              <a:t>of the target L language: L</a:t>
            </a:r>
            <a:r>
              <a:rPr lang="en-US" b="1" baseline="-25000" dirty="0" smtClean="0">
                <a:ea typeface="HY견고딕" pitchFamily="18" charset="-127"/>
                <a:cs typeface="Arial" pitchFamily="34" charset="0"/>
              </a:rPr>
              <a:t>0</a:t>
            </a:r>
          </a:p>
          <a:p>
            <a:pPr marL="355600" indent="-355600">
              <a:buFont typeface="Arial" pitchFamily="34" charset="0"/>
              <a:buChar char="•"/>
            </a:pPr>
            <a:r>
              <a:rPr lang="en-US" b="1" dirty="0" smtClean="0">
                <a:ea typeface="HY견고딕" pitchFamily="18" charset="-127"/>
                <a:cs typeface="Arial" pitchFamily="34" charset="0"/>
              </a:rPr>
              <a:t>Write the prototype compiler for L</a:t>
            </a:r>
            <a:r>
              <a:rPr lang="en-US" b="1" baseline="-25000" dirty="0" smtClean="0">
                <a:ea typeface="HY견고딕" pitchFamily="18" charset="-127"/>
                <a:cs typeface="Arial" pitchFamily="34" charset="0"/>
              </a:rPr>
              <a:t>0</a:t>
            </a:r>
            <a:r>
              <a:rPr lang="en-US" b="1" dirty="0" smtClean="0">
                <a:ea typeface="HY견고딕" pitchFamily="18" charset="-127"/>
                <a:cs typeface="Arial" pitchFamily="34" charset="0"/>
              </a:rPr>
              <a:t> using a third party language with an existing compiler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Bootstrapping the Compiler</a:t>
            </a:r>
          </a:p>
        </p:txBody>
      </p:sp>
      <p:grpSp>
        <p:nvGrpSpPr>
          <p:cNvPr id="5" name="Group 4"/>
          <p:cNvGrpSpPr/>
          <p:nvPr/>
        </p:nvGrpSpPr>
        <p:grpSpPr>
          <a:xfrm>
            <a:off x="1355522" y="1216003"/>
            <a:ext cx="1728192" cy="832158"/>
            <a:chOff x="2843808" y="1124744"/>
            <a:chExt cx="1728192" cy="832158"/>
          </a:xfrm>
        </p:grpSpPr>
        <p:sp>
          <p:nvSpPr>
            <p:cNvPr id="6" name="Rectangle 5"/>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7" name="TextBox 6"/>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0</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8" name="TextBox 7"/>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C++</a:t>
              </a:r>
              <a:endParaRPr lang="ru-RU" sz="1600" b="1" dirty="0" smtClean="0">
                <a:latin typeface="Lucida Console" pitchFamily="49" charset="0"/>
                <a:ea typeface="HY견고딕" pitchFamily="18" charset="-127"/>
              </a:endParaRPr>
            </a:p>
          </p:txBody>
        </p:sp>
        <p:sp>
          <p:nvSpPr>
            <p:cNvPr id="9" name="Rectangle 8"/>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10" name="Straight Connector 9"/>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779458" y="855963"/>
            <a:ext cx="2232248" cy="307777"/>
          </a:xfrm>
          <a:prstGeom prst="rect">
            <a:avLst/>
          </a:prstGeom>
          <a:noFill/>
        </p:spPr>
        <p:txBody>
          <a:bodyPr wrap="square" rtlCol="0">
            <a:spAutoFit/>
          </a:bodyPr>
          <a:lstStyle/>
          <a:p>
            <a:r>
              <a:rPr lang="en-US" sz="1400" b="1" dirty="0" smtClean="0">
                <a:ea typeface="HY견고딕" pitchFamily="18" charset="-127"/>
                <a:cs typeface="Arial" pitchFamily="34" charset="0"/>
              </a:rPr>
              <a:t>Initial development step</a:t>
            </a:r>
            <a:endParaRPr lang="ru-RU" sz="1400" b="1" dirty="0" smtClean="0">
              <a:ea typeface="HY견고딕" pitchFamily="18" charset="-127"/>
              <a:cs typeface="Arial" pitchFamily="34" charset="0"/>
            </a:endParaRPr>
          </a:p>
        </p:txBody>
      </p:sp>
      <p:sp>
        <p:nvSpPr>
          <p:cNvPr id="12" name="TextBox 11"/>
          <p:cNvSpPr txBox="1"/>
          <p:nvPr/>
        </p:nvSpPr>
        <p:spPr>
          <a:xfrm>
            <a:off x="3995936" y="3429000"/>
            <a:ext cx="4824536" cy="2185214"/>
          </a:xfrm>
          <a:prstGeom prst="rect">
            <a:avLst/>
          </a:prstGeom>
          <a:noFill/>
        </p:spPr>
        <p:txBody>
          <a:bodyPr wrap="square" rtlCol="0">
            <a:spAutoFit/>
          </a:bodyPr>
          <a:lstStyle/>
          <a:p>
            <a:pPr marL="355600" indent="-355600">
              <a:spcAft>
                <a:spcPts val="600"/>
              </a:spcAft>
              <a:buFont typeface="Arial" pitchFamily="34" charset="0"/>
              <a:buChar char="•"/>
            </a:pPr>
            <a:r>
              <a:rPr lang="en-US" b="1" dirty="0" smtClean="0">
                <a:ea typeface="HY견고딕" pitchFamily="18" charset="-127"/>
                <a:cs typeface="Arial" pitchFamily="34" charset="0"/>
              </a:rPr>
              <a:t>Define a very simple </a:t>
            </a:r>
            <a:r>
              <a:rPr lang="en-US" b="1" u="sng" dirty="0" smtClean="0">
                <a:ea typeface="HY견고딕" pitchFamily="18" charset="-127"/>
                <a:cs typeface="Arial" pitchFamily="34" charset="0"/>
              </a:rPr>
              <a:t>subset</a:t>
            </a:r>
            <a:r>
              <a:rPr lang="en-US" b="1" dirty="0" smtClean="0">
                <a:ea typeface="HY견고딕" pitchFamily="18" charset="-127"/>
                <a:cs typeface="Arial" pitchFamily="34" charset="0"/>
              </a:rPr>
              <a:t/>
            </a:r>
            <a:br>
              <a:rPr lang="en-US" b="1" dirty="0" smtClean="0">
                <a:ea typeface="HY견고딕" pitchFamily="18" charset="-127"/>
                <a:cs typeface="Arial" pitchFamily="34" charset="0"/>
              </a:rPr>
            </a:br>
            <a:r>
              <a:rPr lang="en-US" b="1" dirty="0" smtClean="0">
                <a:ea typeface="HY견고딕" pitchFamily="18" charset="-127"/>
                <a:cs typeface="Arial" pitchFamily="34" charset="0"/>
              </a:rPr>
              <a:t>of the target L language: L</a:t>
            </a:r>
            <a:r>
              <a:rPr lang="en-US" b="1" baseline="-25000" dirty="0" smtClean="0">
                <a:ea typeface="HY견고딕" pitchFamily="18" charset="-127"/>
                <a:cs typeface="Arial" pitchFamily="34" charset="0"/>
              </a:rPr>
              <a:t>0</a:t>
            </a:r>
          </a:p>
          <a:p>
            <a:pPr marL="355600" indent="-355600">
              <a:spcAft>
                <a:spcPts val="600"/>
              </a:spcAft>
              <a:buFont typeface="Arial" pitchFamily="34" charset="0"/>
              <a:buChar char="•"/>
            </a:pPr>
            <a:r>
              <a:rPr lang="en-US" b="1" dirty="0" smtClean="0">
                <a:ea typeface="HY견고딕" pitchFamily="18" charset="-127"/>
                <a:cs typeface="Arial" pitchFamily="34" charset="0"/>
              </a:rPr>
              <a:t>Write the prototype compiler for L</a:t>
            </a:r>
            <a:r>
              <a:rPr lang="en-US" b="1" baseline="-25000" dirty="0" smtClean="0">
                <a:ea typeface="HY견고딕" pitchFamily="18" charset="-127"/>
                <a:cs typeface="Arial" pitchFamily="34" charset="0"/>
              </a:rPr>
              <a:t>0</a:t>
            </a:r>
            <a:r>
              <a:rPr lang="en-US" b="1" dirty="0" smtClean="0">
                <a:ea typeface="HY견고딕" pitchFamily="18" charset="-127"/>
                <a:cs typeface="Arial" pitchFamily="34" charset="0"/>
              </a:rPr>
              <a:t> using a third party language with an existing compiler</a:t>
            </a:r>
          </a:p>
          <a:p>
            <a:pPr marL="355600" indent="-355600">
              <a:buFont typeface="Arial" pitchFamily="34" charset="0"/>
              <a:buChar char="•"/>
            </a:pPr>
            <a:r>
              <a:rPr lang="en-US" b="1" dirty="0" smtClean="0">
                <a:ea typeface="HY견고딕" pitchFamily="18" charset="-127"/>
                <a:cs typeface="Arial" pitchFamily="34" charset="0"/>
              </a:rPr>
              <a:t>Compile the L</a:t>
            </a:r>
            <a:r>
              <a:rPr lang="en-US" b="1" baseline="-25000" dirty="0" smtClean="0">
                <a:ea typeface="HY견고딕" pitchFamily="18" charset="-127"/>
                <a:cs typeface="Arial" pitchFamily="34" charset="0"/>
              </a:rPr>
              <a:t>0</a:t>
            </a:r>
            <a:r>
              <a:rPr lang="en-US" b="1" dirty="0" smtClean="0">
                <a:ea typeface="HY견고딕" pitchFamily="18" charset="-127"/>
                <a:cs typeface="Arial" pitchFamily="34" charset="0"/>
              </a:rPr>
              <a:t> compiler getting the 0 version of the target compiler.</a:t>
            </a:r>
          </a:p>
        </p:txBody>
      </p:sp>
      <p:grpSp>
        <p:nvGrpSpPr>
          <p:cNvPr id="13" name="Group 12"/>
          <p:cNvGrpSpPr/>
          <p:nvPr/>
        </p:nvGrpSpPr>
        <p:grpSpPr>
          <a:xfrm>
            <a:off x="2675549" y="1758560"/>
            <a:ext cx="1728192" cy="832158"/>
            <a:chOff x="2843808" y="1124744"/>
            <a:chExt cx="1728192" cy="832158"/>
          </a:xfrm>
        </p:grpSpPr>
        <p:sp>
          <p:nvSpPr>
            <p:cNvPr id="14" name="Rectangle 13"/>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15" name="TextBox 14"/>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C++ --&gt; LLVM</a:t>
              </a:r>
              <a:endParaRPr lang="ru-RU" sz="1600" b="1" dirty="0" smtClean="0">
                <a:latin typeface="Lucida Console" pitchFamily="49" charset="0"/>
                <a:ea typeface="HY견고딕" pitchFamily="18" charset="-127"/>
              </a:endParaRPr>
            </a:p>
          </p:txBody>
        </p:sp>
        <p:sp>
          <p:nvSpPr>
            <p:cNvPr id="16" name="TextBox 15"/>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.exe</a:t>
              </a:r>
              <a:endParaRPr lang="ru-RU" sz="1600" b="1" dirty="0" smtClean="0">
                <a:latin typeface="Lucida Console" pitchFamily="49" charset="0"/>
                <a:ea typeface="HY견고딕" pitchFamily="18" charset="-127"/>
              </a:endParaRPr>
            </a:p>
          </p:txBody>
        </p:sp>
        <p:sp>
          <p:nvSpPr>
            <p:cNvPr id="17" name="Rectangle 16"/>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18" name="Straight Connector 17"/>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067944" y="1196752"/>
            <a:ext cx="1728192" cy="832158"/>
            <a:chOff x="2843808" y="1124744"/>
            <a:chExt cx="1728192" cy="832158"/>
          </a:xfrm>
        </p:grpSpPr>
        <p:sp>
          <p:nvSpPr>
            <p:cNvPr id="20" name="Rectangle 19"/>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21" name="TextBox 20"/>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0</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22" name="TextBox 21"/>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LLVM</a:t>
              </a:r>
              <a:endParaRPr lang="ru-RU" sz="1600" b="1" dirty="0" smtClean="0">
                <a:latin typeface="Lucida Console" pitchFamily="49" charset="0"/>
                <a:ea typeface="HY견고딕" pitchFamily="18" charset="-127"/>
              </a:endParaRPr>
            </a:p>
          </p:txBody>
        </p:sp>
        <p:sp>
          <p:nvSpPr>
            <p:cNvPr id="23" name="Rectangle 22"/>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24" name="Straight Connector 23"/>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5892026" y="1216003"/>
            <a:ext cx="2808312" cy="307777"/>
          </a:xfrm>
          <a:prstGeom prst="rect">
            <a:avLst/>
          </a:prstGeom>
          <a:noFill/>
        </p:spPr>
        <p:txBody>
          <a:bodyPr wrap="square" rtlCol="0">
            <a:spAutoFit/>
          </a:bodyPr>
          <a:lstStyle/>
          <a:p>
            <a:r>
              <a:rPr lang="en-US" sz="1400" b="1" dirty="0" smtClean="0">
                <a:ea typeface="HY견고딕" pitchFamily="18" charset="-127"/>
                <a:cs typeface="Arial" pitchFamily="34" charset="0"/>
              </a:rPr>
              <a:t>Compiler version 0</a:t>
            </a:r>
            <a:endParaRPr lang="ru-RU" sz="1400" b="1" dirty="0" smtClean="0">
              <a:ea typeface="HY견고딕" pitchFamily="18" charset="-127"/>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Bootstrapping the Compiler</a:t>
            </a:r>
          </a:p>
        </p:txBody>
      </p:sp>
      <p:grpSp>
        <p:nvGrpSpPr>
          <p:cNvPr id="5" name="Group 4"/>
          <p:cNvGrpSpPr/>
          <p:nvPr/>
        </p:nvGrpSpPr>
        <p:grpSpPr>
          <a:xfrm>
            <a:off x="1355522" y="1216003"/>
            <a:ext cx="1728192" cy="832158"/>
            <a:chOff x="2843808" y="1124744"/>
            <a:chExt cx="1728192" cy="832158"/>
          </a:xfrm>
        </p:grpSpPr>
        <p:sp>
          <p:nvSpPr>
            <p:cNvPr id="6" name="Rectangle 5"/>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7" name="TextBox 6"/>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0</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8" name="TextBox 7"/>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C++</a:t>
              </a:r>
              <a:endParaRPr lang="ru-RU" sz="1600" b="1" dirty="0" smtClean="0">
                <a:latin typeface="Lucida Console" pitchFamily="49" charset="0"/>
                <a:ea typeface="HY견고딕" pitchFamily="18" charset="-127"/>
              </a:endParaRPr>
            </a:p>
          </p:txBody>
        </p:sp>
        <p:sp>
          <p:nvSpPr>
            <p:cNvPr id="9" name="Rectangle 8"/>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10" name="Straight Connector 9"/>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779458" y="855963"/>
            <a:ext cx="2232248" cy="307777"/>
          </a:xfrm>
          <a:prstGeom prst="rect">
            <a:avLst/>
          </a:prstGeom>
          <a:noFill/>
        </p:spPr>
        <p:txBody>
          <a:bodyPr wrap="square" rtlCol="0">
            <a:spAutoFit/>
          </a:bodyPr>
          <a:lstStyle/>
          <a:p>
            <a:r>
              <a:rPr lang="en-US" sz="1400" b="1" dirty="0" smtClean="0">
                <a:ea typeface="HY견고딕" pitchFamily="18" charset="-127"/>
                <a:cs typeface="Arial" pitchFamily="34" charset="0"/>
              </a:rPr>
              <a:t>Initial development step</a:t>
            </a:r>
            <a:endParaRPr lang="ru-RU" sz="1400" b="1" dirty="0" smtClean="0">
              <a:ea typeface="HY견고딕" pitchFamily="18" charset="-127"/>
              <a:cs typeface="Arial" pitchFamily="34" charset="0"/>
            </a:endParaRPr>
          </a:p>
        </p:txBody>
      </p:sp>
      <p:sp>
        <p:nvSpPr>
          <p:cNvPr id="12" name="TextBox 11"/>
          <p:cNvSpPr txBox="1"/>
          <p:nvPr/>
        </p:nvSpPr>
        <p:spPr>
          <a:xfrm>
            <a:off x="3995936" y="3429000"/>
            <a:ext cx="4824536" cy="3093154"/>
          </a:xfrm>
          <a:prstGeom prst="rect">
            <a:avLst/>
          </a:prstGeom>
          <a:noFill/>
        </p:spPr>
        <p:txBody>
          <a:bodyPr wrap="square" rtlCol="0">
            <a:spAutoFit/>
          </a:bodyPr>
          <a:lstStyle/>
          <a:p>
            <a:pPr marL="355600" indent="-355600">
              <a:spcAft>
                <a:spcPts val="600"/>
              </a:spcAft>
              <a:buFont typeface="Arial" pitchFamily="34" charset="0"/>
              <a:buChar char="•"/>
            </a:pPr>
            <a:r>
              <a:rPr lang="en-US" b="1" dirty="0" smtClean="0">
                <a:ea typeface="HY견고딕" pitchFamily="18" charset="-127"/>
                <a:cs typeface="Arial" pitchFamily="34" charset="0"/>
              </a:rPr>
              <a:t>Define a very simple </a:t>
            </a:r>
            <a:r>
              <a:rPr lang="en-US" b="1" u="sng" dirty="0" smtClean="0">
                <a:ea typeface="HY견고딕" pitchFamily="18" charset="-127"/>
                <a:cs typeface="Arial" pitchFamily="34" charset="0"/>
              </a:rPr>
              <a:t>subset</a:t>
            </a:r>
            <a:r>
              <a:rPr lang="en-US" b="1" dirty="0" smtClean="0">
                <a:ea typeface="HY견고딕" pitchFamily="18" charset="-127"/>
                <a:cs typeface="Arial" pitchFamily="34" charset="0"/>
              </a:rPr>
              <a:t/>
            </a:r>
            <a:br>
              <a:rPr lang="en-US" b="1" dirty="0" smtClean="0">
                <a:ea typeface="HY견고딕" pitchFamily="18" charset="-127"/>
                <a:cs typeface="Arial" pitchFamily="34" charset="0"/>
              </a:rPr>
            </a:br>
            <a:r>
              <a:rPr lang="en-US" b="1" dirty="0" smtClean="0">
                <a:ea typeface="HY견고딕" pitchFamily="18" charset="-127"/>
                <a:cs typeface="Arial" pitchFamily="34" charset="0"/>
              </a:rPr>
              <a:t>of the target L language: L</a:t>
            </a:r>
            <a:r>
              <a:rPr lang="en-US" b="1" baseline="-25000" dirty="0" smtClean="0">
                <a:ea typeface="HY견고딕" pitchFamily="18" charset="-127"/>
                <a:cs typeface="Arial" pitchFamily="34" charset="0"/>
              </a:rPr>
              <a:t>0</a:t>
            </a:r>
          </a:p>
          <a:p>
            <a:pPr marL="355600" indent="-355600">
              <a:spcAft>
                <a:spcPts val="600"/>
              </a:spcAft>
              <a:buFont typeface="Arial" pitchFamily="34" charset="0"/>
              <a:buChar char="•"/>
            </a:pPr>
            <a:r>
              <a:rPr lang="en-US" b="1" dirty="0" smtClean="0">
                <a:ea typeface="HY견고딕" pitchFamily="18" charset="-127"/>
                <a:cs typeface="Arial" pitchFamily="34" charset="0"/>
              </a:rPr>
              <a:t>Write the prototype compiler for L</a:t>
            </a:r>
            <a:r>
              <a:rPr lang="en-US" b="1" baseline="-25000" dirty="0" smtClean="0">
                <a:ea typeface="HY견고딕" pitchFamily="18" charset="-127"/>
                <a:cs typeface="Arial" pitchFamily="34" charset="0"/>
              </a:rPr>
              <a:t>0</a:t>
            </a:r>
            <a:r>
              <a:rPr lang="en-US" b="1" dirty="0" smtClean="0">
                <a:ea typeface="HY견고딕" pitchFamily="18" charset="-127"/>
                <a:cs typeface="Arial" pitchFamily="34" charset="0"/>
              </a:rPr>
              <a:t> using a third party language with an existing compiler</a:t>
            </a:r>
          </a:p>
          <a:p>
            <a:pPr marL="355600" indent="-355600">
              <a:spcAft>
                <a:spcPts val="600"/>
              </a:spcAft>
              <a:buFont typeface="Arial" pitchFamily="34" charset="0"/>
              <a:buChar char="•"/>
            </a:pPr>
            <a:r>
              <a:rPr lang="en-US" b="1" dirty="0" smtClean="0">
                <a:ea typeface="HY견고딕" pitchFamily="18" charset="-127"/>
                <a:cs typeface="Arial" pitchFamily="34" charset="0"/>
              </a:rPr>
              <a:t>Compile the L</a:t>
            </a:r>
            <a:r>
              <a:rPr lang="en-US" b="1" baseline="-25000" dirty="0" smtClean="0">
                <a:ea typeface="HY견고딕" pitchFamily="18" charset="-127"/>
                <a:cs typeface="Arial" pitchFamily="34" charset="0"/>
              </a:rPr>
              <a:t>0</a:t>
            </a:r>
            <a:r>
              <a:rPr lang="en-US" b="1" dirty="0" smtClean="0">
                <a:ea typeface="HY견고딕" pitchFamily="18" charset="-127"/>
                <a:cs typeface="Arial" pitchFamily="34" charset="0"/>
              </a:rPr>
              <a:t> compiler getting the 0 version of the target compiler.</a:t>
            </a:r>
          </a:p>
          <a:p>
            <a:pPr marL="355600" indent="-355600">
              <a:buFont typeface="Arial" pitchFamily="34" charset="0"/>
              <a:buChar char="•"/>
            </a:pPr>
            <a:r>
              <a:rPr lang="en-US" b="1" dirty="0" smtClean="0">
                <a:ea typeface="HY견고딕" pitchFamily="18" charset="-127"/>
                <a:cs typeface="Arial" pitchFamily="34" charset="0"/>
              </a:rPr>
              <a:t>DevStep1: Create the next version of the language and (re)write the compiler in L</a:t>
            </a:r>
            <a:r>
              <a:rPr lang="en-US" b="1" baseline="-25000" dirty="0" smtClean="0">
                <a:ea typeface="HY견고딕" pitchFamily="18" charset="-127"/>
                <a:cs typeface="Arial" pitchFamily="34" charset="0"/>
              </a:rPr>
              <a:t>0</a:t>
            </a:r>
            <a:r>
              <a:rPr lang="en-US" b="1" dirty="0" smtClean="0">
                <a:ea typeface="HY견고딕" pitchFamily="18" charset="-127"/>
                <a:cs typeface="Arial" pitchFamily="34" charset="0"/>
              </a:rPr>
              <a:t> language…</a:t>
            </a:r>
          </a:p>
        </p:txBody>
      </p:sp>
      <p:grpSp>
        <p:nvGrpSpPr>
          <p:cNvPr id="13" name="Group 12"/>
          <p:cNvGrpSpPr/>
          <p:nvPr/>
        </p:nvGrpSpPr>
        <p:grpSpPr>
          <a:xfrm>
            <a:off x="2675549" y="1758560"/>
            <a:ext cx="1728192" cy="832158"/>
            <a:chOff x="2843808" y="1124744"/>
            <a:chExt cx="1728192" cy="832158"/>
          </a:xfrm>
        </p:grpSpPr>
        <p:sp>
          <p:nvSpPr>
            <p:cNvPr id="14" name="Rectangle 13"/>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15" name="TextBox 14"/>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C++ --&gt; LLVM</a:t>
              </a:r>
              <a:endParaRPr lang="ru-RU" sz="1600" b="1" dirty="0" smtClean="0">
                <a:latin typeface="Lucida Console" pitchFamily="49" charset="0"/>
                <a:ea typeface="HY견고딕" pitchFamily="18" charset="-127"/>
              </a:endParaRPr>
            </a:p>
          </p:txBody>
        </p:sp>
        <p:sp>
          <p:nvSpPr>
            <p:cNvPr id="16" name="TextBox 15"/>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.exe</a:t>
              </a:r>
              <a:endParaRPr lang="ru-RU" sz="1600" b="1" dirty="0" smtClean="0">
                <a:latin typeface="Lucida Console" pitchFamily="49" charset="0"/>
                <a:ea typeface="HY견고딕" pitchFamily="18" charset="-127"/>
              </a:endParaRPr>
            </a:p>
          </p:txBody>
        </p:sp>
        <p:sp>
          <p:nvSpPr>
            <p:cNvPr id="17" name="Rectangle 16"/>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18" name="Straight Connector 17"/>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067944" y="1196752"/>
            <a:ext cx="1728192" cy="832158"/>
            <a:chOff x="2843808" y="1124744"/>
            <a:chExt cx="1728192" cy="832158"/>
          </a:xfrm>
        </p:grpSpPr>
        <p:sp>
          <p:nvSpPr>
            <p:cNvPr id="20" name="Rectangle 19"/>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21" name="TextBox 20"/>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0</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22" name="TextBox 21"/>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LLVM</a:t>
              </a:r>
              <a:endParaRPr lang="ru-RU" sz="1600" b="1" dirty="0" smtClean="0">
                <a:latin typeface="Lucida Console" pitchFamily="49" charset="0"/>
                <a:ea typeface="HY견고딕" pitchFamily="18" charset="-127"/>
              </a:endParaRPr>
            </a:p>
          </p:txBody>
        </p:sp>
        <p:sp>
          <p:nvSpPr>
            <p:cNvPr id="23" name="Rectangle 22"/>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24" name="Straight Connector 23"/>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5892026" y="1216003"/>
            <a:ext cx="2808312" cy="307777"/>
          </a:xfrm>
          <a:prstGeom prst="rect">
            <a:avLst/>
          </a:prstGeom>
          <a:noFill/>
        </p:spPr>
        <p:txBody>
          <a:bodyPr wrap="square" rtlCol="0">
            <a:spAutoFit/>
          </a:bodyPr>
          <a:lstStyle/>
          <a:p>
            <a:r>
              <a:rPr lang="en-US" sz="1400" b="1" dirty="0" smtClean="0">
                <a:ea typeface="HY견고딕" pitchFamily="18" charset="-127"/>
                <a:cs typeface="Arial" pitchFamily="34" charset="0"/>
              </a:rPr>
              <a:t>Compiler version 0</a:t>
            </a:r>
            <a:endParaRPr lang="ru-RU" sz="1400" b="1" dirty="0" smtClean="0">
              <a:ea typeface="HY견고딕" pitchFamily="18" charset="-127"/>
              <a:cs typeface="Arial" pitchFamily="34" charset="0"/>
            </a:endParaRPr>
          </a:p>
        </p:txBody>
      </p:sp>
      <p:grpSp>
        <p:nvGrpSpPr>
          <p:cNvPr id="26" name="Group 25"/>
          <p:cNvGrpSpPr/>
          <p:nvPr/>
        </p:nvGrpSpPr>
        <p:grpSpPr>
          <a:xfrm>
            <a:off x="1354433" y="3036227"/>
            <a:ext cx="1728192" cy="832158"/>
            <a:chOff x="2843808" y="1124744"/>
            <a:chExt cx="1728192" cy="832158"/>
          </a:xfrm>
        </p:grpSpPr>
        <p:sp>
          <p:nvSpPr>
            <p:cNvPr id="27" name="Rectangle 26"/>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28" name="TextBox 27"/>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1</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29" name="TextBox 28"/>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0</a:t>
              </a:r>
              <a:endParaRPr lang="ru-RU" sz="1600" b="1" baseline="-25000" dirty="0" smtClean="0">
                <a:latin typeface="Lucida Console" pitchFamily="49" charset="0"/>
                <a:ea typeface="HY견고딕" pitchFamily="18" charset="-127"/>
              </a:endParaRPr>
            </a:p>
          </p:txBody>
        </p:sp>
        <p:sp>
          <p:nvSpPr>
            <p:cNvPr id="30" name="Rectangle 29"/>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31" name="Straight Connector 30"/>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p:cNvCxnSpPr/>
          <p:nvPr/>
        </p:nvCxnSpPr>
        <p:spPr>
          <a:xfrm>
            <a:off x="2219618" y="2152107"/>
            <a:ext cx="0" cy="792088"/>
          </a:xfrm>
          <a:prstGeom prst="straightConnector1">
            <a:avLst/>
          </a:prstGeom>
          <a:ln w="76200" cmpd="db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23474" y="2224115"/>
            <a:ext cx="1368152" cy="523220"/>
          </a:xfrm>
          <a:prstGeom prst="rect">
            <a:avLst/>
          </a:prstGeom>
          <a:noFill/>
        </p:spPr>
        <p:txBody>
          <a:bodyPr wrap="square" rtlCol="0">
            <a:spAutoFit/>
          </a:bodyPr>
          <a:lstStyle/>
          <a:p>
            <a:r>
              <a:rPr lang="en-US" sz="1400" b="1" dirty="0" smtClean="0">
                <a:ea typeface="HY견고딕" pitchFamily="18" charset="-127"/>
                <a:cs typeface="Arial" pitchFamily="34" charset="0"/>
              </a:rPr>
              <a:t>Development</a:t>
            </a:r>
            <a:br>
              <a:rPr lang="en-US" sz="1400" b="1" dirty="0" smtClean="0">
                <a:ea typeface="HY견고딕" pitchFamily="18" charset="-127"/>
                <a:cs typeface="Arial" pitchFamily="34" charset="0"/>
              </a:rPr>
            </a:br>
            <a:r>
              <a:rPr lang="en-US" sz="1400" b="1" dirty="0" smtClean="0">
                <a:ea typeface="HY견고딕" pitchFamily="18" charset="-127"/>
                <a:cs typeface="Arial" pitchFamily="34" charset="0"/>
              </a:rPr>
              <a:t>Step 1</a:t>
            </a:r>
            <a:endParaRPr lang="ru-RU" sz="1400" b="1" dirty="0" smtClean="0">
              <a:ea typeface="HY견고딕" pitchFamily="18" charset="-127"/>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35009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Modularity</a:t>
            </a:r>
          </a:p>
        </p:txBody>
      </p:sp>
      <p:sp>
        <p:nvSpPr>
          <p:cNvPr id="5" name="TextBox 4"/>
          <p:cNvSpPr txBox="1"/>
          <p:nvPr/>
        </p:nvSpPr>
        <p:spPr>
          <a:xfrm>
            <a:off x="0" y="620688"/>
            <a:ext cx="8928992" cy="6863417"/>
          </a:xfrm>
          <a:prstGeom prst="rect">
            <a:avLst/>
          </a:prstGeom>
          <a:noFill/>
        </p:spPr>
        <p:txBody>
          <a:bodyPr wrap="square" lIns="0" tIns="0" rtlCol="0">
            <a:spAutoFit/>
          </a:bodyPr>
          <a:lstStyle/>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Pascal</a:t>
            </a:r>
            <a:r>
              <a:rPr lang="en-US" sz="3200" dirty="0" smtClean="0">
                <a:latin typeface="Malgun Gothic" pitchFamily="34" charset="-127"/>
                <a:ea typeface="Malgun Gothic" pitchFamily="34" charset="-127"/>
                <a:cs typeface="Arial" pitchFamily="34" charset="0"/>
              </a:rPr>
              <a:t>: Routines (procedures &amp; functions).</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Modula-2</a:t>
            </a:r>
            <a:r>
              <a:rPr lang="en-US" sz="3200" dirty="0" smtClean="0">
                <a:latin typeface="Malgun Gothic" pitchFamily="34" charset="-127"/>
                <a:ea typeface="Malgun Gothic" pitchFamily="34" charset="-127"/>
                <a:cs typeface="Arial" pitchFamily="34" charset="0"/>
              </a:rPr>
              <a:t>, </a:t>
            </a:r>
            <a:r>
              <a:rPr lang="en-US" sz="3200" b="1" dirty="0" smtClean="0">
                <a:latin typeface="Malgun Gothic" pitchFamily="34" charset="-127"/>
                <a:ea typeface="Malgun Gothic" pitchFamily="34" charset="-127"/>
                <a:cs typeface="Arial" pitchFamily="34" charset="0"/>
              </a:rPr>
              <a:t>Oberon</a:t>
            </a:r>
            <a:r>
              <a:rPr lang="en-US" sz="3200" dirty="0" smtClean="0">
                <a:latin typeface="Malgun Gothic" pitchFamily="34" charset="-127"/>
                <a:ea typeface="Malgun Gothic" pitchFamily="34" charset="-127"/>
                <a:cs typeface="Arial" pitchFamily="34" charset="0"/>
              </a:rPr>
              <a:t>: modules.</a:t>
            </a:r>
          </a:p>
          <a:p>
            <a:pPr marL="360000" indent="-360000">
              <a:spcAft>
                <a:spcPts val="600"/>
              </a:spcAft>
              <a:buFont typeface="Arial" pitchFamily="34" charset="0"/>
              <a:buChar char="•"/>
            </a:pPr>
            <a:r>
              <a:rPr lang="en-US" sz="3200" b="1" dirty="0" err="1" smtClean="0">
                <a:latin typeface="Malgun Gothic" pitchFamily="34" charset="-127"/>
                <a:ea typeface="Malgun Gothic" pitchFamily="34" charset="-127"/>
                <a:cs typeface="Arial" pitchFamily="34" charset="0"/>
              </a:rPr>
              <a:t>Ada</a:t>
            </a:r>
            <a:r>
              <a:rPr lang="en-US" sz="3200" dirty="0" smtClean="0">
                <a:latin typeface="Malgun Gothic" pitchFamily="34" charset="-127"/>
                <a:ea typeface="Malgun Gothic" pitchFamily="34" charset="-127"/>
                <a:cs typeface="Arial" pitchFamily="34" charset="0"/>
              </a:rPr>
              <a:t>: routines, packages, tasks, protected </a:t>
            </a:r>
            <a:r>
              <a:rPr lang="en-US" sz="3200" dirty="0" err="1" smtClean="0">
                <a:latin typeface="Malgun Gothic" pitchFamily="34" charset="-127"/>
                <a:ea typeface="Malgun Gothic" pitchFamily="34" charset="-127"/>
                <a:cs typeface="Arial" pitchFamily="34" charset="0"/>
              </a:rPr>
              <a:t>untis</a:t>
            </a:r>
            <a:r>
              <a:rPr lang="en-US" sz="3200" dirty="0" smtClean="0">
                <a:latin typeface="Malgun Gothic" pitchFamily="34" charset="-127"/>
                <a:ea typeface="Malgun Gothic" pitchFamily="34" charset="-127"/>
                <a:cs typeface="Arial" pitchFamily="34" charset="0"/>
                <a:sym typeface="Wingdings" pitchFamily="2" charset="2"/>
              </a:rPr>
              <a:t>.</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sym typeface="Wingdings" pitchFamily="2" charset="2"/>
              </a:rPr>
              <a:t>C</a:t>
            </a:r>
            <a:r>
              <a:rPr lang="en-US" sz="3200" dirty="0" smtClean="0">
                <a:latin typeface="Malgun Gothic" pitchFamily="34" charset="-127"/>
                <a:ea typeface="Malgun Gothic" pitchFamily="34" charset="-127"/>
                <a:cs typeface="Arial" pitchFamily="34" charset="0"/>
                <a:sym typeface="Wingdings" pitchFamily="2" charset="2"/>
              </a:rPr>
              <a:t>: </a:t>
            </a:r>
            <a:r>
              <a:rPr lang="en-US" sz="3200" b="1" dirty="0" smtClean="0">
                <a:solidFill>
                  <a:srgbClr val="FF0000"/>
                </a:solidFill>
                <a:latin typeface="Malgun Gothic" pitchFamily="34" charset="-127"/>
                <a:ea typeface="Malgun Gothic" pitchFamily="34" charset="-127"/>
                <a:cs typeface="Arial" pitchFamily="34" charset="0"/>
                <a:sym typeface="Wingdings" pitchFamily="2" charset="2"/>
              </a:rPr>
              <a:t>no</a:t>
            </a:r>
            <a:r>
              <a:rPr lang="en-US" sz="3200" dirty="0" smtClean="0">
                <a:latin typeface="Malgun Gothic" pitchFamily="34" charset="-127"/>
                <a:ea typeface="Malgun Gothic" pitchFamily="34" charset="-127"/>
                <a:cs typeface="Arial" pitchFamily="34" charset="0"/>
                <a:sym typeface="Wingdings" pitchFamily="2" charset="2"/>
              </a:rPr>
              <a:t> modularity.</a:t>
            </a:r>
            <a:endParaRPr lang="en-US" sz="3200" dirty="0" smtClean="0">
              <a:latin typeface="Malgun Gothic" pitchFamily="34" charset="-127"/>
              <a:ea typeface="Malgun Gothic" pitchFamily="34" charset="-127"/>
              <a:cs typeface="Arial" pitchFamily="34" charset="0"/>
            </a:endParaRP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C++</a:t>
            </a:r>
            <a:r>
              <a:rPr lang="en-US" sz="3200" dirty="0" smtClean="0">
                <a:latin typeface="Malgun Gothic" pitchFamily="34" charset="-127"/>
                <a:ea typeface="Malgun Gothic" pitchFamily="34" charset="-127"/>
                <a:cs typeface="Arial" pitchFamily="34" charset="0"/>
              </a:rPr>
              <a:t>: weak modularity: namespaces.</a:t>
            </a:r>
            <a:br>
              <a:rPr lang="en-US" sz="3200" dirty="0" smtClean="0">
                <a:latin typeface="Malgun Gothic" pitchFamily="34" charset="-127"/>
                <a:ea typeface="Malgun Gothic" pitchFamily="34" charset="-127"/>
                <a:cs typeface="Arial" pitchFamily="34" charset="0"/>
              </a:rPr>
            </a:br>
            <a:r>
              <a:rPr lang="en-US" sz="2400" dirty="0" smtClean="0">
                <a:latin typeface="Malgun Gothic" pitchFamily="34" charset="-127"/>
                <a:ea typeface="Malgun Gothic" pitchFamily="34" charset="-127"/>
                <a:cs typeface="Arial" pitchFamily="34" charset="0"/>
              </a:rPr>
              <a:t>(</a:t>
            </a:r>
            <a:r>
              <a:rPr lang="en-US" sz="2400" i="1" dirty="0" smtClean="0">
                <a:latin typeface="Malgun Gothic" pitchFamily="34" charset="-127"/>
                <a:ea typeface="Malgun Gothic" pitchFamily="34" charset="-127"/>
                <a:cs typeface="Arial" pitchFamily="34" charset="0"/>
              </a:rPr>
              <a:t>not a real modularity; just for preventing name clashes</a:t>
            </a:r>
            <a:r>
              <a:rPr lang="en-US" sz="2400" dirty="0" smtClean="0">
                <a:latin typeface="Malgun Gothic" pitchFamily="34" charset="-127"/>
                <a:ea typeface="Malgun Gothic" pitchFamily="34" charset="-127"/>
                <a:cs typeface="Arial" pitchFamily="34" charset="0"/>
              </a:rPr>
              <a:t>)</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Java</a:t>
            </a:r>
            <a:r>
              <a:rPr lang="en-US" sz="3200" dirty="0" smtClean="0">
                <a:latin typeface="Malgun Gothic" pitchFamily="34" charset="-127"/>
                <a:ea typeface="Malgun Gothic" pitchFamily="34" charset="-127"/>
                <a:cs typeface="Arial" pitchFamily="34" charset="0"/>
              </a:rPr>
              <a:t>, </a:t>
            </a:r>
            <a:r>
              <a:rPr lang="en-US" sz="3200" b="1" dirty="0" smtClean="0">
                <a:latin typeface="Malgun Gothic" pitchFamily="34" charset="-127"/>
                <a:ea typeface="Malgun Gothic" pitchFamily="34" charset="-127"/>
                <a:cs typeface="Arial" pitchFamily="34" charset="0"/>
              </a:rPr>
              <a:t>C#</a:t>
            </a:r>
            <a:r>
              <a:rPr lang="en-US" sz="3200" dirty="0" smtClean="0">
                <a:latin typeface="Malgun Gothic" pitchFamily="34" charset="-127"/>
                <a:ea typeface="Malgun Gothic" pitchFamily="34" charset="-127"/>
                <a:cs typeface="Arial" pitchFamily="34" charset="0"/>
              </a:rPr>
              <a:t>: weak modularity: “packages”.</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Swift</a:t>
            </a:r>
            <a:r>
              <a:rPr lang="en-US" sz="3200" dirty="0" smtClean="0">
                <a:latin typeface="Malgun Gothic" pitchFamily="34" charset="-127"/>
                <a:ea typeface="Malgun Gothic" pitchFamily="34" charset="-127"/>
                <a:cs typeface="Arial" pitchFamily="34" charset="0"/>
              </a:rPr>
              <a:t>: </a:t>
            </a:r>
            <a:r>
              <a:rPr lang="en-US" sz="3200" b="1" dirty="0" smtClean="0">
                <a:solidFill>
                  <a:srgbClr val="FF0000"/>
                </a:solidFill>
                <a:latin typeface="Malgun Gothic" pitchFamily="34" charset="-127"/>
                <a:ea typeface="Malgun Gothic" pitchFamily="34" charset="-127"/>
                <a:cs typeface="Arial" pitchFamily="34" charset="0"/>
              </a:rPr>
              <a:t>no</a:t>
            </a:r>
            <a:r>
              <a:rPr lang="en-US" sz="3200" dirty="0" smtClean="0">
                <a:latin typeface="Malgun Gothic" pitchFamily="34" charset="-127"/>
                <a:ea typeface="Malgun Gothic" pitchFamily="34" charset="-127"/>
                <a:cs typeface="Arial" pitchFamily="34" charset="0"/>
              </a:rPr>
              <a:t> modularity.</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Eiffel</a:t>
            </a:r>
            <a:r>
              <a:rPr lang="en-US" sz="3200" dirty="0" smtClean="0">
                <a:latin typeface="Malgun Gothic" pitchFamily="34" charset="-127"/>
                <a:ea typeface="Malgun Gothic" pitchFamily="34" charset="-127"/>
                <a:cs typeface="Arial" pitchFamily="34" charset="0"/>
              </a:rPr>
              <a:t>: classes, clusters and universes + project/library level mechanism to resolve name conflicts (</a:t>
            </a:r>
            <a:r>
              <a:rPr lang="en-US" sz="3200" dirty="0" smtClean="0">
                <a:solidFill>
                  <a:srgbClr val="FF0000"/>
                </a:solidFill>
                <a:latin typeface="Malgun Gothic" pitchFamily="34" charset="-127"/>
                <a:ea typeface="Malgun Gothic" pitchFamily="34" charset="-127"/>
                <a:cs typeface="Arial" pitchFamily="34" charset="0"/>
              </a:rPr>
              <a:t>no</a:t>
            </a:r>
            <a:r>
              <a:rPr lang="en-US" sz="3200" dirty="0" smtClean="0">
                <a:latin typeface="Malgun Gothic" pitchFamily="34" charset="-127"/>
                <a:ea typeface="Malgun Gothic" pitchFamily="34" charset="-127"/>
                <a:cs typeface="Arial" pitchFamily="34" charset="0"/>
              </a:rPr>
              <a:t> namespaces – just different approach)</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Bootstrapping the Compiler</a:t>
            </a:r>
          </a:p>
        </p:txBody>
      </p:sp>
      <p:grpSp>
        <p:nvGrpSpPr>
          <p:cNvPr id="5" name="Group 4"/>
          <p:cNvGrpSpPr/>
          <p:nvPr/>
        </p:nvGrpSpPr>
        <p:grpSpPr>
          <a:xfrm>
            <a:off x="1355522" y="1216003"/>
            <a:ext cx="1728192" cy="832158"/>
            <a:chOff x="2843808" y="1124744"/>
            <a:chExt cx="1728192" cy="832158"/>
          </a:xfrm>
        </p:grpSpPr>
        <p:sp>
          <p:nvSpPr>
            <p:cNvPr id="6" name="Rectangle 5"/>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7" name="TextBox 6"/>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0</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8" name="TextBox 7"/>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C++</a:t>
              </a:r>
              <a:endParaRPr lang="ru-RU" sz="1600" b="1" dirty="0" smtClean="0">
                <a:latin typeface="Lucida Console" pitchFamily="49" charset="0"/>
                <a:ea typeface="HY견고딕" pitchFamily="18" charset="-127"/>
              </a:endParaRPr>
            </a:p>
          </p:txBody>
        </p:sp>
        <p:sp>
          <p:nvSpPr>
            <p:cNvPr id="9" name="Rectangle 8"/>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10" name="Straight Connector 9"/>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779458" y="855963"/>
            <a:ext cx="2232248" cy="307777"/>
          </a:xfrm>
          <a:prstGeom prst="rect">
            <a:avLst/>
          </a:prstGeom>
          <a:noFill/>
        </p:spPr>
        <p:txBody>
          <a:bodyPr wrap="square" rtlCol="0">
            <a:spAutoFit/>
          </a:bodyPr>
          <a:lstStyle/>
          <a:p>
            <a:r>
              <a:rPr lang="en-US" sz="1400" b="1" dirty="0" smtClean="0">
                <a:ea typeface="HY견고딕" pitchFamily="18" charset="-127"/>
                <a:cs typeface="Arial" pitchFamily="34" charset="0"/>
              </a:rPr>
              <a:t>Initial development step</a:t>
            </a:r>
            <a:endParaRPr lang="ru-RU" sz="1400" b="1" dirty="0" smtClean="0">
              <a:ea typeface="HY견고딕" pitchFamily="18" charset="-127"/>
              <a:cs typeface="Arial" pitchFamily="34" charset="0"/>
            </a:endParaRPr>
          </a:p>
        </p:txBody>
      </p:sp>
      <p:grpSp>
        <p:nvGrpSpPr>
          <p:cNvPr id="13" name="Group 12"/>
          <p:cNvGrpSpPr/>
          <p:nvPr/>
        </p:nvGrpSpPr>
        <p:grpSpPr>
          <a:xfrm>
            <a:off x="2675549" y="1758560"/>
            <a:ext cx="1728192" cy="832158"/>
            <a:chOff x="2843808" y="1124744"/>
            <a:chExt cx="1728192" cy="832158"/>
          </a:xfrm>
        </p:grpSpPr>
        <p:sp>
          <p:nvSpPr>
            <p:cNvPr id="14" name="Rectangle 13"/>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15" name="TextBox 14"/>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C++ --&gt; LLVM</a:t>
              </a:r>
              <a:endParaRPr lang="ru-RU" sz="1600" b="1" dirty="0" smtClean="0">
                <a:latin typeface="Lucida Console" pitchFamily="49" charset="0"/>
                <a:ea typeface="HY견고딕" pitchFamily="18" charset="-127"/>
              </a:endParaRPr>
            </a:p>
          </p:txBody>
        </p:sp>
        <p:sp>
          <p:nvSpPr>
            <p:cNvPr id="16" name="TextBox 15"/>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.exe</a:t>
              </a:r>
              <a:endParaRPr lang="ru-RU" sz="1600" b="1" dirty="0" smtClean="0">
                <a:latin typeface="Lucida Console" pitchFamily="49" charset="0"/>
                <a:ea typeface="HY견고딕" pitchFamily="18" charset="-127"/>
              </a:endParaRPr>
            </a:p>
          </p:txBody>
        </p:sp>
        <p:sp>
          <p:nvSpPr>
            <p:cNvPr id="17" name="Rectangle 16"/>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18" name="Straight Connector 17"/>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067944" y="1196752"/>
            <a:ext cx="1728192" cy="832158"/>
            <a:chOff x="2843808" y="1124744"/>
            <a:chExt cx="1728192" cy="832158"/>
          </a:xfrm>
        </p:grpSpPr>
        <p:sp>
          <p:nvSpPr>
            <p:cNvPr id="20" name="Rectangle 19"/>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21" name="TextBox 20"/>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0</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22" name="TextBox 21"/>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LLVM</a:t>
              </a:r>
              <a:endParaRPr lang="ru-RU" sz="1600" b="1" dirty="0" smtClean="0">
                <a:latin typeface="Lucida Console" pitchFamily="49" charset="0"/>
                <a:ea typeface="HY견고딕" pitchFamily="18" charset="-127"/>
              </a:endParaRPr>
            </a:p>
          </p:txBody>
        </p:sp>
        <p:sp>
          <p:nvSpPr>
            <p:cNvPr id="23" name="Rectangle 22"/>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24" name="Straight Connector 23"/>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5892026" y="1216003"/>
            <a:ext cx="2808312" cy="307777"/>
          </a:xfrm>
          <a:prstGeom prst="rect">
            <a:avLst/>
          </a:prstGeom>
          <a:noFill/>
        </p:spPr>
        <p:txBody>
          <a:bodyPr wrap="square" rtlCol="0">
            <a:spAutoFit/>
          </a:bodyPr>
          <a:lstStyle/>
          <a:p>
            <a:r>
              <a:rPr lang="en-US" sz="1400" b="1" dirty="0" smtClean="0">
                <a:ea typeface="HY견고딕" pitchFamily="18" charset="-127"/>
                <a:cs typeface="Arial" pitchFamily="34" charset="0"/>
              </a:rPr>
              <a:t>Compiler version 0</a:t>
            </a:r>
            <a:endParaRPr lang="ru-RU" sz="1400" b="1" dirty="0" smtClean="0">
              <a:ea typeface="HY견고딕" pitchFamily="18" charset="-127"/>
              <a:cs typeface="Arial" pitchFamily="34" charset="0"/>
            </a:endParaRPr>
          </a:p>
        </p:txBody>
      </p:sp>
      <p:grpSp>
        <p:nvGrpSpPr>
          <p:cNvPr id="26" name="Group 25"/>
          <p:cNvGrpSpPr/>
          <p:nvPr/>
        </p:nvGrpSpPr>
        <p:grpSpPr>
          <a:xfrm>
            <a:off x="1354433" y="3036227"/>
            <a:ext cx="1728192" cy="832158"/>
            <a:chOff x="2843808" y="1124744"/>
            <a:chExt cx="1728192" cy="832158"/>
          </a:xfrm>
        </p:grpSpPr>
        <p:sp>
          <p:nvSpPr>
            <p:cNvPr id="27" name="Rectangle 26"/>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28" name="TextBox 27"/>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1</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29" name="TextBox 28"/>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0</a:t>
              </a:r>
              <a:endParaRPr lang="ru-RU" sz="1600" b="1" baseline="-25000" dirty="0" smtClean="0">
                <a:latin typeface="Lucida Console" pitchFamily="49" charset="0"/>
                <a:ea typeface="HY견고딕" pitchFamily="18" charset="-127"/>
              </a:endParaRPr>
            </a:p>
          </p:txBody>
        </p:sp>
        <p:sp>
          <p:nvSpPr>
            <p:cNvPr id="30" name="Rectangle 29"/>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31" name="Straight Connector 30"/>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p:cNvCxnSpPr/>
          <p:nvPr/>
        </p:nvCxnSpPr>
        <p:spPr>
          <a:xfrm>
            <a:off x="2219618" y="2152107"/>
            <a:ext cx="0" cy="792088"/>
          </a:xfrm>
          <a:prstGeom prst="straightConnector1">
            <a:avLst/>
          </a:prstGeom>
          <a:ln w="76200" cmpd="db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23474" y="2224115"/>
            <a:ext cx="1368152" cy="523220"/>
          </a:xfrm>
          <a:prstGeom prst="rect">
            <a:avLst/>
          </a:prstGeom>
          <a:noFill/>
        </p:spPr>
        <p:txBody>
          <a:bodyPr wrap="square" rtlCol="0">
            <a:spAutoFit/>
          </a:bodyPr>
          <a:lstStyle/>
          <a:p>
            <a:r>
              <a:rPr lang="en-US" sz="1400" b="1" dirty="0" smtClean="0">
                <a:ea typeface="HY견고딕" pitchFamily="18" charset="-127"/>
                <a:cs typeface="Arial" pitchFamily="34" charset="0"/>
              </a:rPr>
              <a:t>Development</a:t>
            </a:r>
            <a:br>
              <a:rPr lang="en-US" sz="1400" b="1" dirty="0" smtClean="0">
                <a:ea typeface="HY견고딕" pitchFamily="18" charset="-127"/>
                <a:cs typeface="Arial" pitchFamily="34" charset="0"/>
              </a:rPr>
            </a:br>
            <a:r>
              <a:rPr lang="en-US" sz="1400" b="1" dirty="0" smtClean="0">
                <a:ea typeface="HY견고딕" pitchFamily="18" charset="-127"/>
                <a:cs typeface="Arial" pitchFamily="34" charset="0"/>
              </a:rPr>
              <a:t>Step 1</a:t>
            </a:r>
            <a:endParaRPr lang="ru-RU" sz="1400" b="1" dirty="0" smtClean="0">
              <a:ea typeface="HY견고딕" pitchFamily="18" charset="-127"/>
              <a:cs typeface="Arial" pitchFamily="34" charset="0"/>
            </a:endParaRPr>
          </a:p>
        </p:txBody>
      </p:sp>
      <p:sp>
        <p:nvSpPr>
          <p:cNvPr id="34" name="TextBox 33"/>
          <p:cNvSpPr txBox="1"/>
          <p:nvPr/>
        </p:nvSpPr>
        <p:spPr>
          <a:xfrm>
            <a:off x="3995936" y="4725144"/>
            <a:ext cx="4824536" cy="923330"/>
          </a:xfrm>
          <a:prstGeom prst="rect">
            <a:avLst/>
          </a:prstGeom>
          <a:noFill/>
        </p:spPr>
        <p:txBody>
          <a:bodyPr wrap="square" rtlCol="0">
            <a:spAutoFit/>
          </a:bodyPr>
          <a:lstStyle/>
          <a:p>
            <a:pPr marL="355600" indent="-355600">
              <a:spcAft>
                <a:spcPts val="600"/>
              </a:spcAft>
              <a:buFont typeface="Arial" pitchFamily="34" charset="0"/>
              <a:buChar char="•"/>
            </a:pPr>
            <a:r>
              <a:rPr lang="en-US" b="1" dirty="0" smtClean="0">
                <a:ea typeface="HY견고딕" pitchFamily="18" charset="-127"/>
                <a:cs typeface="Arial" pitchFamily="34" charset="0"/>
              </a:rPr>
              <a:t>Dev Step1:</a:t>
            </a:r>
            <a:br>
              <a:rPr lang="en-US" b="1" dirty="0" smtClean="0">
                <a:ea typeface="HY견고딕" pitchFamily="18" charset="-127"/>
                <a:cs typeface="Arial" pitchFamily="34" charset="0"/>
              </a:rPr>
            </a:br>
            <a:r>
              <a:rPr lang="en-US" b="1" dirty="0" smtClean="0">
                <a:ea typeface="HY견고딕" pitchFamily="18" charset="-127"/>
                <a:cs typeface="Arial" pitchFamily="34" charset="0"/>
              </a:rPr>
              <a:t>…and compile it using the previous compiler version!</a:t>
            </a:r>
            <a:endParaRPr lang="en-US" b="1" baseline="-25000" dirty="0" smtClean="0">
              <a:ea typeface="HY견고딕" pitchFamily="18" charset="-127"/>
              <a:cs typeface="Arial" pitchFamily="34" charset="0"/>
            </a:endParaRPr>
          </a:p>
        </p:txBody>
      </p:sp>
      <p:grpSp>
        <p:nvGrpSpPr>
          <p:cNvPr id="35" name="Group 34"/>
          <p:cNvGrpSpPr/>
          <p:nvPr/>
        </p:nvGrpSpPr>
        <p:grpSpPr>
          <a:xfrm>
            <a:off x="2674460" y="3578784"/>
            <a:ext cx="1728192" cy="832158"/>
            <a:chOff x="2843808" y="1124744"/>
            <a:chExt cx="1728192" cy="832158"/>
          </a:xfrm>
        </p:grpSpPr>
        <p:sp>
          <p:nvSpPr>
            <p:cNvPr id="36" name="Rectangle 35"/>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37" name="TextBox 36"/>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0</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38" name="TextBox 37"/>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LLVM</a:t>
              </a:r>
              <a:endParaRPr lang="ru-RU" sz="1600" b="1" dirty="0" smtClean="0">
                <a:latin typeface="Lucida Console" pitchFamily="49" charset="0"/>
                <a:ea typeface="HY견고딕" pitchFamily="18" charset="-127"/>
              </a:endParaRPr>
            </a:p>
          </p:txBody>
        </p:sp>
        <p:sp>
          <p:nvSpPr>
            <p:cNvPr id="39" name="Rectangle 38"/>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40" name="Straight Connector 39"/>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4066855" y="3016976"/>
            <a:ext cx="1728192" cy="832158"/>
            <a:chOff x="2843808" y="1124744"/>
            <a:chExt cx="1728192" cy="832158"/>
          </a:xfrm>
        </p:grpSpPr>
        <p:sp>
          <p:nvSpPr>
            <p:cNvPr id="42" name="Rectangle 41"/>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43" name="TextBox 42"/>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1</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44" name="TextBox 43"/>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LLVM</a:t>
              </a:r>
              <a:endParaRPr lang="ru-RU" sz="1600" b="1" dirty="0" smtClean="0">
                <a:latin typeface="Lucida Console" pitchFamily="49" charset="0"/>
                <a:ea typeface="HY견고딕" pitchFamily="18" charset="-127"/>
              </a:endParaRPr>
            </a:p>
          </p:txBody>
        </p:sp>
        <p:sp>
          <p:nvSpPr>
            <p:cNvPr id="45" name="Rectangle 44"/>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46" name="Straight Connector 45"/>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5905194" y="2973844"/>
            <a:ext cx="2016224" cy="307777"/>
          </a:xfrm>
          <a:prstGeom prst="rect">
            <a:avLst/>
          </a:prstGeom>
          <a:noFill/>
        </p:spPr>
        <p:txBody>
          <a:bodyPr wrap="square" rtlCol="0">
            <a:spAutoFit/>
          </a:bodyPr>
          <a:lstStyle/>
          <a:p>
            <a:r>
              <a:rPr lang="en-US" sz="1400" b="1" dirty="0" smtClean="0">
                <a:ea typeface="HY견고딕" pitchFamily="18" charset="-127"/>
                <a:cs typeface="Arial" pitchFamily="34" charset="0"/>
              </a:rPr>
              <a:t>Compiler version 1</a:t>
            </a:r>
            <a:endParaRPr lang="ru-RU" sz="1400" b="1" dirty="0" smtClean="0">
              <a:ea typeface="HY견고딕" pitchFamily="18" charset="-127"/>
              <a:cs typeface="Arial" pitchFamily="34" charset="0"/>
            </a:endParaRPr>
          </a:p>
        </p:txBody>
      </p:sp>
      <p:cxnSp>
        <p:nvCxnSpPr>
          <p:cNvPr id="48" name="Straight Arrow Connector 47"/>
          <p:cNvCxnSpPr/>
          <p:nvPr/>
        </p:nvCxnSpPr>
        <p:spPr>
          <a:xfrm flipH="1">
            <a:off x="3513221" y="1936083"/>
            <a:ext cx="1370693" cy="1557888"/>
          </a:xfrm>
          <a:prstGeom prst="straightConnector1">
            <a:avLst/>
          </a:prstGeom>
          <a:ln w="76200" cmpd="dbl">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Bootstrapping the Compiler</a:t>
            </a:r>
          </a:p>
        </p:txBody>
      </p:sp>
      <p:grpSp>
        <p:nvGrpSpPr>
          <p:cNvPr id="12" name="Group 11"/>
          <p:cNvGrpSpPr/>
          <p:nvPr/>
        </p:nvGrpSpPr>
        <p:grpSpPr>
          <a:xfrm>
            <a:off x="1355522" y="1216003"/>
            <a:ext cx="1728192" cy="832158"/>
            <a:chOff x="2843808" y="1124744"/>
            <a:chExt cx="1728192" cy="832158"/>
          </a:xfrm>
        </p:grpSpPr>
        <p:sp>
          <p:nvSpPr>
            <p:cNvPr id="7" name="Rectangle 6"/>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5" name="TextBox 4"/>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0</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6" name="TextBox 5"/>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C++</a:t>
              </a:r>
              <a:endParaRPr lang="ru-RU" sz="1600" b="1" dirty="0" smtClean="0">
                <a:latin typeface="Lucida Console" pitchFamily="49" charset="0"/>
                <a:ea typeface="HY견고딕" pitchFamily="18" charset="-127"/>
              </a:endParaRPr>
            </a:p>
          </p:txBody>
        </p:sp>
        <p:sp>
          <p:nvSpPr>
            <p:cNvPr id="8" name="Rectangle 7"/>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10" name="Straight Connector 9"/>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675549" y="1758560"/>
            <a:ext cx="1728192" cy="832158"/>
            <a:chOff x="2843808" y="1124744"/>
            <a:chExt cx="1728192" cy="832158"/>
          </a:xfrm>
        </p:grpSpPr>
        <p:sp>
          <p:nvSpPr>
            <p:cNvPr id="14" name="Rectangle 13"/>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15" name="TextBox 14"/>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C++ --&gt; LLVM</a:t>
              </a:r>
              <a:endParaRPr lang="ru-RU" sz="1600" b="1" dirty="0" smtClean="0">
                <a:latin typeface="Lucida Console" pitchFamily="49" charset="0"/>
                <a:ea typeface="HY견고딕" pitchFamily="18" charset="-127"/>
              </a:endParaRPr>
            </a:p>
          </p:txBody>
        </p:sp>
        <p:sp>
          <p:nvSpPr>
            <p:cNvPr id="16" name="TextBox 15"/>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.exe</a:t>
              </a:r>
              <a:endParaRPr lang="ru-RU" sz="1600" b="1" dirty="0" smtClean="0">
                <a:latin typeface="Lucida Console" pitchFamily="49" charset="0"/>
                <a:ea typeface="HY견고딕" pitchFamily="18" charset="-127"/>
              </a:endParaRPr>
            </a:p>
          </p:txBody>
        </p:sp>
        <p:sp>
          <p:nvSpPr>
            <p:cNvPr id="17" name="Rectangle 16"/>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18" name="Straight Connector 17"/>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067944" y="1196752"/>
            <a:ext cx="1728192" cy="832158"/>
            <a:chOff x="2843808" y="1124744"/>
            <a:chExt cx="1728192" cy="832158"/>
          </a:xfrm>
        </p:grpSpPr>
        <p:sp>
          <p:nvSpPr>
            <p:cNvPr id="20" name="Rectangle 19"/>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21" name="TextBox 20"/>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0</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22" name="TextBox 21"/>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LLVM</a:t>
              </a:r>
              <a:endParaRPr lang="ru-RU" sz="1600" b="1" dirty="0" smtClean="0">
                <a:latin typeface="Lucida Console" pitchFamily="49" charset="0"/>
                <a:ea typeface="HY견고딕" pitchFamily="18" charset="-127"/>
              </a:endParaRPr>
            </a:p>
          </p:txBody>
        </p:sp>
        <p:sp>
          <p:nvSpPr>
            <p:cNvPr id="23" name="Rectangle 22"/>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24" name="Straight Connector 23"/>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779458" y="855963"/>
            <a:ext cx="2232248" cy="307777"/>
          </a:xfrm>
          <a:prstGeom prst="rect">
            <a:avLst/>
          </a:prstGeom>
          <a:noFill/>
        </p:spPr>
        <p:txBody>
          <a:bodyPr wrap="square" rtlCol="0">
            <a:spAutoFit/>
          </a:bodyPr>
          <a:lstStyle/>
          <a:p>
            <a:r>
              <a:rPr lang="en-US" sz="1400" b="1" dirty="0" smtClean="0">
                <a:ea typeface="HY견고딕" pitchFamily="18" charset="-127"/>
                <a:cs typeface="Arial" pitchFamily="34" charset="0"/>
              </a:rPr>
              <a:t>Initial development step</a:t>
            </a:r>
            <a:endParaRPr lang="ru-RU" sz="1400" b="1" dirty="0" smtClean="0">
              <a:ea typeface="HY견고딕" pitchFamily="18" charset="-127"/>
              <a:cs typeface="Arial" pitchFamily="34" charset="0"/>
            </a:endParaRPr>
          </a:p>
        </p:txBody>
      </p:sp>
      <p:sp>
        <p:nvSpPr>
          <p:cNvPr id="26" name="TextBox 25"/>
          <p:cNvSpPr txBox="1"/>
          <p:nvPr/>
        </p:nvSpPr>
        <p:spPr>
          <a:xfrm>
            <a:off x="5892026" y="1216003"/>
            <a:ext cx="2808312" cy="307777"/>
          </a:xfrm>
          <a:prstGeom prst="rect">
            <a:avLst/>
          </a:prstGeom>
          <a:noFill/>
        </p:spPr>
        <p:txBody>
          <a:bodyPr wrap="square" rtlCol="0">
            <a:spAutoFit/>
          </a:bodyPr>
          <a:lstStyle/>
          <a:p>
            <a:r>
              <a:rPr lang="en-US" sz="1400" b="1" dirty="0" smtClean="0">
                <a:ea typeface="HY견고딕" pitchFamily="18" charset="-127"/>
                <a:cs typeface="Arial" pitchFamily="34" charset="0"/>
              </a:rPr>
              <a:t>Compiler version 0</a:t>
            </a:r>
            <a:endParaRPr lang="ru-RU" sz="1400" b="1" dirty="0" smtClean="0">
              <a:ea typeface="HY견고딕" pitchFamily="18" charset="-127"/>
              <a:cs typeface="Arial" pitchFamily="34" charset="0"/>
            </a:endParaRPr>
          </a:p>
        </p:txBody>
      </p:sp>
      <p:grpSp>
        <p:nvGrpSpPr>
          <p:cNvPr id="27" name="Group 26"/>
          <p:cNvGrpSpPr/>
          <p:nvPr/>
        </p:nvGrpSpPr>
        <p:grpSpPr>
          <a:xfrm>
            <a:off x="1354433" y="3036227"/>
            <a:ext cx="1728192" cy="832158"/>
            <a:chOff x="2843808" y="1124744"/>
            <a:chExt cx="1728192" cy="832158"/>
          </a:xfrm>
        </p:grpSpPr>
        <p:sp>
          <p:nvSpPr>
            <p:cNvPr id="28" name="Rectangle 27"/>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29" name="TextBox 28"/>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1</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30" name="TextBox 29"/>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0</a:t>
              </a:r>
              <a:endParaRPr lang="ru-RU" sz="1600" b="1" baseline="-25000" dirty="0" smtClean="0">
                <a:latin typeface="Lucida Console" pitchFamily="49" charset="0"/>
                <a:ea typeface="HY견고딕" pitchFamily="18" charset="-127"/>
              </a:endParaRPr>
            </a:p>
          </p:txBody>
        </p:sp>
        <p:sp>
          <p:nvSpPr>
            <p:cNvPr id="31" name="Rectangle 30"/>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32" name="Straight Connector 31"/>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2674460" y="3578784"/>
            <a:ext cx="1728192" cy="832158"/>
            <a:chOff x="2843808" y="1124744"/>
            <a:chExt cx="1728192" cy="832158"/>
          </a:xfrm>
        </p:grpSpPr>
        <p:sp>
          <p:nvSpPr>
            <p:cNvPr id="34" name="Rectangle 33"/>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35" name="TextBox 34"/>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0</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36" name="TextBox 35"/>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LLVM</a:t>
              </a:r>
              <a:endParaRPr lang="ru-RU" sz="1600" b="1" dirty="0" smtClean="0">
                <a:latin typeface="Lucida Console" pitchFamily="49" charset="0"/>
                <a:ea typeface="HY견고딕" pitchFamily="18" charset="-127"/>
              </a:endParaRPr>
            </a:p>
          </p:txBody>
        </p:sp>
        <p:sp>
          <p:nvSpPr>
            <p:cNvPr id="37" name="Rectangle 36"/>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38" name="Straight Connector 37"/>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4066855" y="3016976"/>
            <a:ext cx="1728192" cy="832158"/>
            <a:chOff x="2843808" y="1124744"/>
            <a:chExt cx="1728192" cy="832158"/>
          </a:xfrm>
        </p:grpSpPr>
        <p:sp>
          <p:nvSpPr>
            <p:cNvPr id="40" name="Rectangle 39"/>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41" name="TextBox 40"/>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1</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42" name="TextBox 41"/>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LLVM</a:t>
              </a:r>
              <a:endParaRPr lang="ru-RU" sz="1600" b="1" dirty="0" smtClean="0">
                <a:latin typeface="Lucida Console" pitchFamily="49" charset="0"/>
                <a:ea typeface="HY견고딕" pitchFamily="18" charset="-127"/>
              </a:endParaRPr>
            </a:p>
          </p:txBody>
        </p:sp>
        <p:sp>
          <p:nvSpPr>
            <p:cNvPr id="43" name="Rectangle 42"/>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44" name="Straight Connector 43"/>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5905194" y="2973844"/>
            <a:ext cx="2016224" cy="307777"/>
          </a:xfrm>
          <a:prstGeom prst="rect">
            <a:avLst/>
          </a:prstGeom>
          <a:noFill/>
        </p:spPr>
        <p:txBody>
          <a:bodyPr wrap="square" rtlCol="0">
            <a:spAutoFit/>
          </a:bodyPr>
          <a:lstStyle/>
          <a:p>
            <a:r>
              <a:rPr lang="en-US" sz="1400" b="1" dirty="0" smtClean="0">
                <a:ea typeface="HY견고딕" pitchFamily="18" charset="-127"/>
                <a:cs typeface="Arial" pitchFamily="34" charset="0"/>
              </a:rPr>
              <a:t>Compiler version 1</a:t>
            </a:r>
            <a:endParaRPr lang="ru-RU" sz="1400" b="1" dirty="0" smtClean="0">
              <a:ea typeface="HY견고딕" pitchFamily="18" charset="-127"/>
              <a:cs typeface="Arial" pitchFamily="34" charset="0"/>
            </a:endParaRPr>
          </a:p>
        </p:txBody>
      </p:sp>
      <p:grpSp>
        <p:nvGrpSpPr>
          <p:cNvPr id="46" name="Group 45"/>
          <p:cNvGrpSpPr/>
          <p:nvPr/>
        </p:nvGrpSpPr>
        <p:grpSpPr>
          <a:xfrm>
            <a:off x="1374773" y="4816403"/>
            <a:ext cx="1728192" cy="832158"/>
            <a:chOff x="2843808" y="1124744"/>
            <a:chExt cx="1728192" cy="832158"/>
          </a:xfrm>
        </p:grpSpPr>
        <p:sp>
          <p:nvSpPr>
            <p:cNvPr id="47" name="Rectangle 46"/>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48" name="TextBox 47"/>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i</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49" name="TextBox 48"/>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i-1</a:t>
              </a:r>
              <a:endParaRPr lang="ru-RU" sz="1600" b="1" baseline="-25000" dirty="0" smtClean="0">
                <a:latin typeface="Lucida Console" pitchFamily="49" charset="0"/>
                <a:ea typeface="HY견고딕" pitchFamily="18" charset="-127"/>
              </a:endParaRPr>
            </a:p>
          </p:txBody>
        </p:sp>
        <p:sp>
          <p:nvSpPr>
            <p:cNvPr id="50" name="Rectangle 49"/>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51" name="Straight Connector 50"/>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2694800" y="5358960"/>
            <a:ext cx="1728192" cy="832158"/>
            <a:chOff x="2843808" y="1124744"/>
            <a:chExt cx="1728192" cy="832158"/>
          </a:xfrm>
        </p:grpSpPr>
        <p:sp>
          <p:nvSpPr>
            <p:cNvPr id="53" name="Rectangle 52"/>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54" name="TextBox 53"/>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i-1</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55" name="TextBox 54"/>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LLVM</a:t>
              </a:r>
              <a:endParaRPr lang="ru-RU" sz="1600" b="1" dirty="0" smtClean="0">
                <a:latin typeface="Lucida Console" pitchFamily="49" charset="0"/>
                <a:ea typeface="HY견고딕" pitchFamily="18" charset="-127"/>
              </a:endParaRPr>
            </a:p>
          </p:txBody>
        </p:sp>
        <p:sp>
          <p:nvSpPr>
            <p:cNvPr id="56" name="Rectangle 55"/>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57" name="Straight Connector 56"/>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087195" y="4797152"/>
            <a:ext cx="1728192" cy="832158"/>
            <a:chOff x="2843808" y="1124744"/>
            <a:chExt cx="1728192" cy="832158"/>
          </a:xfrm>
        </p:grpSpPr>
        <p:sp>
          <p:nvSpPr>
            <p:cNvPr id="59" name="Rectangle 58"/>
            <p:cNvSpPr/>
            <p:nvPr/>
          </p:nvSpPr>
          <p:spPr>
            <a:xfrm>
              <a:off x="2843808" y="1124744"/>
              <a:ext cx="1728192" cy="432048"/>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sp>
          <p:nvSpPr>
            <p:cNvPr id="60" name="TextBox 59"/>
            <p:cNvSpPr txBox="1"/>
            <p:nvPr/>
          </p:nvSpPr>
          <p:spPr>
            <a:xfrm>
              <a:off x="2987824" y="1196752"/>
              <a:ext cx="1584176" cy="292388"/>
            </a:xfrm>
            <a:prstGeom prst="rect">
              <a:avLst/>
            </a:prstGeom>
            <a:noFill/>
          </p:spPr>
          <p:txBody>
            <a:bodyPr wrap="square" lIns="0" tIns="0" rtlCol="0">
              <a:spAutoFit/>
            </a:bodyPr>
            <a:lstStyle/>
            <a:p>
              <a:r>
                <a:rPr lang="en-US" sz="1600" b="1" dirty="0" smtClean="0">
                  <a:latin typeface="Lucida Console" pitchFamily="49" charset="0"/>
                  <a:ea typeface="HY견고딕" pitchFamily="18" charset="-127"/>
                </a:rPr>
                <a:t>L</a:t>
              </a:r>
              <a:r>
                <a:rPr lang="en-US" sz="1600" b="1" baseline="-25000" dirty="0" smtClean="0">
                  <a:latin typeface="Lucida Console" pitchFamily="49" charset="0"/>
                  <a:ea typeface="HY견고딕" pitchFamily="18" charset="-127"/>
                </a:rPr>
                <a:t>i</a:t>
              </a:r>
              <a:r>
                <a:rPr lang="en-US" sz="1600" b="1" dirty="0" smtClean="0">
                  <a:latin typeface="Lucida Console" pitchFamily="49" charset="0"/>
                  <a:ea typeface="HY견고딕" pitchFamily="18" charset="-127"/>
                </a:rPr>
                <a:t> --&gt; LLVM</a:t>
              </a:r>
              <a:endParaRPr lang="ru-RU" sz="1600" b="1" dirty="0" smtClean="0">
                <a:latin typeface="Lucida Console" pitchFamily="49" charset="0"/>
                <a:ea typeface="HY견고딕" pitchFamily="18" charset="-127"/>
              </a:endParaRPr>
            </a:p>
          </p:txBody>
        </p:sp>
        <p:sp>
          <p:nvSpPr>
            <p:cNvPr id="61" name="TextBox 60"/>
            <p:cNvSpPr txBox="1"/>
            <p:nvPr/>
          </p:nvSpPr>
          <p:spPr>
            <a:xfrm>
              <a:off x="3347864" y="1556792"/>
              <a:ext cx="720080" cy="338554"/>
            </a:xfrm>
            <a:prstGeom prst="rect">
              <a:avLst/>
            </a:prstGeom>
            <a:noFill/>
          </p:spPr>
          <p:txBody>
            <a:bodyPr wrap="square" rtlCol="0">
              <a:spAutoFit/>
            </a:bodyPr>
            <a:lstStyle/>
            <a:p>
              <a:pPr algn="ctr"/>
              <a:r>
                <a:rPr lang="en-US" sz="1600" b="1" dirty="0" smtClean="0">
                  <a:latin typeface="Lucida Console" pitchFamily="49" charset="0"/>
                  <a:ea typeface="HY견고딕" pitchFamily="18" charset="-127"/>
                </a:rPr>
                <a:t>LLVM</a:t>
              </a:r>
              <a:endParaRPr lang="ru-RU" sz="1600" b="1" dirty="0" smtClean="0">
                <a:latin typeface="Lucida Console" pitchFamily="49" charset="0"/>
                <a:ea typeface="HY견고딕" pitchFamily="18" charset="-127"/>
              </a:endParaRPr>
            </a:p>
          </p:txBody>
        </p:sp>
        <p:sp>
          <p:nvSpPr>
            <p:cNvPr id="62" name="Rectangle 61"/>
            <p:cNvSpPr/>
            <p:nvPr/>
          </p:nvSpPr>
          <p:spPr>
            <a:xfrm>
              <a:off x="3275856" y="1556792"/>
              <a:ext cx="792088" cy="400110"/>
            </a:xfrm>
            <a:prstGeom prst="rect">
              <a:avLst/>
            </a:prstGeom>
            <a:ln w="25400">
              <a:solidFill>
                <a:schemeClr val="tx2"/>
              </a:solidFill>
            </a:ln>
          </p:spPr>
          <p:txBody>
            <a:bodyPr wrap="square" rtlCol="0" anchor="ctr">
              <a:spAutoFit/>
            </a:bodyPr>
            <a:lstStyle/>
            <a:p>
              <a:pPr marL="180975" indent="-180975" algn="ctr">
                <a:spcBef>
                  <a:spcPts val="0"/>
                </a:spcBef>
                <a:spcAft>
                  <a:spcPts val="0"/>
                </a:spcAft>
                <a:buFont typeface="Arial" pitchFamily="34" charset="0"/>
                <a:buChar char="•"/>
              </a:pPr>
              <a:endParaRPr kumimoji="1" lang="ru-RU" sz="2000" dirty="0" smtClean="0">
                <a:cs typeface="Arial" pitchFamily="34" charset="0"/>
                <a:sym typeface="Wingdings" pitchFamily="2" charset="2"/>
              </a:endParaRPr>
            </a:p>
          </p:txBody>
        </p:sp>
        <p:cxnSp>
          <p:nvCxnSpPr>
            <p:cNvPr id="63" name="Straight Connector 62"/>
            <p:cNvCxnSpPr/>
            <p:nvPr/>
          </p:nvCxnSpPr>
          <p:spPr>
            <a:xfrm>
              <a:off x="3275856" y="1556792"/>
              <a:ext cx="7920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5925534" y="4754020"/>
            <a:ext cx="2016224" cy="307777"/>
          </a:xfrm>
          <a:prstGeom prst="rect">
            <a:avLst/>
          </a:prstGeom>
          <a:noFill/>
        </p:spPr>
        <p:txBody>
          <a:bodyPr wrap="square" rtlCol="0">
            <a:spAutoFit/>
          </a:bodyPr>
          <a:lstStyle/>
          <a:p>
            <a:r>
              <a:rPr lang="en-US" sz="1400" b="1" dirty="0" smtClean="0">
                <a:ea typeface="HY견고딕" pitchFamily="18" charset="-127"/>
                <a:cs typeface="Arial" pitchFamily="34" charset="0"/>
              </a:rPr>
              <a:t>Compiler version </a:t>
            </a:r>
            <a:r>
              <a:rPr lang="en-US" sz="1400" b="1" dirty="0" err="1" smtClean="0">
                <a:ea typeface="HY견고딕" pitchFamily="18" charset="-127"/>
                <a:cs typeface="Arial" pitchFamily="34" charset="0"/>
              </a:rPr>
              <a:t>i</a:t>
            </a:r>
            <a:endParaRPr lang="ru-RU" sz="1400" b="1" dirty="0" smtClean="0">
              <a:ea typeface="HY견고딕" pitchFamily="18" charset="-127"/>
              <a:cs typeface="Arial" pitchFamily="34" charset="0"/>
            </a:endParaRPr>
          </a:p>
        </p:txBody>
      </p:sp>
      <p:cxnSp>
        <p:nvCxnSpPr>
          <p:cNvPr id="66" name="Straight Arrow Connector 65"/>
          <p:cNvCxnSpPr/>
          <p:nvPr/>
        </p:nvCxnSpPr>
        <p:spPr>
          <a:xfrm>
            <a:off x="2219618" y="2152107"/>
            <a:ext cx="0" cy="792088"/>
          </a:xfrm>
          <a:prstGeom prst="straightConnector1">
            <a:avLst/>
          </a:prstGeom>
          <a:ln w="76200" cmpd="db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2219618" y="3981956"/>
            <a:ext cx="13168" cy="762439"/>
          </a:xfrm>
          <a:prstGeom prst="straightConnector1">
            <a:avLst/>
          </a:prstGeom>
          <a:ln w="76200" cmpd="db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923474" y="2224115"/>
            <a:ext cx="1368152" cy="523220"/>
          </a:xfrm>
          <a:prstGeom prst="rect">
            <a:avLst/>
          </a:prstGeom>
          <a:noFill/>
        </p:spPr>
        <p:txBody>
          <a:bodyPr wrap="square" rtlCol="0">
            <a:spAutoFit/>
          </a:bodyPr>
          <a:lstStyle/>
          <a:p>
            <a:r>
              <a:rPr lang="en-US" sz="1400" b="1" dirty="0" smtClean="0">
                <a:ea typeface="HY견고딕" pitchFamily="18" charset="-127"/>
                <a:cs typeface="Arial" pitchFamily="34" charset="0"/>
              </a:rPr>
              <a:t>Development</a:t>
            </a:r>
            <a:br>
              <a:rPr lang="en-US" sz="1400" b="1" dirty="0" smtClean="0">
                <a:ea typeface="HY견고딕" pitchFamily="18" charset="-127"/>
                <a:cs typeface="Arial" pitchFamily="34" charset="0"/>
              </a:rPr>
            </a:br>
            <a:r>
              <a:rPr lang="en-US" sz="1400" b="1" dirty="0" smtClean="0">
                <a:ea typeface="HY견고딕" pitchFamily="18" charset="-127"/>
                <a:cs typeface="Arial" pitchFamily="34" charset="0"/>
              </a:rPr>
              <a:t>Step 1</a:t>
            </a:r>
            <a:endParaRPr lang="ru-RU" sz="1400" b="1" dirty="0" smtClean="0">
              <a:ea typeface="HY견고딕" pitchFamily="18" charset="-127"/>
              <a:cs typeface="Arial" pitchFamily="34" charset="0"/>
            </a:endParaRPr>
          </a:p>
        </p:txBody>
      </p:sp>
      <p:sp>
        <p:nvSpPr>
          <p:cNvPr id="71" name="TextBox 70"/>
          <p:cNvSpPr txBox="1"/>
          <p:nvPr/>
        </p:nvSpPr>
        <p:spPr>
          <a:xfrm>
            <a:off x="851466" y="3952307"/>
            <a:ext cx="1368152" cy="523220"/>
          </a:xfrm>
          <a:prstGeom prst="rect">
            <a:avLst/>
          </a:prstGeom>
          <a:noFill/>
        </p:spPr>
        <p:txBody>
          <a:bodyPr wrap="square" rtlCol="0">
            <a:spAutoFit/>
          </a:bodyPr>
          <a:lstStyle/>
          <a:p>
            <a:r>
              <a:rPr lang="en-US" sz="1400" b="1" dirty="0" smtClean="0">
                <a:ea typeface="HY견고딕" pitchFamily="18" charset="-127"/>
                <a:cs typeface="Arial" pitchFamily="34" charset="0"/>
              </a:rPr>
              <a:t>Development</a:t>
            </a:r>
            <a:br>
              <a:rPr lang="en-US" sz="1400" b="1" dirty="0" smtClean="0">
                <a:ea typeface="HY견고딕" pitchFamily="18" charset="-127"/>
                <a:cs typeface="Arial" pitchFamily="34" charset="0"/>
              </a:rPr>
            </a:br>
            <a:r>
              <a:rPr lang="en-US" sz="1400" b="1" dirty="0" smtClean="0">
                <a:ea typeface="HY견고딕" pitchFamily="18" charset="-127"/>
                <a:cs typeface="Arial" pitchFamily="34" charset="0"/>
              </a:rPr>
              <a:t>Step </a:t>
            </a:r>
            <a:r>
              <a:rPr lang="en-US" sz="1400" b="1" dirty="0" err="1" smtClean="0">
                <a:ea typeface="HY견고딕" pitchFamily="18" charset="-127"/>
                <a:cs typeface="Arial" pitchFamily="34" charset="0"/>
              </a:rPr>
              <a:t>i</a:t>
            </a:r>
            <a:endParaRPr lang="ru-RU" sz="1400" b="1" dirty="0" smtClean="0">
              <a:ea typeface="HY견고딕" pitchFamily="18" charset="-127"/>
              <a:cs typeface="Arial" pitchFamily="34" charset="0"/>
            </a:endParaRPr>
          </a:p>
        </p:txBody>
      </p:sp>
      <p:cxnSp>
        <p:nvCxnSpPr>
          <p:cNvPr id="72" name="Straight Arrow Connector 71"/>
          <p:cNvCxnSpPr/>
          <p:nvPr/>
        </p:nvCxnSpPr>
        <p:spPr>
          <a:xfrm flipH="1">
            <a:off x="3513221" y="1936083"/>
            <a:ext cx="1370693" cy="1557888"/>
          </a:xfrm>
          <a:prstGeom prst="straightConnector1">
            <a:avLst/>
          </a:prstGeom>
          <a:ln w="76200" cmpd="dbl">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3443754" y="3808291"/>
            <a:ext cx="1296144" cy="1512168"/>
          </a:xfrm>
          <a:prstGeom prst="straightConnector1">
            <a:avLst/>
          </a:prstGeom>
          <a:ln w="76200" cmpd="dbl">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01306"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Library Implementation</a:t>
            </a:r>
          </a:p>
        </p:txBody>
      </p:sp>
      <p:sp>
        <p:nvSpPr>
          <p:cNvPr id="3" name="TextBox 2"/>
          <p:cNvSpPr txBox="1"/>
          <p:nvPr/>
        </p:nvSpPr>
        <p:spPr>
          <a:xfrm>
            <a:off x="129208" y="861965"/>
            <a:ext cx="8928992" cy="2893100"/>
          </a:xfrm>
          <a:prstGeom prst="rect">
            <a:avLst/>
          </a:prstGeom>
          <a:noFill/>
        </p:spPr>
        <p:txBody>
          <a:bodyPr wrap="square" lIns="0" tIns="0" rtlCol="0">
            <a:spAutoFit/>
          </a:bodyPr>
          <a:lstStyle/>
          <a:p>
            <a:pPr marL="360000" indent="-360000">
              <a:spcAft>
                <a:spcPts val="600"/>
              </a:spcAft>
              <a:buFont typeface="Arial" pitchFamily="34" charset="0"/>
              <a:buChar char="•"/>
            </a:pPr>
            <a:r>
              <a:rPr lang="en-US" sz="3000" b="1" dirty="0" smtClean="0">
                <a:latin typeface="Malgun Gothic" pitchFamily="34" charset="-127"/>
                <a:ea typeface="Malgun Gothic" pitchFamily="34" charset="-127"/>
                <a:cs typeface="Arial" pitchFamily="34" charset="0"/>
                <a:sym typeface="Wingdings" pitchFamily="2" charset="2"/>
              </a:rPr>
              <a:t>Which language?</a:t>
            </a:r>
            <a:br>
              <a:rPr lang="en-US" sz="3000" b="1"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C </a:t>
            </a:r>
            <a:r>
              <a:rPr lang="en-US" sz="3000" b="1" dirty="0" smtClean="0">
                <a:latin typeface="Malgun Gothic" pitchFamily="34" charset="-127"/>
                <a:ea typeface="Malgun Gothic" pitchFamily="34" charset="-127"/>
                <a:cs typeface="Arial" pitchFamily="34" charset="0"/>
                <a:sym typeface="Wingdings" pitchFamily="2" charset="2"/>
              </a:rPr>
              <a:t>AND/OR</a:t>
            </a:r>
            <a:r>
              <a:rPr lang="en-US" sz="3000" dirty="0" smtClean="0">
                <a:latin typeface="Malgun Gothic" pitchFamily="34" charset="-127"/>
                <a:ea typeface="Malgun Gothic" pitchFamily="34" charset="-127"/>
                <a:cs typeface="Arial" pitchFamily="34" charset="0"/>
                <a:sym typeface="Wingdings" pitchFamily="2" charset="2"/>
              </a:rPr>
              <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C++ </a:t>
            </a:r>
            <a:r>
              <a:rPr lang="en-US" sz="3000" b="1" dirty="0" smtClean="0">
                <a:latin typeface="Malgun Gothic" pitchFamily="34" charset="-127"/>
                <a:ea typeface="Malgun Gothic" pitchFamily="34" charset="-127"/>
                <a:cs typeface="Arial" pitchFamily="34" charset="0"/>
                <a:sym typeface="Wingdings" pitchFamily="2" charset="2"/>
              </a:rPr>
              <a:t>AND/OR</a:t>
            </a:r>
            <a:r>
              <a:rPr lang="en-US" sz="3000" dirty="0" smtClean="0">
                <a:latin typeface="Malgun Gothic" pitchFamily="34" charset="-127"/>
                <a:ea typeface="Malgun Gothic" pitchFamily="34" charset="-127"/>
                <a:cs typeface="Arial" pitchFamily="34" charset="0"/>
                <a:sym typeface="Wingdings" pitchFamily="2" charset="2"/>
              </a:rPr>
              <a:t/>
            </a:r>
            <a:br>
              <a:rPr lang="en-US" sz="3000" dirty="0" smtClean="0">
                <a:latin typeface="Malgun Gothic" pitchFamily="34" charset="-127"/>
                <a:ea typeface="Malgun Gothic" pitchFamily="34" charset="-127"/>
                <a:cs typeface="Arial" pitchFamily="34" charset="0"/>
                <a:sym typeface="Wingdings" pitchFamily="2" charset="2"/>
              </a:rPr>
            </a:br>
            <a:r>
              <a:rPr lang="en-US" sz="3000" dirty="0" smtClean="0">
                <a:latin typeface="Malgun Gothic" pitchFamily="34" charset="-127"/>
                <a:ea typeface="Malgun Gothic" pitchFamily="34" charset="-127"/>
                <a:cs typeface="Arial" pitchFamily="34" charset="0"/>
                <a:sym typeface="Wingdings" pitchFamily="2" charset="2"/>
              </a:rPr>
              <a:t>- The language itself? – [AK: the language itself!]</a:t>
            </a:r>
          </a:p>
          <a:p>
            <a:pPr marL="360000" indent="-360000">
              <a:spcAft>
                <a:spcPts val="600"/>
              </a:spcAft>
              <a:buFont typeface="Arial" pitchFamily="34" charset="0"/>
              <a:buChar char="•"/>
            </a:pPr>
            <a:r>
              <a:rPr lang="en-US" sz="3000" dirty="0" smtClean="0">
                <a:latin typeface="Malgun Gothic" pitchFamily="34" charset="-127"/>
                <a:ea typeface="Malgun Gothic" pitchFamily="34" charset="-127"/>
                <a:cs typeface="Arial" pitchFamily="34" charset="0"/>
                <a:sym typeface="Wingdings" pitchFamily="2" charset="2"/>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251520" y="35913"/>
            <a:ext cx="8640960" cy="584775"/>
          </a:xfrm>
          <a:prstGeom prst="rect">
            <a:avLst/>
          </a:prstGeom>
          <a:noFill/>
          <a:ln w="9525">
            <a:noFill/>
            <a:miter lim="800000"/>
            <a:headEnd/>
            <a:tailEnd/>
          </a:ln>
        </p:spPr>
        <p:txBody>
          <a:bodyPr wrap="square">
            <a:spAutoFit/>
          </a:bodyPr>
          <a:lstStyle/>
          <a:p>
            <a:r>
              <a:rPr lang="en-US" altLang="ko-KR" sz="3200" b="1" dirty="0" smtClean="0">
                <a:solidFill>
                  <a:srgbClr val="FFFFFF"/>
                </a:solidFill>
                <a:latin typeface="맑은 고딕" pitchFamily="50" charset="-127"/>
                <a:ea typeface="맑은 고딕" pitchFamily="50" charset="-127"/>
              </a:rPr>
              <a:t>(</a:t>
            </a:r>
            <a:r>
              <a:rPr lang="en-US" altLang="ko-KR" sz="3200" b="1" i="1" dirty="0" smtClean="0">
                <a:solidFill>
                  <a:srgbClr val="FFFFFF"/>
                </a:solidFill>
                <a:latin typeface="맑은 고딕" pitchFamily="50" charset="-127"/>
                <a:ea typeface="맑은 고딕" pitchFamily="50" charset="-127"/>
              </a:rPr>
              <a:t>Addendum</a:t>
            </a:r>
            <a:r>
              <a:rPr lang="en-US" altLang="ko-KR" sz="3200" b="1" dirty="0" smtClean="0">
                <a:solidFill>
                  <a:srgbClr val="FFFFFF"/>
                </a:solidFill>
                <a:latin typeface="맑은 고딕" pitchFamily="50" charset="-127"/>
                <a:ea typeface="맑은 고딕" pitchFamily="50" charset="-127"/>
              </a:rPr>
              <a:t>) Development Phases</a:t>
            </a:r>
          </a:p>
        </p:txBody>
      </p:sp>
      <p:sp>
        <p:nvSpPr>
          <p:cNvPr id="5" name="TextBox 4"/>
          <p:cNvSpPr txBox="1"/>
          <p:nvPr/>
        </p:nvSpPr>
        <p:spPr>
          <a:xfrm>
            <a:off x="164080" y="770021"/>
            <a:ext cx="8928992" cy="5370701"/>
          </a:xfrm>
          <a:prstGeom prst="rect">
            <a:avLst/>
          </a:prstGeom>
          <a:noFill/>
        </p:spPr>
        <p:txBody>
          <a:bodyPr wrap="square" lIns="0" tIns="0" rtlCol="0">
            <a:spAutoFit/>
          </a:bodyPr>
          <a:lstStyle/>
          <a:p>
            <a:pPr marL="514350" indent="-514350">
              <a:spcAft>
                <a:spcPts val="1200"/>
              </a:spcAft>
              <a:buFont typeface="+mj-lt"/>
              <a:buAutoNum type="arabicPeriod"/>
            </a:pPr>
            <a:r>
              <a:rPr lang="en-US" sz="2600" dirty="0" smtClean="0">
                <a:latin typeface="Malgun Gothic" pitchFamily="34" charset="-127"/>
                <a:ea typeface="Malgun Gothic" pitchFamily="34" charset="-127"/>
                <a:cs typeface="Arial" pitchFamily="34" charset="0"/>
              </a:rPr>
              <a:t>Establish </a:t>
            </a:r>
            <a:r>
              <a:rPr lang="en-US" sz="2600" b="1" dirty="0" smtClean="0">
                <a:latin typeface="Malgun Gothic" pitchFamily="34" charset="-127"/>
                <a:ea typeface="Malgun Gothic" pitchFamily="34" charset="-127"/>
                <a:cs typeface="Arial" pitchFamily="34" charset="0"/>
              </a:rPr>
              <a:t>requirements</a:t>
            </a:r>
            <a:r>
              <a:rPr lang="en-US" sz="2600" dirty="0" smtClean="0">
                <a:latin typeface="Malgun Gothic" pitchFamily="34" charset="-127"/>
                <a:ea typeface="Malgun Gothic" pitchFamily="34" charset="-127"/>
                <a:cs typeface="Arial" pitchFamily="34" charset="0"/>
              </a:rPr>
              <a:t> for the </a:t>
            </a:r>
            <a:r>
              <a:rPr lang="en-US" sz="2600" b="1" dirty="0" smtClean="0">
                <a:latin typeface="Malgun Gothic" pitchFamily="34" charset="-127"/>
                <a:ea typeface="Malgun Gothic" pitchFamily="34" charset="-127"/>
                <a:cs typeface="Arial" pitchFamily="34" charset="0"/>
              </a:rPr>
              <a:t>overall design</a:t>
            </a:r>
            <a:r>
              <a:rPr lang="en-US" sz="2600" dirty="0" smtClean="0">
                <a:latin typeface="Malgun Gothic" pitchFamily="34" charset="-127"/>
                <a:ea typeface="Malgun Gothic" pitchFamily="34" charset="-127"/>
                <a:cs typeface="Arial" pitchFamily="34" charset="0"/>
              </a:rPr>
              <a:t> of the new language.</a:t>
            </a:r>
          </a:p>
          <a:p>
            <a:pPr marL="514350" indent="-514350">
              <a:spcAft>
                <a:spcPts val="1200"/>
              </a:spcAft>
              <a:buFont typeface="+mj-lt"/>
              <a:buAutoNum type="arabicPeriod"/>
            </a:pPr>
            <a:r>
              <a:rPr lang="en-US" sz="2600" dirty="0" smtClean="0">
                <a:latin typeface="Malgun Gothic" pitchFamily="34" charset="-127"/>
                <a:ea typeface="Malgun Gothic" pitchFamily="34" charset="-127"/>
                <a:cs typeface="Arial" pitchFamily="34" charset="0"/>
              </a:rPr>
              <a:t>Determine the</a:t>
            </a:r>
            <a:r>
              <a:rPr lang="en-US" sz="2600" b="1" dirty="0" smtClean="0">
                <a:latin typeface="Malgun Gothic" pitchFamily="34" charset="-127"/>
                <a:ea typeface="Malgun Gothic" pitchFamily="34" charset="-127"/>
                <a:cs typeface="Arial" pitchFamily="34" charset="0"/>
              </a:rPr>
              <a:t> major semantic features</a:t>
            </a:r>
            <a:r>
              <a:rPr lang="en-US" sz="2600" dirty="0" smtClean="0">
                <a:latin typeface="Malgun Gothic" pitchFamily="34" charset="-127"/>
                <a:ea typeface="Malgun Gothic" pitchFamily="34" charset="-127"/>
                <a:cs typeface="Arial" pitchFamily="34" charset="0"/>
              </a:rPr>
              <a:t> of the language.</a:t>
            </a:r>
          </a:p>
          <a:p>
            <a:pPr marL="514350" indent="-514350">
              <a:spcAft>
                <a:spcPts val="1200"/>
              </a:spcAft>
              <a:buFont typeface="+mj-lt"/>
              <a:buAutoNum type="arabicPeriod"/>
            </a:pPr>
            <a:r>
              <a:rPr lang="en-US" sz="2600" dirty="0" smtClean="0">
                <a:latin typeface="Malgun Gothic" pitchFamily="34" charset="-127"/>
                <a:ea typeface="Malgun Gothic" pitchFamily="34" charset="-127"/>
                <a:cs typeface="Arial" pitchFamily="34" charset="0"/>
              </a:rPr>
              <a:t>Design the complete </a:t>
            </a:r>
            <a:r>
              <a:rPr lang="en-US" sz="2600" b="1" dirty="0" smtClean="0">
                <a:latin typeface="Malgun Gothic" pitchFamily="34" charset="-127"/>
                <a:ea typeface="Malgun Gothic" pitchFamily="34" charset="-127"/>
                <a:cs typeface="Arial" pitchFamily="34" charset="0"/>
              </a:rPr>
              <a:t>use model</a:t>
            </a:r>
            <a:r>
              <a:rPr lang="en-US" sz="2600" dirty="0" smtClean="0">
                <a:latin typeface="Malgun Gothic" pitchFamily="34" charset="-127"/>
                <a:ea typeface="Malgun Gothic" pitchFamily="34" charset="-127"/>
                <a:cs typeface="Arial" pitchFamily="34" charset="0"/>
              </a:rPr>
              <a:t> of the language.</a:t>
            </a:r>
          </a:p>
          <a:p>
            <a:pPr marL="514350" indent="-514350">
              <a:spcAft>
                <a:spcPts val="1200"/>
              </a:spcAft>
              <a:buFont typeface="+mj-lt"/>
              <a:buAutoNum type="arabicPeriod"/>
            </a:pPr>
            <a:r>
              <a:rPr lang="en-US" sz="2600" b="1" dirty="0" smtClean="0">
                <a:latin typeface="Malgun Gothic" pitchFamily="34" charset="-127"/>
                <a:ea typeface="Malgun Gothic" pitchFamily="34" charset="-127"/>
                <a:cs typeface="Arial" pitchFamily="34" charset="0"/>
              </a:rPr>
              <a:t>Design</a:t>
            </a:r>
            <a:r>
              <a:rPr lang="en-US" sz="2600" dirty="0" smtClean="0">
                <a:latin typeface="Malgun Gothic" pitchFamily="34" charset="-127"/>
                <a:ea typeface="Malgun Gothic" pitchFamily="34" charset="-127"/>
                <a:cs typeface="Arial" pitchFamily="34" charset="0"/>
              </a:rPr>
              <a:t> the language (including syntax).</a:t>
            </a:r>
          </a:p>
          <a:p>
            <a:pPr marL="514350" indent="-514350">
              <a:spcAft>
                <a:spcPts val="1200"/>
              </a:spcAft>
              <a:buFont typeface="+mj-lt"/>
              <a:buAutoNum type="arabicPeriod"/>
            </a:pPr>
            <a:r>
              <a:rPr lang="en-US" sz="2600" dirty="0" smtClean="0">
                <a:latin typeface="Malgun Gothic" pitchFamily="34" charset="-127"/>
                <a:ea typeface="Malgun Gothic" pitchFamily="34" charset="-127"/>
                <a:cs typeface="Arial" pitchFamily="34" charset="0"/>
              </a:rPr>
              <a:t>Design the </a:t>
            </a:r>
            <a:r>
              <a:rPr lang="en-US" sz="2600" b="1" dirty="0" smtClean="0">
                <a:latin typeface="Malgun Gothic" pitchFamily="34" charset="-127"/>
                <a:ea typeface="Malgun Gothic" pitchFamily="34" charset="-127"/>
                <a:cs typeface="Arial" pitchFamily="34" charset="0"/>
              </a:rPr>
              <a:t>compilation model</a:t>
            </a:r>
            <a:r>
              <a:rPr lang="en-US" sz="2600" dirty="0" smtClean="0">
                <a:latin typeface="Malgun Gothic" pitchFamily="34" charset="-127"/>
                <a:ea typeface="Malgun Gothic" pitchFamily="34" charset="-127"/>
                <a:cs typeface="Arial" pitchFamily="34" charset="0"/>
              </a:rPr>
              <a:t> and overall </a:t>
            </a:r>
            <a:r>
              <a:rPr lang="en-US" sz="2600" b="1" dirty="0" smtClean="0">
                <a:latin typeface="Malgun Gothic" pitchFamily="34" charset="-127"/>
                <a:ea typeface="Malgun Gothic" pitchFamily="34" charset="-127"/>
                <a:cs typeface="Arial" pitchFamily="34" charset="0"/>
              </a:rPr>
              <a:t>compiler architecture</a:t>
            </a:r>
            <a:r>
              <a:rPr lang="en-US" sz="2600" dirty="0" smtClean="0">
                <a:latin typeface="Malgun Gothic" pitchFamily="34" charset="-127"/>
                <a:ea typeface="Malgun Gothic" pitchFamily="34" charset="-127"/>
                <a:cs typeface="Arial" pitchFamily="34" charset="0"/>
              </a:rPr>
              <a:t>.</a:t>
            </a:r>
          </a:p>
          <a:p>
            <a:pPr marL="514350" indent="-514350">
              <a:spcAft>
                <a:spcPts val="1200"/>
              </a:spcAft>
              <a:buFont typeface="+mj-lt"/>
              <a:buAutoNum type="arabicPeriod"/>
            </a:pPr>
            <a:r>
              <a:rPr lang="en-US" sz="2600" b="1" dirty="0" smtClean="0">
                <a:latin typeface="Malgun Gothic" pitchFamily="34" charset="-127"/>
                <a:ea typeface="Malgun Gothic" pitchFamily="34" charset="-127"/>
                <a:cs typeface="Arial" pitchFamily="34" charset="0"/>
              </a:rPr>
              <a:t>Implement</a:t>
            </a:r>
            <a:r>
              <a:rPr lang="en-US" sz="2600" dirty="0" smtClean="0">
                <a:latin typeface="Malgun Gothic" pitchFamily="34" charset="-127"/>
                <a:ea typeface="Malgun Gothic" pitchFamily="34" charset="-127"/>
                <a:cs typeface="Arial" pitchFamily="34" charset="0"/>
              </a:rPr>
              <a:t> the language.</a:t>
            </a:r>
          </a:p>
          <a:p>
            <a:pPr marL="514350" indent="-514350">
              <a:spcAft>
                <a:spcPts val="600"/>
              </a:spcAft>
              <a:buFont typeface="+mj-lt"/>
              <a:buAutoNum type="arabicPeriod"/>
            </a:pPr>
            <a:r>
              <a:rPr lang="en-US" sz="2600" dirty="0" smtClean="0">
                <a:latin typeface="Malgun Gothic" pitchFamily="34" charset="-127"/>
                <a:ea typeface="Malgun Gothic" pitchFamily="34" charset="-127"/>
                <a:cs typeface="Arial" pitchFamily="34" charset="0"/>
              </a:rPr>
              <a:t>Establish requirements for the </a:t>
            </a:r>
            <a:r>
              <a:rPr lang="en-US" sz="2600" b="1" dirty="0" smtClean="0">
                <a:latin typeface="Malgun Gothic" pitchFamily="34" charset="-127"/>
                <a:ea typeface="Malgun Gothic" pitchFamily="34" charset="-127"/>
                <a:cs typeface="Arial" pitchFamily="34" charset="0"/>
              </a:rPr>
              <a:t>IDE</a:t>
            </a:r>
            <a:r>
              <a:rPr lang="en-US" sz="2600" dirty="0" smtClean="0">
                <a:latin typeface="Malgun Gothic" pitchFamily="34" charset="-127"/>
                <a:ea typeface="Malgun Gothic" pitchFamily="34" charset="-127"/>
                <a:cs typeface="Arial" pitchFamily="34" charset="0"/>
              </a:rPr>
              <a:t> and its overall design.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251520" y="35913"/>
            <a:ext cx="8640960" cy="584775"/>
          </a:xfrm>
          <a:prstGeom prst="rect">
            <a:avLst/>
          </a:prstGeom>
          <a:noFill/>
          <a:ln w="9525">
            <a:noFill/>
            <a:miter lim="800000"/>
            <a:headEnd/>
            <a:tailEnd/>
          </a:ln>
        </p:spPr>
        <p:txBody>
          <a:bodyPr wrap="square">
            <a:spAutoFit/>
          </a:bodyPr>
          <a:lstStyle/>
          <a:p>
            <a:r>
              <a:rPr lang="en-US" altLang="ko-KR" sz="3200" b="1" dirty="0" smtClean="0">
                <a:solidFill>
                  <a:srgbClr val="FFFFFF"/>
                </a:solidFill>
                <a:latin typeface="맑은 고딕" pitchFamily="50" charset="-127"/>
                <a:ea typeface="맑은 고딕" pitchFamily="50" charset="-127"/>
              </a:rPr>
              <a:t>(</a:t>
            </a:r>
            <a:r>
              <a:rPr lang="en-US" altLang="ko-KR" sz="3200" b="1" i="1" dirty="0" smtClean="0">
                <a:solidFill>
                  <a:srgbClr val="FFFFFF"/>
                </a:solidFill>
                <a:latin typeface="맑은 고딕" pitchFamily="50" charset="-127"/>
                <a:ea typeface="맑은 고딕" pitchFamily="50" charset="-127"/>
              </a:rPr>
              <a:t>Addendum</a:t>
            </a:r>
            <a:r>
              <a:rPr lang="en-US" altLang="ko-KR" sz="3200" b="1" dirty="0" smtClean="0">
                <a:solidFill>
                  <a:srgbClr val="FFFFFF"/>
                </a:solidFill>
                <a:latin typeface="맑은 고딕" pitchFamily="50" charset="-127"/>
                <a:ea typeface="맑은 고딕" pitchFamily="50" charset="-127"/>
              </a:rPr>
              <a:t>) Required Resources</a:t>
            </a:r>
          </a:p>
        </p:txBody>
      </p:sp>
      <p:sp>
        <p:nvSpPr>
          <p:cNvPr id="5" name="TextBox 4"/>
          <p:cNvSpPr txBox="1"/>
          <p:nvPr/>
        </p:nvSpPr>
        <p:spPr>
          <a:xfrm>
            <a:off x="114502" y="669459"/>
            <a:ext cx="8928992" cy="5832366"/>
          </a:xfrm>
          <a:prstGeom prst="rect">
            <a:avLst/>
          </a:prstGeom>
          <a:noFill/>
        </p:spPr>
        <p:txBody>
          <a:bodyPr wrap="square" lIns="0" tIns="0" rtlCol="0">
            <a:spAutoFit/>
          </a:bodyPr>
          <a:lstStyle/>
          <a:p>
            <a:pPr marL="360000" indent="-360000">
              <a:spcAft>
                <a:spcPts val="1200"/>
              </a:spcAft>
              <a:buFont typeface="Arial" pitchFamily="34" charset="0"/>
              <a:buChar char="•"/>
            </a:pPr>
            <a:r>
              <a:rPr lang="en-US" sz="2800" b="1" dirty="0" smtClean="0">
                <a:latin typeface="Malgun Gothic" pitchFamily="34" charset="-127"/>
                <a:ea typeface="Malgun Gothic" pitchFamily="34" charset="-127"/>
                <a:cs typeface="Arial" pitchFamily="34" charset="0"/>
              </a:rPr>
              <a:t>Requirements</a:t>
            </a:r>
            <a:r>
              <a:rPr lang="en-US" sz="2800" dirty="0" smtClean="0">
                <a:latin typeface="Malgun Gothic" pitchFamily="34" charset="-127"/>
                <a:ea typeface="Malgun Gothic" pitchFamily="34" charset="-127"/>
                <a:cs typeface="Arial" pitchFamily="34" charset="0"/>
              </a:rPr>
              <a:t> for the language and for the IDE; overall design of the language:</a:t>
            </a:r>
            <a:br>
              <a:rPr lang="en-US" sz="2800" dirty="0" smtClean="0">
                <a:latin typeface="Malgun Gothic" pitchFamily="34" charset="-127"/>
                <a:ea typeface="Malgun Gothic" pitchFamily="34" charset="-127"/>
                <a:cs typeface="Arial" pitchFamily="34" charset="0"/>
              </a:rPr>
            </a:br>
            <a:r>
              <a:rPr lang="en-US" sz="2800" dirty="0" smtClean="0">
                <a:latin typeface="Malgun Gothic" pitchFamily="34" charset="-127"/>
                <a:ea typeface="Malgun Gothic" pitchFamily="34" charset="-127"/>
                <a:cs typeface="Arial" pitchFamily="34" charset="0"/>
              </a:rPr>
              <a:t>~ 1 man/year (half a year for two persons)</a:t>
            </a:r>
          </a:p>
          <a:p>
            <a:pPr marL="360000" indent="-360000">
              <a:spcAft>
                <a:spcPts val="1200"/>
              </a:spcAft>
              <a:buFont typeface="Arial" pitchFamily="34" charset="0"/>
              <a:buChar char="•"/>
            </a:pPr>
            <a:r>
              <a:rPr lang="en-US" sz="2800" b="1" dirty="0" smtClean="0">
                <a:latin typeface="Malgun Gothic" pitchFamily="34" charset="-127"/>
                <a:ea typeface="Malgun Gothic" pitchFamily="34" charset="-127"/>
                <a:cs typeface="Arial" pitchFamily="34" charset="0"/>
              </a:rPr>
              <a:t>Compiler</a:t>
            </a:r>
            <a:r>
              <a:rPr lang="en-US" sz="2800" dirty="0" smtClean="0">
                <a:latin typeface="Malgun Gothic" pitchFamily="34" charset="-127"/>
                <a:ea typeface="Malgun Gothic" pitchFamily="34" charset="-127"/>
                <a:cs typeface="Arial" pitchFamily="34" charset="0"/>
              </a:rPr>
              <a:t> design and development:</a:t>
            </a:r>
            <a:br>
              <a:rPr lang="en-US" sz="2800" dirty="0" smtClean="0">
                <a:latin typeface="Malgun Gothic" pitchFamily="34" charset="-127"/>
                <a:ea typeface="Malgun Gothic" pitchFamily="34" charset="-127"/>
                <a:cs typeface="Arial" pitchFamily="34" charset="0"/>
              </a:rPr>
            </a:br>
            <a:r>
              <a:rPr lang="en-US" sz="2800" dirty="0" smtClean="0">
                <a:latin typeface="Malgun Gothic" pitchFamily="34" charset="-127"/>
                <a:ea typeface="Malgun Gothic" pitchFamily="34" charset="-127"/>
                <a:cs typeface="Arial" pitchFamily="34" charset="0"/>
              </a:rPr>
              <a:t>~ 4 man/year (one year for 4 persons)</a:t>
            </a:r>
          </a:p>
          <a:p>
            <a:pPr marL="360000" indent="-360000">
              <a:spcAft>
                <a:spcPts val="1200"/>
              </a:spcAft>
              <a:buFont typeface="Arial" pitchFamily="34" charset="0"/>
              <a:buChar char="•"/>
            </a:pPr>
            <a:r>
              <a:rPr lang="en-US" sz="2800" b="1" dirty="0" smtClean="0">
                <a:latin typeface="Malgun Gothic" pitchFamily="34" charset="-127"/>
                <a:ea typeface="Malgun Gothic" pitchFamily="34" charset="-127"/>
                <a:cs typeface="Arial" pitchFamily="34" charset="0"/>
              </a:rPr>
              <a:t>Standard libraries</a:t>
            </a:r>
            <a:r>
              <a:rPr lang="en-US" sz="2800" dirty="0" smtClean="0">
                <a:latin typeface="Malgun Gothic" pitchFamily="34" charset="-127"/>
                <a:ea typeface="Malgun Gothic" pitchFamily="34" charset="-127"/>
                <a:cs typeface="Arial" pitchFamily="34" charset="0"/>
              </a:rPr>
              <a:t>:</a:t>
            </a:r>
            <a:br>
              <a:rPr lang="en-US" sz="2800" dirty="0" smtClean="0">
                <a:latin typeface="Malgun Gothic" pitchFamily="34" charset="-127"/>
                <a:ea typeface="Malgun Gothic" pitchFamily="34" charset="-127"/>
                <a:cs typeface="Arial" pitchFamily="34" charset="0"/>
              </a:rPr>
            </a:br>
            <a:r>
              <a:rPr lang="en-US" sz="2800" dirty="0" smtClean="0">
                <a:latin typeface="Malgun Gothic" pitchFamily="34" charset="-127"/>
                <a:ea typeface="Malgun Gothic" pitchFamily="34" charset="-127"/>
                <a:cs typeface="Arial" pitchFamily="34" charset="0"/>
              </a:rPr>
              <a:t>~ 4 man/year (one year for 4 persons)</a:t>
            </a:r>
          </a:p>
          <a:p>
            <a:pPr marL="360000" indent="-360000">
              <a:spcAft>
                <a:spcPts val="1200"/>
              </a:spcAft>
              <a:buFont typeface="Arial" pitchFamily="34" charset="0"/>
              <a:buChar char="•"/>
            </a:pPr>
            <a:r>
              <a:rPr lang="en-US" sz="2800" b="1" dirty="0" smtClean="0">
                <a:latin typeface="Malgun Gothic" pitchFamily="34" charset="-127"/>
                <a:ea typeface="Malgun Gothic" pitchFamily="34" charset="-127"/>
                <a:cs typeface="Arial" pitchFamily="34" charset="0"/>
              </a:rPr>
              <a:t>Testing</a:t>
            </a:r>
            <a:r>
              <a:rPr lang="en-US" sz="2800" dirty="0" smtClean="0">
                <a:latin typeface="Malgun Gothic" pitchFamily="34" charset="-127"/>
                <a:ea typeface="Malgun Gothic" pitchFamily="34" charset="-127"/>
                <a:cs typeface="Arial" pitchFamily="34" charset="0"/>
              </a:rPr>
              <a:t>, prototype applications, making improvements, writing manuals/guides etc.</a:t>
            </a:r>
            <a:br>
              <a:rPr lang="en-US" sz="2800" dirty="0" smtClean="0">
                <a:latin typeface="Malgun Gothic" pitchFamily="34" charset="-127"/>
                <a:ea typeface="Malgun Gothic" pitchFamily="34" charset="-127"/>
                <a:cs typeface="Arial" pitchFamily="34" charset="0"/>
              </a:rPr>
            </a:br>
            <a:r>
              <a:rPr lang="en-US" sz="2800" dirty="0" smtClean="0">
                <a:latin typeface="Malgun Gothic" pitchFamily="34" charset="-127"/>
                <a:ea typeface="Malgun Gothic" pitchFamily="34" charset="-127"/>
                <a:cs typeface="Arial" pitchFamily="34" charset="0"/>
              </a:rPr>
              <a:t>~ 5 man/year (half a year for 10 persons)</a:t>
            </a:r>
          </a:p>
          <a:p>
            <a:pPr marL="360000" indent="-360000">
              <a:spcAft>
                <a:spcPts val="1200"/>
              </a:spcAft>
              <a:buFont typeface="Arial" pitchFamily="34" charset="0"/>
              <a:buChar char="•"/>
            </a:pPr>
            <a:r>
              <a:rPr lang="en-US" sz="2800" b="1" dirty="0" smtClean="0">
                <a:latin typeface="Malgun Gothic" pitchFamily="34" charset="-127"/>
                <a:ea typeface="Malgun Gothic" pitchFamily="34" charset="-127"/>
                <a:cs typeface="Arial" pitchFamily="34" charset="0"/>
              </a:rPr>
              <a:t>IDE </a:t>
            </a:r>
            <a:r>
              <a:rPr lang="en-US" sz="2800" dirty="0" smtClean="0">
                <a:latin typeface="Malgun Gothic" pitchFamily="34" charset="-127"/>
                <a:ea typeface="Malgun Gothic" pitchFamily="34" charset="-127"/>
                <a:cs typeface="Arial" pitchFamily="34" charset="0"/>
              </a:rPr>
              <a:t>Prototype:</a:t>
            </a:r>
            <a:br>
              <a:rPr lang="en-US" sz="2800" dirty="0" smtClean="0">
                <a:latin typeface="Malgun Gothic" pitchFamily="34" charset="-127"/>
                <a:ea typeface="Malgun Gothic" pitchFamily="34" charset="-127"/>
                <a:cs typeface="Arial" pitchFamily="34" charset="0"/>
              </a:rPr>
            </a:br>
            <a:r>
              <a:rPr lang="en-US" sz="2800" dirty="0" smtClean="0">
                <a:latin typeface="Malgun Gothic" pitchFamily="34" charset="-127"/>
                <a:ea typeface="Malgun Gothic" pitchFamily="34" charset="-127"/>
                <a:cs typeface="Arial" pitchFamily="34" charset="0"/>
              </a:rPr>
              <a:t>~ 2-3 man/year (one year for 2-3 persons)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251520" y="35913"/>
            <a:ext cx="8640960" cy="584775"/>
          </a:xfrm>
          <a:prstGeom prst="rect">
            <a:avLst/>
          </a:prstGeom>
          <a:noFill/>
          <a:ln w="9525">
            <a:noFill/>
            <a:miter lim="800000"/>
            <a:headEnd/>
            <a:tailEnd/>
          </a:ln>
        </p:spPr>
        <p:txBody>
          <a:bodyPr wrap="square">
            <a:spAutoFit/>
          </a:bodyPr>
          <a:lstStyle/>
          <a:p>
            <a:r>
              <a:rPr lang="en-US" altLang="ko-KR" sz="3200" b="1" dirty="0" smtClean="0">
                <a:solidFill>
                  <a:srgbClr val="FFFFFF"/>
                </a:solidFill>
                <a:latin typeface="맑은 고딕" pitchFamily="50" charset="-127"/>
                <a:ea typeface="맑은 고딕" pitchFamily="50" charset="-127"/>
              </a:rPr>
              <a:t>(</a:t>
            </a:r>
            <a:r>
              <a:rPr lang="en-US" altLang="ko-KR" sz="3200" b="1" i="1" dirty="0" smtClean="0">
                <a:solidFill>
                  <a:srgbClr val="FFFFFF"/>
                </a:solidFill>
                <a:latin typeface="맑은 고딕" pitchFamily="50" charset="-127"/>
                <a:ea typeface="맑은 고딕" pitchFamily="50" charset="-127"/>
              </a:rPr>
              <a:t>Addendum</a:t>
            </a:r>
            <a:r>
              <a:rPr lang="en-US" altLang="ko-KR" sz="3200" b="1" dirty="0" smtClean="0">
                <a:solidFill>
                  <a:srgbClr val="FFFFFF"/>
                </a:solidFill>
                <a:latin typeface="맑은 고딕" pitchFamily="50" charset="-127"/>
                <a:ea typeface="맑은 고딕" pitchFamily="50" charset="-127"/>
              </a:rPr>
              <a:t>) The Raw Roadmap</a:t>
            </a:r>
          </a:p>
        </p:txBody>
      </p:sp>
      <p:graphicFrame>
        <p:nvGraphicFramePr>
          <p:cNvPr id="5" name="Table 4"/>
          <p:cNvGraphicFramePr>
            <a:graphicFrameLocks noGrp="1"/>
          </p:cNvGraphicFramePr>
          <p:nvPr/>
        </p:nvGraphicFramePr>
        <p:xfrm>
          <a:off x="2503018" y="759347"/>
          <a:ext cx="6408713" cy="5323819"/>
        </p:xfrm>
        <a:graphic>
          <a:graphicData uri="http://schemas.openxmlformats.org/drawingml/2006/table">
            <a:tbl>
              <a:tblPr firstRow="1" bandRow="1">
                <a:tableStyleId>{5C22544A-7EE6-4342-B048-85BDC9FD1C3A}</a:tableStyleId>
              </a:tblPr>
              <a:tblGrid>
                <a:gridCol w="801089"/>
                <a:gridCol w="400545"/>
                <a:gridCol w="400545"/>
                <a:gridCol w="801089"/>
                <a:gridCol w="801089"/>
                <a:gridCol w="801089"/>
                <a:gridCol w="801089"/>
                <a:gridCol w="801089"/>
                <a:gridCol w="801089"/>
              </a:tblGrid>
              <a:tr h="432048">
                <a:tc>
                  <a:txBody>
                    <a:bodyPr/>
                    <a:lstStyle/>
                    <a:p>
                      <a:pPr algn="ctr"/>
                      <a:r>
                        <a:rPr lang="en-US" dirty="0" smtClean="0"/>
                        <a:t>Q1</a:t>
                      </a:r>
                      <a:endParaRPr lang="ru-RU" dirty="0"/>
                    </a:p>
                  </a:txBody>
                  <a:tcPr/>
                </a:tc>
                <a:tc gridSpan="2">
                  <a:txBody>
                    <a:bodyPr/>
                    <a:lstStyle/>
                    <a:p>
                      <a:pPr algn="ctr"/>
                      <a:r>
                        <a:rPr lang="en-US" dirty="0" smtClean="0"/>
                        <a:t>Q2</a:t>
                      </a:r>
                      <a:endParaRPr lang="ru-RU" dirty="0"/>
                    </a:p>
                  </a:txBody>
                  <a:tcPr/>
                </a:tc>
                <a:tc hMerge="1">
                  <a:txBody>
                    <a:bodyPr/>
                    <a:lstStyle/>
                    <a:p>
                      <a:endParaRPr lang="ru-RU"/>
                    </a:p>
                  </a:txBody>
                  <a:tcPr/>
                </a:tc>
                <a:tc>
                  <a:txBody>
                    <a:bodyPr/>
                    <a:lstStyle/>
                    <a:p>
                      <a:pPr algn="ctr"/>
                      <a:r>
                        <a:rPr lang="en-US" dirty="0" smtClean="0"/>
                        <a:t>Q3</a:t>
                      </a:r>
                      <a:endParaRPr lang="ru-RU" dirty="0"/>
                    </a:p>
                  </a:txBody>
                  <a:tcPr/>
                </a:tc>
                <a:tc>
                  <a:txBody>
                    <a:bodyPr/>
                    <a:lstStyle/>
                    <a:p>
                      <a:pPr algn="ctr"/>
                      <a:r>
                        <a:rPr lang="en-US" dirty="0" smtClean="0"/>
                        <a:t>Q4</a:t>
                      </a:r>
                      <a:endParaRPr lang="ru-RU" dirty="0"/>
                    </a:p>
                  </a:txBody>
                  <a:tcPr/>
                </a:tc>
                <a:tc>
                  <a:txBody>
                    <a:bodyPr/>
                    <a:lstStyle/>
                    <a:p>
                      <a:pPr algn="ctr"/>
                      <a:r>
                        <a:rPr lang="en-US" dirty="0" smtClean="0"/>
                        <a:t>Q5</a:t>
                      </a:r>
                      <a:endParaRPr lang="ru-RU" dirty="0"/>
                    </a:p>
                  </a:txBody>
                  <a:tcPr/>
                </a:tc>
                <a:tc>
                  <a:txBody>
                    <a:bodyPr/>
                    <a:lstStyle/>
                    <a:p>
                      <a:pPr algn="ctr"/>
                      <a:r>
                        <a:rPr lang="en-US" dirty="0" smtClean="0"/>
                        <a:t>Q6</a:t>
                      </a:r>
                      <a:endParaRPr lang="ru-RU" dirty="0"/>
                    </a:p>
                  </a:txBody>
                  <a:tcPr/>
                </a:tc>
                <a:tc>
                  <a:txBody>
                    <a:bodyPr/>
                    <a:lstStyle/>
                    <a:p>
                      <a:pPr algn="ctr"/>
                      <a:r>
                        <a:rPr lang="en-US" dirty="0" smtClean="0"/>
                        <a:t>Q7</a:t>
                      </a:r>
                      <a:endParaRPr lang="ru-RU" dirty="0"/>
                    </a:p>
                  </a:txBody>
                  <a:tcPr/>
                </a:tc>
                <a:tc>
                  <a:txBody>
                    <a:bodyPr/>
                    <a:lstStyle/>
                    <a:p>
                      <a:pPr algn="ctr"/>
                      <a:r>
                        <a:rPr lang="en-US" dirty="0" smtClean="0"/>
                        <a:t>Q8</a:t>
                      </a:r>
                      <a:endParaRPr lang="ru-RU" dirty="0"/>
                    </a:p>
                  </a:txBody>
                  <a:tcPr/>
                </a:tc>
              </a:tr>
              <a:tr h="576064">
                <a:tc>
                  <a:txBody>
                    <a:bodyPr/>
                    <a:lstStyle/>
                    <a:p>
                      <a:endParaRPr lang="ru-RU" dirty="0"/>
                    </a:p>
                  </a:txBody>
                  <a:tcPr>
                    <a:solidFill>
                      <a:srgbClr val="0000FF"/>
                    </a:solidFill>
                  </a:tcPr>
                </a:tc>
                <a:tc>
                  <a:txBody>
                    <a:bodyPr/>
                    <a:lstStyle/>
                    <a:p>
                      <a:endParaRPr lang="ru-RU" dirty="0"/>
                    </a:p>
                  </a:txBody>
                  <a:tcPr>
                    <a:solidFill>
                      <a:srgbClr val="0000FF"/>
                    </a:solidFill>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667733">
                <a:tc>
                  <a:txBody>
                    <a:bodyPr/>
                    <a:lstStyle/>
                    <a:p>
                      <a:endParaRPr lang="ru-RU"/>
                    </a:p>
                  </a:txBody>
                  <a:tcPr/>
                </a:tc>
                <a:tc gridSpan="2">
                  <a:txBody>
                    <a:bodyPr/>
                    <a:lstStyle/>
                    <a:p>
                      <a:endParaRPr lang="ru-RU" dirty="0"/>
                    </a:p>
                  </a:txBody>
                  <a:tcPr>
                    <a:solidFill>
                      <a:srgbClr val="006600"/>
                    </a:solidFill>
                  </a:tcPr>
                </a:tc>
                <a:tc hMerge="1">
                  <a:txBody>
                    <a:bodyPr/>
                    <a:lstStyle/>
                    <a:p>
                      <a:endParaRPr lang="ru-RU"/>
                    </a:p>
                  </a:txBody>
                  <a:tcPr/>
                </a:tc>
                <a:tc>
                  <a:txBody>
                    <a:bodyPr/>
                    <a:lstStyle/>
                    <a:p>
                      <a:endParaRPr lang="ru-RU" dirty="0"/>
                    </a:p>
                  </a:txBody>
                  <a:tcPr>
                    <a:solidFill>
                      <a:srgbClr val="006600"/>
                    </a:solidFill>
                  </a:tcPr>
                </a:tc>
                <a:tc>
                  <a:txBody>
                    <a:bodyPr/>
                    <a:lstStyle/>
                    <a:p>
                      <a:endParaRPr lang="ru-RU" dirty="0"/>
                    </a:p>
                  </a:txBody>
                  <a:tcPr>
                    <a:solidFill>
                      <a:srgbClr val="006600"/>
                    </a:solidFill>
                  </a:tcPr>
                </a:tc>
                <a:tc>
                  <a:txBody>
                    <a:bodyPr/>
                    <a:lstStyle/>
                    <a:p>
                      <a:endParaRPr lang="ru-RU" dirty="0"/>
                    </a:p>
                  </a:txBody>
                  <a:tcPr>
                    <a:solidFill>
                      <a:srgbClr val="006600"/>
                    </a:solidFill>
                  </a:tcPr>
                </a:tc>
                <a:tc>
                  <a:txBody>
                    <a:bodyPr/>
                    <a:lstStyle/>
                    <a:p>
                      <a:endParaRPr lang="ru-RU"/>
                    </a:p>
                  </a:txBody>
                  <a:tcPr/>
                </a:tc>
                <a:tc>
                  <a:txBody>
                    <a:bodyPr/>
                    <a:lstStyle/>
                    <a:p>
                      <a:endParaRPr lang="ru-RU"/>
                    </a:p>
                  </a:txBody>
                  <a:tcPr/>
                </a:tc>
                <a:tc>
                  <a:txBody>
                    <a:bodyPr/>
                    <a:lstStyle/>
                    <a:p>
                      <a:endParaRPr lang="ru-RU"/>
                    </a:p>
                  </a:txBody>
                  <a:tcPr/>
                </a:tc>
              </a:tr>
              <a:tr h="625642">
                <a:tc>
                  <a:txBody>
                    <a:bodyPr/>
                    <a:lstStyle/>
                    <a:p>
                      <a:endParaRPr lang="ru-RU"/>
                    </a:p>
                  </a:txBody>
                  <a:tcPr/>
                </a:tc>
                <a:tc gridSpan="2">
                  <a:txBody>
                    <a:bodyPr/>
                    <a:lstStyle/>
                    <a:p>
                      <a:endParaRPr lang="ru-RU" dirty="0"/>
                    </a:p>
                  </a:txBody>
                  <a:tcPr>
                    <a:solidFill>
                      <a:srgbClr val="669900"/>
                    </a:solidFill>
                  </a:tcPr>
                </a:tc>
                <a:tc hMerge="1">
                  <a:txBody>
                    <a:bodyPr/>
                    <a:lstStyle/>
                    <a:p>
                      <a:endParaRPr lang="ru-RU"/>
                    </a:p>
                  </a:txBody>
                  <a:tcPr/>
                </a:tc>
                <a:tc>
                  <a:txBody>
                    <a:bodyPr/>
                    <a:lstStyle/>
                    <a:p>
                      <a:endParaRPr lang="ru-RU" dirty="0"/>
                    </a:p>
                  </a:txBody>
                  <a:tcPr>
                    <a:solidFill>
                      <a:srgbClr val="669900"/>
                    </a:solidFill>
                  </a:tcPr>
                </a:tc>
                <a:tc>
                  <a:txBody>
                    <a:bodyPr/>
                    <a:lstStyle/>
                    <a:p>
                      <a:endParaRPr lang="ru-RU" dirty="0"/>
                    </a:p>
                  </a:txBody>
                  <a:tcPr>
                    <a:solidFill>
                      <a:srgbClr val="669900"/>
                    </a:solidFill>
                  </a:tcPr>
                </a:tc>
                <a:tc>
                  <a:txBody>
                    <a:bodyPr/>
                    <a:lstStyle/>
                    <a:p>
                      <a:endParaRPr lang="ru-RU" dirty="0"/>
                    </a:p>
                  </a:txBody>
                  <a:tcPr>
                    <a:solidFill>
                      <a:srgbClr val="669900"/>
                    </a:solidFill>
                  </a:tcPr>
                </a:tc>
                <a:tc>
                  <a:txBody>
                    <a:bodyPr/>
                    <a:lstStyle/>
                    <a:p>
                      <a:endParaRPr lang="ru-RU"/>
                    </a:p>
                  </a:txBody>
                  <a:tcPr/>
                </a:tc>
                <a:tc>
                  <a:txBody>
                    <a:bodyPr/>
                    <a:lstStyle/>
                    <a:p>
                      <a:endParaRPr lang="ru-RU"/>
                    </a:p>
                  </a:txBody>
                  <a:tcPr/>
                </a:tc>
                <a:tc>
                  <a:txBody>
                    <a:bodyPr/>
                    <a:lstStyle/>
                    <a:p>
                      <a:endParaRPr lang="ru-RU"/>
                    </a:p>
                  </a:txBody>
                  <a:tcPr/>
                </a:tc>
              </a:tr>
              <a:tr h="644892">
                <a:tc>
                  <a:txBody>
                    <a:bodyPr/>
                    <a:lstStyle/>
                    <a:p>
                      <a:endParaRPr lang="ru-RU" dirty="0"/>
                    </a:p>
                  </a:txBody>
                  <a:tcPr/>
                </a:tc>
                <a:tc>
                  <a:txBody>
                    <a:bodyPr/>
                    <a:lstStyle/>
                    <a:p>
                      <a:endParaRPr lang="ru-RU" dirty="0"/>
                    </a:p>
                  </a:txBody>
                  <a:tcPr/>
                </a:tc>
                <a:tc>
                  <a:txBody>
                    <a:bodyPr/>
                    <a:lstStyle/>
                    <a:p>
                      <a:endParaRPr lang="ru-RU" dirty="0"/>
                    </a:p>
                  </a:txBody>
                  <a:tcPr>
                    <a:solidFill>
                      <a:srgbClr val="996633"/>
                    </a:solidFill>
                  </a:tcPr>
                </a:tc>
                <a:tc>
                  <a:txBody>
                    <a:bodyPr/>
                    <a:lstStyle/>
                    <a:p>
                      <a:endParaRPr lang="ru-RU" dirty="0"/>
                    </a:p>
                  </a:txBody>
                  <a:tcPr>
                    <a:solidFill>
                      <a:srgbClr val="996633"/>
                    </a:solidFill>
                  </a:tcPr>
                </a:tc>
                <a:tc>
                  <a:txBody>
                    <a:bodyPr/>
                    <a:lstStyle/>
                    <a:p>
                      <a:endParaRPr lang="ru-RU" dirty="0"/>
                    </a:p>
                  </a:txBody>
                  <a:tcPr>
                    <a:solidFill>
                      <a:srgbClr val="996633"/>
                    </a:solidFill>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576064">
                <a:tc>
                  <a:txBody>
                    <a:bodyPr/>
                    <a:lstStyle/>
                    <a:p>
                      <a:endParaRPr lang="ru-RU" dirty="0"/>
                    </a:p>
                  </a:txBody>
                  <a:tcPr/>
                </a:tc>
                <a:tc gridSpan="2">
                  <a:txBody>
                    <a:bodyPr/>
                    <a:lstStyle/>
                    <a:p>
                      <a:endParaRPr lang="ru-RU" dirty="0"/>
                    </a:p>
                  </a:txBody>
                  <a:tcPr/>
                </a:tc>
                <a:tc hMerge="1">
                  <a:txBody>
                    <a:bodyPr/>
                    <a:lstStyle/>
                    <a:p>
                      <a:endParaRPr lang="ru-RU"/>
                    </a:p>
                  </a:txBody>
                  <a:tcPr/>
                </a:tc>
                <a:tc>
                  <a:txBody>
                    <a:bodyPr/>
                    <a:lstStyle/>
                    <a:p>
                      <a:endParaRPr lang="ru-RU"/>
                    </a:p>
                  </a:txBody>
                  <a:tcPr/>
                </a:tc>
                <a:tc>
                  <a:txBody>
                    <a:bodyPr/>
                    <a:lstStyle/>
                    <a:p>
                      <a:endParaRPr lang="ru-RU" dirty="0"/>
                    </a:p>
                  </a:txBody>
                  <a:tcPr>
                    <a:solidFill>
                      <a:srgbClr val="CC9900"/>
                    </a:solidFill>
                  </a:tcPr>
                </a:tc>
                <a:tc>
                  <a:txBody>
                    <a:bodyPr/>
                    <a:lstStyle/>
                    <a:p>
                      <a:endParaRPr lang="ru-RU" dirty="0"/>
                    </a:p>
                  </a:txBody>
                  <a:tcPr>
                    <a:solidFill>
                      <a:srgbClr val="CC9900"/>
                    </a:solidFill>
                  </a:tcPr>
                </a:tc>
                <a:tc>
                  <a:txBody>
                    <a:bodyPr/>
                    <a:lstStyle/>
                    <a:p>
                      <a:endParaRPr lang="ru-RU" dirty="0"/>
                    </a:p>
                  </a:txBody>
                  <a:tcPr/>
                </a:tc>
                <a:tc>
                  <a:txBody>
                    <a:bodyPr/>
                    <a:lstStyle/>
                    <a:p>
                      <a:endParaRPr lang="ru-RU"/>
                    </a:p>
                  </a:txBody>
                  <a:tcPr/>
                </a:tc>
                <a:tc>
                  <a:txBody>
                    <a:bodyPr/>
                    <a:lstStyle/>
                    <a:p>
                      <a:endParaRPr lang="ru-RU" dirty="0"/>
                    </a:p>
                  </a:txBody>
                  <a:tcPr/>
                </a:tc>
              </a:tr>
              <a:tr h="627094">
                <a:tc>
                  <a:txBody>
                    <a:bodyPr/>
                    <a:lstStyle/>
                    <a:p>
                      <a:endParaRPr lang="ru-RU" dirty="0"/>
                    </a:p>
                  </a:txBody>
                  <a:tcPr/>
                </a:tc>
                <a:tc gridSpan="2">
                  <a:txBody>
                    <a:bodyPr/>
                    <a:lstStyle/>
                    <a:p>
                      <a:endParaRPr lang="ru-RU" dirty="0"/>
                    </a:p>
                  </a:txBody>
                  <a:tcPr/>
                </a:tc>
                <a:tc hMerge="1">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solidFill>
                      <a:srgbClr val="FF0000"/>
                    </a:solidFill>
                  </a:tcPr>
                </a:tc>
                <a:tc>
                  <a:txBody>
                    <a:bodyPr/>
                    <a:lstStyle/>
                    <a:p>
                      <a:endParaRPr lang="ru-RU" dirty="0"/>
                    </a:p>
                  </a:txBody>
                  <a:tcPr>
                    <a:solidFill>
                      <a:srgbClr val="FF0000"/>
                    </a:solidFill>
                  </a:tcPr>
                </a:tc>
                <a:tc>
                  <a:txBody>
                    <a:bodyPr/>
                    <a:lstStyle/>
                    <a:p>
                      <a:endParaRPr lang="ru-RU"/>
                    </a:p>
                  </a:txBody>
                  <a:tcPr/>
                </a:tc>
                <a:tc>
                  <a:txBody>
                    <a:bodyPr/>
                    <a:lstStyle/>
                    <a:p>
                      <a:endParaRPr lang="ru-RU" dirty="0"/>
                    </a:p>
                  </a:txBody>
                  <a:tcPr/>
                </a:tc>
              </a:tr>
              <a:tr h="587141">
                <a:tc>
                  <a:txBody>
                    <a:bodyPr/>
                    <a:lstStyle/>
                    <a:p>
                      <a:endParaRPr lang="ru-RU" dirty="0"/>
                    </a:p>
                  </a:txBody>
                  <a:tcPr>
                    <a:noFill/>
                  </a:tcPr>
                </a:tc>
                <a:tc gridSpan="2">
                  <a:txBody>
                    <a:bodyPr/>
                    <a:lstStyle/>
                    <a:p>
                      <a:endParaRPr lang="ru-RU" dirty="0"/>
                    </a:p>
                  </a:txBody>
                  <a:tcPr>
                    <a:noFill/>
                  </a:tcPr>
                </a:tc>
                <a:tc hMerge="1">
                  <a:txBody>
                    <a:bodyPr/>
                    <a:lstStyle/>
                    <a:p>
                      <a:endParaRPr lang="ru-RU"/>
                    </a:p>
                  </a:txBody>
                  <a:tcPr/>
                </a:tc>
                <a:tc>
                  <a:txBody>
                    <a:bodyPr/>
                    <a:lstStyle/>
                    <a:p>
                      <a:endParaRPr lang="ru-RU" dirty="0"/>
                    </a:p>
                  </a:txBody>
                  <a:tcPr>
                    <a:noFill/>
                  </a:tcPr>
                </a:tc>
                <a:tc>
                  <a:txBody>
                    <a:bodyPr/>
                    <a:lstStyle/>
                    <a:p>
                      <a:endParaRPr lang="ru-RU" dirty="0"/>
                    </a:p>
                  </a:txBody>
                  <a:tcPr>
                    <a:noFill/>
                  </a:tcPr>
                </a:tc>
                <a:tc>
                  <a:txBody>
                    <a:bodyPr/>
                    <a:lstStyle/>
                    <a:p>
                      <a:endParaRPr lang="ru-RU" dirty="0"/>
                    </a:p>
                  </a:txBody>
                  <a:tcPr>
                    <a:noFill/>
                  </a:tcPr>
                </a:tc>
                <a:tc>
                  <a:txBody>
                    <a:bodyPr/>
                    <a:lstStyle/>
                    <a:p>
                      <a:endParaRPr lang="ru-RU" dirty="0"/>
                    </a:p>
                  </a:txBody>
                  <a:tcPr>
                    <a:noFill/>
                  </a:tcPr>
                </a:tc>
                <a:tc>
                  <a:txBody>
                    <a:bodyPr/>
                    <a:lstStyle/>
                    <a:p>
                      <a:endParaRPr lang="ru-RU" dirty="0"/>
                    </a:p>
                  </a:txBody>
                  <a:tcPr>
                    <a:noFill/>
                  </a:tcPr>
                </a:tc>
                <a:tc>
                  <a:txBody>
                    <a:bodyPr/>
                    <a:lstStyle/>
                    <a:p>
                      <a:endParaRPr lang="ru-RU" dirty="0"/>
                    </a:p>
                  </a:txBody>
                  <a:tcPr>
                    <a:noFill/>
                  </a:tcPr>
                </a:tc>
              </a:tr>
              <a:tr h="587141">
                <a:tc>
                  <a:txBody>
                    <a:bodyPr/>
                    <a:lstStyle/>
                    <a:p>
                      <a:endParaRPr lang="ru-RU" dirty="0"/>
                    </a:p>
                  </a:txBody>
                  <a:tcPr>
                    <a:noFill/>
                  </a:tcPr>
                </a:tc>
                <a:tc gridSpan="2">
                  <a:txBody>
                    <a:bodyPr/>
                    <a:lstStyle/>
                    <a:p>
                      <a:endParaRPr lang="ru-RU" dirty="0"/>
                    </a:p>
                  </a:txBody>
                  <a:tcPr>
                    <a:noFill/>
                  </a:tcPr>
                </a:tc>
                <a:tc hMerge="1">
                  <a:txBody>
                    <a:bodyPr/>
                    <a:lstStyle/>
                    <a:p>
                      <a:endParaRPr lang="ru-RU"/>
                    </a:p>
                  </a:txBody>
                  <a:tcPr/>
                </a:tc>
                <a:tc>
                  <a:txBody>
                    <a:bodyPr/>
                    <a:lstStyle/>
                    <a:p>
                      <a:endParaRPr lang="ru-RU" dirty="0"/>
                    </a:p>
                  </a:txBody>
                  <a:tcPr>
                    <a:noFill/>
                  </a:tcPr>
                </a:tc>
                <a:tc>
                  <a:txBody>
                    <a:bodyPr/>
                    <a:lstStyle/>
                    <a:p>
                      <a:endParaRPr lang="ru-RU" dirty="0"/>
                    </a:p>
                  </a:txBody>
                  <a:tcPr>
                    <a:noFill/>
                  </a:tcPr>
                </a:tc>
                <a:tc>
                  <a:txBody>
                    <a:bodyPr/>
                    <a:lstStyle/>
                    <a:p>
                      <a:endParaRPr lang="ru-RU" dirty="0"/>
                    </a:p>
                  </a:txBody>
                  <a:tcPr>
                    <a:noFill/>
                  </a:tcPr>
                </a:tc>
                <a:tc>
                  <a:txBody>
                    <a:bodyPr/>
                    <a:lstStyle/>
                    <a:p>
                      <a:endParaRPr lang="ru-RU" dirty="0"/>
                    </a:p>
                  </a:txBody>
                  <a:tcPr>
                    <a:noFill/>
                  </a:tcPr>
                </a:tc>
                <a:tc>
                  <a:txBody>
                    <a:bodyPr/>
                    <a:lstStyle/>
                    <a:p>
                      <a:endParaRPr lang="ru-RU" dirty="0"/>
                    </a:p>
                  </a:txBody>
                  <a:tcPr>
                    <a:noFill/>
                  </a:tcPr>
                </a:tc>
                <a:tc>
                  <a:txBody>
                    <a:bodyPr/>
                    <a:lstStyle/>
                    <a:p>
                      <a:endParaRPr lang="ru-RU" dirty="0"/>
                    </a:p>
                  </a:txBody>
                  <a:tcPr>
                    <a:noFill/>
                  </a:tcPr>
                </a:tc>
              </a:tr>
            </a:tbl>
          </a:graphicData>
        </a:graphic>
      </p:graphicFrame>
      <p:graphicFrame>
        <p:nvGraphicFramePr>
          <p:cNvPr id="6" name="Table 5"/>
          <p:cNvGraphicFramePr>
            <a:graphicFrameLocks noGrp="1"/>
          </p:cNvGraphicFramePr>
          <p:nvPr/>
        </p:nvGraphicFramePr>
        <p:xfrm>
          <a:off x="270770" y="759347"/>
          <a:ext cx="2160240" cy="5338072"/>
        </p:xfrm>
        <a:graphic>
          <a:graphicData uri="http://schemas.openxmlformats.org/drawingml/2006/table">
            <a:tbl>
              <a:tblPr firstRow="1" bandRow="1">
                <a:tableStyleId>{5C22544A-7EE6-4342-B048-85BDC9FD1C3A}</a:tableStyleId>
              </a:tblPr>
              <a:tblGrid>
                <a:gridCol w="2160240"/>
              </a:tblGrid>
              <a:tr h="432048">
                <a:tc>
                  <a:txBody>
                    <a:bodyPr/>
                    <a:lstStyle/>
                    <a:p>
                      <a:endParaRPr lang="ru-RU" b="1" dirty="0">
                        <a:latin typeface="Arial" pitchFamily="34" charset="0"/>
                        <a:cs typeface="Arial" pitchFamily="34" charset="0"/>
                      </a:endParaRPr>
                    </a:p>
                  </a:txBody>
                  <a:tcPr/>
                </a:tc>
              </a:tr>
              <a:tr h="57606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b="1" dirty="0" smtClean="0">
                          <a:latin typeface="Arial" pitchFamily="34" charset="0"/>
                          <a:cs typeface="Arial" pitchFamily="34" charset="0"/>
                        </a:rPr>
                        <a:t>Language Design</a:t>
                      </a:r>
                      <a:endParaRPr lang="ru-RU" b="1" dirty="0">
                        <a:latin typeface="Arial" pitchFamily="34" charset="0"/>
                        <a:cs typeface="Arial" pitchFamily="34" charset="0"/>
                      </a:endParaRPr>
                    </a:p>
                  </a:txBody>
                  <a:tcPr anchor="ctr"/>
                </a:tc>
              </a:tr>
              <a:tr h="57606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b="1" dirty="0" smtClean="0">
                          <a:latin typeface="Arial" pitchFamily="34" charset="0"/>
                          <a:cs typeface="Arial" pitchFamily="34" charset="0"/>
                        </a:rPr>
                        <a:t>Compiler Design &amp; Development</a:t>
                      </a:r>
                      <a:endParaRPr lang="ru-RU" b="1" dirty="0">
                        <a:latin typeface="Arial" pitchFamily="34" charset="0"/>
                        <a:cs typeface="Arial" pitchFamily="34" charset="0"/>
                      </a:endParaRPr>
                    </a:p>
                  </a:txBody>
                  <a:tcPr anchor="ctr"/>
                </a:tc>
              </a:tr>
              <a:tr h="59519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b="1" dirty="0" smtClean="0">
                          <a:latin typeface="Arial" pitchFamily="34" charset="0"/>
                          <a:cs typeface="Arial" pitchFamily="34" charset="0"/>
                        </a:rPr>
                        <a:t>Compiler</a:t>
                      </a:r>
                      <a:br>
                        <a:rPr lang="en-US" b="1" dirty="0" smtClean="0">
                          <a:latin typeface="Arial" pitchFamily="34" charset="0"/>
                          <a:cs typeface="Arial" pitchFamily="34" charset="0"/>
                        </a:rPr>
                      </a:br>
                      <a:r>
                        <a:rPr lang="en-US" b="1" dirty="0" smtClean="0">
                          <a:latin typeface="Arial" pitchFamily="34" charset="0"/>
                          <a:cs typeface="Arial" pitchFamily="34" charset="0"/>
                        </a:rPr>
                        <a:t>Test Suite</a:t>
                      </a:r>
                      <a:endParaRPr lang="ru-RU" b="1" dirty="0">
                        <a:latin typeface="Arial" pitchFamily="34" charset="0"/>
                        <a:cs typeface="Arial" pitchFamily="34" charset="0"/>
                      </a:endParaRPr>
                    </a:p>
                  </a:txBody>
                  <a:tcPr anchor="ctr"/>
                </a:tc>
              </a:tr>
              <a:tr h="51925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b="1" dirty="0" smtClean="0">
                          <a:latin typeface="Arial" pitchFamily="34" charset="0"/>
                          <a:cs typeface="Arial" pitchFamily="34" charset="0"/>
                        </a:rPr>
                        <a:t>Library Design &amp; Development</a:t>
                      </a:r>
                      <a:endParaRPr lang="ru-RU" b="1" dirty="0">
                        <a:latin typeface="Arial" pitchFamily="34" charset="0"/>
                        <a:cs typeface="Arial" pitchFamily="34" charset="0"/>
                      </a:endParaRPr>
                    </a:p>
                  </a:txBody>
                  <a:tcPr anchor="ctr"/>
                </a:tc>
              </a:tr>
              <a:tr h="60004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b="1" dirty="0" smtClean="0">
                          <a:latin typeface="Arial" pitchFamily="34" charset="0"/>
                          <a:cs typeface="Arial" pitchFamily="34" charset="0"/>
                        </a:rPr>
                        <a:t>Library Test Suite</a:t>
                      </a:r>
                      <a:endParaRPr lang="ru-RU" b="1" dirty="0">
                        <a:latin typeface="Arial" pitchFamily="34" charset="0"/>
                        <a:cs typeface="Arial" pitchFamily="34" charset="0"/>
                      </a:endParaRPr>
                    </a:p>
                  </a:txBody>
                  <a:tcPr anchor="ctr"/>
                </a:tc>
              </a:tr>
              <a:tr h="60004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b="1" dirty="0" smtClean="0">
                          <a:latin typeface="Arial" pitchFamily="34" charset="0"/>
                          <a:cs typeface="Arial" pitchFamily="34" charset="0"/>
                        </a:rPr>
                        <a:t>Integral testing:</a:t>
                      </a:r>
                      <a:br>
                        <a:rPr lang="en-US" b="1" dirty="0" smtClean="0">
                          <a:latin typeface="Arial" pitchFamily="34" charset="0"/>
                          <a:cs typeface="Arial" pitchFamily="34" charset="0"/>
                        </a:rPr>
                      </a:br>
                      <a:r>
                        <a:rPr lang="en-US" sz="1600" b="1" dirty="0" smtClean="0">
                          <a:latin typeface="Arial" pitchFamily="34" charset="0"/>
                          <a:cs typeface="Arial" pitchFamily="34" charset="0"/>
                        </a:rPr>
                        <a:t>Compiler &amp; libraries</a:t>
                      </a:r>
                      <a:endParaRPr lang="ru-RU" sz="1600" b="1" dirty="0">
                        <a:latin typeface="Arial" pitchFamily="34" charset="0"/>
                        <a:cs typeface="Arial" pitchFamily="34" charset="0"/>
                      </a:endParaRPr>
                    </a:p>
                  </a:txBody>
                  <a:tcPr anchor="ctr"/>
                </a:tc>
              </a:tr>
              <a:tr h="60004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Tools</a:t>
                      </a:r>
                      <a:r>
                        <a:rPr lang="en-US" sz="1600" b="1" baseline="0" dirty="0" smtClean="0">
                          <a:latin typeface="Arial" pitchFamily="34" charset="0"/>
                          <a:cs typeface="Arial" pitchFamily="34" charset="0"/>
                        </a:rPr>
                        <a:t> Design &amp;</a:t>
                      </a:r>
                      <a:br>
                        <a:rPr lang="en-US" sz="1600" b="1" baseline="0" dirty="0" smtClean="0">
                          <a:latin typeface="Arial" pitchFamily="34" charset="0"/>
                          <a:cs typeface="Arial" pitchFamily="34" charset="0"/>
                        </a:rPr>
                      </a:br>
                      <a:r>
                        <a:rPr lang="en-US" sz="1600" b="1" baseline="0" dirty="0" smtClean="0">
                          <a:latin typeface="Arial" pitchFamily="34" charset="0"/>
                          <a:cs typeface="Arial" pitchFamily="34" charset="0"/>
                        </a:rPr>
                        <a:t>Development</a:t>
                      </a:r>
                      <a:endParaRPr lang="ru-RU" sz="1600" b="1" dirty="0">
                        <a:latin typeface="Arial" pitchFamily="34" charset="0"/>
                        <a:cs typeface="Arial" pitchFamily="34" charset="0"/>
                      </a:endParaRPr>
                    </a:p>
                  </a:txBody>
                  <a:tcPr anchor="ctr"/>
                </a:tc>
              </a:tr>
              <a:tr h="60004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IDE Design &amp;</a:t>
                      </a:r>
                      <a:br>
                        <a:rPr lang="en-US" sz="1600" b="1" dirty="0" smtClean="0">
                          <a:latin typeface="Arial" pitchFamily="34" charset="0"/>
                          <a:cs typeface="Arial" pitchFamily="34" charset="0"/>
                        </a:rPr>
                      </a:br>
                      <a:r>
                        <a:rPr lang="en-US" sz="1600" b="1" dirty="0" smtClean="0">
                          <a:latin typeface="Arial" pitchFamily="34" charset="0"/>
                          <a:cs typeface="Arial" pitchFamily="34" charset="0"/>
                        </a:rPr>
                        <a:t>Development</a:t>
                      </a:r>
                      <a:endParaRPr lang="ru-RU" sz="1600" b="1" dirty="0">
                        <a:latin typeface="Arial" pitchFamily="34" charset="0"/>
                        <a:cs typeface="Arial" pitchFamily="34" charset="0"/>
                      </a:endParaRPr>
                    </a:p>
                  </a:txBody>
                  <a:tcPr anchor="ctr"/>
                </a:tc>
              </a:tr>
            </a:tbl>
          </a:graphicData>
        </a:graphic>
      </p:graphicFrame>
      <p:sp>
        <p:nvSpPr>
          <p:cNvPr id="7" name="TextBox 6"/>
          <p:cNvSpPr txBox="1"/>
          <p:nvPr/>
        </p:nvSpPr>
        <p:spPr>
          <a:xfrm>
            <a:off x="2551144" y="1301903"/>
            <a:ext cx="1276894" cy="353943"/>
          </a:xfrm>
          <a:prstGeom prst="rect">
            <a:avLst/>
          </a:prstGeom>
          <a:noFill/>
        </p:spPr>
        <p:txBody>
          <a:bodyPr wrap="square" lIns="0" tIns="0" rtlCol="0">
            <a:spAutoFit/>
          </a:bodyPr>
          <a:lstStyle/>
          <a:p>
            <a:r>
              <a:rPr lang="en-US" sz="2000" dirty="0" smtClean="0">
                <a:solidFill>
                  <a:schemeClr val="bg1"/>
                </a:solidFill>
                <a:ea typeface="HY견고딕" pitchFamily="18" charset="-127"/>
                <a:cs typeface="Arial" pitchFamily="34" charset="0"/>
              </a:rPr>
              <a:t>2 persons</a:t>
            </a:r>
            <a:endParaRPr lang="ru-RU" sz="2000" dirty="0" smtClean="0">
              <a:solidFill>
                <a:schemeClr val="bg1"/>
              </a:solidFill>
              <a:ea typeface="HY견고딕" pitchFamily="18" charset="-127"/>
              <a:cs typeface="Arial" pitchFamily="34" charset="0"/>
            </a:endParaRPr>
          </a:p>
        </p:txBody>
      </p:sp>
      <p:sp>
        <p:nvSpPr>
          <p:cNvPr id="8" name="TextBox 7"/>
          <p:cNvSpPr txBox="1"/>
          <p:nvPr/>
        </p:nvSpPr>
        <p:spPr>
          <a:xfrm>
            <a:off x="4303218" y="1911475"/>
            <a:ext cx="1276894" cy="353943"/>
          </a:xfrm>
          <a:prstGeom prst="rect">
            <a:avLst/>
          </a:prstGeom>
          <a:noFill/>
        </p:spPr>
        <p:txBody>
          <a:bodyPr wrap="square" lIns="0" tIns="0" rtlCol="0">
            <a:spAutoFit/>
          </a:bodyPr>
          <a:lstStyle/>
          <a:p>
            <a:r>
              <a:rPr lang="en-US" sz="2000" dirty="0" smtClean="0">
                <a:solidFill>
                  <a:schemeClr val="bg1"/>
                </a:solidFill>
                <a:ea typeface="HY견고딕" pitchFamily="18" charset="-127"/>
                <a:cs typeface="Arial" pitchFamily="34" charset="0"/>
              </a:rPr>
              <a:t>4 persons</a:t>
            </a:r>
            <a:endParaRPr lang="ru-RU" sz="2000" dirty="0" smtClean="0">
              <a:solidFill>
                <a:schemeClr val="bg1"/>
              </a:solidFill>
              <a:ea typeface="HY견고딕" pitchFamily="18" charset="-127"/>
              <a:cs typeface="Arial" pitchFamily="34" charset="0"/>
            </a:endParaRPr>
          </a:p>
        </p:txBody>
      </p:sp>
      <p:sp>
        <p:nvSpPr>
          <p:cNvPr id="9" name="TextBox 8"/>
          <p:cNvSpPr txBox="1"/>
          <p:nvPr/>
        </p:nvSpPr>
        <p:spPr>
          <a:xfrm>
            <a:off x="4303218" y="2559547"/>
            <a:ext cx="1276894" cy="353943"/>
          </a:xfrm>
          <a:prstGeom prst="rect">
            <a:avLst/>
          </a:prstGeom>
          <a:noFill/>
        </p:spPr>
        <p:txBody>
          <a:bodyPr wrap="square" lIns="0" tIns="0" rtlCol="0">
            <a:spAutoFit/>
          </a:bodyPr>
          <a:lstStyle/>
          <a:p>
            <a:r>
              <a:rPr lang="en-US" sz="2000" dirty="0" smtClean="0">
                <a:solidFill>
                  <a:schemeClr val="bg1"/>
                </a:solidFill>
                <a:ea typeface="HY견고딕" pitchFamily="18" charset="-127"/>
                <a:cs typeface="Arial" pitchFamily="34" charset="0"/>
              </a:rPr>
              <a:t>2 persons</a:t>
            </a:r>
            <a:endParaRPr lang="ru-RU" sz="2000" dirty="0" smtClean="0">
              <a:solidFill>
                <a:schemeClr val="bg1"/>
              </a:solidFill>
              <a:ea typeface="HY견고딕" pitchFamily="18" charset="-127"/>
              <a:cs typeface="Arial" pitchFamily="34" charset="0"/>
            </a:endParaRPr>
          </a:p>
        </p:txBody>
      </p:sp>
      <p:sp>
        <p:nvSpPr>
          <p:cNvPr id="10" name="TextBox 9"/>
          <p:cNvSpPr txBox="1"/>
          <p:nvPr/>
        </p:nvSpPr>
        <p:spPr>
          <a:xfrm>
            <a:off x="4159202" y="3207619"/>
            <a:ext cx="1276894" cy="353943"/>
          </a:xfrm>
          <a:prstGeom prst="rect">
            <a:avLst/>
          </a:prstGeom>
          <a:noFill/>
        </p:spPr>
        <p:txBody>
          <a:bodyPr wrap="square" lIns="0" tIns="0" rtlCol="0">
            <a:spAutoFit/>
          </a:bodyPr>
          <a:lstStyle/>
          <a:p>
            <a:r>
              <a:rPr lang="en-US" sz="2000" dirty="0" smtClean="0">
                <a:solidFill>
                  <a:schemeClr val="bg1"/>
                </a:solidFill>
                <a:ea typeface="HY견고딕" pitchFamily="18" charset="-127"/>
                <a:cs typeface="Arial" pitchFamily="34" charset="0"/>
              </a:rPr>
              <a:t>2 persons</a:t>
            </a:r>
            <a:endParaRPr lang="ru-RU" sz="2000" dirty="0" smtClean="0">
              <a:solidFill>
                <a:schemeClr val="bg1"/>
              </a:solidFill>
              <a:ea typeface="HY견고딕" pitchFamily="18" charset="-127"/>
              <a:cs typeface="Arial" pitchFamily="34" charset="0"/>
            </a:endParaRPr>
          </a:p>
        </p:txBody>
      </p:sp>
      <p:sp>
        <p:nvSpPr>
          <p:cNvPr id="11" name="TextBox 10"/>
          <p:cNvSpPr txBox="1"/>
          <p:nvPr/>
        </p:nvSpPr>
        <p:spPr>
          <a:xfrm>
            <a:off x="5078233" y="3821230"/>
            <a:ext cx="1276894" cy="353943"/>
          </a:xfrm>
          <a:prstGeom prst="rect">
            <a:avLst/>
          </a:prstGeom>
          <a:noFill/>
        </p:spPr>
        <p:txBody>
          <a:bodyPr wrap="square" lIns="0" tIns="0" rtlCol="0">
            <a:spAutoFit/>
          </a:bodyPr>
          <a:lstStyle/>
          <a:p>
            <a:r>
              <a:rPr lang="en-US" sz="2000" dirty="0" smtClean="0">
                <a:solidFill>
                  <a:schemeClr val="bg1"/>
                </a:solidFill>
                <a:ea typeface="HY견고딕" pitchFamily="18" charset="-127"/>
                <a:cs typeface="Arial" pitchFamily="34" charset="0"/>
              </a:rPr>
              <a:t>2 persons</a:t>
            </a:r>
            <a:endParaRPr lang="ru-RU" sz="2000" dirty="0" smtClean="0">
              <a:solidFill>
                <a:schemeClr val="bg1"/>
              </a:solidFill>
              <a:ea typeface="HY견고딕" pitchFamily="18" charset="-127"/>
              <a:cs typeface="Arial" pitchFamily="34" charset="0"/>
            </a:endParaRPr>
          </a:p>
        </p:txBody>
      </p:sp>
      <p:sp>
        <p:nvSpPr>
          <p:cNvPr id="12" name="TextBox 11"/>
          <p:cNvSpPr txBox="1"/>
          <p:nvPr/>
        </p:nvSpPr>
        <p:spPr>
          <a:xfrm>
            <a:off x="6032223" y="4408371"/>
            <a:ext cx="1089746" cy="353943"/>
          </a:xfrm>
          <a:prstGeom prst="rect">
            <a:avLst/>
          </a:prstGeom>
          <a:noFill/>
        </p:spPr>
        <p:txBody>
          <a:bodyPr wrap="square" lIns="0" tIns="0" rtlCol="0">
            <a:spAutoFit/>
          </a:bodyPr>
          <a:lstStyle/>
          <a:p>
            <a:r>
              <a:rPr lang="en-US" sz="2000" dirty="0" smtClean="0">
                <a:solidFill>
                  <a:schemeClr val="bg1"/>
                </a:solidFill>
                <a:ea typeface="HY견고딕" pitchFamily="18" charset="-127"/>
                <a:cs typeface="Arial" pitchFamily="34" charset="0"/>
              </a:rPr>
              <a:t>All team</a:t>
            </a:r>
            <a:endParaRPr lang="ru-RU" sz="2000" dirty="0" smtClean="0">
              <a:solidFill>
                <a:schemeClr val="bg1"/>
              </a:solidFill>
              <a:ea typeface="HY견고딕" pitchFamily="18" charset="-127"/>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5445122"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Separate Compilation</a:t>
            </a:r>
          </a:p>
        </p:txBody>
      </p:sp>
      <p:sp>
        <p:nvSpPr>
          <p:cNvPr id="5" name="TextBox 4"/>
          <p:cNvSpPr txBox="1"/>
          <p:nvPr/>
        </p:nvSpPr>
        <p:spPr>
          <a:xfrm>
            <a:off x="129208" y="861965"/>
            <a:ext cx="8928992" cy="5401479"/>
          </a:xfrm>
          <a:prstGeom prst="rect">
            <a:avLst/>
          </a:prstGeom>
          <a:noFill/>
        </p:spPr>
        <p:txBody>
          <a:bodyPr wrap="square" lIns="0" tIns="0" rtlCol="0">
            <a:spAutoFit/>
          </a:bodyPr>
          <a:lstStyle/>
          <a:p>
            <a:pPr marL="360000" indent="-360000">
              <a:spcAft>
                <a:spcPts val="600"/>
              </a:spcAft>
            </a:pPr>
            <a:r>
              <a:rPr lang="en-US" sz="3200" dirty="0" smtClean="0">
                <a:latin typeface="Malgun Gothic" pitchFamily="34" charset="-127"/>
                <a:ea typeface="Malgun Gothic" pitchFamily="34" charset="-127"/>
                <a:cs typeface="Arial" pitchFamily="34" charset="0"/>
              </a:rPr>
              <a:t>NB: Modularity </a:t>
            </a:r>
            <a:r>
              <a:rPr lang="en-US" sz="3200" i="1" dirty="0" smtClean="0">
                <a:latin typeface="Malgun Gothic" pitchFamily="34" charset="-127"/>
                <a:ea typeface="Malgun Gothic" pitchFamily="34" charset="-127"/>
                <a:cs typeface="Arial" pitchFamily="34" charset="0"/>
              </a:rPr>
              <a:t>assumes</a:t>
            </a:r>
            <a:r>
              <a:rPr lang="en-US" sz="3200" dirty="0" smtClean="0">
                <a:latin typeface="Malgun Gothic" pitchFamily="34" charset="-127"/>
                <a:ea typeface="Malgun Gothic" pitchFamily="34" charset="-127"/>
                <a:cs typeface="Arial" pitchFamily="34" charset="0"/>
              </a:rPr>
              <a:t> separate compilation.</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C</a:t>
            </a:r>
            <a:r>
              <a:rPr lang="en-US" sz="3200" dirty="0" smtClean="0">
                <a:latin typeface="Malgun Gothic" pitchFamily="34" charset="-127"/>
                <a:ea typeface="Malgun Gothic" pitchFamily="34" charset="-127"/>
                <a:cs typeface="Arial" pitchFamily="34" charset="0"/>
              </a:rPr>
              <a:t>, </a:t>
            </a:r>
            <a:r>
              <a:rPr lang="en-US" sz="3200" b="1" dirty="0" smtClean="0">
                <a:latin typeface="Malgun Gothic" pitchFamily="34" charset="-127"/>
                <a:ea typeface="Malgun Gothic" pitchFamily="34" charset="-127"/>
                <a:cs typeface="Arial" pitchFamily="34" charset="0"/>
              </a:rPr>
              <a:t>C++</a:t>
            </a:r>
            <a:r>
              <a:rPr lang="en-US" sz="3200" dirty="0" smtClean="0">
                <a:latin typeface="Malgun Gothic" pitchFamily="34" charset="-127"/>
                <a:ea typeface="Malgun Gothic" pitchFamily="34" charset="-127"/>
                <a:cs typeface="Arial" pitchFamily="34" charset="0"/>
              </a:rPr>
              <a:t>: strong separate compilation</a:t>
            </a:r>
            <a:br>
              <a:rPr lang="en-US" sz="3200" dirty="0" smtClean="0">
                <a:latin typeface="Malgun Gothic" pitchFamily="34" charset="-127"/>
                <a:ea typeface="Malgun Gothic" pitchFamily="34" charset="-127"/>
                <a:cs typeface="Arial" pitchFamily="34" charset="0"/>
              </a:rPr>
            </a:br>
            <a:r>
              <a:rPr lang="en-US" sz="2400" i="1" dirty="0" smtClean="0">
                <a:latin typeface="Malgun Gothic" pitchFamily="34" charset="-127"/>
                <a:ea typeface="Malgun Gothic" pitchFamily="34" charset="-127"/>
                <a:cs typeface="Arial" pitchFamily="34" charset="0"/>
              </a:rPr>
              <a:t>Any declaration can be compiled separately</a:t>
            </a:r>
            <a:r>
              <a:rPr lang="en-US" sz="2400" dirty="0" smtClean="0">
                <a:latin typeface="Malgun Gothic" pitchFamily="34" charset="-127"/>
                <a:ea typeface="Malgun Gothic" pitchFamily="34" charset="-127"/>
                <a:cs typeface="Arial" pitchFamily="34" charset="0"/>
              </a:rPr>
              <a:t>.</a:t>
            </a:r>
            <a:br>
              <a:rPr lang="en-US" sz="2400" dirty="0" smtClean="0">
                <a:latin typeface="Malgun Gothic" pitchFamily="34" charset="-127"/>
                <a:ea typeface="Malgun Gothic" pitchFamily="34" charset="-127"/>
                <a:cs typeface="Arial" pitchFamily="34" charset="0"/>
              </a:rPr>
            </a:br>
            <a:r>
              <a:rPr lang="en-US" sz="2400" i="1" dirty="0" smtClean="0">
                <a:latin typeface="Malgun Gothic" pitchFamily="34" charset="-127"/>
                <a:ea typeface="Malgun Gothic" pitchFamily="34" charset="-127"/>
                <a:cs typeface="Arial" pitchFamily="34" charset="0"/>
              </a:rPr>
              <a:t>It’s </a:t>
            </a:r>
            <a:r>
              <a:rPr lang="en-US" sz="2400" b="1" i="1" dirty="0" smtClean="0">
                <a:latin typeface="Malgun Gothic" pitchFamily="34" charset="-127"/>
                <a:ea typeface="Malgun Gothic" pitchFamily="34" charset="-127"/>
                <a:cs typeface="Arial" pitchFamily="34" charset="0"/>
              </a:rPr>
              <a:t>not that good</a:t>
            </a:r>
            <a:r>
              <a:rPr lang="en-US" sz="2400" i="1" dirty="0" smtClean="0">
                <a:latin typeface="Malgun Gothic" pitchFamily="34" charset="-127"/>
                <a:ea typeface="Malgun Gothic" pitchFamily="34" charset="-127"/>
                <a:cs typeface="Arial" pitchFamily="34" charset="0"/>
              </a:rPr>
              <a:t>: causes problems while linking.</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Modula-2, Oberon</a:t>
            </a:r>
            <a:r>
              <a:rPr lang="en-US" sz="3200" dirty="0" smtClean="0">
                <a:latin typeface="Malgun Gothic" pitchFamily="34" charset="-127"/>
                <a:ea typeface="Malgun Gothic" pitchFamily="34" charset="-127"/>
                <a:cs typeface="Arial" pitchFamily="34" charset="0"/>
              </a:rPr>
              <a:t>: assume dynamic linking</a:t>
            </a:r>
            <a:r>
              <a:rPr lang="en-US" sz="3200" dirty="0" smtClean="0">
                <a:latin typeface="Malgun Gothic" pitchFamily="34" charset="-127"/>
                <a:ea typeface="Malgun Gothic" pitchFamily="34" charset="-127"/>
                <a:cs typeface="Arial" pitchFamily="34" charset="0"/>
                <a:sym typeface="Wingdings" pitchFamily="2" charset="2"/>
              </a:rPr>
              <a:t>.</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sym typeface="Wingdings" pitchFamily="2" charset="2"/>
              </a:rPr>
              <a:t>C#, Java</a:t>
            </a:r>
            <a:r>
              <a:rPr lang="en-US" sz="3200" dirty="0" smtClean="0">
                <a:latin typeface="Malgun Gothic" pitchFamily="34" charset="-127"/>
                <a:ea typeface="Malgun Gothic" pitchFamily="34" charset="-127"/>
                <a:cs typeface="Arial" pitchFamily="34" charset="0"/>
                <a:sym typeface="Wingdings" pitchFamily="2" charset="2"/>
              </a:rPr>
              <a:t>: assemblies &amp; jars allow dynamic binding.</a:t>
            </a:r>
            <a:br>
              <a:rPr lang="en-US" sz="3200" dirty="0" smtClean="0">
                <a:latin typeface="Malgun Gothic" pitchFamily="34" charset="-127"/>
                <a:ea typeface="Malgun Gothic" pitchFamily="34" charset="-127"/>
                <a:cs typeface="Arial" pitchFamily="34" charset="0"/>
                <a:sym typeface="Wingdings" pitchFamily="2" charset="2"/>
              </a:rPr>
            </a:br>
            <a:r>
              <a:rPr lang="en-US" sz="2400" i="1" dirty="0" smtClean="0">
                <a:latin typeface="Malgun Gothic" pitchFamily="34" charset="-127"/>
                <a:ea typeface="Malgun Gothic" pitchFamily="34" charset="-127"/>
                <a:cs typeface="Arial" pitchFamily="34" charset="0"/>
                <a:sym typeface="Wingdings" pitchFamily="2" charset="2"/>
              </a:rPr>
              <a:t>Not very efficient; requires RTTI.</a:t>
            </a:r>
            <a:endParaRPr lang="en-US" sz="2400" i="1" dirty="0" smtClean="0">
              <a:latin typeface="Malgun Gothic" pitchFamily="34" charset="-127"/>
              <a:ea typeface="Malgun Gothic" pitchFamily="34" charset="-127"/>
              <a:cs typeface="Arial" pitchFamily="34" charset="0"/>
            </a:endParaRP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Eiffel</a:t>
            </a:r>
            <a:r>
              <a:rPr lang="en-US" sz="3200" dirty="0" smtClean="0">
                <a:latin typeface="Malgun Gothic" pitchFamily="34" charset="-127"/>
                <a:ea typeface="Malgun Gothic" pitchFamily="34" charset="-127"/>
                <a:cs typeface="Arial" pitchFamily="34" charset="0"/>
              </a:rPr>
              <a:t>: separate compilation. Each class compiled (better say semantics analysis being done) within the project/library context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5445122"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Object Orientation</a:t>
            </a:r>
          </a:p>
        </p:txBody>
      </p:sp>
      <p:sp>
        <p:nvSpPr>
          <p:cNvPr id="5" name="TextBox 4"/>
          <p:cNvSpPr txBox="1"/>
          <p:nvPr/>
        </p:nvSpPr>
        <p:spPr>
          <a:xfrm>
            <a:off x="129208" y="861965"/>
            <a:ext cx="8928992" cy="5601533"/>
          </a:xfrm>
          <a:prstGeom prst="rect">
            <a:avLst/>
          </a:prstGeom>
          <a:noFill/>
        </p:spPr>
        <p:txBody>
          <a:bodyPr wrap="square" lIns="0" tIns="0" rtlCol="0">
            <a:spAutoFit/>
          </a:bodyPr>
          <a:lstStyle/>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rPr>
              <a:t>Single </a:t>
            </a:r>
            <a:r>
              <a:rPr lang="en-US" sz="3200" b="1" dirty="0" smtClean="0">
                <a:latin typeface="Malgun Gothic" pitchFamily="34" charset="-127"/>
                <a:ea typeface="Malgun Gothic" pitchFamily="34" charset="-127"/>
                <a:cs typeface="Arial" pitchFamily="34" charset="0"/>
              </a:rPr>
              <a:t>OR</a:t>
            </a:r>
            <a:r>
              <a:rPr lang="en-US" sz="3200" dirty="0" smtClean="0">
                <a:latin typeface="Malgun Gothic" pitchFamily="34" charset="-127"/>
                <a:ea typeface="Malgun Gothic" pitchFamily="34" charset="-127"/>
                <a:cs typeface="Arial" pitchFamily="34" charset="0"/>
              </a:rPr>
              <a:t> multiple inheritance?</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rPr>
              <a:t>What should be inherited: interfaces only </a:t>
            </a:r>
            <a:r>
              <a:rPr lang="en-US" sz="3200" b="1" dirty="0" smtClean="0">
                <a:latin typeface="Malgun Gothic" pitchFamily="34" charset="-127"/>
                <a:ea typeface="Malgun Gothic" pitchFamily="34" charset="-127"/>
                <a:cs typeface="Arial" pitchFamily="34" charset="0"/>
              </a:rPr>
              <a:t>OR</a:t>
            </a:r>
            <a:r>
              <a:rPr lang="en-US" sz="3200" dirty="0" smtClean="0">
                <a:latin typeface="Malgun Gothic" pitchFamily="34" charset="-127"/>
                <a:ea typeface="Malgun Gothic" pitchFamily="34" charset="-127"/>
                <a:cs typeface="Arial" pitchFamily="34" charset="0"/>
              </a:rPr>
              <a:t/>
            </a:r>
            <a:br>
              <a:rPr lang="en-US" sz="3200" dirty="0" smtClean="0">
                <a:latin typeface="Malgun Gothic" pitchFamily="34" charset="-127"/>
                <a:ea typeface="Malgun Gothic" pitchFamily="34" charset="-127"/>
                <a:cs typeface="Arial" pitchFamily="34" charset="0"/>
              </a:rPr>
            </a:br>
            <a:r>
              <a:rPr lang="en-US" sz="3200" dirty="0" smtClean="0">
                <a:latin typeface="Malgun Gothic" pitchFamily="34" charset="-127"/>
                <a:ea typeface="Malgun Gothic" pitchFamily="34" charset="-127"/>
                <a:cs typeface="Arial" pitchFamily="34" charset="0"/>
              </a:rPr>
              <a:t>interfaces together with implementations?</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rPr>
              <a:t>Explicit interfaces </a:t>
            </a:r>
            <a:r>
              <a:rPr lang="en-US" sz="3200" b="1" dirty="0" smtClean="0">
                <a:latin typeface="Malgun Gothic" pitchFamily="34" charset="-127"/>
                <a:ea typeface="Malgun Gothic" pitchFamily="34" charset="-127"/>
                <a:cs typeface="Arial" pitchFamily="34" charset="0"/>
              </a:rPr>
              <a:t>OR</a:t>
            </a:r>
            <a:r>
              <a:rPr lang="en-US" sz="3200" dirty="0" smtClean="0">
                <a:latin typeface="Malgun Gothic" pitchFamily="34" charset="-127"/>
                <a:ea typeface="Malgun Gothic" pitchFamily="34" charset="-127"/>
                <a:cs typeface="Arial" pitchFamily="34" charset="0"/>
              </a:rPr>
              <a:t> duck typing?</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sym typeface="Wingdings" pitchFamily="2" charset="2"/>
              </a:rPr>
              <a:t>Separate virtual &amp; non-virtual methods?</a:t>
            </a:r>
            <a:br>
              <a:rPr lang="en-US" sz="3200" dirty="0" smtClean="0">
                <a:latin typeface="Malgun Gothic" pitchFamily="34" charset="-127"/>
                <a:ea typeface="Malgun Gothic" pitchFamily="34" charset="-127"/>
                <a:cs typeface="Arial" pitchFamily="34" charset="0"/>
                <a:sym typeface="Wingdings" pitchFamily="2" charset="2"/>
              </a:rPr>
            </a:br>
            <a:r>
              <a:rPr lang="en-US" sz="2400" i="1" dirty="0" smtClean="0">
                <a:latin typeface="Malgun Gothic" pitchFamily="34" charset="-127"/>
                <a:ea typeface="Malgun Gothic" pitchFamily="34" charset="-127"/>
                <a:cs typeface="Arial" pitchFamily="34" charset="0"/>
                <a:sym typeface="Wingdings" pitchFamily="2" charset="2"/>
              </a:rPr>
              <a:t>Are methods virtual by default OR only marked explicitly?</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sym typeface="Wingdings" pitchFamily="2" charset="2"/>
              </a:rPr>
              <a:t>Multi-dispatched methods?</a:t>
            </a:r>
          </a:p>
          <a:p>
            <a:pPr marL="360000" indent="-360000">
              <a:spcAft>
                <a:spcPts val="600"/>
              </a:spcAft>
              <a:buFont typeface="Arial" pitchFamily="34" charset="0"/>
              <a:buChar char="•"/>
            </a:pPr>
            <a:r>
              <a:rPr lang="en-US" sz="2400" i="1" dirty="0" smtClean="0">
                <a:latin typeface="Malgun Gothic" pitchFamily="34" charset="-127"/>
                <a:ea typeface="Malgun Gothic" pitchFamily="34" charset="-127"/>
                <a:cs typeface="Arial" pitchFamily="34" charset="0"/>
                <a:sym typeface="Wingdings" pitchFamily="2" charset="2"/>
              </a:rPr>
              <a:t>[AK: I vote for multiple inheritance as it is universal mechanism which covers interfaces and provides explicit interfaces for classes. Explicit virtual is not required as compiler can easily decide what can be statically called what will require dynamic binding]</a:t>
            </a:r>
            <a:endParaRPr lang="en-US" i="1" dirty="0" smtClean="0">
              <a:latin typeface="Malgun Gothic" pitchFamily="34" charset="-127"/>
              <a:ea typeface="Malgun Gothic" pitchFamily="34" charset="-127"/>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5445122"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Concurrency</a:t>
            </a:r>
          </a:p>
        </p:txBody>
      </p:sp>
      <p:sp>
        <p:nvSpPr>
          <p:cNvPr id="5" name="TextBox 4"/>
          <p:cNvSpPr txBox="1"/>
          <p:nvPr/>
        </p:nvSpPr>
        <p:spPr>
          <a:xfrm>
            <a:off x="129208" y="861965"/>
            <a:ext cx="8928992" cy="5663089"/>
          </a:xfrm>
          <a:prstGeom prst="rect">
            <a:avLst/>
          </a:prstGeom>
          <a:noFill/>
        </p:spPr>
        <p:txBody>
          <a:bodyPr wrap="square" lIns="0" tIns="0" rtlCol="0">
            <a:spAutoFit/>
          </a:bodyPr>
          <a:lstStyle/>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rPr>
              <a:t>In the core language (</a:t>
            </a:r>
            <a:r>
              <a:rPr lang="en-US" sz="3200" dirty="0" err="1" smtClean="0">
                <a:latin typeface="Malgun Gothic" pitchFamily="34" charset="-127"/>
                <a:ea typeface="Malgun Gothic" pitchFamily="34" charset="-127"/>
                <a:cs typeface="Arial" pitchFamily="34" charset="0"/>
              </a:rPr>
              <a:t>Ada</a:t>
            </a:r>
            <a:r>
              <a:rPr lang="en-US" sz="3200" dirty="0" smtClean="0">
                <a:latin typeface="Malgun Gothic" pitchFamily="34" charset="-127"/>
                <a:ea typeface="Malgun Gothic" pitchFamily="34" charset="-127"/>
                <a:cs typeface="Arial" pitchFamily="34" charset="0"/>
              </a:rPr>
              <a:t>, Eiffel, Go) </a:t>
            </a:r>
            <a:r>
              <a:rPr lang="en-US" sz="3200" b="1" dirty="0" smtClean="0">
                <a:latin typeface="Malgun Gothic" pitchFamily="34" charset="-127"/>
                <a:ea typeface="Malgun Gothic" pitchFamily="34" charset="-127"/>
                <a:cs typeface="Arial" pitchFamily="34" charset="0"/>
              </a:rPr>
              <a:t>OR</a:t>
            </a:r>
            <a:br>
              <a:rPr lang="en-US" sz="3200" b="1" dirty="0" smtClean="0">
                <a:latin typeface="Malgun Gothic" pitchFamily="34" charset="-127"/>
                <a:ea typeface="Malgun Gothic" pitchFamily="34" charset="-127"/>
                <a:cs typeface="Arial" pitchFamily="34" charset="0"/>
              </a:rPr>
            </a:br>
            <a:r>
              <a:rPr lang="en-US" sz="3200" dirty="0" smtClean="0">
                <a:latin typeface="Malgun Gothic" pitchFamily="34" charset="-127"/>
                <a:ea typeface="Malgun Gothic" pitchFamily="34" charset="-127"/>
                <a:cs typeface="Arial" pitchFamily="34" charset="0"/>
              </a:rPr>
              <a:t>in the base library (Rust) </a:t>
            </a:r>
            <a:r>
              <a:rPr lang="en-US" sz="3200" b="1" dirty="0" smtClean="0">
                <a:latin typeface="Malgun Gothic" pitchFamily="34" charset="-127"/>
                <a:ea typeface="Malgun Gothic" pitchFamily="34" charset="-127"/>
                <a:cs typeface="Arial" pitchFamily="34" charset="0"/>
              </a:rPr>
              <a:t>OR</a:t>
            </a:r>
            <a:r>
              <a:rPr lang="en-US" sz="3200" dirty="0" smtClean="0">
                <a:latin typeface="Malgun Gothic" pitchFamily="34" charset="-127"/>
                <a:ea typeface="Malgun Gothic" pitchFamily="34" charset="-127"/>
                <a:cs typeface="Arial" pitchFamily="34" charset="0"/>
              </a:rPr>
              <a:t/>
            </a:r>
            <a:br>
              <a:rPr lang="en-US" sz="3200" dirty="0" smtClean="0">
                <a:latin typeface="Malgun Gothic" pitchFamily="34" charset="-127"/>
                <a:ea typeface="Malgun Gothic" pitchFamily="34" charset="-127"/>
                <a:cs typeface="Arial" pitchFamily="34" charset="0"/>
              </a:rPr>
            </a:br>
            <a:r>
              <a:rPr lang="en-US" sz="3200" dirty="0" smtClean="0">
                <a:latin typeface="Malgun Gothic" pitchFamily="34" charset="-127"/>
                <a:ea typeface="Malgun Gothic" pitchFamily="34" charset="-127"/>
                <a:cs typeface="Arial" pitchFamily="34" charset="0"/>
              </a:rPr>
              <a:t>in the (non-stand) third-party libraries (C++)?</a:t>
            </a:r>
            <a:br>
              <a:rPr lang="en-US" sz="3200" dirty="0" smtClean="0">
                <a:latin typeface="Malgun Gothic" pitchFamily="34" charset="-127"/>
                <a:ea typeface="Malgun Gothic" pitchFamily="34" charset="-127"/>
                <a:cs typeface="Arial" pitchFamily="34" charset="0"/>
              </a:rPr>
            </a:br>
            <a:endParaRPr lang="en-US" sz="3200" dirty="0" smtClean="0">
              <a:latin typeface="Malgun Gothic" pitchFamily="34" charset="-127"/>
              <a:ea typeface="Malgun Gothic" pitchFamily="34" charset="-127"/>
              <a:cs typeface="Arial" pitchFamily="34" charset="0"/>
            </a:endParaRP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rPr>
              <a:t>Threads?</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rPr>
              <a:t>Semaphores/monitors?</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rPr>
              <a:t>Events (C#, Java)?</a:t>
            </a:r>
          </a:p>
          <a:p>
            <a:pPr marL="360000" indent="-360000">
              <a:spcAft>
                <a:spcPts val="600"/>
              </a:spcAft>
              <a:buFont typeface="Arial" pitchFamily="34" charset="0"/>
              <a:buChar char="•"/>
            </a:pPr>
            <a:r>
              <a:rPr lang="en-US" sz="3200" dirty="0" smtClean="0">
                <a:latin typeface="Malgun Gothic" pitchFamily="34" charset="-127"/>
                <a:ea typeface="Malgun Gothic" pitchFamily="34" charset="-127"/>
                <a:cs typeface="Arial" pitchFamily="34" charset="0"/>
              </a:rPr>
              <a:t>Actors with messages (Scala &amp; some others)</a:t>
            </a:r>
          </a:p>
          <a:p>
            <a:pPr marL="360000" indent="-360000">
              <a:spcAft>
                <a:spcPts val="600"/>
              </a:spcAft>
              <a:buFont typeface="Arial" pitchFamily="34" charset="0"/>
              <a:buChar char="•"/>
            </a:pPr>
            <a:r>
              <a:rPr lang="en-US" sz="2800" i="1" dirty="0" smtClean="0">
                <a:latin typeface="Malgun Gothic" pitchFamily="34" charset="-127"/>
                <a:ea typeface="Malgun Gothic" pitchFamily="34" charset="-127"/>
                <a:cs typeface="Arial" pitchFamily="34" charset="0"/>
              </a:rPr>
              <a:t>[AK: My take here is that we need to give to programmers some language mechanism for concurrency + libraries]</a:t>
            </a:r>
            <a:endParaRPr lang="en-US" sz="3200" i="1" dirty="0" smtClean="0">
              <a:latin typeface="Malgun Gothic" pitchFamily="34" charset="-127"/>
              <a:ea typeface="Malgun Gothic" pitchFamily="34" charset="-127"/>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73314"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Program Structure</a:t>
            </a:r>
          </a:p>
        </p:txBody>
      </p:sp>
      <p:sp>
        <p:nvSpPr>
          <p:cNvPr id="5" name="TextBox 4"/>
          <p:cNvSpPr txBox="1"/>
          <p:nvPr/>
        </p:nvSpPr>
        <p:spPr>
          <a:xfrm>
            <a:off x="14618" y="583640"/>
            <a:ext cx="9093885" cy="6309420"/>
          </a:xfrm>
          <a:prstGeom prst="rect">
            <a:avLst/>
          </a:prstGeom>
          <a:noFill/>
        </p:spPr>
        <p:txBody>
          <a:bodyPr wrap="square" lIns="0" tIns="0" rtlCol="0">
            <a:spAutoFit/>
          </a:bodyPr>
          <a:lstStyle/>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C</a:t>
            </a:r>
            <a:r>
              <a:rPr lang="en-US" sz="3200" dirty="0" smtClean="0">
                <a:latin typeface="Malgun Gothic" pitchFamily="34" charset="-127"/>
                <a:ea typeface="Malgun Gothic" pitchFamily="34" charset="-127"/>
                <a:cs typeface="Arial" pitchFamily="34" charset="0"/>
              </a:rPr>
              <a:t>/</a:t>
            </a:r>
            <a:r>
              <a:rPr lang="en-US" sz="3200" b="1" dirty="0" smtClean="0">
                <a:latin typeface="Malgun Gothic" pitchFamily="34" charset="-127"/>
                <a:ea typeface="Malgun Gothic" pitchFamily="34" charset="-127"/>
                <a:cs typeface="Arial" pitchFamily="34" charset="0"/>
              </a:rPr>
              <a:t>C++</a:t>
            </a:r>
            <a:r>
              <a:rPr lang="en-US" sz="3200" dirty="0" smtClean="0">
                <a:latin typeface="Malgun Gothic" pitchFamily="34" charset="-127"/>
                <a:ea typeface="Malgun Gothic" pitchFamily="34" charset="-127"/>
                <a:cs typeface="Arial" pitchFamily="34" charset="0"/>
              </a:rPr>
              <a:t>: “interfaces” (header files) and “implementations” are separated into different (file) units.</a:t>
            </a:r>
            <a:br>
              <a:rPr lang="en-US" sz="3200" dirty="0" smtClean="0">
                <a:latin typeface="Malgun Gothic" pitchFamily="34" charset="-127"/>
                <a:ea typeface="Malgun Gothic" pitchFamily="34" charset="-127"/>
                <a:cs typeface="Arial" pitchFamily="34" charset="0"/>
              </a:rPr>
            </a:br>
            <a:r>
              <a:rPr lang="en-US" sz="2400" i="1" dirty="0" smtClean="0">
                <a:latin typeface="Malgun Gothic" pitchFamily="34" charset="-127"/>
                <a:ea typeface="Malgun Gothic" pitchFamily="34" charset="-127"/>
                <a:cs typeface="Arial" pitchFamily="34" charset="0"/>
              </a:rPr>
              <a:t>Up to 40% of code goes to headers…</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Modula-2, </a:t>
            </a:r>
            <a:r>
              <a:rPr lang="en-US" sz="3200" b="1" dirty="0" err="1" smtClean="0">
                <a:latin typeface="Malgun Gothic" pitchFamily="34" charset="-127"/>
                <a:ea typeface="Malgun Gothic" pitchFamily="34" charset="-127"/>
                <a:cs typeface="Arial" pitchFamily="34" charset="0"/>
              </a:rPr>
              <a:t>Ada</a:t>
            </a:r>
            <a:r>
              <a:rPr lang="en-US" sz="3200" dirty="0" smtClean="0">
                <a:latin typeface="Malgun Gothic" pitchFamily="34" charset="-127"/>
                <a:ea typeface="Malgun Gothic" pitchFamily="34" charset="-127"/>
                <a:cs typeface="Arial" pitchFamily="34" charset="0"/>
              </a:rPr>
              <a:t>: languages have </a:t>
            </a:r>
            <a:r>
              <a:rPr lang="en-US" sz="3200" dirty="0" smtClean="0">
                <a:solidFill>
                  <a:srgbClr val="FF0000"/>
                </a:solidFill>
                <a:latin typeface="Malgun Gothic" pitchFamily="34" charset="-127"/>
                <a:ea typeface="Malgun Gothic" pitchFamily="34" charset="-127"/>
                <a:cs typeface="Arial" pitchFamily="34" charset="0"/>
              </a:rPr>
              <a:t>special constructs</a:t>
            </a:r>
            <a:r>
              <a:rPr lang="en-US" sz="3200" dirty="0" smtClean="0">
                <a:latin typeface="Malgun Gothic" pitchFamily="34" charset="-127"/>
                <a:ea typeface="Malgun Gothic" pitchFamily="34" charset="-127"/>
                <a:cs typeface="Arial" pitchFamily="34" charset="0"/>
              </a:rPr>
              <a:t> for such a separation (“package specifications” &amp; “package bodies” in </a:t>
            </a:r>
            <a:r>
              <a:rPr lang="en-US" sz="3200" dirty="0" err="1" smtClean="0">
                <a:latin typeface="Malgun Gothic" pitchFamily="34" charset="-127"/>
                <a:ea typeface="Malgun Gothic" pitchFamily="34" charset="-127"/>
                <a:cs typeface="Arial" pitchFamily="34" charset="0"/>
              </a:rPr>
              <a:t>Ada</a:t>
            </a:r>
            <a:r>
              <a:rPr lang="en-US" sz="3200" dirty="0" smtClean="0">
                <a:latin typeface="Malgun Gothic" pitchFamily="34" charset="-127"/>
                <a:ea typeface="Malgun Gothic" pitchFamily="34" charset="-127"/>
                <a:cs typeface="Arial" pitchFamily="34" charset="0"/>
              </a:rPr>
              <a:t>).</a:t>
            </a:r>
          </a:p>
          <a:p>
            <a:pPr marL="360000" indent="-360000">
              <a:spcAft>
                <a:spcPts val="600"/>
              </a:spcAft>
              <a:buFont typeface="Arial" pitchFamily="34" charset="0"/>
              <a:buChar char="•"/>
            </a:pPr>
            <a:r>
              <a:rPr lang="en-US" sz="3200" b="1" dirty="0" err="1" smtClean="0">
                <a:latin typeface="Malgun Gothic" pitchFamily="34" charset="-127"/>
                <a:ea typeface="Malgun Gothic" pitchFamily="34" charset="-127"/>
                <a:cs typeface="Arial" pitchFamily="34" charset="0"/>
              </a:rPr>
              <a:t>Ada</a:t>
            </a:r>
            <a:r>
              <a:rPr lang="en-US" sz="3200" dirty="0" smtClean="0">
                <a:latin typeface="Malgun Gothic" pitchFamily="34" charset="-127"/>
                <a:ea typeface="Malgun Gothic" pitchFamily="34" charset="-127"/>
                <a:cs typeface="Arial" pitchFamily="34" charset="0"/>
              </a:rPr>
              <a:t>, </a:t>
            </a:r>
            <a:r>
              <a:rPr lang="en-US" sz="3200" b="1" dirty="0" smtClean="0">
                <a:latin typeface="Malgun Gothic" pitchFamily="34" charset="-127"/>
                <a:ea typeface="Malgun Gothic" pitchFamily="34" charset="-127"/>
                <a:cs typeface="Arial" pitchFamily="34" charset="0"/>
              </a:rPr>
              <a:t>Oberon, Go</a:t>
            </a:r>
            <a:r>
              <a:rPr lang="en-US" sz="3200" dirty="0" smtClean="0">
                <a:latin typeface="Malgun Gothic" pitchFamily="34" charset="-127"/>
                <a:ea typeface="Malgun Gothic" pitchFamily="34" charset="-127"/>
                <a:cs typeface="Arial" pitchFamily="34" charset="0"/>
              </a:rPr>
              <a:t>: methods are explicitly separated from records they are working on.</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C#, Java, Eiffel</a:t>
            </a:r>
            <a:r>
              <a:rPr lang="en-US" sz="3200" dirty="0" smtClean="0">
                <a:latin typeface="Malgun Gothic" pitchFamily="34" charset="-127"/>
                <a:ea typeface="Malgun Gothic" pitchFamily="34" charset="-127"/>
                <a:cs typeface="Arial" pitchFamily="34" charset="0"/>
              </a:rPr>
              <a:t>: </a:t>
            </a:r>
            <a:r>
              <a:rPr lang="en-US" sz="3200" dirty="0" smtClean="0">
                <a:solidFill>
                  <a:srgbClr val="FF0000"/>
                </a:solidFill>
                <a:latin typeface="Malgun Gothic" pitchFamily="34" charset="-127"/>
                <a:ea typeface="Malgun Gothic" pitchFamily="34" charset="-127"/>
                <a:cs typeface="Arial" pitchFamily="34" charset="0"/>
              </a:rPr>
              <a:t>no</a:t>
            </a:r>
            <a:r>
              <a:rPr lang="en-US" sz="3200" dirty="0" smtClean="0">
                <a:latin typeface="Malgun Gothic" pitchFamily="34" charset="-127"/>
                <a:ea typeface="Malgun Gothic" pitchFamily="34" charset="-127"/>
                <a:cs typeface="Arial" pitchFamily="34" charset="0"/>
              </a:rPr>
              <a:t> separation; interfaces and implementations of classes live together. </a:t>
            </a:r>
            <a:r>
              <a:rPr lang="en-US" sz="2400" i="1" dirty="0" smtClean="0">
                <a:latin typeface="Malgun Gothic" pitchFamily="34" charset="-127"/>
                <a:ea typeface="Malgun Gothic" pitchFamily="34" charset="-127"/>
                <a:cs typeface="Arial" pitchFamily="34" charset="0"/>
              </a:rPr>
              <a:t>[AK: And Eiffel assumes that there are tools which can generate interface, documentation, full forms for every class]</a:t>
            </a:r>
            <a:endParaRPr lang="en-US" sz="3200" i="1" dirty="0" smtClean="0">
              <a:latin typeface="Malgun Gothic" pitchFamily="34" charset="-127"/>
              <a:ea typeface="Malgun Gothic" pitchFamily="34" charset="-127"/>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990" y="24711"/>
            <a:ext cx="7173314" cy="538609"/>
          </a:xfrm>
          <a:prstGeom prst="rect">
            <a:avLst/>
          </a:prstGeom>
          <a:noFill/>
        </p:spPr>
        <p:txBody>
          <a:bodyPr wrap="square" lIns="0" tIns="0" rtlCol="0">
            <a:spAutoFit/>
          </a:bodyPr>
          <a:lstStyle/>
          <a:p>
            <a:r>
              <a:rPr lang="en-US" sz="3200" b="1" dirty="0" smtClean="0">
                <a:solidFill>
                  <a:schemeClr val="accent3"/>
                </a:solidFill>
                <a:latin typeface="Malgun Gothic" pitchFamily="34" charset="-127"/>
                <a:ea typeface="Malgun Gothic" pitchFamily="34" charset="-127"/>
                <a:cs typeface="Arial" pitchFamily="34" charset="0"/>
              </a:rPr>
              <a:t>Program Structure &amp; Binding Model</a:t>
            </a:r>
          </a:p>
        </p:txBody>
      </p:sp>
      <p:sp>
        <p:nvSpPr>
          <p:cNvPr id="5" name="TextBox 4"/>
          <p:cNvSpPr txBox="1"/>
          <p:nvPr/>
        </p:nvSpPr>
        <p:spPr>
          <a:xfrm>
            <a:off x="215008" y="764704"/>
            <a:ext cx="8928992" cy="5770811"/>
          </a:xfrm>
          <a:prstGeom prst="rect">
            <a:avLst/>
          </a:prstGeom>
          <a:noFill/>
        </p:spPr>
        <p:txBody>
          <a:bodyPr wrap="square" lIns="0" tIns="0" rtlCol="0">
            <a:spAutoFit/>
          </a:bodyPr>
          <a:lstStyle/>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C</a:t>
            </a:r>
            <a:r>
              <a:rPr lang="en-US" sz="3200" dirty="0" smtClean="0">
                <a:latin typeface="Malgun Gothic" pitchFamily="34" charset="-127"/>
                <a:ea typeface="Malgun Gothic" pitchFamily="34" charset="-127"/>
                <a:cs typeface="Arial" pitchFamily="34" charset="0"/>
              </a:rPr>
              <a:t>/</a:t>
            </a:r>
            <a:r>
              <a:rPr lang="en-US" sz="3200" b="1" dirty="0" smtClean="0">
                <a:latin typeface="Malgun Gothic" pitchFamily="34" charset="-127"/>
                <a:ea typeface="Malgun Gothic" pitchFamily="34" charset="-127"/>
                <a:cs typeface="Arial" pitchFamily="34" charset="0"/>
              </a:rPr>
              <a:t>C++</a:t>
            </a:r>
            <a:r>
              <a:rPr lang="en-US" sz="3200" dirty="0" smtClean="0">
                <a:latin typeface="Malgun Gothic" pitchFamily="34" charset="-127"/>
                <a:ea typeface="Malgun Gothic" pitchFamily="34" charset="-127"/>
                <a:cs typeface="Arial" pitchFamily="34" charset="0"/>
              </a:rPr>
              <a:t>: linear non-structured sequence of </a:t>
            </a:r>
            <a:r>
              <a:rPr lang="en-US" sz="3200" dirty="0" smtClean="0">
                <a:solidFill>
                  <a:srgbClr val="FF0000"/>
                </a:solidFill>
                <a:latin typeface="Malgun Gothic" pitchFamily="34" charset="-127"/>
                <a:ea typeface="Malgun Gothic" pitchFamily="34" charset="-127"/>
                <a:cs typeface="Arial" pitchFamily="34" charset="0"/>
              </a:rPr>
              <a:t>arbitrary entity declarations</a:t>
            </a:r>
            <a:r>
              <a:rPr lang="en-US" sz="3200" dirty="0" smtClean="0">
                <a:latin typeface="Malgun Gothic" pitchFamily="34" charset="-127"/>
                <a:ea typeface="Malgun Gothic" pitchFamily="34" charset="-127"/>
                <a:cs typeface="Arial" pitchFamily="34" charset="0"/>
              </a:rPr>
              <a:t>.</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C#</a:t>
            </a:r>
            <a:r>
              <a:rPr lang="en-US" sz="3200" dirty="0" smtClean="0">
                <a:latin typeface="Malgun Gothic" pitchFamily="34" charset="-127"/>
                <a:ea typeface="Malgun Gothic" pitchFamily="34" charset="-127"/>
                <a:cs typeface="Arial" pitchFamily="34" charset="0"/>
              </a:rPr>
              <a:t>, </a:t>
            </a:r>
            <a:r>
              <a:rPr lang="en-US" sz="3200" b="1" dirty="0" smtClean="0">
                <a:latin typeface="Malgun Gothic" pitchFamily="34" charset="-127"/>
                <a:ea typeface="Malgun Gothic" pitchFamily="34" charset="-127"/>
                <a:cs typeface="Arial" pitchFamily="34" charset="0"/>
              </a:rPr>
              <a:t>Java</a:t>
            </a:r>
            <a:r>
              <a:rPr lang="en-US" sz="3200" dirty="0" smtClean="0">
                <a:latin typeface="Malgun Gothic" pitchFamily="34" charset="-127"/>
                <a:ea typeface="Malgun Gothic" pitchFamily="34" charset="-127"/>
                <a:cs typeface="Arial" pitchFamily="34" charset="0"/>
              </a:rPr>
              <a:t>, </a:t>
            </a:r>
            <a:r>
              <a:rPr lang="en-US" sz="3200" b="1" dirty="0" smtClean="0">
                <a:latin typeface="Malgun Gothic" pitchFamily="34" charset="-127"/>
                <a:ea typeface="Malgun Gothic" pitchFamily="34" charset="-127"/>
                <a:cs typeface="Arial" pitchFamily="34" charset="0"/>
              </a:rPr>
              <a:t>Eiffel</a:t>
            </a:r>
            <a:r>
              <a:rPr lang="en-US" sz="3200" dirty="0" smtClean="0">
                <a:latin typeface="Malgun Gothic" pitchFamily="34" charset="-127"/>
                <a:ea typeface="Malgun Gothic" pitchFamily="34" charset="-127"/>
                <a:cs typeface="Arial" pitchFamily="34" charset="0"/>
              </a:rPr>
              <a:t>: linear sequence of </a:t>
            </a:r>
            <a:r>
              <a:rPr lang="en-US" sz="3200" dirty="0" smtClean="0">
                <a:solidFill>
                  <a:srgbClr val="FF0000"/>
                </a:solidFill>
                <a:latin typeface="Malgun Gothic" pitchFamily="34" charset="-127"/>
                <a:ea typeface="Malgun Gothic" pitchFamily="34" charset="-127"/>
                <a:cs typeface="Arial" pitchFamily="34" charset="0"/>
              </a:rPr>
              <a:t>classes</a:t>
            </a:r>
            <a:r>
              <a:rPr lang="en-US" sz="3200" dirty="0" smtClean="0">
                <a:latin typeface="Malgun Gothic" pitchFamily="34" charset="-127"/>
                <a:ea typeface="Malgun Gothic" pitchFamily="34" charset="-127"/>
                <a:cs typeface="Arial" pitchFamily="34" charset="0"/>
              </a:rPr>
              <a:t>.</a:t>
            </a:r>
          </a:p>
          <a:p>
            <a:pPr marL="360000" indent="-360000">
              <a:spcAft>
                <a:spcPts val="600"/>
              </a:spcAft>
              <a:buFont typeface="Arial" pitchFamily="34" charset="0"/>
              <a:buChar char="•"/>
            </a:pPr>
            <a:r>
              <a:rPr lang="en-US" sz="3200" b="1" dirty="0" smtClean="0">
                <a:latin typeface="Malgun Gothic" pitchFamily="34" charset="-127"/>
                <a:ea typeface="Malgun Gothic" pitchFamily="34" charset="-127"/>
                <a:cs typeface="Arial" pitchFamily="34" charset="0"/>
              </a:rPr>
              <a:t>Modula-2</a:t>
            </a:r>
            <a:r>
              <a:rPr lang="en-US" sz="3200" dirty="0" smtClean="0">
                <a:latin typeface="Malgun Gothic" pitchFamily="34" charset="-127"/>
                <a:ea typeface="Malgun Gothic" pitchFamily="34" charset="-127"/>
                <a:cs typeface="Arial" pitchFamily="34" charset="0"/>
              </a:rPr>
              <a:t>, </a:t>
            </a:r>
            <a:r>
              <a:rPr lang="en-US" sz="3200" b="1" dirty="0" smtClean="0">
                <a:latin typeface="Malgun Gothic" pitchFamily="34" charset="-127"/>
                <a:ea typeface="Malgun Gothic" pitchFamily="34" charset="-127"/>
                <a:cs typeface="Arial" pitchFamily="34" charset="0"/>
              </a:rPr>
              <a:t>Oberon</a:t>
            </a:r>
            <a:r>
              <a:rPr lang="en-US" sz="3200" dirty="0" smtClean="0">
                <a:latin typeface="Malgun Gothic" pitchFamily="34" charset="-127"/>
                <a:ea typeface="Malgun Gothic" pitchFamily="34" charset="-127"/>
                <a:cs typeface="Arial" pitchFamily="34" charset="0"/>
              </a:rPr>
              <a:t>: linear sequence of </a:t>
            </a:r>
            <a:r>
              <a:rPr lang="en-US" sz="3200" dirty="0" smtClean="0">
                <a:solidFill>
                  <a:srgbClr val="FF0000"/>
                </a:solidFill>
                <a:latin typeface="Malgun Gothic" pitchFamily="34" charset="-127"/>
                <a:ea typeface="Malgun Gothic" pitchFamily="34" charset="-127"/>
                <a:cs typeface="Arial" pitchFamily="34" charset="0"/>
              </a:rPr>
              <a:t>modules</a:t>
            </a:r>
            <a:r>
              <a:rPr lang="en-US" sz="3200" dirty="0" smtClean="0">
                <a:latin typeface="Malgun Gothic" pitchFamily="34" charset="-127"/>
                <a:ea typeface="Malgun Gothic" pitchFamily="34" charset="-127"/>
                <a:cs typeface="Arial" pitchFamily="34" charset="0"/>
              </a:rPr>
              <a:t>.</a:t>
            </a:r>
          </a:p>
          <a:p>
            <a:pPr marL="360000" indent="-360000">
              <a:spcAft>
                <a:spcPts val="600"/>
              </a:spcAft>
              <a:buFont typeface="Arial" pitchFamily="34" charset="0"/>
              <a:buChar char="•"/>
            </a:pPr>
            <a:r>
              <a:rPr lang="en-US" sz="3200" b="1" dirty="0" err="1" smtClean="0">
                <a:latin typeface="Malgun Gothic" pitchFamily="34" charset="-127"/>
                <a:ea typeface="Malgun Gothic" pitchFamily="34" charset="-127"/>
                <a:cs typeface="Arial" pitchFamily="34" charset="0"/>
              </a:rPr>
              <a:t>Ada</a:t>
            </a:r>
            <a:r>
              <a:rPr lang="en-US" sz="3200" dirty="0" smtClean="0">
                <a:latin typeface="Malgun Gothic" pitchFamily="34" charset="-127"/>
                <a:ea typeface="Malgun Gothic" pitchFamily="34" charset="-127"/>
                <a:cs typeface="Arial" pitchFamily="34" charset="0"/>
              </a:rPr>
              <a:t>: </a:t>
            </a:r>
            <a:r>
              <a:rPr lang="en-US" sz="3200" dirty="0" smtClean="0">
                <a:solidFill>
                  <a:srgbClr val="FF0000"/>
                </a:solidFill>
                <a:latin typeface="Malgun Gothic" pitchFamily="34" charset="-127"/>
                <a:ea typeface="Malgun Gothic" pitchFamily="34" charset="-127"/>
                <a:cs typeface="Arial" pitchFamily="34" charset="0"/>
              </a:rPr>
              <a:t>hierarchical structure </a:t>
            </a:r>
            <a:r>
              <a:rPr lang="en-US" sz="3200" dirty="0" smtClean="0">
                <a:latin typeface="Malgun Gothic" pitchFamily="34" charset="-127"/>
                <a:ea typeface="Malgun Gothic" pitchFamily="34" charset="-127"/>
                <a:cs typeface="Arial" pitchFamily="34" charset="0"/>
              </a:rPr>
              <a:t>or program units (routines, packages etc.)</a:t>
            </a:r>
          </a:p>
          <a:p>
            <a:pPr marL="360000" indent="-360000">
              <a:spcAft>
                <a:spcPts val="600"/>
              </a:spcAft>
            </a:pPr>
            <a:r>
              <a:rPr lang="en-US" sz="3200" dirty="0" smtClean="0">
                <a:latin typeface="Malgun Gothic" pitchFamily="34" charset="-127"/>
                <a:ea typeface="Malgun Gothic" pitchFamily="34" charset="-127"/>
                <a:cs typeface="Arial" pitchFamily="34" charset="0"/>
              </a:rPr>
              <a:t/>
            </a:r>
            <a:br>
              <a:rPr lang="en-US" sz="3200" dirty="0" smtClean="0">
                <a:latin typeface="Malgun Gothic" pitchFamily="34" charset="-127"/>
                <a:ea typeface="Malgun Gothic" pitchFamily="34" charset="-127"/>
                <a:cs typeface="Arial" pitchFamily="34" charset="0"/>
              </a:rPr>
            </a:br>
            <a:r>
              <a:rPr lang="en-US" sz="3200" dirty="0" smtClean="0">
                <a:latin typeface="Malgun Gothic" pitchFamily="34" charset="-127"/>
                <a:ea typeface="Malgun Gothic" pitchFamily="34" charset="-127"/>
                <a:cs typeface="Arial" pitchFamily="34" charset="0"/>
              </a:rPr>
              <a:t>Should the language </a:t>
            </a:r>
            <a:r>
              <a:rPr lang="en-US" sz="3200" b="1" dirty="0" smtClean="0">
                <a:solidFill>
                  <a:srgbClr val="FF0000"/>
                </a:solidFill>
                <a:latin typeface="Malgun Gothic" pitchFamily="34" charset="-127"/>
                <a:ea typeface="Malgun Gothic" pitchFamily="34" charset="-127"/>
                <a:cs typeface="Arial" pitchFamily="34" charset="0"/>
              </a:rPr>
              <a:t>support nesting </a:t>
            </a:r>
            <a:r>
              <a:rPr lang="en-US" sz="3200" dirty="0" smtClean="0">
                <a:latin typeface="Malgun Gothic" pitchFamily="34" charset="-127"/>
                <a:ea typeface="Malgun Gothic" pitchFamily="34" charset="-127"/>
                <a:cs typeface="Arial" pitchFamily="34" charset="0"/>
              </a:rPr>
              <a:t>for routines? for classes? for other units? Do we need </a:t>
            </a:r>
            <a:r>
              <a:rPr lang="en-US" sz="3200" b="1" dirty="0" smtClean="0">
                <a:solidFill>
                  <a:srgbClr val="FF0000"/>
                </a:solidFill>
                <a:latin typeface="Malgun Gothic" pitchFamily="34" charset="-127"/>
                <a:ea typeface="Malgun Gothic" pitchFamily="34" charset="-127"/>
                <a:cs typeface="Arial" pitchFamily="34" charset="0"/>
              </a:rPr>
              <a:t>namespaces</a:t>
            </a:r>
            <a:r>
              <a:rPr lang="en-US" sz="3200" dirty="0" smtClean="0">
                <a:latin typeface="Malgun Gothic" pitchFamily="34" charset="-127"/>
                <a:ea typeface="Malgun Gothic" pitchFamily="34" charset="-127"/>
                <a:cs typeface="Arial" pitchFamily="34" charset="0"/>
              </a:rPr>
              <a:t>? </a:t>
            </a:r>
            <a:r>
              <a:rPr lang="en-US" sz="2800" i="1" dirty="0" smtClean="0">
                <a:latin typeface="Malgun Gothic" pitchFamily="34" charset="-127"/>
                <a:ea typeface="Malgun Gothic" pitchFamily="34" charset="-127"/>
                <a:cs typeface="Arial" pitchFamily="34" charset="0"/>
              </a:rPr>
              <a:t>[AK: Ready to discuss! </a:t>
            </a:r>
            <a:r>
              <a:rPr lang="en-US" sz="2800" i="1" dirty="0" smtClean="0">
                <a:latin typeface="Malgun Gothic" pitchFamily="34" charset="-127"/>
                <a:ea typeface="Malgun Gothic" pitchFamily="34" charset="-127"/>
                <a:cs typeface="Arial" pitchFamily="34" charset="0"/>
                <a:sym typeface="Wingdings" panose="05000000000000000000" pitchFamily="2" charset="2"/>
              </a:rPr>
              <a:t></a:t>
            </a:r>
            <a:r>
              <a:rPr lang="en-US" sz="2800" i="1" dirty="0" smtClean="0">
                <a:latin typeface="Malgun Gothic" pitchFamily="34" charset="-127"/>
                <a:ea typeface="Malgun Gothic" pitchFamily="34" charset="-127"/>
                <a:cs typeface="Arial" pitchFamily="34" charset="0"/>
              </a:rPr>
              <a:t>]</a:t>
            </a:r>
            <a:endParaRPr lang="en-US" sz="3200" i="1" dirty="0" smtClean="0">
              <a:latin typeface="Malgun Gothic" pitchFamily="34" charset="-127"/>
              <a:ea typeface="Malgun Gothic" pitchFamily="34" charset="-127"/>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테마">
  <a:themeElements>
    <a:clrScheme name="1_Office 테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테마">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marL="180975" indent="-180975">
          <a:spcBef>
            <a:spcPts val="0"/>
          </a:spcBef>
          <a:spcAft>
            <a:spcPts val="0"/>
          </a:spcAft>
          <a:buFont typeface="Arial" pitchFamily="34" charset="0"/>
          <a:buChar char="•"/>
          <a:defRPr kumimoji="1" sz="2000" dirty="0" smtClean="0">
            <a:cs typeface="Arial" pitchFamily="34" charset="0"/>
            <a:sym typeface="Wingdings" pitchFamily="2" charset="2"/>
          </a:defRPr>
        </a:defPPr>
      </a:lstStyle>
    </a:spDef>
    <a:txDef>
      <a:spPr>
        <a:noFill/>
      </a:spPr>
      <a:bodyPr wrap="none" rtlCol="0">
        <a:spAutoFit/>
      </a:bodyPr>
      <a:lstStyle>
        <a:defPPr>
          <a:defRPr sz="1400" dirty="0" smtClean="0">
            <a:latin typeface="HY견고딕" pitchFamily="18" charset="-127"/>
            <a:ea typeface="HY견고딕" pitchFamily="18" charset="-127"/>
          </a:defRPr>
        </a:defPPr>
      </a:lstStyle>
    </a:txDef>
  </a:objectDefaults>
  <a:extraClrSchemeLst>
    <a:extraClrScheme>
      <a:clrScheme name="1_Office 테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65034</TotalTime>
  <Words>1648</Words>
  <Application>Microsoft Office PowerPoint</Application>
  <PresentationFormat>Экран (4:3)</PresentationFormat>
  <Paragraphs>348</Paragraphs>
  <Slides>45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45</vt:i4>
      </vt:variant>
    </vt:vector>
  </HeadingPairs>
  <TitlesOfParts>
    <vt:vector size="46" baseType="lpstr">
      <vt:lpstr>1_Office 테마</vt:lpstr>
      <vt:lpstr>A New Programming Language for Samsung Devices  Requirements &amp; Features The First Try  E.Zouev Compiler Committee July 3, 2014</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Dmitry Smirnov</dc:creator>
  <cp:lastModifiedBy>Test</cp:lastModifiedBy>
  <cp:revision>2704</cp:revision>
  <dcterms:created xsi:type="dcterms:W3CDTF">2010-08-24T05:29:38Z</dcterms:created>
  <dcterms:modified xsi:type="dcterms:W3CDTF">2020-01-29T10:12:13Z</dcterms:modified>
</cp:coreProperties>
</file>