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28" r:id="rId3"/>
    <p:sldId id="429" r:id="rId4"/>
    <p:sldId id="430" r:id="rId5"/>
    <p:sldId id="431" r:id="rId6"/>
    <p:sldId id="433" r:id="rId7"/>
    <p:sldId id="432" r:id="rId8"/>
    <p:sldId id="390" r:id="rId9"/>
    <p:sldId id="389" r:id="rId10"/>
    <p:sldId id="421" r:id="rId11"/>
    <p:sldId id="422" r:id="rId12"/>
    <p:sldId id="423" r:id="rId13"/>
    <p:sldId id="424" r:id="rId14"/>
    <p:sldId id="435" r:id="rId15"/>
    <p:sldId id="403" r:id="rId16"/>
    <p:sldId id="393" r:id="rId17"/>
    <p:sldId id="397" r:id="rId18"/>
    <p:sldId id="400" r:id="rId19"/>
    <p:sldId id="425" r:id="rId20"/>
    <p:sldId id="426" r:id="rId21"/>
    <p:sldId id="401" r:id="rId22"/>
    <p:sldId id="437" r:id="rId23"/>
    <p:sldId id="420" r:id="rId24"/>
    <p:sldId id="436" r:id="rId25"/>
    <p:sldId id="438" r:id="rId26"/>
    <p:sldId id="406" r:id="rId27"/>
    <p:sldId id="407" r:id="rId28"/>
    <p:sldId id="394" r:id="rId29"/>
    <p:sldId id="408" r:id="rId30"/>
    <p:sldId id="409" r:id="rId31"/>
    <p:sldId id="439" r:id="rId32"/>
    <p:sldId id="261" r:id="rId33"/>
    <p:sldId id="372" r:id="rId34"/>
    <p:sldId id="434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FF99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84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5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9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8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27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9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6768-750B-49ED-978F-1BD09F227DB3}" type="datetimeFigureOut">
              <a:rPr lang="ru-RU" smtClean="0"/>
              <a:t>29.01.2020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BCD8-8B4B-4259-B906-5C589AAA2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e.zuev@innopolis.ru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e.zuev@innopolis.r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383" y="654853"/>
            <a:ext cx="87022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Языки программирования,</a:t>
            </a:r>
            <a:r>
              <a:rPr lang="en-US" sz="5000" b="1" dirty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sz="5000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ru-RU" sz="5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компиляторы</a:t>
            </a:r>
          </a:p>
          <a:p>
            <a:pPr algn="ctr"/>
            <a:r>
              <a:rPr lang="ru-RU" sz="5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и импортозамещение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2709" y="3595976"/>
            <a:ext cx="529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>
                <a:solidFill>
                  <a:srgbClr val="0000FF"/>
                </a:solidFill>
                <a:latin typeface="Comic Sans MS" panose="030F0702030302020204" pitchFamily="66" charset="0"/>
              </a:rPr>
              <a:t>Евгений Зуев</a:t>
            </a:r>
            <a:br>
              <a:rPr lang="ru-RU" sz="3600" b="1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ru-RU" sz="3600" b="1">
                <a:solidFill>
                  <a:srgbClr val="0000FF"/>
                </a:solidFill>
                <a:latin typeface="Comic Sans MS" panose="030F0702030302020204" pitchFamily="66" charset="0"/>
              </a:rPr>
              <a:t>Алексей Канатов</a:t>
            </a:r>
            <a:endParaRPr lang="ru-RU" sz="3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509" y="5336771"/>
            <a:ext cx="8495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>
                <a:solidFill>
                  <a:srgbClr val="008000"/>
                </a:solidFill>
                <a:latin typeface="Comic Sans MS" panose="030F0702030302020204" pitchFamily="66" charset="0"/>
              </a:rPr>
              <a:t>Университет Иннополис</a:t>
            </a:r>
          </a:p>
          <a:p>
            <a:pPr algn="ctr"/>
            <a:r>
              <a:rPr lang="ru-RU" sz="2600" b="1" dirty="0">
                <a:solidFill>
                  <a:srgbClr val="008000"/>
                </a:solidFill>
                <a:latin typeface="Comic Sans MS" panose="030F0702030302020204" pitchFamily="66" charset="0"/>
              </a:rPr>
              <a:t>ЦНИИ 27</a:t>
            </a:r>
            <a:r>
              <a:rPr lang="en-US" sz="2600" b="1" dirty="0">
                <a:solidFill>
                  <a:srgbClr val="008000"/>
                </a:solidFill>
                <a:latin typeface="Comic Sans MS" panose="030F0702030302020204" pitchFamily="66" charset="0"/>
              </a:rPr>
              <a:t/>
            </a:r>
            <a:br>
              <a:rPr lang="en-US" sz="2600" b="1" dirty="0">
                <a:solidFill>
                  <a:srgbClr val="008000"/>
                </a:solidFill>
                <a:latin typeface="Comic Sans MS" panose="030F0702030302020204" pitchFamily="66" charset="0"/>
              </a:rPr>
            </a:br>
            <a:r>
              <a:rPr lang="ru-RU" sz="26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Апрель</a:t>
            </a:r>
            <a:r>
              <a:rPr lang="en-US" sz="2600" b="1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mic Sans MS" panose="030F0702030302020204" pitchFamily="66" charset="0"/>
              </a:rPr>
              <a:t>201</a:t>
            </a:r>
            <a:r>
              <a:rPr lang="ru-RU" sz="2600" b="1" dirty="0">
                <a:solidFill>
                  <a:srgbClr val="008000"/>
                </a:solidFill>
                <a:latin typeface="Comic Sans MS" panose="030F0702030302020204" pitchFamily="66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779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8"/>
          <p:cNvSpPr/>
          <p:nvPr/>
        </p:nvSpPr>
        <p:spPr>
          <a:xfrm>
            <a:off x="8265679" y="2897175"/>
            <a:ext cx="792088" cy="333375"/>
          </a:xfrm>
          <a:prstGeom prst="right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Rounded Rectangular Callout 25"/>
          <p:cNvSpPr/>
          <p:nvPr/>
        </p:nvSpPr>
        <p:spPr>
          <a:xfrm>
            <a:off x="6806407" y="748528"/>
            <a:ext cx="2051069" cy="477131"/>
          </a:xfrm>
          <a:prstGeom prst="wedgeRoundRectCallout">
            <a:avLst>
              <a:gd name="adj1" fmla="val 43655"/>
              <a:gd name="adj2" fmla="val 3813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>
                <a:solidFill>
                  <a:srgbClr val="0033CC"/>
                </a:solidFill>
                <a:latin typeface="Comic Sans MS" pitchFamily="66" charset="0"/>
              </a:rPr>
              <a:t>Выполнение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011" y="1737492"/>
            <a:ext cx="3110535" cy="2723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ru-RU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main()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Stack&lt;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Stack&lt;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stack2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);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y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x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1.1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, j;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pushed values into stack1: 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.push(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*x))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stack1 is full"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"\n\n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popd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values from stack1:\n"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.pop()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1" y="1368160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Текст программы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1805" y="1737492"/>
            <a:ext cx="1717657" cy="2730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tIns="0" rIns="0" bIns="0" rtlCol="0" anchor="ctr" anchorCtr="0">
            <a:noAutofit/>
          </a:bodyPr>
          <a:lstStyle/>
          <a:p>
            <a:pPr marL="342900" indent="-342900"/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0x006 77 22378EE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x007 00 0000001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x008 33 1017700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x009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x00A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x00B 72 037CEFF</a:t>
            </a:r>
          </a:p>
          <a:p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x00C 3D AFFFFED</a:t>
            </a:r>
            <a:b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x00E 72 037CEFF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x00F 3D AFFFFED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x00D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x00E 3D CAFEBEB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x00F 3D 00011FF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...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3089" y="102197"/>
            <a:ext cx="667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Why Compilers</a:t>
            </a:r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Matter?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553711" y="6325094"/>
            <a:ext cx="637914" cy="504056"/>
            <a:chOff x="5868144" y="1018665"/>
            <a:chExt cx="637914" cy="504056"/>
          </a:xfrm>
        </p:grpSpPr>
        <p:sp>
          <p:nvSpPr>
            <p:cNvPr id="12" name="Блок-схема: задержка 11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Comic Sans MS" panose="030F0702030302020204" pitchFamily="66" charset="0"/>
                </a:rPr>
                <a:t>8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47308" y="1368160"/>
            <a:ext cx="18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Машинный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23976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8"/>
          <p:cNvSpPr/>
          <p:nvPr/>
        </p:nvSpPr>
        <p:spPr>
          <a:xfrm>
            <a:off x="8265679" y="2897175"/>
            <a:ext cx="792088" cy="333375"/>
          </a:xfrm>
          <a:prstGeom prst="right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Rounded Rectangular Callout 25"/>
          <p:cNvSpPr/>
          <p:nvPr/>
        </p:nvSpPr>
        <p:spPr>
          <a:xfrm>
            <a:off x="6806407" y="748528"/>
            <a:ext cx="2051069" cy="477131"/>
          </a:xfrm>
          <a:prstGeom prst="wedgeRoundRectCallout">
            <a:avLst>
              <a:gd name="adj1" fmla="val 43655"/>
              <a:gd name="adj2" fmla="val 3813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>
                <a:solidFill>
                  <a:srgbClr val="0033CC"/>
                </a:solidFill>
                <a:latin typeface="Comic Sans MS" pitchFamily="66" charset="0"/>
              </a:rPr>
              <a:t>Выполнение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011" y="1737492"/>
            <a:ext cx="3110535" cy="2723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ru-RU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main()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Stack&lt;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Stack&lt;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stack2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);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y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x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1.1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, j;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pushed values into stack1: 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.push(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*x))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stack1 is full"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"\n\n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popd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values from stack1:\n"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.pop()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1" y="1368160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Текст программы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1805" y="1737492"/>
            <a:ext cx="1717657" cy="2730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tIns="0" rIns="0" bIns="0" rtlCol="0" anchor="ctr" anchorCtr="0">
            <a:noAutofit/>
          </a:bodyPr>
          <a:lstStyle/>
          <a:p>
            <a:pPr marL="342900" indent="-342900"/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0x006 77 22378EE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x007 00 0000001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x008 33 1017700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x009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x00A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x00B 72 037CEFF</a:t>
            </a:r>
          </a:p>
          <a:p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x00C 3D AFFFFED</a:t>
            </a:r>
            <a:b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x00E 72 037CEFF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x00F 3D AFFFFED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x00D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x00E 3D CAFEBEB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x00F 3D 00011FF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...</a:t>
            </a:r>
            <a:endParaRPr lang="ru-RU" sz="1200" dirty="0"/>
          </a:p>
        </p:txBody>
      </p:sp>
      <p:sp>
        <p:nvSpPr>
          <p:cNvPr id="7" name="Стрелка вправо 17"/>
          <p:cNvSpPr/>
          <p:nvPr/>
        </p:nvSpPr>
        <p:spPr>
          <a:xfrm>
            <a:off x="3312662" y="2678919"/>
            <a:ext cx="3092824" cy="850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13089" y="102197"/>
            <a:ext cx="667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Why Compilers</a:t>
            </a:r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Matter?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553711" y="6325094"/>
            <a:ext cx="637914" cy="504056"/>
            <a:chOff x="5868144" y="1018665"/>
            <a:chExt cx="637914" cy="504056"/>
          </a:xfrm>
        </p:grpSpPr>
        <p:sp>
          <p:nvSpPr>
            <p:cNvPr id="12" name="Блок-схема: задержка 11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>
                  <a:latin typeface="Comic Sans MS" panose="030F0702030302020204" pitchFamily="66" charset="0"/>
                </a:rPr>
                <a:t>8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47308" y="1368160"/>
            <a:ext cx="18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Машинный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347028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8"/>
          <p:cNvSpPr/>
          <p:nvPr/>
        </p:nvSpPr>
        <p:spPr>
          <a:xfrm>
            <a:off x="8265679" y="2897175"/>
            <a:ext cx="792088" cy="333375"/>
          </a:xfrm>
          <a:prstGeom prst="right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Rounded Rectangular Callout 25"/>
          <p:cNvSpPr/>
          <p:nvPr/>
        </p:nvSpPr>
        <p:spPr>
          <a:xfrm>
            <a:off x="6806407" y="748528"/>
            <a:ext cx="2051069" cy="477131"/>
          </a:xfrm>
          <a:prstGeom prst="wedgeRoundRectCallout">
            <a:avLst>
              <a:gd name="adj1" fmla="val 43655"/>
              <a:gd name="adj2" fmla="val 3813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>
                <a:solidFill>
                  <a:srgbClr val="0033CC"/>
                </a:solidFill>
                <a:latin typeface="Comic Sans MS" pitchFamily="66" charset="0"/>
              </a:rPr>
              <a:t>Выполнение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011" y="1737492"/>
            <a:ext cx="3110535" cy="2723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ru-RU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main()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Stack&lt;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Stack&lt;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stack2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);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y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x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1.1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, j;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pushed values into stack1: 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.push(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*x))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stack1 is full"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"\n\n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popd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values from stack1:\n"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.pop()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1" y="1368160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Текст программы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1805" y="1737492"/>
            <a:ext cx="1717657" cy="2730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tIns="0" rIns="0" bIns="0" rtlCol="0" anchor="ctr" anchorCtr="0">
            <a:noAutofit/>
          </a:bodyPr>
          <a:lstStyle/>
          <a:p>
            <a:pPr marL="342900" indent="-342900"/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0x006 77 22378EE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x007 00 0000001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x008 33 1017700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x009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x00A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x00B 72 037CEFF</a:t>
            </a:r>
          </a:p>
          <a:p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x00C 3D AFFFFED</a:t>
            </a:r>
            <a:b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x00E 72 037CEFF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x00F 3D AFFFFED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x00D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x00E 3D CAFEBEB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x00F 3D 00011FF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...</a:t>
            </a:r>
            <a:endParaRPr lang="ru-RU" sz="1200" dirty="0"/>
          </a:p>
        </p:txBody>
      </p:sp>
      <p:sp>
        <p:nvSpPr>
          <p:cNvPr id="7" name="Стрелка вправо 17"/>
          <p:cNvSpPr/>
          <p:nvPr/>
        </p:nvSpPr>
        <p:spPr>
          <a:xfrm>
            <a:off x="3312662" y="2678919"/>
            <a:ext cx="3092824" cy="850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677278" y="2528795"/>
            <a:ext cx="2016802" cy="1150711"/>
          </a:xfrm>
          <a:prstGeom prst="rect">
            <a:avLst/>
          </a:prstGeom>
          <a:solidFill>
            <a:srgbClr val="00CCFF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ru-RU" sz="2200" b="1" dirty="0">
                <a:solidFill>
                  <a:srgbClr val="FF0000"/>
                </a:solidFill>
              </a:rPr>
              <a:t>КОМПИЛЯТОР</a:t>
            </a:r>
          </a:p>
        </p:txBody>
      </p:sp>
      <p:sp>
        <p:nvSpPr>
          <p:cNvPr id="9" name="Rounded Rectangular Callout 25"/>
          <p:cNvSpPr/>
          <p:nvPr/>
        </p:nvSpPr>
        <p:spPr>
          <a:xfrm>
            <a:off x="3855492" y="1149250"/>
            <a:ext cx="1976100" cy="969738"/>
          </a:xfrm>
          <a:prstGeom prst="wedgeRoundRectCallout">
            <a:avLst>
              <a:gd name="adj1" fmla="val 2680"/>
              <a:gd name="adj2" fmla="val 8647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Gcc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?</a:t>
            </a:r>
            <a:r>
              <a:rPr lang="ru-RU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Clang?</a:t>
            </a:r>
          </a:p>
          <a:p>
            <a:pPr algn="ctr"/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Microsoft C++?</a:t>
            </a:r>
          </a:p>
          <a:p>
            <a:pPr algn="ctr"/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Oracle Java?</a:t>
            </a:r>
            <a:endParaRPr lang="ru-RU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089" y="102197"/>
            <a:ext cx="667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Why Compilers</a:t>
            </a:r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Matter?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553711" y="6325094"/>
            <a:ext cx="637914" cy="504056"/>
            <a:chOff x="5868144" y="1018665"/>
            <a:chExt cx="637914" cy="504056"/>
          </a:xfrm>
        </p:grpSpPr>
        <p:sp>
          <p:nvSpPr>
            <p:cNvPr id="12" name="Блок-схема: задержка 11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Comic Sans MS" panose="030F0702030302020204" pitchFamily="66" charset="0"/>
                </a:rPr>
                <a:t>8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47308" y="1368160"/>
            <a:ext cx="18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Машинный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228037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 вправо 18"/>
          <p:cNvSpPr/>
          <p:nvPr/>
        </p:nvSpPr>
        <p:spPr>
          <a:xfrm>
            <a:off x="8265679" y="2897175"/>
            <a:ext cx="792088" cy="333375"/>
          </a:xfrm>
          <a:prstGeom prst="right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Rounded Rectangular Callout 25"/>
          <p:cNvSpPr/>
          <p:nvPr/>
        </p:nvSpPr>
        <p:spPr>
          <a:xfrm>
            <a:off x="6806407" y="748528"/>
            <a:ext cx="2051069" cy="477131"/>
          </a:xfrm>
          <a:prstGeom prst="wedgeRoundRectCallout">
            <a:avLst>
              <a:gd name="adj1" fmla="val 43655"/>
              <a:gd name="adj2" fmla="val 3813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>
                <a:solidFill>
                  <a:srgbClr val="0033CC"/>
                </a:solidFill>
                <a:latin typeface="Comic Sans MS" pitchFamily="66" charset="0"/>
              </a:rPr>
              <a:t>Выполнение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011" y="1737492"/>
            <a:ext cx="3110535" cy="2723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ru-RU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main()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Stack&lt;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Stack&lt;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stack2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);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y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x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1.1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, j;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pushed values into stack1: 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.push(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*x))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stack1 is full"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"\n\n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popd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values from stack1:\n"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.pop()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011" y="1368160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Текст программы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1805" y="1737492"/>
            <a:ext cx="1717657" cy="2730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tIns="0" rIns="0" bIns="0" rtlCol="0" anchor="ctr" anchorCtr="0">
            <a:noAutofit/>
          </a:bodyPr>
          <a:lstStyle/>
          <a:p>
            <a:pPr marL="342900" indent="-342900"/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0x006 77 22378EE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x007 00 0000001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x008 33 1017700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x009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x00A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x00B 72 037CEFF</a:t>
            </a:r>
          </a:p>
          <a:p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x00C 3D AFFFFED</a:t>
            </a:r>
            <a:b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x00E 72 037CEFF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x00F 3D AFFFFED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x00D 7B 00178AB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x00E 3D CAFEBEB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0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x00F 3D 00011FF</a:t>
            </a:r>
          </a:p>
          <a:p>
            <a:pPr marL="342900" indent="-342900"/>
            <a:r>
              <a:rPr lang="ru-RU" sz="1200" b="1" dirty="0">
                <a:solidFill>
                  <a:srgbClr val="0000FF"/>
                </a:solidFill>
                <a:latin typeface="Lucida Console" pitchFamily="49" charset="0"/>
              </a:rPr>
              <a:t>...</a:t>
            </a:r>
            <a:endParaRPr lang="ru-RU" sz="1200" dirty="0"/>
          </a:p>
        </p:txBody>
      </p:sp>
      <p:sp>
        <p:nvSpPr>
          <p:cNvPr id="7" name="Стрелка вправо 17"/>
          <p:cNvSpPr/>
          <p:nvPr/>
        </p:nvSpPr>
        <p:spPr>
          <a:xfrm>
            <a:off x="3312662" y="2678919"/>
            <a:ext cx="3092824" cy="850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677278" y="2528795"/>
            <a:ext cx="2016802" cy="1150711"/>
          </a:xfrm>
          <a:prstGeom prst="rect">
            <a:avLst/>
          </a:prstGeom>
          <a:solidFill>
            <a:srgbClr val="00CCFF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ru-RU" sz="2200" b="1" dirty="0">
                <a:solidFill>
                  <a:srgbClr val="FF0000"/>
                </a:solidFill>
              </a:rPr>
              <a:t>КОМПИЛЯТОР</a:t>
            </a:r>
          </a:p>
        </p:txBody>
      </p:sp>
      <p:sp>
        <p:nvSpPr>
          <p:cNvPr id="9" name="Rounded Rectangular Callout 25"/>
          <p:cNvSpPr/>
          <p:nvPr/>
        </p:nvSpPr>
        <p:spPr>
          <a:xfrm>
            <a:off x="3855492" y="1149250"/>
            <a:ext cx="1976100" cy="969738"/>
          </a:xfrm>
          <a:prstGeom prst="wedgeRoundRectCallout">
            <a:avLst>
              <a:gd name="adj1" fmla="val 2680"/>
              <a:gd name="adj2" fmla="val 8647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Gcc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?</a:t>
            </a:r>
            <a:r>
              <a:rPr lang="ru-RU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Clang?</a:t>
            </a:r>
          </a:p>
          <a:p>
            <a:pPr algn="ctr"/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Microsoft C++?</a:t>
            </a:r>
          </a:p>
          <a:p>
            <a:pPr algn="ctr"/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Oracle Java?</a:t>
            </a:r>
            <a:endParaRPr lang="ru-RU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089" y="102197"/>
            <a:ext cx="667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Why Compilers</a:t>
            </a:r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Matter?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553711" y="6325094"/>
            <a:ext cx="637914" cy="504056"/>
            <a:chOff x="5868144" y="1018665"/>
            <a:chExt cx="637914" cy="504056"/>
          </a:xfrm>
        </p:grpSpPr>
        <p:sp>
          <p:nvSpPr>
            <p:cNvPr id="12" name="Блок-схема: задержка 11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>
                  <a:latin typeface="Comic Sans MS" panose="030F0702030302020204" pitchFamily="66" charset="0"/>
                </a:rPr>
                <a:t>8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47308" y="1368160"/>
            <a:ext cx="18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Машинный код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1986246" y="3709436"/>
            <a:ext cx="1573087" cy="107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760399" y="3685915"/>
            <a:ext cx="1494245" cy="115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921736" y="4883857"/>
            <a:ext cx="1490425" cy="926162"/>
          </a:xfrm>
          <a:prstGeom prst="rect">
            <a:avLst/>
          </a:prstGeom>
          <a:solidFill>
            <a:srgbClr val="00CC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Front-end part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603099" y="4883857"/>
            <a:ext cx="1832145" cy="926162"/>
          </a:xfrm>
          <a:prstGeom prst="rect">
            <a:avLst/>
          </a:prstGeom>
          <a:solidFill>
            <a:srgbClr val="00CC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ru-RU" b="1" dirty="0">
                <a:solidFill>
                  <a:srgbClr val="FF0000"/>
                </a:solidFill>
              </a:rPr>
              <a:t>Промежуточное представление программы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587502" y="4883857"/>
            <a:ext cx="1720643" cy="926162"/>
          </a:xfrm>
          <a:prstGeom prst="rect">
            <a:avLst/>
          </a:prstGeom>
          <a:solidFill>
            <a:srgbClr val="00CC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ru-RU" b="1" dirty="0">
                <a:solidFill>
                  <a:srgbClr val="FF0000"/>
                </a:solidFill>
              </a:rPr>
              <a:t>Генератор машинного кода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571167" y="5858813"/>
            <a:ext cx="2137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Зависит от входного ЯП</a:t>
            </a:r>
            <a:br>
              <a:rPr lang="ru-RU" sz="1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</a:br>
            <a:r>
              <a:rPr lang="ru-RU" sz="1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Не зависит от аппаратуры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435244" y="5880138"/>
            <a:ext cx="2263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Не зависит от входного ЯП Зависит от аппаратуры</a:t>
            </a:r>
          </a:p>
        </p:txBody>
      </p:sp>
      <p:sp>
        <p:nvSpPr>
          <p:cNvPr id="22" name="5-конечная звезда 21"/>
          <p:cNvSpPr/>
          <p:nvPr/>
        </p:nvSpPr>
        <p:spPr>
          <a:xfrm rot="1175551">
            <a:off x="5069886" y="4703806"/>
            <a:ext cx="399671" cy="359746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571168" y="4703805"/>
            <a:ext cx="6043516" cy="1735999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17"/>
          <p:cNvSpPr/>
          <p:nvPr/>
        </p:nvSpPr>
        <p:spPr>
          <a:xfrm>
            <a:off x="680990" y="4959554"/>
            <a:ext cx="1118746" cy="850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Стрелка вправо 17"/>
          <p:cNvSpPr/>
          <p:nvPr/>
        </p:nvSpPr>
        <p:spPr>
          <a:xfrm>
            <a:off x="7445123" y="4959554"/>
            <a:ext cx="1118746" cy="850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59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089" y="102197"/>
            <a:ext cx="667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Why </a:t>
            </a:r>
            <a:r>
              <a:rPr lang="en-US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Languages</a:t>
            </a:r>
            <a:r>
              <a:rPr lang="ru-RU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Matter?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21188" y="36698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The tools we use have a profound (and devious!) influence on our thinking habits, and, therefore, on our thinking abilities.</a:t>
            </a:r>
            <a:endParaRPr lang="en-US" sz="12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4687" y="1185359"/>
            <a:ext cx="5046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B"/>
                </a:solidFill>
                <a:latin typeface="Comic Sans MS" panose="030F0702030302020204" pitchFamily="66" charset="0"/>
              </a:rPr>
              <a:t>How do we tell truths that might hurt?</a:t>
            </a:r>
          </a:p>
          <a:p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Edsger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W.Dijkstra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, 18 June 1975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21188" y="5529076"/>
            <a:ext cx="4432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About the use of language: it is impossible to sharpen a pencil with a blunt axe. It is equally vain to try to do it with ten blunt axes instead.</a:t>
            </a:r>
            <a:endParaRPr lang="en-US" sz="12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4688" y="2150637"/>
            <a:ext cx="7912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Инструменты, которые мы используем, оказывают глубокое (и коварное!) </a:t>
            </a:r>
            <a:r>
              <a:rPr lang="ru-RU" sz="2400" dirty="0" smtClean="0">
                <a:latin typeface="Comic Sans MS" panose="030F0702030302020204" pitchFamily="66" charset="0"/>
              </a:rPr>
              <a:t>влияние </a:t>
            </a:r>
            <a:r>
              <a:rPr lang="ru-RU" sz="2400" dirty="0">
                <a:latin typeface="Comic Sans MS" panose="030F0702030302020204" pitchFamily="66" charset="0"/>
              </a:rPr>
              <a:t>на наши привычки мышления и, следовательно, на наши мыслительные способности.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4688" y="4157128"/>
            <a:ext cx="73199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Об использовании языка: невозможно заточить карандаш тупым топором. В равной степени тщетно пытаться сделать это </a:t>
            </a:r>
            <a:r>
              <a:rPr lang="ru-RU" sz="2400" dirty="0" smtClean="0">
                <a:latin typeface="Comic Sans MS" panose="030F0702030302020204" pitchFamily="66" charset="0"/>
              </a:rPr>
              <a:t>десятью </a:t>
            </a:r>
            <a:r>
              <a:rPr lang="ru-RU" sz="2400" dirty="0">
                <a:latin typeface="Comic Sans MS" panose="030F0702030302020204" pitchFamily="66" charset="0"/>
              </a:rPr>
              <a:t>тупыми </a:t>
            </a:r>
            <a:r>
              <a:rPr lang="ru-RU" sz="2400" dirty="0" smtClean="0">
                <a:latin typeface="Comic Sans MS" panose="030F0702030302020204" pitchFamily="66" charset="0"/>
              </a:rPr>
              <a:t>топорами.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355106" y="6325094"/>
            <a:ext cx="836519" cy="504056"/>
            <a:chOff x="5868144" y="1018665"/>
            <a:chExt cx="637914" cy="504056"/>
          </a:xfrm>
        </p:grpSpPr>
        <p:sp>
          <p:nvSpPr>
            <p:cNvPr id="9" name="Блок-схема: задержка 8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9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8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1"/>
          <p:cNvSpPr>
            <a:spLocks/>
          </p:cNvSpPr>
          <p:nvPr/>
        </p:nvSpPr>
        <p:spPr bwMode="auto">
          <a:xfrm>
            <a:off x="247650" y="1503790"/>
            <a:ext cx="8782078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Короткий ответ:</a:t>
            </a:r>
            <a:b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</a:br>
            <a:r>
              <a:rPr lang="ru-RU" altLang="ko-KR" sz="2600" b="1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…Практически 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все «современные», «популярные» и «широко распространённые» </a:t>
            </a:r>
            <a:r>
              <a:rPr lang="ru-RU" altLang="ko-KR" sz="2600" b="1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языки</a:t>
            </a:r>
            <a:br>
              <a:rPr lang="ru-RU" altLang="ko-KR" sz="2600" b="1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</a:br>
            <a:r>
              <a:rPr lang="ru-RU" altLang="ko-KR" sz="2600" b="1" u="sng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не </a:t>
            </a:r>
            <a:r>
              <a:rPr lang="ru-RU" altLang="ko-KR" sz="2600" b="1" u="sng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удовлетворяют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 современным </a:t>
            </a:r>
            <a:r>
              <a:rPr lang="ru-RU" altLang="ko-KR" sz="2600" b="1" u="sng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требованиям</a:t>
            </a:r>
            <a:br>
              <a:rPr lang="ru-RU" altLang="ko-KR" sz="2600" b="1" u="sng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</a:br>
            <a:r>
              <a:rPr lang="ru-RU" altLang="ko-KR" sz="2600" b="1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в 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части</a:t>
            </a:r>
            <a:endParaRPr lang="en-US" altLang="ko-KR" sz="2600" b="1" dirty="0">
              <a:latin typeface="Comic Sans MS" panose="030F0702030302020204" pitchFamily="66" charset="0"/>
              <a:ea typeface="Malgun Gothic" pitchFamily="34" charset="-127"/>
              <a:cs typeface="Arial" pitchFamily="34" charset="0"/>
            </a:endParaRPr>
          </a:p>
          <a:p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       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- надёжности/безопасности</a:t>
            </a: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,</a:t>
            </a:r>
            <a:b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</a:b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       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- эффективности</a:t>
            </a: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,</a:t>
            </a:r>
            <a:b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</a:b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       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- поддержки параллелизма</a:t>
            </a: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,</a:t>
            </a:r>
            <a:b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</a:b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       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- </a:t>
            </a:r>
            <a:r>
              <a:rPr lang="ru-RU" altLang="ko-KR" sz="2600" b="1" dirty="0" err="1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сопровождаемости</a:t>
            </a: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,</a:t>
            </a:r>
          </a:p>
          <a:p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       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- простоте</a:t>
            </a: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ru-RU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читабельности</a:t>
            </a: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/>
            </a:r>
            <a:b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</a:br>
            <a:r>
              <a:rPr lang="en-US" altLang="ko-KR" sz="2600" b="1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       etc. etc.</a:t>
            </a:r>
            <a:endParaRPr lang="ko-KR" altLang="en-US" sz="2600" b="1" dirty="0">
              <a:latin typeface="Comic Sans MS" panose="030F0702030302020204" pitchFamily="66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878" y="17890"/>
            <a:ext cx="690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Что не так с языками программирования</a:t>
            </a:r>
            <a:r>
              <a:rPr lang="en-US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8420098" y="6325094"/>
            <a:ext cx="847725" cy="504056"/>
            <a:chOff x="5868144" y="1018665"/>
            <a:chExt cx="700918" cy="504056"/>
          </a:xfrm>
        </p:grpSpPr>
        <p:sp>
          <p:nvSpPr>
            <p:cNvPr id="5" name="Блок-схема: задержка 4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31148" y="1018665"/>
              <a:ext cx="637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10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79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116" y="1723618"/>
            <a:ext cx="8784976" cy="4416594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355600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Большинство современных языков архаичные, ненадежные, неэффективные, неуклюжие…</a:t>
            </a:r>
          </a:p>
          <a:p>
            <a:pPr marL="355600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…Либо спроектированы на основе таковых языков (в целях «««совместимости»»»).</a:t>
            </a:r>
          </a:p>
          <a:p>
            <a:pPr marL="355600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Дизайн языков несёт отпечаток вкусовых пристрастий их авторов и создаёт большие проблемы с разработкой и сопровождением программ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.</a:t>
            </a:r>
          </a:p>
          <a:p>
            <a:pPr marL="355600" indent="-3556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Языки плохо подходят для решения новых задач и не удовлетворяют современным требованиям </a:t>
            </a: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(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concurrency 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etc.)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ru-RU" sz="2200" dirty="0">
                <a:solidFill>
                  <a:srgbClr val="0000FF"/>
                </a:solidFill>
                <a:latin typeface="Comic Sans MS" panose="030F0702030302020204" pitchFamily="66" charset="0"/>
                <a:ea typeface="Malgun Gothic" pitchFamily="34" charset="-127"/>
                <a:cs typeface="Arial" pitchFamily="34" charset="0"/>
              </a:rPr>
              <a:t>Эволюция многих языков находится под контролем компаний или организаций, чьи цели могут не совпадать с объективными потребностями разработчиков.</a:t>
            </a:r>
            <a:endParaRPr lang="en-US" sz="2200" dirty="0">
              <a:solidFill>
                <a:srgbClr val="0000FF"/>
              </a:solidFill>
              <a:latin typeface="Comic Sans MS" panose="030F0702030302020204" pitchFamily="66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9277" y="1055858"/>
            <a:ext cx="312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CC6600"/>
                </a:solidFill>
                <a:latin typeface="Comic Sans MS" panose="030F0702030302020204" pitchFamily="66" charset="0"/>
              </a:rPr>
              <a:t>Неформальный взгляд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8355106" y="6325094"/>
            <a:ext cx="836519" cy="504056"/>
            <a:chOff x="5868144" y="1018665"/>
            <a:chExt cx="637914" cy="504056"/>
          </a:xfrm>
        </p:grpSpPr>
        <p:sp>
          <p:nvSpPr>
            <p:cNvPr id="9" name="Блок-схема: задержка 8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11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23953" y="-12010"/>
            <a:ext cx="690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Что не так с языками программирования</a:t>
            </a:r>
            <a:r>
              <a:rPr lang="en-US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5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039" y="1332675"/>
            <a:ext cx="8028247" cy="4970591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Google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2000" dirty="0">
                <a:ea typeface="Malgun Gothic" pitchFamily="34" charset="-127"/>
                <a:cs typeface="Arial" pitchFamily="34" charset="0"/>
              </a:rPr>
            </a:br>
            <a:r>
              <a:rPr lang="en-US" sz="2000" dirty="0">
                <a:ea typeface="Malgun Gothic" pitchFamily="34" charset="-127"/>
                <a:cs typeface="Arial" pitchFamily="34" charset="0"/>
              </a:rPr>
              <a:t>    </a:t>
            </a:r>
            <a:r>
              <a:rPr lang="en-US" sz="2000" b="1" dirty="0">
                <a:ea typeface="Malgun Gothic" pitchFamily="34" charset="-127"/>
                <a:cs typeface="Arial" pitchFamily="34" charset="0"/>
              </a:rPr>
              <a:t>Go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язык реализации серверных приложений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2000" dirty="0">
                <a:ea typeface="Malgun Gothic" pitchFamily="34" charset="-127"/>
                <a:cs typeface="Arial" pitchFamily="34" charset="0"/>
              </a:rPr>
            </a:br>
            <a:r>
              <a:rPr lang="en-US" sz="2000" dirty="0">
                <a:ea typeface="Malgun Gothic" pitchFamily="34" charset="-127"/>
                <a:cs typeface="Arial" pitchFamily="34" charset="0"/>
              </a:rPr>
              <a:t>    </a:t>
            </a:r>
            <a:r>
              <a:rPr lang="en-US" sz="2000" b="1" dirty="0">
                <a:ea typeface="Malgun Gothic" pitchFamily="34" charset="-127"/>
                <a:cs typeface="Arial" pitchFamily="34" charset="0"/>
              </a:rPr>
              <a:t>Dart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замена для 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JavaScript</a:t>
            </a:r>
          </a:p>
          <a:p>
            <a:r>
              <a:rPr lang="en-US" sz="20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Mozilla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2000" dirty="0">
                <a:ea typeface="Malgun Gothic" pitchFamily="34" charset="-127"/>
                <a:cs typeface="Arial" pitchFamily="34" charset="0"/>
              </a:rPr>
            </a:br>
            <a:r>
              <a:rPr lang="en-US" sz="2000" dirty="0">
                <a:ea typeface="Malgun Gothic" pitchFamily="34" charset="-127"/>
                <a:cs typeface="Arial" pitchFamily="34" charset="0"/>
              </a:rPr>
              <a:t>    </a:t>
            </a:r>
            <a:r>
              <a:rPr lang="en-US" sz="2000" b="1" dirty="0">
                <a:ea typeface="Malgun Gothic" pitchFamily="34" charset="-127"/>
                <a:cs typeface="Arial" pitchFamily="34" charset="0"/>
              </a:rPr>
              <a:t>Rust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системный язык для многоядерных платформ</a:t>
            </a:r>
            <a:endParaRPr lang="en-US" sz="2000" dirty="0">
              <a:ea typeface="Malgun Gothic" pitchFamily="34" charset="-127"/>
              <a:cs typeface="Arial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Apple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2000" dirty="0">
                <a:ea typeface="Malgun Gothic" pitchFamily="34" charset="-127"/>
                <a:cs typeface="Arial" pitchFamily="34" charset="0"/>
              </a:rPr>
            </a:br>
            <a:r>
              <a:rPr lang="en-US" sz="2000" dirty="0">
                <a:ea typeface="Malgun Gothic" pitchFamily="34" charset="-127"/>
                <a:cs typeface="Arial" pitchFamily="34" charset="0"/>
              </a:rPr>
              <a:t>    </a:t>
            </a:r>
            <a:r>
              <a:rPr lang="en-US" sz="2000" b="1" dirty="0">
                <a:ea typeface="Malgun Gothic" pitchFamily="34" charset="-127"/>
                <a:cs typeface="Arial" pitchFamily="34" charset="0"/>
              </a:rPr>
              <a:t>Swift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– замена 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Objective C </a:t>
            </a:r>
            <a:endParaRPr lang="en-US" sz="2000" b="1" dirty="0">
              <a:ea typeface="Malgun Gothic" pitchFamily="34" charset="-127"/>
              <a:cs typeface="Arial" pitchFamily="34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Facebook</a:t>
            </a:r>
            <a:r>
              <a:rPr lang="en-US" sz="20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:</a:t>
            </a:r>
            <a:br>
              <a:rPr lang="en-US" sz="20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</a:br>
            <a:r>
              <a:rPr lang="en-US" sz="2000" dirty="0">
                <a:ea typeface="Malgun Gothic" pitchFamily="34" charset="-127"/>
                <a:cs typeface="Arial" pitchFamily="34" charset="0"/>
              </a:rPr>
              <a:t>    </a:t>
            </a:r>
            <a:r>
              <a:rPr lang="en-US" sz="2000" b="1" dirty="0">
                <a:ea typeface="Malgun Gothic" pitchFamily="34" charset="-127"/>
                <a:cs typeface="Arial" pitchFamily="34" charset="0"/>
              </a:rPr>
              <a:t>Hack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– замена 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PHP</a:t>
            </a:r>
            <a:r>
              <a:rPr lang="en-US" sz="20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RedHat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:</a:t>
            </a:r>
            <a:r>
              <a:rPr lang="en-US" sz="2000" b="1" dirty="0">
                <a:ea typeface="Malgun Gothic" pitchFamily="34" charset="-127"/>
                <a:cs typeface="Arial" pitchFamily="34" charset="0"/>
              </a:rPr>
              <a:t/>
            </a:r>
            <a:br>
              <a:rPr lang="en-US" sz="2000" b="1" dirty="0">
                <a:ea typeface="Malgun Gothic" pitchFamily="34" charset="-127"/>
                <a:cs typeface="Arial" pitchFamily="34" charset="0"/>
              </a:rPr>
            </a:br>
            <a:r>
              <a:rPr lang="en-US" sz="2000" b="1" dirty="0">
                <a:ea typeface="Malgun Gothic" pitchFamily="34" charset="-127"/>
                <a:cs typeface="Arial" pitchFamily="34" charset="0"/>
              </a:rPr>
              <a:t>    Ceylon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«упрощенная»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Java</a:t>
            </a:r>
          </a:p>
          <a:p>
            <a:r>
              <a:rPr lang="en-US" sz="2000" dirty="0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Microsoft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:</a:t>
            </a:r>
            <a:br>
              <a:rPr lang="en-US" sz="2000" dirty="0">
                <a:ea typeface="Malgun Gothic" pitchFamily="34" charset="-127"/>
                <a:cs typeface="Arial" pitchFamily="34" charset="0"/>
              </a:rPr>
            </a:br>
            <a:r>
              <a:rPr lang="en-US" sz="2000" dirty="0">
                <a:ea typeface="Malgun Gothic" pitchFamily="34" charset="-127"/>
                <a:cs typeface="Arial" pitchFamily="34" charset="0"/>
              </a:rPr>
              <a:t>    </a:t>
            </a:r>
            <a:r>
              <a:rPr lang="en-US" sz="2000" b="1" dirty="0" err="1">
                <a:ea typeface="Malgun Gothic" pitchFamily="34" charset="-127"/>
                <a:cs typeface="Arial" pitchFamily="34" charset="0"/>
              </a:rPr>
              <a:t>TypeScript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«улучшенный 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JavaScript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»</a:t>
            </a:r>
            <a:br>
              <a:rPr lang="ru-RU" sz="2000" dirty="0">
                <a:ea typeface="Malgun Gothic" pitchFamily="34" charset="-127"/>
                <a:cs typeface="Arial" pitchFamily="34" charset="0"/>
              </a:rPr>
            </a:br>
            <a:r>
              <a:rPr lang="ru-RU" sz="2000" dirty="0">
                <a:ea typeface="Malgun Gothic" pitchFamily="34" charset="-127"/>
                <a:cs typeface="Arial" pitchFamily="34" charset="0"/>
              </a:rPr>
              <a:t>   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(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строгая типизация, классы, модули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…)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/>
            </a:r>
            <a:br>
              <a:rPr lang="ru-RU" sz="2000" dirty="0">
                <a:ea typeface="Malgun Gothic" pitchFamily="34" charset="-127"/>
                <a:cs typeface="Arial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ea typeface="Malgun Gothic" pitchFamily="34" charset="-127"/>
                <a:cs typeface="Arial" pitchFamily="34" charset="0"/>
              </a:rPr>
              <a:t>JetBrains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(</a:t>
            </a:r>
            <a:r>
              <a:rPr lang="en-US" sz="2000" dirty="0" err="1">
                <a:ea typeface="Malgun Gothic" pitchFamily="34" charset="-127"/>
                <a:cs typeface="Arial" pitchFamily="34" charset="0"/>
              </a:rPr>
              <a:t>SPb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, Russia):</a:t>
            </a:r>
            <a:br>
              <a:rPr lang="en-US" sz="2000" dirty="0">
                <a:ea typeface="Malgun Gothic" pitchFamily="34" charset="-127"/>
                <a:cs typeface="Arial" pitchFamily="34" charset="0"/>
              </a:rPr>
            </a:br>
            <a:r>
              <a:rPr lang="en-US" sz="2000" dirty="0">
                <a:ea typeface="Malgun Gothic" pitchFamily="34" charset="-127"/>
                <a:cs typeface="Arial" pitchFamily="34" charset="0"/>
              </a:rPr>
              <a:t>    </a:t>
            </a:r>
            <a:r>
              <a:rPr lang="en-US" sz="2000" b="1" dirty="0" err="1">
                <a:ea typeface="Malgun Gothic" pitchFamily="34" charset="-127"/>
                <a:cs typeface="Arial" pitchFamily="34" charset="0"/>
              </a:rPr>
              <a:t>Kotlin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– </a:t>
            </a:r>
            <a:r>
              <a:rPr lang="ru-RU" sz="2000" dirty="0">
                <a:ea typeface="Malgun Gothic" pitchFamily="34" charset="-127"/>
                <a:cs typeface="Arial" pitchFamily="34" charset="0"/>
              </a:rPr>
              <a:t>простая и быстрая замена</a:t>
            </a:r>
            <a:r>
              <a:rPr lang="en-US" sz="2000" dirty="0">
                <a:ea typeface="Malgun Gothic" pitchFamily="34" charset="-127"/>
                <a:cs typeface="Arial" pitchFamily="34" charset="0"/>
              </a:rPr>
              <a:t> Java</a:t>
            </a:r>
            <a:endParaRPr lang="ru-RU" sz="2000" dirty="0"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5" name="Picture 11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4474" y="2839124"/>
            <a:ext cx="937260" cy="937260"/>
          </a:xfrm>
          <a:prstGeom prst="rect">
            <a:avLst/>
          </a:prstGeom>
        </p:spPr>
      </p:pic>
      <p:pic>
        <p:nvPicPr>
          <p:cNvPr id="6" name="Picture 12" descr="Hack-Programming-Language-Facebook-Download.png"/>
          <p:cNvPicPr>
            <a:picLocks noChangeAspect="1"/>
          </p:cNvPicPr>
          <p:nvPr/>
        </p:nvPicPr>
        <p:blipFill>
          <a:blip r:embed="rId3" cstate="print"/>
          <a:srcRect l="6415" r="5283"/>
          <a:stretch>
            <a:fillRect/>
          </a:stretch>
        </p:blipFill>
        <p:spPr>
          <a:xfrm>
            <a:off x="2922142" y="3595687"/>
            <a:ext cx="1361440" cy="770901"/>
          </a:xfrm>
          <a:prstGeom prst="rect">
            <a:avLst/>
          </a:prstGeom>
        </p:spPr>
      </p:pic>
      <p:pic>
        <p:nvPicPr>
          <p:cNvPr id="8" name="Picture 14" descr="2014-04-30-TypeScriptLangu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69284" y="4629479"/>
            <a:ext cx="1508760" cy="960816"/>
          </a:xfrm>
          <a:prstGeom prst="rect">
            <a:avLst/>
          </a:prstGeom>
        </p:spPr>
      </p:pic>
      <p:pic>
        <p:nvPicPr>
          <p:cNvPr id="9" name="Picture 15" descr="Kotli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1564" y="5692373"/>
            <a:ext cx="759460" cy="759460"/>
          </a:xfrm>
          <a:prstGeom prst="rect">
            <a:avLst/>
          </a:prstGeom>
        </p:spPr>
      </p:pic>
      <p:pic>
        <p:nvPicPr>
          <p:cNvPr id="10" name="Picture 16" descr="image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0427" y="2380158"/>
            <a:ext cx="1073150" cy="1073150"/>
          </a:xfrm>
          <a:prstGeom prst="rect">
            <a:avLst/>
          </a:prstGeom>
        </p:spPr>
      </p:pic>
      <p:pic>
        <p:nvPicPr>
          <p:cNvPr id="11" name="Picture 17" descr="gogophe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00603" y="1109332"/>
            <a:ext cx="1089978" cy="1089978"/>
          </a:xfrm>
          <a:prstGeom prst="rect">
            <a:avLst/>
          </a:prstGeom>
        </p:spPr>
      </p:pic>
      <p:pic>
        <p:nvPicPr>
          <p:cNvPr id="12" name="Picture 18" descr="dart-logo-wordmark-1200w.png"/>
          <p:cNvPicPr>
            <a:picLocks noChangeAspect="1"/>
          </p:cNvPicPr>
          <p:nvPr/>
        </p:nvPicPr>
        <p:blipFill>
          <a:blip r:embed="rId8" cstate="print"/>
          <a:srcRect l="5278" t="28333" r="4722" b="27222"/>
          <a:stretch>
            <a:fillRect/>
          </a:stretch>
        </p:blipFill>
        <p:spPr>
          <a:xfrm>
            <a:off x="6927002" y="1654321"/>
            <a:ext cx="1686560" cy="6246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10219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Как компании решают проблемы с ЯП</a:t>
            </a:r>
            <a:r>
              <a:rPr lang="en-US" sz="34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?</a:t>
            </a:r>
            <a:endParaRPr lang="ru-RU" sz="34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7163" y="582432"/>
            <a:ext cx="4706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Они создают собственные языки!!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8355106" y="6325094"/>
            <a:ext cx="836519" cy="504056"/>
            <a:chOff x="5868144" y="1018665"/>
            <a:chExt cx="637914" cy="504056"/>
          </a:xfrm>
        </p:grpSpPr>
        <p:sp>
          <p:nvSpPr>
            <p:cNvPr id="18" name="Блок-схема: задержка 17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12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7" name="Picture 13" descr="ceylon_logo.png"/>
          <p:cNvPicPr>
            <a:picLocks noChangeAspect="1"/>
          </p:cNvPicPr>
          <p:nvPr/>
        </p:nvPicPr>
        <p:blipFill>
          <a:blip r:embed="rId9" cstate="print"/>
          <a:srcRect t="25022" b="26800"/>
          <a:stretch>
            <a:fillRect/>
          </a:stretch>
        </p:blipFill>
        <p:spPr>
          <a:xfrm>
            <a:off x="4363374" y="3999727"/>
            <a:ext cx="2275840" cy="8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756" y="4233799"/>
            <a:ext cx="310956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Comic Sans MS" panose="030F0702030302020204" pitchFamily="66" charset="0"/>
              </a:rPr>
              <a:t>Инструменты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ru-RU" sz="3000" dirty="0">
                <a:latin typeface="Comic Sans MS" panose="030F0702030302020204" pitchFamily="66" charset="0"/>
              </a:rPr>
              <a:t>разработки ПО: компиляторы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06" y="138531"/>
            <a:ext cx="779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Инструментарий разработки ПО: Альтернативы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756" y="1886018"/>
            <a:ext cx="310956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Comic Sans MS" panose="030F0702030302020204" pitchFamily="66" charset="0"/>
              </a:rPr>
              <a:t>Языки </a:t>
            </a:r>
            <a:r>
              <a:rPr lang="ru-RU" sz="3000" dirty="0" err="1">
                <a:latin typeface="Comic Sans MS" panose="030F0702030302020204" pitchFamily="66" charset="0"/>
              </a:rPr>
              <a:t>программиро</a:t>
            </a:r>
            <a:r>
              <a:rPr lang="ru-RU" sz="3000" dirty="0">
                <a:latin typeface="Comic Sans MS" panose="030F0702030302020204" pitchFamily="66" charset="0"/>
              </a:rPr>
              <a:t>- </a:t>
            </a:r>
            <a:r>
              <a:rPr lang="ru-RU" sz="3000" dirty="0" err="1">
                <a:latin typeface="Comic Sans MS" panose="030F0702030302020204" pitchFamily="66" charset="0"/>
              </a:rPr>
              <a:t>вания</a:t>
            </a:r>
            <a:endParaRPr lang="ru-RU" sz="3000" dirty="0">
              <a:latin typeface="Comic Sans MS" panose="030F0702030302020204" pitchFamily="66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8267700" y="6325094"/>
            <a:ext cx="923925" cy="832630"/>
            <a:chOff x="5868144" y="1018665"/>
            <a:chExt cx="637914" cy="832630"/>
          </a:xfrm>
        </p:grpSpPr>
        <p:sp>
          <p:nvSpPr>
            <p:cNvPr id="42" name="Блок-схема: задержка 41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2160" y="1020298"/>
              <a:ext cx="493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13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6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3606" y="1556511"/>
            <a:ext cx="3566763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Использовать существующие языки: С/С++, </a:t>
            </a:r>
            <a:r>
              <a:rPr lang="en-US" sz="2000" dirty="0">
                <a:latin typeface="Comic Sans MS" panose="030F0702030302020204" pitchFamily="66" charset="0"/>
              </a:rPr>
              <a:t>Java, C#, Python etc.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756" y="4233799"/>
            <a:ext cx="310956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Comic Sans MS" panose="030F0702030302020204" pitchFamily="66" charset="0"/>
              </a:rPr>
              <a:t>Инструменты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ru-RU" sz="3000" dirty="0">
                <a:latin typeface="Comic Sans MS" panose="030F0702030302020204" pitchFamily="66" charset="0"/>
              </a:rPr>
              <a:t>разработки ПО: компиляторы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506" y="138531"/>
            <a:ext cx="779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Инструментарий разработки ПО: Альтернативы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5376" y="1036945"/>
            <a:ext cx="19809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</a:rPr>
              <a:t>- Легко и просто</a:t>
            </a:r>
          </a:p>
          <a:p>
            <a:r>
              <a:rPr lang="ru-RU" sz="1400" dirty="0">
                <a:solidFill>
                  <a:srgbClr val="FF0000"/>
                </a:solidFill>
              </a:rPr>
              <a:t>- Небезопасно</a:t>
            </a:r>
            <a:br>
              <a:rPr lang="ru-RU" sz="1400" dirty="0">
                <a:solidFill>
                  <a:srgbClr val="FF0000"/>
                </a:solidFill>
              </a:rPr>
            </a:br>
            <a:r>
              <a:rPr lang="ru-RU" sz="1400" dirty="0">
                <a:solidFill>
                  <a:srgbClr val="FF0000"/>
                </a:solidFill>
              </a:rPr>
              <a:t>- Нет гарантии качества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756" y="1886018"/>
            <a:ext cx="310956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Comic Sans MS" panose="030F0702030302020204" pitchFamily="66" charset="0"/>
              </a:rPr>
              <a:t>Языки </a:t>
            </a:r>
            <a:r>
              <a:rPr lang="ru-RU" sz="3000" dirty="0" err="1">
                <a:latin typeface="Comic Sans MS" panose="030F0702030302020204" pitchFamily="66" charset="0"/>
              </a:rPr>
              <a:t>программиро</a:t>
            </a:r>
            <a:r>
              <a:rPr lang="ru-RU" sz="3000" dirty="0">
                <a:latin typeface="Comic Sans MS" panose="030F0702030302020204" pitchFamily="66" charset="0"/>
              </a:rPr>
              <a:t>- </a:t>
            </a:r>
            <a:r>
              <a:rPr lang="ru-RU" sz="3000" dirty="0" err="1">
                <a:latin typeface="Comic Sans MS" panose="030F0702030302020204" pitchFamily="66" charset="0"/>
              </a:rPr>
              <a:t>вания</a:t>
            </a:r>
            <a:endParaRPr lang="ru-RU" sz="30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3605" y="2816335"/>
            <a:ext cx="356676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Создавать собственные языки: </a:t>
            </a:r>
            <a:r>
              <a:rPr lang="en-US" sz="2000" dirty="0" err="1">
                <a:latin typeface="Comic Sans MS" panose="030F0702030302020204" pitchFamily="66" charset="0"/>
              </a:rPr>
              <a:t>Kotlin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b="1" dirty="0">
                <a:latin typeface="Comic Sans MS" panose="030F0702030302020204" pitchFamily="66" charset="0"/>
              </a:rPr>
              <a:t>SLang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3362" y="3184833"/>
            <a:ext cx="238440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- </a:t>
            </a:r>
            <a:r>
              <a:rPr lang="ru-RU" sz="1400" dirty="0">
                <a:solidFill>
                  <a:srgbClr val="FF0000"/>
                </a:solidFill>
              </a:rPr>
              <a:t>Трудно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- </a:t>
            </a:r>
            <a:r>
              <a:rPr lang="ru-RU" sz="1400" dirty="0">
                <a:solidFill>
                  <a:srgbClr val="008000"/>
                </a:solidFill>
              </a:rPr>
              <a:t>Гарантия качества</a:t>
            </a:r>
          </a:p>
          <a:p>
            <a:r>
              <a:rPr lang="ru-RU" sz="1400" dirty="0"/>
              <a:t>- </a:t>
            </a:r>
            <a:r>
              <a:rPr lang="ru-RU" sz="1400" dirty="0">
                <a:solidFill>
                  <a:srgbClr val="FF0000"/>
                </a:solidFill>
              </a:rPr>
              <a:t>Нет гарантии популярности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209483" y="2210305"/>
            <a:ext cx="829622" cy="6055"/>
          </a:xfrm>
          <a:prstGeom prst="straightConnector1">
            <a:avLst/>
          </a:prstGeom>
          <a:ln w="1206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224622" y="3086813"/>
            <a:ext cx="829622" cy="6055"/>
          </a:xfrm>
          <a:prstGeom prst="straightConnector1">
            <a:avLst/>
          </a:prstGeom>
          <a:ln w="1206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8393101" y="6325094"/>
            <a:ext cx="798524" cy="504056"/>
            <a:chOff x="5868144" y="1018665"/>
            <a:chExt cx="637914" cy="504056"/>
          </a:xfrm>
        </p:grpSpPr>
        <p:sp>
          <p:nvSpPr>
            <p:cNvPr id="24" name="Блок-схема: задержка 23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13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55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 bwMode="auto">
          <a:xfrm>
            <a:off x="606393" y="52945"/>
            <a:ext cx="8037094" cy="71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>
              <a:spcBef>
                <a:spcPct val="20000"/>
              </a:spcBef>
            </a:pPr>
            <a: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  <a:t>Импортозамещение</a:t>
            </a:r>
            <a:r>
              <a:rPr lang="en-US" sz="4000" b="1" dirty="0">
                <a:solidFill>
                  <a:srgbClr val="FF9900"/>
                </a:solidFill>
                <a:latin typeface="Comic Sans MS" pitchFamily="66" charset="0"/>
              </a:rPr>
              <a:t> !?</a:t>
            </a:r>
            <a:endParaRPr lang="ru-RU" sz="4000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394" y="1366222"/>
            <a:ext cx="824715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4000" b="1" u="sng" dirty="0">
                <a:solidFill>
                  <a:srgbClr val="0000FF"/>
                </a:solidFill>
                <a:latin typeface="Comic Sans MS" panose="030F0702030302020204" pitchFamily="66" charset="0"/>
              </a:rPr>
              <a:t>Зачем</a:t>
            </a:r>
            <a:r>
              <a:rPr lang="ru-RU" sz="4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ru-RU" sz="4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импортозамещать</a:t>
            </a:r>
            <a:r>
              <a:rPr lang="en-US" sz="4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?</a:t>
            </a:r>
            <a:endParaRPr lang="ru-RU" sz="4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4000" b="1" u="sng" dirty="0">
                <a:solidFill>
                  <a:srgbClr val="0000FF"/>
                </a:solidFill>
                <a:latin typeface="Comic Sans MS" panose="030F0702030302020204" pitchFamily="66" charset="0"/>
              </a:rPr>
              <a:t>Что</a:t>
            </a:r>
            <a:r>
              <a:rPr lang="ru-RU" sz="4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ru-RU" sz="40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импортозамещать</a:t>
            </a:r>
            <a:r>
              <a:rPr lang="en-US" sz="4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?</a:t>
            </a:r>
            <a:endParaRPr lang="ru-RU" sz="4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4000" b="1" u="sng" dirty="0">
                <a:solidFill>
                  <a:srgbClr val="0000FF"/>
                </a:solidFill>
                <a:latin typeface="Comic Sans MS" panose="030F0702030302020204" pitchFamily="66" charset="0"/>
              </a:rPr>
              <a:t>Как</a:t>
            </a:r>
            <a:r>
              <a:rPr lang="ru-RU" sz="4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импортозамещать</a:t>
            </a:r>
            <a:r>
              <a:rPr lang="en-US" sz="40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?</a:t>
            </a:r>
            <a:endParaRPr lang="ru-RU" sz="4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ru-RU" sz="4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r">
              <a:spcBef>
                <a:spcPct val="20000"/>
              </a:spcBef>
            </a:pPr>
            <a:r>
              <a:rPr lang="ru-RU" sz="30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…И причём здесь языки</a:t>
            </a:r>
            <a:br>
              <a:rPr lang="ru-RU" sz="3000" b="1" i="1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ru-RU" sz="30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и компиляторы</a:t>
            </a:r>
            <a:r>
              <a:rPr lang="en-US" sz="30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?</a:t>
            </a:r>
            <a:endParaRPr lang="ru-RU" sz="3000" b="1" i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405596" y="6273268"/>
            <a:ext cx="882927" cy="504056"/>
            <a:chOff x="5868143" y="1018665"/>
            <a:chExt cx="882927" cy="504056"/>
          </a:xfrm>
        </p:grpSpPr>
        <p:sp>
          <p:nvSpPr>
            <p:cNvPr id="5" name="Блок-схема: задержка 4"/>
            <p:cNvSpPr/>
            <p:nvPr/>
          </p:nvSpPr>
          <p:spPr>
            <a:xfrm rot="10800000">
              <a:off x="5868143" y="1018665"/>
              <a:ext cx="678531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2160" y="1020298"/>
              <a:ext cx="73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>
                  <a:latin typeface="Comic Sans MS" panose="030F0702030302020204" pitchFamily="66" charset="0"/>
                </a:rPr>
                <a:t>2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29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3606" y="1556511"/>
            <a:ext cx="3566763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Использовать существующие языки: С/С++, </a:t>
            </a:r>
            <a:r>
              <a:rPr lang="en-US" sz="2000" dirty="0">
                <a:latin typeface="Comic Sans MS" panose="030F0702030302020204" pitchFamily="66" charset="0"/>
              </a:rPr>
              <a:t>Java, C#, Python etc.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756" y="4233799"/>
            <a:ext cx="310956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Comic Sans MS" panose="030F0702030302020204" pitchFamily="66" charset="0"/>
              </a:rPr>
              <a:t>Инструменты</a:t>
            </a: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ru-RU" sz="3000" dirty="0">
                <a:latin typeface="Comic Sans MS" panose="030F0702030302020204" pitchFamily="66" charset="0"/>
              </a:rPr>
              <a:t>разработки ПО: компиляторы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506" y="138531"/>
            <a:ext cx="779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Инструментарий разработки ПО: Альтернативы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5376" y="1036945"/>
            <a:ext cx="19809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</a:rPr>
              <a:t>- Легко и просто</a:t>
            </a:r>
          </a:p>
          <a:p>
            <a:r>
              <a:rPr lang="ru-RU" sz="1400" dirty="0">
                <a:solidFill>
                  <a:srgbClr val="FF0000"/>
                </a:solidFill>
              </a:rPr>
              <a:t>- Небезопасно</a:t>
            </a:r>
            <a:br>
              <a:rPr lang="ru-RU" sz="1400" dirty="0">
                <a:solidFill>
                  <a:srgbClr val="FF0000"/>
                </a:solidFill>
              </a:rPr>
            </a:br>
            <a:r>
              <a:rPr lang="ru-RU" sz="1400" dirty="0">
                <a:solidFill>
                  <a:srgbClr val="FF0000"/>
                </a:solidFill>
              </a:rPr>
              <a:t>- Нет гарантии качества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756" y="1886018"/>
            <a:ext cx="310956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Comic Sans MS" panose="030F0702030302020204" pitchFamily="66" charset="0"/>
              </a:rPr>
              <a:t>Языки </a:t>
            </a:r>
            <a:r>
              <a:rPr lang="ru-RU" sz="3000" dirty="0" err="1">
                <a:latin typeface="Comic Sans MS" panose="030F0702030302020204" pitchFamily="66" charset="0"/>
              </a:rPr>
              <a:t>программиро</a:t>
            </a:r>
            <a:r>
              <a:rPr lang="ru-RU" sz="3000" dirty="0">
                <a:latin typeface="Comic Sans MS" panose="030F0702030302020204" pitchFamily="66" charset="0"/>
              </a:rPr>
              <a:t>- </a:t>
            </a:r>
            <a:r>
              <a:rPr lang="ru-RU" sz="3000" dirty="0" err="1">
                <a:latin typeface="Comic Sans MS" panose="030F0702030302020204" pitchFamily="66" charset="0"/>
              </a:rPr>
              <a:t>вания</a:t>
            </a:r>
            <a:endParaRPr lang="ru-RU" sz="30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3605" y="2816335"/>
            <a:ext cx="356676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Создавать собственные языки: </a:t>
            </a:r>
            <a:r>
              <a:rPr lang="en-US" sz="2000" dirty="0" err="1">
                <a:latin typeface="Comic Sans MS" panose="030F0702030302020204" pitchFamily="66" charset="0"/>
              </a:rPr>
              <a:t>Kotlin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b="1" dirty="0">
                <a:latin typeface="Comic Sans MS" panose="030F0702030302020204" pitchFamily="66" charset="0"/>
              </a:rPr>
              <a:t>SLang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3606" y="4017356"/>
            <a:ext cx="3566763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Использовать существующие компиляторы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3605" y="5289980"/>
            <a:ext cx="356676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Создавать собственные компиляторы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381" y="5771683"/>
            <a:ext cx="1880271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- </a:t>
            </a:r>
            <a:r>
              <a:rPr lang="ru-RU" sz="1400" dirty="0">
                <a:solidFill>
                  <a:srgbClr val="FF0000"/>
                </a:solidFill>
              </a:rPr>
              <a:t>Долго и трудно</a:t>
            </a:r>
          </a:p>
          <a:p>
            <a:r>
              <a:rPr lang="ru-RU" sz="1400" dirty="0"/>
              <a:t>- </a:t>
            </a:r>
            <a:r>
              <a:rPr lang="ru-RU" sz="1400" dirty="0">
                <a:solidFill>
                  <a:srgbClr val="008000"/>
                </a:solidFill>
              </a:rPr>
              <a:t>Безопасно</a:t>
            </a:r>
            <a:br>
              <a:rPr lang="ru-RU" sz="1400" dirty="0">
                <a:solidFill>
                  <a:srgbClr val="008000"/>
                </a:solidFill>
              </a:rPr>
            </a:br>
            <a:r>
              <a:rPr lang="ru-RU" sz="1400" dirty="0">
                <a:solidFill>
                  <a:srgbClr val="008000"/>
                </a:solidFill>
              </a:rPr>
              <a:t>- Гарантии качества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1914" y="3167930"/>
            <a:ext cx="238440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- </a:t>
            </a:r>
            <a:r>
              <a:rPr lang="ru-RU" sz="1400" dirty="0">
                <a:solidFill>
                  <a:srgbClr val="FF0000"/>
                </a:solidFill>
              </a:rPr>
              <a:t>Трудно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- </a:t>
            </a:r>
            <a:r>
              <a:rPr lang="ru-RU" sz="1400" dirty="0">
                <a:solidFill>
                  <a:srgbClr val="008000"/>
                </a:solidFill>
              </a:rPr>
              <a:t>Гарантия качества</a:t>
            </a:r>
          </a:p>
          <a:p>
            <a:r>
              <a:rPr lang="ru-RU" sz="1400" dirty="0"/>
              <a:t>- </a:t>
            </a:r>
            <a:r>
              <a:rPr lang="ru-RU" sz="1400" dirty="0">
                <a:solidFill>
                  <a:srgbClr val="FF0000"/>
                </a:solidFill>
              </a:rPr>
              <a:t>Нет гарантии популярности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209483" y="2210305"/>
            <a:ext cx="829622" cy="6055"/>
          </a:xfrm>
          <a:prstGeom prst="straightConnector1">
            <a:avLst/>
          </a:prstGeom>
          <a:ln w="1206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224622" y="3086813"/>
            <a:ext cx="829622" cy="6055"/>
          </a:xfrm>
          <a:prstGeom prst="straightConnector1">
            <a:avLst/>
          </a:prstGeom>
          <a:ln w="1206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233707" y="4534427"/>
            <a:ext cx="829622" cy="6055"/>
          </a:xfrm>
          <a:prstGeom prst="straightConnector1">
            <a:avLst/>
          </a:prstGeom>
          <a:ln w="1206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263983" y="5520099"/>
            <a:ext cx="829622" cy="6055"/>
          </a:xfrm>
          <a:prstGeom prst="straightConnector1">
            <a:avLst/>
          </a:prstGeom>
          <a:ln w="1206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8334375" y="6325094"/>
            <a:ext cx="857250" cy="504056"/>
            <a:chOff x="5868144" y="1018665"/>
            <a:chExt cx="637914" cy="504056"/>
          </a:xfrm>
        </p:grpSpPr>
        <p:sp>
          <p:nvSpPr>
            <p:cNvPr id="24" name="Блок-схема: задержка 23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13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24789" y="4466539"/>
            <a:ext cx="19809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</a:rPr>
              <a:t>- Легко и просто</a:t>
            </a:r>
          </a:p>
          <a:p>
            <a:r>
              <a:rPr lang="ru-RU" sz="1400" dirty="0">
                <a:solidFill>
                  <a:srgbClr val="FF0000"/>
                </a:solidFill>
              </a:rPr>
              <a:t>- Небезопасно</a:t>
            </a:r>
            <a:br>
              <a:rPr lang="ru-RU" sz="1400" dirty="0">
                <a:solidFill>
                  <a:srgbClr val="FF0000"/>
                </a:solidFill>
              </a:rPr>
            </a:br>
            <a:r>
              <a:rPr lang="ru-RU" sz="1400" dirty="0">
                <a:solidFill>
                  <a:srgbClr val="FF0000"/>
                </a:solidFill>
              </a:rPr>
              <a:t>- Нет гарантии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300971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506" y="138531"/>
            <a:ext cx="779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Инструментарий разработки ПО: выбор </a:t>
            </a:r>
            <a:r>
              <a:rPr lang="ru-RU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Иннополиса</a:t>
            </a:r>
            <a:r>
              <a:rPr lang="en-US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*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756" y="1758850"/>
            <a:ext cx="691855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Comic Sans MS" panose="030F0702030302020204" pitchFamily="66" charset="0"/>
              </a:rPr>
              <a:t>Реализовать </a:t>
            </a:r>
            <a:r>
              <a:rPr lang="ru-RU" sz="3000" b="1" dirty="0">
                <a:latin typeface="Comic Sans MS" panose="030F0702030302020204" pitchFamily="66" charset="0"/>
              </a:rPr>
              <a:t>собственный компилятор</a:t>
            </a:r>
            <a:r>
              <a:rPr lang="ru-RU" sz="3000" dirty="0">
                <a:latin typeface="Comic Sans MS" panose="030F0702030302020204" pitchFamily="66" charset="0"/>
              </a:rPr>
              <a:t> одного из распространенных промышленных ЯП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756" y="4277991"/>
            <a:ext cx="691855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Comic Sans MS" panose="030F0702030302020204" pitchFamily="66" charset="0"/>
              </a:rPr>
              <a:t>Спроектировать </a:t>
            </a:r>
            <a:r>
              <a:rPr lang="ru-RU" sz="3000" b="1" dirty="0">
                <a:latin typeface="Comic Sans MS" panose="030F0702030302020204" pitchFamily="66" charset="0"/>
              </a:rPr>
              <a:t>новый язык </a:t>
            </a:r>
            <a:r>
              <a:rPr lang="ru-RU" sz="3000" dirty="0">
                <a:latin typeface="Comic Sans MS" panose="030F0702030302020204" pitchFamily="66" charset="0"/>
              </a:rPr>
              <a:t>программирования и реализовать для него </a:t>
            </a:r>
            <a:r>
              <a:rPr lang="ru-RU" sz="3000" dirty="0" smtClean="0">
                <a:latin typeface="Comic Sans MS" panose="030F0702030302020204" pitchFamily="66" charset="0"/>
              </a:rPr>
              <a:t>компилятор</a:t>
            </a:r>
            <a:endParaRPr lang="ru-RU" sz="3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9995" y="2296256"/>
            <a:ext cx="3034631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8000"/>
                </a:solidFill>
              </a:rPr>
              <a:t>С++</a:t>
            </a:r>
            <a:r>
              <a:rPr lang="en-US" sz="4000" b="1" dirty="0">
                <a:solidFill>
                  <a:srgbClr val="008000"/>
                </a:solidFill>
              </a:rPr>
              <a:t/>
            </a:r>
            <a:br>
              <a:rPr lang="en-US" sz="4000" b="1" dirty="0">
                <a:solidFill>
                  <a:srgbClr val="008000"/>
                </a:solidFill>
              </a:rPr>
            </a:br>
            <a:r>
              <a:rPr lang="en-US" sz="3000" dirty="0">
                <a:solidFill>
                  <a:srgbClr val="008000"/>
                </a:solidFill>
              </a:rPr>
              <a:t>Version</a:t>
            </a:r>
            <a:r>
              <a:rPr lang="ru-RU" sz="3000" dirty="0">
                <a:solidFill>
                  <a:srgbClr val="008000"/>
                </a:solidFill>
              </a:rPr>
              <a:t> </a:t>
            </a:r>
            <a:r>
              <a:rPr lang="en-US" sz="3000" dirty="0">
                <a:solidFill>
                  <a:srgbClr val="008000"/>
                </a:solidFill>
              </a:rPr>
              <a:t>ISO 2020</a:t>
            </a:r>
            <a:endParaRPr lang="ru-RU" sz="3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9995" y="5414905"/>
            <a:ext cx="303463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</a:rPr>
              <a:t>SLang</a:t>
            </a:r>
            <a:endParaRPr lang="ru-RU" sz="4000" b="1" dirty="0">
              <a:solidFill>
                <a:srgbClr val="FF0000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93101" y="6325094"/>
            <a:ext cx="798524" cy="504056"/>
            <a:chOff x="5868144" y="1018665"/>
            <a:chExt cx="637914" cy="504056"/>
          </a:xfrm>
        </p:grpSpPr>
        <p:sp>
          <p:nvSpPr>
            <p:cNvPr id="8" name="Блок-схема: задержка 7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8144" y="1020298"/>
              <a:ext cx="637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  14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2875" y="6265172"/>
            <a:ext cx="380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* Лаборатория операционных систем, языков программирования и компиляторов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21930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949" y="1994641"/>
            <a:ext cx="8477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1. Проект </a:t>
            </a:r>
            <a:r>
              <a:rPr lang="ru-RU" sz="5000" b="1" dirty="0" err="1" smtClean="0">
                <a:solidFill>
                  <a:srgbClr val="CC6600"/>
                </a:solidFill>
                <a:latin typeface="Comic Sans MS" panose="030F0702030302020204" pitchFamily="66" charset="0"/>
              </a:rPr>
              <a:t>ПлюсПлюс</a:t>
            </a:r>
            <a:r>
              <a:rPr lang="ru-RU" sz="5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:</a:t>
            </a:r>
            <a:br>
              <a:rPr lang="ru-RU" sz="5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</a:br>
            <a:r>
              <a:rPr lang="ru-RU" sz="5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Реализация языка С++</a:t>
            </a:r>
            <a:endParaRPr lang="ru-RU" sz="5000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4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 bwMode="auto">
          <a:xfrm>
            <a:off x="294997" y="24845"/>
            <a:ext cx="8741775" cy="55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3400" b="1" dirty="0" smtClean="0">
                <a:solidFill>
                  <a:srgbClr val="FF9900"/>
                </a:solidFill>
                <a:latin typeface="Comic Sans MS" pitchFamily="66" charset="0"/>
              </a:rPr>
              <a:t>Проект «</a:t>
            </a:r>
            <a:r>
              <a:rPr lang="ru-RU" sz="3400" b="1" dirty="0" err="1" smtClean="0">
                <a:solidFill>
                  <a:srgbClr val="FF9900"/>
                </a:solidFill>
                <a:latin typeface="Comic Sans MS" pitchFamily="66" charset="0"/>
              </a:rPr>
              <a:t>ПлюсПлюс</a:t>
            </a:r>
            <a:r>
              <a:rPr lang="ru-RU" sz="3400" b="1" dirty="0" smtClean="0">
                <a:solidFill>
                  <a:srgbClr val="FF9900"/>
                </a:solidFill>
                <a:latin typeface="Comic Sans MS" pitchFamily="66" charset="0"/>
              </a:rPr>
              <a:t>»: чем хорош С++</a:t>
            </a:r>
            <a:endParaRPr lang="ru-RU" sz="3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554" y="816933"/>
            <a:ext cx="8158661" cy="584775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Унаследованный код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; 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большая армия </a:t>
            </a:r>
            <a:r>
              <a:rPr lang="ru-RU" sz="2200" dirty="0" err="1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разрабочиков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; 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хорошая образовательная инфраструктура.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Отличные компиляторы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, IDE &amp; 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другие инструменты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:</a:t>
            </a:r>
            <a:b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- </a:t>
            </a:r>
            <a:r>
              <a:rPr lang="en-US" sz="2200" dirty="0" err="1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gcc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/>
            </a:r>
            <a:b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- clang/LLVM</a:t>
            </a:r>
            <a:b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- Microsoft C++, Visual Studio etc.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b="1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С++ - исключительно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сложный объект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:</a:t>
            </a:r>
            <a:b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- 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Для изучения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/>
            </a:r>
            <a:b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- 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Для использования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/>
            </a:r>
            <a:b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- 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Для реализации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ru-RU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Язык С++ активно и быстро развивается: новые версии 2011, 2014, 2017, 2020 весьма сильно </a:t>
            </a: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развивают 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язык.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Успешный опыт разработки:</a:t>
            </a:r>
            <a:b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Full ISO-compliant C++ compiler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/>
            </a:r>
            <a:b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en-US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(</a:t>
            </a:r>
            <a:r>
              <a:rPr lang="ru-RU" sz="2200" dirty="0" err="1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Интерстрон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, 2000).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Запрос со стороны МО (компилятор С++ для ОС Багет)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  <a:sym typeface="Wingdings" pitchFamily="2" charset="2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8453658" y="6325094"/>
            <a:ext cx="690342" cy="504056"/>
            <a:chOff x="5868144" y="1018665"/>
            <a:chExt cx="596746" cy="504056"/>
          </a:xfrm>
        </p:grpSpPr>
        <p:sp>
          <p:nvSpPr>
            <p:cNvPr id="5" name="Блок-схема: задержка 4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70992" y="1039860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16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14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97" y="1151125"/>
            <a:ext cx="150522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/>
            </a:r>
            <a:br>
              <a:rPr lang="ru-RU" b="1" dirty="0" smtClean="0">
                <a:latin typeface="Comic Sans MS" panose="030F0702030302020204" pitchFamily="66" charset="0"/>
              </a:rPr>
            </a:br>
            <a:r>
              <a:rPr lang="ru-RU" b="1" dirty="0" smtClean="0">
                <a:latin typeface="Comic Sans MS" panose="030F0702030302020204" pitchFamily="66" charset="0"/>
              </a:rPr>
              <a:t/>
            </a:r>
            <a:br>
              <a:rPr lang="ru-RU" b="1" dirty="0" smtClean="0">
                <a:latin typeface="Comic Sans MS" panose="030F0702030302020204" pitchFamily="66" charset="0"/>
              </a:rPr>
            </a:b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022" y="1332100"/>
            <a:ext cx="150522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/>
            </a:r>
            <a:br>
              <a:rPr lang="ru-RU" b="1" dirty="0" smtClean="0">
                <a:latin typeface="Comic Sans MS" panose="030F0702030302020204" pitchFamily="66" charset="0"/>
              </a:rPr>
            </a:br>
            <a:r>
              <a:rPr lang="ru-RU" b="1" dirty="0" smtClean="0">
                <a:latin typeface="Comic Sans MS" panose="030F0702030302020204" pitchFamily="66" charset="0"/>
              </a:rPr>
              <a:t/>
            </a:r>
            <a:br>
              <a:rPr lang="ru-RU" b="1" dirty="0" smtClean="0">
                <a:latin typeface="Comic Sans MS" panose="030F0702030302020204" pitchFamily="66" charset="0"/>
              </a:rPr>
            </a:b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2" name="Подзаголовок 2"/>
          <p:cNvSpPr txBox="1">
            <a:spLocks/>
          </p:cNvSpPr>
          <p:nvPr/>
        </p:nvSpPr>
        <p:spPr bwMode="auto">
          <a:xfrm>
            <a:off x="294997" y="24845"/>
            <a:ext cx="8741775" cy="60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3400" b="1" dirty="0" smtClean="0">
                <a:solidFill>
                  <a:srgbClr val="FF9900"/>
                </a:solidFill>
                <a:latin typeface="Comic Sans MS" pitchFamily="66" charset="0"/>
              </a:rPr>
              <a:t>Проект «</a:t>
            </a:r>
            <a:r>
              <a:rPr lang="ru-RU" sz="3400" b="1" dirty="0" err="1" smtClean="0">
                <a:solidFill>
                  <a:srgbClr val="FF9900"/>
                </a:solidFill>
                <a:latin typeface="Comic Sans MS" pitchFamily="66" charset="0"/>
              </a:rPr>
              <a:t>ПлюсПлюс</a:t>
            </a:r>
            <a:r>
              <a:rPr lang="ru-RU" sz="3400" b="1" dirty="0" smtClean="0">
                <a:solidFill>
                  <a:srgbClr val="FF9900"/>
                </a:solidFill>
                <a:latin typeface="Comic Sans MS" pitchFamily="66" charset="0"/>
              </a:rPr>
              <a:t>»:</a:t>
            </a:r>
            <a:r>
              <a:rPr lang="en-US" sz="3400" b="1" dirty="0" smtClean="0">
                <a:solidFill>
                  <a:srgbClr val="FF9900"/>
                </a:solidFill>
                <a:latin typeface="Comic Sans MS" pitchFamily="66" charset="0"/>
              </a:rPr>
              <a:t> </a:t>
            </a:r>
            <a:r>
              <a:rPr lang="ru-RU" sz="3400" b="1" dirty="0" smtClean="0">
                <a:solidFill>
                  <a:srgbClr val="FF9900"/>
                </a:solidFill>
                <a:latin typeface="Comic Sans MS" pitchFamily="66" charset="0"/>
              </a:rPr>
              <a:t>архитектура</a:t>
            </a:r>
            <a:endParaRPr lang="ru-RU" sz="3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672" y="1513075"/>
            <a:ext cx="150522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Исходные</a:t>
            </a:r>
            <a:br>
              <a:rPr lang="ru-RU" b="1" dirty="0" smtClean="0">
                <a:latin typeface="Comic Sans MS" panose="030F0702030302020204" pitchFamily="66" charset="0"/>
              </a:rPr>
            </a:br>
            <a:r>
              <a:rPr lang="ru-RU" b="1" dirty="0" smtClean="0">
                <a:latin typeface="Comic Sans MS" panose="030F0702030302020204" pitchFamily="66" charset="0"/>
              </a:rPr>
              <a:t>тексты программы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6076" y="1055100"/>
            <a:ext cx="219999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/>
            </a:r>
            <a:br>
              <a:rPr lang="ru-RU" b="1" dirty="0" smtClean="0">
                <a:latin typeface="Comic Sans MS" panose="030F0702030302020204" pitchFamily="66" charset="0"/>
              </a:rPr>
            </a:br>
            <a:r>
              <a:rPr lang="ru-RU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Семантическое представление программы</a:t>
            </a:r>
          </a:p>
          <a:p>
            <a:pPr algn="ctr"/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3450" y="5180797"/>
            <a:ext cx="2262326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Генерация кода: Эльбрус, Багет,</a:t>
            </a:r>
            <a:br>
              <a:rPr lang="ru-RU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ru-RU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Фантом…</a:t>
            </a:r>
            <a:endParaRPr lang="ru-RU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161" y="4106534"/>
            <a:ext cx="159095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rgbClr val="0000F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Статический анализ</a:t>
            </a:r>
            <a:endParaRPr lang="ru-RU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4675" y="3038073"/>
            <a:ext cx="192405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rgbClr val="0000FF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Сертификация</a:t>
            </a:r>
            <a:endParaRPr lang="ru-RU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Стрелка вправо 17"/>
          <p:cNvSpPr/>
          <p:nvPr/>
        </p:nvSpPr>
        <p:spPr>
          <a:xfrm>
            <a:off x="2286000" y="1368532"/>
            <a:ext cx="3200677" cy="850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90976" y="1332100"/>
            <a:ext cx="17145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Компилятор переднего плана С++</a:t>
            </a:r>
            <a:endParaRPr lang="ru-RU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7347660" y="2412542"/>
            <a:ext cx="2" cy="615006"/>
          </a:xfrm>
          <a:prstGeom prst="straightConnector1">
            <a:avLst/>
          </a:prstGeom>
          <a:ln w="85725" cmpd="dbl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6588988" y="2403642"/>
            <a:ext cx="2" cy="1711102"/>
          </a:xfrm>
          <a:prstGeom prst="straightConnector1">
            <a:avLst/>
          </a:prstGeom>
          <a:ln w="85725" cmpd="dbl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5830316" y="2403642"/>
            <a:ext cx="2" cy="2777155"/>
          </a:xfrm>
          <a:prstGeom prst="straightConnector1">
            <a:avLst/>
          </a:prstGeom>
          <a:ln w="85725" cmpd="dbl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0913" y="3128013"/>
            <a:ext cx="4229378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</a:rPr>
              <a:t>Текущее состояние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Comic Sans MS" panose="030F0702030302020204" pitchFamily="66" charset="0"/>
              </a:rPr>
              <a:t>Эскизное проектирование завершено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Comic Sans MS" panose="030F0702030302020204" pitchFamily="66" charset="0"/>
              </a:rPr>
              <a:t>Разрабатывается прототип системы</a:t>
            </a:r>
          </a:p>
          <a:p>
            <a:r>
              <a:rPr lang="ru-RU" b="1" dirty="0" smtClean="0">
                <a:latin typeface="Comic Sans MS" panose="030F0702030302020204" pitchFamily="66" charset="0"/>
              </a:rPr>
              <a:t>Проблемы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Comic Sans MS" panose="030F0702030302020204" pitchFamily="66" charset="0"/>
              </a:rPr>
              <a:t>Высокая сложность объекта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Comic Sans MS" panose="030F0702030302020204" pitchFamily="66" charset="0"/>
              </a:rPr>
              <a:t>Долгий горизонт планирования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Comic Sans MS" panose="030F0702030302020204" pitchFamily="66" charset="0"/>
              </a:rPr>
              <a:t>Недостаток ресурсов</a:t>
            </a:r>
            <a:endParaRPr lang="ru-RU" dirty="0">
              <a:latin typeface="Comic Sans MS" panose="030F0702030302020204" pitchFamily="66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8355106" y="6325094"/>
            <a:ext cx="836519" cy="504056"/>
            <a:chOff x="5868144" y="1018665"/>
            <a:chExt cx="637914" cy="504056"/>
          </a:xfrm>
        </p:grpSpPr>
        <p:sp>
          <p:nvSpPr>
            <p:cNvPr id="23" name="Блок-схема: задержка 22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17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88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949" y="1994641"/>
            <a:ext cx="8477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>
                <a:solidFill>
                  <a:srgbClr val="CC6600"/>
                </a:solidFill>
                <a:latin typeface="Comic Sans MS" panose="030F0702030302020204" pitchFamily="66" charset="0"/>
              </a:rPr>
              <a:t>2</a:t>
            </a:r>
            <a:r>
              <a:rPr lang="ru-RU" sz="5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. Проект </a:t>
            </a:r>
            <a:r>
              <a:rPr lang="ru-RU" sz="5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СЛанг</a:t>
            </a:r>
            <a:r>
              <a:rPr lang="ru-RU" sz="5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:</a:t>
            </a:r>
            <a:br>
              <a:rPr lang="ru-RU" sz="5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</a:br>
            <a:r>
              <a:rPr lang="ru-RU" sz="5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Проектирование и реализация нового ЯП</a:t>
            </a:r>
            <a:endParaRPr lang="ru-RU" sz="5000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8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798272"/>
              </p:ext>
            </p:extLst>
          </p:nvPr>
        </p:nvGraphicFramePr>
        <p:xfrm>
          <a:off x="323528" y="772033"/>
          <a:ext cx="7200800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4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1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500" b="1" dirty="0">
                          <a:latin typeface="Arial" pitchFamily="34" charset="0"/>
                          <a:cs typeface="Arial" pitchFamily="34" charset="0"/>
                        </a:rPr>
                        <a:t>Свойство языка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C#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latin typeface="Arial" pitchFamily="34" charset="0"/>
                          <a:cs typeface="Arial" pitchFamily="34" charset="0"/>
                        </a:rPr>
                        <a:t>Objec</a:t>
                      </a:r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b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500" b="1" dirty="0" err="1">
                          <a:latin typeface="Arial" pitchFamily="34" charset="0"/>
                          <a:cs typeface="Arial" pitchFamily="34" charset="0"/>
                        </a:rPr>
                        <a:t>tive</a:t>
                      </a:r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r>
                        <a:rPr lang="ru-RU" sz="1500" b="1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Script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Безопасность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Эффективность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Строгая</a:t>
                      </a:r>
                      <a:r>
                        <a:rPr lang="ru-RU" sz="1500" baseline="0" dirty="0">
                          <a:latin typeface="Arial" pitchFamily="34" charset="0"/>
                          <a:cs typeface="Arial" pitchFamily="34" charset="0"/>
                        </a:rPr>
                        <a:t> типизация</a:t>
                      </a:r>
                      <a:endParaRPr lang="ru-RU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Поддержка ООП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есть*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есть*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Оптимизирующая</a:t>
                      </a: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компиляция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нет*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нет*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Масштабируемость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  <a:endParaRPr lang="ru-RU" sz="1500" b="0" dirty="0">
                        <a:solidFill>
                          <a:srgbClr val="CC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  <a:endParaRPr lang="ru-RU" sz="1500" b="0" dirty="0">
                        <a:solidFill>
                          <a:srgbClr val="CC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Авт. сборка мусора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Поддержка</a:t>
                      </a:r>
                      <a:b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параллельности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Модульность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ru-RU" sz="15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Раздельная</a:t>
                      </a:r>
                      <a:b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компиляция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endParaRPr lang="ru-RU" sz="15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Общий дизайн</a:t>
                      </a:r>
                      <a:b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языка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средний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средний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плохой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плохой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плохой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плохой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0056" y="102197"/>
            <a:ext cx="865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Проект СЛанг: Идеальный </a:t>
            </a:r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ЯП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056" y="6111113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Вывод</a:t>
            </a: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: ни один из существующих языков </a:t>
            </a:r>
            <a:r>
              <a:rPr lang="ru-RU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не обеспечивает </a:t>
            </a: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необходимый уровень качества программ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8438963" y="6319040"/>
            <a:ext cx="705031" cy="474748"/>
            <a:chOff x="5868144" y="1018665"/>
            <a:chExt cx="597549" cy="504057"/>
          </a:xfrm>
        </p:grpSpPr>
        <p:sp>
          <p:nvSpPr>
            <p:cNvPr id="7" name="Блок-схема: задержка 6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795" y="1032555"/>
              <a:ext cx="493898" cy="49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19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001828"/>
              </p:ext>
            </p:extLst>
          </p:nvPr>
        </p:nvGraphicFramePr>
        <p:xfrm>
          <a:off x="323528" y="772033"/>
          <a:ext cx="8496944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4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1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500" b="1" dirty="0">
                          <a:latin typeface="Arial" pitchFamily="34" charset="0"/>
                          <a:cs typeface="Arial" pitchFamily="34" charset="0"/>
                        </a:rPr>
                        <a:t>Свойство языка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C#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latin typeface="Arial" pitchFamily="34" charset="0"/>
                          <a:cs typeface="Arial" pitchFamily="34" charset="0"/>
                        </a:rPr>
                        <a:t>Objec</a:t>
                      </a:r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b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500" b="1" dirty="0" err="1">
                          <a:latin typeface="Arial" pitchFamily="34" charset="0"/>
                          <a:cs typeface="Arial" pitchFamily="34" charset="0"/>
                        </a:rPr>
                        <a:t>tive</a:t>
                      </a:r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r>
                        <a:rPr lang="ru-RU" sz="1500" b="1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1500" b="1" dirty="0">
                          <a:latin typeface="Arial" pitchFamily="34" charset="0"/>
                          <a:cs typeface="Arial" pitchFamily="34" charset="0"/>
                        </a:rPr>
                        <a:t>Script</a:t>
                      </a:r>
                      <a:endParaRPr lang="ru-RU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Идеальный язык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Безопасность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Эффективность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Строгая</a:t>
                      </a:r>
                      <a:r>
                        <a:rPr lang="ru-RU" sz="1500" baseline="0" dirty="0">
                          <a:latin typeface="Arial" pitchFamily="34" charset="0"/>
                          <a:cs typeface="Arial" pitchFamily="34" charset="0"/>
                        </a:rPr>
                        <a:t> типизация</a:t>
                      </a:r>
                      <a:endParaRPr lang="ru-RU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Поддержка ООП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есть*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есть*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Оптимизирующая</a:t>
                      </a: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компиляция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нет*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нет*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Масштабируемость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  <a:endParaRPr lang="ru-RU" sz="1500" b="0" dirty="0">
                        <a:solidFill>
                          <a:srgbClr val="CC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  <a:endParaRPr lang="ru-RU" sz="1500" b="0" dirty="0">
                        <a:solidFill>
                          <a:srgbClr val="CC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средняя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низкая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высокая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Авт. сборка мусора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Поддержка</a:t>
                      </a:r>
                      <a:b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параллельности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Модульность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ru-RU" sz="15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Раздельная</a:t>
                      </a:r>
                      <a:b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компиляция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  <a:endParaRPr lang="ru-RU" sz="15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нет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есть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Общий дизайн</a:t>
                      </a:r>
                      <a:b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1500" dirty="0">
                          <a:latin typeface="Arial" pitchFamily="34" charset="0"/>
                          <a:cs typeface="Arial" pitchFamily="34" charset="0"/>
                        </a:rPr>
                        <a:t>языка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средний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CC6600"/>
                          </a:solidFill>
                          <a:latin typeface="Arial" pitchFamily="34" charset="0"/>
                          <a:cs typeface="Arial" pitchFamily="34" charset="0"/>
                        </a:rPr>
                        <a:t>средний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плохой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плохой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плохой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плохой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rgbClr val="006600"/>
                          </a:solidFill>
                          <a:latin typeface="Arial" pitchFamily="34" charset="0"/>
                          <a:cs typeface="Arial" pitchFamily="34" charset="0"/>
                        </a:rPr>
                        <a:t>отличный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056" y="6111113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Вывод</a:t>
            </a: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: ни один из существующих языков </a:t>
            </a:r>
            <a:r>
              <a:rPr lang="ru-RU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не обеспечивает </a:t>
            </a:r>
            <a:r>
              <a:rPr lang="ru-RU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необходимый уровень качества программ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8438971" y="6325094"/>
            <a:ext cx="672872" cy="504056"/>
            <a:chOff x="5868144" y="1018665"/>
            <a:chExt cx="570292" cy="504056"/>
          </a:xfrm>
        </p:grpSpPr>
        <p:sp>
          <p:nvSpPr>
            <p:cNvPr id="8" name="Блок-схема: задержка 7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4538" y="1050905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19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0056" y="102197"/>
            <a:ext cx="865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Проект СЛанг: Идеальный </a:t>
            </a:r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ЯП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33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254" y="858481"/>
            <a:ext cx="8343145" cy="2877711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Строгая типизация и автоматическое выведение типов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Непротиворечивая семантика, простой синтаксис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  <a:sym typeface="Wingdings" pitchFamily="2" charset="2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Автоматическое управление памятью (сборка «мусора»).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Развитая и безопасная поддержка параллелизма.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Принцип «один язык для всех целевых платформ»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Высокая эффективность кода; глубокие оптимизации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Поддержка автоматической верификации программ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255" y="4114909"/>
            <a:ext cx="8219320" cy="246221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Традиционная императивная парадигма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Модульность и раздельная компиляция компонентов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ООП с множественным наследованием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Базовые средства функционального программирования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Поддержка обобщенного программирования</a:t>
            </a:r>
            <a:r>
              <a:rPr lang="ru-RU" sz="22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(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generics).</a:t>
            </a:r>
            <a:endParaRPr lang="ru-RU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Поддержка </a:t>
            </a:r>
            <a:r>
              <a:rPr lang="en-US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concurrency</a:t>
            </a:r>
            <a:r>
              <a:rPr lang="ru-RU" sz="2200" dirty="0" smtClean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 на уровне языка.</a:t>
            </a:r>
            <a:endParaRPr lang="en-US" sz="22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21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Язык</a:t>
            </a:r>
            <a:r>
              <a:rPr lang="en-US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SLang</a:t>
            </a:r>
            <a:r>
              <a:rPr lang="en-US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: </a:t>
            </a:r>
            <a:r>
              <a:rPr lang="ru-RU" sz="36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Основные характеристики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55106" y="6325094"/>
            <a:ext cx="836519" cy="504056"/>
            <a:chOff x="5868144" y="1018665"/>
            <a:chExt cx="637914" cy="504056"/>
          </a:xfrm>
        </p:grpSpPr>
        <p:sp>
          <p:nvSpPr>
            <p:cNvPr id="8" name="Блок-схема: задержка 7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20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657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365" y="102197"/>
            <a:ext cx="876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SLang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: </a:t>
            </a:r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сферы применения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4034" y="1042134"/>
            <a:ext cx="8825188" cy="525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больших и сложных программных и программно-аппаратных систем с повышенными требованиями к надежности (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mission</a:t>
            </a:r>
            <a:r>
              <a:rPr lang="ru-RU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critical applications</a:t>
            </a: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Встроенные системы промышленного назначения: </a:t>
            </a:r>
            <a:r>
              <a:rPr lang="ru-RU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робототехнические комплексы</a:t>
            </a: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беспилотные летательные аппараты, автомобили и другие мобильные устройства.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ПО для обеспечения безопасной и эффективной передачи данных: </a:t>
            </a:r>
            <a:r>
              <a:rPr lang="ru-RU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технологии </a:t>
            </a:r>
            <a:r>
              <a:rPr lang="ru-RU" b="1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</a:t>
            </a: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Программные системы с ограниченными возможностями по энергопотреблению.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с элементами искусственного интеллекта: </a:t>
            </a:r>
            <a:r>
              <a:rPr lang="ru-RU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нейронные сети</a:t>
            </a: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обработка и анализ больших массивов информации («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big data</a:t>
            </a: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»), реализация эффективных алгоритмов </a:t>
            </a:r>
            <a:r>
              <a:rPr lang="ru-RU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распознавания образов</a:t>
            </a: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управления процессами разработки ПО; программные комплексы </a:t>
            </a:r>
            <a:r>
              <a:rPr lang="ru-RU" b="1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верификации и сертификации ПО </a:t>
            </a:r>
            <a:r>
              <a:rPr lang="ru-RU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ru-RU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различным критериям.</a:t>
            </a:r>
            <a:endParaRPr lang="ru-RU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8344657" y="6325094"/>
            <a:ext cx="846968" cy="504056"/>
            <a:chOff x="5868144" y="1018665"/>
            <a:chExt cx="637914" cy="504056"/>
          </a:xfrm>
        </p:grpSpPr>
        <p:sp>
          <p:nvSpPr>
            <p:cNvPr id="5" name="Блок-схема: задержка 4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21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18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393" y="1454633"/>
            <a:ext cx="8167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«Закладки»</a:t>
            </a:r>
            <a:r>
              <a:rPr 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??</a:t>
            </a:r>
            <a:r>
              <a:rPr lang="ru-RU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Вредоносный код</a:t>
            </a:r>
            <a:r>
              <a:rPr 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??</a:t>
            </a:r>
            <a:endParaRPr lang="ru-RU" sz="3000" dirty="0">
              <a:solidFill>
                <a:schemeClr val="accent5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Недокументированные возможности</a:t>
            </a:r>
            <a:r>
              <a:rPr 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??</a:t>
            </a:r>
            <a:endParaRPr lang="ru-RU" sz="3000" dirty="0">
              <a:solidFill>
                <a:schemeClr val="accent5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3000" dirty="0">
                <a:latin typeface="Comic Sans MS" panose="030F0702030302020204" pitchFamily="66" charset="0"/>
              </a:rPr>
              <a:t>Трудности </a:t>
            </a:r>
            <a:r>
              <a:rPr lang="ru-RU" sz="3000" dirty="0" smtClean="0">
                <a:latin typeface="Comic Sans MS" panose="030F0702030302020204" pitchFamily="66" charset="0"/>
              </a:rPr>
              <a:t>сопровождения</a:t>
            </a:r>
            <a:r>
              <a:rPr lang="en-US" sz="3000" dirty="0" smtClean="0">
                <a:latin typeface="Comic Sans MS" panose="030F0702030302020204" pitchFamily="66" charset="0"/>
              </a:rPr>
              <a:t>…</a:t>
            </a:r>
            <a:endParaRPr lang="ru-RU" sz="3000" dirty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3000" dirty="0" smtClean="0">
                <a:latin typeface="Comic Sans MS" panose="030F0702030302020204" pitchFamily="66" charset="0"/>
              </a:rPr>
              <a:t>Ошибки</a:t>
            </a:r>
            <a:r>
              <a:rPr lang="ru-RU" sz="3000" dirty="0">
                <a:latin typeface="Comic Sans MS" panose="030F0702030302020204" pitchFamily="66" charset="0"/>
              </a:rPr>
              <a:t>!</a:t>
            </a:r>
            <a:r>
              <a:rPr lang="en-US" sz="3000" dirty="0">
                <a:latin typeface="Comic Sans MS" panose="030F0702030302020204" pitchFamily="66" charset="0"/>
              </a:rPr>
              <a:t>!</a:t>
            </a:r>
            <a:endParaRPr lang="ru-RU" sz="3000" dirty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3000" dirty="0">
                <a:latin typeface="Comic Sans MS" panose="030F0702030302020204" pitchFamily="66" charset="0"/>
              </a:rPr>
              <a:t>Зависимость от </a:t>
            </a:r>
            <a:r>
              <a:rPr lang="ru-RU" sz="3000" dirty="0" smtClean="0">
                <a:latin typeface="Comic Sans MS" panose="030F0702030302020204" pitchFamily="66" charset="0"/>
              </a:rPr>
              <a:t>производителя</a:t>
            </a:r>
            <a:endParaRPr lang="ru-RU" sz="3000" dirty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3000" b="1" dirty="0" smtClean="0">
                <a:latin typeface="Comic Sans MS" panose="030F0702030302020204" pitchFamily="66" charset="0"/>
              </a:rPr>
              <a:t>Устаревающая </a:t>
            </a:r>
            <a:r>
              <a:rPr lang="ru-RU" sz="3000" b="1" dirty="0">
                <a:latin typeface="Comic Sans MS" panose="030F0702030302020204" pitchFamily="66" charset="0"/>
              </a:rPr>
              <a:t>архитектура!</a:t>
            </a:r>
            <a:r>
              <a:rPr lang="en-US" sz="3000" b="1" dirty="0">
                <a:latin typeface="Comic Sans MS" panose="030F0702030302020204" pitchFamily="66" charset="0"/>
              </a:rPr>
              <a:t>!</a:t>
            </a:r>
            <a:endParaRPr lang="ru-RU" sz="3000" b="1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 bwMode="auto">
          <a:xfrm>
            <a:off x="606393" y="52945"/>
            <a:ext cx="8037094" cy="71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>
              <a:spcBef>
                <a:spcPct val="20000"/>
              </a:spcBef>
            </a:pPr>
            <a: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  <a:t>Зачем </a:t>
            </a:r>
            <a:r>
              <a:rPr lang="ru-RU" sz="4000" b="1" dirty="0" err="1">
                <a:solidFill>
                  <a:srgbClr val="FF9900"/>
                </a:solidFill>
                <a:latin typeface="Comic Sans MS" pitchFamily="66" charset="0"/>
              </a:rPr>
              <a:t>импортозамещать</a:t>
            </a:r>
            <a:r>
              <a:rPr lang="en-US" sz="4000" b="1" dirty="0">
                <a:solidFill>
                  <a:srgbClr val="FF9900"/>
                </a:solidFill>
                <a:latin typeface="Comic Sans MS" pitchFamily="66" charset="0"/>
              </a:rPr>
              <a:t>?</a:t>
            </a:r>
            <a:endParaRPr lang="ru-RU" sz="4000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8405596" y="6273268"/>
            <a:ext cx="882927" cy="504056"/>
            <a:chOff x="5868143" y="1018665"/>
            <a:chExt cx="882927" cy="504056"/>
          </a:xfrm>
        </p:grpSpPr>
        <p:sp>
          <p:nvSpPr>
            <p:cNvPr id="5" name="Блок-схема: задержка 4"/>
            <p:cNvSpPr/>
            <p:nvPr/>
          </p:nvSpPr>
          <p:spPr>
            <a:xfrm rot="10800000">
              <a:off x="5868143" y="1018665"/>
              <a:ext cx="678531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2160" y="1020298"/>
              <a:ext cx="73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>
                  <a:latin typeface="Comic Sans MS" panose="030F0702030302020204" pitchFamily="66" charset="0"/>
                </a:rPr>
                <a:t>3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" name="Подзаголовок 2"/>
          <p:cNvSpPr txBox="1">
            <a:spLocks/>
          </p:cNvSpPr>
          <p:nvPr/>
        </p:nvSpPr>
        <p:spPr bwMode="auto">
          <a:xfrm>
            <a:off x="3257550" y="601585"/>
            <a:ext cx="5148046" cy="46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ru-RU" sz="2800" b="1" i="1" dirty="0" smtClean="0">
                <a:solidFill>
                  <a:srgbClr val="FF9900"/>
                </a:solidFill>
                <a:latin typeface="Comic Sans MS" pitchFamily="66" charset="0"/>
              </a:rPr>
              <a:t>Технологический аспект</a:t>
            </a:r>
            <a:endParaRPr lang="ru-RU" sz="2800" b="1" i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64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328" y="4829907"/>
            <a:ext cx="7128792" cy="13464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pPr algn="ctr" ea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SLang Standard Library</a:t>
            </a:r>
            <a:br>
              <a:rPr lang="en-US" sz="2000" b="1" dirty="0">
                <a:ea typeface="HY견고딕" pitchFamily="18" charset="-127"/>
                <a:cs typeface="Arial" pitchFamily="34" charset="0"/>
              </a:rPr>
            </a:br>
            <a:endParaRPr lang="en-US" sz="2000" b="1" dirty="0">
              <a:ea typeface="HY견고딕" pitchFamily="18" charset="-127"/>
              <a:cs typeface="Arial" pitchFamily="34" charset="0"/>
            </a:endParaRPr>
          </a:p>
          <a:p>
            <a:pPr ea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	Basic Units	Key Units	       Language</a:t>
            </a:r>
            <a:br>
              <a:rPr lang="en-US" sz="2000" b="1" dirty="0">
                <a:ea typeface="HY견고딕" pitchFamily="18" charset="-127"/>
                <a:cs typeface="Arial" pitchFamily="34" charset="0"/>
              </a:rPr>
            </a:br>
            <a:r>
              <a:rPr lang="en-US" sz="2000" b="1" dirty="0">
                <a:ea typeface="HY견고딕" pitchFamily="18" charset="-127"/>
                <a:cs typeface="Arial" pitchFamily="34" charset="0"/>
              </a:rPr>
              <a:t>					       Support Library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750" y="1381960"/>
            <a:ext cx="1539770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 eaLnBrk="0" latin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SLang Component\\\\\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627" y="1502715"/>
            <a:ext cx="1539770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 eaLnBrk="0" latin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SLang Component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639" y="1608319"/>
            <a:ext cx="1539770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 eaLnBrk="0" latin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SLang Component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 bwMode="auto">
          <a:xfrm>
            <a:off x="1657791" y="24845"/>
            <a:ext cx="612023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  <a:t>Проект </a:t>
            </a:r>
            <a:r>
              <a:rPr lang="en-US" sz="4000" b="1" dirty="0">
                <a:solidFill>
                  <a:srgbClr val="FF9900"/>
                </a:solidFill>
                <a:latin typeface="Comic Sans MS" pitchFamily="66" charset="0"/>
              </a:rPr>
              <a:t>SLang</a:t>
            </a:r>
            <a:endParaRPr lang="ru-RU" sz="4000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2127488" y="1608319"/>
            <a:ext cx="1178104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3407616" y="1194842"/>
            <a:ext cx="1639887" cy="129583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 Tree</a:t>
            </a:r>
            <a:endParaRPr lang="ru-R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4"/>
          <p:cNvSpPr>
            <a:spLocks noChangeAspect="1" noChangeArrowheads="1"/>
          </p:cNvSpPr>
          <p:nvPr/>
        </p:nvSpPr>
        <p:spPr bwMode="auto">
          <a:xfrm>
            <a:off x="3813529" y="1848259"/>
            <a:ext cx="193675" cy="1825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35"/>
          <p:cNvSpPr>
            <a:spLocks noChangeAspect="1" noChangeArrowheads="1"/>
          </p:cNvSpPr>
          <p:nvPr/>
        </p:nvSpPr>
        <p:spPr bwMode="auto">
          <a:xfrm>
            <a:off x="4286604" y="1848259"/>
            <a:ext cx="193675" cy="1825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36"/>
          <p:cNvSpPr>
            <a:spLocks noChangeAspect="1" noChangeArrowheads="1"/>
          </p:cNvSpPr>
          <p:nvPr/>
        </p:nvSpPr>
        <p:spPr bwMode="auto">
          <a:xfrm>
            <a:off x="3970691" y="2208622"/>
            <a:ext cx="322262" cy="1825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Oval 37"/>
          <p:cNvSpPr>
            <a:spLocks noChangeAspect="1" noChangeArrowheads="1"/>
          </p:cNvSpPr>
          <p:nvPr/>
        </p:nvSpPr>
        <p:spPr bwMode="auto">
          <a:xfrm>
            <a:off x="4062766" y="1554572"/>
            <a:ext cx="192087" cy="1825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AutoShape 38"/>
          <p:cNvSpPr>
            <a:spLocks noChangeAspect="1" noChangeArrowheads="1"/>
          </p:cNvSpPr>
          <p:nvPr/>
        </p:nvSpPr>
        <p:spPr bwMode="auto">
          <a:xfrm>
            <a:off x="4524729" y="2176872"/>
            <a:ext cx="217487" cy="1968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Line 39"/>
          <p:cNvSpPr>
            <a:spLocks noChangeAspect="1" noChangeShapeType="1"/>
          </p:cNvSpPr>
          <p:nvPr/>
        </p:nvSpPr>
        <p:spPr bwMode="auto">
          <a:xfrm flipH="1">
            <a:off x="3991329" y="1708559"/>
            <a:ext cx="101600" cy="150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18" name="Line 40"/>
          <p:cNvSpPr>
            <a:spLocks noChangeAspect="1" noChangeShapeType="1"/>
          </p:cNvSpPr>
          <p:nvPr/>
        </p:nvSpPr>
        <p:spPr bwMode="auto">
          <a:xfrm>
            <a:off x="4213579" y="1708559"/>
            <a:ext cx="103187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19" name="Line 41"/>
          <p:cNvSpPr>
            <a:spLocks noChangeAspect="1" noChangeShapeType="1"/>
          </p:cNvSpPr>
          <p:nvPr/>
        </p:nvSpPr>
        <p:spPr bwMode="auto">
          <a:xfrm flipH="1">
            <a:off x="4165954" y="2027647"/>
            <a:ext cx="198437" cy="173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20" name="Line 42"/>
          <p:cNvSpPr>
            <a:spLocks noChangeAspect="1" noChangeShapeType="1"/>
          </p:cNvSpPr>
          <p:nvPr/>
        </p:nvSpPr>
        <p:spPr bwMode="auto">
          <a:xfrm>
            <a:off x="4394554" y="2019709"/>
            <a:ext cx="212725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5133118" y="1576516"/>
            <a:ext cx="1120973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339706" y="1294507"/>
            <a:ext cx="1539770" cy="9381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 eaLnBrk="0" latinLnBrk="0" hangingPunct="0"/>
            <a:r>
              <a:rPr lang="en-US" sz="1600" b="1" dirty="0">
                <a:ea typeface="HY견고딕" pitchFamily="18" charset="-127"/>
                <a:cs typeface="Arial" pitchFamily="34" charset="0"/>
              </a:rPr>
              <a:t>Intermediate Program Representation</a:t>
            </a:r>
            <a:endParaRPr lang="ru-RU" sz="1600" b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5" name="Стрелка вправо 24"/>
          <p:cNvSpPr/>
          <p:nvPr/>
        </p:nvSpPr>
        <p:spPr>
          <a:xfrm rot="5400000">
            <a:off x="6703691" y="2518035"/>
            <a:ext cx="870304" cy="45625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114122" y="3334966"/>
            <a:ext cx="995469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 eaLnBrk="0" latin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LLVM </a:t>
            </a:r>
            <a:r>
              <a:rPr lang="en-US" sz="2000" b="1" dirty="0" err="1">
                <a:ea typeface="HY견고딕" pitchFamily="18" charset="-127"/>
                <a:cs typeface="Arial" pitchFamily="34" charset="0"/>
              </a:rPr>
              <a:t>Bitcode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10058" y="3338468"/>
            <a:ext cx="716769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 eaLnBrk="0" latin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MSIL code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285838" y="3236814"/>
            <a:ext cx="3647506" cy="14217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13842" y="3338235"/>
            <a:ext cx="917063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0" rIns="0" rtlCol="0" anchor="ctr" anchorCtr="0">
            <a:noAutofit/>
          </a:bodyPr>
          <a:lstStyle/>
          <a:p>
            <a:pPr algn="ctr" eaLnBrk="0" latin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C Code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60073" y="2373722"/>
            <a:ext cx="159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sz="2000" b="1" i="1" dirty="0">
                <a:ea typeface="HY견고딕" pitchFamily="18" charset="-127"/>
                <a:cs typeface="Arial" pitchFamily="34" charset="0"/>
              </a:rPr>
              <a:t>Code Generation</a:t>
            </a:r>
            <a:endParaRPr lang="ru-RU" sz="2000" b="1" i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87687" y="2053586"/>
            <a:ext cx="104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sz="2000" b="1" i="1" dirty="0">
                <a:ea typeface="HY견고딕" pitchFamily="18" charset="-127"/>
                <a:cs typeface="Arial" pitchFamily="34" charset="0"/>
              </a:rPr>
              <a:t>Parsing</a:t>
            </a:r>
            <a:endParaRPr lang="ru-RU" sz="2000" b="1" i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56634" y="1928385"/>
            <a:ext cx="153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sz="2000" b="1" i="1" dirty="0">
                <a:ea typeface="HY견고딕" pitchFamily="18" charset="-127"/>
                <a:cs typeface="Arial" pitchFamily="34" charset="0"/>
              </a:rPr>
              <a:t>IR Generation</a:t>
            </a:r>
            <a:endParaRPr lang="ru-RU" sz="2000" b="1" i="1" dirty="0"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8037" y="3306348"/>
            <a:ext cx="1925082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Language Server Protocol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V="1">
            <a:off x="3299645" y="4050835"/>
            <a:ext cx="0" cy="22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3763515" y="4041981"/>
            <a:ext cx="0" cy="22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4163643" y="4050835"/>
            <a:ext cx="0" cy="22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4597681" y="4041981"/>
            <a:ext cx="0" cy="22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5027775" y="4050835"/>
            <a:ext cx="0" cy="22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1244" y="4265966"/>
            <a:ext cx="194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US" sz="2000" b="1" i="1" dirty="0">
                <a:ea typeface="HY견고딕" pitchFamily="18" charset="-127"/>
                <a:cs typeface="Arial" pitchFamily="34" charset="0"/>
              </a:rPr>
              <a:t>Client Programs</a:t>
            </a:r>
            <a:endParaRPr lang="ru-RU" sz="2000" b="1" i="1" dirty="0"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1086916" y="2392552"/>
            <a:ext cx="5904" cy="843886"/>
          </a:xfrm>
          <a:prstGeom prst="straightConnector1">
            <a:avLst/>
          </a:prstGeom>
          <a:ln w="889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1559" y="3334966"/>
            <a:ext cx="1714315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2000" b="1" dirty="0">
                <a:ea typeface="HY견고딕" pitchFamily="18" charset="-127"/>
                <a:cs typeface="Arial" pitchFamily="34" charset="0"/>
              </a:rPr>
              <a:t>Configuration Management</a:t>
            </a:r>
            <a:endParaRPr lang="ru-RU" sz="2000" b="1" dirty="0"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>
            <a:off x="3299645" y="5240227"/>
            <a:ext cx="18664" cy="83672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4271614" y="2543953"/>
            <a:ext cx="2087" cy="732940"/>
          </a:xfrm>
          <a:prstGeom prst="straightConnector1">
            <a:avLst/>
          </a:prstGeom>
          <a:ln w="889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5457825" y="5240227"/>
            <a:ext cx="189" cy="83672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22486" y="3348980"/>
            <a:ext cx="782713" cy="707886"/>
          </a:xfrm>
          <a:prstGeom prst="rect">
            <a:avLst/>
          </a:prstGeom>
          <a:solidFill>
            <a:srgbClr val="FF6600"/>
          </a:solidFill>
        </p:spPr>
        <p:txBody>
          <a:bodyPr wrap="square" lIns="0" rIns="0" rtlCol="0" anchor="ctr" anchorCtr="0">
            <a:noAutofit/>
          </a:bodyPr>
          <a:lstStyle/>
          <a:p>
            <a:pPr algn="ctr" eaLnBrk="0" latinLnBrk="0" hangingPunct="0"/>
            <a:r>
              <a:rPr lang="ru-RU" sz="1600" b="1" dirty="0" smtClean="0">
                <a:ea typeface="HY견고딕" pitchFamily="18" charset="-127"/>
                <a:cs typeface="Arial" pitchFamily="34" charset="0"/>
              </a:rPr>
              <a:t>Фантом</a:t>
            </a:r>
            <a:br>
              <a:rPr lang="ru-RU" sz="1600" b="1" dirty="0" smtClean="0">
                <a:ea typeface="HY견고딕" pitchFamily="18" charset="-127"/>
                <a:cs typeface="Arial" pitchFamily="34" charset="0"/>
              </a:rPr>
            </a:br>
            <a:r>
              <a:rPr lang="ru-RU" sz="1600" b="1" dirty="0" smtClean="0">
                <a:ea typeface="HY견고딕" pitchFamily="18" charset="-127"/>
                <a:cs typeface="Arial" pitchFamily="34" charset="0"/>
              </a:rPr>
              <a:t>Эльбрус</a:t>
            </a:r>
            <a:endParaRPr lang="ru-RU" sz="1600" b="1" dirty="0">
              <a:ea typeface="HY견고딕" pitchFamily="18" charset="-127"/>
              <a:cs typeface="Arial" pitchFamily="34" charset="0"/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8303192" y="6325094"/>
            <a:ext cx="888433" cy="504056"/>
            <a:chOff x="5868144" y="1018665"/>
            <a:chExt cx="637914" cy="504056"/>
          </a:xfrm>
        </p:grpSpPr>
        <p:sp>
          <p:nvSpPr>
            <p:cNvPr id="60" name="Блок-схема: задержка 59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22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64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949" y="1994641"/>
            <a:ext cx="8477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Спасибо!</a:t>
            </a:r>
          </a:p>
          <a:p>
            <a:pPr algn="ctr"/>
            <a:r>
              <a:rPr lang="ru-RU" sz="6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Вопросы</a:t>
            </a:r>
            <a:r>
              <a:rPr lang="en-US" sz="6000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?</a:t>
            </a:r>
            <a:endParaRPr lang="ru-RU" sz="6000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0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702" y="3058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Who is this Guy? 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 bwMode="auto">
          <a:xfrm>
            <a:off x="168747" y="1108261"/>
            <a:ext cx="8749035" cy="439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 b="1" dirty="0">
                <a:latin typeface="Comic Sans MS" pitchFamily="66" charset="0"/>
              </a:rPr>
              <a:t>Евгений Зуев</a:t>
            </a:r>
            <a:endParaRPr lang="en-US" sz="2800" b="1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 dirty="0">
                <a:latin typeface="Comic Sans MS" pitchFamily="66" charset="0"/>
              </a:rPr>
              <a:t>Работал в МГУ</a:t>
            </a:r>
            <a:r>
              <a:rPr lang="en-US" sz="2800" dirty="0">
                <a:latin typeface="Comic Sans MS" pitchFamily="66" charset="0"/>
              </a:rPr>
              <a:t>,</a:t>
            </a:r>
            <a:r>
              <a:rPr lang="ru-RU" sz="2800" dirty="0"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Swiss Fed Inst of Technology </a:t>
            </a:r>
            <a:r>
              <a:rPr lang="ru-RU" sz="2800" dirty="0">
                <a:latin typeface="Comic Sans MS" pitchFamily="66" charset="0"/>
              </a:rPr>
              <a:t>в</a:t>
            </a:r>
            <a:r>
              <a:rPr lang="en-US" sz="2800" dirty="0">
                <a:latin typeface="Comic Sans MS" pitchFamily="66" charset="0"/>
              </a:rPr>
              <a:t> Zürich (ETHZ</a:t>
            </a:r>
            <a:r>
              <a:rPr lang="ru-RU" sz="2800" dirty="0" smtClean="0">
                <a:latin typeface="Comic Sans MS" pitchFamily="66" charset="0"/>
              </a:rPr>
              <a:t>),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ru-RU" sz="2800" dirty="0">
                <a:latin typeface="Comic Sans MS" pitchFamily="66" charset="0"/>
              </a:rPr>
              <a:t>в </a:t>
            </a:r>
            <a:r>
              <a:rPr lang="en-US" sz="2800" dirty="0">
                <a:latin typeface="Comic Sans MS" pitchFamily="66" charset="0"/>
              </a:rPr>
              <a:t>Lausanne (EPFL</a:t>
            </a:r>
            <a:r>
              <a:rPr lang="ru-RU" sz="2800" dirty="0" smtClean="0">
                <a:latin typeface="Comic Sans MS" pitchFamily="66" charset="0"/>
              </a:rPr>
              <a:t>)</a:t>
            </a:r>
            <a:r>
              <a:rPr lang="ru-RU" sz="2800" dirty="0">
                <a:latin typeface="Comic Sans MS" pitchFamily="66" charset="0"/>
              </a:rPr>
              <a:t>;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Samsung R&amp;D; </a:t>
            </a:r>
            <a:r>
              <a:rPr lang="ru-RU" sz="2800" dirty="0">
                <a:latin typeface="Comic Sans MS" pitchFamily="66" charset="0"/>
              </a:rPr>
              <a:t>Сейчас в университете Иннополис</a:t>
            </a:r>
            <a:r>
              <a:rPr lang="en-US" sz="2800" dirty="0">
                <a:latin typeface="Comic Sans MS" pitchFamily="66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Comic Sans MS" pitchFamily="66" charset="0"/>
              </a:rPr>
              <a:t>PhD </a:t>
            </a:r>
            <a:r>
              <a:rPr lang="ru-RU" sz="2800" dirty="0">
                <a:latin typeface="Comic Sans MS" pitchFamily="66" charset="0"/>
              </a:rPr>
              <a:t>(1999</a:t>
            </a:r>
            <a:r>
              <a:rPr lang="en-US" sz="2800" dirty="0">
                <a:latin typeface="Comic Sans MS" pitchFamily="66" charset="0"/>
              </a:rPr>
              <a:t>, </a:t>
            </a:r>
            <a:r>
              <a:rPr lang="ru-RU" sz="2800" dirty="0">
                <a:latin typeface="Comic Sans MS" pitchFamily="66" charset="0"/>
              </a:rPr>
              <a:t>НИВЦ МГУ).</a:t>
            </a:r>
            <a:endParaRPr lang="en-US" sz="28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 dirty="0">
                <a:latin typeface="Comic Sans MS" pitchFamily="66" charset="0"/>
              </a:rPr>
              <a:t>Профессиональные интересы: </a:t>
            </a:r>
            <a:r>
              <a:rPr lang="en-US" sz="2800" b="1" dirty="0">
                <a:latin typeface="Comic Sans MS" pitchFamily="66" charset="0"/>
              </a:rPr>
              <a:t>compiler construction</a:t>
            </a:r>
            <a:r>
              <a:rPr lang="ru-RU" sz="2800" b="1" dirty="0">
                <a:latin typeface="Comic Sans MS" pitchFamily="66" charset="0"/>
              </a:rPr>
              <a:t>, </a:t>
            </a:r>
            <a:r>
              <a:rPr lang="en-US" sz="2800" b="1" dirty="0">
                <a:latin typeface="Comic Sans MS" pitchFamily="66" charset="0"/>
              </a:rPr>
              <a:t>language design</a:t>
            </a:r>
            <a:r>
              <a:rPr lang="ru-RU" sz="2800" b="1" dirty="0">
                <a:latin typeface="Comic Sans MS" pitchFamily="66" charset="0"/>
              </a:rPr>
              <a:t>, </a:t>
            </a:r>
            <a:r>
              <a:rPr lang="en-US" sz="2800" b="1" dirty="0">
                <a:latin typeface="Comic Sans MS" pitchFamily="66" charset="0"/>
              </a:rPr>
              <a:t>programming languages’ semantics</a:t>
            </a:r>
            <a:r>
              <a:rPr lang="en-US" sz="2800" dirty="0">
                <a:latin typeface="Comic Sans MS" pitchFamily="66" charset="0"/>
              </a:rPr>
              <a:t>.</a:t>
            </a:r>
            <a:endParaRPr lang="ru-RU" sz="28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 dirty="0">
                <a:latin typeface="Comic Sans MS" pitchFamily="66" charset="0"/>
              </a:rPr>
              <a:t>Несколько книг по программированию.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8429436" y="6325094"/>
            <a:ext cx="762189" cy="504056"/>
            <a:chOff x="5868144" y="1018665"/>
            <a:chExt cx="637914" cy="504056"/>
          </a:xfrm>
        </p:grpSpPr>
        <p:sp>
          <p:nvSpPr>
            <p:cNvPr id="5" name="Блок-схема: задержка 4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55994" y="1020298"/>
              <a:ext cx="550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24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" t="4424" r="8803" b="20468"/>
          <a:stretch/>
        </p:blipFill>
        <p:spPr>
          <a:xfrm>
            <a:off x="7557248" y="72343"/>
            <a:ext cx="1500520" cy="164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689" y="5758832"/>
            <a:ext cx="371964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Email: </a:t>
            </a:r>
            <a:r>
              <a:rPr lang="en-US" sz="2200" dirty="0">
                <a:hlinkClick r:id="rId3"/>
              </a:rPr>
              <a:t>e.zuev@innopolis.ru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Telegram: @</a:t>
            </a:r>
            <a:r>
              <a:rPr lang="en-US" sz="2200" dirty="0" err="1"/>
              <a:t>zouev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66432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3243" y="138164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>
                <a:solidFill>
                  <a:srgbClr val="CC6600"/>
                </a:solidFill>
                <a:latin typeface="Comic Sans MS" panose="030F0702030302020204" pitchFamily="66" charset="0"/>
              </a:rPr>
              <a:t>Прошлые проекты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078" y="1036745"/>
            <a:ext cx="8158661" cy="5247590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ISO compliant </a:t>
            </a:r>
            <a:r>
              <a:rPr lang="en-US" sz="2800" b="1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C++ front end compiler</a:t>
            </a: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/>
            </a:r>
            <a:b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</a:br>
            <a:r>
              <a:rPr lang="ru-RU" sz="2800" dirty="0" err="1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Интерстрон</a:t>
            </a: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,</a:t>
            </a:r>
            <a:r>
              <a:rPr lang="ru-RU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 Москва, 2000</a:t>
            </a:r>
            <a:endParaRPr lang="en-US" sz="28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err="1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Zonnon</a:t>
            </a:r>
            <a:r>
              <a:rPr lang="en-US" sz="2800" b="1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 language and compiler </a:t>
            </a: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for .NET &amp; Visual Studio</a:t>
            </a:r>
            <a:r>
              <a:rPr lang="ru-RU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ETH Zürich, 2005</a:t>
            </a:r>
            <a:endParaRPr lang="en-US" sz="28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  <a:sym typeface="Wingdings" pitchFamily="2" charset="2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Swift prototype compiler </a:t>
            </a: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for OS </a:t>
            </a:r>
            <a:r>
              <a:rPr lang="en-US" sz="2800" dirty="0" err="1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Tizen</a:t>
            </a: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  <a:sym typeface="Wingdings" pitchFamily="2" charset="2"/>
              </a:rPr>
              <a:t>Samsung R&amp;D Center, Moscow, 2015</a:t>
            </a:r>
            <a:endParaRPr lang="ru-RU" sz="28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  <a:sym typeface="Wingdings" pitchFamily="2" charset="2"/>
            </a:endParaRPr>
          </a:p>
          <a:p>
            <a:pPr eaLnBrk="0" latinLnBrk="0" hangingPunct="0">
              <a:spcAft>
                <a:spcPts val="600"/>
              </a:spcAft>
            </a:pPr>
            <a:endParaRPr lang="ru-RU" sz="28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  <a:sym typeface="Wingdings" pitchFamily="2" charset="2"/>
            </a:endParaRPr>
          </a:p>
          <a:p>
            <a:pPr eaLnBrk="0" latinLnBrk="0" hangingPunct="0">
              <a:spcAft>
                <a:spcPts val="600"/>
              </a:spcAft>
            </a:pPr>
            <a:r>
              <a:rPr lang="ru-RU" sz="24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Несколько книг по программированию</a:t>
            </a:r>
            <a:r>
              <a:rPr lang="en-US" sz="24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; </a:t>
            </a:r>
            <a:r>
              <a:rPr lang="ru-RU" sz="24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последние:</a:t>
            </a:r>
            <a:endParaRPr lang="en-US" sz="24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«Редкая профессия», ДМК Пресс, 2014</a:t>
            </a:r>
          </a:p>
          <a:p>
            <a:pPr marL="360000" indent="-360000" eaLnBrk="0" latinLnBrk="0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ru-RU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Русский перевод предварительного стандарта </a:t>
            </a: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ISO </a:t>
            </a:r>
            <a:r>
              <a:rPr lang="ru-RU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С++</a:t>
            </a:r>
            <a:r>
              <a:rPr lang="en-US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, </a:t>
            </a:r>
            <a:r>
              <a:rPr lang="ru-RU" sz="2800" dirty="0">
                <a:latin typeface="Comic Sans MS" panose="030F0702030302020204" pitchFamily="66" charset="0"/>
                <a:ea typeface="Malgun Gothic" pitchFamily="34" charset="-127"/>
                <a:cs typeface="Arial" panose="020B0604020202020204" pitchFamily="34" charset="0"/>
              </a:rPr>
              <a:t>Интерстрон, 2016</a:t>
            </a:r>
            <a:endParaRPr lang="en-US" sz="2800" dirty="0">
              <a:latin typeface="Comic Sans MS" panose="030F0702030302020204" pitchFamily="66" charset="0"/>
              <a:ea typeface="Malgun Gothic" pitchFamily="34" charset="-127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399158" y="6325094"/>
            <a:ext cx="792467" cy="504056"/>
            <a:chOff x="5868144" y="1018665"/>
            <a:chExt cx="637914" cy="504056"/>
          </a:xfrm>
        </p:grpSpPr>
        <p:sp>
          <p:nvSpPr>
            <p:cNvPr id="6" name="Блок-схема: задержка 5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25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698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6702" y="3058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Who is this Guy? 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 bwMode="auto">
          <a:xfrm>
            <a:off x="1" y="899566"/>
            <a:ext cx="8917782" cy="542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 b="1" dirty="0">
                <a:latin typeface="Comic Sans MS" pitchFamily="66" charset="0"/>
              </a:rPr>
              <a:t>Алексей Канатов. </a:t>
            </a:r>
            <a:r>
              <a:rPr lang="ru-RU" sz="2800" dirty="0">
                <a:latin typeface="Comic Sans MS" pitchFamily="66" charset="0"/>
              </a:rPr>
              <a:t>Работал в </a:t>
            </a:r>
            <a:r>
              <a:rPr lang="en-US" sz="2800" dirty="0">
                <a:latin typeface="Comic Sans MS" pitchFamily="66" charset="0"/>
              </a:rPr>
              <a:t>Object Tools</a:t>
            </a:r>
            <a:r>
              <a:rPr lang="ru-RU" sz="2800" dirty="0">
                <a:latin typeface="Comic Sans MS" pitchFamily="66" charset="0"/>
              </a:rPr>
              <a:t> (</a:t>
            </a:r>
            <a:r>
              <a:rPr lang="en-US" sz="2800" dirty="0">
                <a:latin typeface="Comic Sans MS" pitchFamily="66" charset="0"/>
              </a:rPr>
              <a:t>Visual Eiffel compiler </a:t>
            </a:r>
            <a:r>
              <a:rPr lang="ru-RU" sz="2800" dirty="0">
                <a:latin typeface="Comic Sans MS" pitchFamily="66" charset="0"/>
              </a:rPr>
              <a:t>архитектор)</a:t>
            </a:r>
            <a:r>
              <a:rPr lang="en-US" sz="2800" dirty="0">
                <a:latin typeface="Comic Sans MS" pitchFamily="66" charset="0"/>
              </a:rPr>
              <a:t>, Intel (</a:t>
            </a:r>
            <a:r>
              <a:rPr lang="ru-RU" sz="2800" dirty="0">
                <a:latin typeface="Comic Sans MS" pitchFamily="66" charset="0"/>
              </a:rPr>
              <a:t>руководитель отдела</a:t>
            </a:r>
            <a:r>
              <a:rPr lang="en-US" sz="2800" dirty="0">
                <a:latin typeface="Comic Sans MS" pitchFamily="66" charset="0"/>
              </a:rPr>
              <a:t>), </a:t>
            </a:r>
            <a:r>
              <a:rPr lang="en-US" sz="2800" dirty="0" err="1">
                <a:latin typeface="Comic Sans MS" pitchFamily="66" charset="0"/>
              </a:rPr>
              <a:t>WorldQuant</a:t>
            </a:r>
            <a:r>
              <a:rPr lang="ru-RU" sz="2800" dirty="0">
                <a:latin typeface="Comic Sans MS" pitchFamily="66" charset="0"/>
              </a:rPr>
              <a:t> (директор)</a:t>
            </a:r>
            <a:r>
              <a:rPr lang="en-US" sz="2800" dirty="0">
                <a:latin typeface="Comic Sans MS" pitchFamily="66" charset="0"/>
              </a:rPr>
              <a:t>, Samsung</a:t>
            </a:r>
            <a:r>
              <a:rPr lang="ru-RU" sz="2800" dirty="0">
                <a:latin typeface="Comic Sans MS" pitchFamily="66" charset="0"/>
              </a:rPr>
              <a:t> </a:t>
            </a:r>
            <a:r>
              <a:rPr lang="ru-RU" sz="2800" dirty="0" smtClean="0">
                <a:latin typeface="Comic Sans MS" pitchFamily="66" charset="0"/>
              </a:rPr>
              <a:t>(руководитель </a:t>
            </a:r>
            <a:r>
              <a:rPr lang="ru-RU" sz="2800" dirty="0">
                <a:latin typeface="Comic Sans MS" pitchFamily="66" charset="0"/>
              </a:rPr>
              <a:t>отдела)</a:t>
            </a:r>
            <a:r>
              <a:rPr lang="en-US" sz="2800" dirty="0">
                <a:latin typeface="Comic Sans MS" pitchFamily="66" charset="0"/>
              </a:rPr>
              <a:t>; </a:t>
            </a:r>
            <a:r>
              <a:rPr lang="ru-RU" sz="2800" dirty="0">
                <a:latin typeface="Comic Sans MS" pitchFamily="66" charset="0"/>
              </a:rPr>
              <a:t>Сейчас в университете Иннополис (доцент, руководитель лаборатории)</a:t>
            </a:r>
            <a:r>
              <a:rPr lang="en-US" sz="2800" dirty="0">
                <a:latin typeface="Comic Sans MS" pitchFamily="66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 dirty="0">
                <a:latin typeface="Comic Sans MS" pitchFamily="66" charset="0"/>
              </a:rPr>
              <a:t>Аспирантура (199</a:t>
            </a:r>
            <a:r>
              <a:rPr lang="en-US" sz="2800" dirty="0">
                <a:latin typeface="Comic Sans MS" pitchFamily="66" charset="0"/>
              </a:rPr>
              <a:t>5, </a:t>
            </a:r>
            <a:r>
              <a:rPr lang="ru-RU" sz="2800" dirty="0">
                <a:latin typeface="Comic Sans MS" pitchFamily="66" charset="0"/>
              </a:rPr>
              <a:t>МИФИ).</a:t>
            </a:r>
            <a:endParaRPr lang="en-US" sz="28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 dirty="0">
                <a:latin typeface="Comic Sans MS" pitchFamily="66" charset="0"/>
              </a:rPr>
              <a:t>Профессиональные интересы: </a:t>
            </a:r>
            <a:r>
              <a:rPr lang="en-US" sz="2800" b="1" dirty="0">
                <a:latin typeface="Comic Sans MS" pitchFamily="66" charset="0"/>
              </a:rPr>
              <a:t>OOP</a:t>
            </a:r>
            <a:r>
              <a:rPr lang="ru-RU" sz="2800" b="1" dirty="0">
                <a:latin typeface="Comic Sans MS" pitchFamily="66" charset="0"/>
              </a:rPr>
              <a:t>, </a:t>
            </a:r>
            <a:r>
              <a:rPr lang="en-US" sz="2800" b="1" dirty="0">
                <a:latin typeface="Comic Sans MS" pitchFamily="66" charset="0"/>
              </a:rPr>
              <a:t>programming language design and semantics, </a:t>
            </a:r>
            <a:r>
              <a:rPr lang="en-US" sz="2800" b="1" dirty="0" smtClean="0">
                <a:latin typeface="Comic Sans MS" pitchFamily="66" charset="0"/>
              </a:rPr>
              <a:t>compiler </a:t>
            </a:r>
            <a:r>
              <a:rPr lang="en-US" sz="2800" b="1" dirty="0">
                <a:latin typeface="Comic Sans MS" pitchFamily="66" charset="0"/>
              </a:rPr>
              <a:t>construction</a:t>
            </a:r>
            <a:r>
              <a:rPr lang="en-US" sz="2800" dirty="0">
                <a:latin typeface="Comic Sans MS" pitchFamily="66" charset="0"/>
              </a:rPr>
              <a:t>.</a:t>
            </a:r>
            <a:endParaRPr lang="ru-RU" sz="28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ru-RU" sz="2800" dirty="0">
                <a:latin typeface="Comic Sans MS" pitchFamily="66" charset="0"/>
              </a:rPr>
              <a:t>Несколько публикаций по концепциям языков программирования.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8429436" y="6325094"/>
            <a:ext cx="762189" cy="504056"/>
            <a:chOff x="5868144" y="1018665"/>
            <a:chExt cx="637914" cy="504056"/>
          </a:xfrm>
        </p:grpSpPr>
        <p:sp>
          <p:nvSpPr>
            <p:cNvPr id="5" name="Блок-схема: задержка 4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55994" y="1020298"/>
              <a:ext cx="550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Comic Sans MS" panose="030F0702030302020204" pitchFamily="66" charset="0"/>
                </a:rPr>
                <a:t>26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58892" y="6050880"/>
            <a:ext cx="371964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Email: </a:t>
            </a:r>
            <a:r>
              <a:rPr lang="en-US" sz="2200" dirty="0">
                <a:hlinkClick r:id="rId2"/>
              </a:rPr>
              <a:t>a.kanatov@innopolis.ru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Telegram: @</a:t>
            </a:r>
            <a:r>
              <a:rPr lang="en-US" sz="2200" dirty="0" err="1"/>
              <a:t>akanatov</a:t>
            </a:r>
            <a:endParaRPr lang="ru-RU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9B94653-0534-45EA-8AAA-DB7E8852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845" y="85680"/>
            <a:ext cx="1085182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393" y="1592132"/>
            <a:ext cx="80427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Развитая сфера ИТ в 21 веке принадлежит</a:t>
            </a:r>
            <a:br>
              <a:rPr lang="ru-RU" sz="2600" dirty="0"/>
            </a:br>
            <a:r>
              <a:rPr lang="ru-RU" sz="2600" dirty="0"/>
              <a:t>к </a:t>
            </a:r>
            <a:r>
              <a:rPr lang="ru-RU" sz="2600" b="1" dirty="0"/>
              <a:t>фундаментальным</a:t>
            </a:r>
            <a:r>
              <a:rPr lang="ru-RU" sz="2600" dirty="0"/>
              <a:t>, </a:t>
            </a:r>
            <a:r>
              <a:rPr lang="ru-RU" sz="2600" b="1" dirty="0"/>
              <a:t>системообразующим</a:t>
            </a:r>
            <a:r>
              <a:rPr lang="ru-RU" sz="2600" dirty="0"/>
              <a:t> аспектам любого государства, претендующего на лидерство в мировом масштабе.</a:t>
            </a:r>
          </a:p>
          <a:p>
            <a:r>
              <a:rPr lang="ru-RU" sz="2600" dirty="0"/>
              <a:t>Наша страна, по всему комплексу исторических, географических, материальных и культурных причин, безусловно, должна принадлежать к категории мировых лидеров.</a:t>
            </a:r>
          </a:p>
          <a:p>
            <a:r>
              <a:rPr lang="ru-RU" sz="2600" dirty="0"/>
              <a:t>Без развитой </a:t>
            </a:r>
            <a:r>
              <a:rPr lang="ru-RU" sz="2600" b="1" dirty="0"/>
              <a:t>собственной</a:t>
            </a:r>
            <a:r>
              <a:rPr lang="ru-RU" sz="2600" dirty="0"/>
              <a:t> ИТ-индустрии мировое лидерство вряд ли возможно.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 bwMode="auto">
          <a:xfrm>
            <a:off x="606393" y="52945"/>
            <a:ext cx="8037094" cy="67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  <a:t>Зачем </a:t>
            </a:r>
            <a:r>
              <a:rPr lang="ru-RU" sz="4000" b="1" dirty="0" err="1">
                <a:solidFill>
                  <a:srgbClr val="FF9900"/>
                </a:solidFill>
                <a:latin typeface="Comic Sans MS" pitchFamily="66" charset="0"/>
              </a:rPr>
              <a:t>импортозамещать</a:t>
            </a:r>
            <a:r>
              <a:rPr lang="en-US" sz="4000" b="1" dirty="0">
                <a:solidFill>
                  <a:srgbClr val="FF9900"/>
                </a:solidFill>
                <a:latin typeface="Comic Sans MS" pitchFamily="66" charset="0"/>
              </a:rPr>
              <a:t>?</a:t>
            </a:r>
            <a:endParaRPr lang="ru-RU" sz="2800" b="1" i="1" dirty="0">
              <a:solidFill>
                <a:srgbClr val="FF9900"/>
              </a:solidFill>
              <a:latin typeface="Comic Sans MS" pitchFamily="66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4768250" y="601585"/>
            <a:ext cx="3061965" cy="46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ru-RU" sz="2800" b="1" i="1" dirty="0">
                <a:solidFill>
                  <a:srgbClr val="FF9900"/>
                </a:solidFill>
                <a:latin typeface="Comic Sans MS" pitchFamily="66" charset="0"/>
              </a:rPr>
              <a:t>Немного пафоса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8405596" y="6273268"/>
            <a:ext cx="882927" cy="504056"/>
            <a:chOff x="5868143" y="1018665"/>
            <a:chExt cx="882927" cy="504056"/>
          </a:xfrm>
        </p:grpSpPr>
        <p:sp>
          <p:nvSpPr>
            <p:cNvPr id="6" name="Блок-схема: задержка 5"/>
            <p:cNvSpPr/>
            <p:nvPr/>
          </p:nvSpPr>
          <p:spPr>
            <a:xfrm rot="10800000">
              <a:off x="5868143" y="1018665"/>
              <a:ext cx="678531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2160" y="1020298"/>
              <a:ext cx="73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>
                  <a:latin typeface="Comic Sans MS" panose="030F0702030302020204" pitchFamily="66" charset="0"/>
                </a:rPr>
                <a:t>4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59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 bwMode="auto">
          <a:xfrm>
            <a:off x="606393" y="52945"/>
            <a:ext cx="8037094" cy="67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  <a:t>Что </a:t>
            </a:r>
            <a:r>
              <a:rPr lang="ru-RU" sz="4000" b="1" dirty="0" err="1">
                <a:solidFill>
                  <a:srgbClr val="FF9900"/>
                </a:solidFill>
                <a:latin typeface="Comic Sans MS" pitchFamily="66" charset="0"/>
              </a:rPr>
              <a:t>импортозамещать</a:t>
            </a:r>
            <a:r>
              <a:rPr lang="en-US" sz="4000" b="1" dirty="0">
                <a:solidFill>
                  <a:srgbClr val="FF9900"/>
                </a:solidFill>
                <a:latin typeface="Comic Sans MS" pitchFamily="66" charset="0"/>
              </a:rPr>
              <a:t>?</a:t>
            </a:r>
            <a:endParaRPr lang="ru-RU" sz="2800" b="1" i="1" dirty="0">
              <a:solidFill>
                <a:srgbClr val="FF99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421" y="903060"/>
            <a:ext cx="497682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600" b="1" dirty="0">
                <a:latin typeface="Comic Sans MS" panose="030F0702030302020204" pitchFamily="66" charset="0"/>
              </a:rPr>
              <a:t>Прикладные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Специализированные библиотеки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Веб-браузеры, поисковики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Словари/переводчики</a:t>
            </a:r>
          </a:p>
          <a:p>
            <a:pPr marL="457200" indent="-457200">
              <a:buFontTx/>
              <a:buChar char="-"/>
            </a:pPr>
            <a:r>
              <a:rPr lang="en-US" sz="2600" dirty="0" smtClean="0">
                <a:latin typeface="Comic Sans MS" panose="030F0702030302020204" pitchFamily="66" charset="0"/>
              </a:rPr>
              <a:t>OCR</a:t>
            </a:r>
            <a:endParaRPr lang="ru-RU" sz="2600" dirty="0" smtClean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2600" dirty="0" smtClean="0">
                <a:latin typeface="Comic Sans MS" panose="030F0702030302020204" pitchFamily="66" charset="0"/>
              </a:rPr>
              <a:t>ГИС</a:t>
            </a:r>
            <a:endParaRPr lang="ru-RU" sz="2600" dirty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Социальные сети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Почта, мессенджеры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4925" y="803032"/>
            <a:ext cx="3442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</a:rPr>
              <a:t>?</a:t>
            </a:r>
            <a:r>
              <a:rPr lang="en-US" sz="3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- </a:t>
            </a:r>
            <a:r>
              <a:rPr lang="ru-RU" sz="3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да, конечно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8405596" y="6273268"/>
            <a:ext cx="882927" cy="504056"/>
            <a:chOff x="5868143" y="1018665"/>
            <a:chExt cx="882927" cy="504056"/>
          </a:xfrm>
        </p:grpSpPr>
        <p:sp>
          <p:nvSpPr>
            <p:cNvPr id="8" name="Блок-схема: задержка 7"/>
            <p:cNvSpPr/>
            <p:nvPr/>
          </p:nvSpPr>
          <p:spPr>
            <a:xfrm rot="10800000">
              <a:off x="5868143" y="1018665"/>
              <a:ext cx="678531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1020298"/>
              <a:ext cx="73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>
                  <a:latin typeface="Comic Sans MS" panose="030F0702030302020204" pitchFamily="66" charset="0"/>
                </a:rPr>
                <a:t>5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14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 bwMode="auto">
          <a:xfrm>
            <a:off x="606393" y="52945"/>
            <a:ext cx="8037094" cy="67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  <a:t>Что </a:t>
            </a:r>
            <a:r>
              <a:rPr lang="ru-RU" sz="4000" b="1" dirty="0" err="1">
                <a:solidFill>
                  <a:srgbClr val="FF9900"/>
                </a:solidFill>
                <a:latin typeface="Comic Sans MS" pitchFamily="66" charset="0"/>
              </a:rPr>
              <a:t>импортозамещать</a:t>
            </a:r>
            <a:r>
              <a:rPr lang="en-US" sz="4000" b="1" dirty="0">
                <a:solidFill>
                  <a:srgbClr val="FF9900"/>
                </a:solidFill>
                <a:latin typeface="Comic Sans MS" pitchFamily="66" charset="0"/>
              </a:rPr>
              <a:t>?</a:t>
            </a:r>
            <a:endParaRPr lang="ru-RU" sz="2800" b="1" i="1" dirty="0">
              <a:solidFill>
                <a:srgbClr val="FF99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421" y="903060"/>
            <a:ext cx="497682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600" b="1" dirty="0">
                <a:latin typeface="Comic Sans MS" panose="030F0702030302020204" pitchFamily="66" charset="0"/>
              </a:rPr>
              <a:t>Прикладные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Специализированные библиотеки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Веб-браузеры, поисковики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Словари/переводчики</a:t>
            </a:r>
          </a:p>
          <a:p>
            <a:pPr marL="457200" indent="-457200">
              <a:buFontTx/>
              <a:buChar char="-"/>
            </a:pPr>
            <a:r>
              <a:rPr lang="en-US" sz="2600" dirty="0" smtClean="0">
                <a:latin typeface="Comic Sans MS" panose="030F0702030302020204" pitchFamily="66" charset="0"/>
              </a:rPr>
              <a:t>OCR</a:t>
            </a:r>
            <a:endParaRPr lang="ru-RU" sz="2600" dirty="0" smtClean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2600" dirty="0" smtClean="0">
                <a:latin typeface="Comic Sans MS" panose="030F0702030302020204" pitchFamily="66" charset="0"/>
              </a:rPr>
              <a:t>ГИС</a:t>
            </a:r>
            <a:endParaRPr lang="ru-RU" sz="2600" dirty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Социальные сети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Почта, мессенджеры</a:t>
            </a:r>
          </a:p>
          <a:p>
            <a:pPr marL="457200" indent="-4572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3702368"/>
            <a:ext cx="4790051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Системные</a:t>
            </a:r>
          </a:p>
          <a:p>
            <a:pPr marL="266700" indent="-2667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Операционные системы</a:t>
            </a:r>
          </a:p>
          <a:p>
            <a:pPr marL="266700" indent="-2667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Средства разработки:</a:t>
            </a:r>
            <a:br>
              <a:rPr lang="ru-RU" sz="2600" dirty="0">
                <a:latin typeface="Comic Sans MS" panose="030F0702030302020204" pitchFamily="66" charset="0"/>
              </a:rPr>
            </a:br>
            <a:r>
              <a:rPr lang="ru-RU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языки, компиляторы, </a:t>
            </a: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IDE</a:t>
            </a:r>
            <a:endParaRPr lang="ru-RU" sz="2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66700" indent="-2667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Базы данных</a:t>
            </a:r>
          </a:p>
          <a:p>
            <a:pPr marL="266700" indent="-266700">
              <a:buFontTx/>
              <a:buChar char="-"/>
            </a:pPr>
            <a:r>
              <a:rPr lang="ru-RU" sz="26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4925" y="803032"/>
            <a:ext cx="3442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</a:rPr>
              <a:t>?</a:t>
            </a:r>
            <a:r>
              <a:rPr lang="en-US" sz="3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- </a:t>
            </a:r>
            <a:r>
              <a:rPr lang="ru-RU" sz="3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да, конечно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393" y="4996488"/>
            <a:ext cx="3770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solidFill>
                  <a:srgbClr val="FF0000"/>
                </a:solidFill>
              </a:rPr>
              <a:t>В первую очередь</a:t>
            </a:r>
            <a:r>
              <a:rPr lang="ru-RU" sz="3000" b="1" dirty="0">
                <a:solidFill>
                  <a:srgbClr val="0000FF"/>
                </a:solidFill>
              </a:rPr>
              <a:t> 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ru-RU" sz="6000" b="1" dirty="0">
              <a:solidFill>
                <a:srgbClr val="FF0000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405596" y="6273268"/>
            <a:ext cx="882927" cy="504056"/>
            <a:chOff x="5868143" y="1018665"/>
            <a:chExt cx="882927" cy="504056"/>
          </a:xfrm>
        </p:grpSpPr>
        <p:sp>
          <p:nvSpPr>
            <p:cNvPr id="8" name="Блок-схема: задержка 7"/>
            <p:cNvSpPr/>
            <p:nvPr/>
          </p:nvSpPr>
          <p:spPr>
            <a:xfrm rot="10800000">
              <a:off x="5868143" y="1018665"/>
              <a:ext cx="678531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1020298"/>
              <a:ext cx="73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>
                  <a:latin typeface="Comic Sans MS" panose="030F0702030302020204" pitchFamily="66" charset="0"/>
                </a:rPr>
                <a:t>5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2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 bwMode="auto">
          <a:xfrm>
            <a:off x="606393" y="52945"/>
            <a:ext cx="8037094" cy="67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sz="4000" b="1" dirty="0">
                <a:solidFill>
                  <a:srgbClr val="FF9900"/>
                </a:solidFill>
                <a:latin typeface="Comic Sans MS" pitchFamily="66" charset="0"/>
              </a:rPr>
              <a:t>Free Software,</a:t>
            </a:r>
            <a: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  <a:t/>
            </a:r>
            <a:b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</a:br>
            <a:endParaRPr lang="ru-RU" sz="2800" b="1" i="1" dirty="0">
              <a:solidFill>
                <a:srgbClr val="FF9900"/>
              </a:solidFill>
              <a:latin typeface="Comic Sans MS" pitchFamily="66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 bwMode="auto">
          <a:xfrm>
            <a:off x="606393" y="526281"/>
            <a:ext cx="8037094" cy="67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ru-RU" sz="4000" b="1" dirty="0">
                <a:solidFill>
                  <a:srgbClr val="FF9900"/>
                </a:solidFill>
                <a:latin typeface="Comic Sans MS" pitchFamily="66" charset="0"/>
              </a:rPr>
              <a:t>или Как </a:t>
            </a:r>
            <a:r>
              <a:rPr lang="ru-RU" sz="4000" b="1" dirty="0" err="1">
                <a:solidFill>
                  <a:srgbClr val="FF9900"/>
                </a:solidFill>
                <a:latin typeface="Comic Sans MS" pitchFamily="66" charset="0"/>
              </a:rPr>
              <a:t>импортозамещать</a:t>
            </a:r>
            <a:r>
              <a:rPr lang="en-US" sz="4000" b="1" dirty="0">
                <a:solidFill>
                  <a:srgbClr val="FF9900"/>
                </a:solidFill>
                <a:latin typeface="Comic Sans MS" pitchFamily="66" charset="0"/>
              </a:rPr>
              <a:t>?</a:t>
            </a:r>
            <a:endParaRPr lang="ru-RU" sz="2800" b="1" i="1" dirty="0">
              <a:solidFill>
                <a:srgbClr val="FF99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093" y="1415288"/>
            <a:ext cx="8291333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</a:rPr>
              <a:t>Копировать «свободный» исходный код ИТ-систем –</a:t>
            </a:r>
            <a:br>
              <a:rPr lang="ru-RU" sz="2200" dirty="0">
                <a:latin typeface="Comic Sans MS" panose="030F0702030302020204" pitchFamily="66" charset="0"/>
              </a:rPr>
            </a:br>
            <a:r>
              <a:rPr lang="ru-RU" sz="2200" dirty="0">
                <a:latin typeface="Comic Sans MS" panose="030F0702030302020204" pitchFamily="66" charset="0"/>
              </a:rPr>
              <a:t>обрекать себя на пожизненную </a:t>
            </a:r>
            <a:r>
              <a:rPr lang="ru-RU" sz="2200" b="1" dirty="0">
                <a:latin typeface="Comic Sans MS" panose="030F0702030302020204" pitchFamily="66" charset="0"/>
              </a:rPr>
              <a:t>зависимость</a:t>
            </a:r>
            <a:br>
              <a:rPr lang="ru-RU" sz="2200" b="1" dirty="0">
                <a:latin typeface="Comic Sans MS" panose="030F0702030302020204" pitchFamily="66" charset="0"/>
              </a:rPr>
            </a:br>
            <a:r>
              <a:rPr lang="ru-RU" sz="2200" dirty="0">
                <a:latin typeface="Comic Sans MS" panose="030F0702030302020204" pitchFamily="66" charset="0"/>
              </a:rPr>
              <a:t>от архитектурных и технических решений, принятых</a:t>
            </a:r>
            <a:br>
              <a:rPr lang="ru-RU" sz="2200" dirty="0">
                <a:latin typeface="Comic Sans MS" panose="030F0702030302020204" pitchFamily="66" charset="0"/>
              </a:rPr>
            </a:br>
            <a:r>
              <a:rPr lang="ru-RU" sz="2200" dirty="0">
                <a:latin typeface="Comic Sans MS" panose="030F0702030302020204" pitchFamily="66" charset="0"/>
              </a:rPr>
              <a:t>другими, и на необходимость внесения сиюминутных</a:t>
            </a:r>
            <a:br>
              <a:rPr lang="ru-RU" sz="2200" dirty="0">
                <a:latin typeface="Comic Sans MS" panose="030F0702030302020204" pitchFamily="66" charset="0"/>
              </a:rPr>
            </a:br>
            <a:r>
              <a:rPr lang="ru-RU" sz="2200" dirty="0">
                <a:latin typeface="Comic Sans MS" panose="030F0702030302020204" pitchFamily="66" charset="0"/>
              </a:rPr>
              <a:t>правок, предлагаемых другими: «</a:t>
            </a:r>
            <a:r>
              <a:rPr lang="en-US" sz="2200" b="1" dirty="0">
                <a:latin typeface="Comic Sans MS" panose="030F0702030302020204" pitchFamily="66" charset="0"/>
              </a:rPr>
              <a:t>permanent followers</a:t>
            </a:r>
            <a:r>
              <a:rPr lang="ru-RU" sz="2200" dirty="0">
                <a:latin typeface="Comic Sans MS" panose="030F0702030302020204" pitchFamily="66" charset="0"/>
              </a:rPr>
              <a:t>».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</a:rPr>
              <a:t>Не столь важно, является ли исходный код открытым – </a:t>
            </a:r>
            <a:br>
              <a:rPr lang="ru-RU" sz="2200" dirty="0">
                <a:latin typeface="Comic Sans MS" panose="030F0702030302020204" pitchFamily="66" charset="0"/>
              </a:rPr>
            </a:br>
            <a:r>
              <a:rPr lang="ru-RU" sz="2200" dirty="0">
                <a:latin typeface="Comic Sans MS" panose="030F0702030302020204" pitchFamily="66" charset="0"/>
              </a:rPr>
              <a:t>должны быть открытыми </a:t>
            </a:r>
            <a:r>
              <a:rPr lang="ru-RU" sz="2200" b="1" dirty="0">
                <a:latin typeface="Comic Sans MS" panose="030F0702030302020204" pitchFamily="66" charset="0"/>
              </a:rPr>
              <a:t>интерфейсы</a:t>
            </a:r>
            <a:r>
              <a:rPr lang="ru-RU" sz="2200" dirty="0">
                <a:latin typeface="Comic Sans MS" panose="030F0702030302020204" pitchFamily="66" charset="0"/>
              </a:rPr>
              <a:t> (</a:t>
            </a:r>
            <a:r>
              <a:rPr lang="ru-RU" sz="2200" dirty="0" err="1">
                <a:latin typeface="Comic Sans MS" panose="030F0702030302020204" pitchFamily="66" charset="0"/>
              </a:rPr>
              <a:t>Н.Вирт</a:t>
            </a:r>
            <a:r>
              <a:rPr lang="ru-RU" sz="2200" dirty="0">
                <a:latin typeface="Comic Sans MS" panose="030F0702030302020204" pitchFamily="66" charset="0"/>
              </a:rPr>
              <a:t>).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Не заимствовать исходный код, </a:t>
            </a:r>
            <a:r>
              <a:rPr lang="ru-RU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а перенимать удачные</a:t>
            </a:r>
            <a:br>
              <a:rPr lang="ru-RU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ru-RU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архитектурные и технические решения </a:t>
            </a:r>
            <a:r>
              <a:rPr lang="ru-RU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– и </a:t>
            </a:r>
            <a:r>
              <a:rPr lang="ru-RU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развивать их и воплощать </a:t>
            </a:r>
            <a:r>
              <a:rPr lang="ru-RU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в </a:t>
            </a:r>
            <a:r>
              <a:rPr lang="ru-RU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собственных </a:t>
            </a:r>
            <a:r>
              <a:rPr lang="ru-RU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разработках.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Comic Sans MS" panose="030F0702030302020204" pitchFamily="66" charset="0"/>
              </a:rPr>
              <a:t>Важный фактор востребованности ИТ-решения (в том</a:t>
            </a:r>
            <a:br>
              <a:rPr lang="ru-RU" sz="2200" dirty="0">
                <a:latin typeface="Comic Sans MS" panose="030F0702030302020204" pitchFamily="66" charset="0"/>
              </a:rPr>
            </a:br>
            <a:r>
              <a:rPr lang="ru-RU" sz="2200" dirty="0">
                <a:latin typeface="Comic Sans MS" panose="030F0702030302020204" pitchFamily="66" charset="0"/>
              </a:rPr>
              <a:t>числе, экспортных перспектив) – следование</a:t>
            </a:r>
            <a:br>
              <a:rPr lang="ru-RU" sz="2200" dirty="0">
                <a:latin typeface="Comic Sans MS" panose="030F0702030302020204" pitchFamily="66" charset="0"/>
              </a:rPr>
            </a:br>
            <a:r>
              <a:rPr lang="ru-RU" sz="2200" b="1" dirty="0">
                <a:latin typeface="Comic Sans MS" panose="030F0702030302020204" pitchFamily="66" charset="0"/>
              </a:rPr>
              <a:t>международным стандартам </a:t>
            </a:r>
            <a:r>
              <a:rPr lang="ru-RU" sz="2200" dirty="0">
                <a:latin typeface="Comic Sans MS" panose="030F0702030302020204" pitchFamily="66" charset="0"/>
              </a:rPr>
              <a:t>(которые открыты).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8405596" y="6273268"/>
            <a:ext cx="882927" cy="504056"/>
            <a:chOff x="5868143" y="1018665"/>
            <a:chExt cx="882927" cy="504056"/>
          </a:xfrm>
        </p:grpSpPr>
        <p:sp>
          <p:nvSpPr>
            <p:cNvPr id="6" name="Блок-схема: задержка 5"/>
            <p:cNvSpPr/>
            <p:nvPr/>
          </p:nvSpPr>
          <p:spPr>
            <a:xfrm rot="10800000">
              <a:off x="5868143" y="1018665"/>
              <a:ext cx="678531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2160" y="1020298"/>
              <a:ext cx="738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>
                  <a:latin typeface="Comic Sans MS" panose="030F0702030302020204" pitchFamily="66" charset="0"/>
                </a:rPr>
                <a:t>6</a:t>
              </a:r>
              <a:endParaRPr lang="ru-RU" sz="2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92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949" y="1994641"/>
            <a:ext cx="8477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b="1" dirty="0">
                <a:solidFill>
                  <a:srgbClr val="CC6600"/>
                </a:solidFill>
                <a:latin typeface="Comic Sans MS" panose="030F0702030302020204" pitchFamily="66" charset="0"/>
              </a:rPr>
              <a:t>Импортозамещение:</a:t>
            </a:r>
            <a:endParaRPr lang="en-US" sz="50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  <a:p>
            <a:pPr marL="685800" indent="-685800">
              <a:buFontTx/>
              <a:buChar char="-"/>
            </a:pPr>
            <a:r>
              <a:rPr lang="en-US" sz="5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Why </a:t>
            </a:r>
            <a:r>
              <a:rPr lang="en-US" sz="5000" b="1" dirty="0">
                <a:solidFill>
                  <a:srgbClr val="CC6600"/>
                </a:solidFill>
                <a:latin typeface="Comic Sans MS" panose="030F0702030302020204" pitchFamily="66" charset="0"/>
              </a:rPr>
              <a:t>Compilers</a:t>
            </a:r>
            <a:r>
              <a:rPr lang="ru-RU" sz="5000" b="1" dirty="0">
                <a:solidFill>
                  <a:srgbClr val="CC6600"/>
                </a:solidFill>
                <a:latin typeface="Comic Sans MS" panose="030F0702030302020204" pitchFamily="66" charset="0"/>
              </a:rPr>
              <a:t> </a:t>
            </a:r>
            <a:r>
              <a:rPr lang="en-US" sz="5000" b="1" dirty="0">
                <a:solidFill>
                  <a:srgbClr val="CC6600"/>
                </a:solidFill>
                <a:latin typeface="Comic Sans MS" panose="030F0702030302020204" pitchFamily="66" charset="0"/>
              </a:rPr>
              <a:t>Matter</a:t>
            </a:r>
            <a:r>
              <a:rPr lang="en-US" sz="5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?</a:t>
            </a:r>
            <a:endParaRPr lang="ru-RU" sz="5000" b="1" dirty="0" smtClean="0">
              <a:solidFill>
                <a:srgbClr val="CC6600"/>
              </a:solidFill>
              <a:latin typeface="Comic Sans MS" panose="030F0702030302020204" pitchFamily="66" charset="0"/>
            </a:endParaRPr>
          </a:p>
          <a:p>
            <a:pPr marL="685800" indent="-685800">
              <a:buFontTx/>
              <a:buChar char="-"/>
            </a:pPr>
            <a:r>
              <a:rPr lang="en-US" sz="5000" b="1" dirty="0" smtClean="0">
                <a:solidFill>
                  <a:srgbClr val="CC6600"/>
                </a:solidFill>
                <a:latin typeface="Comic Sans MS" panose="030F0702030302020204" pitchFamily="66" charset="0"/>
              </a:rPr>
              <a:t>Why Languages Matter?</a:t>
            </a:r>
            <a:endParaRPr lang="ru-RU" sz="50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011" y="1737492"/>
            <a:ext cx="3110535" cy="2723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ru-RU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main()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Stack&lt;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Stack&lt;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stack2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);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y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double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x =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1.1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, j;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pushed values into stack1: 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{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.push(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*x))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*x;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/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 stack1 is full"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"\n\n </a:t>
            </a:r>
            <a:r>
              <a:rPr lang="en-US" sz="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popd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 values from stack1:\n"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&lt;=</a:t>
            </a:r>
            <a:r>
              <a:rPr lang="en-US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6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++)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cout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&lt;&lt; </a:t>
            </a:r>
            <a:r>
              <a:rPr lang="en-US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stack1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.pop() &lt;&lt; </a:t>
            </a:r>
            <a:r>
              <a:rPr lang="en-US" sz="9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endl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  <a:b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ru-RU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011" y="1368160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Текст программы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3089" y="102197"/>
            <a:ext cx="667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Why Compilers</a:t>
            </a:r>
            <a:r>
              <a:rPr lang="ru-RU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CC6600"/>
                </a:solidFill>
                <a:latin typeface="Comic Sans MS" panose="030F0702030302020204" pitchFamily="66" charset="0"/>
              </a:rPr>
              <a:t>Matter?</a:t>
            </a:r>
            <a:endParaRPr lang="ru-RU" sz="3600" b="1" dirty="0">
              <a:solidFill>
                <a:srgbClr val="CC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553711" y="6325094"/>
            <a:ext cx="637914" cy="504056"/>
            <a:chOff x="5868144" y="1018665"/>
            <a:chExt cx="637914" cy="504056"/>
          </a:xfrm>
        </p:grpSpPr>
        <p:sp>
          <p:nvSpPr>
            <p:cNvPr id="14" name="Блок-схема: задержка 13"/>
            <p:cNvSpPr/>
            <p:nvPr/>
          </p:nvSpPr>
          <p:spPr>
            <a:xfrm rot="10800000">
              <a:off x="5868144" y="1018665"/>
              <a:ext cx="504056" cy="504056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2160" y="1020298"/>
              <a:ext cx="49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Comic Sans MS" panose="030F0702030302020204" pitchFamily="66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31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</TotalTime>
  <Words>1477</Words>
  <Application>Microsoft Office PowerPoint</Application>
  <PresentationFormat>Экран (4:3)</PresentationFormat>
  <Paragraphs>503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Innopolis University02</dc:creator>
  <cp:lastModifiedBy>Test</cp:lastModifiedBy>
  <cp:revision>125</cp:revision>
  <dcterms:created xsi:type="dcterms:W3CDTF">2016-08-16T11:54:26Z</dcterms:created>
  <dcterms:modified xsi:type="dcterms:W3CDTF">2020-01-29T10:13:29Z</dcterms:modified>
</cp:coreProperties>
</file>