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303" r:id="rId3"/>
    <p:sldId id="306" r:id="rId4"/>
    <p:sldId id="307" r:id="rId5"/>
    <p:sldId id="311" r:id="rId6"/>
    <p:sldId id="418" r:id="rId7"/>
    <p:sldId id="420" r:id="rId8"/>
    <p:sldId id="443" r:id="rId9"/>
    <p:sldId id="448" r:id="rId10"/>
    <p:sldId id="314" r:id="rId11"/>
    <p:sldId id="421" r:id="rId12"/>
    <p:sldId id="435" r:id="rId13"/>
    <p:sldId id="436" r:id="rId14"/>
    <p:sldId id="445" r:id="rId15"/>
    <p:sldId id="444" r:id="rId16"/>
    <p:sldId id="437" r:id="rId17"/>
    <p:sldId id="438" r:id="rId18"/>
    <p:sldId id="439" r:id="rId19"/>
    <p:sldId id="446" r:id="rId20"/>
    <p:sldId id="447" r:id="rId21"/>
    <p:sldId id="319" r:id="rId22"/>
    <p:sldId id="422" r:id="rId23"/>
    <p:sldId id="271" r:id="rId24"/>
    <p:sldId id="371" r:id="rId25"/>
    <p:sldId id="372" r:id="rId26"/>
    <p:sldId id="373" r:id="rId27"/>
    <p:sldId id="374" r:id="rId28"/>
    <p:sldId id="375" r:id="rId29"/>
    <p:sldId id="376" r:id="rId30"/>
    <p:sldId id="378" r:id="rId31"/>
    <p:sldId id="386" r:id="rId32"/>
    <p:sldId id="387" r:id="rId33"/>
    <p:sldId id="389" r:id="rId34"/>
    <p:sldId id="390" r:id="rId35"/>
    <p:sldId id="391" r:id="rId36"/>
    <p:sldId id="392" r:id="rId37"/>
    <p:sldId id="393" r:id="rId38"/>
    <p:sldId id="394" r:id="rId39"/>
    <p:sldId id="395" r:id="rId40"/>
    <p:sldId id="396" r:id="rId41"/>
    <p:sldId id="397" r:id="rId42"/>
    <p:sldId id="398" r:id="rId43"/>
    <p:sldId id="400" r:id="rId44"/>
    <p:sldId id="401" r:id="rId45"/>
    <p:sldId id="406" r:id="rId46"/>
    <p:sldId id="411" r:id="rId47"/>
    <p:sldId id="416" r:id="rId48"/>
    <p:sldId id="417" r:id="rId49"/>
    <p:sldId id="430" r:id="rId50"/>
    <p:sldId id="431" r:id="rId51"/>
    <p:sldId id="432" r:id="rId52"/>
    <p:sldId id="433" r:id="rId53"/>
    <p:sldId id="44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9376" autoAdjust="0"/>
  </p:normalViewPr>
  <p:slideViewPr>
    <p:cSldViewPr>
      <p:cViewPr>
        <p:scale>
          <a:sx n="116" d="100"/>
          <a:sy n="116" d="100"/>
        </p:scale>
        <p:origin x="-1266"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dgm:spPr/>
      <dgm:t>
        <a:bodyPr lIns="0" rIns="0"/>
        <a:lstStyle/>
        <a:p>
          <a:pPr marL="268288" indent="-180975" rtl="0">
            <a:spcAft>
              <a:spcPts val="600"/>
            </a:spcAft>
          </a:pPr>
          <a:r>
            <a:rPr lang="en-US" b="1" dirty="0" smtClean="0">
              <a:latin typeface="Arial" pitchFamily="34" charset="0"/>
              <a:cs typeface="Arial" pitchFamily="34" charset="0"/>
            </a:rPr>
            <a:t>Anonymous procedure</a:t>
          </a:r>
          <a:r>
            <a:rPr lang="ru-RU" b="1" dirty="0" smtClean="0">
              <a:latin typeface="Arial" pitchFamily="34" charset="0"/>
              <a:cs typeface="Arial" pitchFamily="34" charset="0"/>
            </a:rPr>
            <a:t>: </a:t>
          </a:r>
          <a:r>
            <a:rPr lang="en-US" dirty="0" smtClean="0">
              <a:latin typeface="Arial" pitchFamily="34" charset="0"/>
              <a:cs typeface="Arial" pitchFamily="34" charset="0"/>
            </a:rPr>
            <a:t>sequence of operators</a:t>
          </a:r>
          <a:endParaRPr lang="en-US"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dgm:spPr/>
      <dgm:t>
        <a:bodyPr lIns="0" rIns="0"/>
        <a:lstStyle/>
        <a:p>
          <a:pPr marL="268288" indent="-180975" rtl="0">
            <a:spcAft>
              <a:spcPts val="600"/>
            </a:spcAft>
          </a:pPr>
          <a:r>
            <a:rPr lang="en-US" b="1" dirty="0" smtClean="0">
              <a:latin typeface="Arial" pitchFamily="34" charset="0"/>
              <a:cs typeface="Arial" pitchFamily="34" charset="0"/>
            </a:rPr>
            <a:t>Unit</a:t>
          </a:r>
          <a:r>
            <a:rPr lang="ru-RU" dirty="0" smtClean="0">
              <a:latin typeface="Arial" pitchFamily="34" charset="0"/>
              <a:cs typeface="Arial" pitchFamily="34" charset="0"/>
            </a:rPr>
            <a:t>:</a:t>
          </a:r>
          <a:r>
            <a:rPr lang="en-US" dirty="0" smtClean="0">
              <a:latin typeface="Arial" pitchFamily="34" charset="0"/>
              <a:cs typeface="Arial" pitchFamily="34" charset="0"/>
            </a:rPr>
            <a:t> named set of routines and attributes, invariant</a:t>
          </a:r>
          <a:endParaRPr lang="en-US"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dgm:spPr/>
      <dgm:t>
        <a:bodyPr lIns="0" rIns="0"/>
        <a:lstStyle/>
        <a:p>
          <a:pPr marL="268288" indent="-180975" rtl="0">
            <a:spcAft>
              <a:spcPts val="600"/>
            </a:spcAft>
          </a:pPr>
          <a:r>
            <a:rPr lang="en-US" b="1" dirty="0" smtClean="0">
              <a:latin typeface="Arial" pitchFamily="34" charset="0"/>
              <a:cs typeface="Arial" pitchFamily="34" charset="0"/>
            </a:rPr>
            <a:t>Standalone-routine: </a:t>
          </a:r>
          <a:r>
            <a:rPr lang="en-US" dirty="0" smtClean="0">
              <a:latin typeface="Arial" pitchFamily="34" charset="0"/>
              <a:cs typeface="Arial" pitchFamily="34" charset="0"/>
            </a:rPr>
            <a:t>scope, formal parameters, pre &amp; post conditions, body</a:t>
          </a:r>
          <a:endParaRPr lang="en-US"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dgm:spPr/>
      <dgm:t>
        <a:bodyPr lIns="0" rIns="0"/>
        <a:lstStyle/>
        <a:p>
          <a:pPr marL="536575" indent="-180975" rtl="0">
            <a:spcAft>
              <a:spcPts val="600"/>
            </a:spcAft>
          </a:pPr>
          <a:r>
            <a:rPr lang="en-US" dirty="0" smtClean="0">
              <a:latin typeface="Arial" pitchFamily="34" charset="0"/>
              <a:cs typeface="Arial" pitchFamily="34" charset="0"/>
            </a:rPr>
            <a:t>Unit support direct usage (module)</a:t>
          </a:r>
          <a:endParaRPr lang="en-US"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dgm:spPr/>
      <dgm:t>
        <a:bodyPr lIns="0" rIns="0"/>
        <a:lstStyle/>
        <a:p>
          <a:pPr marL="536575" indent="-180975" rtl="0">
            <a:spcAft>
              <a:spcPts val="600"/>
            </a:spcAft>
          </a:pPr>
          <a:r>
            <a:rPr lang="en-US" dirty="0" smtClean="0">
              <a:latin typeface="Arial" pitchFamily="34" charset="0"/>
              <a:cs typeface="Arial" pitchFamily="34" charset="0"/>
            </a:rPr>
            <a:t>Unit supports inheritance</a:t>
          </a:r>
          <a:endParaRPr lang="en-US"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dgm:spPr/>
      <dgm:t>
        <a:bodyPr lIns="0" rIns="0"/>
        <a:lstStyle/>
        <a:p>
          <a:pPr marL="536575" indent="-180975" rtl="0">
            <a:spcAft>
              <a:spcPts val="600"/>
            </a:spcAft>
          </a:pPr>
          <a:r>
            <a:rPr lang="en-US" dirty="0" smtClean="0">
              <a:latin typeface="Arial" pitchFamily="34" charset="0"/>
              <a:cs typeface="Arial" pitchFamily="34" charset="0"/>
            </a:rPr>
            <a:t>Unit defines type</a:t>
          </a:r>
          <a:endParaRPr lang="en-US"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dgm:spPr/>
      <dgm:t>
        <a:bodyPr lIns="0" rIns="0"/>
        <a:lstStyle/>
        <a:p>
          <a:pPr marL="536575" indent="-180975" rtl="0">
            <a:spcAft>
              <a:spcPts val="600"/>
            </a:spcAft>
          </a:pPr>
          <a:r>
            <a:rPr lang="en-US" dirty="0" smtClean="0">
              <a:latin typeface="Arial" pitchFamily="34" charset="0"/>
              <a:cs typeface="Arial" pitchFamily="34" charset="0"/>
            </a:rPr>
            <a:t>Can be generic - type or constant expression of enumerated type parameterized</a:t>
          </a:r>
          <a:endParaRPr lang="en-US"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is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is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smtClean="0"/>
            <a:t>Unit attributes can be variable or constant</a:t>
          </a:r>
          <a:endParaRPr lang="ru-RU"/>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constant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D9A7E-AD7D-4CBA-972A-B60D221E5F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53309C-2B61-4E14-8BC6-1D425A99125F}">
      <dgm:prSet/>
      <dgm:spPr/>
      <dgm:t>
        <a:bodyPr/>
        <a:lstStyle/>
        <a:p>
          <a:pPr rtl="0"/>
          <a:r>
            <a:rPr lang="en-US" dirty="0" smtClean="0">
              <a:latin typeface="Arial" pitchFamily="34" charset="0"/>
              <a:cs typeface="Arial" pitchFamily="34" charset="0"/>
            </a:rPr>
            <a:t>Presented</a:t>
          </a:r>
          <a:endParaRPr lang="en-US" dirty="0">
            <a:latin typeface="Arial" pitchFamily="34" charset="0"/>
            <a:cs typeface="Arial" pitchFamily="34" charset="0"/>
          </a:endParaRPr>
        </a:p>
      </dgm:t>
    </dgm:pt>
    <dgm:pt modelId="{7564B377-6D06-4850-A530-740AAB8063B5}" type="parTrans" cxnId="{DD48148E-D81C-465A-A39E-FAD50FE9F16F}">
      <dgm:prSet/>
      <dgm:spPr/>
      <dgm:t>
        <a:bodyPr/>
        <a:lstStyle/>
        <a:p>
          <a:endParaRPr lang="en-US"/>
        </a:p>
      </dgm:t>
    </dgm:pt>
    <dgm:pt modelId="{F1682D5E-00AB-4696-82A0-7C9AED82047F}" type="sibTrans" cxnId="{DD48148E-D81C-465A-A39E-FAD50FE9F16F}">
      <dgm:prSet/>
      <dgm:spPr/>
      <dgm:t>
        <a:bodyPr/>
        <a:lstStyle/>
        <a:p>
          <a:endParaRPr lang="en-US"/>
        </a:p>
      </dgm:t>
    </dgm:pt>
    <dgm:pt modelId="{427B6036-38B4-443D-8236-665A9A3B0490}">
      <dgm:prSet/>
      <dgm:spPr/>
      <dgm:t>
        <a:bodyPr/>
        <a:lstStyle/>
        <a:p>
          <a:pPr rtl="0"/>
          <a:r>
            <a:rPr lang="en-US" dirty="0" smtClean="0">
              <a:latin typeface="Arial" pitchFamily="34" charset="0"/>
              <a:cs typeface="Arial" pitchFamily="34" charset="0"/>
            </a:rPr>
            <a:t>Key concepts of </a:t>
          </a:r>
          <a:r>
            <a:rPr lang="en-US" dirty="0" err="1" smtClean="0">
              <a:latin typeface="Arial" pitchFamily="34" charset="0"/>
              <a:cs typeface="Arial" pitchFamily="34" charset="0"/>
            </a:rPr>
            <a:t>SLang</a:t>
          </a:r>
          <a:endParaRPr lang="en-US" dirty="0">
            <a:latin typeface="Arial" pitchFamily="34" charset="0"/>
            <a:cs typeface="Arial" pitchFamily="34" charset="0"/>
          </a:endParaRPr>
        </a:p>
      </dgm:t>
    </dgm:pt>
    <dgm:pt modelId="{CBF7421B-2DB7-4D33-BC31-C2C0BDDE871A}" type="parTrans" cxnId="{4D9F7E20-C9BC-4133-A63B-C7EBA1362BF7}">
      <dgm:prSet/>
      <dgm:spPr/>
      <dgm:t>
        <a:bodyPr/>
        <a:lstStyle/>
        <a:p>
          <a:endParaRPr lang="en-US"/>
        </a:p>
      </dgm:t>
    </dgm:pt>
    <dgm:pt modelId="{0E3A69B1-0A74-4CBA-8546-F38E210663A8}" type="sibTrans" cxnId="{4D9F7E20-C9BC-4133-A63B-C7EBA1362BF7}">
      <dgm:prSet/>
      <dgm:spPr/>
      <dgm:t>
        <a:bodyPr/>
        <a:lstStyle/>
        <a:p>
          <a:endParaRPr lang="en-US"/>
        </a:p>
      </dgm:t>
    </dgm:pt>
    <dgm:pt modelId="{55F9800E-03A0-48B2-8F88-114B54138C48}">
      <dgm:prSet/>
      <dgm:spPr/>
      <dgm:t>
        <a:bodyPr/>
        <a:lstStyle/>
        <a:p>
          <a:pPr rtl="0"/>
          <a:r>
            <a:rPr lang="en-US" dirty="0" smtClean="0">
              <a:latin typeface="Arial" pitchFamily="34" charset="0"/>
              <a:cs typeface="Arial" pitchFamily="34" charset="0"/>
            </a:rPr>
            <a:t>Status</a:t>
          </a:r>
          <a:endParaRPr lang="en-US" dirty="0">
            <a:latin typeface="Arial" pitchFamily="34" charset="0"/>
            <a:cs typeface="Arial" pitchFamily="34" charset="0"/>
          </a:endParaRPr>
        </a:p>
      </dgm:t>
    </dgm:pt>
    <dgm:pt modelId="{5D62CBCB-6332-4600-8DC5-F924CC27638E}" type="parTrans" cxnId="{776AD76A-2488-46C6-A9F3-18B98D7920DA}">
      <dgm:prSet/>
      <dgm:spPr/>
      <dgm:t>
        <a:bodyPr/>
        <a:lstStyle/>
        <a:p>
          <a:endParaRPr lang="en-US"/>
        </a:p>
      </dgm:t>
    </dgm:pt>
    <dgm:pt modelId="{3885873A-C059-4346-99EB-69CB183AD9E1}" type="sibTrans" cxnId="{776AD76A-2488-46C6-A9F3-18B98D7920DA}">
      <dgm:prSet/>
      <dgm:spPr/>
      <dgm:t>
        <a:bodyPr/>
        <a:lstStyle/>
        <a:p>
          <a:endParaRPr lang="en-US"/>
        </a:p>
      </dgm:t>
    </dgm:pt>
    <dgm:pt modelId="{D1A21421-358B-4037-BAD5-5C5072264C26}">
      <dgm:prSet/>
      <dgm:spPr/>
      <dgm:t>
        <a:bodyPr/>
        <a:lstStyle/>
        <a:p>
          <a:pPr rtl="0"/>
          <a:r>
            <a:rPr lang="en-US" dirty="0" smtClean="0">
              <a:latin typeface="Arial" panose="020B0604020202020204" pitchFamily="34" charset="0"/>
              <a:ea typeface="Malgun Gothic" pitchFamily="34" charset="-127"/>
              <a:cs typeface="Arial" panose="020B0604020202020204" pitchFamily="34" charset="0"/>
            </a:rPr>
            <a:t>Short introduction to the language (PP presentation)</a:t>
          </a:r>
          <a:endParaRPr lang="en-US" dirty="0">
            <a:latin typeface="Arial" pitchFamily="34" charset="0"/>
            <a:cs typeface="Arial" pitchFamily="34" charset="0"/>
          </a:endParaRPr>
        </a:p>
      </dgm:t>
    </dgm:pt>
    <dgm:pt modelId="{EF74D05D-3F40-413E-8A6E-491B4EEA16BF}" type="parTrans" cxnId="{839F2A41-B0D2-4EC7-9B36-BB9B707B48E5}">
      <dgm:prSet/>
      <dgm:spPr/>
      <dgm:t>
        <a:bodyPr/>
        <a:lstStyle/>
        <a:p>
          <a:endParaRPr lang="en-US"/>
        </a:p>
      </dgm:t>
    </dgm:pt>
    <dgm:pt modelId="{57D9A494-C132-4B03-AB6C-AA3DD2353058}" type="sibTrans" cxnId="{839F2A41-B0D2-4EC7-9B36-BB9B707B48E5}">
      <dgm:prSet/>
      <dgm:spPr/>
      <dgm:t>
        <a:bodyPr/>
        <a:lstStyle/>
        <a:p>
          <a:endParaRPr lang="en-US"/>
        </a:p>
      </dgm:t>
    </dgm:pt>
    <dgm:pt modelId="{92FE2B45-2F06-48DD-9DD5-F556A96B13D2}">
      <dgm:prSet/>
      <dgm:spPr/>
      <dgm:t>
        <a:bodyPr/>
        <a:lstStyle/>
        <a:p>
          <a:r>
            <a:rPr lang="en-US" dirty="0" smtClean="0">
              <a:latin typeface="Arial" panose="020B0604020202020204" pitchFamily="34" charset="0"/>
              <a:ea typeface="Malgun Gothic" pitchFamily="34" charset="-127"/>
              <a:cs typeface="Arial" panose="020B0604020202020204" pitchFamily="34" charset="0"/>
            </a:rPr>
            <a:t>3 conference papers</a:t>
          </a:r>
        </a:p>
      </dgm:t>
    </dgm:pt>
    <dgm:pt modelId="{C44CA749-3944-4622-9B7E-4E5C37898E6A}" type="parTrans" cxnId="{6BE03F03-42B6-4FB2-950A-CDA57108973B}">
      <dgm:prSet/>
      <dgm:spPr/>
      <dgm:t>
        <a:bodyPr/>
        <a:lstStyle/>
        <a:p>
          <a:endParaRPr lang="ru-RU"/>
        </a:p>
      </dgm:t>
    </dgm:pt>
    <dgm:pt modelId="{9D3222E7-DA91-4CB2-A8D1-D97AC697FB6E}" type="sibTrans" cxnId="{6BE03F03-42B6-4FB2-950A-CDA57108973B}">
      <dgm:prSet/>
      <dgm:spPr/>
      <dgm:t>
        <a:bodyPr/>
        <a:lstStyle/>
        <a:p>
          <a:endParaRPr lang="ru-RU"/>
        </a:p>
      </dgm:t>
    </dgm:pt>
    <dgm:pt modelId="{ACD0AE23-2D5A-4E8D-A4B2-6636F6AB2E85}">
      <dgm:prSet/>
      <dgm:spPr/>
      <dgm:t>
        <a:bodyPr/>
        <a:lstStyle/>
        <a:p>
          <a:r>
            <a:rPr lang="en-US" dirty="0" smtClean="0">
              <a:latin typeface="Arial" panose="020B0604020202020204" pitchFamily="34" charset="0"/>
              <a:ea typeface="Malgun Gothic" pitchFamily="34" charset="-127"/>
              <a:cs typeface="Arial" panose="020B0604020202020204" pitchFamily="34" charset="0"/>
            </a:rPr>
            <a:t>The full </a:t>
          </a:r>
          <a:r>
            <a:rPr lang="en-US" b="1" dirty="0" smtClean="0">
              <a:latin typeface="Arial" panose="020B0604020202020204" pitchFamily="34" charset="0"/>
              <a:ea typeface="Malgun Gothic" pitchFamily="34" charset="-127"/>
              <a:cs typeface="Arial" panose="020B0604020202020204" pitchFamily="34" charset="0"/>
            </a:rPr>
            <a:t>language reference </a:t>
          </a:r>
          <a:r>
            <a:rPr lang="en-US" dirty="0" smtClean="0">
              <a:latin typeface="Arial" panose="020B0604020202020204" pitchFamily="34" charset="0"/>
              <a:ea typeface="Malgun Gothic" pitchFamily="34" charset="-127"/>
              <a:cs typeface="Arial" panose="020B0604020202020204" pitchFamily="34" charset="0"/>
            </a:rPr>
            <a:t>(in progress)</a:t>
          </a:r>
        </a:p>
      </dgm:t>
    </dgm:pt>
    <dgm:pt modelId="{193ED3F4-9714-4D9E-800A-56C05EE4DD0C}" type="parTrans" cxnId="{5D273567-37C2-4061-99F5-46C0B6D14322}">
      <dgm:prSet/>
      <dgm:spPr/>
      <dgm:t>
        <a:bodyPr/>
        <a:lstStyle/>
        <a:p>
          <a:endParaRPr lang="ru-RU"/>
        </a:p>
      </dgm:t>
    </dgm:pt>
    <dgm:pt modelId="{ABC7E7AE-D549-46EA-8FAD-ACB97CB8161F}" type="sibTrans" cxnId="{5D273567-37C2-4061-99F5-46C0B6D14322}">
      <dgm:prSet/>
      <dgm:spPr/>
      <dgm:t>
        <a:bodyPr/>
        <a:lstStyle/>
        <a:p>
          <a:endParaRPr lang="ru-RU"/>
        </a:p>
      </dgm:t>
    </dgm:pt>
    <dgm:pt modelId="{40CB5E14-6D76-4359-AAD6-1BAEFBFB9907}">
      <dgm:prSet/>
      <dgm:spPr/>
      <dgm:t>
        <a:bodyPr/>
        <a:lstStyle/>
        <a:p>
          <a:r>
            <a:rPr lang="en-US" dirty="0" smtClean="0">
              <a:latin typeface="Arial" panose="020B0604020202020204" pitchFamily="34" charset="0"/>
              <a:ea typeface="Malgun Gothic" pitchFamily="34" charset="-127"/>
              <a:cs typeface="Arial" panose="020B0604020202020204" pitchFamily="34" charset="0"/>
            </a:rPr>
            <a:t>Front end compiler implementation (in progress)</a:t>
          </a:r>
        </a:p>
      </dgm:t>
    </dgm:pt>
    <dgm:pt modelId="{7CD8CDFD-9DC3-42E0-9CCB-A9F14731331B}" type="parTrans" cxnId="{89D27706-FA42-4CBD-B890-B7E26DA2AA3D}">
      <dgm:prSet/>
      <dgm:spPr/>
      <dgm:t>
        <a:bodyPr/>
        <a:lstStyle/>
        <a:p>
          <a:endParaRPr lang="ru-RU"/>
        </a:p>
      </dgm:t>
    </dgm:pt>
    <dgm:pt modelId="{15B96CE0-56FA-4C7C-8AA1-4BCE36CB3E6C}" type="sibTrans" cxnId="{89D27706-FA42-4CBD-B890-B7E26DA2AA3D}">
      <dgm:prSet/>
      <dgm:spPr/>
      <dgm:t>
        <a:bodyPr/>
        <a:lstStyle/>
        <a:p>
          <a:endParaRPr lang="ru-RU"/>
        </a:p>
      </dgm:t>
    </dgm:pt>
    <dgm:pt modelId="{B9E832D0-D30D-450D-8F50-D4555FD18AA2}">
      <dgm:prSet/>
      <dgm:spPr/>
      <dgm:t>
        <a:bodyPr/>
        <a:lstStyle/>
        <a:p>
          <a:pPr rtl="0"/>
          <a:r>
            <a:rPr lang="en-US" dirty="0" smtClean="0">
              <a:latin typeface="Arial" pitchFamily="34" charset="0"/>
              <a:cs typeface="Arial" pitchFamily="34" charset="0"/>
            </a:rPr>
            <a:t>Units, standalone routines, 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dgm:t>
    </dgm:pt>
    <dgm:pt modelId="{92019204-F60F-457F-B93F-CCD64DD8D2ED}" type="parTrans" cxnId="{B6691B95-2F72-4845-B2C6-4FB396B3C208}">
      <dgm:prSet/>
      <dgm:spPr/>
    </dgm:pt>
    <dgm:pt modelId="{B1BC1D23-3B11-4E57-BAD6-C0C0BB7C2A82}" type="sibTrans" cxnId="{B6691B95-2F72-4845-B2C6-4FB396B3C208}">
      <dgm:prSet/>
      <dgm:spPr/>
    </dgm:pt>
    <dgm:pt modelId="{42D5C331-2489-4924-A542-48524F877350}">
      <dgm:prSet/>
      <dgm:spPr/>
      <dgm:t>
        <a:bodyPr/>
        <a:lstStyle/>
        <a:p>
          <a:pPr rtl="0"/>
          <a:r>
            <a:rPr lang="en-US" dirty="0" smtClean="0">
              <a:latin typeface="Arial" pitchFamily="34" charset="0"/>
              <a:cs typeface="Arial" pitchFamily="34" charset="0"/>
            </a:rPr>
            <a:t>Alternative approach to inheritance</a:t>
          </a:r>
          <a:endParaRPr lang="en-US" dirty="0">
            <a:latin typeface="Arial" pitchFamily="34" charset="0"/>
            <a:cs typeface="Arial" pitchFamily="34" charset="0"/>
          </a:endParaRPr>
        </a:p>
      </dgm:t>
    </dgm:pt>
    <dgm:pt modelId="{B5A9B7EC-01A0-447C-8A36-5A1386D0DBB4}" type="parTrans" cxnId="{2012E414-CC89-44A2-B855-B2976CCE79E8}">
      <dgm:prSet/>
      <dgm:spPr/>
    </dgm:pt>
    <dgm:pt modelId="{89B27443-E99B-42A1-B0ED-DA0736D45013}" type="sibTrans" cxnId="{2012E414-CC89-44A2-B855-B2976CCE79E8}">
      <dgm:prSet/>
      <dgm:spPr/>
    </dgm:pt>
    <dgm:pt modelId="{4757E31E-5018-4F79-8BDA-B3A355A322EE}">
      <dgm:prSet/>
      <dgm:spPr/>
      <dgm:t>
        <a:bodyPr/>
        <a:lstStyle/>
        <a:p>
          <a:pPr rtl="0"/>
          <a:r>
            <a:rPr lang="en-US" dirty="0" smtClean="0">
              <a:latin typeface="Arial" pitchFamily="34" charset="0"/>
              <a:cs typeface="Arial" pitchFamily="34" charset="0"/>
            </a:rPr>
            <a:t>NULL-safety and non-initialized data 2 in 1</a:t>
          </a:r>
          <a:endParaRPr lang="en-US" dirty="0">
            <a:latin typeface="Arial" pitchFamily="34" charset="0"/>
            <a:cs typeface="Arial" pitchFamily="34" charset="0"/>
          </a:endParaRPr>
        </a:p>
      </dgm:t>
    </dgm:pt>
    <dgm:pt modelId="{776B3593-1299-4849-BA17-91981C38BAEE}" type="parTrans" cxnId="{FB34C33B-8CD3-404C-8299-95C1B6280426}">
      <dgm:prSet/>
      <dgm:spPr/>
    </dgm:pt>
    <dgm:pt modelId="{0783BAF5-0679-400B-BFEF-E763040AB524}" type="sibTrans" cxnId="{FB34C33B-8CD3-404C-8299-95C1B6280426}">
      <dgm:prSet/>
      <dgm:spPr/>
    </dgm:pt>
    <dgm:pt modelId="{14D332A5-FA31-49CE-AC1A-1D197D6A4C3F}" type="pres">
      <dgm:prSet presAssocID="{F05D9A7E-AD7D-4CBA-972A-B60D221E5F86}" presName="linear" presStyleCnt="0">
        <dgm:presLayoutVars>
          <dgm:animLvl val="lvl"/>
          <dgm:resizeHandles val="exact"/>
        </dgm:presLayoutVars>
      </dgm:prSet>
      <dgm:spPr/>
      <dgm:t>
        <a:bodyPr/>
        <a:lstStyle/>
        <a:p>
          <a:endParaRPr lang="en-US"/>
        </a:p>
      </dgm:t>
    </dgm:pt>
    <dgm:pt modelId="{D5C806FE-190C-4928-BB2A-DE06BE8CC44D}" type="pres">
      <dgm:prSet presAssocID="{D453309C-2B61-4E14-8BC6-1D425A99125F}" presName="parentText" presStyleLbl="node1" presStyleIdx="0" presStyleCnt="2">
        <dgm:presLayoutVars>
          <dgm:chMax val="0"/>
          <dgm:bulletEnabled val="1"/>
        </dgm:presLayoutVars>
      </dgm:prSet>
      <dgm:spPr/>
      <dgm:t>
        <a:bodyPr/>
        <a:lstStyle/>
        <a:p>
          <a:endParaRPr lang="en-US"/>
        </a:p>
      </dgm:t>
    </dgm:pt>
    <dgm:pt modelId="{4F744875-473B-42C1-8C81-FB861C652AB0}" type="pres">
      <dgm:prSet presAssocID="{D453309C-2B61-4E14-8BC6-1D425A99125F}" presName="childText" presStyleLbl="revTx" presStyleIdx="0" presStyleCnt="2">
        <dgm:presLayoutVars>
          <dgm:bulletEnabled val="1"/>
        </dgm:presLayoutVars>
      </dgm:prSet>
      <dgm:spPr/>
      <dgm:t>
        <a:bodyPr/>
        <a:lstStyle/>
        <a:p>
          <a:endParaRPr lang="en-US"/>
        </a:p>
      </dgm:t>
    </dgm:pt>
    <dgm:pt modelId="{293202CB-4F8A-44AE-BCBE-699D0E48D069}" type="pres">
      <dgm:prSet presAssocID="{55F9800E-03A0-48B2-8F88-114B54138C48}" presName="parentText" presStyleLbl="node1" presStyleIdx="1" presStyleCnt="2">
        <dgm:presLayoutVars>
          <dgm:chMax val="0"/>
          <dgm:bulletEnabled val="1"/>
        </dgm:presLayoutVars>
      </dgm:prSet>
      <dgm:spPr/>
      <dgm:t>
        <a:bodyPr/>
        <a:lstStyle/>
        <a:p>
          <a:endParaRPr lang="en-US"/>
        </a:p>
      </dgm:t>
    </dgm:pt>
    <dgm:pt modelId="{6E12CE8F-6229-4FBE-9445-9D33C809884E}" type="pres">
      <dgm:prSet presAssocID="{55F9800E-03A0-48B2-8F88-114B54138C48}" presName="childText" presStyleLbl="revTx" presStyleIdx="1" presStyleCnt="2">
        <dgm:presLayoutVars>
          <dgm:bulletEnabled val="1"/>
        </dgm:presLayoutVars>
      </dgm:prSet>
      <dgm:spPr/>
      <dgm:t>
        <a:bodyPr/>
        <a:lstStyle/>
        <a:p>
          <a:endParaRPr lang="en-US"/>
        </a:p>
      </dgm:t>
    </dgm:pt>
  </dgm:ptLst>
  <dgm:cxnLst>
    <dgm:cxn modelId="{6BE03F03-42B6-4FB2-950A-CDA57108973B}" srcId="{55F9800E-03A0-48B2-8F88-114B54138C48}" destId="{92FE2B45-2F06-48DD-9DD5-F556A96B13D2}" srcOrd="1" destOrd="0" parTransId="{C44CA749-3944-4622-9B7E-4E5C37898E6A}" sibTransId="{9D3222E7-DA91-4CB2-A8D1-D97AC697FB6E}"/>
    <dgm:cxn modelId="{64B1364B-744E-4A53-B61C-0AC0B503A602}" type="presOf" srcId="{92FE2B45-2F06-48DD-9DD5-F556A96B13D2}" destId="{6E12CE8F-6229-4FBE-9445-9D33C809884E}" srcOrd="0" destOrd="1" presId="urn:microsoft.com/office/officeart/2005/8/layout/vList2"/>
    <dgm:cxn modelId="{B6691B95-2F72-4845-B2C6-4FB396B3C208}" srcId="{427B6036-38B4-443D-8236-665A9A3B0490}" destId="{B9E832D0-D30D-450D-8F50-D4555FD18AA2}" srcOrd="0" destOrd="0" parTransId="{92019204-F60F-457F-B93F-CCD64DD8D2ED}" sibTransId="{B1BC1D23-3B11-4E57-BAD6-C0C0BB7C2A82}"/>
    <dgm:cxn modelId="{776AD76A-2488-46C6-A9F3-18B98D7920DA}" srcId="{F05D9A7E-AD7D-4CBA-972A-B60D221E5F86}" destId="{55F9800E-03A0-48B2-8F88-114B54138C48}" srcOrd="1" destOrd="0" parTransId="{5D62CBCB-6332-4600-8DC5-F924CC27638E}" sibTransId="{3885873A-C059-4346-99EB-69CB183AD9E1}"/>
    <dgm:cxn modelId="{85F9D7A5-3CE6-4BB7-945D-2CA222937BFC}" type="presOf" srcId="{ACD0AE23-2D5A-4E8D-A4B2-6636F6AB2E85}" destId="{6E12CE8F-6229-4FBE-9445-9D33C809884E}" srcOrd="0" destOrd="2" presId="urn:microsoft.com/office/officeart/2005/8/layout/vList2"/>
    <dgm:cxn modelId="{5D273567-37C2-4061-99F5-46C0B6D14322}" srcId="{55F9800E-03A0-48B2-8F88-114B54138C48}" destId="{ACD0AE23-2D5A-4E8D-A4B2-6636F6AB2E85}" srcOrd="2" destOrd="0" parTransId="{193ED3F4-9714-4D9E-800A-56C05EE4DD0C}" sibTransId="{ABC7E7AE-D549-46EA-8FAD-ACB97CB8161F}"/>
    <dgm:cxn modelId="{20C4D379-85F7-4323-924D-54F4B43DB28B}" type="presOf" srcId="{55F9800E-03A0-48B2-8F88-114B54138C48}" destId="{293202CB-4F8A-44AE-BCBE-699D0E48D069}" srcOrd="0" destOrd="0" presId="urn:microsoft.com/office/officeart/2005/8/layout/vList2"/>
    <dgm:cxn modelId="{4D9F7E20-C9BC-4133-A63B-C7EBA1362BF7}" srcId="{D453309C-2B61-4E14-8BC6-1D425A99125F}" destId="{427B6036-38B4-443D-8236-665A9A3B0490}" srcOrd="0" destOrd="0" parTransId="{CBF7421B-2DB7-4D33-BC31-C2C0BDDE871A}" sibTransId="{0E3A69B1-0A74-4CBA-8546-F38E210663A8}"/>
    <dgm:cxn modelId="{CCD6362A-A771-46C1-B861-3743AEAEF8F3}" type="presOf" srcId="{42D5C331-2489-4924-A542-48524F877350}" destId="{4F744875-473B-42C1-8C81-FB861C652AB0}" srcOrd="0" destOrd="2" presId="urn:microsoft.com/office/officeart/2005/8/layout/vList2"/>
    <dgm:cxn modelId="{FD80CD31-6826-471A-AB7B-144AE524C8D8}" type="presOf" srcId="{F05D9A7E-AD7D-4CBA-972A-B60D221E5F86}" destId="{14D332A5-FA31-49CE-AC1A-1D197D6A4C3F}" srcOrd="0" destOrd="0" presId="urn:microsoft.com/office/officeart/2005/8/layout/vList2"/>
    <dgm:cxn modelId="{FB34C33B-8CD3-404C-8299-95C1B6280426}" srcId="{427B6036-38B4-443D-8236-665A9A3B0490}" destId="{4757E31E-5018-4F79-8BDA-B3A355A322EE}" srcOrd="2" destOrd="0" parTransId="{776B3593-1299-4849-BA17-91981C38BAEE}" sibTransId="{0783BAF5-0679-400B-BFEF-E763040AB524}"/>
    <dgm:cxn modelId="{AEA23DCA-3856-4D0A-A4C0-5C08973CC761}" type="presOf" srcId="{B9E832D0-D30D-450D-8F50-D4555FD18AA2}" destId="{4F744875-473B-42C1-8C81-FB861C652AB0}" srcOrd="0" destOrd="1" presId="urn:microsoft.com/office/officeart/2005/8/layout/vList2"/>
    <dgm:cxn modelId="{2012E414-CC89-44A2-B855-B2976CCE79E8}" srcId="{427B6036-38B4-443D-8236-665A9A3B0490}" destId="{42D5C331-2489-4924-A542-48524F877350}" srcOrd="1" destOrd="0" parTransId="{B5A9B7EC-01A0-447C-8A36-5A1386D0DBB4}" sibTransId="{89B27443-E99B-42A1-B0ED-DA0736D45013}"/>
    <dgm:cxn modelId="{89D27706-FA42-4CBD-B890-B7E26DA2AA3D}" srcId="{55F9800E-03A0-48B2-8F88-114B54138C48}" destId="{40CB5E14-6D76-4359-AAD6-1BAEFBFB9907}" srcOrd="3" destOrd="0" parTransId="{7CD8CDFD-9DC3-42E0-9CCB-A9F14731331B}" sibTransId="{15B96CE0-56FA-4C7C-8AA1-4BCE36CB3E6C}"/>
    <dgm:cxn modelId="{9E2DF334-60B3-45E6-96AE-F3A8320660DA}" type="presOf" srcId="{D453309C-2B61-4E14-8BC6-1D425A99125F}" destId="{D5C806FE-190C-4928-BB2A-DE06BE8CC44D}" srcOrd="0" destOrd="0" presId="urn:microsoft.com/office/officeart/2005/8/layout/vList2"/>
    <dgm:cxn modelId="{04DDEBFB-ABD9-4985-8A16-AF6D336BAA7C}" type="presOf" srcId="{D1A21421-358B-4037-BAD5-5C5072264C26}" destId="{6E12CE8F-6229-4FBE-9445-9D33C809884E}" srcOrd="0" destOrd="0" presId="urn:microsoft.com/office/officeart/2005/8/layout/vList2"/>
    <dgm:cxn modelId="{2EF1F8C3-3115-41C6-BE18-49D938169F4E}" type="presOf" srcId="{40CB5E14-6D76-4359-AAD6-1BAEFBFB9907}" destId="{6E12CE8F-6229-4FBE-9445-9D33C809884E}" srcOrd="0" destOrd="3" presId="urn:microsoft.com/office/officeart/2005/8/layout/vList2"/>
    <dgm:cxn modelId="{4DC9DF52-5394-4827-A281-47B8430DCFC7}" type="presOf" srcId="{427B6036-38B4-443D-8236-665A9A3B0490}" destId="{4F744875-473B-42C1-8C81-FB861C652AB0}" srcOrd="0" destOrd="0" presId="urn:microsoft.com/office/officeart/2005/8/layout/vList2"/>
    <dgm:cxn modelId="{FDECDC63-9459-4369-86E6-B6E748543EB4}" type="presOf" srcId="{4757E31E-5018-4F79-8BDA-B3A355A322EE}" destId="{4F744875-473B-42C1-8C81-FB861C652AB0}" srcOrd="0" destOrd="3" presId="urn:microsoft.com/office/officeart/2005/8/layout/vList2"/>
    <dgm:cxn modelId="{DD48148E-D81C-465A-A39E-FAD50FE9F16F}" srcId="{F05D9A7E-AD7D-4CBA-972A-B60D221E5F86}" destId="{D453309C-2B61-4E14-8BC6-1D425A99125F}" srcOrd="0" destOrd="0" parTransId="{7564B377-6D06-4850-A530-740AAB8063B5}" sibTransId="{F1682D5E-00AB-4696-82A0-7C9AED82047F}"/>
    <dgm:cxn modelId="{839F2A41-B0D2-4EC7-9B36-BB9B707B48E5}" srcId="{55F9800E-03A0-48B2-8F88-114B54138C48}" destId="{D1A21421-358B-4037-BAD5-5C5072264C26}" srcOrd="0" destOrd="0" parTransId="{EF74D05D-3F40-413E-8A6E-491B4EEA16BF}" sibTransId="{57D9A494-C132-4B03-AB6C-AA3DD2353058}"/>
    <dgm:cxn modelId="{53C58D61-EAC5-40F7-B874-86F56BB1CE81}" type="presParOf" srcId="{14D332A5-FA31-49CE-AC1A-1D197D6A4C3F}" destId="{D5C806FE-190C-4928-BB2A-DE06BE8CC44D}" srcOrd="0" destOrd="0" presId="urn:microsoft.com/office/officeart/2005/8/layout/vList2"/>
    <dgm:cxn modelId="{A58A9A0C-CED1-4DAE-B0C5-648553C3D60B}" type="presParOf" srcId="{14D332A5-FA31-49CE-AC1A-1D197D6A4C3F}" destId="{4F744875-473B-42C1-8C81-FB861C652AB0}" srcOrd="1" destOrd="0" presId="urn:microsoft.com/office/officeart/2005/8/layout/vList2"/>
    <dgm:cxn modelId="{87F283A7-1F87-4DCF-8BB4-1184C2300084}" type="presParOf" srcId="{14D332A5-FA31-49CE-AC1A-1D197D6A4C3F}" destId="{293202CB-4F8A-44AE-BCBE-699D0E48D069}" srcOrd="2" destOrd="0" presId="urn:microsoft.com/office/officeart/2005/8/layout/vList2"/>
    <dgm:cxn modelId="{692481D6-7999-43BF-93A5-5EC0D80B6D26}" type="presParOf" srcId="{14D332A5-FA31-49CE-AC1A-1D197D6A4C3F}" destId="{6E12CE8F-6229-4FBE-9445-9D33C809884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D68A3C-8E19-46C7-8262-7C99042863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0A2A359-C8FB-4D9D-B160-6542C5697FE8}">
      <dgm:prSet/>
      <dgm:spPr/>
      <dgm:t>
        <a:bodyPr/>
        <a:lstStyle/>
        <a:p>
          <a:pPr rtl="0"/>
          <a:r>
            <a:rPr lang="ru-RU" dirty="0" smtClean="0"/>
            <a:t>Постановка задачи</a:t>
          </a:r>
          <a:r>
            <a:rPr lang="en-US" dirty="0" smtClean="0"/>
            <a:t>:</a:t>
          </a:r>
          <a:r>
            <a:rPr lang="ru-RU" dirty="0" smtClean="0"/>
            <a:t> есть две сущности разных</a:t>
          </a:r>
          <a:r>
            <a:rPr lang="en-US" dirty="0" smtClean="0"/>
            <a:t> (</a:t>
          </a:r>
          <a:r>
            <a:rPr lang="ru-RU" dirty="0" smtClean="0"/>
            <a:t>не конформных друг другу</a:t>
          </a:r>
          <a:r>
            <a:rPr lang="en-US" dirty="0" smtClean="0"/>
            <a:t>)</a:t>
          </a:r>
          <a:r>
            <a:rPr lang="ru-RU" dirty="0" smtClean="0"/>
            <a:t> типов, с общими свойствами (</a:t>
          </a:r>
          <a:r>
            <a:rPr lang="en-US" dirty="0" smtClean="0"/>
            <a:t>features</a:t>
          </a:r>
          <a:r>
            <a:rPr lang="ru-RU" dirty="0" smtClean="0"/>
            <a:t>). Как написать общий код для работы с этими свойствами, не вводя общего родителя (базового класса)</a:t>
          </a:r>
          <a:r>
            <a:rPr lang="en-US" dirty="0" smtClean="0"/>
            <a:t>?</a:t>
          </a:r>
          <a:endParaRPr lang="en-US" dirty="0"/>
        </a:p>
      </dgm:t>
    </dgm:pt>
    <dgm:pt modelId="{7462D592-190F-47B2-9B85-69BBFCE44C9B}" type="parTrans" cxnId="{8D67933C-760E-4C23-B460-587BC2CBC9C9}">
      <dgm:prSet/>
      <dgm:spPr/>
      <dgm:t>
        <a:bodyPr/>
        <a:lstStyle/>
        <a:p>
          <a:endParaRPr lang="en-US"/>
        </a:p>
      </dgm:t>
    </dgm:pt>
    <dgm:pt modelId="{5D4B6D62-FC2F-4C03-8E51-21974EA4E59E}" type="sibTrans" cxnId="{8D67933C-760E-4C23-B460-587BC2CBC9C9}">
      <dgm:prSet/>
      <dgm:spPr/>
      <dgm:t>
        <a:bodyPr/>
        <a:lstStyle/>
        <a:p>
          <a:endParaRPr lang="en-US"/>
        </a:p>
      </dgm:t>
    </dgm:pt>
    <dgm:pt modelId="{2CAF8A81-2405-4B8C-AA70-B5B1ECFB59AE}">
      <dgm:prSet/>
      <dgm:spPr/>
      <dgm:t>
        <a:bodyPr/>
        <a:lstStyle/>
        <a:p>
          <a:pPr rtl="0"/>
          <a:r>
            <a:rPr lang="ru-RU" dirty="0" smtClean="0"/>
            <a:t>Для решения этой задачи и предлагается понятие </a:t>
          </a:r>
          <a:r>
            <a:rPr lang="ru-RU" b="1" dirty="0" err="1" smtClean="0"/>
            <a:t>мультитипа</a:t>
          </a:r>
          <a:r>
            <a:rPr lang="ru-RU" dirty="0" smtClean="0"/>
            <a:t>. </a:t>
          </a:r>
          <a:endParaRPr lang="en-US" dirty="0"/>
        </a:p>
      </dgm:t>
    </dgm:pt>
    <dgm:pt modelId="{76DE5657-6F45-4B32-9469-8F6343FE3D76}" type="parTrans" cxnId="{3CF534C9-6B23-4F7B-AF01-1947E3C77694}">
      <dgm:prSet/>
      <dgm:spPr/>
      <dgm:t>
        <a:bodyPr/>
        <a:lstStyle/>
        <a:p>
          <a:endParaRPr lang="en-US"/>
        </a:p>
      </dgm:t>
    </dgm:pt>
    <dgm:pt modelId="{BFC36F39-822C-4EB7-A8C0-BB2DAF56AA9B}" type="sibTrans" cxnId="{3CF534C9-6B23-4F7B-AF01-1947E3C77694}">
      <dgm:prSet/>
      <dgm:spPr/>
      <dgm:t>
        <a:bodyPr/>
        <a:lstStyle/>
        <a:p>
          <a:endParaRPr lang="en-US"/>
        </a:p>
      </dgm:t>
    </dgm:pt>
    <dgm:pt modelId="{8CFB4D5E-381B-44D8-AF9E-2FA8BF9007EC}">
      <dgm:prSet/>
      <dgm:spPr/>
      <dgm:t>
        <a:bodyPr/>
        <a:lstStyle/>
        <a:p>
          <a:pPr rtl="0"/>
          <a:r>
            <a:rPr lang="ru-RU"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dirty="0"/>
        </a:p>
      </dgm:t>
    </dgm:pt>
    <dgm:pt modelId="{F54DD186-F030-47BE-9786-97CB59B8EAF2}" type="parTrans" cxnId="{64DC5CF2-1A95-4E30-B127-46E52213A364}">
      <dgm:prSet/>
      <dgm:spPr/>
      <dgm:t>
        <a:bodyPr/>
        <a:lstStyle/>
        <a:p>
          <a:endParaRPr lang="en-US"/>
        </a:p>
      </dgm:t>
    </dgm:pt>
    <dgm:pt modelId="{E5495ADF-4265-4E4F-971D-4FA6E6846752}" type="sibTrans" cxnId="{64DC5CF2-1A95-4E30-B127-46E52213A364}">
      <dgm:prSet/>
      <dgm:spPr/>
      <dgm:t>
        <a:bodyPr/>
        <a:lstStyle/>
        <a:p>
          <a:endParaRPr lang="en-US"/>
        </a:p>
      </dgm:t>
    </dgm:pt>
    <dgm:pt modelId="{C27B2BF0-166D-406F-B3B9-4A131E8F334C}" type="pres">
      <dgm:prSet presAssocID="{20D68A3C-8E19-46C7-8262-7C99042863F4}" presName="Name0" presStyleCnt="0">
        <dgm:presLayoutVars>
          <dgm:dir/>
          <dgm:animLvl val="lvl"/>
          <dgm:resizeHandles val="exact"/>
        </dgm:presLayoutVars>
      </dgm:prSet>
      <dgm:spPr/>
      <dgm:t>
        <a:bodyPr/>
        <a:lstStyle/>
        <a:p>
          <a:endParaRPr lang="en-US"/>
        </a:p>
      </dgm:t>
    </dgm:pt>
    <dgm:pt modelId="{91BDFDF6-D53D-411B-B663-5C58958AD879}" type="pres">
      <dgm:prSet presAssocID="{30A2A359-C8FB-4D9D-B160-6542C5697FE8}" presName="linNode" presStyleCnt="0"/>
      <dgm:spPr/>
    </dgm:pt>
    <dgm:pt modelId="{CA434BD1-0DDB-46B9-A52F-2B8EED0FDFAA}" type="pres">
      <dgm:prSet presAssocID="{30A2A359-C8FB-4D9D-B160-6542C5697FE8}" presName="parentText" presStyleLbl="node1" presStyleIdx="0" presStyleCnt="3" custScaleX="277778">
        <dgm:presLayoutVars>
          <dgm:chMax val="1"/>
          <dgm:bulletEnabled val="1"/>
        </dgm:presLayoutVars>
      </dgm:prSet>
      <dgm:spPr/>
      <dgm:t>
        <a:bodyPr/>
        <a:lstStyle/>
        <a:p>
          <a:endParaRPr lang="en-US"/>
        </a:p>
      </dgm:t>
    </dgm:pt>
    <dgm:pt modelId="{85AAB4DF-CF6E-46D1-B0AE-C6CF3748277D}" type="pres">
      <dgm:prSet presAssocID="{5D4B6D62-FC2F-4C03-8E51-21974EA4E59E}" presName="sp" presStyleCnt="0"/>
      <dgm:spPr/>
    </dgm:pt>
    <dgm:pt modelId="{CDD1AF63-27DA-44AD-90F6-CB3769E343D3}" type="pres">
      <dgm:prSet presAssocID="{2CAF8A81-2405-4B8C-AA70-B5B1ECFB59AE}" presName="linNode" presStyleCnt="0"/>
      <dgm:spPr/>
    </dgm:pt>
    <dgm:pt modelId="{5E06D78A-1A9A-431E-A086-02FFEE0BB092}" type="pres">
      <dgm:prSet presAssocID="{2CAF8A81-2405-4B8C-AA70-B5B1ECFB59AE}" presName="parentText" presStyleLbl="node1" presStyleIdx="1" presStyleCnt="3" custScaleX="277778">
        <dgm:presLayoutVars>
          <dgm:chMax val="1"/>
          <dgm:bulletEnabled val="1"/>
        </dgm:presLayoutVars>
      </dgm:prSet>
      <dgm:spPr/>
      <dgm:t>
        <a:bodyPr/>
        <a:lstStyle/>
        <a:p>
          <a:endParaRPr lang="en-US"/>
        </a:p>
      </dgm:t>
    </dgm:pt>
    <dgm:pt modelId="{830A4835-1B8A-47C5-A6C5-4A24E3D662B5}" type="pres">
      <dgm:prSet presAssocID="{BFC36F39-822C-4EB7-A8C0-BB2DAF56AA9B}" presName="sp" presStyleCnt="0"/>
      <dgm:spPr/>
    </dgm:pt>
    <dgm:pt modelId="{0096D5BE-0DD6-4DFF-BAD0-599E2C3D09B3}" type="pres">
      <dgm:prSet presAssocID="{8CFB4D5E-381B-44D8-AF9E-2FA8BF9007EC}" presName="linNode" presStyleCnt="0"/>
      <dgm:spPr/>
    </dgm:pt>
    <dgm:pt modelId="{6E39A01A-D1E7-491A-88E7-6E0A63746506}" type="pres">
      <dgm:prSet presAssocID="{8CFB4D5E-381B-44D8-AF9E-2FA8BF9007EC}" presName="parentText" presStyleLbl="node1" presStyleIdx="2" presStyleCnt="3" custScaleX="277778">
        <dgm:presLayoutVars>
          <dgm:chMax val="1"/>
          <dgm:bulletEnabled val="1"/>
        </dgm:presLayoutVars>
      </dgm:prSet>
      <dgm:spPr/>
      <dgm:t>
        <a:bodyPr/>
        <a:lstStyle/>
        <a:p>
          <a:endParaRPr lang="en-US"/>
        </a:p>
      </dgm:t>
    </dgm:pt>
  </dgm:ptLst>
  <dgm:cxnLst>
    <dgm:cxn modelId="{64DC5CF2-1A95-4E30-B127-46E52213A364}" srcId="{20D68A3C-8E19-46C7-8262-7C99042863F4}" destId="{8CFB4D5E-381B-44D8-AF9E-2FA8BF9007EC}" srcOrd="2" destOrd="0" parTransId="{F54DD186-F030-47BE-9786-97CB59B8EAF2}" sibTransId="{E5495ADF-4265-4E4F-971D-4FA6E6846752}"/>
    <dgm:cxn modelId="{C87A1DC0-74B1-4F9A-8D98-392032C34A54}" type="presOf" srcId="{20D68A3C-8E19-46C7-8262-7C99042863F4}" destId="{C27B2BF0-166D-406F-B3B9-4A131E8F334C}" srcOrd="0" destOrd="0" presId="urn:microsoft.com/office/officeart/2005/8/layout/vList5"/>
    <dgm:cxn modelId="{968A571E-11EB-4338-93F1-474BAEE76D23}" type="presOf" srcId="{30A2A359-C8FB-4D9D-B160-6542C5697FE8}" destId="{CA434BD1-0DDB-46B9-A52F-2B8EED0FDFAA}" srcOrd="0" destOrd="0" presId="urn:microsoft.com/office/officeart/2005/8/layout/vList5"/>
    <dgm:cxn modelId="{2DD23B0D-1D92-442D-9D26-41F6866B622E}" type="presOf" srcId="{2CAF8A81-2405-4B8C-AA70-B5B1ECFB59AE}" destId="{5E06D78A-1A9A-431E-A086-02FFEE0BB092}" srcOrd="0" destOrd="0" presId="urn:microsoft.com/office/officeart/2005/8/layout/vList5"/>
    <dgm:cxn modelId="{D98EE8D0-6325-41AB-B02A-4DE26F263803}" type="presOf" srcId="{8CFB4D5E-381B-44D8-AF9E-2FA8BF9007EC}" destId="{6E39A01A-D1E7-491A-88E7-6E0A63746506}" srcOrd="0" destOrd="0" presId="urn:microsoft.com/office/officeart/2005/8/layout/vList5"/>
    <dgm:cxn modelId="{3CF534C9-6B23-4F7B-AF01-1947E3C77694}" srcId="{20D68A3C-8E19-46C7-8262-7C99042863F4}" destId="{2CAF8A81-2405-4B8C-AA70-B5B1ECFB59AE}" srcOrd="1" destOrd="0" parTransId="{76DE5657-6F45-4B32-9469-8F6343FE3D76}" sibTransId="{BFC36F39-822C-4EB7-A8C0-BB2DAF56AA9B}"/>
    <dgm:cxn modelId="{8D67933C-760E-4C23-B460-587BC2CBC9C9}" srcId="{20D68A3C-8E19-46C7-8262-7C99042863F4}" destId="{30A2A359-C8FB-4D9D-B160-6542C5697FE8}" srcOrd="0" destOrd="0" parTransId="{7462D592-190F-47B2-9B85-69BBFCE44C9B}" sibTransId="{5D4B6D62-FC2F-4C03-8E51-21974EA4E59E}"/>
    <dgm:cxn modelId="{E7CF2988-42B6-4C53-9225-AC37CD233A8E}" type="presParOf" srcId="{C27B2BF0-166D-406F-B3B9-4A131E8F334C}" destId="{91BDFDF6-D53D-411B-B663-5C58958AD879}" srcOrd="0" destOrd="0" presId="urn:microsoft.com/office/officeart/2005/8/layout/vList5"/>
    <dgm:cxn modelId="{9C6DCA18-1C27-4854-ADAF-450EEC82A1C5}" type="presParOf" srcId="{91BDFDF6-D53D-411B-B663-5C58958AD879}" destId="{CA434BD1-0DDB-46B9-A52F-2B8EED0FDFAA}" srcOrd="0" destOrd="0" presId="urn:microsoft.com/office/officeart/2005/8/layout/vList5"/>
    <dgm:cxn modelId="{DF260026-5A3F-46A2-8F1A-1B4870991793}" type="presParOf" srcId="{C27B2BF0-166D-406F-B3B9-4A131E8F334C}" destId="{85AAB4DF-CF6E-46D1-B0AE-C6CF3748277D}" srcOrd="1" destOrd="0" presId="urn:microsoft.com/office/officeart/2005/8/layout/vList5"/>
    <dgm:cxn modelId="{56F9FDED-E790-419F-900C-85CFC9032359}" type="presParOf" srcId="{C27B2BF0-166D-406F-B3B9-4A131E8F334C}" destId="{CDD1AF63-27DA-44AD-90F6-CB3769E343D3}" srcOrd="2" destOrd="0" presId="urn:microsoft.com/office/officeart/2005/8/layout/vList5"/>
    <dgm:cxn modelId="{B5486AD2-D387-415B-8B8B-E0744DDF0B2C}" type="presParOf" srcId="{CDD1AF63-27DA-44AD-90F6-CB3769E343D3}" destId="{5E06D78A-1A9A-431E-A086-02FFEE0BB092}" srcOrd="0" destOrd="0" presId="urn:microsoft.com/office/officeart/2005/8/layout/vList5"/>
    <dgm:cxn modelId="{AD3E50F1-0AE5-4C38-9911-989DF45CE659}" type="presParOf" srcId="{C27B2BF0-166D-406F-B3B9-4A131E8F334C}" destId="{830A4835-1B8A-47C5-A6C5-4A24E3D662B5}" srcOrd="3" destOrd="0" presId="urn:microsoft.com/office/officeart/2005/8/layout/vList5"/>
    <dgm:cxn modelId="{DC0AE56B-DA81-4716-97B4-13FE3B3DAE9E}" type="presParOf" srcId="{C27B2BF0-166D-406F-B3B9-4A131E8F334C}" destId="{0096D5BE-0DD6-4DFF-BAD0-599E2C3D09B3}" srcOrd="4" destOrd="0" presId="urn:microsoft.com/office/officeart/2005/8/layout/vList5"/>
    <dgm:cxn modelId="{1970F1C7-B9F8-4260-8999-0A6B761D7081}" type="presParOf" srcId="{0096D5BE-0DD6-4DFF-BAD0-599E2C3D09B3}" destId="{6E39A01A-D1E7-491A-88E7-6E0A6374650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9DD86A-3538-436C-B3CB-DA404DAB11C2}"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E1501B79-AD07-4629-B09E-BC86F9FBFD78}">
      <dgm:prSet/>
      <dgm:spPr/>
      <dgm:t>
        <a:bodyPr/>
        <a:lstStyle/>
        <a:p>
          <a:pPr rtl="0"/>
          <a:r>
            <a:rPr lang="ru-RU" dirty="0" smtClean="0"/>
            <a:t>Нулевые (пустые) указатели (ссылки) - часть более общей проблемы - ошибки при попытке работе с </a:t>
          </a:r>
          <a:r>
            <a:rPr lang="ru-RU" i="1" dirty="0" smtClean="0"/>
            <a:t>неинициализированными атрибутами</a:t>
          </a:r>
          <a:r>
            <a:rPr lang="ru-RU" dirty="0" smtClean="0"/>
            <a:t>. </a:t>
          </a:r>
          <a:endParaRPr lang="en-US" dirty="0"/>
        </a:p>
      </dgm:t>
    </dgm:pt>
    <dgm:pt modelId="{9B23AD8D-428B-43FE-A59D-16762C594A97}" type="parTrans" cxnId="{A5794588-CE3A-4418-9ECE-8829F158BAEA}">
      <dgm:prSet/>
      <dgm:spPr/>
      <dgm:t>
        <a:bodyPr/>
        <a:lstStyle/>
        <a:p>
          <a:endParaRPr lang="en-US"/>
        </a:p>
      </dgm:t>
    </dgm:pt>
    <dgm:pt modelId="{F31C0E85-40A5-4428-B2E5-0104AE5173C9}" type="sibTrans" cxnId="{A5794588-CE3A-4418-9ECE-8829F158BAEA}">
      <dgm:prSet/>
      <dgm:spPr/>
      <dgm:t>
        <a:bodyPr/>
        <a:lstStyle/>
        <a:p>
          <a:endParaRPr lang="en-US"/>
        </a:p>
      </dgm:t>
    </dgm:pt>
    <dgm:pt modelId="{ECEF11AE-A85C-43ED-BD26-21FCCE23D4DD}">
      <dgm:prSet/>
      <dgm:spPr/>
      <dgm:t>
        <a:bodyPr/>
        <a:lstStyle/>
        <a:p>
          <a:pPr rtl="0"/>
          <a:r>
            <a:rPr lang="ru-RU" dirty="0" smtClean="0"/>
            <a:t>3 базовых принципа</a:t>
          </a:r>
          <a:r>
            <a:rPr lang="en-US" dirty="0" smtClean="0"/>
            <a:t>:</a:t>
          </a:r>
          <a:endParaRPr lang="en-US" dirty="0"/>
        </a:p>
      </dgm:t>
    </dgm:pt>
    <dgm:pt modelId="{E9D1783E-D8D1-43D6-9A62-C6DCC5A8A7EE}" type="parTrans" cxnId="{FAF1D6CE-C1AA-4A89-B97E-C4916B62F433}">
      <dgm:prSet/>
      <dgm:spPr/>
      <dgm:t>
        <a:bodyPr/>
        <a:lstStyle/>
        <a:p>
          <a:endParaRPr lang="en-US"/>
        </a:p>
      </dgm:t>
    </dgm:pt>
    <dgm:pt modelId="{E15A3762-DE88-4F02-8832-3E91AF330EFD}" type="sibTrans" cxnId="{FAF1D6CE-C1AA-4A89-B97E-C4916B62F433}">
      <dgm:prSet/>
      <dgm:spPr/>
      <dgm:t>
        <a:bodyPr/>
        <a:lstStyle/>
        <a:p>
          <a:endParaRPr lang="en-US"/>
        </a:p>
      </dgm:t>
    </dgm:pt>
    <dgm:pt modelId="{5BAE038D-69A5-4F2E-996E-38A48871D0F9}">
      <dgm:prSet/>
      <dgm:spPr/>
      <dgm:t>
        <a:bodyPr/>
        <a:lstStyle/>
        <a:p>
          <a:pPr rtl="0"/>
          <a:r>
            <a:rPr lang="ru-RU" dirty="0" smtClean="0"/>
            <a:t>Каждый атрибут должен получить значение до первого обращения к его свойствам.</a:t>
          </a:r>
          <a:endParaRPr lang="en-US" dirty="0"/>
        </a:p>
      </dgm:t>
    </dgm:pt>
    <dgm:pt modelId="{09005FB7-6E88-4449-A69F-F7348AF752E4}" type="parTrans" cxnId="{8DFBD0E3-D549-45D3-91BA-4F721BC3ACFC}">
      <dgm:prSet/>
      <dgm:spPr/>
      <dgm:t>
        <a:bodyPr/>
        <a:lstStyle/>
        <a:p>
          <a:endParaRPr lang="en-US"/>
        </a:p>
      </dgm:t>
    </dgm:pt>
    <dgm:pt modelId="{F89D5132-1329-42DF-90A1-87A82D09CCE6}" type="sibTrans" cxnId="{8DFBD0E3-D549-45D3-91BA-4F721BC3ACFC}">
      <dgm:prSet/>
      <dgm:spPr/>
      <dgm:t>
        <a:bodyPr/>
        <a:lstStyle/>
        <a:p>
          <a:endParaRPr lang="en-US"/>
        </a:p>
      </dgm:t>
    </dgm:pt>
    <dgm:pt modelId="{04013A4C-2A12-4353-B0B0-507A3352F166}">
      <dgm:prSet/>
      <dgm:spPr/>
      <dgm:t>
        <a:bodyPr/>
        <a:lstStyle/>
        <a:p>
          <a:pPr rtl="0"/>
          <a:r>
            <a:rPr lang="ru-RU" dirty="0" smtClean="0"/>
            <a:t>Если нужно описать атрибут без значения, то нельзя обращаться к его свойствам.</a:t>
          </a:r>
          <a:endParaRPr lang="en-US" dirty="0"/>
        </a:p>
      </dgm:t>
    </dgm:pt>
    <dgm:pt modelId="{BCADE97C-BB67-4511-A5BD-1861727D9226}" type="parTrans" cxnId="{D1E6E87D-16F5-4054-A73F-0A4F0CF21F39}">
      <dgm:prSet/>
      <dgm:spPr/>
      <dgm:t>
        <a:bodyPr/>
        <a:lstStyle/>
        <a:p>
          <a:endParaRPr lang="en-US"/>
        </a:p>
      </dgm:t>
    </dgm:pt>
    <dgm:pt modelId="{287AB90E-DF16-4812-BBDC-1A209925F252}" type="sibTrans" cxnId="{D1E6E87D-16F5-4054-A73F-0A4F0CF21F39}">
      <dgm:prSet/>
      <dgm:spPr/>
      <dgm:t>
        <a:bodyPr/>
        <a:lstStyle/>
        <a:p>
          <a:endParaRPr lang="en-US"/>
        </a:p>
      </dgm:t>
    </dgm:pt>
    <dgm:pt modelId="{3A337FED-8394-487F-828F-AECBA736858D}">
      <dgm:prSet/>
      <dgm:spPr/>
      <dgm:t>
        <a:bodyPr/>
        <a:lstStyle/>
        <a:p>
          <a:pPr rtl="0"/>
          <a:r>
            <a:rPr lang="ru-RU" smtClean="0"/>
            <a:t>Должен быть механизм безопасного перехода от неинициализированного атрибута к инициализированному.</a:t>
          </a:r>
          <a:endParaRPr lang="en-US"/>
        </a:p>
      </dgm:t>
    </dgm:pt>
    <dgm:pt modelId="{6403FFEB-B1D1-4564-86F7-C9A301B4C085}" type="parTrans" cxnId="{62E17D1F-92D8-4F2E-B7CC-316BB2077392}">
      <dgm:prSet/>
      <dgm:spPr/>
      <dgm:t>
        <a:bodyPr/>
        <a:lstStyle/>
        <a:p>
          <a:endParaRPr lang="en-US"/>
        </a:p>
      </dgm:t>
    </dgm:pt>
    <dgm:pt modelId="{91377892-AE7D-4321-9CF8-7AC3E02A04A8}" type="sibTrans" cxnId="{62E17D1F-92D8-4F2E-B7CC-316BB2077392}">
      <dgm:prSet/>
      <dgm:spPr/>
      <dgm:t>
        <a:bodyPr/>
        <a:lstStyle/>
        <a:p>
          <a:endParaRPr lang="en-US"/>
        </a:p>
      </dgm:t>
    </dgm:pt>
    <dgm:pt modelId="{A8C972CE-34D2-4D6D-B977-6BE87AA26FB4}" type="pres">
      <dgm:prSet presAssocID="{BE9DD86A-3538-436C-B3CB-DA404DAB11C2}" presName="compositeShape" presStyleCnt="0">
        <dgm:presLayoutVars>
          <dgm:chMax val="7"/>
          <dgm:dir/>
          <dgm:resizeHandles val="exact"/>
        </dgm:presLayoutVars>
      </dgm:prSet>
      <dgm:spPr/>
      <dgm:t>
        <a:bodyPr/>
        <a:lstStyle/>
        <a:p>
          <a:endParaRPr lang="en-US"/>
        </a:p>
      </dgm:t>
    </dgm:pt>
    <dgm:pt modelId="{B86CA23B-38CB-43E8-AD7F-408AD052E591}" type="pres">
      <dgm:prSet presAssocID="{E1501B79-AD07-4629-B09E-BC86F9FBFD78}" presName="circ1" presStyleLbl="vennNode1" presStyleIdx="0" presStyleCnt="2"/>
      <dgm:spPr/>
      <dgm:t>
        <a:bodyPr/>
        <a:lstStyle/>
        <a:p>
          <a:endParaRPr lang="en-US"/>
        </a:p>
      </dgm:t>
    </dgm:pt>
    <dgm:pt modelId="{540BE459-512F-4808-A5E4-D9A9668AAF0E}" type="pres">
      <dgm:prSet presAssocID="{E1501B79-AD07-4629-B09E-BC86F9FBFD78}" presName="circ1Tx" presStyleLbl="revTx" presStyleIdx="0" presStyleCnt="0">
        <dgm:presLayoutVars>
          <dgm:chMax val="0"/>
          <dgm:chPref val="0"/>
          <dgm:bulletEnabled val="1"/>
        </dgm:presLayoutVars>
      </dgm:prSet>
      <dgm:spPr/>
      <dgm:t>
        <a:bodyPr/>
        <a:lstStyle/>
        <a:p>
          <a:endParaRPr lang="en-US"/>
        </a:p>
      </dgm:t>
    </dgm:pt>
    <dgm:pt modelId="{2D7BA7BC-E49E-4E9F-96BB-CC13F1935121}" type="pres">
      <dgm:prSet presAssocID="{ECEF11AE-A85C-43ED-BD26-21FCCE23D4DD}" presName="circ2" presStyleLbl="vennNode1" presStyleIdx="1" presStyleCnt="2"/>
      <dgm:spPr/>
      <dgm:t>
        <a:bodyPr/>
        <a:lstStyle/>
        <a:p>
          <a:endParaRPr lang="en-US"/>
        </a:p>
      </dgm:t>
    </dgm:pt>
    <dgm:pt modelId="{4B17994B-D5E7-4552-8065-AECAAFEE777B}" type="pres">
      <dgm:prSet presAssocID="{ECEF11AE-A85C-43ED-BD26-21FCCE23D4DD}" presName="circ2Tx" presStyleLbl="revTx" presStyleIdx="0" presStyleCnt="0">
        <dgm:presLayoutVars>
          <dgm:chMax val="0"/>
          <dgm:chPref val="0"/>
          <dgm:bulletEnabled val="1"/>
        </dgm:presLayoutVars>
      </dgm:prSet>
      <dgm:spPr/>
      <dgm:t>
        <a:bodyPr/>
        <a:lstStyle/>
        <a:p>
          <a:endParaRPr lang="en-US"/>
        </a:p>
      </dgm:t>
    </dgm:pt>
  </dgm:ptLst>
  <dgm:cxnLst>
    <dgm:cxn modelId="{9ABD30B9-7213-4BE8-BB29-5B31A6CB8095}" type="presOf" srcId="{3A337FED-8394-487F-828F-AECBA736858D}" destId="{4B17994B-D5E7-4552-8065-AECAAFEE777B}" srcOrd="1" destOrd="3" presId="urn:microsoft.com/office/officeart/2005/8/layout/venn1"/>
    <dgm:cxn modelId="{DF473313-967F-4C72-86C3-09C42C99278D}" type="presOf" srcId="{5BAE038D-69A5-4F2E-996E-38A48871D0F9}" destId="{2D7BA7BC-E49E-4E9F-96BB-CC13F1935121}" srcOrd="0" destOrd="1" presId="urn:microsoft.com/office/officeart/2005/8/layout/venn1"/>
    <dgm:cxn modelId="{AF430420-D193-475C-9F01-FBAF5F1AB0C8}" type="presOf" srcId="{04013A4C-2A12-4353-B0B0-507A3352F166}" destId="{2D7BA7BC-E49E-4E9F-96BB-CC13F1935121}" srcOrd="0" destOrd="2" presId="urn:microsoft.com/office/officeart/2005/8/layout/venn1"/>
    <dgm:cxn modelId="{388BC324-D7DA-416E-BDA9-2AA0700AACDF}" type="presOf" srcId="{04013A4C-2A12-4353-B0B0-507A3352F166}" destId="{4B17994B-D5E7-4552-8065-AECAAFEE777B}" srcOrd="1" destOrd="2" presId="urn:microsoft.com/office/officeart/2005/8/layout/venn1"/>
    <dgm:cxn modelId="{A5794588-CE3A-4418-9ECE-8829F158BAEA}" srcId="{BE9DD86A-3538-436C-B3CB-DA404DAB11C2}" destId="{E1501B79-AD07-4629-B09E-BC86F9FBFD78}" srcOrd="0" destOrd="0" parTransId="{9B23AD8D-428B-43FE-A59D-16762C594A97}" sibTransId="{F31C0E85-40A5-4428-B2E5-0104AE5173C9}"/>
    <dgm:cxn modelId="{49919747-DC53-4475-BF8A-E2B6E3324EFF}" type="presOf" srcId="{5BAE038D-69A5-4F2E-996E-38A48871D0F9}" destId="{4B17994B-D5E7-4552-8065-AECAAFEE777B}" srcOrd="1" destOrd="1" presId="urn:microsoft.com/office/officeart/2005/8/layout/venn1"/>
    <dgm:cxn modelId="{62E17D1F-92D8-4F2E-B7CC-316BB2077392}" srcId="{ECEF11AE-A85C-43ED-BD26-21FCCE23D4DD}" destId="{3A337FED-8394-487F-828F-AECBA736858D}" srcOrd="2" destOrd="0" parTransId="{6403FFEB-B1D1-4564-86F7-C9A301B4C085}" sibTransId="{91377892-AE7D-4321-9CF8-7AC3E02A04A8}"/>
    <dgm:cxn modelId="{D1E6E87D-16F5-4054-A73F-0A4F0CF21F39}" srcId="{ECEF11AE-A85C-43ED-BD26-21FCCE23D4DD}" destId="{04013A4C-2A12-4353-B0B0-507A3352F166}" srcOrd="1" destOrd="0" parTransId="{BCADE97C-BB67-4511-A5BD-1861727D9226}" sibTransId="{287AB90E-DF16-4812-BBDC-1A209925F252}"/>
    <dgm:cxn modelId="{6927C51F-6C87-4686-9652-73EC4B87EB5F}" type="presOf" srcId="{ECEF11AE-A85C-43ED-BD26-21FCCE23D4DD}" destId="{4B17994B-D5E7-4552-8065-AECAAFEE777B}" srcOrd="1" destOrd="0" presId="urn:microsoft.com/office/officeart/2005/8/layout/venn1"/>
    <dgm:cxn modelId="{E2910DA4-5FD9-4638-8719-42B5AA8C4397}" type="presOf" srcId="{3A337FED-8394-487F-828F-AECBA736858D}" destId="{2D7BA7BC-E49E-4E9F-96BB-CC13F1935121}" srcOrd="0" destOrd="3" presId="urn:microsoft.com/office/officeart/2005/8/layout/venn1"/>
    <dgm:cxn modelId="{5EBCF42D-2980-4C6D-888E-E706E80FE683}" type="presOf" srcId="{ECEF11AE-A85C-43ED-BD26-21FCCE23D4DD}" destId="{2D7BA7BC-E49E-4E9F-96BB-CC13F1935121}" srcOrd="0" destOrd="0" presId="urn:microsoft.com/office/officeart/2005/8/layout/venn1"/>
    <dgm:cxn modelId="{8DFBD0E3-D549-45D3-91BA-4F721BC3ACFC}" srcId="{ECEF11AE-A85C-43ED-BD26-21FCCE23D4DD}" destId="{5BAE038D-69A5-4F2E-996E-38A48871D0F9}" srcOrd="0" destOrd="0" parTransId="{09005FB7-6E88-4449-A69F-F7348AF752E4}" sibTransId="{F89D5132-1329-42DF-90A1-87A82D09CCE6}"/>
    <dgm:cxn modelId="{FAF1D6CE-C1AA-4A89-B97E-C4916B62F433}" srcId="{BE9DD86A-3538-436C-B3CB-DA404DAB11C2}" destId="{ECEF11AE-A85C-43ED-BD26-21FCCE23D4DD}" srcOrd="1" destOrd="0" parTransId="{E9D1783E-D8D1-43D6-9A62-C6DCC5A8A7EE}" sibTransId="{E15A3762-DE88-4F02-8832-3E91AF330EFD}"/>
    <dgm:cxn modelId="{54763325-8991-478F-977D-E7460407A979}" type="presOf" srcId="{E1501B79-AD07-4629-B09E-BC86F9FBFD78}" destId="{540BE459-512F-4808-A5E4-D9A9668AAF0E}" srcOrd="1" destOrd="0" presId="urn:microsoft.com/office/officeart/2005/8/layout/venn1"/>
    <dgm:cxn modelId="{6C213794-A2B6-457E-A265-281D1F0438C5}" type="presOf" srcId="{BE9DD86A-3538-436C-B3CB-DA404DAB11C2}" destId="{A8C972CE-34D2-4D6D-B977-6BE87AA26FB4}" srcOrd="0" destOrd="0" presId="urn:microsoft.com/office/officeart/2005/8/layout/venn1"/>
    <dgm:cxn modelId="{58DF0880-2FB5-4798-BF8A-17BCBF58681C}" type="presOf" srcId="{E1501B79-AD07-4629-B09E-BC86F9FBFD78}" destId="{B86CA23B-38CB-43E8-AD7F-408AD052E591}" srcOrd="0" destOrd="0" presId="urn:microsoft.com/office/officeart/2005/8/layout/venn1"/>
    <dgm:cxn modelId="{975F6AF9-32FD-4824-AC75-F3DBC9F6ECE1}" type="presParOf" srcId="{A8C972CE-34D2-4D6D-B977-6BE87AA26FB4}" destId="{B86CA23B-38CB-43E8-AD7F-408AD052E591}" srcOrd="0" destOrd="0" presId="urn:microsoft.com/office/officeart/2005/8/layout/venn1"/>
    <dgm:cxn modelId="{3BA51F98-794D-45B0-BA6A-3E75A9CA7339}" type="presParOf" srcId="{A8C972CE-34D2-4D6D-B977-6BE87AA26FB4}" destId="{540BE459-512F-4808-A5E4-D9A9668AAF0E}" srcOrd="1" destOrd="0" presId="urn:microsoft.com/office/officeart/2005/8/layout/venn1"/>
    <dgm:cxn modelId="{0F16408E-5799-46E3-9D91-621C463F090F}" type="presParOf" srcId="{A8C972CE-34D2-4D6D-B977-6BE87AA26FB4}" destId="{2D7BA7BC-E49E-4E9F-96BB-CC13F1935121}" srcOrd="2" destOrd="0" presId="urn:microsoft.com/office/officeart/2005/8/layout/venn1"/>
    <dgm:cxn modelId="{02122F4F-4F12-4C7C-9EA9-C32100A17A5B}" type="presParOf" srcId="{A8C972CE-34D2-4D6D-B977-6BE87AA26FB4}" destId="{4B17994B-D5E7-4552-8065-AECAAFEE777B}"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51958"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7630" rIns="0" bIns="87630" numCol="1" spcCol="1270" anchor="ctr" anchorCtr="0">
          <a:noAutofit/>
        </a:bodyPr>
        <a:lstStyle/>
        <a:p>
          <a:pPr lvl="0" algn="ctr" defTabSz="1022350" rtl="0">
            <a:lnSpc>
              <a:spcPct val="90000"/>
            </a:lnSpc>
            <a:spcBef>
              <a:spcPct val="0"/>
            </a:spcBef>
            <a:spcAft>
              <a:spcPct val="35000"/>
            </a:spcAft>
          </a:pPr>
          <a:r>
            <a:rPr lang="en-US" sz="2300" b="1" u="none" kern="1200" dirty="0" smtClean="0">
              <a:latin typeface="Arial" pitchFamily="34" charset="0"/>
              <a:cs typeface="Arial" pitchFamily="34" charset="0"/>
            </a:rPr>
            <a:t>3 kinds:</a:t>
          </a:r>
          <a:endParaRPr lang="en-US" sz="2300" b="1" u="none" kern="1200" dirty="0">
            <a:latin typeface="Arial" pitchFamily="34" charset="0"/>
            <a:cs typeface="Arial" pitchFamily="34" charset="0"/>
          </a:endParaRPr>
        </a:p>
      </dsp:txBody>
      <dsp:txXfrm>
        <a:off x="26273" y="26273"/>
        <a:ext cx="4199412" cy="485654"/>
      </dsp:txXfrm>
    </dsp:sp>
    <dsp:sp modelId="{870A6B30-E499-4DF2-A9B8-AE3CAD439703}">
      <dsp:nvSpPr>
        <dsp:cNvPr id="0" name=""/>
        <dsp:cNvSpPr/>
      </dsp:nvSpPr>
      <dsp:spPr>
        <a:xfrm>
          <a:off x="0" y="624342"/>
          <a:ext cx="4251958" cy="419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9210" rIns="0" bIns="29210" numCol="1" spcCol="1270" anchor="t" anchorCtr="0">
          <a:noAutofit/>
        </a:bodyPr>
        <a:lstStyle/>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Anonymous procedure</a:t>
          </a:r>
          <a:r>
            <a:rPr lang="ru-RU" sz="1800" b="1" kern="1200" dirty="0" smtClean="0">
              <a:latin typeface="Arial" pitchFamily="34" charset="0"/>
              <a:cs typeface="Arial" pitchFamily="34" charset="0"/>
            </a:rPr>
            <a:t>: </a:t>
          </a:r>
          <a:r>
            <a:rPr lang="en-US" sz="1800" kern="1200" dirty="0" smtClean="0">
              <a:latin typeface="Arial" pitchFamily="34" charset="0"/>
              <a:cs typeface="Arial" pitchFamily="34" charset="0"/>
            </a:rPr>
            <a:t>sequence of operators</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Standalone-routine: </a:t>
          </a:r>
          <a:r>
            <a:rPr lang="en-US" sz="1800" kern="1200" dirty="0" smtClean="0">
              <a:latin typeface="Arial" pitchFamily="34" charset="0"/>
              <a:cs typeface="Arial" pitchFamily="34" charset="0"/>
            </a:rPr>
            <a:t>scope, formal parameters, pre &amp; post conditions, body</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Unit</a:t>
          </a:r>
          <a:r>
            <a:rPr lang="ru-RU" sz="1800" kern="1200" dirty="0" smtClean="0">
              <a:latin typeface="Arial" pitchFamily="34" charset="0"/>
              <a:cs typeface="Arial" pitchFamily="34" charset="0"/>
            </a:rPr>
            <a:t>:</a:t>
          </a:r>
          <a:r>
            <a:rPr lang="en-US" sz="1800" kern="1200" dirty="0" smtClean="0">
              <a:latin typeface="Arial" pitchFamily="34" charset="0"/>
              <a:cs typeface="Arial" pitchFamily="34" charset="0"/>
            </a:rPr>
            <a:t> named set of routines and attributes, invariant</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Can be generic - type or constant expression of enumerated type parameterized</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defines type</a:t>
          </a:r>
          <a:endParaRPr lang="en-US" sz="1800" i="1"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supports inheritance</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 direct usage (module)</a:t>
          </a:r>
          <a:endParaRPr lang="en-US" sz="1800" kern="1200" dirty="0">
            <a:latin typeface="Arial" pitchFamily="34" charset="0"/>
            <a:cs typeface="Arial" pitchFamily="34" charset="0"/>
          </a:endParaRPr>
        </a:p>
      </dsp:txBody>
      <dsp:txXfrm>
        <a:off x="0" y="624342"/>
        <a:ext cx="4251958" cy="4195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31909"/>
          <a:ext cx="8991600" cy="10183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kern="1200" baseline="0" dirty="0" smtClean="0"/>
            <a:t>Routines can be procedures or functions</a:t>
          </a:r>
          <a:endParaRPr lang="ru-RU" sz="3000" kern="1200" dirty="0"/>
        </a:p>
      </dsp:txBody>
      <dsp:txXfrm>
        <a:off x="49713" y="81622"/>
        <a:ext cx="8892174" cy="918942"/>
      </dsp:txXfrm>
    </dsp:sp>
    <dsp:sp modelId="{FB722BFF-AADA-43E9-8276-0C289A7223B1}">
      <dsp:nvSpPr>
        <dsp:cNvPr id="0" name=""/>
        <dsp:cNvSpPr/>
      </dsp:nvSpPr>
      <dsp:spPr>
        <a:xfrm>
          <a:off x="0" y="1050277"/>
          <a:ext cx="8991600" cy="147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is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is end </a:t>
          </a:r>
          <a:r>
            <a:rPr kumimoji="1" lang="en-US" sz="2400" kern="1200" baseline="0" dirty="0" smtClean="0"/>
            <a:t>// that is a function without parameters which returns an object of type T</a:t>
          </a:r>
          <a:endParaRPr lang="ru-RU" sz="2400" kern="1200" dirty="0"/>
        </a:p>
      </dsp:txBody>
      <dsp:txXfrm>
        <a:off x="0" y="1050277"/>
        <a:ext cx="8991600" cy="1474875"/>
      </dsp:txXfrm>
    </dsp:sp>
    <dsp:sp modelId="{2063C66D-C446-4986-BA5C-432B4C47E69D}">
      <dsp:nvSpPr>
        <dsp:cNvPr id="0" name=""/>
        <dsp:cNvSpPr/>
      </dsp:nvSpPr>
      <dsp:spPr>
        <a:xfrm>
          <a:off x="0" y="2525152"/>
          <a:ext cx="8991600" cy="99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kern="1200" baseline="0" smtClean="0"/>
            <a:t>Unit attributes can be variable or constant</a:t>
          </a:r>
          <a:endParaRPr lang="ru-RU" sz="3000" kern="1200"/>
        </a:p>
      </dsp:txBody>
      <dsp:txXfrm>
        <a:off x="48343" y="2573495"/>
        <a:ext cx="8894914" cy="893617"/>
      </dsp:txXfrm>
    </dsp:sp>
    <dsp:sp modelId="{14F805A5-24D5-42BC-9617-531F7034B784}">
      <dsp:nvSpPr>
        <dsp:cNvPr id="0" name=""/>
        <dsp:cNvSpPr/>
      </dsp:nvSpPr>
      <dsp:spPr>
        <a:xfrm>
          <a:off x="0" y="3515456"/>
          <a:ext cx="8991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sp:txBody>
      <dsp:txXfrm>
        <a:off x="0" y="3515456"/>
        <a:ext cx="8991600" cy="828000"/>
      </dsp:txXfrm>
    </dsp:sp>
    <dsp:sp modelId="{26C05EB7-E021-4E8C-B730-443142B86A66}">
      <dsp:nvSpPr>
        <dsp:cNvPr id="0" name=""/>
        <dsp:cNvSpPr/>
      </dsp:nvSpPr>
      <dsp:spPr>
        <a:xfrm>
          <a:off x="0" y="4343456"/>
          <a:ext cx="8991600" cy="12196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kern="1200" baseline="0" dirty="0" smtClean="0"/>
            <a:t>Routines may have locals which can be also variable or constant</a:t>
          </a:r>
          <a:endParaRPr lang="ru-RU" sz="3000" kern="1200" dirty="0"/>
        </a:p>
      </dsp:txBody>
      <dsp:txXfrm>
        <a:off x="59538" y="4402994"/>
        <a:ext cx="8872524" cy="1100558"/>
      </dsp:txXfrm>
    </dsp:sp>
    <dsp:sp modelId="{D4C9EDD2-76B4-4D44-948B-73E20F7082B2}">
      <dsp:nvSpPr>
        <dsp:cNvPr id="0" name=""/>
        <dsp:cNvSpPr/>
      </dsp:nvSpPr>
      <dsp:spPr>
        <a:xfrm>
          <a:off x="0" y="5563091"/>
          <a:ext cx="8991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5563091"/>
        <a:ext cx="8991600" cy="82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29.01.2020</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то что представлено – это относительно новые темы или темы раскрытые оригинальным</a:t>
            </a:r>
            <a:r>
              <a:rPr lang="ru-RU" baseline="0" dirty="0" smtClean="0"/>
              <a:t> образом</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Вводится</a:t>
            </a:r>
            <a:r>
              <a:rPr lang="ru-RU" baseline="0" dirty="0" smtClean="0"/>
              <a:t> три вида единиц компиляции – последовательность операторов, рутины и юниты. Краткое описание, что такое юнит.</a:t>
            </a:r>
            <a:r>
              <a:rPr lang="en-US" baseline="0" dirty="0" smtClean="0"/>
              <a:t> </a:t>
            </a:r>
            <a:r>
              <a:rPr lang="ru-RU" baseline="0" dirty="0" smtClean="0"/>
              <a:t>Где начинается и где заканчивается последоватилньость операторв – где здесь анонимная рутина.</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4</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почти том же примере разбираем как юниты работают в трех ипостасях – как модуль, как класс и как тип. </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разница между</a:t>
            </a:r>
            <a:r>
              <a:rPr lang="en-US" dirty="0" smtClean="0"/>
              <a:t> </a:t>
            </a:r>
            <a:r>
              <a:rPr lang="ru-RU" dirty="0" smtClean="0"/>
              <a:t>атрибутами</a:t>
            </a:r>
            <a:r>
              <a:rPr lang="ru-RU" baseline="0" dirty="0" smtClean="0"/>
              <a:t> и локалами. Ввести быстро понятие неинициализированного типа</a:t>
            </a:r>
            <a:endParaRPr lang="ru-RU" dirty="0" smtClean="0"/>
          </a:p>
          <a:p>
            <a:r>
              <a:rPr lang="ru-RU" dirty="0" smtClean="0"/>
              <a:t>Вопросы</a:t>
            </a:r>
            <a:r>
              <a:rPr lang="ru-RU" baseline="0" dirty="0" smtClean="0"/>
              <a:t> к залу</a:t>
            </a:r>
            <a:r>
              <a:rPr lang="en-US" baseline="0" dirty="0" smtClean="0"/>
              <a:t>: </a:t>
            </a:r>
            <a:r>
              <a:rPr lang="ru-RU" baseline="0" dirty="0" smtClean="0"/>
              <a:t>при каком типе </a:t>
            </a:r>
            <a:r>
              <a:rPr lang="en-US" baseline="0" dirty="0" err="1" smtClean="0"/>
              <a:t>someExpression</a:t>
            </a:r>
            <a:r>
              <a:rPr lang="en-US" baseline="0" dirty="0" smtClean="0"/>
              <a:t> </a:t>
            </a:r>
            <a:r>
              <a:rPr lang="ru-RU" baseline="0" dirty="0" smtClean="0"/>
              <a:t>юнит валиден</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7</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виды</a:t>
            </a:r>
            <a:r>
              <a:rPr lang="ru-RU" baseline="0" dirty="0" smtClean="0"/>
              <a:t> точек входа в программу и понятие глобального контекста котрый задается при сброке программы.</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8</a:t>
            </a:fld>
            <a:endParaRPr lang="ru-RU"/>
          </a:p>
        </p:txBody>
      </p:sp>
    </p:spTree>
    <p:extLst>
      <p:ext uri="{BB962C8B-B14F-4D97-AF65-F5344CB8AC3E}">
        <p14:creationId xmlns:p14="http://schemas.microsoft.com/office/powerpoint/2010/main" val="260513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1/29/2020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1/29/2020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1/29/2020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1/29/2020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1/29/2020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1/29/2020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1/29/2020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1/29/2020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1/29/2020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1/29/2020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1/29/2020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1/29/2020</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633954"/>
            <a:ext cx="8847390" cy="769441"/>
          </a:xfrm>
          <a:prstGeom prst="rect">
            <a:avLst/>
          </a:prstGeom>
          <a:noFill/>
          <a:ln w="9525">
            <a:noFill/>
            <a:miter lim="800000"/>
            <a:headEnd/>
            <a:tailEnd/>
          </a:ln>
        </p:spPr>
        <p:txBody>
          <a:bodyPr wrap="square" anchor="ctr">
            <a:spAutoFit/>
          </a:bodyPr>
          <a:lstStyle/>
          <a:p>
            <a:pPr algn="ctr"/>
            <a:r>
              <a:rPr lang="en-US" altLang="ko-KR" sz="4400" b="1" dirty="0">
                <a:solidFill>
                  <a:srgbClr val="0000FF"/>
                </a:solidFill>
                <a:latin typeface="맑은 고딕" pitchFamily="50" charset="-127"/>
                <a:ea typeface="맑은 고딕" pitchFamily="50" charset="-127"/>
              </a:rPr>
              <a:t>Beyond C</a:t>
            </a:r>
            <a:r>
              <a:rPr lang="en-US" altLang="ko-KR" sz="4400" b="1" dirty="0" smtClean="0">
                <a:solidFill>
                  <a:srgbClr val="0000FF"/>
                </a:solidFill>
                <a:latin typeface="맑은 고딕" pitchFamily="50" charset="-127"/>
                <a:ea typeface="맑은 고딕" pitchFamily="50" charset="-127"/>
              </a:rPr>
              <a:t>++: </a:t>
            </a:r>
            <a:r>
              <a:rPr lang="en-US" altLang="ko-KR" sz="4400" b="1" dirty="0" err="1" smtClean="0">
                <a:solidFill>
                  <a:srgbClr val="0000FF"/>
                </a:solidFill>
                <a:latin typeface="맑은 고딕" pitchFamily="50" charset="-127"/>
                <a:ea typeface="맑은 고딕" pitchFamily="50" charset="-127"/>
              </a:rPr>
              <a:t>SLang</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335370"/>
            <a:ext cx="1505467" cy="1505467"/>
          </a:xfrm>
          <a:prstGeom prst="rect">
            <a:avLst/>
          </a:prstGeom>
        </p:spPr>
      </p:pic>
      <p:sp>
        <p:nvSpPr>
          <p:cNvPr id="10" name="TextBox 9"/>
          <p:cNvSpPr txBox="1"/>
          <p:nvPr/>
        </p:nvSpPr>
        <p:spPr>
          <a:xfrm>
            <a:off x="4343400" y="3764937"/>
            <a:ext cx="2819399" cy="646331"/>
          </a:xfrm>
          <a:prstGeom prst="rect">
            <a:avLst/>
          </a:prstGeom>
          <a:noFill/>
        </p:spPr>
        <p:txBody>
          <a:bodyPr wrap="square" rtlCol="0">
            <a:spAutoFit/>
          </a:bodyPr>
          <a:lstStyle/>
          <a:p>
            <a:r>
              <a:rPr lang="en-US" b="1" dirty="0" smtClean="0"/>
              <a:t>Eugene Zouev,</a:t>
            </a:r>
            <a:br>
              <a:rPr lang="en-US" b="1" dirty="0" smtClean="0"/>
            </a:br>
            <a:r>
              <a:rPr lang="en-US" dirty="0" err="1" smtClean="0"/>
              <a:t>Innopolis</a:t>
            </a:r>
            <a:r>
              <a:rPr lang="en-US" dirty="0" smtClean="0"/>
              <a:t> University, Kazan</a:t>
            </a:r>
            <a:endParaRPr lang="ru-RU" dirty="0" smtClean="0"/>
          </a:p>
        </p:txBody>
      </p:sp>
      <p:sp>
        <p:nvSpPr>
          <p:cNvPr id="11" name="TextBox 10"/>
          <p:cNvSpPr txBox="1"/>
          <p:nvPr/>
        </p:nvSpPr>
        <p:spPr>
          <a:xfrm>
            <a:off x="2200154" y="5538158"/>
            <a:ext cx="3335447" cy="646331"/>
          </a:xfrm>
          <a:prstGeom prst="rect">
            <a:avLst/>
          </a:prstGeom>
          <a:noFill/>
        </p:spPr>
        <p:txBody>
          <a:bodyPr wrap="square" rtlCol="0">
            <a:spAutoFit/>
          </a:bodyPr>
          <a:lstStyle/>
          <a:p>
            <a:r>
              <a:rPr lang="en-US" b="1" dirty="0" smtClean="0"/>
              <a:t>Alexey </a:t>
            </a:r>
            <a:r>
              <a:rPr lang="en-US" b="1" dirty="0" err="1" smtClean="0"/>
              <a:t>Kanatov</a:t>
            </a:r>
            <a:r>
              <a:rPr lang="ru-RU" b="1" dirty="0" smtClean="0"/>
              <a:t/>
            </a:r>
            <a:br>
              <a:rPr lang="ru-RU" b="1" dirty="0" smtClean="0"/>
            </a:br>
            <a:r>
              <a:rPr lang="en-US" dirty="0" smtClean="0"/>
              <a:t>Samsung R&amp;D Center, Moscow</a:t>
            </a:r>
            <a:endParaRPr lang="ru-RU" dirty="0"/>
          </a:p>
        </p:txBody>
      </p:sp>
      <p:pic>
        <p:nvPicPr>
          <p:cNvPr id="1026" name="Picture 2" descr="https://avatars.mds.yandex.net/get-auto/26126/catalog.8236245.2355218116084659216/cattouchr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7646" y="4634671"/>
            <a:ext cx="2746374" cy="205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223795" cy="1209675"/>
          </a:xfrm>
        </p:spPr>
        <p:txBody>
          <a:bodyPr>
            <a:normAutofit fontScale="92500" lnSpcReduction="10000"/>
          </a:bodyPr>
          <a:lstStyle/>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P</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base units for A</a:t>
            </a:r>
          </a:p>
          <a:p>
            <a:pPr marL="0" indent="0">
              <a:buNone/>
            </a:pPr>
            <a:r>
              <a:rPr lang="en-US" sz="1600" dirty="0" smtClean="0">
                <a:solidFill>
                  <a:srgbClr val="0000FF"/>
                </a:solidFill>
                <a:latin typeface="Lucida Console" pitchFamily="49" charset="0"/>
              </a:rPr>
              <a: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expressions of types </a:t>
            </a:r>
            <a:r>
              <a:rPr lang="en-US" sz="1600" dirty="0" err="1" smtClean="0">
                <a:solidFill>
                  <a:srgbClr val="0000FF"/>
                </a:solidFill>
                <a:latin typeface="Lucida Console" pitchFamily="49" charset="0"/>
              </a:rPr>
              <a:t>ET</a:t>
            </a:r>
            <a:r>
              <a:rPr lang="en-US" sz="1600" baseline="-25000" dirty="0" err="1" smtClean="0">
                <a:solidFill>
                  <a:srgbClr val="0000FF"/>
                </a:solidFill>
                <a:latin typeface="Lucida Console" pitchFamily="49" charset="0"/>
              </a:rPr>
              <a:t>i</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err="1" smtClean="0">
                <a:solidFill>
                  <a:srgbClr val="0000FF"/>
                </a:solidFill>
                <a:latin typeface="Lucida Console" pitchFamily="49" charset="0"/>
              </a:rPr>
              <a:t>a.f</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 </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t>
            </a:r>
            <a:r>
              <a:rPr lang="en-US" sz="1600" dirty="0" smtClean="0">
                <a:solidFill>
                  <a:srgbClr val="0000FF"/>
                </a:solidFill>
                <a:latin typeface="Lucida Console" pitchFamily="49" charset="0"/>
              </a:rPr>
              <a:t>Is it a valid feature call?</a:t>
            </a:r>
            <a:endParaRPr lang="en-US" sz="1600" dirty="0">
              <a:solidFill>
                <a:srgbClr val="0000FF"/>
              </a:solidFill>
              <a:latin typeface="Lucida Console" pitchFamily="49" charset="0"/>
            </a:endParaRP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smtClean="0">
                <a:solidFill>
                  <a:srgbClr val="0000FF"/>
                </a:solidFill>
                <a:latin typeface="Lucida Console" pitchFamily="49" charset="0"/>
              </a:rPr>
              <a:t>abstract 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is abstract</a:t>
            </a: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is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is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is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routines</a:t>
            </a: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1524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valid 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819400" y="533400"/>
            <a:ext cx="63246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a:t>
            </a:r>
            <a:r>
              <a:rPr lang="en-US" sz="1600" dirty="0" err="1">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Enumeration </a:t>
            </a:r>
            <a:r>
              <a:rPr lang="en-US" sz="1600" b="1" dirty="0">
                <a:solidFill>
                  <a:srgbClr val="0000FF"/>
                </a:solidFill>
                <a:latin typeface="Lucida Console" pitchFamily="49" charset="0"/>
              </a:rPr>
              <a:t>is</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is</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hidden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abstract 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Real, </a:t>
            </a:r>
            <a:r>
              <a:rPr lang="en-US" sz="1600" dirty="0" smtClean="0">
                <a:solidFill>
                  <a:srgbClr val="0000FF"/>
                </a:solidFill>
                <a:latin typeface="Lucida Console" pitchFamily="49" charset="0"/>
              </a:rPr>
              <a:t>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is</a:t>
            </a:r>
            <a:endParaRPr lang="en-US" sz="1600" b="1"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end</a:t>
            </a:r>
            <a:r>
              <a:rPr lang="en-US" sz="1600" dirty="0">
                <a:solidFill>
                  <a:srgbClr val="0000FF"/>
                </a:solidFill>
                <a:latin typeface="Lucida Console" pitchFamily="49" charset="0"/>
              </a:rPr>
              <a:t> </a:t>
            </a:r>
          </a:p>
          <a:p>
            <a:pPr marL="0" indent="0">
              <a:buNone/>
            </a:pPr>
            <a:endParaRPr lang="en-US" sz="1600" dirty="0" smtClean="0">
              <a:solidFill>
                <a:srgbClr val="0000FF"/>
              </a:solidFill>
              <a:latin typeface="Lucida Console" pitchFamily="49" charset="0"/>
            </a:endParaRPr>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Saturday, </a:t>
            </a:r>
            <a:r>
              <a:rPr lang="en-US" sz="1600" dirty="0" smtClean="0">
                <a:solidFill>
                  <a:srgbClr val="0000FF"/>
                </a:solidFill>
                <a:latin typeface="Lucida Console" pitchFamily="49" charset="0"/>
              </a:rPr>
              <a:t>Sunday </a:t>
            </a:r>
            <a:r>
              <a:rPr lang="en-US" sz="1600" b="1" dirty="0" smtClean="0">
                <a:solidFill>
                  <a:srgbClr val="0000FF"/>
                </a:solidFill>
                <a:latin typeface="Lucida Console" pitchFamily="49" charset="0"/>
              </a:rPr>
              <a:t>end</a:t>
            </a:r>
            <a:r>
              <a:rPr lang="en-US" sz="1600" b="1"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foo (Monday)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smtClean="0">
                <a:solidFill>
                  <a:srgbClr val="0000FF"/>
                </a:solidFill>
                <a:latin typeface="Lucida Console" pitchFamily="49" charset="0"/>
              </a:rPr>
              <a:t>      Monday</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(“Work day – go to the office!\n”)</a:t>
            </a:r>
          </a:p>
          <a:p>
            <a:pPr marL="0" indent="0">
              <a:buNone/>
            </a:pPr>
            <a:r>
              <a:rPr lang="en-US" sz="1600" dirty="0" smtClean="0">
                <a:solidFill>
                  <a:srgbClr val="0000FF"/>
                </a:solidFill>
                <a:latin typeface="Lucida Console" pitchFamily="49" charset="0"/>
              </a:rPr>
              <a:t>     Saturday</a:t>
            </a:r>
            <a:r>
              <a:rPr lang="en-US" sz="1600" dirty="0">
                <a:solidFill>
                  <a:srgbClr val="0000FF"/>
                </a:solidFill>
                <a:latin typeface="Lucida Console" pitchFamily="49" charset="0"/>
              </a:rPr>
              <a:t>, 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WeekEnd</a:t>
            </a:r>
            <a:r>
              <a:rPr lang="en-US" sz="1600" dirty="0">
                <a:solidFill>
                  <a:srgbClr val="0000FF"/>
                </a:solidFill>
                <a:latin typeface="Lucida Console" pitchFamily="49" charset="0"/>
              </a:rPr>
              <a:t> – do what you like!\n”)</a:t>
            </a: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.init</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2</a:t>
            </a:r>
            <a:r>
              <a:rPr lang="en-US" sz="1600" b="1" dirty="0" smtClean="0">
                <a:solidFill>
                  <a:srgbClr val="0000FF"/>
                </a:solidFill>
                <a:latin typeface="Lucida Console" pitchFamily="49" charset="0"/>
              </a:rPr>
              <a:t>.init </a:t>
            </a:r>
            <a:r>
              <a:rPr lang="en-US" sz="1600" dirty="0">
                <a:solidFill>
                  <a:srgbClr val="0000FF"/>
                </a:solidFill>
                <a:latin typeface="Lucida Console" pitchFamily="49" charset="0"/>
              </a:rPr>
              <a:t>(T)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3.init </a:t>
            </a:r>
            <a:r>
              <a:rPr lang="en-US" sz="1600" dirty="0">
                <a:solidFill>
                  <a:srgbClr val="0000FF"/>
                </a:solidFill>
                <a:latin typeface="Lucida Console" pitchFamily="49" charset="0"/>
              </a:rPr>
              <a:t>(T1,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is end </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is end </a:t>
            </a: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(arg1: T1; arg2: T2)</a:t>
            </a:r>
            <a:r>
              <a:rPr lang="en-US" sz="1600" b="1" dirty="0">
                <a:solidFill>
                  <a:srgbClr val="0000FF"/>
                </a:solidFill>
                <a:latin typeface="Lucida Console" pitchFamily="49" charset="0"/>
              </a:rPr>
              <a:t> is 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A.a2</a:t>
            </a:r>
          </a:p>
          <a:p>
            <a:pPr marL="0" indent="0">
              <a:buNone/>
            </a:pP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a:solidFill>
                  <a:srgbClr val="0000FF"/>
                </a:solidFill>
                <a:latin typeface="Lucida Console" pitchFamily="49" charset="0"/>
              </a:rPr>
              <a:t>abstract 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 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System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a:t>
            </a: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Platform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Enumeration </a:t>
            </a:r>
            <a:r>
              <a:rPr lang="en-US" sz="1100" b="1" dirty="0">
                <a:solidFill>
                  <a:srgbClr val="0000FF"/>
                </a:solidFill>
                <a:latin typeface="Lucida Console" pitchFamily="49" charset="0"/>
              </a:rPr>
              <a:t>is</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is</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is</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hidden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is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hidden</a:t>
            </a:r>
            <a:r>
              <a:rPr lang="en-US" sz="1100" dirty="0">
                <a:solidFill>
                  <a:srgbClr val="0000FF"/>
                </a:solidFill>
                <a:latin typeface="Lucida Console" pitchFamily="49" charset="0"/>
              </a:rPr>
              <a:t> 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abstract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abstract 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is </a:t>
            </a:r>
            <a:r>
              <a:rPr lang="en-US" sz="1600" dirty="0" smtClean="0">
                <a:solidFill>
                  <a:srgbClr val="0000FF"/>
                </a:solidFill>
                <a:latin typeface="Lucida Console" pitchFamily="49" charset="0"/>
              </a:rPr>
              <a:t>local</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is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a:solidFill>
                  <a:srgbClr val="0000FF"/>
                </a:solidFill>
                <a:latin typeface="Lucida Console" pitchFamily="49" charset="0"/>
              </a:rPr>
              <a:t>is 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is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a.foo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a.goo</a:t>
            </a:r>
            <a:endParaRPr lang="en-US" sz="1600" dirty="0" smtClean="0">
              <a:solidFill>
                <a:srgbClr val="0000FF"/>
              </a:solidFill>
              <a:latin typeface="Lucida Console" pitchFamily="49" charset="0"/>
            </a:endParaRPr>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1295400"/>
          </a:xfrm>
        </p:spPr>
        <p:txBody>
          <a:bodyPr vert="horz" lIns="0" tIns="0" rIns="91440" bIns="45720" rtlCol="0">
            <a:normAutofit lnSpcReduction="10000"/>
          </a:bodyPr>
          <a:lstStyle/>
          <a:p>
            <a:r>
              <a:rPr lang="en-US" sz="2400" dirty="0" smtClean="0"/>
              <a:t>Standalone routines can be parameterized by type and /or value</a:t>
            </a:r>
            <a:endParaRPr lang="en-US" sz="2400" dirty="0"/>
          </a:p>
        </p:txBody>
      </p:sp>
      <p:sp>
        <p:nvSpPr>
          <p:cNvPr id="4" name="Объект 3"/>
          <p:cNvSpPr>
            <a:spLocks noGrp="1"/>
          </p:cNvSpPr>
          <p:nvPr>
            <p:ph sz="quarter" idx="2"/>
          </p:nvPr>
        </p:nvSpPr>
        <p:spPr>
          <a:xfrm>
            <a:off x="3505200" y="609600"/>
            <a:ext cx="5638800" cy="6172200"/>
          </a:xfrm>
        </p:spPr>
        <p:txBody>
          <a:bodyPr>
            <a:normAutofit lnSpcReduction="10000"/>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factorial1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factorial2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857250"/>
            <a:ext cx="8229600" cy="768350"/>
          </a:xfrm>
        </p:spPr>
        <p:txBody>
          <a:bodyPr/>
          <a:lstStyle/>
          <a:p>
            <a:r>
              <a:rPr lang="en-US" b="1" dirty="0" smtClean="0">
                <a:solidFill>
                  <a:srgbClr val="CC6600"/>
                </a:solidFill>
                <a:latin typeface="Comic Sans MS" pitchFamily="66" charset="0"/>
                <a:cs typeface="Arial" pitchFamily="34" charset="0"/>
              </a:rPr>
              <a:t>Agenda</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209551" y="1704975"/>
            <a:ext cx="8848724" cy="4095750"/>
          </a:xfrm>
        </p:spPr>
        <p:txBody>
          <a:bodyPr>
            <a:normAutofit fontScale="77500" lnSpcReduction="20000"/>
          </a:bodyPr>
          <a:lstStyle/>
          <a:p>
            <a:r>
              <a:rPr lang="en-US" sz="2800" dirty="0" smtClean="0"/>
              <a:t>Introduction</a:t>
            </a:r>
            <a:endParaRPr lang="ru-RU" sz="2800" dirty="0"/>
          </a:p>
          <a:p>
            <a:r>
              <a:rPr lang="en-US" sz="2800" dirty="0" smtClean="0"/>
              <a:t>Compilation units – anonymous procedures and units</a:t>
            </a:r>
          </a:p>
          <a:p>
            <a:r>
              <a:rPr lang="en-US" sz="2800" dirty="0"/>
              <a:t>Operators – if &amp; loop</a:t>
            </a:r>
          </a:p>
          <a:p>
            <a:r>
              <a:rPr lang="en-US" sz="2800" dirty="0" smtClean="0"/>
              <a:t>Approach to inheritance, feature call validity</a:t>
            </a:r>
            <a:endParaRPr lang="en-US" sz="2800" dirty="0"/>
          </a:p>
          <a:p>
            <a:r>
              <a:rPr lang="en-US" sz="2800" dirty="0" smtClean="0"/>
              <a:t>Null-safety and non-initialized attributes</a:t>
            </a:r>
          </a:p>
          <a:p>
            <a:r>
              <a:rPr lang="en-US" sz="2800" dirty="0" smtClean="0"/>
              <a:t>Constant objects</a:t>
            </a:r>
          </a:p>
          <a:p>
            <a:r>
              <a:rPr lang="en-US" sz="2800" dirty="0" smtClean="0"/>
              <a:t>Standard library basics</a:t>
            </a:r>
          </a:p>
          <a:p>
            <a:r>
              <a:rPr lang="en-US" sz="2800" dirty="0" smtClean="0"/>
              <a:t>Extended overloading</a:t>
            </a:r>
          </a:p>
          <a:p>
            <a:r>
              <a:rPr lang="en-US" sz="2800" dirty="0" smtClean="0"/>
              <a:t>Unit extensions </a:t>
            </a:r>
            <a:endParaRPr lang="en-US" sz="2800" dirty="0"/>
          </a:p>
          <a:p>
            <a:r>
              <a:rPr lang="en-US" sz="2800" dirty="0" smtClean="0"/>
              <a:t>Generics</a:t>
            </a:r>
          </a:p>
          <a:p>
            <a:r>
              <a:rPr lang="en-US" sz="2800" dirty="0" smtClean="0"/>
              <a:t>Dining philosophers</a:t>
            </a:r>
          </a:p>
          <a:p>
            <a:r>
              <a:rPr lang="en-US" sz="2800" dirty="0" smtClean="0"/>
              <a:t>Summary</a:t>
            </a:r>
            <a:endParaRPr lang="en-US" sz="2800" dirty="0"/>
          </a:p>
        </p:txBody>
      </p:sp>
      <p:sp>
        <p:nvSpPr>
          <p:cNvPr id="4" name="TextBox 3"/>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en-US" b="1" dirty="0">
                <a:solidFill>
                  <a:srgbClr val="FF9900"/>
                </a:solidFill>
                <a:latin typeface="Comic Sans MS" pitchFamily="66" charset="0"/>
              </a:rPr>
              <a:t>2</a:t>
            </a:r>
            <a:endParaRPr lang="ru-RU" b="1" dirty="0">
              <a:solidFill>
                <a:srgbClr val="FF9900"/>
              </a:solidFill>
              <a:latin typeface="Comic Sans MS" pitchFamily="66" charset="0"/>
            </a:endParaRPr>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("Aristotle"),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("Kant</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("Spinoza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("Marx</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(1),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(2),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(3),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(4),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(5))</a:t>
            </a:r>
          </a:p>
          <a:p>
            <a:pPr marL="0" indent="0">
              <a:buNone/>
            </a:pPr>
            <a:r>
              <a:rPr lang="en-US" sz="1100" b="1" dirty="0" smtClean="0">
                <a:solidFill>
                  <a:srgbClr val="0000FF"/>
                </a:solidFill>
                <a:latin typeface="Lucida Console" pitchFamily="49" charset="0"/>
              </a:rPr>
              <a:t>check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a:solidFill>
                  <a:srgbClr val="0000FF"/>
                </a:solidFill>
                <a:latin typeface="Lucida Console" pitchFamily="49" charset="0"/>
              </a:rPr>
              <a:t>Задача валидна, если число вилок совпадает с числом философов или, если философ - один, то ему просто нужны две </a:t>
            </a:r>
            <a:r>
              <a:rPr lang="ru-RU" sz="1100" dirty="0" smtClean="0">
                <a:solidFill>
                  <a:srgbClr val="0000FF"/>
                </a:solidFill>
                <a:latin typeface="Lucida Console" pitchFamily="49" charset="0"/>
              </a:rPr>
              <a:t>вилки*</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a:solidFill>
                  <a:srgbClr val="0000FF"/>
                </a:solidFill>
                <a:latin typeface="Lucida Console" pitchFamily="49" charset="0"/>
              </a:rPr>
              <a:t>loop</a:t>
            </a:r>
            <a:r>
              <a:rPr lang="en-US" sz="1100" dirty="0">
                <a:solidFill>
                  <a:srgbClr val="0000FF"/>
                </a:solidFill>
                <a:latin typeface="Lucida Console" pitchFamily="49" charset="0"/>
              </a:rPr>
              <a:t> /// </a:t>
            </a:r>
            <a:r>
              <a:rPr lang="ru-RU" sz="1100" dirty="0">
                <a:solidFill>
                  <a:srgbClr val="0000FF"/>
                </a:solidFill>
                <a:latin typeface="Lucida Console" pitchFamily="49" charset="0"/>
              </a:rPr>
              <a:t>Пусть философы едят бесконечно. Возможен и иной </a:t>
            </a:r>
            <a:r>
              <a:rPr lang="ru-RU" sz="1100" dirty="0" smtClean="0">
                <a:solidFill>
                  <a:srgbClr val="0000FF"/>
                </a:solidFill>
                <a:latin typeface="Lucida Console" pitchFamily="49" charset="0"/>
              </a:rPr>
              <a:t>алгоритм </a:t>
            </a:r>
            <a:r>
              <a:rPr lang="ru-RU" sz="1100" dirty="0">
                <a:solidFill>
                  <a:srgbClr val="0000FF"/>
                </a:solidFill>
                <a:latin typeface="Lucida Console" pitchFamily="49" charset="0"/>
              </a:rPr>
              <a:t>симуляции </a:t>
            </a:r>
            <a:r>
              <a:rPr lang="ru-RU"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loop</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Philosopher; left, right: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a:solidFill>
                  <a:srgbClr val="0000FF"/>
                </a:solidFill>
                <a:latin typeface="Lucida Console" pitchFamily="49" charset="0"/>
              </a:rPr>
              <a:t>Процедура - </a:t>
            </a:r>
            <a:r>
              <a:rPr lang="en-US" sz="1100" dirty="0">
                <a:solidFill>
                  <a:srgbClr val="0000FF"/>
                </a:solidFill>
                <a:latin typeface="Lucida Console" pitchFamily="49" charset="0"/>
              </a:rPr>
              <a:t>eat </a:t>
            </a:r>
            <a:r>
              <a:rPr lang="ru-RU" sz="1100" dirty="0">
                <a:solidFill>
                  <a:srgbClr val="0000FF"/>
                </a:solidFill>
                <a:latin typeface="Lucida Console" pitchFamily="49" charset="0"/>
              </a:rPr>
              <a:t>с тремя параллельными параметрами</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вызов </a:t>
            </a:r>
            <a:r>
              <a:rPr lang="ru-RU" sz="1100" dirty="0">
                <a:solidFill>
                  <a:srgbClr val="0000FF"/>
                </a:solidFill>
                <a:latin typeface="Lucida Console" pitchFamily="49" charset="0"/>
              </a:rPr>
              <a:t>которой и образует критическую секцию параметризованную ресурсами, которые находятся в эксклюзивном доступе для этой </a:t>
            </a:r>
            <a:r>
              <a:rPr lang="ru-RU" sz="1100" dirty="0" smtClean="0">
                <a:solidFill>
                  <a:srgbClr val="0000FF"/>
                </a:solidFill>
                <a:latin typeface="Lucida Console" pitchFamily="49" charset="0"/>
              </a:rPr>
              <a:t>секции *</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aName</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name) </a:t>
            </a:r>
            <a:r>
              <a:rPr lang="en-US" sz="1100" b="1" dirty="0" smtClean="0">
                <a:solidFill>
                  <a:srgbClr val="0000FF"/>
                </a:solidFill>
                <a:latin typeface="Lucida Console" pitchFamily="49" charset="0"/>
              </a:rPr>
              <a:t>is</a:t>
            </a:r>
            <a:r>
              <a:rPr lang="ru-RU" sz="1100" b="1" dirty="0" smtClean="0">
                <a:solidFill>
                  <a:srgbClr val="0000FF"/>
                </a:solidFill>
                <a:latin typeface="Lucida Console" pitchFamily="49" charset="0"/>
              </a:rPr>
              <a:t> </a:t>
            </a:r>
            <a:r>
              <a:rPr lang="en-US" sz="1100" dirty="0" smtClean="0">
                <a:solidFill>
                  <a:srgbClr val="0000FF"/>
                </a:solidFill>
                <a:latin typeface="Lucida Console" pitchFamily="49" charset="0"/>
              </a:rPr>
              <a:t>name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aName</a:t>
            </a:r>
            <a:r>
              <a:rPr lang="ru-RU"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Fork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anId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id) </a:t>
            </a:r>
            <a:r>
              <a:rPr lang="en-US" sz="1100" b="1" dirty="0" smtClean="0">
                <a:solidFill>
                  <a:srgbClr val="0000FF"/>
                </a:solidFill>
                <a:latin typeface="Lucida Console" pitchFamily="49" charset="0"/>
              </a:rPr>
              <a:t>is </a:t>
            </a:r>
            <a:r>
              <a:rPr lang="en-US" sz="1100" dirty="0" smtClean="0">
                <a:solidFill>
                  <a:srgbClr val="0000FF"/>
                </a:solidFill>
                <a:latin typeface="Lucida Console" pitchFamily="49" charset="0"/>
              </a:rPr>
              <a:t>id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anId</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95849641"/>
              </p:ext>
            </p:extLst>
          </p:nvPr>
        </p:nvGraphicFramePr>
        <p:xfrm>
          <a:off x="285750" y="1295400"/>
          <a:ext cx="8591551" cy="4591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61999" y="6000234"/>
            <a:ext cx="8115301" cy="769441"/>
          </a:xfrm>
          <a:prstGeom prst="rect">
            <a:avLst/>
          </a:prstGeom>
          <a:noFill/>
        </p:spPr>
        <p:txBody>
          <a:bodyPr wrap="square" rtlCol="0">
            <a:spAutoFit/>
          </a:bodyPr>
          <a:lstStyle/>
          <a:p>
            <a:r>
              <a:rPr lang="en-US" sz="4400" b="1" dirty="0">
                <a:solidFill>
                  <a:srgbClr val="CC6600"/>
                </a:solidFill>
                <a:latin typeface="Comic Sans MS" pitchFamily="66" charset="0"/>
                <a:ea typeface="+mj-ea"/>
                <a:cs typeface="+mj-cs"/>
              </a:rPr>
              <a:t>THANK </a:t>
            </a:r>
            <a:r>
              <a:rPr lang="en-US" sz="4400" b="1" dirty="0" smtClean="0">
                <a:solidFill>
                  <a:srgbClr val="CC6600"/>
                </a:solidFill>
                <a:latin typeface="Comic Sans MS" pitchFamily="66" charset="0"/>
                <a:ea typeface="+mj-ea"/>
                <a:cs typeface="+mj-cs"/>
              </a:rPr>
              <a:t>YOU VERY MUCH!!!</a:t>
            </a:r>
            <a:endParaRPr lang="ru-RU" dirty="0"/>
          </a:p>
        </p:txBody>
      </p:sp>
    </p:spTree>
    <p:extLst>
      <p:ext uri="{BB962C8B-B14F-4D97-AF65-F5344CB8AC3E}">
        <p14:creationId xmlns:p14="http://schemas.microsoft.com/office/powerpoint/2010/main" val="2598132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905000"/>
            <a:ext cx="7924800" cy="1800493"/>
          </a:xfrm>
          <a:prstGeom prst="rect">
            <a:avLst/>
          </a:prstGeom>
          <a:noFill/>
        </p:spPr>
        <p:txBody>
          <a:bodyPr wrap="square" lIns="0" tIns="0" rtlCol="0">
            <a:spAutoFit/>
          </a:bodyPr>
          <a:lstStyle/>
          <a:p>
            <a:r>
              <a:rPr lang="en-US" sz="4400" b="1" dirty="0" smtClean="0">
                <a:solidFill>
                  <a:srgbClr val="FF0000"/>
                </a:solidFill>
                <a:latin typeface="Malgun Gothic" pitchFamily="34" charset="-127"/>
                <a:ea typeface="Malgun Gothic" pitchFamily="34" charset="-127"/>
                <a:cs typeface="Arial" pitchFamily="34" charset="0"/>
              </a:rPr>
              <a:t>We </a:t>
            </a:r>
            <a:r>
              <a:rPr lang="en-US" sz="4400" b="1" i="1" dirty="0" smtClean="0">
                <a:solidFill>
                  <a:srgbClr val="FF0000"/>
                </a:solidFill>
                <a:latin typeface="Malgun Gothic" pitchFamily="34" charset="-127"/>
                <a:ea typeface="Malgun Gothic" pitchFamily="34" charset="-127"/>
                <a:cs typeface="Arial" pitchFamily="34" charset="0"/>
              </a:rPr>
              <a:t>can</a:t>
            </a:r>
            <a:r>
              <a:rPr lang="en-US" sz="4400" b="1" dirty="0" smtClean="0">
                <a:solidFill>
                  <a:srgbClr val="FF0000"/>
                </a:solidFill>
                <a:latin typeface="Malgun Gothic" pitchFamily="34" charset="-127"/>
                <a:ea typeface="Malgun Gothic" pitchFamily="34" charset="-127"/>
                <a:cs typeface="Arial" pitchFamily="34" charset="0"/>
              </a:rPr>
              <a:t> –</a:t>
            </a:r>
            <a:r>
              <a:rPr lang="ru-RU" sz="4400" b="1" dirty="0" smtClean="0">
                <a:solidFill>
                  <a:srgbClr val="FF0000"/>
                </a:solidFill>
                <a:latin typeface="Malgun Gothic" pitchFamily="34" charset="-127"/>
                <a:ea typeface="Malgun Gothic" pitchFamily="34" charset="-127"/>
                <a:cs typeface="Arial" pitchFamily="34" charset="0"/>
              </a:rPr>
              <a:t> </a:t>
            </a:r>
            <a:r>
              <a:rPr lang="en-US" sz="4400" b="1" dirty="0" smtClean="0">
                <a:solidFill>
                  <a:srgbClr val="FF0000"/>
                </a:solidFill>
                <a:latin typeface="Malgun Gothic" pitchFamily="34" charset="-127"/>
                <a:ea typeface="Malgun Gothic" pitchFamily="34" charset="-127"/>
                <a:cs typeface="Arial" pitchFamily="34" charset="0"/>
              </a:rPr>
              <a:t>therefore we </a:t>
            </a:r>
            <a:r>
              <a:rPr lang="en-US" sz="4400" b="1" i="1" dirty="0" smtClean="0">
                <a:solidFill>
                  <a:srgbClr val="FF0000"/>
                </a:solidFill>
                <a:latin typeface="Malgun Gothic" pitchFamily="34" charset="-127"/>
                <a:ea typeface="Malgun Gothic" pitchFamily="34" charset="-127"/>
                <a:cs typeface="Arial" pitchFamily="34" charset="0"/>
              </a:rPr>
              <a:t>must</a:t>
            </a:r>
            <a:endParaRPr lang="ru-RU" sz="4400" b="1" i="1" dirty="0" smtClean="0">
              <a:solidFill>
                <a:srgbClr val="FF0000"/>
              </a:solidFill>
              <a:latin typeface="Malgun Gothic" pitchFamily="34" charset="-127"/>
              <a:ea typeface="Malgun Gothic" pitchFamily="34" charset="-127"/>
              <a:cs typeface="Arial" pitchFamily="34" charset="0"/>
            </a:endParaRPr>
          </a:p>
          <a:p>
            <a:pPr algn="ctr"/>
            <a:endParaRPr lang="ru-RU" sz="4400" b="1" i="1" dirty="0" smtClean="0">
              <a:solidFill>
                <a:srgbClr val="FF0000"/>
              </a:solidFill>
              <a:latin typeface="Malgun Gothic" pitchFamily="34" charset="-127"/>
              <a:ea typeface="Malgun Gothic" pitchFamily="34" charset="-127"/>
              <a:cs typeface="Arial" pitchFamily="34" charset="0"/>
            </a:endParaRPr>
          </a:p>
          <a:p>
            <a:pPr algn="ctr"/>
            <a:r>
              <a:rPr lang="en-US" sz="2600" dirty="0" smtClean="0">
                <a:latin typeface="Malgun Gothic" pitchFamily="34" charset="-127"/>
                <a:ea typeface="Malgun Gothic" pitchFamily="34" charset="-127"/>
                <a:cs typeface="Arial" pitchFamily="34" charset="0"/>
              </a:rPr>
              <a:t>© Prof </a:t>
            </a:r>
            <a:r>
              <a:rPr lang="en-US" sz="2600" dirty="0" err="1" smtClean="0">
                <a:latin typeface="Malgun Gothic" pitchFamily="34" charset="-127"/>
                <a:ea typeface="Malgun Gothic" pitchFamily="34" charset="-127"/>
                <a:cs typeface="Arial" pitchFamily="34" charset="0"/>
              </a:rPr>
              <a:t>Jürg</a:t>
            </a:r>
            <a:r>
              <a:rPr lang="en-US" sz="2600" dirty="0" smtClean="0">
                <a:latin typeface="Malgun Gothic" pitchFamily="34" charset="-127"/>
                <a:ea typeface="Malgun Gothic" pitchFamily="34" charset="-127"/>
                <a:cs typeface="Arial" pitchFamily="34" charset="0"/>
              </a:rPr>
              <a:t> Gutknecht, ETH Zürich</a:t>
            </a:r>
            <a:endParaRPr lang="ru-RU" sz="2600" dirty="0" smtClean="0">
              <a:latin typeface="Malgun Gothic" pitchFamily="34" charset="-127"/>
              <a:ea typeface="Malgun Gothic" pitchFamily="34" charset="-127"/>
              <a:cs typeface="Arial" pitchFamily="34" charset="0"/>
            </a:endParaRPr>
          </a:p>
        </p:txBody>
      </p:sp>
      <p:sp>
        <p:nvSpPr>
          <p:cNvPr id="3" name="TextBox 2"/>
          <p:cNvSpPr txBox="1"/>
          <p:nvPr/>
        </p:nvSpPr>
        <p:spPr>
          <a:xfrm>
            <a:off x="8610600" y="6457890"/>
            <a:ext cx="496349" cy="400110"/>
          </a:xfrm>
          <a:prstGeom prst="rect">
            <a:avLst/>
          </a:prstGeom>
          <a:noFill/>
        </p:spPr>
        <p:txBody>
          <a:bodyPr wrap="square" rtlCol="0">
            <a:spAutoFit/>
          </a:bodyPr>
          <a:lstStyle/>
          <a:p>
            <a:r>
              <a:rPr lang="en-US" sz="2000" b="1" dirty="0" smtClean="0">
                <a:solidFill>
                  <a:srgbClr val="7030A0"/>
                </a:solidFill>
                <a:latin typeface="Comic Sans MS" panose="030F0702030302020204" pitchFamily="66" charset="0"/>
              </a:rPr>
              <a:t>9</a:t>
            </a:r>
            <a:endParaRPr lang="ru-RU" sz="2000" b="1" dirty="0">
              <a:solidFill>
                <a:srgbClr val="7030A0"/>
              </a:solidFill>
              <a:latin typeface="Comic Sans MS" panose="030F0702030302020204" pitchFamily="66" charset="0"/>
            </a:endParaRPr>
          </a:p>
        </p:txBody>
      </p:sp>
    </p:spTree>
    <p:extLst>
      <p:ext uri="{BB962C8B-B14F-4D97-AF65-F5344CB8AC3E}">
        <p14:creationId xmlns:p14="http://schemas.microsoft.com/office/powerpoint/2010/main" val="316339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b="1" dirty="0" err="1"/>
              <a:t>v</a:t>
            </a:r>
            <a:r>
              <a:rPr lang="en-US" b="1" dirty="0" err="1" smtClean="0"/>
              <a:t>ar</a:t>
            </a:r>
            <a:r>
              <a:rPr lang="en-US" dirty="0" smtClean="0"/>
              <a:t> i: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then</a:t>
            </a:r>
            <a:r>
              <a:rPr lang="en-US" dirty="0" smtClean="0"/>
              <a:t> i := i + 5 </a:t>
            </a:r>
            <a:r>
              <a:rPr lang="en-US" b="1" dirty="0" smtClean="0"/>
              <a:t>end</a:t>
            </a:r>
            <a:r>
              <a:rPr lang="en-US" dirty="0" smtClean="0"/>
              <a:t> /* That is a correct code */</a:t>
            </a:r>
          </a:p>
          <a:p>
            <a:pPr marL="0" indent="0">
              <a:buNone/>
            </a:pPr>
            <a:r>
              <a:rPr lang="en-US" b="1" i="1" dirty="0" smtClean="0"/>
              <a:t>if</a:t>
            </a:r>
            <a:r>
              <a:rPr lang="en-US" i="1" dirty="0" smtClean="0"/>
              <a:t> i </a:t>
            </a:r>
            <a:r>
              <a:rPr lang="en-US" b="1" i="1" dirty="0" smtClean="0"/>
              <a:t>is</a:t>
            </a:r>
            <a:r>
              <a:rPr lang="en-US" i="1" dirty="0" smtClean="0"/>
              <a:t> Integer i := i +5  /* short form of if with one statement. It has no else part!!!*/</a:t>
            </a:r>
          </a:p>
          <a:p>
            <a:pPr marL="0" indent="0">
              <a:buNone/>
            </a:pPr>
            <a:endParaRPr lang="en-US" dirty="0"/>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72390965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it works</a:t>
            </a:r>
          </a:p>
          <a:p>
            <a:pPr marL="0" indent="0">
              <a:buNone/>
            </a:pPr>
            <a:r>
              <a:rPr lang="en-US" sz="2400" dirty="0" smtClean="0"/>
              <a:t>c: </a:t>
            </a:r>
            <a:r>
              <a:rPr lang="en-US" sz="2400" b="1" dirty="0" smtClean="0"/>
              <a:t>?</a:t>
            </a:r>
            <a:r>
              <a:rPr lang="en-US" sz="2400" dirty="0" smtClean="0"/>
              <a:t>C</a:t>
            </a:r>
          </a:p>
          <a:p>
            <a:pPr marL="0" indent="0">
              <a:buNone/>
            </a:pPr>
            <a:r>
              <a:rPr lang="en-US" sz="2400" b="1" dirty="0" smtClean="0"/>
              <a:t>if</a:t>
            </a:r>
            <a:r>
              <a:rPr lang="en-US" sz="2400" dirty="0" smtClean="0"/>
              <a:t> c </a:t>
            </a:r>
            <a:r>
              <a:rPr lang="en-US" sz="2400" b="1" dirty="0" smtClean="0"/>
              <a:t>is</a:t>
            </a:r>
          </a:p>
          <a:p>
            <a:pPr marL="0" indent="0">
              <a:buNone/>
            </a:pPr>
            <a:r>
              <a:rPr lang="en-US" sz="2400" dirty="0"/>
              <a:t>	</a:t>
            </a:r>
            <a:r>
              <a:rPr lang="en-US" sz="2400" dirty="0" smtClean="0"/>
              <a:t>C1: /* if c is attached to an object which type conforms to C1 then one may work with c as it has static type C1*/</a:t>
            </a:r>
          </a:p>
          <a:p>
            <a:pPr marL="0" indent="0">
              <a:buNone/>
            </a:pPr>
            <a:r>
              <a:rPr lang="en-US" sz="2400" dirty="0"/>
              <a:t>	</a:t>
            </a:r>
            <a:r>
              <a:rPr lang="en-US" sz="2400" dirty="0" smtClean="0"/>
              <a:t>	c.call_feature_from_C1</a:t>
            </a:r>
          </a:p>
          <a:p>
            <a:pPr marL="0" indent="0">
              <a:buNone/>
            </a:pPr>
            <a:r>
              <a:rPr lang="en-US" sz="2400" dirty="0" smtClean="0"/>
              <a:t>	C: // the same for C</a:t>
            </a:r>
          </a:p>
          <a:p>
            <a:pPr marL="0" indent="0">
              <a:buNone/>
            </a:pPr>
            <a:r>
              <a:rPr lang="en-US" sz="2400" b="1" dirty="0" smtClean="0"/>
              <a:t>	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it allows to do both – run-time check for dynamic types and check for initialization. </a:t>
            </a:r>
            <a:endParaRPr lang="en-US" sz="2400" dirty="0"/>
          </a:p>
        </p:txBody>
      </p:sp>
      <p:sp>
        <p:nvSpPr>
          <p:cNvPr id="3" name="Title 2"/>
          <p:cNvSpPr>
            <a:spLocks noGrp="1"/>
          </p:cNvSpPr>
          <p:nvPr>
            <p:ph type="title"/>
          </p:nvPr>
        </p:nvSpPr>
        <p:spPr>
          <a:xfrm>
            <a:off x="-82195" y="-101348"/>
            <a:ext cx="9483047"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smtClean="0">
                <a:solidFill>
                  <a:schemeClr val="tx1"/>
                </a:solidFill>
              </a:rPr>
              <a:t>typeof</a:t>
            </a:r>
            <a:r>
              <a:rPr lang="en-US" altLang="en-US" dirty="0" smtClean="0">
                <a:solidFill>
                  <a:schemeClr val="tx1"/>
                </a:solidFill>
              </a:rPr>
              <a:t> check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236033520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87938601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normAutofit lnSpcReduction="10000"/>
          </a:bodyPr>
          <a:lstStyle/>
          <a:p>
            <a:pPr marL="0" indent="0">
              <a:buNone/>
            </a:pPr>
            <a:r>
              <a:rPr lang="en-US" sz="2400" dirty="0" smtClean="0"/>
              <a:t>Power of if-case statement</a:t>
            </a:r>
          </a:p>
          <a:p>
            <a:pPr marL="0" indent="0">
              <a:buNone/>
            </a:pPr>
            <a:r>
              <a:rPr lang="en-US" sz="2400" b="1" dirty="0" smtClean="0"/>
              <a:t>if</a:t>
            </a:r>
            <a:r>
              <a:rPr lang="en-US" sz="2400" dirty="0" smtClean="0"/>
              <a:t> &lt;expression&gt; </a:t>
            </a:r>
            <a:r>
              <a:rPr lang="en-US" sz="2400" b="1" dirty="0" smtClean="0"/>
              <a:t>is</a:t>
            </a:r>
          </a:p>
          <a:p>
            <a:pPr marL="0" indent="0">
              <a:buNone/>
            </a:pPr>
            <a:r>
              <a:rPr lang="en-US" sz="2400" dirty="0" smtClean="0"/>
              <a:t>	&lt;expression1&gt;</a:t>
            </a:r>
            <a:r>
              <a:rPr lang="en-US" sz="2400" b="1" dirty="0" smtClean="0"/>
              <a:t>:</a:t>
            </a:r>
          </a:p>
          <a:p>
            <a:pPr marL="0" indent="0">
              <a:buNone/>
            </a:pPr>
            <a:r>
              <a:rPr lang="en-US" sz="2400" dirty="0" smtClean="0"/>
              <a:t>	&lt;expression2&gt; .. &lt;expression3&gt;</a:t>
            </a:r>
            <a:r>
              <a:rPr lang="en-US" sz="2400" b="1" dirty="0" smtClean="0"/>
              <a:t>:</a:t>
            </a:r>
          </a:p>
          <a:p>
            <a:pPr marL="0" indent="0">
              <a:buNone/>
            </a:pPr>
            <a:r>
              <a:rPr lang="en-US" sz="2400" b="1" dirty="0" smtClean="0"/>
              <a:t>	</a:t>
            </a:r>
            <a:r>
              <a:rPr lang="en-US" sz="2400" dirty="0" smtClean="0"/>
              <a:t>Type1</a:t>
            </a:r>
            <a:r>
              <a:rPr lang="en-US" sz="2400" b="1" dirty="0" smtClean="0"/>
              <a:t>:</a:t>
            </a:r>
          </a:p>
          <a:p>
            <a:pPr marL="0" indent="0">
              <a:buNone/>
            </a:pPr>
            <a:r>
              <a:rPr lang="en-US" sz="2400" dirty="0" smtClean="0"/>
              <a:t>	Type2|Type3|type4</a:t>
            </a:r>
            <a:r>
              <a:rPr lang="en-US" sz="2400" b="1" dirty="0" smtClean="0"/>
              <a:t>:</a:t>
            </a:r>
          </a:p>
          <a:p>
            <a:pPr marL="0" indent="0">
              <a:buNone/>
            </a:pPr>
            <a:r>
              <a:rPr lang="en-US" sz="2400" b="1" dirty="0" smtClean="0"/>
              <a:t>	else</a:t>
            </a:r>
          </a:p>
          <a:p>
            <a:pPr marL="0" indent="0">
              <a:buNone/>
            </a:pPr>
            <a:r>
              <a:rPr lang="en-US" sz="2400" b="1" dirty="0" smtClean="0"/>
              <a:t>end</a:t>
            </a:r>
          </a:p>
          <a:p>
            <a:pPr marL="0" indent="0">
              <a:buNone/>
            </a:pPr>
            <a:r>
              <a:rPr lang="en-US" sz="2400" dirty="0" smtClean="0"/>
              <a:t>The statement above is equivalent to </a:t>
            </a:r>
          </a:p>
          <a:p>
            <a:pPr marL="0" indent="0">
              <a:buNone/>
            </a:pPr>
            <a:r>
              <a:rPr lang="en-US" sz="2400" b="1" dirty="0" smtClean="0"/>
              <a:t>if</a:t>
            </a:r>
            <a:r>
              <a:rPr lang="en-US" sz="2400" dirty="0" smtClean="0"/>
              <a:t> &lt;expression&gt; = &lt;expression1&gt; </a:t>
            </a:r>
            <a:r>
              <a:rPr lang="en-US" sz="2400" b="1" dirty="0" smtClean="0"/>
              <a:t>then</a:t>
            </a:r>
          </a:p>
          <a:p>
            <a:pPr marL="0" indent="0">
              <a:buNone/>
            </a:pPr>
            <a:r>
              <a:rPr lang="en-US" sz="2400" b="1" dirty="0" err="1" smtClean="0"/>
              <a:t>elseif</a:t>
            </a:r>
            <a:r>
              <a:rPr lang="en-US" sz="2400" dirty="0" smtClean="0"/>
              <a:t> &lt;expression&gt; </a:t>
            </a:r>
            <a:r>
              <a:rPr lang="en-US" sz="2400" b="1" dirty="0" smtClean="0"/>
              <a:t>in</a:t>
            </a:r>
            <a:r>
              <a:rPr lang="en-US" sz="2400" dirty="0" smtClean="0"/>
              <a:t> &lt;expression2&gt; .. &lt;expression3&gt;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Type2|Type3|type4  </a:t>
            </a:r>
            <a:r>
              <a:rPr lang="en-US" sz="2400" b="1" dirty="0" smtClean="0"/>
              <a:t>then</a:t>
            </a:r>
          </a:p>
          <a:p>
            <a:pPr marL="0" indent="0">
              <a:buNone/>
            </a:pPr>
            <a:r>
              <a:rPr lang="en-US" sz="2400" b="1" dirty="0" smtClean="0"/>
              <a:t>else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137277945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construction procedure (a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270173323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StandardIO.put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StandardIO.put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312021376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457200" y="990600"/>
            <a:ext cx="8458200" cy="5135563"/>
          </a:xfrm>
        </p:spPr>
        <p:txBody>
          <a:bodyPr/>
          <a:lstStyle/>
          <a:p>
            <a:r>
              <a:rPr lang="en-US" b="1" dirty="0" smtClean="0"/>
              <a:t>Authors’ background</a:t>
            </a:r>
            <a:r>
              <a:rPr lang="en-US" dirty="0" smtClean="0"/>
              <a:t>: C++, Ada, Modula-2, </a:t>
            </a:r>
            <a:r>
              <a:rPr lang="en-US" dirty="0" err="1" smtClean="0"/>
              <a:t>Zonnon</a:t>
            </a:r>
            <a:r>
              <a:rPr lang="en-US" dirty="0" smtClean="0"/>
              <a:t>, Eiffel – battle </a:t>
            </a:r>
            <a:r>
              <a:rPr lang="en-US" dirty="0" smtClean="0">
                <a:sym typeface="Wingdings" panose="05000000000000000000" pitchFamily="2" charset="2"/>
              </a:rPr>
              <a:t></a:t>
            </a:r>
          </a:p>
          <a:p>
            <a:r>
              <a:rPr lang="en-US" b="1" dirty="0" smtClean="0">
                <a:sym typeface="Wingdings" panose="05000000000000000000" pitchFamily="2" charset="2"/>
              </a:rPr>
              <a:t>Terminology</a:t>
            </a:r>
            <a:r>
              <a:rPr lang="en-US" dirty="0" smtClean="0">
                <a:sym typeface="Wingdings" panose="05000000000000000000" pitchFamily="2" charset="2"/>
              </a:rPr>
              <a:t>: feature – routine or attribute, attribute – variable or constant, routine – procedure or function; inheritance graph &amp; conformance;</a:t>
            </a:r>
            <a:r>
              <a:rPr lang="ru-RU" dirty="0" smtClean="0">
                <a:sym typeface="Wingdings" panose="05000000000000000000" pitchFamily="2" charset="2"/>
              </a:rPr>
              <a:t> </a:t>
            </a:r>
            <a:r>
              <a:rPr lang="en-US" dirty="0" smtClean="0">
                <a:sym typeface="Wingdings" panose="05000000000000000000" pitchFamily="2" charset="2"/>
              </a:rPr>
              <a:t>module, type, class</a:t>
            </a:r>
          </a:p>
          <a:p>
            <a:r>
              <a:rPr lang="en-US" b="1" dirty="0" smtClean="0">
                <a:sym typeface="Wingdings" panose="05000000000000000000" pitchFamily="2" charset="2"/>
              </a:rPr>
              <a:t>Main task</a:t>
            </a:r>
            <a:r>
              <a:rPr lang="en-US" dirty="0" smtClean="0">
                <a:sym typeface="Wingdings" panose="05000000000000000000" pitchFamily="2" charset="2"/>
              </a:rPr>
              <a:t> is to give high-level overview of feature which could be of interest . It is not possible to give full </a:t>
            </a:r>
            <a:r>
              <a:rPr lang="en-US" dirty="0" err="1" smtClean="0">
                <a:sym typeface="Wingdings" panose="05000000000000000000" pitchFamily="2" charset="2"/>
              </a:rPr>
              <a:t>SLang</a:t>
            </a:r>
            <a:r>
              <a:rPr lang="en-US" dirty="0" smtClean="0">
                <a:sym typeface="Wingdings" panose="05000000000000000000" pitchFamily="2" charset="2"/>
              </a:rPr>
              <a:t> description in 20 minutes. The book is to follow …</a:t>
            </a:r>
            <a:endParaRPr lang="ru-RU"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normAutofit lnSpcReduction="10000"/>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2232158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One may ask why do we need constant objects while we have </a:t>
            </a:r>
            <a:r>
              <a:rPr lang="en-US" sz="2000" dirty="0" err="1" smtClean="0"/>
              <a:t>const</a:t>
            </a:r>
            <a:r>
              <a:rPr lang="en-US" sz="2000" dirty="0" smtClean="0"/>
              <a:t> attributes? </a:t>
            </a:r>
            <a:r>
              <a:rPr lang="en-US" sz="2000" dirty="0" err="1" smtClean="0"/>
              <a:t>Const</a:t>
            </a:r>
            <a:r>
              <a:rPr lang="en-US" sz="2000" dirty="0" smtClean="0"/>
              <a:t> attribute is part of the unit object while constant object is not. Let’s consider example with modelling days of the week.</a:t>
            </a:r>
          </a:p>
          <a:p>
            <a:pPr marL="0" indent="0">
              <a:buNone/>
            </a:pPr>
            <a:r>
              <a:rPr lang="en-US" altLang="en-US" sz="1200" b="1" dirty="0"/>
              <a:t>abstract unit </a:t>
            </a:r>
            <a:r>
              <a:rPr lang="en-US" altLang="en-US" sz="1200" dirty="0"/>
              <a:t>Day</a:t>
            </a:r>
          </a:p>
          <a:p>
            <a:pPr marL="0" indent="0">
              <a:buNone/>
            </a:pPr>
            <a:r>
              <a:rPr lang="en-US" altLang="en-US" sz="1200" dirty="0" smtClean="0"/>
              <a:t>	</a:t>
            </a:r>
            <a:r>
              <a:rPr lang="en-US" altLang="en-US" sz="1200" dirty="0" err="1" smtClean="0"/>
              <a:t>isWorkDay</a:t>
            </a:r>
            <a:r>
              <a:rPr lang="en-US" altLang="en-US" sz="1200" dirty="0"/>
              <a:t>: Boolean</a:t>
            </a:r>
            <a:r>
              <a:rPr lang="en-US" altLang="en-US" sz="1200" b="1" dirty="0"/>
              <a:t> is </a:t>
            </a:r>
            <a:r>
              <a:rPr lang="en-US" altLang="en-US" sz="1200" b="1" dirty="0" smtClean="0"/>
              <a:t>abstract</a:t>
            </a:r>
            <a:endParaRPr lang="en-US" altLang="en-US" sz="1200" dirty="0"/>
          </a:p>
          <a:p>
            <a:pPr marL="0" indent="0">
              <a:buNone/>
            </a:pPr>
            <a:r>
              <a:rPr lang="en-US" altLang="en-US" sz="1200" dirty="0" smtClean="0"/>
              <a:t>	</a:t>
            </a:r>
            <a:r>
              <a:rPr lang="en-US" altLang="en-US" sz="1200" dirty="0" err="1" smtClean="0"/>
              <a:t>isWeekEndDay</a:t>
            </a:r>
            <a:r>
              <a:rPr lang="en-US" altLang="en-US" sz="1200" dirty="0"/>
              <a:t>: Boolean </a:t>
            </a:r>
            <a:r>
              <a:rPr lang="en-US" altLang="en-US" sz="1200" b="1" dirty="0"/>
              <a:t>is </a:t>
            </a:r>
            <a:r>
              <a:rPr lang="en-US" altLang="en-US" sz="1200" b="1" dirty="0" smtClean="0"/>
              <a:t>abstract</a:t>
            </a:r>
            <a:endParaRPr lang="en-US" altLang="en-US" sz="1200" dirty="0"/>
          </a:p>
          <a:p>
            <a:pPr marL="0" indent="0">
              <a:buNone/>
            </a:pPr>
            <a:r>
              <a:rPr lang="en-US" altLang="en-US" sz="1200" b="1" dirty="0"/>
              <a:t>e</a:t>
            </a:r>
            <a:r>
              <a:rPr lang="en-US" altLang="en-US" sz="1200" b="1" dirty="0" smtClean="0"/>
              <a:t>nd //</a:t>
            </a:r>
            <a:r>
              <a:rPr lang="en-US" altLang="en-US" sz="1200" dirty="0" smtClean="0"/>
              <a:t> </a:t>
            </a:r>
            <a:r>
              <a:rPr lang="en-US" altLang="en-US" sz="1200" dirty="0"/>
              <a:t>Day</a:t>
            </a:r>
          </a:p>
          <a:p>
            <a:pPr marL="0" indent="0">
              <a:buNone/>
            </a:pPr>
            <a:r>
              <a:rPr lang="en-US" altLang="en-US" sz="1200" b="1" dirty="0"/>
              <a:t>unit</a:t>
            </a:r>
            <a:r>
              <a:rPr lang="en-US" altLang="en-US" sz="1200" dirty="0"/>
              <a:t> WorkDays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is</a:t>
            </a:r>
            <a:r>
              <a:rPr lang="en-US" altLang="en-US" sz="1200" dirty="0"/>
              <a:t> Monday, Tuesday, Wednesday, Thursday, Friday </a:t>
            </a:r>
            <a:r>
              <a:rPr lang="en-US" altLang="en-US" sz="1200" b="1" dirty="0"/>
              <a:t>end</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isWorkDay</a:t>
            </a:r>
            <a:r>
              <a:rPr lang="en-US" altLang="en-US" sz="1200" b="1" dirty="0" smtClean="0"/>
              <a:t> </a:t>
            </a:r>
            <a:r>
              <a:rPr lang="en-US" altLang="en-US" sz="1200" b="1" dirty="0"/>
              <a:t>is True</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isWeekEndDay</a:t>
            </a:r>
            <a:r>
              <a:rPr lang="en-US" altLang="en-US" sz="1200" dirty="0" smtClean="0"/>
              <a:t> </a:t>
            </a:r>
            <a:r>
              <a:rPr lang="en-US" altLang="en-US" sz="1200" b="1" dirty="0"/>
              <a:t>is False</a:t>
            </a:r>
            <a:endParaRPr lang="en-US" altLang="en-US" sz="1200" dirty="0"/>
          </a:p>
          <a:p>
            <a:pPr marL="0" indent="0">
              <a:buNone/>
            </a:pPr>
            <a:r>
              <a:rPr lang="en-US" altLang="en-US" sz="1200" b="1" dirty="0"/>
              <a:t>end</a:t>
            </a:r>
            <a:r>
              <a:rPr lang="en-US" altLang="en-US" sz="1200" dirty="0"/>
              <a:t> </a:t>
            </a:r>
          </a:p>
          <a:p>
            <a:pPr marL="0" indent="0">
              <a:buNone/>
            </a:pPr>
            <a:r>
              <a:rPr lang="en-US" altLang="en-US" sz="1200" b="1" dirty="0"/>
              <a:t>unit</a:t>
            </a:r>
            <a:r>
              <a:rPr lang="en-US" altLang="en-US" sz="1200" dirty="0"/>
              <a:t> WeekEndDays </a:t>
            </a:r>
            <a:r>
              <a:rPr lang="en-US" altLang="en-US" sz="1200" b="1" dirty="0"/>
              <a:t>extend</a:t>
            </a:r>
            <a:r>
              <a:rPr lang="en-US" altLang="en-US" sz="1200" dirty="0"/>
              <a:t> Day</a:t>
            </a:r>
          </a:p>
          <a:p>
            <a:pPr marL="0" indent="0">
              <a:buNone/>
            </a:pPr>
            <a:r>
              <a:rPr lang="en-US" altLang="en-US" sz="1200" b="1" dirty="0"/>
              <a:t>	const is </a:t>
            </a:r>
            <a:r>
              <a:rPr lang="en-US" altLang="en-US" sz="1200" dirty="0"/>
              <a:t>Saturday, Sunday</a:t>
            </a:r>
            <a:r>
              <a:rPr lang="en-US" altLang="en-US" sz="1200" b="1" dirty="0"/>
              <a:t> end</a:t>
            </a:r>
            <a:endParaRPr lang="en-US" altLang="en-US" sz="1200" dirty="0"/>
          </a:p>
          <a:p>
            <a:pPr marL="0" indent="0">
              <a:buNone/>
            </a:pPr>
            <a:r>
              <a:rPr lang="en-US" altLang="en-US" sz="1200" b="1" dirty="0" smtClean="0"/>
              <a:t>	override </a:t>
            </a:r>
            <a:r>
              <a:rPr lang="en-US" altLang="en-US" sz="1200" b="1" dirty="0"/>
              <a:t>const</a:t>
            </a:r>
            <a:r>
              <a:rPr lang="en-US" altLang="en-US" sz="1200" dirty="0"/>
              <a:t> isWorkDay</a:t>
            </a:r>
            <a:r>
              <a:rPr lang="en-US" altLang="en-US" sz="1200" b="1" dirty="0"/>
              <a:t> is False</a:t>
            </a:r>
            <a:endParaRPr lang="en-US" altLang="en-US" sz="1200" dirty="0"/>
          </a:p>
          <a:p>
            <a:pPr marL="0" indent="0">
              <a:buNone/>
            </a:pPr>
            <a:r>
              <a:rPr lang="en-US" altLang="en-US" sz="1200" b="1" dirty="0" smtClean="0"/>
              <a:t>	override </a:t>
            </a:r>
            <a:r>
              <a:rPr lang="en-US" altLang="en-US" sz="1200" b="1" dirty="0"/>
              <a:t>const</a:t>
            </a:r>
            <a:r>
              <a:rPr lang="en-US" altLang="en-US" sz="1200" dirty="0"/>
              <a:t> isWeekEndDay </a:t>
            </a:r>
            <a:r>
              <a:rPr lang="en-US" altLang="en-US" sz="1200" b="1" dirty="0"/>
              <a:t>is True</a:t>
            </a:r>
            <a:endParaRPr lang="en-US" altLang="en-US" sz="1200" dirty="0"/>
          </a:p>
          <a:p>
            <a:pPr marL="0" indent="0">
              <a:buNone/>
            </a:pPr>
            <a:r>
              <a:rPr lang="en-US" altLang="en-US" sz="1200" b="1" dirty="0"/>
              <a:t>end</a:t>
            </a:r>
            <a:endParaRPr lang="en-US" altLang="en-US" sz="1200" dirty="0"/>
          </a:p>
          <a:p>
            <a:pPr marL="0" indent="0">
              <a:buNone/>
            </a:pPr>
            <a:r>
              <a:rPr lang="en-US" altLang="en-US" sz="1200" b="1" dirty="0"/>
              <a:t>unit</a:t>
            </a:r>
            <a:r>
              <a:rPr lang="en-US" altLang="en-US" sz="1200" dirty="0"/>
              <a:t> WeekDay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use </a:t>
            </a:r>
            <a:r>
              <a:rPr lang="en-US" altLang="en-US" sz="1200" dirty="0"/>
              <a:t>WorkDays</a:t>
            </a:r>
            <a:r>
              <a:rPr lang="en-US" altLang="en-US" sz="1200" b="1" dirty="0"/>
              <a:t>, </a:t>
            </a:r>
            <a:r>
              <a:rPr lang="en-US" altLang="en-US" sz="1200" dirty="0"/>
              <a:t>WeekEndDays</a:t>
            </a:r>
            <a:r>
              <a:rPr lang="en-US" altLang="en-US" sz="1200" b="1" dirty="0"/>
              <a:t> is</a:t>
            </a:r>
            <a:r>
              <a:rPr lang="en-US" altLang="en-US" sz="1200" dirty="0"/>
              <a:t> </a:t>
            </a:r>
            <a:r>
              <a:rPr lang="en-US" altLang="en-US" sz="1200" b="1" dirty="0"/>
              <a:t>end</a:t>
            </a:r>
            <a:endParaRPr lang="en-US" altLang="en-US" sz="1200" dirty="0"/>
          </a:p>
          <a:p>
            <a:pPr marL="0" indent="0">
              <a:buNone/>
            </a:pPr>
            <a:r>
              <a:rPr lang="en-US" altLang="en-US" sz="1200" b="1" dirty="0" smtClean="0"/>
              <a:t>	override</a:t>
            </a:r>
            <a:r>
              <a:rPr lang="en-US" altLang="en-US" sz="1200" dirty="0" smtClean="0"/>
              <a:t> </a:t>
            </a:r>
            <a:r>
              <a:rPr lang="en-US" altLang="en-US" sz="1200" dirty="0"/>
              <a:t>isWorkDay: Boolean</a:t>
            </a:r>
            <a:r>
              <a:rPr lang="en-US" altLang="en-US" sz="1200" b="1" dirty="0"/>
              <a:t> is</a:t>
            </a:r>
            <a:endParaRPr lang="en-US" altLang="en-US" sz="1200" dirty="0"/>
          </a:p>
          <a:p>
            <a:pPr marL="0" indent="0">
              <a:buNone/>
            </a:pPr>
            <a:r>
              <a:rPr lang="en-US" altLang="en-US" sz="1200" b="1" dirty="0" smtClean="0"/>
              <a:t>	</a:t>
            </a:r>
            <a:r>
              <a:rPr lang="en-US" altLang="en-US" sz="1200" b="1" dirty="0"/>
              <a:t>	this in</a:t>
            </a:r>
            <a:r>
              <a:rPr lang="en-US" altLang="en-US" sz="1200" dirty="0"/>
              <a:t> Monday .. Friday</a:t>
            </a:r>
          </a:p>
          <a:p>
            <a:pPr marL="0" indent="0">
              <a:buNone/>
            </a:pPr>
            <a:r>
              <a:rPr lang="en-US" altLang="en-US" sz="1200" b="1" dirty="0" smtClean="0"/>
              <a:t>	end</a:t>
            </a:r>
            <a:endParaRPr lang="en-US" altLang="en-US" sz="1200" dirty="0"/>
          </a:p>
          <a:p>
            <a:pPr marL="0" indent="0">
              <a:buNone/>
            </a:pPr>
            <a:r>
              <a:rPr lang="en-US" altLang="en-US" sz="1200" b="1" dirty="0" smtClean="0"/>
              <a:t>	override</a:t>
            </a:r>
            <a:r>
              <a:rPr lang="en-US" altLang="en-US" sz="1200" dirty="0" smtClean="0"/>
              <a:t> </a:t>
            </a:r>
            <a:r>
              <a:rPr lang="en-US" altLang="en-US" sz="1200" dirty="0"/>
              <a:t>isWeekEndDay: Boolean </a:t>
            </a:r>
            <a:r>
              <a:rPr lang="en-US" altLang="en-US" sz="1200" b="1" dirty="0"/>
              <a:t>is</a:t>
            </a:r>
            <a:endParaRPr lang="en-US" altLang="en-US" sz="1200" dirty="0"/>
          </a:p>
          <a:p>
            <a:pPr marL="0" indent="0">
              <a:buNone/>
            </a:pPr>
            <a:r>
              <a:rPr lang="en-US" altLang="en-US" sz="1200" b="1" dirty="0"/>
              <a:t>	</a:t>
            </a:r>
            <a:r>
              <a:rPr lang="en-US" altLang="en-US" sz="1200" b="1" dirty="0" smtClean="0"/>
              <a:t>	this </a:t>
            </a:r>
            <a:r>
              <a:rPr lang="en-US" altLang="en-US" sz="1200" b="1" dirty="0"/>
              <a:t>in</a:t>
            </a:r>
            <a:r>
              <a:rPr lang="en-US" altLang="en-US" sz="1200" dirty="0"/>
              <a:t> Saturday .. Sunday</a:t>
            </a:r>
          </a:p>
          <a:p>
            <a:pPr marL="0" indent="0">
              <a:buNone/>
            </a:pPr>
            <a:r>
              <a:rPr lang="en-US" altLang="en-US" sz="1200" b="1" dirty="0" smtClean="0"/>
              <a:t>	end</a:t>
            </a:r>
            <a:endParaRPr lang="en-US" altLang="en-US" sz="1200" dirty="0"/>
          </a:p>
          <a:p>
            <a:pPr marL="0" indent="0">
              <a:buNone/>
            </a:pPr>
            <a:r>
              <a:rPr lang="en-US" altLang="en-US" sz="1200" b="1" dirty="0"/>
              <a:t>end</a:t>
            </a:r>
            <a:r>
              <a:rPr lang="en-US" altLang="en-US" sz="1200" dirty="0"/>
              <a:t> </a:t>
            </a:r>
            <a:r>
              <a:rPr lang="en-US" altLang="en-US" sz="1200" dirty="0" smtClean="0"/>
              <a:t>// </a:t>
            </a:r>
            <a:r>
              <a:rPr lang="en-US" altLang="en-US" sz="1200" dirty="0" err="1" smtClean="0"/>
              <a:t>WeekDay</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Constant objects</a:t>
            </a:r>
            <a:endParaRPr lang="en-US" dirty="0">
              <a:solidFill>
                <a:schemeClr val="tx1"/>
              </a:solidFill>
            </a:endParaRPr>
          </a:p>
        </p:txBody>
      </p:sp>
    </p:spTree>
    <p:extLst>
      <p:ext uri="{BB962C8B-B14F-4D97-AF65-F5344CB8AC3E}">
        <p14:creationId xmlns:p14="http://schemas.microsoft.com/office/powerpoint/2010/main" val="262084481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a:t>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32392192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r>
              <a:rPr lang="en-US" sz="2400" dirty="0" smtClean="0"/>
              <a:t>(Integer, Real, Boolean) – tuple of types. Tuple type is a kind of anonymous unit.</a:t>
            </a:r>
          </a:p>
          <a:p>
            <a:r>
              <a:rPr lang="en-US" sz="2400" dirty="0"/>
              <a:t>(a: Integer; b: Boolean) – tuple with named fields</a:t>
            </a:r>
          </a:p>
          <a:p>
            <a:r>
              <a:rPr lang="en-US" sz="2400" dirty="0" smtClean="0"/>
              <a:t>(5, 6, 7) – tuple of Integer values. Tuple expression. It conforms to Array [Integer] as all types are identical. So, we initialize arrays with tuple expressions!</a:t>
            </a:r>
          </a:p>
          <a:p>
            <a:r>
              <a:rPr lang="en-US" sz="2400" dirty="0" smtClean="0"/>
              <a:t>a: </a:t>
            </a:r>
            <a:r>
              <a:rPr lang="en-US" sz="2400" dirty="0"/>
              <a:t>(</a:t>
            </a:r>
            <a:r>
              <a:rPr lang="en-US" sz="2400" dirty="0" smtClean="0"/>
              <a:t>Integer, Real) – type of a is a tuple with 2 unnamed fields of types Integer and Real.</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218486184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smtClean="0"/>
              <a:t>t: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 from types of e1, e2, e3,e4</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p>
          <a:p>
            <a:pPr marL="0" indent="0">
              <a:buNone/>
            </a:pPr>
            <a:endParaRPr lang="en-US" sz="2000" dirty="0">
              <a:sym typeface="Wingdings" panose="05000000000000000000" pitchFamily="2" charset="2"/>
            </a:endParaRPr>
          </a:p>
          <a:p>
            <a:pPr marL="0" indent="0">
              <a:buNone/>
            </a:pPr>
            <a:r>
              <a:rPr lang="en-US" sz="2000" dirty="0" smtClean="0">
                <a:sym typeface="Wingdings" panose="05000000000000000000" pitchFamily="2" charset="2"/>
              </a:rPr>
              <a:t>So, a: () is (1, True, “String”) is a valid variable of type empty tuple declaration with initial value the tuple with 3 elements.</a:t>
            </a: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 – </a:t>
            </a:r>
            <a:r>
              <a:rPr lang="en-US" u="sng" dirty="0" smtClean="0">
                <a:solidFill>
                  <a:srgbClr val="FF0000"/>
                </a:solidFill>
              </a:rPr>
              <a:t>WIP!</a:t>
            </a:r>
            <a:endParaRPr lang="en-US" u="sng" dirty="0">
              <a:solidFill>
                <a:srgbClr val="FF0000"/>
              </a:solidFill>
            </a:endParaRPr>
          </a:p>
        </p:txBody>
      </p:sp>
    </p:spTree>
    <p:extLst>
      <p:ext uri="{BB962C8B-B14F-4D97-AF65-F5344CB8AC3E}">
        <p14:creationId xmlns:p14="http://schemas.microsoft.com/office/powerpoint/2010/main" val="186934912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normAutofit lnSpcReduction="10000"/>
          </a:bodyPr>
          <a:lstStyle/>
          <a:p>
            <a:pPr marL="0" indent="0">
              <a:buNone/>
            </a:pPr>
            <a:r>
              <a:rPr lang="en-US" sz="2000" dirty="0" smtClean="0">
                <a:sym typeface="Wingdings" panose="05000000000000000000" pitchFamily="2" charset="2"/>
              </a:rPr>
              <a:t>/*So, Tuple may be typed –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and it will work only when Integer, Real and Boolean have </a:t>
            </a:r>
            <a:r>
              <a:rPr lang="en-US" sz="2000" dirty="0" err="1" smtClean="0">
                <a:sym typeface="Wingdings" panose="05000000000000000000" pitchFamily="2" charset="2"/>
              </a:rPr>
              <a:t>init</a:t>
            </a:r>
            <a:r>
              <a:rPr lang="en-US" sz="2000" dirty="0" smtClean="0">
                <a:sym typeface="Wingdings" panose="05000000000000000000" pitchFamily="2" charset="2"/>
              </a:rPr>
              <a:t> with no arguments!!! */</a:t>
            </a:r>
          </a:p>
          <a:p>
            <a:pPr marL="0" indent="0">
              <a:buNone/>
            </a:pPr>
            <a:r>
              <a:rPr lang="en-US" sz="2000" dirty="0">
                <a:sym typeface="Wingdings" panose="05000000000000000000" pitchFamily="2" charset="2"/>
              </a:rPr>
              <a:t>t</a:t>
            </a:r>
            <a:r>
              <a:rPr lang="en-US" sz="2000" dirty="0" smtClean="0">
                <a:sym typeface="Wingdings" panose="05000000000000000000" pitchFamily="2" charset="2"/>
              </a:rPr>
              <a:t>2(1</a:t>
            </a:r>
            <a:r>
              <a:rPr lang="en-US" sz="2000" dirty="0">
                <a:sym typeface="Wingdings" panose="05000000000000000000" pitchFamily="2" charset="2"/>
              </a:rPr>
              <a:t>)</a:t>
            </a:r>
            <a:r>
              <a:rPr lang="en-US" sz="2000" dirty="0" smtClean="0">
                <a:sym typeface="Wingdings" panose="05000000000000000000" pitchFamily="2" charset="2"/>
              </a:rPr>
              <a:t> := 5; t2 (2</a:t>
            </a:r>
            <a:r>
              <a:rPr lang="en-US" sz="2000" dirty="0">
                <a:sym typeface="Wingdings" panose="05000000000000000000" pitchFamily="2" charset="2"/>
              </a:rPr>
              <a:t>)</a:t>
            </a:r>
            <a:r>
              <a:rPr lang="en-US" sz="2000" dirty="0" smtClean="0">
                <a:sym typeface="Wingdings" panose="05000000000000000000" pitchFamily="2" charset="2"/>
              </a:rPr>
              <a:t> := 5.5; t2 (3</a:t>
            </a:r>
            <a:r>
              <a:rPr lang="en-US" sz="2000" dirty="0">
                <a:sym typeface="Wingdings" panose="05000000000000000000" pitchFamily="2" charset="2"/>
              </a:rPr>
              <a:t>)</a:t>
            </a:r>
            <a:r>
              <a:rPr lang="en-US" sz="2000" dirty="0" smtClean="0">
                <a:sym typeface="Wingdings" panose="05000000000000000000" pitchFamily="2" charset="2"/>
              </a:rPr>
              <a:t>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(i: Integer; r: Real; b: Boolean)</a:t>
            </a:r>
          </a:p>
          <a:p>
            <a:pPr marL="0" indent="0">
              <a:buNone/>
            </a:pPr>
            <a:r>
              <a:rPr lang="en-US" sz="2000" dirty="0" smtClean="0"/>
              <a:t>t3.i := 5; t3.r := 5.5; t3.b := False</a:t>
            </a:r>
          </a:p>
          <a:p>
            <a:pPr marL="0" indent="0">
              <a:buNone/>
            </a:pPr>
            <a:r>
              <a:rPr lang="en-US" sz="2000" dirty="0"/>
              <a:t>t</a:t>
            </a:r>
            <a:r>
              <a:rPr lang="en-US" sz="2000" dirty="0" smtClean="0"/>
              <a:t>4: (Integer, Real, Boolean) </a:t>
            </a:r>
            <a:r>
              <a:rPr lang="en-US" sz="2000" b="1" dirty="0" smtClean="0"/>
              <a:t>is</a:t>
            </a:r>
            <a:r>
              <a:rPr lang="en-US" sz="2000" dirty="0" smtClean="0"/>
              <a:t> (5, 5.5, True)</a:t>
            </a:r>
          </a:p>
          <a:p>
            <a:pPr marL="0" indent="0">
              <a:buNone/>
            </a:pPr>
            <a:r>
              <a:rPr lang="en-US" sz="2000" dirty="0"/>
              <a:t>t</a:t>
            </a:r>
            <a:r>
              <a:rPr lang="en-US" sz="2000" dirty="0" smtClean="0"/>
              <a:t>5 </a:t>
            </a:r>
            <a:r>
              <a:rPr lang="en-US" sz="2000" b="1" dirty="0" smtClean="0"/>
              <a:t>is</a:t>
            </a:r>
            <a:r>
              <a:rPr lang="en-US" sz="2000" dirty="0" smtClean="0"/>
              <a:t> (5</a:t>
            </a:r>
            <a:r>
              <a:rPr lang="en-US" sz="2000" dirty="0"/>
              <a:t>, 5.5, True</a:t>
            </a:r>
            <a:r>
              <a:rPr lang="en-US" sz="2000" dirty="0" smtClean="0"/>
              <a:t>)</a:t>
            </a:r>
          </a:p>
          <a:p>
            <a:pPr marL="0" indent="0">
              <a:buNone/>
            </a:pPr>
            <a:r>
              <a:rPr lang="en-US" sz="2000" dirty="0" smtClean="0"/>
              <a:t>//Note!</a:t>
            </a:r>
          </a:p>
          <a:p>
            <a:pPr marL="0" indent="0">
              <a:buNone/>
            </a:pPr>
            <a:r>
              <a:rPr lang="en-US" sz="2000" dirty="0"/>
              <a:t>goo (x: Integer) </a:t>
            </a:r>
            <a:r>
              <a:rPr lang="en-US" sz="2000" b="1" dirty="0"/>
              <a:t>is</a:t>
            </a:r>
            <a:r>
              <a:rPr lang="en-US" sz="2000" dirty="0"/>
              <a:t> </a:t>
            </a:r>
            <a:r>
              <a:rPr lang="en-US" sz="2000" dirty="0" err="1" smtClean="0"/>
              <a:t>StandardIO.print</a:t>
            </a:r>
            <a:r>
              <a:rPr lang="en-US" sz="2000" dirty="0" smtClean="0"/>
              <a:t> (“goo 1\n”) </a:t>
            </a:r>
            <a:r>
              <a:rPr lang="en-US" sz="2000" b="1" dirty="0" smtClean="0"/>
              <a:t>end</a:t>
            </a:r>
            <a:endParaRPr lang="en-US" sz="2000" b="1" dirty="0"/>
          </a:p>
          <a:p>
            <a:pPr marL="0" indent="0">
              <a:buNone/>
            </a:pPr>
            <a:r>
              <a:rPr lang="en-US" sz="2000" dirty="0"/>
              <a:t>goo (x: </a:t>
            </a:r>
            <a:r>
              <a:rPr lang="en-US" sz="2000" dirty="0" smtClean="0"/>
              <a:t>(Integer)) </a:t>
            </a:r>
            <a:r>
              <a:rPr lang="en-US" sz="2000" b="1" dirty="0"/>
              <a:t>is</a:t>
            </a:r>
            <a:r>
              <a:rPr lang="en-US" sz="2000" dirty="0"/>
              <a:t> </a:t>
            </a:r>
            <a:r>
              <a:rPr lang="en-US" sz="2000" dirty="0" err="1"/>
              <a:t>StandardIO.print</a:t>
            </a:r>
            <a:r>
              <a:rPr lang="en-US" sz="2000" dirty="0"/>
              <a:t> (“goo </a:t>
            </a:r>
            <a:r>
              <a:rPr lang="en-US" sz="2000" dirty="0" smtClean="0"/>
              <a:t>2\n”)  </a:t>
            </a:r>
            <a:r>
              <a:rPr lang="en-US" sz="2000" b="1" dirty="0" smtClean="0"/>
              <a:t>end</a:t>
            </a:r>
            <a:endParaRPr lang="en-US" sz="2000" b="1"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(Integer) </a:t>
            </a:r>
            <a:r>
              <a:rPr lang="en-US" sz="2000" b="1" dirty="0" smtClean="0"/>
              <a:t>is</a:t>
            </a:r>
            <a:r>
              <a:rPr lang="en-US" sz="2000" dirty="0" smtClean="0"/>
              <a:t>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1 as we treat (&lt;expr&gt;) as expression!!!</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90215397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normAutofit lnSpcReduction="10000"/>
          </a:bodyPr>
          <a:lstStyle/>
          <a:p>
            <a:pPr marL="0" indent="0">
              <a:buNone/>
            </a:pPr>
            <a:r>
              <a:rPr lang="en-US" sz="1400" b="1" dirty="0" smtClean="0"/>
              <a:t>unit</a:t>
            </a:r>
            <a:r>
              <a:rPr lang="en-US" sz="1400" dirty="0" smtClean="0"/>
              <a:t> () // </a:t>
            </a:r>
            <a:r>
              <a:rPr lang="en-US" sz="1400" dirty="0"/>
              <a:t>That is a pseudo </a:t>
            </a:r>
            <a:r>
              <a:rPr lang="en-US" sz="1400" dirty="0" smtClean="0"/>
              <a:t>unit. It just describes what features every tuple has</a:t>
            </a:r>
            <a:endParaRPr lang="en-US" sz="1400" dirty="0"/>
          </a:p>
          <a:p>
            <a:pPr marL="0" indent="0">
              <a:buNone/>
            </a:pPr>
            <a:r>
              <a:rPr lang="en-US" sz="1400" dirty="0"/>
              <a:t>	count: Integer /* the number of elements in the Tuple*/</a:t>
            </a:r>
          </a:p>
          <a:p>
            <a:pPr marL="0" indent="0">
              <a:buNone/>
            </a:pPr>
            <a:r>
              <a:rPr lang="en-US" sz="1400" dirty="0"/>
              <a:t>	type (position: Integer): </a:t>
            </a:r>
            <a:r>
              <a:rPr lang="en-US" sz="1400" dirty="0" err="1" smtClean="0"/>
              <a:t>RTTypeDescriptor</a:t>
            </a:r>
            <a:r>
              <a:rPr lang="en-US" sz="1400" dirty="0" smtClean="0"/>
              <a:t> </a:t>
            </a:r>
            <a:r>
              <a:rPr lang="en-US" sz="1400" dirty="0"/>
              <a:t>// That is retrospection API</a:t>
            </a:r>
          </a:p>
          <a:p>
            <a:pPr marL="0" indent="0">
              <a:buNone/>
            </a:pPr>
            <a:r>
              <a:rPr lang="en-US" sz="1400" dirty="0"/>
              <a:t>		</a:t>
            </a:r>
            <a:r>
              <a:rPr lang="en-US" sz="1400" b="1" dirty="0"/>
              <a:t>require</a:t>
            </a:r>
            <a:r>
              <a:rPr lang="en-US" sz="1400" dirty="0"/>
              <a:t> </a:t>
            </a:r>
            <a:r>
              <a:rPr lang="en-US" sz="1400" dirty="0" smtClean="0"/>
              <a:t>position </a:t>
            </a:r>
            <a:r>
              <a:rPr lang="en-US" sz="1400" b="1" dirty="0" smtClean="0"/>
              <a:t>in</a:t>
            </a:r>
            <a:r>
              <a:rPr lang="en-US" sz="1400" dirty="0" smtClean="0"/>
              <a:t> 1 </a:t>
            </a:r>
            <a:r>
              <a:rPr lang="en-US" sz="1400" b="1" dirty="0" smtClean="0"/>
              <a:t>..</a:t>
            </a:r>
            <a:r>
              <a:rPr lang="en-US" sz="1400" dirty="0" smtClean="0"/>
              <a:t> count </a:t>
            </a:r>
            <a:r>
              <a:rPr lang="en-US" sz="1400" b="1" dirty="0"/>
              <a:t>///</a:t>
            </a:r>
            <a:r>
              <a:rPr lang="en-US" sz="1400" dirty="0"/>
              <a:t> </a:t>
            </a:r>
            <a:r>
              <a:rPr lang="en-US" sz="1400" dirty="0" smtClean="0"/>
              <a:t>Valid position</a:t>
            </a:r>
            <a:endParaRPr lang="en-US" sz="1400" dirty="0"/>
          </a:p>
          <a:p>
            <a:pPr marL="0" indent="0">
              <a:buNone/>
            </a:pPr>
            <a:r>
              <a:rPr lang="en-US" sz="1400" dirty="0" smtClean="0"/>
              <a:t>	</a:t>
            </a:r>
            <a:r>
              <a:rPr lang="en-US" sz="1400" b="1" dirty="0" smtClean="0"/>
              <a:t>override</a:t>
            </a:r>
            <a:r>
              <a:rPr lang="en-US" sz="1400" dirty="0" smtClean="0"/>
              <a:t> assign </a:t>
            </a:r>
            <a:r>
              <a:rPr lang="en-US" sz="1400" b="1" dirty="0" smtClean="0"/>
              <a:t>| :=</a:t>
            </a:r>
            <a:r>
              <a:rPr lang="en-US" sz="1400" dirty="0" smtClean="0"/>
              <a:t> (other: like this) </a:t>
            </a:r>
            <a:r>
              <a:rPr lang="en-US" sz="1400" b="1" dirty="0" smtClean="0"/>
              <a:t>is </a:t>
            </a:r>
            <a:r>
              <a:rPr lang="en-US" sz="1400" dirty="0" err="1" smtClean="0"/>
              <a:t>init</a:t>
            </a:r>
            <a:r>
              <a:rPr lang="en-US" sz="1400" dirty="0" smtClean="0"/>
              <a:t> (other) </a:t>
            </a:r>
            <a:r>
              <a:rPr lang="en-US" sz="1400" b="1" dirty="0" smtClean="0"/>
              <a:t>end</a:t>
            </a:r>
          </a:p>
          <a:p>
            <a:pPr marL="0" indent="0">
              <a:buNone/>
            </a:pPr>
            <a:r>
              <a:rPr lang="en-US" sz="1400" dirty="0"/>
              <a:t>	value </a:t>
            </a:r>
            <a:r>
              <a:rPr lang="en-US" sz="1400" b="1" dirty="0" smtClean="0"/>
              <a:t>|</a:t>
            </a:r>
            <a:r>
              <a:rPr lang="en-US" sz="1400" dirty="0" smtClean="0"/>
              <a:t> </a:t>
            </a:r>
            <a:r>
              <a:rPr lang="en-US" sz="1400" b="1" dirty="0" smtClean="0"/>
              <a:t>() </a:t>
            </a:r>
            <a:r>
              <a:rPr lang="en-US" sz="1400" dirty="0" smtClean="0"/>
              <a:t>(</a:t>
            </a:r>
            <a:r>
              <a:rPr lang="en-US" sz="1400" dirty="0"/>
              <a:t>position: Integer): Any</a:t>
            </a:r>
          </a:p>
          <a:p>
            <a:pPr marL="0" indent="0">
              <a:buNone/>
            </a:pPr>
            <a:r>
              <a:rPr lang="en-US" sz="1400" dirty="0"/>
              <a:t>		</a:t>
            </a:r>
            <a:r>
              <a:rPr lang="en-US" sz="1400" b="1" dirty="0"/>
              <a:t>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endParaRPr lang="en-US" sz="1400" dirty="0"/>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(position: Integer, </a:t>
            </a:r>
            <a:r>
              <a:rPr lang="en-US" sz="1400" dirty="0" err="1"/>
              <a:t>aValue</a:t>
            </a:r>
            <a:r>
              <a:rPr lang="en-US" sz="1400" dirty="0"/>
              <a:t>: Any)</a:t>
            </a:r>
          </a:p>
          <a:p>
            <a:pPr marL="0" indent="0">
              <a:buNone/>
            </a:pPr>
            <a:r>
              <a:rPr lang="en-US" sz="1400" dirty="0"/>
              <a:t>		</a:t>
            </a:r>
            <a:r>
              <a:rPr lang="en-US" sz="1400" b="1" dirty="0"/>
              <a:t> 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position</a:t>
            </a:r>
          </a:p>
          <a:p>
            <a:pPr marL="0" indent="0">
              <a:buNone/>
            </a:pPr>
            <a:r>
              <a:rPr lang="en-US" sz="1400" dirty="0"/>
              <a:t>	type (</a:t>
            </a:r>
            <a:r>
              <a:rPr lang="en-US" sz="1400" dirty="0" err="1"/>
              <a:t>fieldName</a:t>
            </a:r>
            <a:r>
              <a:rPr lang="en-US" sz="1400" dirty="0"/>
              <a:t>: String): </a:t>
            </a:r>
            <a:r>
              <a:rPr lang="en-US" sz="1400" dirty="0" err="1" smtClean="0"/>
              <a:t>RTTypeDescriptor</a:t>
            </a:r>
            <a:endParaRPr lang="en-US" sz="1400" dirty="0"/>
          </a:p>
          <a:p>
            <a:pPr marL="0" indent="0">
              <a:buNone/>
            </a:pPr>
            <a:r>
              <a:rPr lang="en-US" sz="1400" dirty="0"/>
              <a:t>		</a:t>
            </a:r>
            <a:r>
              <a:rPr lang="en-US" sz="1400" b="1" dirty="0"/>
              <a:t>require</a:t>
            </a: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a:t>
            </a:r>
            <a:r>
              <a:rPr lang="en-US" sz="1400" dirty="0" smtClean="0"/>
              <a:t>Valid </a:t>
            </a:r>
            <a:r>
              <a:rPr lang="en-US" sz="1400" dirty="0"/>
              <a:t>field </a:t>
            </a:r>
            <a:r>
              <a:rPr lang="en-US" sz="1400" dirty="0" smtClean="0"/>
              <a:t>name</a:t>
            </a:r>
            <a:endParaRPr lang="en-US" sz="1400" dirty="0"/>
          </a:p>
          <a:p>
            <a:pPr marL="0" indent="0">
              <a:buNone/>
            </a:pPr>
            <a:r>
              <a:rPr lang="en-US" sz="1400" dirty="0"/>
              <a:t>	value </a:t>
            </a:r>
            <a:r>
              <a:rPr lang="en-US" sz="1400" b="1" dirty="0" smtClean="0"/>
              <a:t>| </a:t>
            </a:r>
            <a:r>
              <a:rPr lang="en-US" sz="1400" b="1" dirty="0"/>
              <a:t>.</a:t>
            </a:r>
            <a:r>
              <a:rPr lang="en-US" sz="1400" dirty="0"/>
              <a:t> (name: String): Any</a:t>
            </a:r>
          </a:p>
          <a:p>
            <a:pPr marL="0" indent="0">
              <a:buNone/>
            </a:pPr>
            <a:r>
              <a:rPr lang="en-US" sz="1400" dirty="0"/>
              <a:t>		</a:t>
            </a:r>
            <a:r>
              <a:rPr lang="en-US" sz="1400" b="1" dirty="0"/>
              <a:t> require</a:t>
            </a:r>
            <a:r>
              <a:rPr lang="en-US" sz="1400" dirty="0"/>
              <a:t> </a:t>
            </a:r>
            <a:r>
              <a:rPr lang="en-US" sz="1400" dirty="0" err="1"/>
              <a:t>hasFiled</a:t>
            </a:r>
            <a:r>
              <a:rPr lang="en-US" sz="1400" dirty="0"/>
              <a:t> (</a:t>
            </a:r>
            <a:r>
              <a:rPr lang="en-US" sz="1400" dirty="0" err="1"/>
              <a:t>fieldName</a:t>
            </a:r>
            <a:r>
              <a:rPr lang="en-US" sz="1400" dirty="0"/>
              <a:t>) </a:t>
            </a:r>
            <a:r>
              <a:rPr lang="en-US" sz="1400" b="1" dirty="0"/>
              <a:t>///</a:t>
            </a:r>
            <a:r>
              <a:rPr lang="en-US" sz="1400" dirty="0"/>
              <a:t> Valid field name</a:t>
            </a:r>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(name: String, </a:t>
            </a:r>
            <a:r>
              <a:rPr lang="en-US" sz="1400" dirty="0" err="1"/>
              <a:t>aValue</a:t>
            </a:r>
            <a:r>
              <a:rPr lang="en-US" sz="1400" dirty="0"/>
              <a:t>: Any)</a:t>
            </a:r>
          </a:p>
          <a:p>
            <a:pPr marL="0" indent="0">
              <a:buNone/>
            </a:pPr>
            <a:r>
              <a:rPr lang="en-US" sz="1400" dirty="0"/>
              <a:t>		</a:t>
            </a:r>
            <a:r>
              <a:rPr lang="en-US" sz="1400" b="1" dirty="0"/>
              <a:t> require</a:t>
            </a:r>
            <a:r>
              <a:rPr lang="en-US" sz="1400" dirty="0"/>
              <a:t> </a:t>
            </a:r>
            <a:endParaRPr lang="en-US" sz="1400" dirty="0" smtClean="0"/>
          </a:p>
          <a:p>
            <a:pPr marL="0" indent="0">
              <a:buNone/>
            </a:pPr>
            <a:r>
              <a:rPr lang="en-US" sz="1400" dirty="0"/>
              <a:t>	</a:t>
            </a:r>
            <a:r>
              <a:rPr lang="en-US" sz="1400" dirty="0" smtClean="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p>
          <a:p>
            <a:pPr marL="0" indent="0">
              <a:buNone/>
            </a:pP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Valid field name</a:t>
            </a:r>
          </a:p>
          <a:p>
            <a:pPr marL="0" indent="0">
              <a:buNone/>
            </a:pPr>
            <a:r>
              <a:rPr lang="en-US" sz="1400" b="1" dirty="0"/>
              <a:t>	</a:t>
            </a:r>
            <a:r>
              <a:rPr lang="en-US" sz="1400" dirty="0" err="1"/>
              <a:t>hasFiled</a:t>
            </a:r>
            <a:r>
              <a:rPr lang="en-US" sz="1400" dirty="0"/>
              <a:t> (name: String): Boolean</a:t>
            </a:r>
          </a:p>
          <a:p>
            <a:pPr marL="0" indent="0">
              <a:buNone/>
            </a:pPr>
            <a:r>
              <a:rPr lang="en-US" sz="1400" b="1" dirty="0"/>
              <a:t>	</a:t>
            </a:r>
            <a:r>
              <a:rPr lang="en-US" sz="1400" b="1" dirty="0" err="1" smtClean="0"/>
              <a:t>init</a:t>
            </a:r>
            <a:r>
              <a:rPr lang="en-US" sz="1400" b="1" dirty="0" smtClean="0"/>
              <a:t> </a:t>
            </a:r>
            <a:r>
              <a:rPr lang="en-US" sz="1400" dirty="0"/>
              <a:t>(other: </a:t>
            </a:r>
            <a:r>
              <a:rPr lang="en-US" sz="1400" b="1" dirty="0"/>
              <a:t>like</a:t>
            </a:r>
            <a:r>
              <a:rPr lang="en-US" sz="1400" dirty="0"/>
              <a:t> </a:t>
            </a:r>
            <a:r>
              <a:rPr lang="en-US" sz="1400" b="1" dirty="0"/>
              <a:t>this</a:t>
            </a:r>
            <a:r>
              <a:rPr lang="en-US" sz="1400" dirty="0"/>
              <a:t>)</a:t>
            </a:r>
            <a:r>
              <a:rPr lang="en-US" sz="1400" b="1" dirty="0"/>
              <a:t> is</a:t>
            </a:r>
          </a:p>
          <a:p>
            <a:pPr marL="0" indent="0">
              <a:buNone/>
            </a:pPr>
            <a:r>
              <a:rPr lang="en-US" sz="1400" dirty="0"/>
              <a:t>		count := </a:t>
            </a:r>
            <a:r>
              <a:rPr lang="en-US" sz="1400" dirty="0" err="1"/>
              <a:t>other.count</a:t>
            </a:r>
            <a:endParaRPr lang="en-US" sz="1400" dirty="0"/>
          </a:p>
          <a:p>
            <a:pPr marL="0" indent="0">
              <a:buNone/>
            </a:pPr>
            <a:r>
              <a:rPr lang="en-US" sz="1400" b="1" dirty="0"/>
              <a:t>		while</a:t>
            </a:r>
            <a:r>
              <a:rPr lang="en-US" sz="1400" dirty="0"/>
              <a:t> </a:t>
            </a:r>
            <a:r>
              <a:rPr lang="en-US" sz="1400" dirty="0" err="1"/>
              <a:t>pos</a:t>
            </a:r>
            <a:r>
              <a:rPr lang="en-US" sz="1400" dirty="0"/>
              <a:t> </a:t>
            </a:r>
            <a:r>
              <a:rPr lang="en-US" sz="1400" b="1" dirty="0"/>
              <a:t>in</a:t>
            </a:r>
            <a:r>
              <a:rPr lang="en-US" sz="1400" dirty="0"/>
              <a:t> </a:t>
            </a:r>
            <a:r>
              <a:rPr lang="en-US" sz="1400" dirty="0" smtClean="0"/>
              <a:t>1 </a:t>
            </a:r>
            <a:r>
              <a:rPr lang="en-US" sz="1400" b="1" dirty="0" smtClean="0"/>
              <a:t>.. </a:t>
            </a:r>
            <a:r>
              <a:rPr lang="en-US" sz="1400" dirty="0" err="1" smtClean="0"/>
              <a:t>other.count</a:t>
            </a:r>
            <a:r>
              <a:rPr lang="en-US" sz="1400" dirty="0" smtClean="0"/>
              <a:t> </a:t>
            </a:r>
            <a:r>
              <a:rPr lang="en-US" sz="1400" b="1" dirty="0" smtClean="0"/>
              <a:t>loop </a:t>
            </a:r>
            <a:r>
              <a:rPr lang="en-US" sz="1400" dirty="0" err="1" smtClean="0"/>
              <a:t>setValue</a:t>
            </a:r>
            <a:r>
              <a:rPr lang="en-US" sz="1400" dirty="0" smtClean="0"/>
              <a:t> </a:t>
            </a:r>
            <a:r>
              <a:rPr lang="en-US" sz="1400" dirty="0"/>
              <a:t>(</a:t>
            </a:r>
            <a:r>
              <a:rPr lang="en-US" sz="1400" dirty="0" err="1"/>
              <a:t>pos</a:t>
            </a:r>
            <a:r>
              <a:rPr lang="en-US" sz="1400" dirty="0"/>
              <a:t>, </a:t>
            </a:r>
            <a:r>
              <a:rPr lang="en-US" sz="1400" dirty="0" err="1"/>
              <a:t>other.value</a:t>
            </a:r>
            <a:r>
              <a:rPr lang="en-US" sz="1400" dirty="0"/>
              <a:t> (</a:t>
            </a:r>
            <a:r>
              <a:rPr lang="en-US" sz="1400" dirty="0" err="1"/>
              <a:t>pos</a:t>
            </a:r>
            <a:r>
              <a:rPr lang="en-US" sz="1400" dirty="0" smtClean="0"/>
              <a:t>)) </a:t>
            </a:r>
            <a:r>
              <a:rPr lang="en-US" sz="1400" b="1" dirty="0" smtClean="0"/>
              <a:t>end</a:t>
            </a:r>
            <a:endParaRPr lang="en-US" sz="1400" b="1" dirty="0"/>
          </a:p>
          <a:p>
            <a:pPr marL="0" indent="0">
              <a:buNone/>
            </a:pPr>
            <a:r>
              <a:rPr lang="en-US" sz="1400" b="1" dirty="0"/>
              <a:t>	end</a:t>
            </a:r>
          </a:p>
          <a:p>
            <a:pPr marL="0" indent="0">
              <a:buNone/>
            </a:pPr>
            <a:r>
              <a:rPr lang="en-US" sz="1400" b="1" dirty="0"/>
              <a:t>invariant</a:t>
            </a:r>
          </a:p>
          <a:p>
            <a:pPr marL="0" indent="0">
              <a:buNone/>
            </a:pPr>
            <a:r>
              <a:rPr lang="en-US" sz="1400" dirty="0"/>
              <a:t>	</a:t>
            </a:r>
            <a:r>
              <a:rPr lang="en-US" sz="1400" dirty="0" smtClean="0"/>
              <a:t> count &gt;= </a:t>
            </a:r>
            <a:r>
              <a:rPr lang="en-US" sz="1400" dirty="0"/>
              <a:t>0 </a:t>
            </a:r>
            <a:r>
              <a:rPr lang="en-US" sz="1400" b="1" dirty="0" smtClean="0"/>
              <a:t>///</a:t>
            </a:r>
            <a:r>
              <a:rPr lang="en-US" sz="1400" dirty="0" smtClean="0"/>
              <a:t> Consistent tuple</a:t>
            </a:r>
            <a:endParaRPr lang="en-US" sz="1400" dirty="0"/>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80940788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 as </a:t>
            </a:r>
            <a:r>
              <a:rPr lang="en-US" sz="1800" dirty="0" err="1" smtClean="0">
                <a:sym typeface="Wingdings" panose="05000000000000000000" pitchFamily="2" charset="2"/>
              </a:rPr>
              <a:t>init</a:t>
            </a:r>
            <a:r>
              <a:rPr lang="en-US" sz="1800" dirty="0" smtClean="0">
                <a:sym typeface="Wingdings" panose="05000000000000000000" pitchFamily="2" charset="2"/>
              </a:rPr>
              <a:t> with no arguments for Integer, Real and Boolean do exactly this*/</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a:t>
            </a:r>
            <a:r>
              <a:rPr lang="en-US" sz="1800" dirty="0">
                <a:sym typeface="Wingdings" panose="05000000000000000000" pitchFamily="2" charset="2"/>
              </a:rPr>
              <a:t>)</a:t>
            </a:r>
            <a:r>
              <a:rPr lang="en-US" sz="1800" dirty="0" smtClean="0">
                <a:sym typeface="Wingdings" panose="05000000000000000000" pitchFamily="2" charset="2"/>
              </a:rPr>
              <a:t>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162409406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5873"/>
            <a:ext cx="9144000" cy="6529237"/>
          </a:xfrm>
        </p:spPr>
        <p:txBody>
          <a:bodyPr>
            <a:normAutofit lnSpcReduction="10000"/>
          </a:bodyPr>
          <a:lstStyle/>
          <a:p>
            <a:pPr marL="0" indent="0">
              <a:buNone/>
            </a:pPr>
            <a:r>
              <a:rPr lang="en-US" sz="1600" dirty="0"/>
              <a:t>a</a:t>
            </a:r>
            <a:r>
              <a:rPr lang="en-US" sz="1600" dirty="0" smtClean="0"/>
              <a:t>:  Array [Integer] </a:t>
            </a:r>
            <a:r>
              <a:rPr lang="en-US" sz="1600" b="1" dirty="0" smtClean="0"/>
              <a:t>is</a:t>
            </a:r>
            <a:r>
              <a:rPr lang="en-US" sz="1600" dirty="0" smtClean="0"/>
              <a:t> (1,2,3,4); a(1</a:t>
            </a:r>
            <a:r>
              <a:rPr lang="en-US" sz="1600" dirty="0"/>
              <a:t>)</a:t>
            </a:r>
            <a:r>
              <a:rPr lang="en-US" sz="1600" dirty="0" smtClean="0"/>
              <a:t> := 6; i1 </a:t>
            </a:r>
            <a:r>
              <a:rPr lang="en-US" sz="1600" b="1" dirty="0" smtClean="0"/>
              <a:t>is</a:t>
            </a:r>
            <a:r>
              <a:rPr lang="en-US" sz="1600" dirty="0" smtClean="0"/>
              <a:t> a(4</a:t>
            </a:r>
            <a:r>
              <a:rPr lang="en-US" sz="1600" dirty="0"/>
              <a:t>)</a:t>
            </a:r>
            <a:endParaRPr lang="en-US" sz="1600" b="1" dirty="0" smtClean="0"/>
          </a:p>
          <a:p>
            <a:pPr marL="0" indent="0">
              <a:buNone/>
            </a:pPr>
            <a:r>
              <a:rPr lang="en-US" sz="1400" b="1" dirty="0" smtClean="0"/>
              <a:t>unit</a:t>
            </a:r>
            <a:r>
              <a:rPr lang="en-US" sz="1400" dirty="0" smtClean="0"/>
              <a:t> Array [G-&gt;Any </a:t>
            </a:r>
            <a:r>
              <a:rPr lang="en-US" sz="1400" b="1" dirty="0" err="1" smtClean="0"/>
              <a:t>init</a:t>
            </a:r>
            <a:r>
              <a:rPr lang="en-US" sz="1400" dirty="0" smtClean="0"/>
              <a:t> ()]  ///  </a:t>
            </a:r>
            <a:r>
              <a:rPr lang="en-US" sz="1400" dirty="0"/>
              <a:t> </a:t>
            </a:r>
            <a:r>
              <a:rPr lang="en-US" sz="1400" u="sng" dirty="0">
                <a:solidFill>
                  <a:srgbClr val="FF0000"/>
                </a:solidFill>
              </a:rPr>
              <a:t>WIP!</a:t>
            </a:r>
            <a:r>
              <a:rPr lang="en-US" sz="1400" dirty="0" smtClean="0"/>
              <a:t>, dimensions: (Discrete</a:t>
            </a:r>
            <a:r>
              <a:rPr lang="en-US" sz="1400" b="1" u="sng" dirty="0" smtClean="0">
                <a:solidFill>
                  <a:srgbClr val="FF0000"/>
                </a:solidFill>
              </a:rPr>
              <a:t>?????</a:t>
            </a:r>
            <a:r>
              <a:rPr lang="en-US" sz="1400" dirty="0" smtClean="0"/>
              <a:t>)] </a:t>
            </a:r>
          </a:p>
          <a:p>
            <a:pPr marL="0" indent="0">
              <a:buNone/>
            </a:pPr>
            <a:r>
              <a:rPr lang="en-US" sz="1400" dirty="0" smtClean="0"/>
              <a:t>/* We can put info Array only objects which has constructor with empty signature !!! We are always safe!!!*/</a:t>
            </a:r>
          </a:p>
          <a:p>
            <a:pPr marL="0" indent="0">
              <a:buNone/>
            </a:pPr>
            <a:r>
              <a:rPr lang="en-US" sz="1400" dirty="0" smtClean="0"/>
              <a:t>	item </a:t>
            </a:r>
            <a:r>
              <a:rPr lang="en-US" sz="1400" b="1" dirty="0" smtClean="0"/>
              <a:t> | ()</a:t>
            </a:r>
            <a:r>
              <a:rPr lang="en-US" sz="1400" dirty="0" smtClean="0"/>
              <a:t> (</a:t>
            </a:r>
            <a:r>
              <a:rPr lang="en-US" sz="1400" dirty="0" err="1" smtClean="0"/>
              <a:t>pos</a:t>
            </a:r>
            <a:r>
              <a:rPr lang="en-US" sz="1400" dirty="0" smtClean="0"/>
              <a:t>: Integer) </a:t>
            </a:r>
            <a:r>
              <a:rPr lang="en-US" sz="1400" b="1" dirty="0" smtClean="0"/>
              <a:t>require</a:t>
            </a:r>
            <a:r>
              <a:rPr lang="en-US" sz="1400" dirty="0" smtClean="0"/>
              <a:t> lower &lt;= </a:t>
            </a:r>
            <a:r>
              <a:rPr lang="en-US" sz="1400" dirty="0" err="1" smtClean="0"/>
              <a:t>pos</a:t>
            </a:r>
            <a:r>
              <a:rPr lang="en-US" sz="1400" dirty="0" smtClean="0"/>
              <a:t> </a:t>
            </a:r>
            <a:r>
              <a:rPr lang="en-US" sz="1400" b="1" dirty="0" smtClean="0"/>
              <a:t>and then</a:t>
            </a:r>
            <a:r>
              <a:rPr lang="en-US" sz="1400" dirty="0" smtClean="0"/>
              <a:t> </a:t>
            </a:r>
            <a:r>
              <a:rPr lang="en-US" sz="1400" dirty="0" err="1" smtClean="0"/>
              <a:t>pos</a:t>
            </a:r>
            <a:r>
              <a:rPr lang="en-US" sz="1400" dirty="0" smtClean="0"/>
              <a:t> &lt;= upper </a:t>
            </a:r>
            <a:r>
              <a:rPr lang="en-US" sz="1400" b="1" dirty="0" smtClean="0"/>
              <a:t>is</a:t>
            </a:r>
          </a:p>
          <a:p>
            <a:pPr marL="0" indent="0">
              <a:buNone/>
            </a:pPr>
            <a:r>
              <a:rPr lang="en-US" sz="1400" dirty="0"/>
              <a:t>	</a:t>
            </a:r>
            <a:r>
              <a:rPr lang="en-US" sz="1400" dirty="0" smtClean="0"/>
              <a:t>	</a:t>
            </a:r>
            <a:r>
              <a:rPr lang="en-US" sz="1400" dirty="0" err="1" smtClean="0"/>
              <a:t>getArrayItem</a:t>
            </a:r>
            <a:r>
              <a:rPr lang="en-US" sz="1400" dirty="0" smtClean="0"/>
              <a:t> (data, </a:t>
            </a:r>
            <a:r>
              <a:rPr lang="en-US" sz="1400" dirty="0" err="1" smtClean="0"/>
              <a:t>pos</a:t>
            </a:r>
            <a:r>
              <a:rPr lang="en-US" sz="1400" dirty="0" smtClean="0"/>
              <a:t>)</a:t>
            </a:r>
          </a:p>
          <a:p>
            <a:pPr marL="0" indent="0">
              <a:buNone/>
            </a:pPr>
            <a:r>
              <a:rPr lang="en-US" sz="1400" dirty="0"/>
              <a:t>	</a:t>
            </a:r>
            <a:r>
              <a:rPr lang="en-US" sz="1400" b="1" dirty="0" smtClean="0"/>
              <a:t>end</a:t>
            </a:r>
          </a:p>
          <a:p>
            <a:pPr marL="0" indent="0">
              <a:buNone/>
            </a:pPr>
            <a:r>
              <a:rPr lang="en-US" sz="1400" dirty="0"/>
              <a:t>	</a:t>
            </a:r>
            <a:r>
              <a:rPr lang="en-US" sz="1400" dirty="0" err="1" smtClean="0"/>
              <a:t>setItem</a:t>
            </a:r>
            <a:r>
              <a:rPr lang="en-US" sz="1400" dirty="0" smtClean="0"/>
              <a:t> </a:t>
            </a:r>
            <a:r>
              <a:rPr lang="en-US" sz="1400" b="1" dirty="0" smtClean="0"/>
              <a:t>| ()</a:t>
            </a:r>
            <a:r>
              <a:rPr lang="en-US" sz="1400" dirty="0" smtClean="0"/>
              <a:t> (</a:t>
            </a:r>
            <a:r>
              <a:rPr lang="en-US" sz="1400" dirty="0" err="1" smtClean="0"/>
              <a:t>pos</a:t>
            </a:r>
            <a:r>
              <a:rPr lang="en-US" sz="1400" dirty="0" smtClean="0"/>
              <a:t>: Integer; value: G)</a:t>
            </a:r>
            <a:r>
              <a:rPr lang="en-US" sz="1400" b="1" dirty="0" smtClean="0"/>
              <a:t> require</a:t>
            </a:r>
            <a:r>
              <a:rPr lang="en-US" sz="1400" dirty="0" smtClean="0"/>
              <a:t> </a:t>
            </a:r>
            <a:r>
              <a:rPr lang="en-US" sz="1400" dirty="0"/>
              <a:t>lower &lt;= </a:t>
            </a:r>
            <a:r>
              <a:rPr lang="en-US" sz="1400" dirty="0" err="1"/>
              <a:t>pos</a:t>
            </a:r>
            <a:r>
              <a:rPr lang="en-US" sz="1400" dirty="0"/>
              <a:t> </a:t>
            </a:r>
            <a:r>
              <a:rPr lang="en-US" sz="1400" b="1" dirty="0"/>
              <a:t>and then</a:t>
            </a:r>
            <a:r>
              <a:rPr lang="en-US" sz="1400" dirty="0"/>
              <a:t> </a:t>
            </a:r>
            <a:r>
              <a:rPr lang="en-US" sz="1400" dirty="0" err="1"/>
              <a:t>pos</a:t>
            </a:r>
            <a:r>
              <a:rPr lang="en-US" sz="1400" dirty="0"/>
              <a:t> &lt;= upper  </a:t>
            </a:r>
            <a:r>
              <a:rPr lang="en-US" sz="1400" b="1" dirty="0"/>
              <a:t>is</a:t>
            </a:r>
            <a:endParaRPr lang="en-US" sz="1400" dirty="0" smtClean="0"/>
          </a:p>
          <a:p>
            <a:pPr marL="0" indent="0">
              <a:buNone/>
            </a:pPr>
            <a:r>
              <a:rPr lang="en-US" sz="1400" dirty="0"/>
              <a:t>	</a:t>
            </a:r>
            <a:r>
              <a:rPr lang="en-US" sz="1400" dirty="0" smtClean="0"/>
              <a:t>	</a:t>
            </a:r>
            <a:r>
              <a:rPr lang="en-US" sz="1400" dirty="0" err="1" smtClean="0"/>
              <a:t>setArrayItem</a:t>
            </a:r>
            <a:r>
              <a:rPr lang="en-US" sz="1400" dirty="0" smtClean="0"/>
              <a:t> (data, </a:t>
            </a:r>
            <a:r>
              <a:rPr lang="en-US" sz="1400" dirty="0" err="1" smtClean="0"/>
              <a:t>pos</a:t>
            </a:r>
            <a:r>
              <a:rPr lang="en-US" sz="1400" dirty="0" smtClean="0"/>
              <a:t>, value)</a:t>
            </a:r>
          </a:p>
          <a:p>
            <a:pPr marL="0" indent="0">
              <a:buNone/>
            </a:pPr>
            <a:r>
              <a:rPr lang="en-US" sz="1400" dirty="0"/>
              <a:t>	</a:t>
            </a:r>
            <a:r>
              <a:rPr lang="en-US" sz="1400" b="1" dirty="0" smtClean="0"/>
              <a:t>end</a:t>
            </a:r>
            <a:endParaRPr lang="en-US" sz="1400" b="1" dirty="0"/>
          </a:p>
          <a:p>
            <a:pPr marL="0" indent="0">
              <a:buNone/>
            </a:pPr>
            <a:r>
              <a:rPr lang="en-US" sz="1400" dirty="0" smtClean="0"/>
              <a:t>	count: Integer </a:t>
            </a:r>
            <a:r>
              <a:rPr lang="en-US" sz="1400" b="1" dirty="0" smtClean="0"/>
              <a:t>is  </a:t>
            </a:r>
            <a:r>
              <a:rPr lang="en-US" sz="1400" dirty="0" smtClean="0"/>
              <a:t>upper – lower + 1 </a:t>
            </a:r>
            <a:r>
              <a:rPr lang="en-US" sz="1400" b="1" dirty="0" smtClean="0"/>
              <a:t>end</a:t>
            </a:r>
          </a:p>
          <a:p>
            <a:pPr marL="0" indent="0">
              <a:buNone/>
            </a:pPr>
            <a:r>
              <a:rPr lang="en-US" sz="1400" dirty="0" smtClean="0"/>
              <a:t>	lower: Integer</a:t>
            </a:r>
          </a:p>
          <a:p>
            <a:pPr marL="0" indent="0">
              <a:buNone/>
            </a:pPr>
            <a:r>
              <a:rPr lang="en-US" sz="1400" dirty="0"/>
              <a:t>	</a:t>
            </a:r>
            <a:r>
              <a:rPr lang="en-US" sz="1400" dirty="0" smtClean="0"/>
              <a:t>upper: Integer</a:t>
            </a:r>
          </a:p>
          <a:p>
            <a:pPr marL="0" indent="0">
              <a:buNone/>
            </a:pPr>
            <a:r>
              <a:rPr lang="en-US" sz="1400" dirty="0" smtClean="0"/>
              <a:t>	</a:t>
            </a:r>
            <a:r>
              <a:rPr lang="en-US" sz="1400" b="1" dirty="0" err="1" smtClean="0"/>
              <a:t>init</a:t>
            </a:r>
            <a:r>
              <a:rPr lang="en-US" sz="1400" dirty="0" smtClean="0"/>
              <a:t> (n: Integer; value: G) </a:t>
            </a:r>
            <a:r>
              <a:rPr lang="en-US" sz="1400" b="1" dirty="0" smtClean="0"/>
              <a:t>is </a:t>
            </a:r>
            <a:r>
              <a:rPr lang="en-US" sz="1400" dirty="0" smtClean="0"/>
              <a:t>lower </a:t>
            </a:r>
            <a:r>
              <a:rPr lang="en-US" sz="1400" dirty="0"/>
              <a:t>:= 1; upper := n; </a:t>
            </a:r>
            <a:r>
              <a:rPr lang="en-US" sz="1400" dirty="0" smtClean="0"/>
              <a:t>fill (value); </a:t>
            </a:r>
            <a:r>
              <a:rPr lang="en-US" sz="1400" b="1" dirty="0" smtClean="0"/>
              <a:t>end</a:t>
            </a:r>
          </a:p>
          <a:p>
            <a:pPr marL="0" indent="0">
              <a:buNone/>
            </a:pPr>
            <a:r>
              <a:rPr lang="en-US" sz="1400" dirty="0"/>
              <a:t>	</a:t>
            </a:r>
            <a:r>
              <a:rPr lang="en-US" sz="1400" b="1" dirty="0" err="1" smtClean="0"/>
              <a:t>init</a:t>
            </a:r>
            <a:r>
              <a:rPr lang="en-US" sz="1400" dirty="0" smtClean="0"/>
              <a:t> (n: Integer) </a:t>
            </a:r>
            <a:r>
              <a:rPr lang="en-US" sz="1400" b="1" dirty="0" smtClean="0"/>
              <a:t>is </a:t>
            </a:r>
            <a:r>
              <a:rPr lang="en-US" sz="1400" b="1" dirty="0" err="1" smtClean="0"/>
              <a:t>init</a:t>
            </a:r>
            <a:r>
              <a:rPr lang="en-US" sz="1400" dirty="0" smtClean="0"/>
              <a:t> (n, G()) </a:t>
            </a:r>
            <a:r>
              <a:rPr lang="en-US" sz="1400" b="1" dirty="0" smtClean="0"/>
              <a:t>end</a:t>
            </a:r>
          </a:p>
          <a:p>
            <a:pPr marL="0" indent="0">
              <a:buNone/>
            </a:pPr>
            <a:r>
              <a:rPr lang="en-US" sz="1400" b="1" dirty="0" smtClean="0"/>
              <a:t>	</a:t>
            </a:r>
            <a:r>
              <a:rPr lang="en-US" sz="1400" b="1" dirty="0" err="1" smtClean="0"/>
              <a:t>init</a:t>
            </a:r>
            <a:r>
              <a:rPr lang="en-US" sz="1400" b="1" dirty="0" smtClean="0"/>
              <a:t> </a:t>
            </a:r>
            <a:r>
              <a:rPr lang="en-US" sz="1400" dirty="0" smtClean="0"/>
              <a:t>(l, u: Integer) </a:t>
            </a:r>
            <a:r>
              <a:rPr lang="en-US" sz="1400" b="1" dirty="0" smtClean="0"/>
              <a:t>is </a:t>
            </a:r>
            <a:r>
              <a:rPr lang="en-US" sz="1400" dirty="0" smtClean="0"/>
              <a:t>lower := l; upper := u; fill (G()); </a:t>
            </a:r>
            <a:r>
              <a:rPr lang="en-US" sz="1400" b="1" dirty="0" smtClean="0"/>
              <a:t>end</a:t>
            </a:r>
          </a:p>
          <a:p>
            <a:pPr marL="0" indent="0">
              <a:buNone/>
            </a:pPr>
            <a:r>
              <a:rPr lang="en-US" sz="1400" b="1" dirty="0" smtClean="0"/>
              <a:t>private:</a:t>
            </a:r>
          </a:p>
          <a:p>
            <a:pPr marL="0" indent="0">
              <a:buNone/>
            </a:pPr>
            <a:r>
              <a:rPr lang="en-US" sz="1400" b="1" dirty="0" smtClean="0"/>
              <a:t>	</a:t>
            </a:r>
            <a:r>
              <a:rPr lang="en-US" sz="1400" dirty="0" smtClean="0"/>
              <a:t>fill (value: G) </a:t>
            </a:r>
            <a:r>
              <a:rPr lang="en-US" sz="1400" b="1" dirty="0" smtClean="0"/>
              <a:t>is</a:t>
            </a:r>
          </a:p>
          <a:p>
            <a:pPr marL="0" indent="0">
              <a:buNone/>
            </a:pPr>
            <a:r>
              <a:rPr lang="en-US" sz="1400" dirty="0" smtClean="0"/>
              <a:t>		data := </a:t>
            </a:r>
            <a:r>
              <a:rPr lang="en-US" sz="1400" dirty="0" err="1" smtClean="0"/>
              <a:t>allocateArray</a:t>
            </a:r>
            <a:r>
              <a:rPr lang="en-US" sz="1400" dirty="0" smtClean="0"/>
              <a:t> (lower, upper, </a:t>
            </a:r>
            <a:r>
              <a:rPr lang="en-US" sz="1400" dirty="0" err="1" smtClean="0"/>
              <a:t>sizeof</a:t>
            </a:r>
            <a:r>
              <a:rPr lang="en-US" sz="1400" dirty="0" smtClean="0"/>
              <a:t> (G))</a:t>
            </a:r>
          </a:p>
          <a:p>
            <a:pPr marL="0" indent="0">
              <a:buNone/>
            </a:pPr>
            <a:r>
              <a:rPr lang="en-US" sz="1400" dirty="0"/>
              <a:t>	</a:t>
            </a:r>
            <a:r>
              <a:rPr lang="en-US" sz="1400" dirty="0" smtClean="0"/>
              <a:t>	</a:t>
            </a:r>
            <a:r>
              <a:rPr lang="en-US" sz="1400" b="1" dirty="0" smtClean="0"/>
              <a:t>while</a:t>
            </a:r>
            <a:r>
              <a:rPr lang="en-US" sz="1400" dirty="0" smtClean="0"/>
              <a:t> i </a:t>
            </a:r>
            <a:r>
              <a:rPr lang="en-US" sz="1400" b="1" dirty="0" smtClean="0"/>
              <a:t>in</a:t>
            </a:r>
            <a:r>
              <a:rPr lang="en-US" sz="1400" dirty="0" smtClean="0"/>
              <a:t> lower </a:t>
            </a:r>
            <a:r>
              <a:rPr lang="en-US" sz="1400" b="1" dirty="0" smtClean="0"/>
              <a:t>..</a:t>
            </a:r>
            <a:r>
              <a:rPr lang="en-US" sz="1400" dirty="0" smtClean="0"/>
              <a:t> upper </a:t>
            </a:r>
            <a:r>
              <a:rPr lang="en-US" sz="1400" b="1" dirty="0" smtClean="0"/>
              <a:t>loop</a:t>
            </a:r>
            <a:r>
              <a:rPr lang="en-US" sz="1400" dirty="0" smtClean="0"/>
              <a:t>  </a:t>
            </a:r>
            <a:r>
              <a:rPr lang="en-US" sz="1400" dirty="0" err="1" smtClean="0"/>
              <a:t>setItem</a:t>
            </a:r>
            <a:r>
              <a:rPr lang="en-US" sz="1400" dirty="0" smtClean="0"/>
              <a:t> (i, value)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	</a:t>
            </a:r>
            <a:r>
              <a:rPr lang="en-US" sz="1400" dirty="0" smtClean="0"/>
              <a:t>data: Pointer</a:t>
            </a:r>
          </a:p>
          <a:p>
            <a:pPr marL="0" indent="0">
              <a:buNone/>
            </a:pPr>
            <a:r>
              <a:rPr lang="en-US" sz="1400" dirty="0"/>
              <a:t>	</a:t>
            </a:r>
            <a:r>
              <a:rPr lang="en-US" sz="1400" dirty="0" err="1" smtClean="0"/>
              <a:t>getArrayItem</a:t>
            </a:r>
            <a:r>
              <a:rPr lang="en-US" sz="1400" dirty="0" smtClean="0"/>
              <a:t> (d: Pointer, …) </a:t>
            </a:r>
            <a:r>
              <a:rPr lang="en-US" sz="1400" b="1" dirty="0" smtClean="0"/>
              <a:t>is external end</a:t>
            </a:r>
          </a:p>
          <a:p>
            <a:pPr marL="0" indent="0">
              <a:buNone/>
            </a:pPr>
            <a:r>
              <a:rPr lang="en-US" sz="1400" b="1" dirty="0" smtClean="0"/>
              <a:t>invariant</a:t>
            </a:r>
          </a:p>
          <a:p>
            <a:pPr marL="0" indent="0">
              <a:buNone/>
            </a:pPr>
            <a:r>
              <a:rPr lang="en-US" sz="1400" b="1" dirty="0" smtClean="0"/>
              <a:t>	</a:t>
            </a:r>
            <a:r>
              <a:rPr lang="en-US" sz="1400" dirty="0" smtClean="0"/>
              <a:t>count &gt;= 0 /// Consistent array count – greater than zero</a:t>
            </a:r>
            <a:endParaRPr lang="en-US" sz="1400" b="1" dirty="0" smtClean="0"/>
          </a:p>
          <a:p>
            <a:pPr marL="0" indent="0">
              <a:buNone/>
            </a:pPr>
            <a:r>
              <a:rPr lang="en-US" sz="1400" b="1" dirty="0" smtClean="0"/>
              <a:t>	</a:t>
            </a:r>
            <a:r>
              <a:rPr lang="en-US" sz="1400" dirty="0" smtClean="0"/>
              <a:t>lower &lt;= upper</a:t>
            </a:r>
            <a:r>
              <a:rPr lang="en-US" sz="1400" b="1" dirty="0"/>
              <a:t> </a:t>
            </a:r>
            <a:r>
              <a:rPr lang="en-US" sz="1400" b="1" dirty="0" smtClean="0"/>
              <a:t>/// </a:t>
            </a:r>
            <a:r>
              <a:rPr lang="en-US" sz="1400" dirty="0" smtClean="0"/>
              <a:t>Consistent  array range – lower is not greater than upper</a:t>
            </a:r>
            <a:endParaRPr lang="en-US" sz="1400" b="1" dirty="0" smtClean="0"/>
          </a:p>
          <a:p>
            <a:pPr marL="0" indent="0">
              <a:buNone/>
            </a:pPr>
            <a:r>
              <a:rPr lang="en-US" sz="1400" b="1" dirty="0" smtClean="0"/>
              <a:t>end</a:t>
            </a:r>
            <a:endParaRPr lang="en-US" sz="14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u="sng" dirty="0">
              <a:solidFill>
                <a:srgbClr val="FF0000"/>
              </a:solidFill>
            </a:endParaRPr>
          </a:p>
        </p:txBody>
      </p:sp>
    </p:spTree>
    <p:extLst>
      <p:ext uri="{BB962C8B-B14F-4D97-AF65-F5344CB8AC3E}">
        <p14:creationId xmlns:p14="http://schemas.microsoft.com/office/powerpoint/2010/main" val="376263190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38666"/>
            <a:ext cx="9144000" cy="6519333"/>
          </a:xfrm>
        </p:spPr>
        <p:txBody>
          <a:bodyPr/>
          <a:lstStyle/>
          <a:p>
            <a:pPr marL="0" indent="0">
              <a:buNone/>
            </a:pPr>
            <a:r>
              <a:rPr lang="en-US" sz="1600" dirty="0" smtClean="0"/>
              <a:t>// Let’s consider the following routine</a:t>
            </a:r>
          </a:p>
          <a:p>
            <a:pPr marL="0" indent="0">
              <a:buNone/>
            </a:pPr>
            <a:r>
              <a:rPr lang="en-US" sz="1600" dirty="0" smtClean="0"/>
              <a:t>foo (arguments : ()) </a:t>
            </a:r>
            <a:r>
              <a:rPr lang="en-US" sz="1600" b="1" dirty="0" smtClean="0"/>
              <a:t>is</a:t>
            </a:r>
          </a:p>
          <a:p>
            <a:pPr marL="0" indent="0">
              <a:buNone/>
            </a:pPr>
            <a:r>
              <a:rPr lang="en-US" sz="1600" dirty="0" smtClean="0"/>
              <a:t>	</a:t>
            </a:r>
            <a:r>
              <a:rPr lang="en-US" sz="1600" b="1" dirty="0" smtClean="0"/>
              <a:t>while</a:t>
            </a:r>
            <a:r>
              <a:rPr lang="en-US" sz="1600" dirty="0" smtClean="0"/>
              <a:t> </a:t>
            </a:r>
            <a:r>
              <a:rPr lang="en-US" sz="1600" dirty="0"/>
              <a:t>argument </a:t>
            </a:r>
            <a:r>
              <a:rPr lang="en-US" sz="1600" b="1" dirty="0" smtClean="0"/>
              <a:t>in</a:t>
            </a:r>
            <a:r>
              <a:rPr lang="en-US" sz="1600" dirty="0" smtClean="0"/>
              <a:t> arguments </a:t>
            </a:r>
            <a:r>
              <a:rPr lang="en-US" sz="1600" b="1" dirty="0" smtClean="0"/>
              <a:t>loop</a:t>
            </a:r>
          </a:p>
          <a:p>
            <a:pPr marL="0" indent="0">
              <a:buNone/>
            </a:pPr>
            <a:r>
              <a:rPr lang="en-US" sz="1600" dirty="0" smtClean="0"/>
              <a:t>		 // Type of argument is deduced as Any!!!</a:t>
            </a:r>
          </a:p>
          <a:p>
            <a:pPr marL="0" indent="0">
              <a:buNone/>
            </a:pPr>
            <a:r>
              <a:rPr lang="en-US" sz="1600" dirty="0" smtClean="0"/>
              <a:t>		</a:t>
            </a:r>
            <a:r>
              <a:rPr lang="en-US" sz="1600" b="1" dirty="0" smtClean="0"/>
              <a:t>if</a:t>
            </a:r>
            <a:r>
              <a:rPr lang="en-US" sz="1600" dirty="0" smtClean="0"/>
              <a:t> argument </a:t>
            </a:r>
            <a:r>
              <a:rPr lang="en-US" sz="1600" b="1" dirty="0" smtClean="0"/>
              <a:t>is</a:t>
            </a:r>
          </a:p>
          <a:p>
            <a:pPr marL="0" indent="0">
              <a:buNone/>
            </a:pPr>
            <a:r>
              <a:rPr lang="en-US" sz="1600" dirty="0"/>
              <a:t>	</a:t>
            </a:r>
            <a:r>
              <a:rPr lang="en-US" sz="1600" dirty="0" smtClean="0"/>
              <a:t>	Integer</a:t>
            </a:r>
            <a:r>
              <a:rPr lang="en-US" sz="1600" b="1" dirty="0" smtClean="0"/>
              <a:t>:</a:t>
            </a:r>
            <a:r>
              <a:rPr lang="en-US" sz="1600" dirty="0" smtClean="0"/>
              <a:t> </a:t>
            </a:r>
            <a:r>
              <a:rPr lang="en-US" sz="1600" b="1" dirty="0" smtClean="0"/>
              <a:t>//</a:t>
            </a:r>
            <a:r>
              <a:rPr lang="ru-RU" sz="1600" dirty="0" smtClean="0"/>
              <a:t> </a:t>
            </a:r>
            <a:r>
              <a:rPr lang="en-US" sz="1600" dirty="0" smtClean="0"/>
              <a:t>Do something with argument </a:t>
            </a:r>
            <a:r>
              <a:rPr lang="en-US" sz="1600" dirty="0"/>
              <a:t>of </a:t>
            </a:r>
            <a:r>
              <a:rPr lang="en-US" sz="1600" dirty="0" smtClean="0"/>
              <a:t>type Integer</a:t>
            </a:r>
          </a:p>
          <a:p>
            <a:pPr marL="0" indent="0">
              <a:buNone/>
            </a:pPr>
            <a:r>
              <a:rPr lang="en-US" sz="1600" dirty="0"/>
              <a:t>		</a:t>
            </a:r>
            <a:r>
              <a:rPr lang="en-US" sz="1600" dirty="0" smtClean="0"/>
              <a:t>Real</a:t>
            </a:r>
            <a:r>
              <a:rPr lang="en-US" sz="1600" b="1" dirty="0"/>
              <a:t> : //</a:t>
            </a:r>
            <a:r>
              <a:rPr lang="ru-RU" sz="1600" dirty="0"/>
              <a:t> </a:t>
            </a:r>
            <a:r>
              <a:rPr lang="en-US" sz="1600" dirty="0"/>
              <a:t>Do something with </a:t>
            </a:r>
            <a:r>
              <a:rPr lang="en-US" sz="1600" dirty="0" smtClean="0"/>
              <a:t>argument</a:t>
            </a:r>
            <a:r>
              <a:rPr lang="en-US" sz="1600" dirty="0"/>
              <a:t> of </a:t>
            </a:r>
            <a:r>
              <a:rPr lang="en-US" sz="1600" dirty="0" smtClean="0"/>
              <a:t>type Real</a:t>
            </a:r>
            <a:endParaRPr lang="en-US" sz="1600" dirty="0"/>
          </a:p>
          <a:p>
            <a:pPr marL="0" indent="0">
              <a:buNone/>
            </a:pPr>
            <a:r>
              <a:rPr lang="en-US" sz="1600" dirty="0"/>
              <a:t>		</a:t>
            </a:r>
            <a:r>
              <a:rPr lang="en-US" sz="1600" dirty="0" smtClean="0"/>
              <a:t>Boolean</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Boolean</a:t>
            </a:r>
            <a:endParaRPr lang="en-US" sz="1600" b="1" dirty="0"/>
          </a:p>
          <a:p>
            <a:pPr marL="0" indent="0">
              <a:buNone/>
            </a:pPr>
            <a:r>
              <a:rPr lang="en-US" sz="1600" dirty="0"/>
              <a:t>		</a:t>
            </a:r>
            <a:r>
              <a:rPr lang="en-US" sz="1600" dirty="0" smtClean="0"/>
              <a:t>Character </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Character</a:t>
            </a:r>
            <a:endParaRPr lang="en-US" sz="1600" b="1" dirty="0"/>
          </a:p>
          <a:p>
            <a:pPr marL="0" indent="0">
              <a:buNone/>
            </a:pPr>
            <a:r>
              <a:rPr lang="en-US" sz="1600" dirty="0"/>
              <a:t>		</a:t>
            </a:r>
            <a:r>
              <a:rPr lang="en-US" sz="1600" dirty="0" smtClean="0"/>
              <a:t>String </a:t>
            </a:r>
            <a:r>
              <a:rPr lang="en-US" sz="1600" b="1" dirty="0"/>
              <a:t>: //</a:t>
            </a:r>
            <a:r>
              <a:rPr lang="ru-RU" sz="1600" dirty="0"/>
              <a:t> </a:t>
            </a:r>
            <a:r>
              <a:rPr lang="en-US" sz="1600" dirty="0"/>
              <a:t>Do something with </a:t>
            </a:r>
            <a:r>
              <a:rPr lang="en-US" sz="1600" dirty="0" smtClean="0"/>
              <a:t>argument</a:t>
            </a:r>
            <a:r>
              <a:rPr lang="en-US" sz="1600" dirty="0"/>
              <a:t> of </a:t>
            </a:r>
            <a:r>
              <a:rPr lang="en-US" sz="1600" dirty="0" smtClean="0"/>
              <a:t>type String</a:t>
            </a:r>
            <a:endParaRPr lang="en-US" sz="1600" b="1" dirty="0"/>
          </a:p>
          <a:p>
            <a:pPr marL="0" indent="0">
              <a:buNone/>
            </a:pPr>
            <a:r>
              <a:rPr lang="en-US" sz="1600" dirty="0" smtClean="0"/>
              <a:t>		</a:t>
            </a:r>
            <a:r>
              <a:rPr lang="en-US" sz="1600" b="1" dirty="0" smtClean="0"/>
              <a:t>else </a:t>
            </a:r>
            <a:r>
              <a:rPr lang="en-US" sz="1600" b="1" dirty="0"/>
              <a:t>//</a:t>
            </a:r>
            <a:r>
              <a:rPr lang="ru-RU" sz="1600" dirty="0"/>
              <a:t> </a:t>
            </a:r>
            <a:r>
              <a:rPr lang="en-US" sz="1600" dirty="0"/>
              <a:t>Do something with </a:t>
            </a:r>
            <a:r>
              <a:rPr lang="en-US" sz="1600" dirty="0" smtClean="0"/>
              <a:t>argument of type Any</a:t>
            </a:r>
            <a:endParaRPr lang="en-US" sz="1600" b="1" dirty="0" smtClean="0"/>
          </a:p>
          <a:p>
            <a:pPr marL="0" indent="0">
              <a:buNone/>
            </a:pPr>
            <a:r>
              <a:rPr lang="en-US" sz="1600" dirty="0"/>
              <a:t>	</a:t>
            </a:r>
            <a:r>
              <a:rPr lang="en-US" sz="1600" dirty="0" smtClean="0"/>
              <a:t>	</a:t>
            </a:r>
            <a:r>
              <a:rPr lang="en-US" sz="1600" b="1" dirty="0" smtClean="0"/>
              <a:t>end</a:t>
            </a:r>
          </a:p>
          <a:p>
            <a:pPr marL="0" indent="0">
              <a:buNone/>
            </a:pPr>
            <a:r>
              <a:rPr lang="en-US" sz="1600" dirty="0"/>
              <a:t>	</a:t>
            </a:r>
            <a:r>
              <a:rPr lang="en-US" sz="1600" b="1" dirty="0" smtClean="0"/>
              <a:t>end</a:t>
            </a:r>
          </a:p>
          <a:p>
            <a:pPr marL="0" indent="0">
              <a:buNone/>
            </a:pPr>
            <a:r>
              <a:rPr lang="en-US" sz="1600" b="1" dirty="0" smtClean="0"/>
              <a:t>end</a:t>
            </a:r>
          </a:p>
          <a:p>
            <a:pPr marL="0" indent="0">
              <a:buNone/>
            </a:pPr>
            <a:r>
              <a:rPr lang="en-US" sz="1600" dirty="0" smtClean="0"/>
              <a:t>// It can be called in many different ways</a:t>
            </a:r>
          </a:p>
          <a:p>
            <a:pPr marL="0" indent="0">
              <a:buNone/>
            </a:pPr>
            <a:r>
              <a:rPr lang="en-US" sz="1600" dirty="0" smtClean="0"/>
              <a:t>foo (1, 2, 3)</a:t>
            </a:r>
          </a:p>
          <a:p>
            <a:pPr marL="0" indent="0">
              <a:buNone/>
            </a:pPr>
            <a:r>
              <a:rPr lang="en-US" sz="1600" dirty="0" smtClean="0"/>
              <a:t>foo (“String”, True, Boolean, Integer)</a:t>
            </a:r>
          </a:p>
          <a:p>
            <a:pPr marL="0" indent="0">
              <a:buNone/>
            </a:pPr>
            <a:r>
              <a:rPr lang="en-US" sz="1600" dirty="0" smtClean="0"/>
              <a:t>foo (T1, T2, T3, T4)</a:t>
            </a:r>
          </a:p>
          <a:p>
            <a:pPr marL="0" indent="0">
              <a:buNone/>
            </a:pPr>
            <a:r>
              <a:rPr lang="en-US" sz="1600" dirty="0" smtClean="0"/>
              <a:t>// Another caveat</a:t>
            </a:r>
          </a:p>
          <a:p>
            <a:pPr marL="0" indent="0">
              <a:buNone/>
            </a:pPr>
            <a:r>
              <a:rPr lang="en-US" sz="1600" dirty="0"/>
              <a:t>g</a:t>
            </a:r>
            <a:r>
              <a:rPr lang="en-US" sz="1600" dirty="0" smtClean="0"/>
              <a:t>oo (arg1: T1; arg2: T2)</a:t>
            </a:r>
          </a:p>
          <a:p>
            <a:pPr marL="0" indent="0">
              <a:buNone/>
            </a:pPr>
            <a:r>
              <a:rPr lang="en-US" sz="1600" dirty="0"/>
              <a:t>g</a:t>
            </a:r>
            <a:r>
              <a:rPr lang="en-US" sz="1600" dirty="0" smtClean="0"/>
              <a:t>oo (E1, E2, E3, E4) /* Should expressions E3 and E4 be evaluated ? My guess is NO as they are  goo does not have arguments of type tuple!!!*/</a:t>
            </a:r>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Variable number of arguments</a:t>
            </a:r>
            <a:endParaRPr lang="en-US" u="sng" dirty="0">
              <a:solidFill>
                <a:srgbClr val="FF0000"/>
              </a:solidFill>
            </a:endParaRPr>
          </a:p>
        </p:txBody>
      </p:sp>
    </p:spTree>
    <p:extLst>
      <p:ext uri="{BB962C8B-B14F-4D97-AF65-F5344CB8AC3E}">
        <p14:creationId xmlns:p14="http://schemas.microsoft.com/office/powerpoint/2010/main" val="41100104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132876110"/>
              </p:ext>
            </p:extLst>
          </p:nvPr>
        </p:nvGraphicFramePr>
        <p:xfrm>
          <a:off x="95250" y="914400"/>
          <a:ext cx="4251958"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(“ha-ha-ha”)</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StandardIO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as</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routine(</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 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("Test!\n")</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c </a:t>
            </a:r>
            <a:r>
              <a:rPr lang="en-US" sz="1600" b="1" dirty="0">
                <a:solidFill>
                  <a:srgbClr val="0000FF"/>
                </a:solidFill>
                <a:latin typeface="Lucida Console" pitchFamily="49" charset="0"/>
                <a:cs typeface="Calibri" pitchFamily="34" charset="0"/>
              </a:rPr>
              <a:t>is</a:t>
            </a:r>
            <a:r>
              <a:rPr lang="en-US" sz="1600" dirty="0">
                <a:solidFill>
                  <a:srgbClr val="0000FF"/>
                </a:solidFill>
                <a:latin typeface="Lucida Console" pitchFamily="49" charset="0"/>
                <a:cs typeface="Calibri" pitchFamily="34" charset="0"/>
              </a:rPr>
              <a:t> C("This is a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a:t>
            </a:r>
            <a:r>
              <a:rPr lang="en-US" sz="1600" dirty="0" err="1">
                <a:solidFill>
                  <a:srgbClr val="0000FF"/>
                </a:solidFill>
                <a:latin typeface="Lucida Console" pitchFamily="49" charset="0"/>
                <a:cs typeface="Calibri" pitchFamily="34" charset="0"/>
              </a:rPr>
              <a:t>c.string</a:t>
            </a:r>
            <a:r>
              <a:rPr lang="en-US" sz="1600" dirty="0">
                <a:solidFill>
                  <a:srgbClr val="0000FF"/>
                </a:solidFill>
                <a:latin typeface="Lucida Console" pitchFamily="49" charset="0"/>
                <a:cs typeface="Calibri" pitchFamily="34" charset="0"/>
              </a:rPr>
              <a:t> + </a:t>
            </a:r>
            <a:r>
              <a:rPr lang="en-US" sz="1600" dirty="0" smtClean="0">
                <a:solidFill>
                  <a:srgbClr val="0000FF"/>
                </a:solidFill>
                <a:latin typeface="Lucida Console" pitchFamily="49" charset="0"/>
                <a:cs typeface="Calibri" pitchFamily="34" charset="0"/>
              </a:rPr>
              <a:t>“ “ + </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end</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unit</a:t>
            </a:r>
            <a:r>
              <a:rPr lang="en-US" sz="1600" dirty="0">
                <a:solidFill>
                  <a:srgbClr val="0000FF"/>
                </a:solidFill>
                <a:latin typeface="Lucida Console" pitchFamily="49" charset="0"/>
                <a:cs typeface="Calibri" pitchFamily="34" charset="0"/>
              </a:rPr>
              <a:t> C</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string: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err="1">
                <a:solidFill>
                  <a:srgbClr val="0000FF"/>
                </a:solidFill>
                <a:latin typeface="Lucida Console" pitchFamily="49" charset="0"/>
                <a:cs typeface="Calibri" pitchFamily="34" charset="0"/>
              </a:rPr>
              <a:t>init</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as</a:t>
            </a:r>
            <a:r>
              <a:rPr lang="en-US" sz="1600" dirty="0" smtClean="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end</a:t>
            </a:r>
            <a:br>
              <a:rPr lang="en-US" sz="1600" b="1" dirty="0">
                <a:solidFill>
                  <a:srgbClr val="0000FF"/>
                </a:solidFill>
                <a:latin typeface="Lucida Console" pitchFamily="49" charset="0"/>
                <a:cs typeface="Calibri" pitchFamily="34" charset="0"/>
              </a:rPr>
            </a:br>
            <a:r>
              <a:rPr lang="en-US" sz="1600" b="1" dirty="0" err="1" smtClean="0">
                <a:solidFill>
                  <a:srgbClr val="0000FF"/>
                </a:solidFill>
                <a:latin typeface="Lucida Console" pitchFamily="49" charset="0"/>
                <a:cs typeface="Calibri" pitchFamily="34" charset="0"/>
              </a:rPr>
              <a:t>end</a:t>
            </a:r>
            <a:endParaRPr lang="en-US" sz="1600" dirty="0">
              <a:solidFill>
                <a:srgbClr val="0000FF"/>
              </a:solidFill>
              <a:latin typeface="Lucida Console" pitchFamily="49" charset="0"/>
              <a:cs typeface="Calibri" pitchFamily="34"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6762221" y="2117635"/>
            <a:ext cx="2531666" cy="457200"/>
          </a:xfrm>
          <a:prstGeom prst="wedgeRoundRectCallout">
            <a:avLst>
              <a:gd name="adj1" fmla="val -39499"/>
              <a:gd name="adj2" fmla="val 833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5922926" y="3889491"/>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5607932" y="6121632"/>
            <a:ext cx="3048000" cy="457200"/>
          </a:xfrm>
          <a:prstGeom prst="wedgeRoundRectCallout">
            <a:avLst>
              <a:gd name="adj1" fmla="val -68388"/>
              <a:gd name="adj2" fmla="val -158620"/>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35118841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a:t>is end </a:t>
            </a:r>
            <a:r>
              <a:rPr lang="en-US" altLang="en-US" sz="2000" dirty="0"/>
              <a:t>/* foo is a function which returns objects of type Type*/</a:t>
            </a:r>
          </a:p>
          <a:p>
            <a:pPr marL="0" indent="0">
              <a:buNone/>
            </a:pPr>
            <a:r>
              <a:rPr lang="en-US" altLang="en-US" sz="2000" dirty="0"/>
              <a:t>f </a:t>
            </a:r>
            <a:r>
              <a:rPr lang="en-US" altLang="en-US" sz="2000" b="1" dirty="0"/>
              <a:t>is routine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a:t>routine</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smtClean="0"/>
              <a:t>routine</a:t>
            </a:r>
            <a:r>
              <a:rPr lang="en-US" altLang="en-US" sz="2000" dirty="0" smtClean="0"/>
              <a:t> 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251887835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a:t>routine</a:t>
            </a:r>
            <a:r>
              <a:rPr lang="en-US" sz="1600" dirty="0" smtClean="0"/>
              <a:t> (a,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is</a:t>
            </a:r>
            <a:r>
              <a:rPr lang="en-US" sz="1600" dirty="0" smtClean="0"/>
              <a:t> //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then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then</a:t>
            </a:r>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5262905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normAutofit lnSpcReduction="10000"/>
          </a:bodyPr>
          <a:lstStyle/>
          <a:p>
            <a:pPr marL="0" indent="0">
              <a:buNone/>
            </a:pPr>
            <a:r>
              <a:rPr lang="en-US" sz="2800" dirty="0"/>
              <a:t>/*There are only </a:t>
            </a:r>
            <a:r>
              <a:rPr lang="en-US" sz="2800" dirty="0" smtClean="0"/>
              <a:t>1 </a:t>
            </a:r>
            <a:r>
              <a:rPr lang="en-US" sz="2800" dirty="0"/>
              <a:t>predefined </a:t>
            </a:r>
            <a:r>
              <a:rPr lang="en-US" sz="2800" dirty="0" smtClean="0"/>
              <a:t>unit - Bit. </a:t>
            </a:r>
            <a:r>
              <a:rPr lang="en-US" sz="2800" dirty="0"/>
              <a:t>So, all other </a:t>
            </a:r>
            <a:r>
              <a:rPr lang="en-US" sz="2800" dirty="0" smtClean="0"/>
              <a:t>units </a:t>
            </a:r>
            <a:r>
              <a:rPr lang="en-US" sz="2800" dirty="0"/>
              <a:t>can be constructed from </a:t>
            </a:r>
            <a:r>
              <a:rPr lang="en-US" sz="2800" dirty="0" smtClean="0"/>
              <a:t>Bit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unit</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b="1" dirty="0" err="1" smtClean="0"/>
              <a:t>const</a:t>
            </a:r>
            <a:r>
              <a:rPr lang="en-US" sz="2800" dirty="0" smtClean="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b="1" dirty="0" err="1" smtClean="0"/>
              <a:t>const</a:t>
            </a: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b="1" dirty="0" err="1" smtClean="0"/>
              <a:t>const</a:t>
            </a:r>
            <a:r>
              <a:rPr lang="en-US" sz="2800" dirty="0" smtClean="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b="1" dirty="0" err="1" smtClean="0"/>
              <a:t>const</a:t>
            </a:r>
            <a:r>
              <a:rPr lang="en-US" sz="2800" dirty="0" smtClean="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b="1" dirty="0" err="1" smtClean="0"/>
              <a:t>const</a:t>
            </a:r>
            <a:r>
              <a:rPr lang="en-US" sz="2800" dirty="0" smtClean="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285827311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b="1" dirty="0" err="1"/>
              <a:t>v</a:t>
            </a:r>
            <a:r>
              <a:rPr lang="en-US" sz="2800" b="1" dirty="0" err="1" smtClean="0"/>
              <a:t>al</a:t>
            </a:r>
            <a:r>
              <a:rPr lang="en-US" sz="2800" b="1" dirty="0" smtClean="0"/>
              <a:t> unit</a:t>
            </a:r>
            <a:r>
              <a:rPr lang="en-US" sz="2800" dirty="0" smtClean="0"/>
              <a:t> Bit [N</a:t>
            </a:r>
            <a:r>
              <a:rPr lang="en-US" sz="2800" b="1" dirty="0" smtClean="0"/>
              <a:t>:</a:t>
            </a:r>
            <a:r>
              <a:rPr lang="en-US" sz="2800" dirty="0" smtClean="0"/>
              <a:t> Integer]</a:t>
            </a:r>
          </a:p>
          <a:p>
            <a:pPr marL="0" indent="0">
              <a:buNone/>
            </a:pPr>
            <a:r>
              <a:rPr lang="en-US" sz="2800" b="1" dirty="0" smtClean="0"/>
              <a:t>	</a:t>
            </a:r>
            <a:r>
              <a:rPr lang="en-US" sz="2800" dirty="0" smtClean="0"/>
              <a:t>() </a:t>
            </a:r>
            <a:r>
              <a:rPr lang="en-US" sz="2800" dirty="0"/>
              <a:t>(index: </a:t>
            </a:r>
            <a:r>
              <a:rPr lang="en-US" sz="2800" dirty="0" smtClean="0"/>
              <a:t>Integer; value: Boolean)</a:t>
            </a:r>
          </a:p>
          <a:p>
            <a:pPr marL="0" indent="0">
              <a:buNone/>
            </a:pPr>
            <a:r>
              <a:rPr lang="en-US" sz="2800" b="1" dirty="0"/>
              <a:t>	</a:t>
            </a:r>
            <a:r>
              <a:rPr lang="en-US" sz="2800" b="1" dirty="0" smtClean="0"/>
              <a:t>	require </a:t>
            </a:r>
            <a:r>
              <a:rPr lang="en-US" sz="2800" dirty="0" smtClean="0"/>
              <a:t>index </a:t>
            </a:r>
            <a:r>
              <a:rPr lang="en-US" sz="2800" b="1" dirty="0" smtClean="0"/>
              <a:t>in</a:t>
            </a:r>
            <a:r>
              <a:rPr lang="en-US" sz="2800" dirty="0" smtClean="0"/>
              <a:t> 0..N /// Valid index</a:t>
            </a:r>
          </a:p>
          <a:p>
            <a:pPr marL="0" indent="0">
              <a:buNone/>
            </a:pPr>
            <a:r>
              <a:rPr lang="en-US" sz="2800" b="1" dirty="0" smtClean="0"/>
              <a:t>	alias</a:t>
            </a:r>
            <a:r>
              <a:rPr lang="en-US" sz="2800" dirty="0" smtClean="0"/>
              <a:t> () </a:t>
            </a:r>
            <a:r>
              <a:rPr lang="en-US" sz="2800" dirty="0"/>
              <a:t>(index: Integer): </a:t>
            </a:r>
            <a:r>
              <a:rPr lang="en-US" sz="2800" dirty="0" smtClean="0"/>
              <a:t>Boolean</a:t>
            </a:r>
          </a:p>
          <a:p>
            <a:pPr marL="0" indent="0">
              <a:buNone/>
            </a:pPr>
            <a:r>
              <a:rPr lang="en-US" sz="2800" b="1" dirty="0"/>
              <a:t>		require </a:t>
            </a:r>
            <a:r>
              <a:rPr lang="en-US" sz="2800" dirty="0" smtClean="0"/>
              <a:t>index </a:t>
            </a:r>
            <a:r>
              <a:rPr lang="en-US" sz="2800" b="1" dirty="0"/>
              <a:t>in</a:t>
            </a:r>
            <a:r>
              <a:rPr lang="en-US" sz="2800" dirty="0"/>
              <a:t> 0..N /// Valid index</a:t>
            </a:r>
          </a:p>
          <a:p>
            <a:pPr marL="0" indent="0">
              <a:buNone/>
            </a:pPr>
            <a:r>
              <a:rPr lang="en-US" sz="2800" b="1" dirty="0" smtClean="0"/>
              <a:t>	</a:t>
            </a:r>
            <a:r>
              <a:rPr lang="en-US" sz="2800" dirty="0" smtClean="0"/>
              <a:t>^ (distance: Integer): </a:t>
            </a:r>
            <a:r>
              <a:rPr lang="en-US" sz="2800" b="1" dirty="0" smtClean="0"/>
              <a:t>like this</a:t>
            </a:r>
          </a:p>
          <a:p>
            <a:pPr marL="0" indent="0">
              <a:buNone/>
            </a:pPr>
            <a:r>
              <a:rPr lang="en-US" sz="2800" b="1" dirty="0"/>
              <a:t>	</a:t>
            </a:r>
            <a:r>
              <a:rPr lang="en-US" sz="2800" b="1" dirty="0" smtClean="0"/>
              <a:t>and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smtClean="0"/>
              <a:t>	or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a:t>	</a:t>
            </a:r>
            <a:r>
              <a:rPr lang="en-US" sz="2800" b="1" dirty="0" err="1" smtClean="0"/>
              <a:t>xor</a:t>
            </a:r>
            <a:r>
              <a:rPr lang="en-US" sz="2800" b="1" dirty="0" smtClean="0"/>
              <a:t> </a:t>
            </a:r>
            <a:r>
              <a:rPr lang="en-US" sz="2800" dirty="0"/>
              <a:t>(other: </a:t>
            </a:r>
            <a:r>
              <a:rPr lang="en-US" sz="2800" b="1" dirty="0"/>
              <a:t>like this</a:t>
            </a:r>
            <a:r>
              <a:rPr lang="en-US" sz="2800" dirty="0"/>
              <a:t>): </a:t>
            </a:r>
            <a:r>
              <a:rPr lang="en-US" sz="2800" b="1" dirty="0"/>
              <a:t>like this</a:t>
            </a:r>
          </a:p>
          <a:p>
            <a:pPr marL="0" indent="0">
              <a:buNone/>
            </a:pPr>
            <a:r>
              <a:rPr lang="en-US" sz="2800" b="1" dirty="0"/>
              <a:t>	</a:t>
            </a:r>
            <a:r>
              <a:rPr lang="en-US" sz="2800" b="1" dirty="0" smtClean="0"/>
              <a:t>=&gt; </a:t>
            </a:r>
            <a:r>
              <a:rPr lang="en-US" sz="2800" dirty="0"/>
              <a:t>(other: </a:t>
            </a:r>
            <a:r>
              <a:rPr lang="en-US" sz="2800" b="1" dirty="0"/>
              <a:t>like this</a:t>
            </a:r>
            <a:r>
              <a:rPr lang="en-US" sz="2800" dirty="0"/>
              <a:t>): </a:t>
            </a:r>
            <a:r>
              <a:rPr lang="en-US" sz="2800" b="1" dirty="0"/>
              <a:t>like this</a:t>
            </a:r>
          </a:p>
          <a:p>
            <a:pPr marL="0" indent="0">
              <a:buNone/>
            </a:pPr>
            <a:r>
              <a:rPr lang="en-US" sz="2800" b="1" dirty="0" smtClean="0"/>
              <a:t>Invariant this and this = this</a:t>
            </a:r>
          </a:p>
          <a:p>
            <a:pPr marL="0" indent="0">
              <a:buNone/>
            </a:pPr>
            <a:r>
              <a:rPr lang="en-US" sz="2800" b="1" dirty="0" smtClean="0"/>
              <a:t>end // </a:t>
            </a:r>
            <a:r>
              <a:rPr lang="en-US" sz="2800" dirty="0" smtClean="0"/>
              <a:t>Bit</a:t>
            </a:r>
            <a:endParaRPr lang="en-US" sz="2800"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392652945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p>
          <a:p>
            <a:pPr marL="0" indent="0">
              <a:buNone/>
            </a:pPr>
            <a:r>
              <a:rPr lang="en-US" sz="2800" b="1" dirty="0"/>
              <a:t>	</a:t>
            </a:r>
            <a:r>
              <a:rPr lang="en-US" sz="2800" b="1" dirty="0" smtClean="0"/>
              <a:t>then </a:t>
            </a:r>
            <a:r>
              <a:rPr lang="en-US" sz="2800" dirty="0" smtClean="0"/>
              <a:t>	&lt;</a:t>
            </a:r>
            <a:r>
              <a:rPr lang="en-US" sz="2800" dirty="0" err="1" smtClean="0"/>
              <a:t>then_expr</a:t>
            </a:r>
            <a:r>
              <a:rPr lang="en-US" sz="2800" dirty="0" smtClean="0"/>
              <a:t>&gt;</a:t>
            </a:r>
          </a:p>
          <a:p>
            <a:pPr marL="0" indent="0">
              <a:buNone/>
            </a:pPr>
            <a:r>
              <a:rPr lang="en-US" sz="2800" b="1" dirty="0"/>
              <a:t>	</a:t>
            </a:r>
            <a:r>
              <a:rPr lang="en-US" sz="2800" b="1" dirty="0" smtClean="0"/>
              <a:t>else </a:t>
            </a:r>
            <a:r>
              <a:rPr lang="en-US" sz="2800" dirty="0" smtClean="0"/>
              <a:t>	&lt;</a:t>
            </a:r>
            <a:r>
              <a:rPr lang="en-US" sz="2800" dirty="0" err="1" smtClean="0"/>
              <a:t>else_expr</a:t>
            </a:r>
            <a:r>
              <a:rPr lang="en-US" sz="2800" dirty="0" smtClean="0"/>
              <a:t>&gt;</a:t>
            </a:r>
          </a:p>
          <a:p>
            <a:pPr marL="0" indent="0">
              <a:buNone/>
            </a:pPr>
            <a:r>
              <a:rPr lang="en-US" sz="2800" dirty="0" smtClean="0"/>
              <a:t>c := </a:t>
            </a:r>
            <a:r>
              <a:rPr lang="en-US" sz="2800" b="1" dirty="0" smtClean="0"/>
              <a:t>if</a:t>
            </a:r>
            <a:r>
              <a:rPr lang="en-US" sz="2800" dirty="0" smtClean="0"/>
              <a:t> &lt;expression&gt; </a:t>
            </a:r>
            <a:r>
              <a:rPr lang="en-US" sz="2800" b="1" dirty="0" smtClean="0"/>
              <a:t>is</a:t>
            </a:r>
          </a:p>
          <a:p>
            <a:pPr marL="0" indent="0">
              <a:buNone/>
            </a:pPr>
            <a:r>
              <a:rPr lang="en-US" sz="2800" dirty="0"/>
              <a:t>	</a:t>
            </a:r>
            <a:r>
              <a:rPr lang="en-US" sz="2800" dirty="0" smtClean="0"/>
              <a:t>&lt;case_expr1&gt;</a:t>
            </a:r>
            <a:r>
              <a:rPr lang="en-US" sz="2800" b="1" dirty="0" smtClean="0"/>
              <a:t>: </a:t>
            </a:r>
            <a:r>
              <a:rPr lang="en-US" sz="2800" dirty="0" smtClean="0"/>
              <a:t>&lt;expression1&gt;</a:t>
            </a:r>
          </a:p>
          <a:p>
            <a:pPr marL="0" indent="0">
              <a:buNone/>
            </a:pPr>
            <a:r>
              <a:rPr lang="en-US" sz="2800" dirty="0"/>
              <a:t>	</a:t>
            </a:r>
            <a:r>
              <a:rPr lang="en-US" sz="2800" dirty="0" smtClean="0"/>
              <a:t>&lt;case_expr2&gt;</a:t>
            </a:r>
            <a:r>
              <a:rPr lang="en-US" sz="2800" b="1" dirty="0" smtClean="0"/>
              <a:t>: </a:t>
            </a:r>
            <a:r>
              <a:rPr lang="en-US" sz="2800" dirty="0"/>
              <a:t>&lt;</a:t>
            </a:r>
            <a:r>
              <a:rPr lang="en-US" sz="2800" dirty="0" smtClean="0"/>
              <a:t>expression2&gt;</a:t>
            </a:r>
            <a:endParaRPr lang="en-US" sz="2800" dirty="0"/>
          </a:p>
          <a:p>
            <a:pPr marL="0" indent="0">
              <a:buNone/>
            </a:pPr>
            <a:r>
              <a:rPr lang="en-US" sz="2800" dirty="0"/>
              <a:t>	</a:t>
            </a:r>
            <a:r>
              <a:rPr lang="en-US" sz="2800" dirty="0" smtClean="0"/>
              <a:t>…</a:t>
            </a:r>
          </a:p>
          <a:p>
            <a:pPr marL="0" indent="0">
              <a:buNone/>
            </a:pPr>
            <a:r>
              <a:rPr lang="en-US" sz="2800" dirty="0"/>
              <a:t>	</a:t>
            </a:r>
            <a:r>
              <a:rPr lang="en-US" sz="2800" b="1" dirty="0" smtClean="0"/>
              <a:t>else </a:t>
            </a:r>
            <a:r>
              <a:rPr lang="en-US" sz="2800" dirty="0" smtClean="0"/>
              <a:t>&lt;</a:t>
            </a:r>
            <a:r>
              <a:rPr lang="en-US" sz="2800" dirty="0" err="1" smtClean="0"/>
              <a:t>else_expr</a:t>
            </a:r>
            <a:r>
              <a:rPr lang="en-US" sz="2800" dirty="0" smtClean="0"/>
              <a:t>&gt;</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1033612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normAutofit lnSpcReduction="10000"/>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15808117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normAutofit lnSpcReduction="10000"/>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routine</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a:t>routine</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a:t>routine</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a:t>routine</a:t>
            </a:r>
            <a:r>
              <a:rPr lang="en-US" sz="2400" dirty="0" smtClean="0"/>
              <a:t> goo</a:t>
            </a:r>
          </a:p>
          <a:p>
            <a:pPr marL="0" indent="0">
              <a:buNone/>
            </a:pPr>
            <a:r>
              <a:rPr lang="en-US" sz="2400" dirty="0" smtClean="0"/>
              <a:t>f1(5, 6, True) // Is a valid call!!!</a:t>
            </a:r>
          </a:p>
          <a:p>
            <a:pPr marL="0" indent="0">
              <a:buNone/>
            </a:pPr>
            <a:r>
              <a:rPr lang="en-US" sz="2400" smtClean="0"/>
              <a:t>g1 </a:t>
            </a:r>
            <a:r>
              <a:rPr lang="en-US" sz="2400" dirty="0" smtClean="0"/>
              <a:t>(5.5,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231916537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sz="1600" b="1" dirty="0" smtClean="0"/>
              <a:t>abstract unit</a:t>
            </a:r>
            <a:r>
              <a:rPr lang="en-US" sz="1600" dirty="0" smtClean="0"/>
              <a:t> Routine [Arguments-&gt;(), Result]</a:t>
            </a:r>
          </a:p>
          <a:p>
            <a:pPr marL="0" indent="0">
              <a:buNone/>
            </a:pPr>
            <a:r>
              <a:rPr lang="en-US" sz="1600" dirty="0" smtClean="0"/>
              <a:t>	arguments: like Arguments</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a:t>
            </a:r>
          </a:p>
          <a:p>
            <a:pPr marL="0" indent="0">
              <a:buNone/>
            </a:pPr>
            <a:r>
              <a:rPr lang="en-US" sz="1600" dirty="0"/>
              <a:t>	</a:t>
            </a:r>
            <a:r>
              <a:rPr lang="en-US" sz="1600" dirty="0" smtClean="0"/>
              <a:t>	// That is a procedure call</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Result</a:t>
            </a:r>
          </a:p>
          <a:p>
            <a:pPr marL="0" indent="0">
              <a:buNone/>
            </a:pPr>
            <a:r>
              <a:rPr lang="en-US" sz="1600" dirty="0"/>
              <a:t>	</a:t>
            </a:r>
            <a:r>
              <a:rPr lang="en-US" sz="1600" dirty="0" smtClean="0"/>
              <a:t>	// That is a function call</a:t>
            </a:r>
          </a:p>
          <a:p>
            <a:pPr marL="0" indent="0">
              <a:buNone/>
            </a:pPr>
            <a:r>
              <a:rPr lang="en-US" sz="1600" b="1" dirty="0" smtClean="0"/>
              <a:t>end</a:t>
            </a:r>
          </a:p>
          <a:p>
            <a:pPr marL="0" indent="0">
              <a:buNone/>
            </a:pPr>
            <a:r>
              <a:rPr lang="en-US" sz="1600" b="1" dirty="0" smtClean="0"/>
              <a:t>unit</a:t>
            </a:r>
            <a:r>
              <a:rPr lang="en-US" sz="1600" dirty="0" smtClean="0"/>
              <a:t> Procedure [Arguments -&gt; ()] </a:t>
            </a:r>
            <a:r>
              <a:rPr lang="en-US" sz="1600" b="1" dirty="0" smtClean="0"/>
              <a:t>extend</a:t>
            </a:r>
            <a:r>
              <a:rPr lang="en-US" sz="1600" dirty="0" smtClean="0"/>
              <a:t> Routine [Arguments, ()]</a:t>
            </a:r>
          </a:p>
          <a:p>
            <a:pPr marL="0" indent="0">
              <a:buNone/>
            </a:pPr>
            <a:r>
              <a:rPr lang="en-US" sz="1600" dirty="0"/>
              <a:t>	</a:t>
            </a:r>
            <a:r>
              <a:rPr lang="en-US" sz="1600" dirty="0" smtClean="0"/>
              <a:t>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r>
              <a:rPr lang="en-US" sz="1600" dirty="0" smtClean="0"/>
              <a:t>Result </a:t>
            </a:r>
            <a:endParaRPr lang="en-US" sz="1600" dirty="0"/>
          </a:p>
          <a:p>
            <a:pPr marL="0" indent="0">
              <a:buNone/>
            </a:pPr>
            <a:r>
              <a:rPr lang="en-US" sz="1600" dirty="0"/>
              <a:t>		// That is a function call</a:t>
            </a:r>
          </a:p>
          <a:p>
            <a:pPr marL="0" indent="0">
              <a:buNone/>
            </a:pPr>
            <a:r>
              <a:rPr lang="en-US" sz="1600" b="1" dirty="0" smtClean="0"/>
              <a:t>end</a:t>
            </a:r>
          </a:p>
          <a:p>
            <a:pPr marL="0" indent="0">
              <a:buNone/>
            </a:pPr>
            <a:r>
              <a:rPr lang="en-US" sz="1600" b="1" dirty="0"/>
              <a:t>unit</a:t>
            </a:r>
            <a:r>
              <a:rPr lang="en-US" sz="1600" dirty="0"/>
              <a:t> </a:t>
            </a:r>
            <a:r>
              <a:rPr lang="en-US" sz="1600" dirty="0" smtClean="0"/>
              <a:t>Function </a:t>
            </a:r>
            <a:r>
              <a:rPr lang="en-US" sz="1600" dirty="0"/>
              <a:t>[Arguments -&gt; </a:t>
            </a:r>
            <a:r>
              <a:rPr lang="en-US" sz="1600" dirty="0" smtClean="0"/>
              <a:t>(), Result]  </a:t>
            </a:r>
            <a:r>
              <a:rPr lang="en-US" sz="1600" b="1" dirty="0"/>
              <a:t>	extend</a:t>
            </a:r>
            <a:r>
              <a:rPr lang="en-US" sz="1600" dirty="0"/>
              <a:t> Routine [Arguments, </a:t>
            </a:r>
            <a:r>
              <a:rPr lang="en-US" sz="1600" dirty="0" smtClean="0"/>
              <a:t>Result]</a:t>
            </a:r>
            <a:endParaRPr lang="en-US" sz="1600" dirty="0"/>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dirty="0" smtClean="0"/>
              <a:t>apply </a:t>
            </a:r>
            <a:r>
              <a:rPr lang="en-US" sz="1600" dirty="0"/>
              <a:t>(</a:t>
            </a:r>
            <a:r>
              <a:rPr lang="en-US" sz="1600" dirty="0" err="1"/>
              <a:t>args</a:t>
            </a:r>
            <a:r>
              <a:rPr lang="en-US" sz="1600" dirty="0"/>
              <a:t>: Arguments): Result </a:t>
            </a:r>
          </a:p>
          <a:p>
            <a:pPr marL="0" indent="0">
              <a:buNone/>
            </a:pPr>
            <a:r>
              <a:rPr lang="en-US" sz="1600" dirty="0"/>
              <a:t>		// That is a function call</a:t>
            </a:r>
          </a:p>
          <a:p>
            <a:pPr marL="0" indent="0">
              <a:buNone/>
            </a:pPr>
            <a:r>
              <a:rPr lang="en-US" sz="1600" b="1" dirty="0" smtClean="0"/>
              <a:t>end</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chemeClr val="tx1"/>
              </a:solidFill>
            </a:endParaRPr>
          </a:p>
        </p:txBody>
      </p:sp>
    </p:spTree>
    <p:extLst>
      <p:ext uri="{BB962C8B-B14F-4D97-AF65-F5344CB8AC3E}">
        <p14:creationId xmlns:p14="http://schemas.microsoft.com/office/powerpoint/2010/main" val="22738779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024467"/>
          </a:xfrm>
        </p:spPr>
        <p:txBody>
          <a:bodyPr/>
          <a:lstStyle/>
          <a:p>
            <a:r>
              <a:rPr lang="ru-RU" dirty="0" err="1"/>
              <a:t>Мультитипы</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8037945"/>
              </p:ext>
            </p:extLst>
          </p:nvPr>
        </p:nvGraphicFramePr>
        <p:xfrm>
          <a:off x="85725" y="914400"/>
          <a:ext cx="8934450" cy="574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218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15182" y="1546680"/>
            <a:ext cx="3679373" cy="3327975"/>
            <a:chOff x="4963884" y="1197429"/>
            <a:chExt cx="3679373" cy="3327975"/>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Usage (module)</a:t>
              </a:r>
              <a:endParaRPr lang="ru-RU" b="1" dirty="0">
                <a:latin typeface="Arial" pitchFamily="34" charset="0"/>
                <a:cs typeface="Arial" pitchFamily="34" charset="0"/>
              </a:endParaRPr>
            </a:p>
          </p:txBody>
        </p:sp>
        <p:sp>
          <p:nvSpPr>
            <p:cNvPr id="7" name="Rounded Rectangle 6"/>
            <p:cNvSpPr/>
            <p:nvPr/>
          </p:nvSpPr>
          <p:spPr>
            <a:xfrm>
              <a:off x="4971142" y="2242457"/>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Inheritance (class)</a:t>
              </a:r>
              <a:endParaRPr lang="ru-RU"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Typification (type)</a:t>
              </a:r>
              <a:endParaRPr lang="ru-RU" b="1" dirty="0">
                <a:latin typeface="Arial" pitchFamily="34" charset="0"/>
                <a:cs typeface="Arial" pitchFamily="34" charset="0"/>
              </a:endParaRPr>
            </a:p>
          </p:txBody>
        </p:sp>
        <p:sp>
          <p:nvSpPr>
            <p:cNvPr id="9" name="TextBox 8"/>
            <p:cNvSpPr txBox="1"/>
            <p:nvPr/>
          </p:nvSpPr>
          <p:spPr>
            <a:xfrm>
              <a:off x="4978399" y="1632856"/>
              <a:ext cx="3664858" cy="584775"/>
            </a:xfrm>
            <a:prstGeom prst="rect">
              <a:avLst/>
            </a:prstGeom>
            <a:noFill/>
          </p:spPr>
          <p:txBody>
            <a:bodyPr wrap="square" lIns="0" rIns="0" rtlCol="0">
              <a:spAutoFit/>
            </a:bodyPr>
            <a:lstStyle/>
            <a:p>
              <a:pPr algn="ctr"/>
              <a:r>
                <a:rPr lang="en-US" sz="1600" dirty="0" smtClean="0"/>
                <a:t>Client gets access to visible features of the module </a:t>
              </a:r>
              <a:endParaRPr lang="ru-RU" sz="1600" dirty="0"/>
            </a:p>
          </p:txBody>
        </p:sp>
        <p:sp>
          <p:nvSpPr>
            <p:cNvPr id="10" name="TextBox 9"/>
            <p:cNvSpPr txBox="1"/>
            <p:nvPr/>
          </p:nvSpPr>
          <p:spPr>
            <a:xfrm>
              <a:off x="4978398" y="2685143"/>
              <a:ext cx="3664858" cy="584775"/>
            </a:xfrm>
            <a:prstGeom prst="rect">
              <a:avLst/>
            </a:prstGeom>
            <a:noFill/>
          </p:spPr>
          <p:txBody>
            <a:bodyPr wrap="square" lIns="0" rIns="0" rtlCol="0">
              <a:spAutoFit/>
            </a:bodyPr>
            <a:lstStyle/>
            <a:p>
              <a:pPr algn="ctr"/>
              <a:r>
                <a:rPr lang="en-US" sz="1600" dirty="0" smtClean="0"/>
                <a:t>Unit inherits features of the base units treating them as classes</a:t>
              </a:r>
              <a:endParaRPr lang="ru-RU" sz="1600" dirty="0"/>
            </a:p>
          </p:txBody>
        </p:sp>
        <p:sp>
          <p:nvSpPr>
            <p:cNvPr id="11" name="TextBox 10"/>
            <p:cNvSpPr txBox="1"/>
            <p:nvPr/>
          </p:nvSpPr>
          <p:spPr>
            <a:xfrm>
              <a:off x="4963886" y="3940629"/>
              <a:ext cx="3664858" cy="584775"/>
            </a:xfrm>
            <a:prstGeom prst="rect">
              <a:avLst/>
            </a:prstGeom>
            <a:noFill/>
          </p:spPr>
          <p:txBody>
            <a:bodyPr wrap="square" lIns="0" rIns="0" rtlCol="0">
              <a:spAutoFit/>
            </a:bodyPr>
            <a:lstStyle/>
            <a:p>
              <a:pPr algn="ctr"/>
              <a:r>
                <a:rPr lang="en-US" sz="1600" dirty="0" smtClean="0"/>
                <a:t>Each unit defines a type. This type can be used to define attribute, local or argument</a:t>
              </a:r>
              <a:endParaRPr lang="ru-RU" sz="1600" dirty="0"/>
            </a:p>
          </p:txBody>
        </p:sp>
      </p:grpSp>
      <p:sp>
        <p:nvSpPr>
          <p:cNvPr id="16" name="Content Placeholder 3"/>
          <p:cNvSpPr txBox="1">
            <a:spLocks/>
          </p:cNvSpPr>
          <p:nvPr/>
        </p:nvSpPr>
        <p:spPr>
          <a:xfrm>
            <a:off x="4448176" y="1374155"/>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(C)</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a:t>
            </a:r>
            <a:r>
              <a:rPr lang="en-US" sz="1600" dirty="0" smtClean="0">
                <a:solidFill>
                  <a:srgbClr val="0000FF"/>
                </a:solidFill>
                <a:latin typeface="Lucida Console" pitchFamily="49" charset="0"/>
                <a:cs typeface="Calibri" pitchFamily="34" charset="0"/>
              </a:rPr>
              <a:t> C </a:t>
            </a:r>
            <a:r>
              <a:rPr lang="en-US" sz="1600" b="1" dirty="0" smtClean="0">
                <a:solidFill>
                  <a:srgbClr val="0000FF"/>
                </a:solidFill>
                <a:latin typeface="Lucida Console" pitchFamily="49" charset="0"/>
                <a:cs typeface="Calibri" pitchFamily="34" charset="0"/>
              </a:rPr>
              <a:t>extend</a:t>
            </a:r>
            <a:r>
              <a:rPr lang="en-US" sz="1600" dirty="0" smtClean="0">
                <a:solidFill>
                  <a:srgbClr val="0000FF"/>
                </a:solidFill>
                <a:latin typeface="Lucida Console" pitchFamily="49" charset="0"/>
                <a:cs typeface="Calibri" pitchFamily="34" charset="0"/>
              </a:rPr>
              <a:t> B, </a:t>
            </a:r>
            <a:r>
              <a:rPr lang="en-US" sz="1600" b="1" dirty="0" smtClean="0">
                <a:solidFill>
                  <a:srgbClr val="0000FF"/>
                </a:solidFill>
                <a:latin typeface="Lucida Console" pitchFamily="49" charset="0"/>
                <a:cs typeface="Calibri" pitchFamily="34" charset="0"/>
              </a:rPr>
              <a:t>~</a:t>
            </a:r>
            <a:r>
              <a:rPr lang="en-US" sz="1600" dirty="0" smtClean="0">
                <a:solidFill>
                  <a:srgbClr val="0000FF"/>
                </a:solidFill>
                <a:latin typeface="Lucida Console" pitchFamily="49" charset="0"/>
                <a:cs typeface="Calibri" pitchFamily="34" charset="0"/>
              </a:rPr>
              <a:t>D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B</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routine(b: B)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D </a:t>
            </a:r>
            <a:r>
              <a:rPr lang="en-US" sz="1600" b="1" dirty="0" smtClean="0">
                <a:solidFill>
                  <a:srgbClr val="0000FF"/>
                </a:solidFill>
                <a:latin typeface="Lucida Console" pitchFamily="49" charset="0"/>
                <a:cs typeface="Calibri" pitchFamily="34" charset="0"/>
              </a:rPr>
              <a:t>is</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    </a:t>
            </a:r>
            <a:r>
              <a:rPr lang="en-US" sz="1600" dirty="0" err="1" smtClean="0">
                <a:solidFill>
                  <a:srgbClr val="0000FF"/>
                </a:solidFill>
                <a:latin typeface="Lucida Console" pitchFamily="49" charset="0"/>
                <a:cs typeface="Calibri" pitchFamily="34" charset="0"/>
              </a:rPr>
              <a:t>D.foo</a:t>
            </a: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 </a:t>
            </a:r>
            <a:r>
              <a:rPr lang="en-US" sz="1600" dirty="0" smtClean="0">
                <a:solidFill>
                  <a:srgbClr val="0000FF"/>
                </a:solidFill>
                <a:latin typeface="Lucida Console" pitchFamily="49" charset="0"/>
                <a:cs typeface="Calibri" pitchFamily="34" charset="0"/>
              </a:rPr>
              <a:t>B</a:t>
            </a:r>
            <a:r>
              <a:rPr lang="en-US" sz="1600" b="1" dirty="0" smtClean="0">
                <a:solidFill>
                  <a:srgbClr val="0000FF"/>
                </a:solidFill>
                <a:latin typeface="Lucida Console" pitchFamily="49" charset="0"/>
                <a:cs typeface="Calibri" pitchFamily="34" charset="0"/>
              </a:rPr>
              <a:t> is</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foo</a:t>
            </a:r>
            <a:r>
              <a:rPr lang="en-US" sz="1600" b="1" dirty="0" smtClean="0">
                <a:solidFill>
                  <a:srgbClr val="0000FF"/>
                </a:solidFill>
                <a:latin typeface="Lucida Console" pitchFamily="49" charset="0"/>
                <a:cs typeface="Calibri" pitchFamily="34" charset="0"/>
              </a:rPr>
              <a:t> is</a:t>
            </a:r>
          </a:p>
          <a:p>
            <a:pPr eaLnBrk="0" fontAlgn="base" hangingPunct="0">
              <a:spcBef>
                <a:spcPts val="575"/>
              </a:spcBef>
              <a:spcAft>
                <a:spcPct val="0"/>
              </a:spcAft>
              <a:buClr>
                <a:schemeClr val="accent1"/>
              </a:buClr>
              <a:buSzPct val="85000"/>
              <a:defRPr/>
            </a:pPr>
            <a:r>
              <a:rPr lang="en-US" sz="1600" b="1"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   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24181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858000" y="1669939"/>
            <a:ext cx="2286000" cy="457200"/>
          </a:xfrm>
          <a:prstGeom prst="wedgeRoundRectCallout">
            <a:avLst>
              <a:gd name="adj1" fmla="val -90142"/>
              <a:gd name="adj2" fmla="val 8389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400800" y="2614758"/>
            <a:ext cx="2153292" cy="457200"/>
          </a:xfrm>
          <a:prstGeom prst="wedgeRoundRectCallout">
            <a:avLst>
              <a:gd name="adj1" fmla="val -80806"/>
              <a:gd name="adj2" fmla="val 7041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109494" y="3683429"/>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225" y="-152400"/>
            <a:ext cx="4762500" cy="1024467"/>
          </a:xfrm>
        </p:spPr>
        <p:txBody>
          <a:bodyPr>
            <a:normAutofit fontScale="90000"/>
          </a:bodyPr>
          <a:lstStyle/>
          <a:p>
            <a:r>
              <a:rPr lang="ru-RU" dirty="0" err="1" smtClean="0"/>
              <a:t>Мультитипы</a:t>
            </a:r>
            <a:r>
              <a:rPr lang="ru-RU" dirty="0" smtClean="0"/>
              <a:t> (Пример)</a:t>
            </a:r>
            <a:endParaRPr lang="en-US" dirty="0"/>
          </a:p>
        </p:txBody>
      </p:sp>
      <p:sp>
        <p:nvSpPr>
          <p:cNvPr id="3" name="Content Placeholder 2"/>
          <p:cNvSpPr>
            <a:spLocks noGrp="1"/>
          </p:cNvSpPr>
          <p:nvPr>
            <p:ph sz="quarter" idx="1"/>
          </p:nvPr>
        </p:nvSpPr>
        <p:spPr>
          <a:xfrm>
            <a:off x="85725" y="711199"/>
            <a:ext cx="9058275" cy="6007101"/>
          </a:xfrm>
        </p:spPr>
        <p:txBody>
          <a:bodyPr>
            <a:normAutofit fontScale="92500" lnSpcReduction="10000"/>
          </a:bodyPr>
          <a:lstStyle/>
          <a:p>
            <a:pPr>
              <a:buFont typeface="Wingdings" panose="05000000000000000000" pitchFamily="2" charset="2"/>
              <a:buChar char="Ø"/>
            </a:pPr>
            <a:r>
              <a:rPr lang="en-US" dirty="0"/>
              <a:t>number</a:t>
            </a:r>
            <a:r>
              <a:rPr lang="ru-RU" dirty="0"/>
              <a:t>: </a:t>
            </a:r>
            <a:r>
              <a:rPr lang="en-US" dirty="0"/>
              <a:t>Integer</a:t>
            </a:r>
            <a:r>
              <a:rPr lang="ru-RU" dirty="0"/>
              <a:t> | </a:t>
            </a:r>
            <a:r>
              <a:rPr lang="en-US" dirty="0"/>
              <a:t>Real</a:t>
            </a:r>
            <a:r>
              <a:rPr lang="ru-RU" dirty="0"/>
              <a:t> | </a:t>
            </a:r>
            <a:r>
              <a:rPr lang="en-US" dirty="0"/>
              <a:t>Double</a:t>
            </a:r>
            <a:r>
              <a:rPr lang="ru-RU" dirty="0"/>
              <a:t> </a:t>
            </a:r>
            <a:r>
              <a:rPr lang="en-US" dirty="0"/>
              <a:t>/*</a:t>
            </a:r>
            <a:r>
              <a:rPr lang="ru-RU" dirty="0"/>
              <a:t>Таким образом, атрибуту </a:t>
            </a:r>
            <a:r>
              <a:rPr lang="en-US" dirty="0"/>
              <a:t>number</a:t>
            </a:r>
            <a:r>
              <a:rPr lang="ru-RU" dirty="0"/>
              <a:t> можно присваивать сущности типов </a:t>
            </a:r>
            <a:r>
              <a:rPr lang="en-US" dirty="0"/>
              <a:t>Integer</a:t>
            </a:r>
            <a:r>
              <a:rPr lang="ru-RU" dirty="0"/>
              <a:t>, </a:t>
            </a:r>
            <a:r>
              <a:rPr lang="en-US" dirty="0"/>
              <a:t>Real</a:t>
            </a:r>
            <a:r>
              <a:rPr lang="ru-RU" dirty="0"/>
              <a:t>, </a:t>
            </a:r>
            <a:r>
              <a:rPr lang="en-US" dirty="0"/>
              <a:t>Double</a:t>
            </a:r>
            <a:r>
              <a:rPr lang="ru-RU" dirty="0"/>
              <a:t> или их наследников. Соответственно, можно обращаться к тем свойствам </a:t>
            </a:r>
            <a:r>
              <a:rPr lang="ru-RU" dirty="0" err="1"/>
              <a:t>мультитипа</a:t>
            </a:r>
            <a:r>
              <a:rPr lang="ru-RU" dirty="0"/>
              <a:t>, которые присутствуют во всех трех типах.</a:t>
            </a:r>
            <a:r>
              <a:rPr lang="en-US" dirty="0"/>
              <a:t>*/</a:t>
            </a:r>
            <a:endParaRPr lang="ru-RU" dirty="0"/>
          </a:p>
          <a:p>
            <a:pPr>
              <a:buFont typeface="Wingdings" panose="05000000000000000000" pitchFamily="2" charset="2"/>
              <a:buChar char="Ø"/>
            </a:pPr>
            <a:r>
              <a:rPr lang="en-US" dirty="0"/>
              <a:t>number</a:t>
            </a:r>
            <a:r>
              <a:rPr lang="ru-RU" dirty="0"/>
              <a:t> := </a:t>
            </a:r>
            <a:r>
              <a:rPr lang="en-US" dirty="0"/>
              <a:t>number</a:t>
            </a:r>
            <a:r>
              <a:rPr lang="ru-RU" dirty="0"/>
              <a:t>1 + </a:t>
            </a:r>
            <a:r>
              <a:rPr lang="en-US" dirty="0"/>
              <a:t>number</a:t>
            </a:r>
            <a:r>
              <a:rPr lang="ru-RU" dirty="0"/>
              <a:t>2</a:t>
            </a:r>
            <a:endParaRPr lang="en-US" dirty="0"/>
          </a:p>
          <a:p>
            <a:pPr>
              <a:buFont typeface="Wingdings" panose="05000000000000000000" pitchFamily="2" charset="2"/>
              <a:buChar char="Ø"/>
            </a:pPr>
            <a:r>
              <a:rPr lang="en-US" dirty="0" smtClean="0"/>
              <a:t>/*</a:t>
            </a:r>
            <a:r>
              <a:rPr lang="ru-RU" dirty="0" smtClean="0"/>
              <a:t>Т.е. свойство </a:t>
            </a:r>
            <a:r>
              <a:rPr lang="ru-RU" dirty="0"/>
              <a:t>сложения, которое обозначается инфиксной операцией +, должно присутствовать в типах </a:t>
            </a:r>
            <a:r>
              <a:rPr lang="en-US" dirty="0"/>
              <a:t>Integer</a:t>
            </a:r>
            <a:r>
              <a:rPr lang="ru-RU" dirty="0"/>
              <a:t>, </a:t>
            </a:r>
            <a:r>
              <a:rPr lang="en-US" dirty="0"/>
              <a:t>Real</a:t>
            </a:r>
            <a:r>
              <a:rPr lang="ru-RU" dirty="0"/>
              <a:t> и </a:t>
            </a:r>
            <a:r>
              <a:rPr lang="en-US" dirty="0"/>
              <a:t>Double</a:t>
            </a:r>
            <a:r>
              <a:rPr lang="ru-RU" dirty="0"/>
              <a:t>. Кроме того, вызов вида </a:t>
            </a:r>
            <a:r>
              <a:rPr lang="en-US" dirty="0"/>
              <a:t>number</a:t>
            </a:r>
            <a:r>
              <a:rPr lang="ru-RU" dirty="0"/>
              <a:t>.+(</a:t>
            </a:r>
            <a:r>
              <a:rPr lang="en-US" dirty="0"/>
              <a:t>number</a:t>
            </a:r>
            <a:r>
              <a:rPr lang="ru-RU" dirty="0"/>
              <a:t>) должен быть правильным для всех видов сочетаний </a:t>
            </a:r>
            <a:r>
              <a:rPr lang="en-US" dirty="0"/>
              <a:t>Integer</a:t>
            </a:r>
            <a:r>
              <a:rPr lang="ru-RU" dirty="0"/>
              <a:t>.+(</a:t>
            </a:r>
            <a:r>
              <a:rPr lang="en-US" dirty="0"/>
              <a:t>Integer</a:t>
            </a:r>
            <a:r>
              <a:rPr lang="ru-RU" dirty="0"/>
              <a:t>), </a:t>
            </a:r>
            <a:r>
              <a:rPr lang="en-US" dirty="0"/>
              <a:t>Real</a:t>
            </a:r>
            <a:r>
              <a:rPr lang="ru-RU" dirty="0"/>
              <a:t>.+(</a:t>
            </a:r>
            <a:r>
              <a:rPr lang="en-US" dirty="0"/>
              <a:t>Real</a:t>
            </a:r>
            <a:r>
              <a:rPr lang="ru-RU" dirty="0"/>
              <a:t>) и </a:t>
            </a:r>
            <a:r>
              <a:rPr lang="en-US" dirty="0"/>
              <a:t>Double</a:t>
            </a:r>
            <a:r>
              <a:rPr lang="ru-RU" dirty="0"/>
              <a:t>.+(</a:t>
            </a:r>
            <a:r>
              <a:rPr lang="en-US" dirty="0"/>
              <a:t>Double</a:t>
            </a:r>
            <a:r>
              <a:rPr lang="ru-RU" dirty="0" smtClean="0"/>
              <a:t>).</a:t>
            </a:r>
            <a:r>
              <a:rPr lang="en-US" dirty="0" smtClean="0"/>
              <a:t>*/</a:t>
            </a:r>
            <a:endParaRPr lang="ru-RU" dirty="0"/>
          </a:p>
          <a:p>
            <a:pPr marL="0" indent="0">
              <a:buNone/>
            </a:pPr>
            <a:endParaRPr lang="en-US" dirty="0"/>
          </a:p>
        </p:txBody>
      </p:sp>
    </p:spTree>
    <p:extLst>
      <p:ext uri="{BB962C8B-B14F-4D97-AF65-F5344CB8AC3E}">
        <p14:creationId xmlns:p14="http://schemas.microsoft.com/office/powerpoint/2010/main" val="1916153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64" y="127000"/>
            <a:ext cx="8524875" cy="1244600"/>
          </a:xfrm>
        </p:spPr>
        <p:txBody>
          <a:bodyPr>
            <a:normAutofit fontScale="90000"/>
          </a:bodyPr>
          <a:lstStyle/>
          <a:p>
            <a:r>
              <a:rPr lang="ru-RU" dirty="0"/>
              <a:t>Неинициализированные переменные и нулевые указатели</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74806455"/>
              </p:ext>
            </p:extLst>
          </p:nvPr>
        </p:nvGraphicFramePr>
        <p:xfrm>
          <a:off x="109538" y="1206500"/>
          <a:ext cx="8924924" cy="551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8632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0"/>
            <a:ext cx="9144000" cy="1244600"/>
          </a:xfrm>
        </p:spPr>
        <p:txBody>
          <a:bodyPr>
            <a:normAutofit fontScale="90000"/>
          </a:bodyPr>
          <a:lstStyle/>
          <a:p>
            <a:r>
              <a:rPr lang="ru-RU" dirty="0"/>
              <a:t>Неинициализированные переменные и нулевые </a:t>
            </a:r>
            <a:r>
              <a:rPr lang="ru-RU" dirty="0" smtClean="0"/>
              <a:t>указатели</a:t>
            </a:r>
            <a:r>
              <a:rPr lang="en-US" dirty="0" smtClean="0"/>
              <a:t> (</a:t>
            </a:r>
            <a:r>
              <a:rPr lang="ru-RU" dirty="0" smtClean="0"/>
              <a:t>Пример</a:t>
            </a:r>
            <a:r>
              <a:rPr lang="en-US" dirty="0" smtClean="0"/>
              <a:t>)</a:t>
            </a:r>
            <a:endParaRPr lang="en-US" dirty="0"/>
          </a:p>
        </p:txBody>
      </p:sp>
      <p:sp>
        <p:nvSpPr>
          <p:cNvPr id="3" name="Content Placeholder 2"/>
          <p:cNvSpPr>
            <a:spLocks noGrp="1"/>
          </p:cNvSpPr>
          <p:nvPr>
            <p:ph sz="quarter" idx="1"/>
          </p:nvPr>
        </p:nvSpPr>
        <p:spPr>
          <a:xfrm>
            <a:off x="0" y="1206499"/>
            <a:ext cx="9010650" cy="5651500"/>
          </a:xfrm>
        </p:spPr>
        <p:txBody>
          <a:bodyPr/>
          <a:lstStyle/>
          <a:p>
            <a:pPr marL="0" indent="0">
              <a:buNone/>
            </a:pPr>
            <a:r>
              <a:rPr lang="en-US" sz="2400" dirty="0" err="1" smtClean="0"/>
              <a:t>attr</a:t>
            </a:r>
            <a:r>
              <a:rPr lang="ru-RU" sz="2400" dirty="0" smtClean="0"/>
              <a:t>1</a:t>
            </a:r>
            <a:r>
              <a:rPr lang="en-US" sz="2400" dirty="0" smtClean="0"/>
              <a:t> </a:t>
            </a:r>
            <a:r>
              <a:rPr lang="en-US" sz="2400" b="1" dirty="0"/>
              <a:t>is</a:t>
            </a:r>
            <a:r>
              <a:rPr lang="ru-RU" sz="2400" dirty="0"/>
              <a:t> </a:t>
            </a:r>
            <a:r>
              <a:rPr lang="ru-RU" sz="2400" dirty="0" smtClean="0"/>
              <a:t>5</a:t>
            </a:r>
            <a:r>
              <a:rPr lang="en-US" sz="2400" dirty="0" smtClean="0"/>
              <a:t> // </a:t>
            </a:r>
            <a:r>
              <a:rPr lang="ru-RU" sz="2400" dirty="0" smtClean="0"/>
              <a:t>Явная инициализация и неявная типизация</a:t>
            </a:r>
            <a:endParaRPr lang="en-US" sz="2400" dirty="0"/>
          </a:p>
          <a:p>
            <a:pPr marL="0" indent="0">
              <a:buNone/>
            </a:pPr>
            <a:r>
              <a:rPr lang="en-US" sz="2400" dirty="0" err="1" smtClean="0"/>
              <a:t>attr</a:t>
            </a:r>
            <a:r>
              <a:rPr lang="ru-RU" sz="2400" dirty="0"/>
              <a:t>2: </a:t>
            </a:r>
            <a:r>
              <a:rPr lang="en-US" sz="2400" dirty="0" smtClean="0"/>
              <a:t>Integer</a:t>
            </a:r>
            <a:r>
              <a:rPr lang="ru-RU" sz="2400" dirty="0" smtClean="0"/>
              <a:t> </a:t>
            </a:r>
            <a:r>
              <a:rPr lang="en-US" sz="2400" dirty="0" smtClean="0"/>
              <a:t>// </a:t>
            </a:r>
            <a:r>
              <a:rPr lang="ru-RU" sz="2400" dirty="0" smtClean="0"/>
              <a:t>Явная типизация и неявная инициализация</a:t>
            </a:r>
            <a:endParaRPr lang="en-US" sz="2400" dirty="0"/>
          </a:p>
          <a:p>
            <a:pPr marL="0" indent="0">
              <a:buNone/>
            </a:pPr>
            <a:r>
              <a:rPr lang="en-US" sz="2400" dirty="0" err="1" smtClean="0"/>
              <a:t>attr</a:t>
            </a:r>
            <a:r>
              <a:rPr lang="ru-RU" sz="2400" dirty="0"/>
              <a:t>3: </a:t>
            </a:r>
            <a:r>
              <a:rPr lang="ru-RU" sz="2400" b="1" dirty="0"/>
              <a:t>?</a:t>
            </a:r>
            <a:r>
              <a:rPr lang="en-US" sz="2400" dirty="0" smtClean="0"/>
              <a:t>Integer</a:t>
            </a:r>
            <a:r>
              <a:rPr lang="ru-RU" sz="2400" dirty="0" smtClean="0"/>
              <a:t> </a:t>
            </a:r>
            <a:r>
              <a:rPr lang="en-US" sz="2400" dirty="0" smtClean="0"/>
              <a:t>/</a:t>
            </a:r>
            <a:r>
              <a:rPr lang="ru-RU" sz="2400" dirty="0" smtClean="0"/>
              <a:t>* </a:t>
            </a:r>
            <a:r>
              <a:rPr lang="ru-RU" sz="2400" dirty="0"/>
              <a:t>Явная </a:t>
            </a:r>
            <a:r>
              <a:rPr lang="ru-RU" sz="2400" dirty="0" smtClean="0"/>
              <a:t>типизация и </a:t>
            </a:r>
            <a:r>
              <a:rPr lang="ru-RU" sz="2400" i="1" dirty="0" smtClean="0"/>
              <a:t>отсутствие значения</a:t>
            </a:r>
            <a:r>
              <a:rPr lang="ru-RU" sz="2400" dirty="0" smtClean="0"/>
              <a:t>.*</a:t>
            </a:r>
            <a:r>
              <a:rPr lang="en-US" sz="2400" dirty="0" smtClean="0"/>
              <a:t>/</a:t>
            </a:r>
            <a:endParaRPr lang="ru-RU" sz="2400" dirty="0" smtClean="0"/>
          </a:p>
          <a:p>
            <a:pPr marL="0" indent="0">
              <a:buNone/>
            </a:pPr>
            <a:r>
              <a:rPr lang="en-US" sz="2400" dirty="0" smtClean="0"/>
              <a:t>attr1 := attr2; attr2 := attr1; attr3 := attr2 // </a:t>
            </a:r>
            <a:r>
              <a:rPr lang="ru-RU" sz="2400" dirty="0" smtClean="0"/>
              <a:t>Все валидно!</a:t>
            </a:r>
          </a:p>
          <a:p>
            <a:pPr marL="0" indent="0">
              <a:buNone/>
            </a:pPr>
            <a:r>
              <a:rPr lang="en-US" sz="2400" dirty="0" smtClean="0"/>
              <a:t>attr1 := attr3; attr2 := attr3 // </a:t>
            </a:r>
            <a:r>
              <a:rPr lang="ru-RU" sz="2400" dirty="0" smtClean="0"/>
              <a:t>Ошибка компиляции</a:t>
            </a:r>
            <a:endParaRPr lang="en-US" sz="2400" dirty="0"/>
          </a:p>
          <a:p>
            <a:pPr marL="0" indent="0">
              <a:buNone/>
            </a:pPr>
            <a:r>
              <a:rPr lang="en-US" b="1" dirty="0" smtClean="0"/>
              <a:t>if</a:t>
            </a:r>
            <a:r>
              <a:rPr lang="en-US" dirty="0" smtClean="0"/>
              <a:t> </a:t>
            </a:r>
            <a:r>
              <a:rPr lang="en-US" dirty="0"/>
              <a:t>attr3 </a:t>
            </a:r>
            <a:r>
              <a:rPr lang="en-US" b="1" dirty="0" err="1" smtClean="0"/>
              <a:t>typeof</a:t>
            </a:r>
            <a:r>
              <a:rPr lang="en-US" dirty="0" smtClean="0"/>
              <a:t> </a:t>
            </a:r>
            <a:r>
              <a:rPr lang="en-US" dirty="0"/>
              <a:t>Integer </a:t>
            </a:r>
            <a:r>
              <a:rPr lang="en-US" b="1" dirty="0" smtClean="0"/>
              <a:t>then</a:t>
            </a:r>
            <a:r>
              <a:rPr lang="ru-RU" b="1" dirty="0" smtClean="0"/>
              <a:t> </a:t>
            </a:r>
            <a:r>
              <a:rPr lang="en-US" dirty="0" smtClean="0"/>
              <a:t>// </a:t>
            </a:r>
            <a:r>
              <a:rPr lang="ru-RU" dirty="0" smtClean="0"/>
              <a:t>Внутри </a:t>
            </a:r>
            <a:r>
              <a:rPr lang="en-US" dirty="0" smtClean="0"/>
              <a:t>- </a:t>
            </a:r>
            <a:r>
              <a:rPr lang="ru-RU" dirty="0" smtClean="0"/>
              <a:t>тип </a:t>
            </a:r>
            <a:r>
              <a:rPr lang="en-US" dirty="0" smtClean="0"/>
              <a:t>attr3 Integer!</a:t>
            </a:r>
            <a:r>
              <a:rPr lang="en-US" dirty="0"/>
              <a:t/>
            </a:r>
            <a:br>
              <a:rPr lang="en-US" dirty="0"/>
            </a:br>
            <a:r>
              <a:rPr lang="en-US" dirty="0"/>
              <a:t>    attr3 := attr3 + 5</a:t>
            </a:r>
            <a:br>
              <a:rPr lang="en-US" dirty="0"/>
            </a:br>
            <a:r>
              <a:rPr lang="en-US" dirty="0"/>
              <a:t>    attr1 := </a:t>
            </a:r>
            <a:r>
              <a:rPr lang="en-US" dirty="0" smtClean="0"/>
              <a:t>attr3</a:t>
            </a:r>
            <a:r>
              <a:rPr lang="en-US" dirty="0"/>
              <a:t/>
            </a:r>
            <a:br>
              <a:rPr lang="en-US" dirty="0"/>
            </a:br>
            <a:r>
              <a:rPr lang="en-US" b="1" dirty="0"/>
              <a:t>end</a:t>
            </a:r>
            <a:endParaRPr lang="en-US" dirty="0"/>
          </a:p>
          <a:p>
            <a:pPr marL="0" indent="0">
              <a:buNone/>
            </a:pPr>
            <a:r>
              <a:rPr lang="ru-RU" b="1" dirty="0" smtClean="0"/>
              <a:t>?</a:t>
            </a:r>
            <a:r>
              <a:rPr lang="en-US" dirty="0" err="1"/>
              <a:t>attr</a:t>
            </a:r>
            <a:r>
              <a:rPr lang="ru-RU" dirty="0" smtClean="0"/>
              <a:t>3</a:t>
            </a:r>
            <a:r>
              <a:rPr lang="en-US" dirty="0" smtClean="0"/>
              <a:t> // </a:t>
            </a:r>
            <a:r>
              <a:rPr lang="ru-RU" dirty="0" smtClean="0"/>
              <a:t>Потеря значения</a:t>
            </a:r>
            <a:r>
              <a:rPr lang="en-US" dirty="0" smtClean="0"/>
              <a:t> </a:t>
            </a:r>
            <a:r>
              <a:rPr lang="ru-RU" dirty="0" smtClean="0"/>
              <a:t>и смена типа!</a:t>
            </a:r>
            <a:endParaRPr lang="en-US" dirty="0"/>
          </a:p>
        </p:txBody>
      </p:sp>
    </p:spTree>
    <p:extLst>
      <p:ext uri="{BB962C8B-B14F-4D97-AF65-F5344CB8AC3E}">
        <p14:creationId xmlns:p14="http://schemas.microsoft.com/office/powerpoint/2010/main" val="42397871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Multi-types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fontScale="92500" lnSpcReduction="20000"/>
          </a:bodyPr>
          <a:lstStyle/>
          <a:p>
            <a:endParaRPr lang="ru-RU" sz="1600" dirty="0"/>
          </a:p>
          <a:p>
            <a:r>
              <a:rPr lang="en-US" sz="1600" dirty="0" smtClean="0"/>
              <a:t>Fur</a:t>
            </a: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a:t>
            </a:r>
            <a:r>
              <a:rPr lang="en-US" sz="1600" dirty="0">
                <a:solidFill>
                  <a:srgbClr val="0000FF"/>
                </a:solidFill>
                <a:latin typeface="Lucida Console" pitchFamily="49" charset="0"/>
              </a:rPr>
              <a:t>Integer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Real</a:t>
            </a:r>
            <a:r>
              <a:rPr lang="ru-RU" sz="1600" dirty="0">
                <a:solidFill>
                  <a:srgbClr val="0000FF"/>
                </a:solidFill>
                <a:latin typeface="Lucida Console" pitchFamily="49" charset="0"/>
              </a:rPr>
              <a:t> | </a:t>
            </a:r>
            <a:r>
              <a:rPr lang="en-US" sz="1600" dirty="0" err="1">
                <a:solidFill>
                  <a:srgbClr val="0000FF"/>
                </a:solidFill>
                <a:latin typeface="Lucida Console" pitchFamily="49" charset="0"/>
              </a:rPr>
              <a:t>myType</a:t>
            </a:r>
            <a:endParaRPr lang="ru-RU"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Атрибуту </a:t>
            </a:r>
            <a:r>
              <a:rPr lang="en-US" sz="1600" dirty="0">
                <a:solidFill>
                  <a:srgbClr val="0000FF"/>
                </a:solidFill>
                <a:latin typeface="Lucida Console" pitchFamily="49" charset="0"/>
                <a:cs typeface="Arial" pitchFamily="34" charset="0"/>
              </a:rPr>
              <a:t>number</a:t>
            </a:r>
            <a:r>
              <a:rPr lang="ru-RU" sz="1600" dirty="0">
                <a:latin typeface="Arial" pitchFamily="34" charset="0"/>
                <a:cs typeface="Arial" pitchFamily="34" charset="0"/>
              </a:rPr>
              <a:t> можно присваивать сущности типов </a:t>
            </a:r>
            <a:r>
              <a:rPr lang="en-US" sz="1600" dirty="0">
                <a:solidFill>
                  <a:srgbClr val="0000FF"/>
                </a:solidFill>
                <a:latin typeface="Lucida Console" pitchFamily="49" charset="0"/>
                <a:cs typeface="Arial" pitchFamily="34" charset="0"/>
              </a:rPr>
              <a:t>Integer</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latin typeface="Arial" pitchFamily="34" charset="0"/>
                <a:cs typeface="Arial" pitchFamily="34" charset="0"/>
              </a:rPr>
              <a:t>, </a:t>
            </a:r>
            <a:r>
              <a:rPr lang="en-US" sz="1600" dirty="0" err="1">
                <a:solidFill>
                  <a:srgbClr val="0000FF"/>
                </a:solidFill>
                <a:latin typeface="Lucida Console" pitchFamily="49" charset="0"/>
                <a:cs typeface="Arial" pitchFamily="34" charset="0"/>
              </a:rPr>
              <a:t>myType</a:t>
            </a:r>
            <a:r>
              <a:rPr lang="en-US" sz="1600" dirty="0">
                <a:latin typeface="Arial" pitchFamily="34" charset="0"/>
                <a:cs typeface="Arial" pitchFamily="34" charset="0"/>
              </a:rPr>
              <a:t> </a:t>
            </a:r>
            <a:r>
              <a:rPr lang="ru-RU" sz="1600" dirty="0">
                <a:latin typeface="Arial" pitchFamily="34" charset="0"/>
                <a:cs typeface="Arial" pitchFamily="34" charset="0"/>
              </a:rPr>
              <a:t>или их наследников. Соответственно, можно обращаться к тем свойствам мультитипа, которые </a:t>
            </a:r>
            <a:r>
              <a:rPr lang="ru-RU" sz="1600" i="1" dirty="0">
                <a:latin typeface="Arial" pitchFamily="34" charset="0"/>
                <a:cs typeface="Arial" pitchFamily="34" charset="0"/>
              </a:rPr>
              <a:t>присутствуют</a:t>
            </a:r>
            <a:r>
              <a:rPr lang="ru-RU" sz="1600" dirty="0">
                <a:latin typeface="Arial" pitchFamily="34" charset="0"/>
                <a:cs typeface="Arial" pitchFamily="34" charset="0"/>
              </a:rPr>
              <a:t> во всех трех типах.</a:t>
            </a:r>
          </a:p>
          <a:p>
            <a:pPr>
              <a:buNone/>
            </a:pPr>
            <a:endParaRPr lang="ru-RU" sz="1600" dirty="0">
              <a:latin typeface="Arial" pitchFamily="34" charset="0"/>
              <a:cs typeface="Arial" pitchFamily="34" charset="0"/>
            </a:endParaRP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1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2</a:t>
            </a:r>
            <a:endParaRPr lang="en-US"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Свойство сложения, которое обозначается инфиксной операцией </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должно присутствовать во всех типах, образующих мультитип.</a:t>
            </a:r>
            <a:br>
              <a:rPr lang="ru-RU" sz="1600" dirty="0">
                <a:latin typeface="Arial" pitchFamily="34" charset="0"/>
                <a:cs typeface="Arial" pitchFamily="34" charset="0"/>
              </a:rPr>
            </a:br>
            <a:r>
              <a:rPr lang="ru-RU" sz="1600" dirty="0">
                <a:latin typeface="Arial" pitchFamily="34" charset="0"/>
                <a:cs typeface="Arial" pitchFamily="34" charset="0"/>
              </a:rPr>
              <a:t>Кроме того, вызов вида </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должен быть правильным</a:t>
            </a:r>
            <a:br>
              <a:rPr lang="ru-RU" sz="1600" dirty="0">
                <a:latin typeface="Arial" pitchFamily="34" charset="0"/>
                <a:cs typeface="Arial" pitchFamily="34" charset="0"/>
              </a:rPr>
            </a:br>
            <a:r>
              <a:rPr lang="ru-RU" sz="1600" dirty="0">
                <a:latin typeface="Arial" pitchFamily="34" charset="0"/>
                <a:cs typeface="Arial" pitchFamily="34" charset="0"/>
              </a:rPr>
              <a:t>для всех видов сочетаний </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и </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a:t>
            </a:r>
            <a:endParaRPr lang="en-US" sz="1600" dirty="0">
              <a:latin typeface="Arial" pitchFamily="34" charset="0"/>
              <a:cs typeface="Arial" pitchFamily="34" charset="0"/>
            </a:endParaRPr>
          </a:p>
          <a:p>
            <a:r>
              <a:rPr lang="en-US" sz="1600" dirty="0" err="1" smtClean="0"/>
              <a:t>ther</a:t>
            </a:r>
            <a:r>
              <a:rPr lang="en-US" sz="1600" dirty="0" smtClean="0"/>
              <a:t> generalization of inheritance</a:t>
            </a:r>
          </a:p>
        </p:txBody>
      </p:sp>
      <p:sp>
        <p:nvSpPr>
          <p:cNvPr id="4" name="Объект 3"/>
          <p:cNvSpPr>
            <a:spLocks noGrp="1"/>
          </p:cNvSpPr>
          <p:nvPr>
            <p:ph sz="quarter" idx="2"/>
          </p:nvPr>
        </p:nvSpPr>
        <p:spPr>
          <a:xfrm>
            <a:off x="3733800" y="609600"/>
            <a:ext cx="4953000" cy="5277757"/>
          </a:xfrm>
        </p:spPr>
        <p:txBody>
          <a:bodyPr>
            <a:normAutofit fontScale="92500" lnSpcReduction="20000"/>
          </a:bodyPr>
          <a:lstStyle/>
          <a:p>
            <a:pPr marL="0" indent="0">
              <a:buNone/>
            </a:pPr>
            <a:r>
              <a:rPr lang="en-US" sz="1600" dirty="0" smtClean="0">
                <a:solidFill>
                  <a:srgbClr val="0000FF"/>
                </a:solidFill>
                <a:latin typeface="Lucida Console" pitchFamily="49" charset="0"/>
              </a:rPr>
              <a:t>// Example ///</a:t>
            </a: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a2: Integer | Real | String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 “string”</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p:txBody>
      </p:sp>
      <p:sp>
        <p:nvSpPr>
          <p:cNvPr id="18" name="TextBox 17"/>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8</a:t>
            </a:r>
          </a:p>
        </p:txBody>
      </p:sp>
      <p:sp>
        <p:nvSpPr>
          <p:cNvPr id="6" name="Rounded Rectangle 5"/>
          <p:cNvSpPr/>
          <p:nvPr/>
        </p:nvSpPr>
        <p:spPr>
          <a:xfrm>
            <a:off x="3733800" y="2541813"/>
            <a:ext cx="4354287" cy="334554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Проблема</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Пусть имеются две или более сущности разных</a:t>
            </a:r>
            <a:r>
              <a:rPr lang="en-US" dirty="0">
                <a:latin typeface="Arial" pitchFamily="34" charset="0"/>
                <a:cs typeface="Arial" pitchFamily="34" charset="0"/>
              </a:rPr>
              <a:t> (</a:t>
            </a:r>
            <a:r>
              <a:rPr lang="ru-RU" dirty="0">
                <a:latin typeface="Arial" pitchFamily="34" charset="0"/>
                <a:cs typeface="Arial" pitchFamily="34" charset="0"/>
              </a:rPr>
              <a:t>не конформных друг другу</a:t>
            </a:r>
            <a:r>
              <a:rPr lang="en-US" dirty="0">
                <a:latin typeface="Arial" pitchFamily="34" charset="0"/>
                <a:cs typeface="Arial" pitchFamily="34" charset="0"/>
              </a:rPr>
              <a:t>)</a:t>
            </a:r>
            <a:r>
              <a:rPr lang="ru-RU" dirty="0">
                <a:latin typeface="Arial" pitchFamily="34" charset="0"/>
                <a:cs typeface="Arial" pitchFamily="34" charset="0"/>
              </a:rPr>
              <a:t> типов, с общими свойствами (</a:t>
            </a:r>
            <a:r>
              <a:rPr lang="en-US" dirty="0">
                <a:latin typeface="Arial" pitchFamily="34" charset="0"/>
                <a:cs typeface="Arial" pitchFamily="34" charset="0"/>
              </a:rPr>
              <a:t>features</a:t>
            </a:r>
            <a:r>
              <a:rPr lang="ru-RU" dirty="0">
                <a:latin typeface="Arial" pitchFamily="34" charset="0"/>
                <a:cs typeface="Arial" pitchFamily="34" charset="0"/>
              </a:rPr>
              <a:t>).</a:t>
            </a:r>
          </a:p>
          <a:p>
            <a:pPr lvl="1">
              <a:spcAft>
                <a:spcPts val="1200"/>
              </a:spcAft>
            </a:pPr>
            <a:r>
              <a:rPr lang="ru-RU" dirty="0">
                <a:latin typeface="Arial" pitchFamily="34" charset="0"/>
                <a:cs typeface="Arial" pitchFamily="34" charset="0"/>
              </a:rPr>
              <a:t>Как написать общий код для работы с этими свойствами,</a:t>
            </a:r>
            <a:br>
              <a:rPr lang="ru-RU" dirty="0">
                <a:latin typeface="Arial" pitchFamily="34" charset="0"/>
                <a:cs typeface="Arial" pitchFamily="34" charset="0"/>
              </a:rPr>
            </a:br>
            <a:r>
              <a:rPr lang="ru-RU" dirty="0">
                <a:latin typeface="Arial" pitchFamily="34" charset="0"/>
                <a:cs typeface="Arial" pitchFamily="34" charset="0"/>
              </a:rPr>
              <a:t>не вводя общего родителя (базового класса)</a:t>
            </a:r>
            <a:r>
              <a:rPr lang="en-US" dirty="0">
                <a:latin typeface="Arial" pitchFamily="34" charset="0"/>
                <a:cs typeface="Arial" pitchFamily="34" charset="0"/>
              </a:rPr>
              <a:t>?</a:t>
            </a:r>
            <a:endParaRPr lang="ru-RU" dirty="0">
              <a:latin typeface="Arial" pitchFamily="34" charset="0"/>
              <a:cs typeface="Arial" pitchFamily="34" charset="0"/>
            </a:endParaRPr>
          </a:p>
        </p:txBody>
      </p:sp>
      <p:sp>
        <p:nvSpPr>
          <p:cNvPr id="7" name="Rounded Rectangle 6"/>
          <p:cNvSpPr/>
          <p:nvPr/>
        </p:nvSpPr>
        <p:spPr>
          <a:xfrm>
            <a:off x="4086581" y="4056744"/>
            <a:ext cx="4920343" cy="2627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Решение</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Понятие </a:t>
            </a:r>
            <a:r>
              <a:rPr lang="ru-RU" b="1" u="sng" dirty="0">
                <a:latin typeface="Arial" pitchFamily="34" charset="0"/>
                <a:cs typeface="Arial" pitchFamily="34" charset="0"/>
              </a:rPr>
              <a:t>мультитипа</a:t>
            </a:r>
          </a:p>
          <a:p>
            <a:pPr>
              <a:spcAft>
                <a:spcPts val="1200"/>
              </a:spcAft>
            </a:pPr>
            <a:r>
              <a:rPr lang="ru-RU" dirty="0">
                <a:latin typeface="Arial" pitchFamily="34" charset="0"/>
                <a:cs typeface="Arial" pitchFamily="34" charset="0"/>
              </a:rPr>
              <a:t>Введение в язык этого понятия вместе</a:t>
            </a:r>
            <a:br>
              <a:rPr lang="ru-RU" dirty="0">
                <a:latin typeface="Arial" pitchFamily="34" charset="0"/>
                <a:cs typeface="Arial" pitchFamily="34" charset="0"/>
              </a:rPr>
            </a:br>
            <a:r>
              <a:rPr lang="ru-RU" dirty="0">
                <a:latin typeface="Arial" pitchFamily="34" charset="0"/>
                <a:cs typeface="Arial" pitchFamily="34" charset="0"/>
              </a:rPr>
              <a:t>с соответствующим механизмом контроля может заменить правила структурной эквивалентности типов без нарушения принципов статической типизации.</a:t>
            </a:r>
          </a:p>
        </p:txBody>
      </p:sp>
    </p:spTree>
    <p:extLst>
      <p:ext uri="{BB962C8B-B14F-4D97-AF65-F5344CB8AC3E}">
        <p14:creationId xmlns:p14="http://schemas.microsoft.com/office/powerpoint/2010/main" val="1218787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887445048"/>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Calibri" pitchFamily="34" charset="0"/>
              </a:rPr>
              <a:t>unit</a:t>
            </a:r>
            <a:r>
              <a:rPr lang="en-US" altLang="en-US" sz="1800" dirty="0">
                <a:solidFill>
                  <a:srgbClr val="0000FF"/>
                </a:solidFill>
                <a:latin typeface="Lucida Console" pitchFamily="49" charset="0"/>
                <a:ea typeface="+mn-ea"/>
                <a:cs typeface="Calibri" pitchFamily="34" charset="0"/>
              </a:rPr>
              <a:t> X </a:t>
            </a: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variable0</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p>
          <a:p>
            <a:pPr marL="0" indent="0">
              <a:buNone/>
            </a:pPr>
            <a:r>
              <a:rPr lang="en-US" altLang="en-US" sz="1800" dirty="0">
                <a:solidFill>
                  <a:srgbClr val="0000FF"/>
                </a:solidFill>
                <a:latin typeface="Lucida Console" pitchFamily="49" charset="0"/>
                <a:ea typeface="+mn-ea"/>
                <a:cs typeface="Calibri" pitchFamily="34" charset="0"/>
              </a:rPr>
              <a:t>	variable1</a:t>
            </a:r>
            <a:r>
              <a:rPr lang="en-US" altLang="en-US" sz="1800" b="1" dirty="0">
                <a:solidFill>
                  <a:srgbClr val="0000FF"/>
                </a:solidFill>
                <a:latin typeface="Lucida Console" pitchFamily="49" charset="0"/>
                <a:ea typeface="+mn-ea"/>
                <a:cs typeface="Calibri" pitchFamily="34" charset="0"/>
              </a:rPr>
              <a:t>: ?</a:t>
            </a:r>
            <a:r>
              <a:rPr lang="en-US" altLang="en-US" sz="1800" dirty="0">
                <a:solidFill>
                  <a:srgbClr val="0000FF"/>
                </a:solidFill>
                <a:latin typeface="Lucida Console" pitchFamily="49" charset="0"/>
                <a:ea typeface="+mn-ea"/>
                <a:cs typeface="Calibri" pitchFamily="34" charset="0"/>
              </a:rPr>
              <a:t>Type // </a:t>
            </a:r>
            <a:r>
              <a:rPr lang="en-US" altLang="en-US" sz="1600" dirty="0">
                <a:solidFill>
                  <a:srgbClr val="0000FF"/>
                </a:solidFill>
                <a:latin typeface="Lucida Console" pitchFamily="49" charset="0"/>
                <a:ea typeface="+mn-ea"/>
                <a:cs typeface="Calibri" pitchFamily="34" charset="0"/>
              </a:rPr>
              <a:t>variable1 is explicitly non-initialized.</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variable3</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init</a:t>
            </a:r>
            <a:r>
              <a:rPr lang="en-US" altLang="en-US" sz="1800" b="1" dirty="0">
                <a:solidFill>
                  <a:srgbClr val="0000FF"/>
                </a:solidFill>
                <a:latin typeface="Lucida Console" pitchFamily="49" charset="0"/>
                <a:ea typeface="+mn-ea"/>
                <a:cs typeface="Calibri" pitchFamily="34" charset="0"/>
              </a:rPr>
              <a:t> is</a:t>
            </a:r>
          </a:p>
          <a:p>
            <a:pPr marL="0" indent="0">
              <a:buNone/>
            </a:pPr>
            <a:r>
              <a:rPr lang="en-US" altLang="en-US" sz="1800" dirty="0">
                <a:solidFill>
                  <a:srgbClr val="0000FF"/>
                </a:solidFill>
                <a:latin typeface="Lucida Console" pitchFamily="49" charset="0"/>
                <a:ea typeface="+mn-ea"/>
                <a:cs typeface="Calibri" pitchFamily="34" charset="0"/>
              </a:rPr>
              <a:t>		variable0 :=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That is an assignment </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 constant1 </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Compile time error</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end</a:t>
            </a:r>
          </a:p>
          <a:p>
            <a:pPr marL="0" indent="0">
              <a:buNone/>
            </a:pPr>
            <a:r>
              <a:rPr lang="en-US" altLang="en-US" sz="1800" dirty="0">
                <a:solidFill>
                  <a:srgbClr val="0000FF"/>
                </a:solidFill>
                <a:latin typeface="Lucida Console" pitchFamily="49" charset="0"/>
                <a:ea typeface="+mn-ea"/>
                <a:cs typeface="Calibri" pitchFamily="34" charset="0"/>
              </a:rPr>
              <a:t>x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smtClean="0">
                <a:solidFill>
                  <a:srgbClr val="0000FF"/>
                </a:solidFill>
                <a:latin typeface="Lucida Console" pitchFamily="49" charset="0"/>
                <a:ea typeface="+mn-ea"/>
                <a:cs typeface="Calibri" pitchFamily="34" charset="0"/>
              </a:rPr>
              <a:t>X; y </a:t>
            </a:r>
            <a:r>
              <a:rPr lang="en-US" altLang="en-US" sz="1800" b="1" dirty="0" smtClean="0">
                <a:solidFill>
                  <a:srgbClr val="0000FF"/>
                </a:solidFill>
                <a:latin typeface="Lucida Console" pitchFamily="49" charset="0"/>
                <a:ea typeface="+mn-ea"/>
                <a:cs typeface="Calibri" pitchFamily="34" charset="0"/>
              </a:rPr>
              <a:t>is</a:t>
            </a:r>
            <a:r>
              <a:rPr lang="en-US" altLang="en-US" sz="1800" dirty="0" smtClean="0">
                <a:solidFill>
                  <a:srgbClr val="0000FF"/>
                </a:solidFill>
                <a:latin typeface="Lucida Console" pitchFamily="49" charset="0"/>
                <a:ea typeface="+mn-ea"/>
                <a:cs typeface="Calibri" pitchFamily="34" charset="0"/>
              </a:rPr>
              <a:t> X.variable0</a:t>
            </a:r>
            <a:endParaRPr lang="en-US" altLang="en-US" sz="1800" dirty="0">
              <a:solidFill>
                <a:srgbClr val="0000FF"/>
              </a:solidFill>
              <a:latin typeface="Lucida Console" pitchFamily="49" charset="0"/>
              <a:ea typeface="+mn-ea"/>
              <a:cs typeface="Calibri" pitchFamily="34" charset="0"/>
            </a:endParaRP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language</a:t>
            </a:r>
          </a:p>
        </p:txBody>
      </p:sp>
      <p:sp>
        <p:nvSpPr>
          <p:cNvPr id="6" name="Content Placeholder 3"/>
          <p:cNvSpPr txBox="1">
            <a:spLocks/>
          </p:cNvSpPr>
          <p:nvPr/>
        </p:nvSpPr>
        <p:spPr>
          <a:xfrm>
            <a:off x="4314826" y="648002"/>
            <a:ext cx="4695824" cy="5981398"/>
          </a:xfrm>
          <a:prstGeom prst="rect">
            <a:avLst/>
          </a:prstGeom>
        </p:spPr>
        <p:txBody>
          <a:bodyPr lIns="0" rIns="0"/>
          <a:lstStyle/>
          <a:p>
            <a:pPr eaLnBrk="0" fontAlgn="base" hangingPunct="0">
              <a:spcBef>
                <a:spcPts val="575"/>
              </a:spcBef>
              <a:spcAft>
                <a:spcPct val="0"/>
              </a:spcAft>
              <a:buClr>
                <a:schemeClr val="accent1"/>
              </a:buClr>
              <a:buSzPct val="85000"/>
              <a:defRPr/>
            </a:pP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err="1" smtClean="0">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((“ha-ha-ha”))</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routine(strings: Array[String])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smtClean="0">
                <a:solidFill>
                  <a:srgbClr val="0000FF"/>
                </a:solidFill>
                <a:latin typeface="Lucida Console" pitchFamily="49" charset="0"/>
                <a:cs typeface="Calibri" pitchFamily="34" charset="0"/>
              </a:rPr>
              <a:t>end</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a:t>
            </a:r>
            <a:r>
              <a:rPr lang="en-US" sz="1600" dirty="0" smtClean="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C</a:t>
            </a:r>
            <a:br>
              <a:rPr lang="en-US" sz="1600"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    </a:t>
            </a:r>
            <a:r>
              <a:rPr lang="en-US" sz="1600" b="1" dirty="0" err="1" smtClean="0">
                <a:solidFill>
                  <a:srgbClr val="0000FF"/>
                </a:solidFill>
                <a:latin typeface="Lucida Console" pitchFamily="49" charset="0"/>
                <a:cs typeface="Calibri" pitchFamily="34" charset="0"/>
              </a:rPr>
              <a:t>init</a:t>
            </a:r>
            <a:r>
              <a:rPr lang="en-US" sz="1600" b="1" dirty="0" smtClean="0">
                <a:solidFill>
                  <a:srgbClr val="0000FF"/>
                </a:solidFill>
                <a:latin typeface="Lucida Console" pitchFamily="49" charset="0"/>
                <a:cs typeface="Calibri" pitchFamily="34" charset="0"/>
              </a:rPr>
              <a:t> is end</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b="1" dirty="0" err="1" smtClean="0">
                <a:solidFill>
                  <a:srgbClr val="0000FF"/>
                </a:solidFill>
                <a:latin typeface="Lucida Console" pitchFamily="49" charset="0"/>
                <a:cs typeface="Calibri" pitchFamily="34" charset="0"/>
              </a:rPr>
              <a:t>end</a:t>
            </a:r>
            <a:endParaRPr lang="en-US" sz="1600" b="1"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lang="en-US" sz="1600" dirty="0" smtClean="0">
                <a:solidFill>
                  <a:srgbClr val="0000FF"/>
                </a:solidFill>
                <a:latin typeface="Lucida Console" pitchFamily="49" charset="0"/>
                <a:cs typeface="Calibri" pitchFamily="34" charset="0"/>
              </a:rPr>
              <a:t>	foo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is end</a:t>
            </a:r>
          </a:p>
          <a:p>
            <a:r>
              <a:rPr lang="en-US" sz="1600" dirty="0" smtClean="0"/>
              <a:t>	</a:t>
            </a:r>
            <a:r>
              <a:rPr lang="en-US" sz="1600" b="1" dirty="0">
                <a:solidFill>
                  <a:srgbClr val="0000FF"/>
                </a:solidFill>
                <a:latin typeface="Lucida Console" pitchFamily="49" charset="0"/>
                <a:cs typeface="Calibri" pitchFamily="34" charset="0"/>
              </a:rPr>
              <a:t>unit</a:t>
            </a:r>
            <a:r>
              <a:rPr lang="en-US" sz="1600" dirty="0">
                <a:solidFill>
                  <a:srgbClr val="0000FF"/>
                </a:solidFill>
                <a:latin typeface="Lucida Console" pitchFamily="49" charset="0"/>
                <a:cs typeface="Calibri" pitchFamily="34" charset="0"/>
              </a:rPr>
              <a:t> A </a:t>
            </a:r>
            <a:r>
              <a:rPr lang="en-US" sz="1600" b="1" dirty="0">
                <a:solidFill>
                  <a:srgbClr val="0000FF"/>
                </a:solidFill>
                <a:latin typeface="Lucida Console" pitchFamily="49" charset="0"/>
                <a:cs typeface="Calibri" pitchFamily="34" charset="0"/>
              </a:rPr>
              <a:t>is </a:t>
            </a:r>
            <a:r>
              <a:rPr lang="en-US" sz="1600" b="1" dirty="0" smtClean="0">
                <a:solidFill>
                  <a:srgbClr val="0000FF"/>
                </a:solidFill>
                <a:latin typeface="Lucida Console" pitchFamily="49" charset="0"/>
                <a:cs typeface="Calibri" pitchFamily="34" charset="0"/>
              </a:rPr>
              <a:t>foo is do end </a:t>
            </a:r>
            <a:r>
              <a:rPr lang="en-US" sz="1600" b="1" dirty="0" err="1" smtClean="0">
                <a:solidFill>
                  <a:srgbClr val="0000FF"/>
                </a:solidFill>
                <a:latin typeface="Lucida Console" pitchFamily="49" charset="0"/>
                <a:cs typeface="Calibri" pitchFamily="34" charset="0"/>
              </a:rPr>
              <a:t>end</a:t>
            </a:r>
            <a:endParaRPr lang="en-US" sz="1600" b="1" dirty="0">
              <a:solidFill>
                <a:srgbClr val="0000FF"/>
              </a:solidFill>
              <a:latin typeface="Lucida Console" pitchFamily="49" charset="0"/>
              <a:cs typeface="Calibri" pitchFamily="34" charset="0"/>
            </a:endParaRPr>
          </a:p>
          <a:p>
            <a:r>
              <a:rPr lang="en-US" sz="1600" dirty="0"/>
              <a:t>Source 2:</a:t>
            </a:r>
          </a:p>
          <a:p>
            <a:r>
              <a:rPr lang="en-US" sz="1600" dirty="0"/>
              <a:t>	</a:t>
            </a:r>
            <a:r>
              <a:rPr lang="en-US" sz="1600" dirty="0" smtClean="0">
                <a:solidFill>
                  <a:srgbClr val="0000FF"/>
                </a:solidFill>
                <a:latin typeface="Lucida Console" pitchFamily="49" charset="0"/>
                <a:cs typeface="Calibri" pitchFamily="34" charset="0"/>
              </a:rPr>
              <a:t>goo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is end</a:t>
            </a:r>
          </a:p>
          <a:p>
            <a:endParaRPr lang="en-US" sz="1600" dirty="0" smtClean="0"/>
          </a:p>
          <a:p>
            <a:r>
              <a:rPr lang="en-US" sz="1600" dirty="0" smtClean="0"/>
              <a:t>Source </a:t>
            </a:r>
            <a:r>
              <a:rPr lang="en-US" sz="1600" dirty="0"/>
              <a:t>3:</a:t>
            </a:r>
          </a:p>
          <a:p>
            <a:r>
              <a:rPr lang="en-US" sz="1600" dirty="0" smtClean="0">
                <a:solidFill>
                  <a:srgbClr val="0000FF"/>
                </a:solidFill>
                <a:latin typeface="Lucida Console" pitchFamily="49" charset="0"/>
                <a:cs typeface="Calibri" pitchFamily="34" charset="0"/>
              </a:rPr>
              <a:t>	foo</a:t>
            </a:r>
            <a:endParaRPr lang="en-US" sz="1600" dirty="0">
              <a:solidFill>
                <a:srgbClr val="0000FF"/>
              </a:solidFill>
              <a:latin typeface="Lucida Console" pitchFamily="49" charset="0"/>
              <a:cs typeface="Calibri" pitchFamily="34" charset="0"/>
            </a:endParaRPr>
          </a:p>
          <a:p>
            <a:r>
              <a:rPr lang="en-US" sz="1600" dirty="0" smtClean="0">
                <a:solidFill>
                  <a:srgbClr val="0000FF"/>
                </a:solidFill>
                <a:latin typeface="Lucida Console" pitchFamily="49" charset="0"/>
                <a:cs typeface="Calibri" pitchFamily="34" charset="0"/>
              </a:rPr>
              <a:t>	goo</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a </a:t>
            </a:r>
            <a:r>
              <a:rPr lang="en-US" sz="1600" b="1" dirty="0" smtClean="0">
                <a:solidFill>
                  <a:srgbClr val="0000FF"/>
                </a:solidFill>
                <a:latin typeface="Lucida Console" pitchFamily="49" charset="0"/>
                <a:cs typeface="Calibri" pitchFamily="34" charset="0"/>
              </a:rPr>
              <a:t>is</a:t>
            </a:r>
            <a:r>
              <a:rPr lang="en-US" sz="1600" dirty="0" smtClean="0">
                <a:solidFill>
                  <a:srgbClr val="0000FF"/>
                </a:solidFill>
                <a:latin typeface="Lucida Console" pitchFamily="49" charset="0"/>
                <a:cs typeface="Calibri" pitchFamily="34" charset="0"/>
              </a:rPr>
              <a:t> A</a:t>
            </a:r>
          </a:p>
          <a:p>
            <a:r>
              <a:rPr lang="en-US" sz="1600" dirty="0">
                <a:solidFill>
                  <a:srgbClr val="0000FF"/>
                </a:solidFill>
                <a:latin typeface="Lucida Console" pitchFamily="49" charset="0"/>
                <a:cs typeface="Calibri" pitchFamily="34" charset="0"/>
              </a:rPr>
              <a:t>	</a:t>
            </a:r>
            <a:r>
              <a:rPr lang="en-US" sz="1600" dirty="0" err="1" smtClean="0">
                <a:solidFill>
                  <a:srgbClr val="0000FF"/>
                </a:solidFill>
                <a:latin typeface="Lucida Console" pitchFamily="49" charset="0"/>
                <a:cs typeface="Calibri" pitchFamily="34" charset="0"/>
              </a:rPr>
              <a:t>a.foo</a:t>
            </a:r>
            <a:endParaRPr lang="en-US"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fontScale="92500" lnSpcReduction="10000"/>
          </a:bodyPr>
          <a:lstStyle/>
          <a:p>
            <a:r>
              <a:rPr lang="en-US" sz="2400" dirty="0" smtClean="0"/>
              <a:t>One conditional statement and one loop</a:t>
            </a:r>
          </a:p>
          <a:p>
            <a:r>
              <a:rPr lang="en-US" sz="2400" dirty="0" smtClean="0"/>
              <a:t>2 forms of conditional statements </a:t>
            </a:r>
          </a:p>
          <a:p>
            <a:r>
              <a:rPr lang="en-US" sz="2400" dirty="0" smtClean="0"/>
              <a:t>3 forms of the loop</a:t>
            </a:r>
            <a:endParaRPr lang="en-US" sz="2400" dirty="0"/>
          </a:p>
          <a:p>
            <a:endParaRPr lang="en-US" sz="2400" dirty="0"/>
          </a:p>
        </p:txBody>
      </p:sp>
      <p:sp>
        <p:nvSpPr>
          <p:cNvPr id="4" name="Объект 3"/>
          <p:cNvSpPr>
            <a:spLocks noGrp="1"/>
          </p:cNvSpPr>
          <p:nvPr>
            <p:ph sz="quarter" idx="2"/>
          </p:nvPr>
        </p:nvSpPr>
        <p:spPr>
          <a:xfrm>
            <a:off x="3733800" y="609600"/>
            <a:ext cx="5181600" cy="6019800"/>
          </a:xfrm>
        </p:spPr>
        <p:txBody>
          <a:bodyPr>
            <a:normAutofit fontScale="92500" lnSpcReduction="10000"/>
          </a:bodyPr>
          <a:lstStyle/>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condition </a:t>
            </a:r>
            <a:r>
              <a:rPr lang="en-US" sz="1600" b="1" dirty="0" smtClean="0">
                <a:solidFill>
                  <a:srgbClr val="0000FF"/>
                </a:solidFill>
                <a:latin typeface="Lucida Console" pitchFamily="49" charset="0"/>
              </a:rPr>
              <a:t>then </a:t>
            </a:r>
          </a:p>
          <a:p>
            <a:pPr marL="0" indent="0">
              <a:buNone/>
            </a:pP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thenAction</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else</a:t>
            </a:r>
          </a:p>
          <a:p>
            <a:pPr marL="0" indent="0">
              <a:buNone/>
            </a:pP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elseAction</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 </a:t>
            </a: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T1: action1 // where T1 is type</a:t>
            </a:r>
          </a:p>
          <a:p>
            <a:pPr marL="0" indent="0">
              <a:buNone/>
            </a:pPr>
            <a:r>
              <a:rPr lang="en-US" sz="1600" dirty="0" smtClean="0">
                <a:solidFill>
                  <a:srgbClr val="0000FF"/>
                </a:solidFill>
                <a:latin typeface="Lucida Console" pitchFamily="49" charset="0"/>
              </a:rPr>
              <a:t>   E2: action2 // where E2 is expression</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 </a:t>
            </a:r>
            <a:r>
              <a:rPr lang="en-US" sz="1600" dirty="0" smtClean="0">
                <a:solidFill>
                  <a:srgbClr val="0000FF"/>
                </a:solidFill>
                <a:latin typeface="Lucida Console" pitchFamily="49" charset="0"/>
              </a:rPr>
              <a:t>action3</a:t>
            </a: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while </a:t>
            </a:r>
            <a:r>
              <a:rPr lang="en-US" sz="1600" dirty="0" smtClean="0">
                <a:solidFill>
                  <a:srgbClr val="0000FF"/>
                </a:solidFill>
                <a:latin typeface="Lucida Console" pitchFamily="49" charset="0"/>
              </a:rPr>
              <a:t>index</a:t>
            </a:r>
            <a:r>
              <a:rPr lang="en-US" sz="1600" b="1" dirty="0" smtClean="0">
                <a:solidFill>
                  <a:srgbClr val="0000FF"/>
                </a:solidFill>
                <a:latin typeface="Lucida Console" pitchFamily="49" charset="0"/>
              </a:rPr>
              <a:t> in </a:t>
            </a:r>
            <a:r>
              <a:rPr lang="en-US" sz="1600" dirty="0" smtClean="0">
                <a:solidFill>
                  <a:srgbClr val="0000FF"/>
                </a:solidFill>
                <a:latin typeface="Lucida Console" pitchFamily="49" charset="0"/>
              </a:rPr>
              <a:t>1..10 </a:t>
            </a:r>
            <a:r>
              <a:rPr lang="en-US" sz="1600" b="1" dirty="0" smtClean="0">
                <a:solidFill>
                  <a:srgbClr val="0000FF"/>
                </a:solidFill>
                <a:latin typeface="Lucida Console" pitchFamily="49" charset="0"/>
              </a:rPr>
              <a:t>loop</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 </a:t>
            </a: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loop</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while </a:t>
            </a:r>
            <a:r>
              <a:rPr lang="en-US" sz="1600" dirty="0" smtClean="0">
                <a:solidFill>
                  <a:srgbClr val="0000FF"/>
                </a:solidFill>
                <a:latin typeface="Lucida Console" pitchFamily="49" charset="0"/>
              </a:rPr>
              <a:t>condition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loop</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a:t>
            </a:r>
          </a:p>
          <a:p>
            <a:pPr marL="0" indent="0">
              <a:buNone/>
            </a:pPr>
            <a:r>
              <a:rPr lang="en-US" sz="1600" b="1" dirty="0" smtClean="0">
                <a:solidFill>
                  <a:srgbClr val="0000FF"/>
                </a:solidFill>
                <a:latin typeface="Lucida Console" pitchFamily="49" charset="0"/>
              </a:rPr>
              <a:t>end</a:t>
            </a:r>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31093</TotalTime>
  <Words>4442</Words>
  <Application>Microsoft Office PowerPoint</Application>
  <PresentationFormat>Экран (4:3)</PresentationFormat>
  <Paragraphs>880</Paragraphs>
  <Slides>53</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53</vt:i4>
      </vt:variant>
    </vt:vector>
  </HeadingPairs>
  <TitlesOfParts>
    <vt:vector size="54" baseType="lpstr">
      <vt:lpstr>Тема Office</vt:lpstr>
      <vt:lpstr>Презентация PowerPoint</vt:lpstr>
      <vt:lpstr>Agenda</vt:lpstr>
      <vt:lpstr>Introduction</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Approach to inheritance, feature call validity-1</vt:lpstr>
      <vt:lpstr>Approach to inheritance, feature call validity-2</vt:lpstr>
      <vt:lpstr>Null-safety and non-initialized attributes</vt:lpstr>
      <vt:lpstr>Constant objects</vt:lpstr>
      <vt:lpstr>Constant objects - examples</vt:lpstr>
      <vt:lpstr>Standard library basics: everything is defined</vt:lpstr>
      <vt:lpstr>Standard library basics: everything is defined</vt:lpstr>
      <vt:lpstr>Extended overloading</vt:lpstr>
      <vt:lpstr>Unit extensions</vt:lpstr>
      <vt:lpstr>Generics - example</vt:lpstr>
      <vt:lpstr>Dining philosophers - example</vt:lpstr>
      <vt:lpstr>Summary</vt:lpstr>
      <vt:lpstr>Conformance</vt:lpstr>
      <vt:lpstr>Презентация PowerPoint</vt:lpstr>
      <vt:lpstr>? and typeof instead of NULL and type casts</vt:lpstr>
      <vt:lpstr>? and typeof check instead of NULL and type casts</vt:lpstr>
      <vt:lpstr>? and typeof instead of NULL and type casts</vt:lpstr>
      <vt:lpstr>‘?’ and ‘is’ instead of NULL and type casts</vt:lpstr>
      <vt:lpstr>2 kinds of unit attributes.</vt:lpstr>
      <vt:lpstr>2 kinds of unit attributes. Example.</vt:lpstr>
      <vt:lpstr>Assertions (II)</vt:lpstr>
      <vt:lpstr>Constant objects</vt:lpstr>
      <vt:lpstr>Range types</vt:lpstr>
      <vt:lpstr>Tuples</vt:lpstr>
      <vt:lpstr>Tuples – WIP!</vt:lpstr>
      <vt:lpstr>Tuples</vt:lpstr>
      <vt:lpstr>Tuples</vt:lpstr>
      <vt:lpstr>Tuples - assertions</vt:lpstr>
      <vt:lpstr>Tuples: Arrays</vt:lpstr>
      <vt:lpstr>Tuples: Variable number of arguments</vt:lpstr>
      <vt:lpstr>Routine types</vt:lpstr>
      <vt:lpstr>Routine types</vt:lpstr>
      <vt:lpstr>Routine types - example</vt:lpstr>
      <vt:lpstr>Predefined and core units</vt:lpstr>
      <vt:lpstr>Predefined and core units</vt:lpstr>
      <vt:lpstr>Statements and expressions: if &amp; case expressions</vt:lpstr>
      <vt:lpstr>Unique topics</vt:lpstr>
      <vt:lpstr>Lambda (routines as 1st class citizens) WIP!!</vt:lpstr>
      <vt:lpstr>Routine types</vt:lpstr>
      <vt:lpstr>Мультитипы</vt:lpstr>
      <vt:lpstr>Мультитипы (Пример)</vt:lpstr>
      <vt:lpstr>Неинициализированные переменные и нулевые указатели</vt:lpstr>
      <vt:lpstr>Неинициализированные переменные и нулевые указатели (Пример)</vt:lpstr>
      <vt:lpstr>Multi-types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Test</cp:lastModifiedBy>
  <cp:revision>151</cp:revision>
  <dcterms:created xsi:type="dcterms:W3CDTF">2016-10-01T07:59:59Z</dcterms:created>
  <dcterms:modified xsi:type="dcterms:W3CDTF">2020-01-29T10:14:05Z</dcterms:modified>
</cp:coreProperties>
</file>