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5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22" r:id="rId20"/>
    <p:sldId id="316" r:id="rId21"/>
    <p:sldId id="317" r:id="rId22"/>
    <p:sldId id="319" r:id="rId23"/>
    <p:sldId id="32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2F2F2"/>
    <a:srgbClr val="A6A6A6"/>
    <a:srgbClr val="FEAA02"/>
    <a:srgbClr val="FF9801"/>
    <a:srgbClr val="FE8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16" y="126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2C83E7-E74B-4AED-BFE1-525CFA424D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20E26-38C6-49B0-9D82-AEFB7CB60E9A}">
      <dgm:prSet/>
      <dgm:spPr/>
      <dgm:t>
        <a:bodyPr lIns="0" rIns="0"/>
        <a:lstStyle/>
        <a:p>
          <a:pPr algn="ctr" rtl="0"/>
          <a:r>
            <a:rPr lang="en-US" b="1" u="none" dirty="0" smtClean="0">
              <a:latin typeface="Arial" pitchFamily="34" charset="0"/>
              <a:cs typeface="Arial" pitchFamily="34" charset="0"/>
            </a:rPr>
            <a:t>3 </a:t>
          </a:r>
          <a:r>
            <a:rPr lang="ru-RU" b="1" u="none" dirty="0" smtClean="0">
              <a:latin typeface="Arial" pitchFamily="34" charset="0"/>
              <a:cs typeface="Arial" pitchFamily="34" charset="0"/>
            </a:rPr>
            <a:t>вида</a:t>
          </a:r>
          <a:r>
            <a:rPr lang="en-US" b="1" u="none" dirty="0" smtClean="0">
              <a:latin typeface="Arial" pitchFamily="34" charset="0"/>
              <a:cs typeface="Arial" pitchFamily="34" charset="0"/>
            </a:rPr>
            <a:t>:</a:t>
          </a:r>
          <a:endParaRPr lang="en-US" b="1" u="none" dirty="0">
            <a:latin typeface="Arial" pitchFamily="34" charset="0"/>
            <a:cs typeface="Arial" pitchFamily="34" charset="0"/>
          </a:endParaRPr>
        </a:p>
      </dgm:t>
    </dgm:pt>
    <dgm:pt modelId="{AD5E2ACA-11F7-4581-AE85-46EEF49DFE1F}" type="parTrans" cxnId="{EACF8734-B87C-4FB5-AC53-D3F8EA06AB89}">
      <dgm:prSet/>
      <dgm:spPr/>
      <dgm:t>
        <a:bodyPr/>
        <a:lstStyle/>
        <a:p>
          <a:endParaRPr lang="en-US"/>
        </a:p>
      </dgm:t>
    </dgm:pt>
    <dgm:pt modelId="{ADD080AA-A422-4816-B338-60B64360C9F2}" type="sibTrans" cxnId="{EACF8734-B87C-4FB5-AC53-D3F8EA06AB89}">
      <dgm:prSet/>
      <dgm:spPr/>
      <dgm:t>
        <a:bodyPr/>
        <a:lstStyle/>
        <a:p>
          <a:endParaRPr lang="en-US"/>
        </a:p>
      </dgm:t>
    </dgm:pt>
    <dgm:pt modelId="{1F9F43F5-9DBA-408B-974E-7EFD33A762C2}">
      <dgm:prSet/>
      <dgm:spPr/>
      <dgm:t>
        <a:bodyPr lIns="0" rIns="0"/>
        <a:lstStyle/>
        <a:p>
          <a:pPr marL="268288" indent="-180975" rtl="0">
            <a:spcAft>
              <a:spcPts val="600"/>
            </a:spcAft>
          </a:pPr>
          <a:r>
            <a:rPr lang="ru-RU" b="1" dirty="0" smtClean="0">
              <a:latin typeface="Arial" pitchFamily="34" charset="0"/>
              <a:cs typeface="Arial" pitchFamily="34" charset="0"/>
            </a:rPr>
            <a:t>Анонимная процедура: </a:t>
          </a:r>
          <a:r>
            <a:rPr lang="ru-RU" b="0" dirty="0" smtClean="0">
              <a:latin typeface="Arial" pitchFamily="34" charset="0"/>
              <a:cs typeface="Arial" pitchFamily="34" charset="0"/>
            </a:rPr>
            <a:t>простая последовательность операторов</a:t>
          </a:r>
          <a:endParaRPr lang="en-US" b="0" dirty="0">
            <a:latin typeface="Arial" pitchFamily="34" charset="0"/>
            <a:cs typeface="Arial" pitchFamily="34" charset="0"/>
          </a:endParaRPr>
        </a:p>
      </dgm:t>
    </dgm:pt>
    <dgm:pt modelId="{E19C2530-CB5A-4885-A973-A05F04C0CA30}" type="parTrans" cxnId="{F8306354-BDD4-4044-81F9-90A31BCAA7FC}">
      <dgm:prSet/>
      <dgm:spPr/>
      <dgm:t>
        <a:bodyPr/>
        <a:lstStyle/>
        <a:p>
          <a:endParaRPr lang="en-US"/>
        </a:p>
      </dgm:t>
    </dgm:pt>
    <dgm:pt modelId="{BD6BF8DC-ECDD-403F-9222-7D4BF78DA169}" type="sibTrans" cxnId="{F8306354-BDD4-4044-81F9-90A31BCAA7FC}">
      <dgm:prSet/>
      <dgm:spPr/>
      <dgm:t>
        <a:bodyPr/>
        <a:lstStyle/>
        <a:p>
          <a:endParaRPr lang="en-US"/>
        </a:p>
      </dgm:t>
    </dgm:pt>
    <dgm:pt modelId="{D9BEBE12-3D7A-4602-8B9B-98C7385A264F}">
      <dgm:prSet/>
      <dgm:spPr/>
      <dgm:t>
        <a:bodyPr lIns="0" rIns="0"/>
        <a:lstStyle/>
        <a:p>
          <a:pPr marL="268288" indent="-180975" rtl="0">
            <a:spcAft>
              <a:spcPts val="600"/>
            </a:spcAft>
          </a:pPr>
          <a:r>
            <a:rPr lang="ru-RU" b="1" dirty="0" smtClean="0">
              <a:latin typeface="Arial" pitchFamily="34" charset="0"/>
              <a:cs typeface="Arial" pitchFamily="34" charset="0"/>
            </a:rPr>
            <a:t>Контейнер (юнит)</a:t>
          </a:r>
          <a:r>
            <a:rPr lang="ru-RU" dirty="0" smtClean="0">
              <a:latin typeface="Arial" pitchFamily="34" charset="0"/>
              <a:cs typeface="Arial" pitchFamily="34" charset="0"/>
            </a:rPr>
            <a:t>: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ru-RU" b="0" dirty="0" smtClean="0">
              <a:latin typeface="Arial" pitchFamily="34" charset="0"/>
              <a:cs typeface="Arial" pitchFamily="34" charset="0"/>
            </a:rPr>
            <a:t>поименованный набор подпрограмм, атрибутов, инвариант, базовые контейнеры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DC7C6460-A1FD-47D6-9B3B-8A7CE429A635}" type="parTrans" cxnId="{10CC295A-9019-448D-88F0-3F928966F42F}">
      <dgm:prSet/>
      <dgm:spPr/>
      <dgm:t>
        <a:bodyPr/>
        <a:lstStyle/>
        <a:p>
          <a:endParaRPr lang="en-US"/>
        </a:p>
      </dgm:t>
    </dgm:pt>
    <dgm:pt modelId="{AE5CD78A-38EE-4D00-B9CD-4EDAF7E4DA61}" type="sibTrans" cxnId="{10CC295A-9019-448D-88F0-3F928966F42F}">
      <dgm:prSet/>
      <dgm:spPr/>
      <dgm:t>
        <a:bodyPr/>
        <a:lstStyle/>
        <a:p>
          <a:endParaRPr lang="en-US"/>
        </a:p>
      </dgm:t>
    </dgm:pt>
    <dgm:pt modelId="{525D7A68-182D-4A98-9A92-7B466D1FC019}">
      <dgm:prSet/>
      <dgm:spPr/>
      <dgm:t>
        <a:bodyPr lIns="0" rIns="0"/>
        <a:lstStyle/>
        <a:p>
          <a:pPr marL="268288" indent="-180975" rtl="0">
            <a:spcAft>
              <a:spcPts val="600"/>
            </a:spcAft>
          </a:pPr>
          <a:r>
            <a:rPr lang="en-US" b="1" dirty="0" smtClean="0">
              <a:latin typeface="Arial" pitchFamily="34" charset="0"/>
              <a:cs typeface="Arial" pitchFamily="34" charset="0"/>
            </a:rPr>
            <a:t>“</a:t>
          </a:r>
          <a:r>
            <a:rPr lang="ru-RU" b="1" dirty="0" err="1" smtClean="0">
              <a:latin typeface="Arial" pitchFamily="34" charset="0"/>
              <a:cs typeface="Arial" pitchFamily="34" charset="0"/>
            </a:rPr>
            <a:t>Отдельностоящая</a:t>
          </a:r>
          <a:r>
            <a:rPr lang="en-US" b="1" dirty="0" smtClean="0">
              <a:latin typeface="Arial" pitchFamily="34" charset="0"/>
              <a:cs typeface="Arial" pitchFamily="34" charset="0"/>
            </a:rPr>
            <a:t>”</a:t>
          </a:r>
          <a:r>
            <a:rPr lang="ru-RU" b="1" dirty="0" smtClean="0">
              <a:latin typeface="Arial" pitchFamily="34" charset="0"/>
              <a:cs typeface="Arial" pitchFamily="34" charset="0"/>
            </a:rPr>
            <a:t> подпрограмма</a:t>
          </a:r>
          <a:r>
            <a:rPr lang="en-US" b="1" dirty="0" smtClean="0">
              <a:latin typeface="Arial" pitchFamily="34" charset="0"/>
              <a:cs typeface="Arial" pitchFamily="34" charset="0"/>
            </a:rPr>
            <a:t>: </a:t>
          </a:r>
          <a:r>
            <a:rPr lang="ru-RU" b="0" dirty="0" smtClean="0">
              <a:latin typeface="Arial" pitchFamily="34" charset="0"/>
              <a:cs typeface="Arial" pitchFamily="34" charset="0"/>
            </a:rPr>
            <a:t>область видимости</a:t>
          </a:r>
          <a:r>
            <a:rPr lang="en-US" dirty="0" smtClean="0">
              <a:latin typeface="Arial" pitchFamily="34" charset="0"/>
              <a:cs typeface="Arial" pitchFamily="34" charset="0"/>
            </a:rPr>
            <a:t>, </a:t>
          </a:r>
          <a:r>
            <a:rPr lang="ru-RU" dirty="0" smtClean="0">
              <a:latin typeface="Arial" pitchFamily="34" charset="0"/>
              <a:cs typeface="Arial" pitchFamily="34" charset="0"/>
            </a:rPr>
            <a:t>формальные параметры</a:t>
          </a:r>
          <a:r>
            <a:rPr lang="en-US" dirty="0" smtClean="0">
              <a:latin typeface="Arial" pitchFamily="34" charset="0"/>
              <a:cs typeface="Arial" pitchFamily="34" charset="0"/>
            </a:rPr>
            <a:t>, </a:t>
          </a:r>
          <a:r>
            <a:rPr lang="ru-RU" dirty="0" smtClean="0">
              <a:latin typeface="Arial" pitchFamily="34" charset="0"/>
              <a:cs typeface="Arial" pitchFamily="34" charset="0"/>
            </a:rPr>
            <a:t>пред- </a:t>
          </a:r>
          <a:r>
            <a:rPr lang="ru-RU" dirty="0" smtClean="0">
              <a:latin typeface="Arial" pitchFamily="34" charset="0"/>
              <a:cs typeface="Arial" pitchFamily="34" charset="0"/>
            </a:rPr>
            <a:t>и </a:t>
          </a:r>
          <a:r>
            <a:rPr lang="ru-RU" dirty="0" smtClean="0">
              <a:latin typeface="Arial" pitchFamily="34" charset="0"/>
              <a:cs typeface="Arial" pitchFamily="34" charset="0"/>
            </a:rPr>
            <a:t>постусловия</a:t>
          </a:r>
          <a:r>
            <a:rPr lang="en-US" dirty="0" smtClean="0">
              <a:latin typeface="Arial" pitchFamily="34" charset="0"/>
              <a:cs typeface="Arial" pitchFamily="34" charset="0"/>
            </a:rPr>
            <a:t>, </a:t>
          </a:r>
          <a:r>
            <a:rPr lang="ru-RU" dirty="0" smtClean="0">
              <a:latin typeface="Arial" pitchFamily="34" charset="0"/>
              <a:cs typeface="Arial" pitchFamily="34" charset="0"/>
            </a:rPr>
            <a:t>тело - </a:t>
          </a:r>
          <a:r>
            <a:rPr lang="ru-RU" dirty="0" smtClean="0">
              <a:latin typeface="Arial" pitchFamily="34" charset="0"/>
              <a:cs typeface="Arial" pitchFamily="34" charset="0"/>
            </a:rPr>
            <a:t>операторы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2CA1E294-5478-4B7D-856D-F1ECDF3AB802}" type="parTrans" cxnId="{BF413D29-E0ED-4E44-A74F-615484C39A93}">
      <dgm:prSet/>
      <dgm:spPr/>
      <dgm:t>
        <a:bodyPr/>
        <a:lstStyle/>
        <a:p>
          <a:endParaRPr lang="ru-RU"/>
        </a:p>
      </dgm:t>
    </dgm:pt>
    <dgm:pt modelId="{8BF90076-B600-4D4C-AE48-104F43313502}" type="sibTrans" cxnId="{BF413D29-E0ED-4E44-A74F-615484C39A93}">
      <dgm:prSet/>
      <dgm:spPr/>
      <dgm:t>
        <a:bodyPr/>
        <a:lstStyle/>
        <a:p>
          <a:endParaRPr lang="ru-RU"/>
        </a:p>
      </dgm:t>
    </dgm:pt>
    <dgm:pt modelId="{71C89190-5C24-4279-A87A-FE9F2694A8AC}">
      <dgm:prSet/>
      <dgm:spPr/>
      <dgm:t>
        <a:bodyPr lIns="0" rIns="0"/>
        <a:lstStyle/>
        <a:p>
          <a:pPr marL="536575" indent="-180975" rtl="0">
            <a:spcAft>
              <a:spcPts val="600"/>
            </a:spcAft>
          </a:pPr>
          <a:r>
            <a:rPr lang="ru-RU" dirty="0" smtClean="0">
              <a:latin typeface="Arial" pitchFamily="34" charset="0"/>
              <a:cs typeface="Arial" pitchFamily="34" charset="0"/>
            </a:rPr>
            <a:t>Контейнер поддерживает прямое использование (модуль)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2AB3F08-C709-4B98-8A56-197E1201EBDF}" type="sibTrans" cxnId="{99BFC9DB-0AB4-44BB-A85A-D6510C2D2C52}">
      <dgm:prSet/>
      <dgm:spPr/>
      <dgm:t>
        <a:bodyPr/>
        <a:lstStyle/>
        <a:p>
          <a:endParaRPr lang="ru-RU"/>
        </a:p>
      </dgm:t>
    </dgm:pt>
    <dgm:pt modelId="{1D98F052-B5B0-495C-BDA5-64AB574F7C1A}" type="parTrans" cxnId="{99BFC9DB-0AB4-44BB-A85A-D6510C2D2C52}">
      <dgm:prSet/>
      <dgm:spPr/>
      <dgm:t>
        <a:bodyPr/>
        <a:lstStyle/>
        <a:p>
          <a:endParaRPr lang="ru-RU"/>
        </a:p>
      </dgm:t>
    </dgm:pt>
    <dgm:pt modelId="{DA24D895-5C69-47C4-8F72-BC258C40F6F3}">
      <dgm:prSet/>
      <dgm:spPr/>
      <dgm:t>
        <a:bodyPr lIns="0" rIns="0"/>
        <a:lstStyle/>
        <a:p>
          <a:pPr marL="536575" indent="-180975" rtl="0">
            <a:spcAft>
              <a:spcPts val="600"/>
            </a:spcAft>
          </a:pPr>
          <a:r>
            <a:rPr lang="ru-RU" dirty="0" smtClean="0">
              <a:latin typeface="Arial" pitchFamily="34" charset="0"/>
              <a:cs typeface="Arial" pitchFamily="34" charset="0"/>
            </a:rPr>
            <a:t>Контейнер поддерживает множественное наследование (класс)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AEB9660-0A75-4C4D-B49B-03D326B7D165}" type="sibTrans" cxnId="{5215F4F2-54AA-4F53-8F82-92830332759D}">
      <dgm:prSet/>
      <dgm:spPr/>
      <dgm:t>
        <a:bodyPr/>
        <a:lstStyle/>
        <a:p>
          <a:endParaRPr lang="ru-RU"/>
        </a:p>
      </dgm:t>
    </dgm:pt>
    <dgm:pt modelId="{3B4C8A3B-841C-4C0E-ABB6-BB2AFE2328E2}" type="parTrans" cxnId="{5215F4F2-54AA-4F53-8F82-92830332759D}">
      <dgm:prSet/>
      <dgm:spPr/>
      <dgm:t>
        <a:bodyPr/>
        <a:lstStyle/>
        <a:p>
          <a:endParaRPr lang="ru-RU"/>
        </a:p>
      </dgm:t>
    </dgm:pt>
    <dgm:pt modelId="{71DBA773-65F0-4B5C-908E-FFA317D80B8D}">
      <dgm:prSet/>
      <dgm:spPr/>
      <dgm:t>
        <a:bodyPr lIns="0" rIns="0"/>
        <a:lstStyle/>
        <a:p>
          <a:pPr marL="536575" indent="-180975" rtl="0">
            <a:spcAft>
              <a:spcPts val="600"/>
            </a:spcAft>
          </a:pPr>
          <a:r>
            <a:rPr lang="ru-RU" dirty="0" smtClean="0">
              <a:latin typeface="Arial" pitchFamily="34" charset="0"/>
              <a:cs typeface="Arial" pitchFamily="34" charset="0"/>
            </a:rPr>
            <a:t>Контейнер задает тип</a:t>
          </a:r>
          <a:endParaRPr lang="en-US" i="1" dirty="0">
            <a:latin typeface="Arial" pitchFamily="34" charset="0"/>
            <a:cs typeface="Arial" pitchFamily="34" charset="0"/>
          </a:endParaRPr>
        </a:p>
      </dgm:t>
    </dgm:pt>
    <dgm:pt modelId="{9D49CE80-D372-4263-8B2C-9B23A55E6F4D}" type="sibTrans" cxnId="{C37C16B7-9A43-4D24-AD1D-8390F2481659}">
      <dgm:prSet/>
      <dgm:spPr/>
      <dgm:t>
        <a:bodyPr/>
        <a:lstStyle/>
        <a:p>
          <a:endParaRPr lang="ru-RU"/>
        </a:p>
      </dgm:t>
    </dgm:pt>
    <dgm:pt modelId="{5348E855-239D-4571-ABF3-8F2BB02A9471}" type="parTrans" cxnId="{C37C16B7-9A43-4D24-AD1D-8390F2481659}">
      <dgm:prSet/>
      <dgm:spPr/>
      <dgm:t>
        <a:bodyPr/>
        <a:lstStyle/>
        <a:p>
          <a:endParaRPr lang="ru-RU"/>
        </a:p>
      </dgm:t>
    </dgm:pt>
    <dgm:pt modelId="{1AC54D71-3BE3-4DBB-A454-66C68F45F15A}">
      <dgm:prSet/>
      <dgm:spPr/>
      <dgm:t>
        <a:bodyPr lIns="0" rIns="0"/>
        <a:lstStyle/>
        <a:p>
          <a:pPr marL="536575" indent="-180975" rtl="0">
            <a:spcAft>
              <a:spcPts val="600"/>
            </a:spcAft>
          </a:pPr>
          <a:r>
            <a:rPr lang="ru-RU" dirty="0" smtClean="0">
              <a:latin typeface="Arial" pitchFamily="34" charset="0"/>
              <a:cs typeface="Arial" pitchFamily="34" charset="0"/>
            </a:rPr>
            <a:t>Может быть </a:t>
          </a:r>
          <a:r>
            <a:rPr lang="ru-RU" dirty="0" err="1" smtClean="0">
              <a:latin typeface="Arial" pitchFamily="34" charset="0"/>
              <a:cs typeface="Arial" pitchFamily="34" charset="0"/>
            </a:rPr>
            <a:t>параметризован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ru-RU" dirty="0" smtClean="0">
              <a:latin typeface="Arial" pitchFamily="34" charset="0"/>
              <a:cs typeface="Arial" pitchFamily="34" charset="0"/>
            </a:rPr>
            <a:t>типом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ru-RU" dirty="0" smtClean="0">
              <a:latin typeface="Arial" pitchFamily="34" charset="0"/>
              <a:cs typeface="Arial" pitchFamily="34" charset="0"/>
            </a:rPr>
            <a:t>или константным выражением перечислимого типа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C6EDD8DA-EE26-4FCE-B9A6-C246D16E393B}" type="sibTrans" cxnId="{CA000BCB-14EF-41C0-B635-1C23445B7A68}">
      <dgm:prSet/>
      <dgm:spPr/>
      <dgm:t>
        <a:bodyPr/>
        <a:lstStyle/>
        <a:p>
          <a:endParaRPr lang="ru-RU"/>
        </a:p>
      </dgm:t>
    </dgm:pt>
    <dgm:pt modelId="{25EDF8ED-5B3B-48E2-81C6-5865AC4ADB98}" type="parTrans" cxnId="{CA000BCB-14EF-41C0-B635-1C23445B7A68}">
      <dgm:prSet/>
      <dgm:spPr/>
      <dgm:t>
        <a:bodyPr/>
        <a:lstStyle/>
        <a:p>
          <a:endParaRPr lang="ru-RU"/>
        </a:p>
      </dgm:t>
    </dgm:pt>
    <dgm:pt modelId="{C43548B1-9E9C-4FDA-9B41-FD3390B8AC58}" type="pres">
      <dgm:prSet presAssocID="{F02C83E7-E74B-4AED-BFE1-525CFA424D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2A91D8-AF3D-42E0-B986-FAE7CFA9AC9F}" type="pres">
      <dgm:prSet presAssocID="{CD720E26-38C6-49B0-9D82-AEFB7CB60E9A}" presName="parentText" presStyleLbl="node1" presStyleIdx="0" presStyleCnt="1" custLinFactNeighborX="853" custLinFactNeighborY="-61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A6B30-E499-4DF2-A9B8-AE3CAD439703}" type="pres">
      <dgm:prSet presAssocID="{CD720E26-38C6-49B0-9D82-AEFB7CB60E9A}" presName="childText" presStyleLbl="revTx" presStyleIdx="0" presStyleCnt="1" custScaleY="115945" custLinFactY="29997" custLinFactNeighborX="5864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A97E84-197A-46DC-9C17-44C4DDF036A7}" type="presOf" srcId="{DA24D895-5C69-47C4-8F72-BC258C40F6F3}" destId="{870A6B30-E499-4DF2-A9B8-AE3CAD439703}" srcOrd="0" destOrd="5" presId="urn:microsoft.com/office/officeart/2005/8/layout/vList2"/>
    <dgm:cxn modelId="{99BFC9DB-0AB4-44BB-A85A-D6510C2D2C52}" srcId="{CD720E26-38C6-49B0-9D82-AEFB7CB60E9A}" destId="{71C89190-5C24-4279-A87A-FE9F2694A8AC}" srcOrd="6" destOrd="0" parTransId="{1D98F052-B5B0-495C-BDA5-64AB574F7C1A}" sibTransId="{A2AB3F08-C709-4B98-8A56-197E1201EBDF}"/>
    <dgm:cxn modelId="{F8306354-BDD4-4044-81F9-90A31BCAA7FC}" srcId="{CD720E26-38C6-49B0-9D82-AEFB7CB60E9A}" destId="{1F9F43F5-9DBA-408B-974E-7EFD33A762C2}" srcOrd="0" destOrd="0" parTransId="{E19C2530-CB5A-4885-A973-A05F04C0CA30}" sibTransId="{BD6BF8DC-ECDD-403F-9222-7D4BF78DA169}"/>
    <dgm:cxn modelId="{9A770049-09DD-437F-B570-E5BAF4CB4FDF}" type="presOf" srcId="{1AC54D71-3BE3-4DBB-A454-66C68F45F15A}" destId="{870A6B30-E499-4DF2-A9B8-AE3CAD439703}" srcOrd="0" destOrd="3" presId="urn:microsoft.com/office/officeart/2005/8/layout/vList2"/>
    <dgm:cxn modelId="{EACF8734-B87C-4FB5-AC53-D3F8EA06AB89}" srcId="{F02C83E7-E74B-4AED-BFE1-525CFA424D50}" destId="{CD720E26-38C6-49B0-9D82-AEFB7CB60E9A}" srcOrd="0" destOrd="0" parTransId="{AD5E2ACA-11F7-4581-AE85-46EEF49DFE1F}" sibTransId="{ADD080AA-A422-4816-B338-60B64360C9F2}"/>
    <dgm:cxn modelId="{66DFD95D-B918-44A4-8392-7D84E9C25997}" type="presOf" srcId="{71C89190-5C24-4279-A87A-FE9F2694A8AC}" destId="{870A6B30-E499-4DF2-A9B8-AE3CAD439703}" srcOrd="0" destOrd="6" presId="urn:microsoft.com/office/officeart/2005/8/layout/vList2"/>
    <dgm:cxn modelId="{CA000BCB-14EF-41C0-B635-1C23445B7A68}" srcId="{CD720E26-38C6-49B0-9D82-AEFB7CB60E9A}" destId="{1AC54D71-3BE3-4DBB-A454-66C68F45F15A}" srcOrd="3" destOrd="0" parTransId="{25EDF8ED-5B3B-48E2-81C6-5865AC4ADB98}" sibTransId="{C6EDD8DA-EE26-4FCE-B9A6-C246D16E393B}"/>
    <dgm:cxn modelId="{CCB18B21-1E40-497F-9DC4-165D125D98C2}" type="presOf" srcId="{CD720E26-38C6-49B0-9D82-AEFB7CB60E9A}" destId="{532A91D8-AF3D-42E0-B986-FAE7CFA9AC9F}" srcOrd="0" destOrd="0" presId="urn:microsoft.com/office/officeart/2005/8/layout/vList2"/>
    <dgm:cxn modelId="{A61D3EE3-3B67-4E49-8F43-3C178143A1A6}" type="presOf" srcId="{D9BEBE12-3D7A-4602-8B9B-98C7385A264F}" destId="{870A6B30-E499-4DF2-A9B8-AE3CAD439703}" srcOrd="0" destOrd="2" presId="urn:microsoft.com/office/officeart/2005/8/layout/vList2"/>
    <dgm:cxn modelId="{BF413D29-E0ED-4E44-A74F-615484C39A93}" srcId="{CD720E26-38C6-49B0-9D82-AEFB7CB60E9A}" destId="{525D7A68-182D-4A98-9A92-7B466D1FC019}" srcOrd="1" destOrd="0" parTransId="{2CA1E294-5478-4B7D-856D-F1ECDF3AB802}" sibTransId="{8BF90076-B600-4D4C-AE48-104F43313502}"/>
    <dgm:cxn modelId="{36E641B9-00FC-4F51-8B82-58CD72500EA3}" type="presOf" srcId="{1F9F43F5-9DBA-408B-974E-7EFD33A762C2}" destId="{870A6B30-E499-4DF2-A9B8-AE3CAD439703}" srcOrd="0" destOrd="0" presId="urn:microsoft.com/office/officeart/2005/8/layout/vList2"/>
    <dgm:cxn modelId="{7AE20B8A-D31C-4437-BAFE-0B40483F666F}" type="presOf" srcId="{525D7A68-182D-4A98-9A92-7B466D1FC019}" destId="{870A6B30-E499-4DF2-A9B8-AE3CAD439703}" srcOrd="0" destOrd="1" presId="urn:microsoft.com/office/officeart/2005/8/layout/vList2"/>
    <dgm:cxn modelId="{1D388566-DAD5-43E8-9A00-9F615BF2272E}" type="presOf" srcId="{F02C83E7-E74B-4AED-BFE1-525CFA424D50}" destId="{C43548B1-9E9C-4FDA-9B41-FD3390B8AC58}" srcOrd="0" destOrd="0" presId="urn:microsoft.com/office/officeart/2005/8/layout/vList2"/>
    <dgm:cxn modelId="{C37C16B7-9A43-4D24-AD1D-8390F2481659}" srcId="{CD720E26-38C6-49B0-9D82-AEFB7CB60E9A}" destId="{71DBA773-65F0-4B5C-908E-FFA317D80B8D}" srcOrd="4" destOrd="0" parTransId="{5348E855-239D-4571-ABF3-8F2BB02A9471}" sibTransId="{9D49CE80-D372-4263-8B2C-9B23A55E6F4D}"/>
    <dgm:cxn modelId="{5215F4F2-54AA-4F53-8F82-92830332759D}" srcId="{CD720E26-38C6-49B0-9D82-AEFB7CB60E9A}" destId="{DA24D895-5C69-47C4-8F72-BC258C40F6F3}" srcOrd="5" destOrd="0" parTransId="{3B4C8A3B-841C-4C0E-ABB6-BB2AFE2328E2}" sibTransId="{EAEB9660-0A75-4C4D-B49B-03D326B7D165}"/>
    <dgm:cxn modelId="{EACE0243-31A0-448C-8386-22195C23F0F6}" type="presOf" srcId="{71DBA773-65F0-4B5C-908E-FFA317D80B8D}" destId="{870A6B30-E499-4DF2-A9B8-AE3CAD439703}" srcOrd="0" destOrd="4" presId="urn:microsoft.com/office/officeart/2005/8/layout/vList2"/>
    <dgm:cxn modelId="{10CC295A-9019-448D-88F0-3F928966F42F}" srcId="{CD720E26-38C6-49B0-9D82-AEFB7CB60E9A}" destId="{D9BEBE12-3D7A-4602-8B9B-98C7385A264F}" srcOrd="2" destOrd="0" parTransId="{DC7C6460-A1FD-47D6-9B3B-8A7CE429A635}" sibTransId="{AE5CD78A-38EE-4D00-B9CD-4EDAF7E4DA61}"/>
    <dgm:cxn modelId="{28E5F193-EA40-429C-A972-4D82ADC503BF}" type="presParOf" srcId="{C43548B1-9E9C-4FDA-9B41-FD3390B8AC58}" destId="{532A91D8-AF3D-42E0-B986-FAE7CFA9AC9F}" srcOrd="0" destOrd="0" presId="urn:microsoft.com/office/officeart/2005/8/layout/vList2"/>
    <dgm:cxn modelId="{DE25C2D0-D11B-4795-80BD-87FFAA93FDEC}" type="presParOf" srcId="{C43548B1-9E9C-4FDA-9B41-FD3390B8AC58}" destId="{870A6B30-E499-4DF2-A9B8-AE3CAD4397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852AD8-F7D5-4514-8DF3-321995C150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AB4663-160E-4F72-8DDD-0FD3FADAC996}">
      <dgm:prSet/>
      <dgm:spPr/>
      <dgm:t>
        <a:bodyPr/>
        <a:lstStyle/>
        <a:p>
          <a:pPr rtl="0"/>
          <a:r>
            <a:rPr kumimoji="1" lang="ru-RU" baseline="0" dirty="0" smtClean="0"/>
            <a:t>Подпрограммы – процедуры и функции</a:t>
          </a:r>
          <a:endParaRPr lang="ru-RU" dirty="0"/>
        </a:p>
      </dgm:t>
    </dgm:pt>
    <dgm:pt modelId="{F78AAF8C-AC3A-47C4-8724-76C7A71D9945}" type="parTrans" cxnId="{871BB8BF-E329-4D5E-AD41-3998BBB7CAE9}">
      <dgm:prSet/>
      <dgm:spPr/>
      <dgm:t>
        <a:bodyPr/>
        <a:lstStyle/>
        <a:p>
          <a:endParaRPr lang="ru-RU"/>
        </a:p>
      </dgm:t>
    </dgm:pt>
    <dgm:pt modelId="{F859DD07-D1DD-438F-B436-DC6ADA79572D}" type="sibTrans" cxnId="{871BB8BF-E329-4D5E-AD41-3998BBB7CAE9}">
      <dgm:prSet/>
      <dgm:spPr/>
      <dgm:t>
        <a:bodyPr/>
        <a:lstStyle/>
        <a:p>
          <a:endParaRPr lang="ru-RU"/>
        </a:p>
      </dgm:t>
    </dgm:pt>
    <dgm:pt modelId="{0D5F5AB9-9A59-4390-B013-3CB1B05052E5}">
      <dgm:prSet custT="1"/>
      <dgm:spPr/>
      <dgm:t>
        <a:bodyPr/>
        <a:lstStyle/>
        <a:p>
          <a:pPr rtl="0"/>
          <a:r>
            <a:rPr lang="en-US" sz="240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a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is</a:t>
          </a:r>
          <a:r>
            <a:rPr lang="ru-RU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...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end</a:t>
          </a:r>
          <a:r>
            <a:rPr lang="en-US" sz="240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ru-RU" sz="240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 </a:t>
          </a:r>
          <a:r>
            <a:rPr kumimoji="1" lang="en-US" sz="2400" kern="1200" baseline="0" dirty="0" smtClean="0"/>
            <a:t>/</a:t>
          </a:r>
          <a:r>
            <a:rPr kumimoji="1" lang="ru-RU" sz="2400" kern="1200" baseline="0" dirty="0" smtClean="0"/>
            <a:t>/</a:t>
          </a:r>
          <a:r>
            <a:rPr kumimoji="1" lang="en-US" sz="2400" kern="1200" baseline="0" dirty="0" smtClean="0"/>
            <a:t> </a:t>
          </a:r>
          <a:r>
            <a:rPr kumimoji="1" lang="ru-RU" sz="2400" kern="1200" baseline="0" dirty="0" smtClean="0"/>
            <a:t>процедура </a:t>
          </a:r>
          <a:r>
            <a:rPr kumimoji="1" lang="ru-RU" sz="2400" kern="1200" baseline="0" dirty="0" smtClean="0"/>
            <a:t>без </a:t>
          </a:r>
          <a:r>
            <a:rPr kumimoji="1" lang="ru-RU" sz="2400" kern="1200" baseline="0" dirty="0" smtClean="0"/>
            <a:t>параметров;</a:t>
          </a:r>
          <a:br>
            <a:rPr kumimoji="1" lang="ru-RU" sz="2400" kern="1200" baseline="0" dirty="0" smtClean="0"/>
          </a:br>
          <a:r>
            <a:rPr kumimoji="1" lang="ru-RU" sz="2400" kern="1200" baseline="0" dirty="0" smtClean="0"/>
            <a:t>                                        //  </a:t>
          </a:r>
          <a:r>
            <a:rPr kumimoji="1" lang="en-US" sz="2400" kern="1200" baseline="0" dirty="0" smtClean="0"/>
            <a:t>()</a:t>
          </a:r>
          <a:r>
            <a:rPr kumimoji="1" lang="ru-RU" sz="2400" kern="1200" baseline="0" dirty="0" smtClean="0"/>
            <a:t> можно опускать</a:t>
          </a:r>
          <a:endParaRPr lang="ru-RU" sz="2400" kern="1200" dirty="0"/>
        </a:p>
      </dgm:t>
    </dgm:pt>
    <dgm:pt modelId="{03ACB9E0-2335-4DCB-A709-1137BD702EB5}" type="parTrans" cxnId="{FB4E129A-4E7D-424C-AC84-4CE2B35E3216}">
      <dgm:prSet/>
      <dgm:spPr/>
      <dgm:t>
        <a:bodyPr/>
        <a:lstStyle/>
        <a:p>
          <a:endParaRPr lang="ru-RU"/>
        </a:p>
      </dgm:t>
    </dgm:pt>
    <dgm:pt modelId="{F5AC291A-C1C7-4CEF-8729-B7ACDBBFAE2D}" type="sibTrans" cxnId="{FB4E129A-4E7D-424C-AC84-4CE2B35E3216}">
      <dgm:prSet/>
      <dgm:spPr/>
      <dgm:t>
        <a:bodyPr/>
        <a:lstStyle/>
        <a:p>
          <a:endParaRPr lang="ru-RU"/>
        </a:p>
      </dgm:t>
    </dgm:pt>
    <dgm:pt modelId="{AAA3F5A7-A54E-47DE-B832-1837251BCBCE}">
      <dgm:prSet custT="1"/>
      <dgm:spPr/>
      <dgm:t>
        <a:bodyPr/>
        <a:lstStyle/>
        <a:p>
          <a:pPr rtl="0"/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foo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: 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T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is</a:t>
          </a:r>
          <a:r>
            <a:rPr lang="ru-RU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...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end </a:t>
          </a:r>
          <a:r>
            <a:rPr kumimoji="1" lang="en-US" sz="2400" kern="1200" baseline="0" dirty="0" smtClean="0"/>
            <a:t>/* </a:t>
          </a:r>
          <a:r>
            <a:rPr kumimoji="1" lang="ru-RU" sz="2400" kern="1200" baseline="0" dirty="0" smtClean="0"/>
            <a:t>функция </a:t>
          </a:r>
          <a:r>
            <a:rPr kumimoji="1" lang="ru-RU" sz="2400" kern="1200" baseline="0" dirty="0" smtClean="0"/>
            <a:t>без </a:t>
          </a:r>
          <a:r>
            <a:rPr kumimoji="1" lang="ru-RU" sz="2400" kern="1200" baseline="0" dirty="0" smtClean="0"/>
            <a:t>параметров;</a:t>
          </a:r>
          <a:br>
            <a:rPr kumimoji="1" lang="ru-RU" sz="2400" kern="1200" baseline="0" dirty="0" smtClean="0"/>
          </a:br>
          <a:r>
            <a:rPr kumimoji="1" lang="ru-RU" sz="2400" kern="1200" baseline="0" dirty="0" smtClean="0"/>
            <a:t>                                     возвращает </a:t>
          </a:r>
          <a:r>
            <a:rPr kumimoji="1" lang="ru-RU" sz="2400" kern="1200" baseline="0" dirty="0" smtClean="0"/>
            <a:t>объекты конформные типу </a:t>
          </a:r>
          <a:r>
            <a:rPr kumimoji="1" lang="en-US" sz="2400" kern="1200" baseline="0" dirty="0" smtClean="0"/>
            <a:t>T</a:t>
          </a:r>
          <a:r>
            <a:rPr kumimoji="1" lang="ru-RU" sz="2400" kern="1200" baseline="0" dirty="0" smtClean="0"/>
            <a:t> </a:t>
          </a:r>
          <a:r>
            <a:rPr kumimoji="1" lang="en-US" sz="2400" kern="1200" baseline="0" dirty="0" smtClean="0"/>
            <a:t>*/</a:t>
          </a:r>
          <a:endParaRPr lang="ru-RU" sz="2400" kern="1200" dirty="0"/>
        </a:p>
      </dgm:t>
    </dgm:pt>
    <dgm:pt modelId="{41B936FD-24A3-4068-B5D9-E7454F35ABE2}" type="parTrans" cxnId="{6E49CA0E-5F6F-4CCA-AB0E-CB25131515B7}">
      <dgm:prSet/>
      <dgm:spPr/>
      <dgm:t>
        <a:bodyPr/>
        <a:lstStyle/>
        <a:p>
          <a:endParaRPr lang="ru-RU"/>
        </a:p>
      </dgm:t>
    </dgm:pt>
    <dgm:pt modelId="{A2EAD17C-4289-4FEF-BF6E-B35494EE232C}" type="sibTrans" cxnId="{6E49CA0E-5F6F-4CCA-AB0E-CB25131515B7}">
      <dgm:prSet/>
      <dgm:spPr/>
      <dgm:t>
        <a:bodyPr/>
        <a:lstStyle/>
        <a:p>
          <a:endParaRPr lang="ru-RU"/>
        </a:p>
      </dgm:t>
    </dgm:pt>
    <dgm:pt modelId="{AD163E60-EC80-4E15-A288-200265D93D4F}">
      <dgm:prSet/>
      <dgm:spPr/>
      <dgm:t>
        <a:bodyPr/>
        <a:lstStyle/>
        <a:p>
          <a:pPr rtl="0"/>
          <a:r>
            <a:rPr kumimoji="1" lang="ru-RU" baseline="0" dirty="0" smtClean="0"/>
            <a:t>Атрибуты контейнеров – переменные или константы</a:t>
          </a:r>
          <a:endParaRPr lang="ru-RU" dirty="0"/>
        </a:p>
      </dgm:t>
    </dgm:pt>
    <dgm:pt modelId="{0E4B6F3A-9E2D-4DD7-8068-3DF3EACFF46A}" type="parTrans" cxnId="{AE9EF8B8-45AB-4E31-98A1-CABDFB03E0B6}">
      <dgm:prSet/>
      <dgm:spPr/>
      <dgm:t>
        <a:bodyPr/>
        <a:lstStyle/>
        <a:p>
          <a:endParaRPr lang="ru-RU"/>
        </a:p>
      </dgm:t>
    </dgm:pt>
    <dgm:pt modelId="{EB54C50E-5689-42F2-B8B2-B22402FECF8A}" type="sibTrans" cxnId="{AE9EF8B8-45AB-4E31-98A1-CABDFB03E0B6}">
      <dgm:prSet/>
      <dgm:spPr/>
      <dgm:t>
        <a:bodyPr/>
        <a:lstStyle/>
        <a:p>
          <a:endParaRPr lang="ru-RU"/>
        </a:p>
      </dgm:t>
    </dgm:pt>
    <dgm:pt modelId="{23860187-1D79-49D3-8949-729AD01004DD}">
      <dgm:prSet custT="1"/>
      <dgm:spPr/>
      <dgm:t>
        <a:bodyPr/>
        <a:lstStyle/>
        <a:p>
          <a:pPr rtl="0"/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v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: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Type </a:t>
          </a:r>
          <a:r>
            <a:rPr kumimoji="1" lang="en-US" sz="2400" kern="1200" baseline="0" dirty="0" smtClean="0"/>
            <a:t>// </a:t>
          </a:r>
          <a:r>
            <a:rPr kumimoji="1" lang="ru-RU" sz="2400" kern="1200" baseline="0" dirty="0" smtClean="0"/>
            <a:t>переменная</a:t>
          </a:r>
          <a:endParaRPr kumimoji="1" lang="ru-RU" sz="2400" kern="1200" baseline="0" dirty="0"/>
        </a:p>
      </dgm:t>
    </dgm:pt>
    <dgm:pt modelId="{8F2EA81A-9C6B-413E-933D-276710EF597F}" type="parTrans" cxnId="{16CB808D-00FC-4401-AE4A-AB540F528FE5}">
      <dgm:prSet/>
      <dgm:spPr/>
      <dgm:t>
        <a:bodyPr/>
        <a:lstStyle/>
        <a:p>
          <a:endParaRPr lang="ru-RU"/>
        </a:p>
      </dgm:t>
    </dgm:pt>
    <dgm:pt modelId="{4AA885F3-D6AE-42CB-A87F-B9D8FBFC14C0}" type="sibTrans" cxnId="{16CB808D-00FC-4401-AE4A-AB540F528FE5}">
      <dgm:prSet/>
      <dgm:spPr/>
      <dgm:t>
        <a:bodyPr/>
        <a:lstStyle/>
        <a:p>
          <a:endParaRPr lang="ru-RU"/>
        </a:p>
      </dgm:t>
    </dgm:pt>
    <dgm:pt modelId="{7EA3F2DF-E9D1-4DFF-AF89-882AB7CF5053}">
      <dgm:prSet custT="1"/>
      <dgm:spPr/>
      <dgm:t>
        <a:bodyPr/>
        <a:lstStyle/>
        <a:p>
          <a:pPr rtl="0"/>
          <a:r>
            <a:rPr lang="en-US" sz="2400" b="1" kern="1200" dirty="0" err="1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const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c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: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Type</a:t>
          </a:r>
          <a:r>
            <a:rPr lang="ru-RU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kumimoji="1" lang="en-US" sz="2400" kern="1200" baseline="0" dirty="0" smtClean="0"/>
            <a:t>// </a:t>
          </a:r>
          <a:r>
            <a:rPr kumimoji="1" lang="ru-RU" sz="2400" kern="1200" baseline="0" dirty="0" smtClean="0"/>
            <a:t>константа</a:t>
          </a:r>
          <a:endParaRPr kumimoji="1" lang="ru-RU" sz="2400" kern="1200" baseline="0" dirty="0"/>
        </a:p>
      </dgm:t>
    </dgm:pt>
    <dgm:pt modelId="{CC232688-5FCB-4669-A634-E19EDE43C245}" type="parTrans" cxnId="{BB569284-60F5-4C4A-A79D-F5C3BC7AB2E2}">
      <dgm:prSet/>
      <dgm:spPr/>
      <dgm:t>
        <a:bodyPr/>
        <a:lstStyle/>
        <a:p>
          <a:endParaRPr lang="ru-RU"/>
        </a:p>
      </dgm:t>
    </dgm:pt>
    <dgm:pt modelId="{12892F54-DF5C-4529-A9B7-3CB208A76351}" type="sibTrans" cxnId="{BB569284-60F5-4C4A-A79D-F5C3BC7AB2E2}">
      <dgm:prSet/>
      <dgm:spPr/>
      <dgm:t>
        <a:bodyPr/>
        <a:lstStyle/>
        <a:p>
          <a:endParaRPr lang="ru-RU"/>
        </a:p>
      </dgm:t>
    </dgm:pt>
    <dgm:pt modelId="{24A08934-39EA-436C-8754-768B8B90AD95}">
      <dgm:prSet/>
      <dgm:spPr/>
      <dgm:t>
        <a:bodyPr/>
        <a:lstStyle/>
        <a:p>
          <a:pPr rtl="0"/>
          <a:r>
            <a:rPr kumimoji="1" lang="ru-RU" baseline="0" dirty="0" smtClean="0"/>
            <a:t>Подпрограммы могут иметь </a:t>
          </a:r>
          <a:r>
            <a:rPr kumimoji="1" lang="ru-RU" baseline="0" dirty="0" smtClean="0"/>
            <a:t>локальные </a:t>
          </a:r>
          <a:r>
            <a:rPr kumimoji="1" lang="ru-RU" baseline="0" dirty="0" smtClean="0"/>
            <a:t>атрибуты,</a:t>
          </a:r>
          <a:r>
            <a:rPr kumimoji="1" lang="en-US" baseline="0" dirty="0" smtClean="0"/>
            <a:t> </a:t>
          </a:r>
          <a:r>
            <a:rPr kumimoji="1" lang="ru-RU" baseline="0" dirty="0" smtClean="0"/>
            <a:t>которые также могут быть переменными или константами</a:t>
          </a:r>
          <a:endParaRPr lang="ru-RU" dirty="0"/>
        </a:p>
      </dgm:t>
    </dgm:pt>
    <dgm:pt modelId="{70A1519F-8EF0-4D61-930A-75075A51C841}" type="parTrans" cxnId="{12A76F37-690A-4B4C-8B14-60859BEBB093}">
      <dgm:prSet/>
      <dgm:spPr/>
      <dgm:t>
        <a:bodyPr/>
        <a:lstStyle/>
        <a:p>
          <a:endParaRPr lang="ru-RU"/>
        </a:p>
      </dgm:t>
    </dgm:pt>
    <dgm:pt modelId="{9FFC5987-8B26-4172-8C8A-FDF814222899}" type="sibTrans" cxnId="{12A76F37-690A-4B4C-8B14-60859BEBB093}">
      <dgm:prSet/>
      <dgm:spPr/>
      <dgm:t>
        <a:bodyPr/>
        <a:lstStyle/>
        <a:p>
          <a:endParaRPr lang="ru-RU"/>
        </a:p>
      </dgm:t>
    </dgm:pt>
    <dgm:pt modelId="{13E35328-85FD-4D88-A612-6DAC2D6AF57F}">
      <dgm:prSet custT="1"/>
      <dgm:spPr/>
      <dgm:t>
        <a:bodyPr/>
        <a:lstStyle/>
        <a:p>
          <a:pPr rtl="0"/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v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is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expression</a:t>
          </a:r>
          <a:r>
            <a:rPr lang="ru-RU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kumimoji="1" lang="en-US" sz="2400" kern="1200" baseline="0" dirty="0" smtClean="0"/>
            <a:t>// </a:t>
          </a:r>
          <a:r>
            <a:rPr kumimoji="1" lang="ru-RU" sz="2400" kern="1200" baseline="0" dirty="0" smtClean="0"/>
            <a:t>переменная</a:t>
          </a:r>
          <a:endParaRPr lang="ru-RU" sz="2400" b="0" kern="1200" dirty="0">
            <a:solidFill>
              <a:srgbClr val="0000FF"/>
            </a:solidFill>
            <a:latin typeface="Lucida Console" pitchFamily="49" charset="0"/>
            <a:ea typeface="+mn-ea"/>
            <a:cs typeface="Calibri" pitchFamily="34" charset="0"/>
          </a:endParaRPr>
        </a:p>
      </dgm:t>
    </dgm:pt>
    <dgm:pt modelId="{401130CA-540F-44A0-B643-BE2D15BC5B9A}" type="parTrans" cxnId="{7E10D132-28E7-412A-BF94-6BD82CB4FAEF}">
      <dgm:prSet/>
      <dgm:spPr/>
      <dgm:t>
        <a:bodyPr/>
        <a:lstStyle/>
        <a:p>
          <a:endParaRPr lang="ru-RU"/>
        </a:p>
      </dgm:t>
    </dgm:pt>
    <dgm:pt modelId="{74EF38B1-904D-4B30-BDC9-0E561EDC12B5}" type="sibTrans" cxnId="{7E10D132-28E7-412A-BF94-6BD82CB4FAEF}">
      <dgm:prSet/>
      <dgm:spPr/>
      <dgm:t>
        <a:bodyPr/>
        <a:lstStyle/>
        <a:p>
          <a:endParaRPr lang="ru-RU"/>
        </a:p>
      </dgm:t>
    </dgm:pt>
    <dgm:pt modelId="{EFB1AEB5-BE84-434C-A4E3-66708A1DD1CE}">
      <dgm:prSet custT="1"/>
      <dgm:spPr/>
      <dgm:t>
        <a:bodyPr/>
        <a:lstStyle/>
        <a:p>
          <a:pPr rtl="0"/>
          <a:r>
            <a:rPr lang="en-US" sz="2400" b="1" kern="1200" dirty="0" err="1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const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c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is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expression</a:t>
          </a:r>
          <a:r>
            <a:rPr lang="ru-RU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kumimoji="1" lang="en-US" sz="2400" kern="1200" baseline="0" dirty="0" smtClean="0"/>
            <a:t>// </a:t>
          </a:r>
          <a:r>
            <a:rPr kumimoji="1" lang="ru-RU" sz="2400" kern="1200" baseline="0" dirty="0" smtClean="0"/>
            <a:t>константа</a:t>
          </a:r>
          <a:endParaRPr lang="ru-RU" sz="2400" b="0" kern="1200" dirty="0">
            <a:solidFill>
              <a:srgbClr val="0000FF"/>
            </a:solidFill>
            <a:latin typeface="Lucida Console" pitchFamily="49" charset="0"/>
            <a:ea typeface="+mn-ea"/>
            <a:cs typeface="Calibri" pitchFamily="34" charset="0"/>
          </a:endParaRPr>
        </a:p>
      </dgm:t>
    </dgm:pt>
    <dgm:pt modelId="{051EEAE6-999C-4E87-800D-A5B5071831E9}" type="parTrans" cxnId="{5AC5E548-6DC7-4F18-A49A-E44D648F9B73}">
      <dgm:prSet/>
      <dgm:spPr/>
      <dgm:t>
        <a:bodyPr/>
        <a:lstStyle/>
        <a:p>
          <a:endParaRPr lang="ru-RU"/>
        </a:p>
      </dgm:t>
    </dgm:pt>
    <dgm:pt modelId="{E114EEB1-07E5-460B-B3B7-41AEE00EF61B}" type="sibTrans" cxnId="{5AC5E548-6DC7-4F18-A49A-E44D648F9B73}">
      <dgm:prSet/>
      <dgm:spPr/>
      <dgm:t>
        <a:bodyPr/>
        <a:lstStyle/>
        <a:p>
          <a:endParaRPr lang="ru-RU"/>
        </a:p>
      </dgm:t>
    </dgm:pt>
    <dgm:pt modelId="{3A56D650-6A68-45D9-AC2F-CB45F3C7B551}" type="pres">
      <dgm:prSet presAssocID="{A6852AD8-F7D5-4514-8DF3-321995C150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417B6E-B73C-4351-9D3A-7D6E471C64EB}" type="pres">
      <dgm:prSet presAssocID="{D6AB4663-160E-4F72-8DDD-0FD3FADAC996}" presName="parentText" presStyleLbl="node1" presStyleIdx="0" presStyleCnt="3" custScaleY="512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22BFF-AADA-43E9-8276-0C289A7223B1}" type="pres">
      <dgm:prSet presAssocID="{D6AB4663-160E-4F72-8DDD-0FD3FADAC99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63C66D-C446-4986-BA5C-432B4C47E69D}" type="pres">
      <dgm:prSet presAssocID="{AD163E60-EC80-4E15-A288-200265D93D4F}" presName="parentText" presStyleLbl="node1" presStyleIdx="1" presStyleCnt="3" custScaleY="497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805A5-24D5-42BC-9617-531F7034B784}" type="pres">
      <dgm:prSet presAssocID="{AD163E60-EC80-4E15-A288-200265D93D4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05EB7-E021-4E8C-B730-443142B86A66}" type="pres">
      <dgm:prSet presAssocID="{24A08934-39EA-436C-8754-768B8B90AD95}" presName="parentText" presStyleLbl="node1" presStyleIdx="2" presStyleCnt="3" custScaleY="613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9EDD2-76B4-4D44-948B-73E20F7082B2}" type="pres">
      <dgm:prSet presAssocID="{24A08934-39EA-436C-8754-768B8B90AD9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E1B10-BB79-47FC-B1C6-A62432D916B2}" type="presOf" srcId="{A6852AD8-F7D5-4514-8DF3-321995C15072}" destId="{3A56D650-6A68-45D9-AC2F-CB45F3C7B551}" srcOrd="0" destOrd="0" presId="urn:microsoft.com/office/officeart/2005/8/layout/vList2"/>
    <dgm:cxn modelId="{AE9EF8B8-45AB-4E31-98A1-CABDFB03E0B6}" srcId="{A6852AD8-F7D5-4514-8DF3-321995C15072}" destId="{AD163E60-EC80-4E15-A288-200265D93D4F}" srcOrd="1" destOrd="0" parTransId="{0E4B6F3A-9E2D-4DD7-8068-3DF3EACFF46A}" sibTransId="{EB54C50E-5689-42F2-B8B2-B22402FECF8A}"/>
    <dgm:cxn modelId="{48E190E1-2279-4297-9359-C9338FB9C2DE}" type="presOf" srcId="{EFB1AEB5-BE84-434C-A4E3-66708A1DD1CE}" destId="{D4C9EDD2-76B4-4D44-948B-73E20F7082B2}" srcOrd="0" destOrd="1" presId="urn:microsoft.com/office/officeart/2005/8/layout/vList2"/>
    <dgm:cxn modelId="{16CB808D-00FC-4401-AE4A-AB540F528FE5}" srcId="{AD163E60-EC80-4E15-A288-200265D93D4F}" destId="{23860187-1D79-49D3-8949-729AD01004DD}" srcOrd="0" destOrd="0" parTransId="{8F2EA81A-9C6B-413E-933D-276710EF597F}" sibTransId="{4AA885F3-D6AE-42CB-A87F-B9D8FBFC14C0}"/>
    <dgm:cxn modelId="{7D463B47-705B-490B-902B-E039029053F7}" type="presOf" srcId="{D6AB4663-160E-4F72-8DDD-0FD3FADAC996}" destId="{29417B6E-B73C-4351-9D3A-7D6E471C64EB}" srcOrd="0" destOrd="0" presId="urn:microsoft.com/office/officeart/2005/8/layout/vList2"/>
    <dgm:cxn modelId="{6E49CA0E-5F6F-4CCA-AB0E-CB25131515B7}" srcId="{D6AB4663-160E-4F72-8DDD-0FD3FADAC996}" destId="{AAA3F5A7-A54E-47DE-B832-1837251BCBCE}" srcOrd="1" destOrd="0" parTransId="{41B936FD-24A3-4068-B5D9-E7454F35ABE2}" sibTransId="{A2EAD17C-4289-4FEF-BF6E-B35494EE232C}"/>
    <dgm:cxn modelId="{871BB8BF-E329-4D5E-AD41-3998BBB7CAE9}" srcId="{A6852AD8-F7D5-4514-8DF3-321995C15072}" destId="{D6AB4663-160E-4F72-8DDD-0FD3FADAC996}" srcOrd="0" destOrd="0" parTransId="{F78AAF8C-AC3A-47C4-8724-76C7A71D9945}" sibTransId="{F859DD07-D1DD-438F-B436-DC6ADA79572D}"/>
    <dgm:cxn modelId="{F6056EF5-EBCA-4403-B177-70553AFB4B9F}" type="presOf" srcId="{24A08934-39EA-436C-8754-768B8B90AD95}" destId="{26C05EB7-E021-4E8C-B730-443142B86A66}" srcOrd="0" destOrd="0" presId="urn:microsoft.com/office/officeart/2005/8/layout/vList2"/>
    <dgm:cxn modelId="{12A76F37-690A-4B4C-8B14-60859BEBB093}" srcId="{A6852AD8-F7D5-4514-8DF3-321995C15072}" destId="{24A08934-39EA-436C-8754-768B8B90AD95}" srcOrd="2" destOrd="0" parTransId="{70A1519F-8EF0-4D61-930A-75075A51C841}" sibTransId="{9FFC5987-8B26-4172-8C8A-FDF814222899}"/>
    <dgm:cxn modelId="{FB4E129A-4E7D-424C-AC84-4CE2B35E3216}" srcId="{D6AB4663-160E-4F72-8DDD-0FD3FADAC996}" destId="{0D5F5AB9-9A59-4390-B013-3CB1B05052E5}" srcOrd="0" destOrd="0" parTransId="{03ACB9E0-2335-4DCB-A709-1137BD702EB5}" sibTransId="{F5AC291A-C1C7-4CEF-8729-B7ACDBBFAE2D}"/>
    <dgm:cxn modelId="{022B40F6-4AF9-4152-AD99-169551B3FD65}" type="presOf" srcId="{AAA3F5A7-A54E-47DE-B832-1837251BCBCE}" destId="{FB722BFF-AADA-43E9-8276-0C289A7223B1}" srcOrd="0" destOrd="1" presId="urn:microsoft.com/office/officeart/2005/8/layout/vList2"/>
    <dgm:cxn modelId="{7E10D132-28E7-412A-BF94-6BD82CB4FAEF}" srcId="{24A08934-39EA-436C-8754-768B8B90AD95}" destId="{13E35328-85FD-4D88-A612-6DAC2D6AF57F}" srcOrd="0" destOrd="0" parTransId="{401130CA-540F-44A0-B643-BE2D15BC5B9A}" sibTransId="{74EF38B1-904D-4B30-BDC9-0E561EDC12B5}"/>
    <dgm:cxn modelId="{BB569284-60F5-4C4A-A79D-F5C3BC7AB2E2}" srcId="{AD163E60-EC80-4E15-A288-200265D93D4F}" destId="{7EA3F2DF-E9D1-4DFF-AF89-882AB7CF5053}" srcOrd="1" destOrd="0" parTransId="{CC232688-5FCB-4669-A634-E19EDE43C245}" sibTransId="{12892F54-DF5C-4529-A9B7-3CB208A76351}"/>
    <dgm:cxn modelId="{5AC5E548-6DC7-4F18-A49A-E44D648F9B73}" srcId="{24A08934-39EA-436C-8754-768B8B90AD95}" destId="{EFB1AEB5-BE84-434C-A4E3-66708A1DD1CE}" srcOrd="1" destOrd="0" parTransId="{051EEAE6-999C-4E87-800D-A5B5071831E9}" sibTransId="{E114EEB1-07E5-460B-B3B7-41AEE00EF61B}"/>
    <dgm:cxn modelId="{69862DFB-8861-4C6D-AC66-C00E172FAF42}" type="presOf" srcId="{0D5F5AB9-9A59-4390-B013-3CB1B05052E5}" destId="{FB722BFF-AADA-43E9-8276-0C289A7223B1}" srcOrd="0" destOrd="0" presId="urn:microsoft.com/office/officeart/2005/8/layout/vList2"/>
    <dgm:cxn modelId="{C3C82284-3CCE-4A11-BD51-84D4E2DC4392}" type="presOf" srcId="{AD163E60-EC80-4E15-A288-200265D93D4F}" destId="{2063C66D-C446-4986-BA5C-432B4C47E69D}" srcOrd="0" destOrd="0" presId="urn:microsoft.com/office/officeart/2005/8/layout/vList2"/>
    <dgm:cxn modelId="{1BE402A1-DABA-4439-AD7C-16DE16FA90B3}" type="presOf" srcId="{7EA3F2DF-E9D1-4DFF-AF89-882AB7CF5053}" destId="{14F805A5-24D5-42BC-9617-531F7034B784}" srcOrd="0" destOrd="1" presId="urn:microsoft.com/office/officeart/2005/8/layout/vList2"/>
    <dgm:cxn modelId="{A0B1990D-97C3-47C0-98D6-829DCAC6880D}" type="presOf" srcId="{23860187-1D79-49D3-8949-729AD01004DD}" destId="{14F805A5-24D5-42BC-9617-531F7034B784}" srcOrd="0" destOrd="0" presId="urn:microsoft.com/office/officeart/2005/8/layout/vList2"/>
    <dgm:cxn modelId="{75053520-2645-425F-A626-C21601AB8876}" type="presOf" srcId="{13E35328-85FD-4D88-A612-6DAC2D6AF57F}" destId="{D4C9EDD2-76B4-4D44-948B-73E20F7082B2}" srcOrd="0" destOrd="0" presId="urn:microsoft.com/office/officeart/2005/8/layout/vList2"/>
    <dgm:cxn modelId="{01EB2EDE-E3FE-4FEB-B4B4-AD3D72D0D57A}" type="presParOf" srcId="{3A56D650-6A68-45D9-AC2F-CB45F3C7B551}" destId="{29417B6E-B73C-4351-9D3A-7D6E471C64EB}" srcOrd="0" destOrd="0" presId="urn:microsoft.com/office/officeart/2005/8/layout/vList2"/>
    <dgm:cxn modelId="{49E84F4C-3FD8-4721-8C2D-1134753B0853}" type="presParOf" srcId="{3A56D650-6A68-45D9-AC2F-CB45F3C7B551}" destId="{FB722BFF-AADA-43E9-8276-0C289A7223B1}" srcOrd="1" destOrd="0" presId="urn:microsoft.com/office/officeart/2005/8/layout/vList2"/>
    <dgm:cxn modelId="{73D938BE-3F31-4286-8056-9ABDC3526F34}" type="presParOf" srcId="{3A56D650-6A68-45D9-AC2F-CB45F3C7B551}" destId="{2063C66D-C446-4986-BA5C-432B4C47E69D}" srcOrd="2" destOrd="0" presId="urn:microsoft.com/office/officeart/2005/8/layout/vList2"/>
    <dgm:cxn modelId="{09553F9F-9169-42CE-8A91-57A94AC3A82B}" type="presParOf" srcId="{3A56D650-6A68-45D9-AC2F-CB45F3C7B551}" destId="{14F805A5-24D5-42BC-9617-531F7034B784}" srcOrd="3" destOrd="0" presId="urn:microsoft.com/office/officeart/2005/8/layout/vList2"/>
    <dgm:cxn modelId="{6A06E212-34F9-455F-8438-B5C98F23A36E}" type="presParOf" srcId="{3A56D650-6A68-45D9-AC2F-CB45F3C7B551}" destId="{26C05EB7-E021-4E8C-B730-443142B86A66}" srcOrd="4" destOrd="0" presId="urn:microsoft.com/office/officeart/2005/8/layout/vList2"/>
    <dgm:cxn modelId="{5F7A467E-E8B6-453B-A1B2-74963C5D344D}" type="presParOf" srcId="{3A56D650-6A68-45D9-AC2F-CB45F3C7B551}" destId="{D4C9EDD2-76B4-4D44-948B-73E20F7082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5D9A7E-AD7D-4CBA-972A-B60D221E5F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3309C-2B61-4E14-8BC6-1D425A99125F}">
      <dgm:prSet/>
      <dgm:spPr/>
      <dgm:t>
        <a:bodyPr/>
        <a:lstStyle/>
        <a:p>
          <a:pPr rtl="0"/>
          <a:r>
            <a:rPr lang="ru-RU" dirty="0" smtClean="0">
              <a:latin typeface="Arial" pitchFamily="34" charset="0"/>
              <a:cs typeface="Arial" pitchFamily="34" charset="0"/>
            </a:rPr>
            <a:t>Представлены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7564B377-6D06-4850-A530-740AAB8063B5}" type="parTrans" cxnId="{DD48148E-D81C-465A-A39E-FAD50FE9F16F}">
      <dgm:prSet/>
      <dgm:spPr/>
      <dgm:t>
        <a:bodyPr/>
        <a:lstStyle/>
        <a:p>
          <a:endParaRPr lang="en-US"/>
        </a:p>
      </dgm:t>
    </dgm:pt>
    <dgm:pt modelId="{F1682D5E-00AB-4696-82A0-7C9AED82047F}" type="sibTrans" cxnId="{DD48148E-D81C-465A-A39E-FAD50FE9F16F}">
      <dgm:prSet/>
      <dgm:spPr/>
      <dgm:t>
        <a:bodyPr/>
        <a:lstStyle/>
        <a:p>
          <a:endParaRPr lang="en-US"/>
        </a:p>
      </dgm:t>
    </dgm:pt>
    <dgm:pt modelId="{427B6036-38B4-443D-8236-665A9A3B0490}">
      <dgm:prSet/>
      <dgm:spPr/>
      <dgm:t>
        <a:bodyPr/>
        <a:lstStyle/>
        <a:p>
          <a:pPr rtl="0"/>
          <a:r>
            <a:rPr lang="ru-RU" dirty="0" smtClean="0">
              <a:latin typeface="Arial" pitchFamily="34" charset="0"/>
              <a:cs typeface="Arial" pitchFamily="34" charset="0"/>
            </a:rPr>
            <a:t>Основные концепции языка </a:t>
          </a:r>
          <a:r>
            <a:rPr lang="ru-RU" dirty="0" err="1" smtClean="0">
              <a:latin typeface="Arial" pitchFamily="34" charset="0"/>
              <a:cs typeface="Arial" pitchFamily="34" charset="0"/>
            </a:rPr>
            <a:t>СЛанг</a:t>
          </a:r>
          <a:r>
            <a:rPr lang="en-US" dirty="0" smtClean="0">
              <a:latin typeface="Arial" pitchFamily="34" charset="0"/>
              <a:cs typeface="Arial" pitchFamily="34" charset="0"/>
            </a:rPr>
            <a:t> (</a:t>
          </a:r>
          <a:r>
            <a:rPr lang="ru-RU" dirty="0" smtClean="0">
              <a:latin typeface="Arial" pitchFamily="34" charset="0"/>
              <a:cs typeface="Arial" pitchFamily="34" charset="0"/>
            </a:rPr>
            <a:t>контейнеры</a:t>
          </a:r>
          <a:r>
            <a:rPr lang="en-US" dirty="0" smtClean="0">
              <a:latin typeface="Arial" pitchFamily="34" charset="0"/>
              <a:cs typeface="Arial" pitchFamily="34" charset="0"/>
            </a:rPr>
            <a:t>, </a:t>
          </a:r>
          <a:r>
            <a:rPr lang="ru-RU" dirty="0" err="1" smtClean="0">
              <a:latin typeface="Arial" pitchFamily="34" charset="0"/>
              <a:cs typeface="Arial" pitchFamily="34" charset="0"/>
            </a:rPr>
            <a:t>отдельностоящие</a:t>
          </a:r>
          <a:r>
            <a:rPr lang="ru-RU" dirty="0" smtClean="0">
              <a:latin typeface="Arial" pitchFamily="34" charset="0"/>
              <a:cs typeface="Arial" pitchFamily="34" charset="0"/>
            </a:rPr>
            <a:t> подпрограммы, некоторые операторы, подход к построению программ</a:t>
          </a:r>
          <a:r>
            <a:rPr lang="en-US" dirty="0" smtClean="0">
              <a:latin typeface="Arial" pitchFamily="34" charset="0"/>
              <a:cs typeface="Arial" pitchFamily="34" charset="0"/>
            </a:rPr>
            <a:t>)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CBF7421B-2DB7-4D33-BC31-C2C0BDDE871A}" type="parTrans" cxnId="{4D9F7E20-C9BC-4133-A63B-C7EBA1362BF7}">
      <dgm:prSet/>
      <dgm:spPr/>
      <dgm:t>
        <a:bodyPr/>
        <a:lstStyle/>
        <a:p>
          <a:endParaRPr lang="en-US"/>
        </a:p>
      </dgm:t>
    </dgm:pt>
    <dgm:pt modelId="{0E3A69B1-0A74-4CBA-8546-F38E210663A8}" type="sibTrans" cxnId="{4D9F7E20-C9BC-4133-A63B-C7EBA1362BF7}">
      <dgm:prSet/>
      <dgm:spPr/>
      <dgm:t>
        <a:bodyPr/>
        <a:lstStyle/>
        <a:p>
          <a:endParaRPr lang="en-US"/>
        </a:p>
      </dgm:t>
    </dgm:pt>
    <dgm:pt modelId="{267D49AB-FF2F-4405-AE58-8FEB3BE3E6B3}">
      <dgm:prSet/>
      <dgm:spPr/>
      <dgm:t>
        <a:bodyPr/>
        <a:lstStyle/>
        <a:p>
          <a:pPr rtl="0"/>
          <a:r>
            <a:rPr lang="ru-RU" dirty="0" smtClean="0">
              <a:latin typeface="Arial" pitchFamily="34" charset="0"/>
              <a:cs typeface="Arial" pitchFamily="34" charset="0"/>
            </a:rPr>
            <a:t>Множественное наследование с конфликтами и множественным переопределением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DD3507F9-C4C2-40EE-96E2-AE2AE9B7D2A0}" type="parTrans" cxnId="{8A34A3BF-FC44-4D88-823A-44F7284173D1}">
      <dgm:prSet/>
      <dgm:spPr/>
      <dgm:t>
        <a:bodyPr/>
        <a:lstStyle/>
        <a:p>
          <a:endParaRPr lang="en-US"/>
        </a:p>
      </dgm:t>
    </dgm:pt>
    <dgm:pt modelId="{8DAA94EB-911E-4960-9B90-6C66D302D885}" type="sibTrans" cxnId="{8A34A3BF-FC44-4D88-823A-44F7284173D1}">
      <dgm:prSet/>
      <dgm:spPr/>
      <dgm:t>
        <a:bodyPr/>
        <a:lstStyle/>
        <a:p>
          <a:endParaRPr lang="en-US"/>
        </a:p>
      </dgm:t>
    </dgm:pt>
    <dgm:pt modelId="{5BBA7FC6-3A6F-4724-95B4-4D98163EF008}">
      <dgm:prSet/>
      <dgm:spPr/>
      <dgm:t>
        <a:bodyPr/>
        <a:lstStyle/>
        <a:p>
          <a:pPr rtl="0"/>
          <a:r>
            <a:rPr lang="ru-RU" dirty="0" smtClean="0">
              <a:latin typeface="Arial" pitchFamily="34" charset="0"/>
              <a:cs typeface="Arial" pitchFamily="34" charset="0"/>
            </a:rPr>
            <a:t>Решение проблемы инициализации атрибутов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362B99E-ABE1-48A5-8C77-5B047E223E2B}" type="parTrans" cxnId="{17E1ECF2-B8A9-4B46-81ED-2ACDADA6C5D5}">
      <dgm:prSet/>
      <dgm:spPr/>
      <dgm:t>
        <a:bodyPr/>
        <a:lstStyle/>
        <a:p>
          <a:endParaRPr lang="en-US"/>
        </a:p>
      </dgm:t>
    </dgm:pt>
    <dgm:pt modelId="{FE5366E5-5FDE-4285-96C4-0408E103581F}" type="sibTrans" cxnId="{17E1ECF2-B8A9-4B46-81ED-2ACDADA6C5D5}">
      <dgm:prSet/>
      <dgm:spPr/>
      <dgm:t>
        <a:bodyPr/>
        <a:lstStyle/>
        <a:p>
          <a:endParaRPr lang="en-US"/>
        </a:p>
      </dgm:t>
    </dgm:pt>
    <dgm:pt modelId="{55F9800E-03A0-48B2-8F88-114B54138C48}">
      <dgm:prSet/>
      <dgm:spPr/>
      <dgm:t>
        <a:bodyPr/>
        <a:lstStyle/>
        <a:p>
          <a:pPr rtl="0"/>
          <a:r>
            <a:rPr lang="ru-RU" dirty="0" smtClean="0">
              <a:latin typeface="Arial" pitchFamily="34" charset="0"/>
              <a:cs typeface="Arial" pitchFamily="34" charset="0"/>
            </a:rPr>
            <a:t>Статус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5D62CBCB-6332-4600-8DC5-F924CC27638E}" type="parTrans" cxnId="{776AD76A-2488-46C6-A9F3-18B98D7920DA}">
      <dgm:prSet/>
      <dgm:spPr/>
      <dgm:t>
        <a:bodyPr/>
        <a:lstStyle/>
        <a:p>
          <a:endParaRPr lang="en-US"/>
        </a:p>
      </dgm:t>
    </dgm:pt>
    <dgm:pt modelId="{3885873A-C059-4346-99EB-69CB183AD9E1}" type="sibTrans" cxnId="{776AD76A-2488-46C6-A9F3-18B98D7920DA}">
      <dgm:prSet/>
      <dgm:spPr/>
      <dgm:t>
        <a:bodyPr/>
        <a:lstStyle/>
        <a:p>
          <a:endParaRPr lang="en-US"/>
        </a:p>
      </dgm:t>
    </dgm:pt>
    <dgm:pt modelId="{D1A21421-358B-4037-BAD5-5C5072264C26}">
      <dgm:prSet/>
      <dgm:spPr/>
      <dgm:t>
        <a:bodyPr/>
        <a:lstStyle/>
        <a:p>
          <a:pPr rtl="0"/>
          <a:r>
            <a:rPr lang="ru-RU" dirty="0" smtClean="0"/>
            <a:t>В настоящий момент полностью проработан синтаксис языка, семантика всех конструкций, идет работа над строгим описанием правил </a:t>
          </a:r>
          <a:r>
            <a:rPr lang="ru-RU" dirty="0" err="1" smtClean="0"/>
            <a:t>валидности</a:t>
          </a:r>
          <a:r>
            <a:rPr lang="ru-RU" dirty="0" smtClean="0"/>
            <a:t> конструкций, а также ведется разработка компилятора переднего плана (</a:t>
          </a:r>
          <a:r>
            <a:rPr lang="en-US" dirty="0" smtClean="0"/>
            <a:t>front</a:t>
          </a:r>
          <a:r>
            <a:rPr lang="ru-RU" dirty="0" smtClean="0"/>
            <a:t>-</a:t>
          </a:r>
          <a:r>
            <a:rPr lang="en-US" dirty="0" smtClean="0"/>
            <a:t>end</a:t>
          </a:r>
          <a:r>
            <a:rPr lang="ru-RU" dirty="0" smtClean="0"/>
            <a:t>) и генераторов кода для нескольких программных и аппаратных платформ, среди которых .</a:t>
          </a:r>
          <a:r>
            <a:rPr lang="en-US" dirty="0" smtClean="0"/>
            <a:t>NET</a:t>
          </a:r>
          <a:r>
            <a:rPr lang="ru-RU" dirty="0" smtClean="0"/>
            <a:t>, </a:t>
          </a:r>
          <a:r>
            <a:rPr lang="en-US" dirty="0" smtClean="0"/>
            <a:t>LLVM</a:t>
          </a:r>
          <a:r>
            <a:rPr lang="ru-RU" dirty="0" smtClean="0"/>
            <a:t>, Эльбрус и др. Проводятся подготовительные работы к раскрутке компилятора (</a:t>
          </a:r>
          <a:r>
            <a:rPr lang="en-US" dirty="0" smtClean="0"/>
            <a:t>bootstrapping</a:t>
          </a:r>
          <a:r>
            <a:rPr lang="ru-RU" dirty="0" smtClean="0"/>
            <a:t>): к переносу реализации на собственный входной язык.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F74D05D-3F40-413E-8A6E-491B4EEA16BF}" type="parTrans" cxnId="{839F2A41-B0D2-4EC7-9B36-BB9B707B48E5}">
      <dgm:prSet/>
      <dgm:spPr/>
      <dgm:t>
        <a:bodyPr/>
        <a:lstStyle/>
        <a:p>
          <a:endParaRPr lang="en-US"/>
        </a:p>
      </dgm:t>
    </dgm:pt>
    <dgm:pt modelId="{57D9A494-C132-4B03-AB6C-AA3DD2353058}" type="sibTrans" cxnId="{839F2A41-B0D2-4EC7-9B36-BB9B707B48E5}">
      <dgm:prSet/>
      <dgm:spPr/>
      <dgm:t>
        <a:bodyPr/>
        <a:lstStyle/>
        <a:p>
          <a:endParaRPr lang="en-US"/>
        </a:p>
      </dgm:t>
    </dgm:pt>
    <dgm:pt modelId="{FF3DC91C-1D26-4B64-B47B-9B8F15671526}">
      <dgm:prSet/>
      <dgm:spPr/>
      <dgm:t>
        <a:bodyPr/>
        <a:lstStyle/>
        <a:p>
          <a:pPr rtl="0"/>
          <a:r>
            <a:rPr lang="ru-RU" dirty="0" smtClean="0">
              <a:latin typeface="Arial" pitchFamily="34" charset="0"/>
              <a:cs typeface="Arial" pitchFamily="34" charset="0"/>
            </a:rPr>
            <a:t>Расширенная перегрузка имен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DD0D83B-D986-4C6D-8D2B-EF2F50F833E5}" type="parTrans" cxnId="{5F214A1D-7EFA-4ED2-904E-A5F5CE7AE4A7}">
      <dgm:prSet/>
      <dgm:spPr/>
      <dgm:t>
        <a:bodyPr/>
        <a:lstStyle/>
        <a:p>
          <a:endParaRPr lang="ru-RU"/>
        </a:p>
      </dgm:t>
    </dgm:pt>
    <dgm:pt modelId="{A5CEC4CC-7366-42AF-AD2B-373BE3DE2490}" type="sibTrans" cxnId="{5F214A1D-7EFA-4ED2-904E-A5F5CE7AE4A7}">
      <dgm:prSet/>
      <dgm:spPr/>
      <dgm:t>
        <a:bodyPr/>
        <a:lstStyle/>
        <a:p>
          <a:endParaRPr lang="ru-RU"/>
        </a:p>
      </dgm:t>
    </dgm:pt>
    <dgm:pt modelId="{CF4CB50A-E39F-4950-8AF0-E29BAA9624CB}">
      <dgm:prSet/>
      <dgm:spPr/>
      <dgm:t>
        <a:bodyPr/>
        <a:lstStyle/>
        <a:p>
          <a:pPr rtl="0"/>
          <a:r>
            <a:rPr lang="ru-RU" dirty="0" smtClean="0">
              <a:latin typeface="Arial" pitchFamily="34" charset="0"/>
              <a:cs typeface="Arial" pitchFamily="34" charset="0"/>
            </a:rPr>
            <a:t>Базовые контейнеры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693CDF3D-4EFC-465D-B5A5-B11D7DA34383}" type="parTrans" cxnId="{478D839E-6C62-42F1-9A87-B89584DC30B6}">
      <dgm:prSet/>
      <dgm:spPr/>
      <dgm:t>
        <a:bodyPr/>
        <a:lstStyle/>
        <a:p>
          <a:endParaRPr lang="ru-RU"/>
        </a:p>
      </dgm:t>
    </dgm:pt>
    <dgm:pt modelId="{71352194-4C40-48E3-833E-E5D0B0393007}" type="sibTrans" cxnId="{478D839E-6C62-42F1-9A87-B89584DC30B6}">
      <dgm:prSet/>
      <dgm:spPr/>
      <dgm:t>
        <a:bodyPr/>
        <a:lstStyle/>
        <a:p>
          <a:endParaRPr lang="ru-RU"/>
        </a:p>
      </dgm:t>
    </dgm:pt>
    <dgm:pt modelId="{B73903B0-72B0-4736-8123-9576CE68210F}">
      <dgm:prSet/>
      <dgm:spPr/>
      <dgm:t>
        <a:bodyPr/>
        <a:lstStyle/>
        <a:p>
          <a:pPr rtl="0"/>
          <a:r>
            <a:rPr lang="ru-RU" dirty="0" smtClean="0">
              <a:latin typeface="Arial" pitchFamily="34" charset="0"/>
              <a:cs typeface="Arial" pitchFamily="34" charset="0"/>
            </a:rPr>
            <a:t>Расширения контейнеров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C0506105-1DAB-4E0B-8DD4-05EC8FAC071A}" type="parTrans" cxnId="{4D01A7CE-643A-41F6-A814-2742F4531741}">
      <dgm:prSet/>
      <dgm:spPr/>
      <dgm:t>
        <a:bodyPr/>
        <a:lstStyle/>
        <a:p>
          <a:endParaRPr lang="ru-RU"/>
        </a:p>
      </dgm:t>
    </dgm:pt>
    <dgm:pt modelId="{07FC8E16-5886-4546-8E38-1776AEF19B58}" type="sibTrans" cxnId="{4D01A7CE-643A-41F6-A814-2742F4531741}">
      <dgm:prSet/>
      <dgm:spPr/>
      <dgm:t>
        <a:bodyPr/>
        <a:lstStyle/>
        <a:p>
          <a:endParaRPr lang="ru-RU"/>
        </a:p>
      </dgm:t>
    </dgm:pt>
    <dgm:pt modelId="{4F7FE0B2-DA7F-461C-91E8-420EF578D858}">
      <dgm:prSet/>
      <dgm:spPr/>
      <dgm:t>
        <a:bodyPr/>
        <a:lstStyle/>
        <a:p>
          <a:r>
            <a:rPr lang="ru-RU" dirty="0" smtClean="0"/>
            <a:t>Ожидается, что можно будет приступить к разработке приложений для операционных систем </a:t>
          </a:r>
          <a:r>
            <a:rPr lang="en-US" dirty="0" err="1" smtClean="0"/>
            <a:t>Andr</a:t>
          </a:r>
          <a:r>
            <a:rPr lang="ru-RU" dirty="0" smtClean="0"/>
            <a:t>о</a:t>
          </a:r>
          <a:r>
            <a:rPr lang="en-US" dirty="0" smtClean="0"/>
            <a:t>id</a:t>
          </a:r>
          <a:r>
            <a:rPr lang="ru-RU" dirty="0" smtClean="0"/>
            <a:t>, </a:t>
          </a:r>
          <a:r>
            <a:rPr lang="en-US" dirty="0" smtClean="0"/>
            <a:t>Linux</a:t>
          </a:r>
          <a:r>
            <a:rPr lang="ru-RU" dirty="0" smtClean="0"/>
            <a:t>, </a:t>
          </a:r>
          <a:r>
            <a:rPr lang="en-US" dirty="0" smtClean="0"/>
            <a:t>Windows </a:t>
          </a:r>
          <a:r>
            <a:rPr lang="ru-RU" dirty="0" smtClean="0"/>
            <a:t>и ОС Эльбрус по готовности всего компилятора и прикладных библиотек, работа над которыми также ведется.</a:t>
          </a:r>
          <a:endParaRPr lang="ru-RU" dirty="0"/>
        </a:p>
      </dgm:t>
    </dgm:pt>
    <dgm:pt modelId="{61886DA9-0704-4984-AC9A-5BDD4AC6CE02}" type="parTrans" cxnId="{5FCE6E17-80F5-442B-9764-7E8B9BB28B66}">
      <dgm:prSet/>
      <dgm:spPr/>
      <dgm:t>
        <a:bodyPr/>
        <a:lstStyle/>
        <a:p>
          <a:endParaRPr lang="ru-RU"/>
        </a:p>
      </dgm:t>
    </dgm:pt>
    <dgm:pt modelId="{7ED22657-D532-4E62-9875-56535C14F138}" type="sibTrans" cxnId="{5FCE6E17-80F5-442B-9764-7E8B9BB28B66}">
      <dgm:prSet/>
      <dgm:spPr/>
      <dgm:t>
        <a:bodyPr/>
        <a:lstStyle/>
        <a:p>
          <a:endParaRPr lang="ru-RU"/>
        </a:p>
      </dgm:t>
    </dgm:pt>
    <dgm:pt modelId="{14D332A5-FA31-49CE-AC1A-1D197D6A4C3F}" type="pres">
      <dgm:prSet presAssocID="{F05D9A7E-AD7D-4CBA-972A-B60D221E5F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C806FE-190C-4928-BB2A-DE06BE8CC44D}" type="pres">
      <dgm:prSet presAssocID="{D453309C-2B61-4E14-8BC6-1D425A9912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44875-473B-42C1-8C81-FB861C652AB0}" type="pres">
      <dgm:prSet presAssocID="{D453309C-2B61-4E14-8BC6-1D425A9912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202CB-4F8A-44AE-BCBE-699D0E48D069}" type="pres">
      <dgm:prSet presAssocID="{55F9800E-03A0-48B2-8F88-114B54138C4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2CE8F-6229-4FBE-9445-9D33C809884E}" type="pres">
      <dgm:prSet presAssocID="{55F9800E-03A0-48B2-8F88-114B54138C4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E437D5-BD7B-4A5A-9CD1-1D06CB6726F1}" type="presOf" srcId="{55F9800E-03A0-48B2-8F88-114B54138C48}" destId="{293202CB-4F8A-44AE-BCBE-699D0E48D069}" srcOrd="0" destOrd="0" presId="urn:microsoft.com/office/officeart/2005/8/layout/vList2"/>
    <dgm:cxn modelId="{8A34A3BF-FC44-4D88-823A-44F7284173D1}" srcId="{D453309C-2B61-4E14-8BC6-1D425A99125F}" destId="{267D49AB-FF2F-4405-AE58-8FEB3BE3E6B3}" srcOrd="1" destOrd="0" parTransId="{DD3507F9-C4C2-40EE-96E2-AE2AE9B7D2A0}" sibTransId="{8DAA94EB-911E-4960-9B90-6C66D302D885}"/>
    <dgm:cxn modelId="{776AD76A-2488-46C6-A9F3-18B98D7920DA}" srcId="{F05D9A7E-AD7D-4CBA-972A-B60D221E5F86}" destId="{55F9800E-03A0-48B2-8F88-114B54138C48}" srcOrd="1" destOrd="0" parTransId="{5D62CBCB-6332-4600-8DC5-F924CC27638E}" sibTransId="{3885873A-C059-4346-99EB-69CB183AD9E1}"/>
    <dgm:cxn modelId="{4A94E274-0D98-4EE6-80E5-D11653B61588}" type="presOf" srcId="{D1A21421-358B-4037-BAD5-5C5072264C26}" destId="{6E12CE8F-6229-4FBE-9445-9D33C809884E}" srcOrd="0" destOrd="0" presId="urn:microsoft.com/office/officeart/2005/8/layout/vList2"/>
    <dgm:cxn modelId="{396126C4-BE56-4BAF-AA99-C7E5498E5012}" type="presOf" srcId="{5BBA7FC6-3A6F-4724-95B4-4D98163EF008}" destId="{4F744875-473B-42C1-8C81-FB861C652AB0}" srcOrd="0" destOrd="5" presId="urn:microsoft.com/office/officeart/2005/8/layout/vList2"/>
    <dgm:cxn modelId="{17E1ECF2-B8A9-4B46-81ED-2ACDADA6C5D5}" srcId="{D453309C-2B61-4E14-8BC6-1D425A99125F}" destId="{5BBA7FC6-3A6F-4724-95B4-4D98163EF008}" srcOrd="5" destOrd="0" parTransId="{E362B99E-ABE1-48A5-8C77-5B047E223E2B}" sibTransId="{FE5366E5-5FDE-4285-96C4-0408E103581F}"/>
    <dgm:cxn modelId="{90B52907-37B0-4B25-8EC6-6AD8197BB994}" type="presOf" srcId="{427B6036-38B4-443D-8236-665A9A3B0490}" destId="{4F744875-473B-42C1-8C81-FB861C652AB0}" srcOrd="0" destOrd="0" presId="urn:microsoft.com/office/officeart/2005/8/layout/vList2"/>
    <dgm:cxn modelId="{4D9F7E20-C9BC-4133-A63B-C7EBA1362BF7}" srcId="{D453309C-2B61-4E14-8BC6-1D425A99125F}" destId="{427B6036-38B4-443D-8236-665A9A3B0490}" srcOrd="0" destOrd="0" parTransId="{CBF7421B-2DB7-4D33-BC31-C2C0BDDE871A}" sibTransId="{0E3A69B1-0A74-4CBA-8546-F38E210663A8}"/>
    <dgm:cxn modelId="{478D839E-6C62-42F1-9A87-B89584DC30B6}" srcId="{D453309C-2B61-4E14-8BC6-1D425A99125F}" destId="{CF4CB50A-E39F-4950-8AF0-E29BAA9624CB}" srcOrd="3" destOrd="0" parTransId="{693CDF3D-4EFC-465D-B5A5-B11D7DA34383}" sibTransId="{71352194-4C40-48E3-833E-E5D0B0393007}"/>
    <dgm:cxn modelId="{94CB0999-0DA6-445E-B1FB-F793A062CE75}" type="presOf" srcId="{D453309C-2B61-4E14-8BC6-1D425A99125F}" destId="{D5C806FE-190C-4928-BB2A-DE06BE8CC44D}" srcOrd="0" destOrd="0" presId="urn:microsoft.com/office/officeart/2005/8/layout/vList2"/>
    <dgm:cxn modelId="{3CA574F8-432D-4E69-8D9C-9904363CA9AC}" type="presOf" srcId="{4F7FE0B2-DA7F-461C-91E8-420EF578D858}" destId="{6E12CE8F-6229-4FBE-9445-9D33C809884E}" srcOrd="0" destOrd="1" presId="urn:microsoft.com/office/officeart/2005/8/layout/vList2"/>
    <dgm:cxn modelId="{5F214A1D-7EFA-4ED2-904E-A5F5CE7AE4A7}" srcId="{D453309C-2B61-4E14-8BC6-1D425A99125F}" destId="{FF3DC91C-1D26-4B64-B47B-9B8F15671526}" srcOrd="2" destOrd="0" parTransId="{ADD0D83B-D986-4C6D-8D2B-EF2F50F833E5}" sibTransId="{A5CEC4CC-7366-42AF-AD2B-373BE3DE2490}"/>
    <dgm:cxn modelId="{6F3E258B-2902-473A-8951-F01242AD4B9B}" type="presOf" srcId="{F05D9A7E-AD7D-4CBA-972A-B60D221E5F86}" destId="{14D332A5-FA31-49CE-AC1A-1D197D6A4C3F}" srcOrd="0" destOrd="0" presId="urn:microsoft.com/office/officeart/2005/8/layout/vList2"/>
    <dgm:cxn modelId="{5989668E-6747-4B62-91A5-B625D7CD7DA4}" type="presOf" srcId="{267D49AB-FF2F-4405-AE58-8FEB3BE3E6B3}" destId="{4F744875-473B-42C1-8C81-FB861C652AB0}" srcOrd="0" destOrd="1" presId="urn:microsoft.com/office/officeart/2005/8/layout/vList2"/>
    <dgm:cxn modelId="{AE463530-BF49-4DFA-8B07-5EE9D37F5E58}" type="presOf" srcId="{B73903B0-72B0-4736-8123-9576CE68210F}" destId="{4F744875-473B-42C1-8C81-FB861C652AB0}" srcOrd="0" destOrd="4" presId="urn:microsoft.com/office/officeart/2005/8/layout/vList2"/>
    <dgm:cxn modelId="{4D01A7CE-643A-41F6-A814-2742F4531741}" srcId="{D453309C-2B61-4E14-8BC6-1D425A99125F}" destId="{B73903B0-72B0-4736-8123-9576CE68210F}" srcOrd="4" destOrd="0" parTransId="{C0506105-1DAB-4E0B-8DD4-05EC8FAC071A}" sibTransId="{07FC8E16-5886-4546-8E38-1776AEF19B58}"/>
    <dgm:cxn modelId="{7EDD6C77-BACA-4D33-9994-CD6C9BB7C061}" type="presOf" srcId="{CF4CB50A-E39F-4950-8AF0-E29BAA9624CB}" destId="{4F744875-473B-42C1-8C81-FB861C652AB0}" srcOrd="0" destOrd="3" presId="urn:microsoft.com/office/officeart/2005/8/layout/vList2"/>
    <dgm:cxn modelId="{5FCE6E17-80F5-442B-9764-7E8B9BB28B66}" srcId="{55F9800E-03A0-48B2-8F88-114B54138C48}" destId="{4F7FE0B2-DA7F-461C-91E8-420EF578D858}" srcOrd="1" destOrd="0" parTransId="{61886DA9-0704-4984-AC9A-5BDD4AC6CE02}" sibTransId="{7ED22657-D532-4E62-9875-56535C14F138}"/>
    <dgm:cxn modelId="{A5D4A61B-B294-4EFC-AAAA-EC902A359082}" type="presOf" srcId="{FF3DC91C-1D26-4B64-B47B-9B8F15671526}" destId="{4F744875-473B-42C1-8C81-FB861C652AB0}" srcOrd="0" destOrd="2" presId="urn:microsoft.com/office/officeart/2005/8/layout/vList2"/>
    <dgm:cxn modelId="{DD48148E-D81C-465A-A39E-FAD50FE9F16F}" srcId="{F05D9A7E-AD7D-4CBA-972A-B60D221E5F86}" destId="{D453309C-2B61-4E14-8BC6-1D425A99125F}" srcOrd="0" destOrd="0" parTransId="{7564B377-6D06-4850-A530-740AAB8063B5}" sibTransId="{F1682D5E-00AB-4696-82A0-7C9AED82047F}"/>
    <dgm:cxn modelId="{839F2A41-B0D2-4EC7-9B36-BB9B707B48E5}" srcId="{55F9800E-03A0-48B2-8F88-114B54138C48}" destId="{D1A21421-358B-4037-BAD5-5C5072264C26}" srcOrd="0" destOrd="0" parTransId="{EF74D05D-3F40-413E-8A6E-491B4EEA16BF}" sibTransId="{57D9A494-C132-4B03-AB6C-AA3DD2353058}"/>
    <dgm:cxn modelId="{3BB5CBBE-F651-4543-89D3-FD30621B6869}" type="presParOf" srcId="{14D332A5-FA31-49CE-AC1A-1D197D6A4C3F}" destId="{D5C806FE-190C-4928-BB2A-DE06BE8CC44D}" srcOrd="0" destOrd="0" presId="urn:microsoft.com/office/officeart/2005/8/layout/vList2"/>
    <dgm:cxn modelId="{98A074C2-4346-42DC-A8BC-19CDCD502D18}" type="presParOf" srcId="{14D332A5-FA31-49CE-AC1A-1D197D6A4C3F}" destId="{4F744875-473B-42C1-8C81-FB861C652AB0}" srcOrd="1" destOrd="0" presId="urn:microsoft.com/office/officeart/2005/8/layout/vList2"/>
    <dgm:cxn modelId="{24652433-9C76-447E-ACD8-BC7105199D00}" type="presParOf" srcId="{14D332A5-FA31-49CE-AC1A-1D197D6A4C3F}" destId="{293202CB-4F8A-44AE-BCBE-699D0E48D069}" srcOrd="2" destOrd="0" presId="urn:microsoft.com/office/officeart/2005/8/layout/vList2"/>
    <dgm:cxn modelId="{74087B0B-887D-4AC3-A4EB-7B64E06198F9}" type="presParOf" srcId="{14D332A5-FA31-49CE-AC1A-1D197D6A4C3F}" destId="{6E12CE8F-6229-4FBE-9445-9D33C809884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A91D8-AF3D-42E0-B986-FAE7CFA9AC9F}">
      <dsp:nvSpPr>
        <dsp:cNvPr id="0" name=""/>
        <dsp:cNvSpPr/>
      </dsp:nvSpPr>
      <dsp:spPr>
        <a:xfrm>
          <a:off x="0" y="0"/>
          <a:ext cx="4251958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none" kern="1200" dirty="0" smtClean="0">
              <a:latin typeface="Arial" pitchFamily="34" charset="0"/>
              <a:cs typeface="Arial" pitchFamily="34" charset="0"/>
            </a:rPr>
            <a:t>3 </a:t>
          </a:r>
          <a:r>
            <a:rPr lang="ru-RU" sz="1800" b="1" u="none" kern="1200" dirty="0" smtClean="0">
              <a:latin typeface="Arial" pitchFamily="34" charset="0"/>
              <a:cs typeface="Arial" pitchFamily="34" charset="0"/>
            </a:rPr>
            <a:t>вида</a:t>
          </a:r>
          <a:r>
            <a:rPr lang="en-US" sz="1800" b="1" u="none" kern="1200" dirty="0" smtClean="0">
              <a:latin typeface="Arial" pitchFamily="34" charset="0"/>
              <a:cs typeface="Arial" pitchFamily="34" charset="0"/>
            </a:rPr>
            <a:t>:</a:t>
          </a:r>
          <a:endParaRPr lang="en-US" sz="1800" b="1" u="none" kern="1200" dirty="0">
            <a:latin typeface="Arial" pitchFamily="34" charset="0"/>
            <a:cs typeface="Arial" pitchFamily="34" charset="0"/>
          </a:endParaRPr>
        </a:p>
      </dsp:txBody>
      <dsp:txXfrm>
        <a:off x="20561" y="20561"/>
        <a:ext cx="4210836" cy="380078"/>
      </dsp:txXfrm>
    </dsp:sp>
    <dsp:sp modelId="{870A6B30-E499-4DF2-A9B8-AE3CAD439703}">
      <dsp:nvSpPr>
        <dsp:cNvPr id="0" name=""/>
        <dsp:cNvSpPr/>
      </dsp:nvSpPr>
      <dsp:spPr>
        <a:xfrm>
          <a:off x="0" y="758745"/>
          <a:ext cx="4251958" cy="406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t" anchorCtr="0">
          <a:noAutofit/>
        </a:bodyPr>
        <a:lstStyle/>
        <a:p>
          <a:pPr marL="268288" lvl="1" indent="-180975" algn="l" defTabSz="6223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ru-RU" sz="1400" b="1" kern="1200" dirty="0" smtClean="0">
              <a:latin typeface="Arial" pitchFamily="34" charset="0"/>
              <a:cs typeface="Arial" pitchFamily="34" charset="0"/>
            </a:rPr>
            <a:t>Анонимная процедура: </a:t>
          </a:r>
          <a:r>
            <a:rPr lang="ru-RU" sz="1400" b="0" kern="1200" dirty="0" smtClean="0">
              <a:latin typeface="Arial" pitchFamily="34" charset="0"/>
              <a:cs typeface="Arial" pitchFamily="34" charset="0"/>
            </a:rPr>
            <a:t>простая последовательность операторов</a:t>
          </a:r>
          <a:endParaRPr lang="en-US" sz="1400" b="0" kern="1200" dirty="0">
            <a:latin typeface="Arial" pitchFamily="34" charset="0"/>
            <a:cs typeface="Arial" pitchFamily="34" charset="0"/>
          </a:endParaRPr>
        </a:p>
        <a:p>
          <a:pPr marL="268288" lvl="1" indent="-180975" algn="l" defTabSz="6223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400" b="1" kern="1200" dirty="0" smtClean="0">
              <a:latin typeface="Arial" pitchFamily="34" charset="0"/>
              <a:cs typeface="Arial" pitchFamily="34" charset="0"/>
            </a:rPr>
            <a:t>“</a:t>
          </a:r>
          <a:r>
            <a:rPr lang="ru-RU" sz="1400" b="1" kern="1200" dirty="0" err="1" smtClean="0">
              <a:latin typeface="Arial" pitchFamily="34" charset="0"/>
              <a:cs typeface="Arial" pitchFamily="34" charset="0"/>
            </a:rPr>
            <a:t>Отдельностоящая</a:t>
          </a:r>
          <a:r>
            <a:rPr lang="en-US" sz="1400" b="1" kern="1200" dirty="0" smtClean="0">
              <a:latin typeface="Arial" pitchFamily="34" charset="0"/>
              <a:cs typeface="Arial" pitchFamily="34" charset="0"/>
            </a:rPr>
            <a:t>”</a:t>
          </a:r>
          <a:r>
            <a:rPr lang="ru-RU" sz="1400" b="1" kern="1200" dirty="0" smtClean="0">
              <a:latin typeface="Arial" pitchFamily="34" charset="0"/>
              <a:cs typeface="Arial" pitchFamily="34" charset="0"/>
            </a:rPr>
            <a:t> подпрограмма</a:t>
          </a:r>
          <a:r>
            <a:rPr lang="en-US" sz="1400" b="1" kern="1200" dirty="0" smtClean="0">
              <a:latin typeface="Arial" pitchFamily="34" charset="0"/>
              <a:cs typeface="Arial" pitchFamily="34" charset="0"/>
            </a:rPr>
            <a:t>: </a:t>
          </a:r>
          <a:r>
            <a:rPr lang="ru-RU" sz="1400" b="0" kern="1200" dirty="0" smtClean="0">
              <a:latin typeface="Arial" pitchFamily="34" charset="0"/>
              <a:cs typeface="Arial" pitchFamily="34" charset="0"/>
            </a:rPr>
            <a:t>область видимости</a:t>
          </a:r>
          <a:r>
            <a:rPr lang="en-US" sz="1400" kern="1200" dirty="0" smtClean="0">
              <a:latin typeface="Arial" pitchFamily="34" charset="0"/>
              <a:cs typeface="Arial" pitchFamily="34" charset="0"/>
            </a:rPr>
            <a:t>, </a:t>
          </a:r>
          <a:r>
            <a:rPr lang="ru-RU" sz="1400" kern="1200" dirty="0" smtClean="0">
              <a:latin typeface="Arial" pitchFamily="34" charset="0"/>
              <a:cs typeface="Arial" pitchFamily="34" charset="0"/>
            </a:rPr>
            <a:t>формальные параметры</a:t>
          </a:r>
          <a:r>
            <a:rPr lang="en-US" sz="1400" kern="1200" dirty="0" smtClean="0">
              <a:latin typeface="Arial" pitchFamily="34" charset="0"/>
              <a:cs typeface="Arial" pitchFamily="34" charset="0"/>
            </a:rPr>
            <a:t>, </a:t>
          </a:r>
          <a:r>
            <a:rPr lang="ru-RU" sz="1400" kern="1200" dirty="0" smtClean="0">
              <a:latin typeface="Arial" pitchFamily="34" charset="0"/>
              <a:cs typeface="Arial" pitchFamily="34" charset="0"/>
            </a:rPr>
            <a:t>пред- </a:t>
          </a:r>
          <a:r>
            <a:rPr lang="ru-RU" sz="1400" kern="1200" dirty="0" smtClean="0">
              <a:latin typeface="Arial" pitchFamily="34" charset="0"/>
              <a:cs typeface="Arial" pitchFamily="34" charset="0"/>
            </a:rPr>
            <a:t>и </a:t>
          </a:r>
          <a:r>
            <a:rPr lang="ru-RU" sz="1400" kern="1200" dirty="0" smtClean="0">
              <a:latin typeface="Arial" pitchFamily="34" charset="0"/>
              <a:cs typeface="Arial" pitchFamily="34" charset="0"/>
            </a:rPr>
            <a:t>постусловия</a:t>
          </a:r>
          <a:r>
            <a:rPr lang="en-US" sz="1400" kern="1200" dirty="0" smtClean="0">
              <a:latin typeface="Arial" pitchFamily="34" charset="0"/>
              <a:cs typeface="Arial" pitchFamily="34" charset="0"/>
            </a:rPr>
            <a:t>, </a:t>
          </a:r>
          <a:r>
            <a:rPr lang="ru-RU" sz="1400" kern="1200" dirty="0" smtClean="0">
              <a:latin typeface="Arial" pitchFamily="34" charset="0"/>
              <a:cs typeface="Arial" pitchFamily="34" charset="0"/>
            </a:rPr>
            <a:t>тело - </a:t>
          </a:r>
          <a:r>
            <a:rPr lang="ru-RU" sz="1400" kern="1200" dirty="0" smtClean="0">
              <a:latin typeface="Arial" pitchFamily="34" charset="0"/>
              <a:cs typeface="Arial" pitchFamily="34" charset="0"/>
            </a:rPr>
            <a:t>операторы</a:t>
          </a:r>
          <a:endParaRPr lang="en-US" sz="1400" kern="1200" dirty="0">
            <a:latin typeface="Arial" pitchFamily="34" charset="0"/>
            <a:cs typeface="Arial" pitchFamily="34" charset="0"/>
          </a:endParaRPr>
        </a:p>
        <a:p>
          <a:pPr marL="268288" lvl="1" indent="-180975" algn="l" defTabSz="6223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ru-RU" sz="1400" b="1" kern="1200" dirty="0" smtClean="0">
              <a:latin typeface="Arial" pitchFamily="34" charset="0"/>
              <a:cs typeface="Arial" pitchFamily="34" charset="0"/>
            </a:rPr>
            <a:t>Контейнер (юнит)</a:t>
          </a:r>
          <a:r>
            <a:rPr lang="ru-RU" sz="1400" kern="1200" dirty="0" smtClean="0">
              <a:latin typeface="Arial" pitchFamily="34" charset="0"/>
              <a:cs typeface="Arial" pitchFamily="34" charset="0"/>
            </a:rPr>
            <a:t>:</a:t>
          </a:r>
          <a:r>
            <a:rPr lang="en-US" sz="14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ru-RU" sz="1400" b="0" kern="1200" dirty="0" smtClean="0">
              <a:latin typeface="Arial" pitchFamily="34" charset="0"/>
              <a:cs typeface="Arial" pitchFamily="34" charset="0"/>
            </a:rPr>
            <a:t>поименованный набор подпрограмм, атрибутов, инвариант, базовые контейнеры</a:t>
          </a:r>
          <a:endParaRPr lang="en-US" sz="1400" kern="1200" dirty="0">
            <a:latin typeface="Arial" pitchFamily="34" charset="0"/>
            <a:cs typeface="Arial" pitchFamily="34" charset="0"/>
          </a:endParaRPr>
        </a:p>
        <a:p>
          <a:pPr marL="536575" lvl="1" indent="-180975" algn="l" defTabSz="6223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ru-RU" sz="1400" kern="1200" dirty="0" smtClean="0">
              <a:latin typeface="Arial" pitchFamily="34" charset="0"/>
              <a:cs typeface="Arial" pitchFamily="34" charset="0"/>
            </a:rPr>
            <a:t>Может быть </a:t>
          </a:r>
          <a:r>
            <a:rPr lang="ru-RU" sz="1400" kern="1200" dirty="0" err="1" smtClean="0">
              <a:latin typeface="Arial" pitchFamily="34" charset="0"/>
              <a:cs typeface="Arial" pitchFamily="34" charset="0"/>
            </a:rPr>
            <a:t>параметризован</a:t>
          </a:r>
          <a:r>
            <a:rPr lang="en-US" sz="14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ru-RU" sz="1400" kern="1200" dirty="0" smtClean="0">
              <a:latin typeface="Arial" pitchFamily="34" charset="0"/>
              <a:cs typeface="Arial" pitchFamily="34" charset="0"/>
            </a:rPr>
            <a:t>типом</a:t>
          </a:r>
          <a:r>
            <a:rPr lang="en-US" sz="14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ru-RU" sz="1400" kern="1200" dirty="0" smtClean="0">
              <a:latin typeface="Arial" pitchFamily="34" charset="0"/>
              <a:cs typeface="Arial" pitchFamily="34" charset="0"/>
            </a:rPr>
            <a:t>или константным выражением перечислимого типа</a:t>
          </a:r>
          <a:endParaRPr lang="en-US" sz="1400" kern="1200" dirty="0">
            <a:latin typeface="Arial" pitchFamily="34" charset="0"/>
            <a:cs typeface="Arial" pitchFamily="34" charset="0"/>
          </a:endParaRPr>
        </a:p>
        <a:p>
          <a:pPr marL="536575" lvl="1" indent="-180975" algn="l" defTabSz="6223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ru-RU" sz="1400" kern="1200" dirty="0" smtClean="0">
              <a:latin typeface="Arial" pitchFamily="34" charset="0"/>
              <a:cs typeface="Arial" pitchFamily="34" charset="0"/>
            </a:rPr>
            <a:t>Контейнер задает тип</a:t>
          </a:r>
          <a:endParaRPr lang="en-US" sz="1400" i="1" kern="1200" dirty="0">
            <a:latin typeface="Arial" pitchFamily="34" charset="0"/>
            <a:cs typeface="Arial" pitchFamily="34" charset="0"/>
          </a:endParaRPr>
        </a:p>
        <a:p>
          <a:pPr marL="536575" lvl="1" indent="-180975" algn="l" defTabSz="6223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ru-RU" sz="1400" kern="1200" dirty="0" smtClean="0">
              <a:latin typeface="Arial" pitchFamily="34" charset="0"/>
              <a:cs typeface="Arial" pitchFamily="34" charset="0"/>
            </a:rPr>
            <a:t>Контейнер поддерживает множественное наследование (класс)</a:t>
          </a:r>
          <a:endParaRPr lang="en-US" sz="1400" kern="1200" dirty="0">
            <a:latin typeface="Arial" pitchFamily="34" charset="0"/>
            <a:cs typeface="Arial" pitchFamily="34" charset="0"/>
          </a:endParaRPr>
        </a:p>
        <a:p>
          <a:pPr marL="536575" lvl="1" indent="-180975" algn="l" defTabSz="6223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ru-RU" sz="1400" kern="1200" dirty="0" smtClean="0">
              <a:latin typeface="Arial" pitchFamily="34" charset="0"/>
              <a:cs typeface="Arial" pitchFamily="34" charset="0"/>
            </a:rPr>
            <a:t>Контейнер поддерживает прямое использование (модуль)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0" y="758745"/>
        <a:ext cx="4251958" cy="4060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17B6E-B73C-4351-9D3A-7D6E471C64EB}">
      <dsp:nvSpPr>
        <dsp:cNvPr id="0" name=""/>
        <dsp:cNvSpPr/>
      </dsp:nvSpPr>
      <dsp:spPr>
        <a:xfrm>
          <a:off x="0" y="14503"/>
          <a:ext cx="8991600" cy="10296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ru-RU" sz="2700" kern="1200" baseline="0" dirty="0" smtClean="0"/>
            <a:t>Подпрограммы – процедуры и функции</a:t>
          </a:r>
          <a:endParaRPr lang="ru-RU" sz="2700" kern="1200" dirty="0"/>
        </a:p>
      </dsp:txBody>
      <dsp:txXfrm>
        <a:off x="50265" y="64768"/>
        <a:ext cx="8891070" cy="929146"/>
      </dsp:txXfrm>
    </dsp:sp>
    <dsp:sp modelId="{FB722BFF-AADA-43E9-8276-0C289A7223B1}">
      <dsp:nvSpPr>
        <dsp:cNvPr id="0" name=""/>
        <dsp:cNvSpPr/>
      </dsp:nvSpPr>
      <dsp:spPr>
        <a:xfrm>
          <a:off x="0" y="1044179"/>
          <a:ext cx="8991600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48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a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is</a:t>
          </a:r>
          <a:r>
            <a:rPr lang="ru-RU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...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end</a:t>
          </a:r>
          <a:r>
            <a:rPr lang="en-US" sz="240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ru-RU" sz="240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 </a:t>
          </a:r>
          <a:r>
            <a:rPr kumimoji="1" lang="en-US" sz="2400" kern="1200" baseline="0" dirty="0" smtClean="0"/>
            <a:t>/</a:t>
          </a:r>
          <a:r>
            <a:rPr kumimoji="1" lang="ru-RU" sz="2400" kern="1200" baseline="0" dirty="0" smtClean="0"/>
            <a:t>/</a:t>
          </a:r>
          <a:r>
            <a:rPr kumimoji="1" lang="en-US" sz="2400" kern="1200" baseline="0" dirty="0" smtClean="0"/>
            <a:t> </a:t>
          </a:r>
          <a:r>
            <a:rPr kumimoji="1" lang="ru-RU" sz="2400" kern="1200" baseline="0" dirty="0" smtClean="0"/>
            <a:t>процедура </a:t>
          </a:r>
          <a:r>
            <a:rPr kumimoji="1" lang="ru-RU" sz="2400" kern="1200" baseline="0" dirty="0" smtClean="0"/>
            <a:t>без </a:t>
          </a:r>
          <a:r>
            <a:rPr kumimoji="1" lang="ru-RU" sz="2400" kern="1200" baseline="0" dirty="0" smtClean="0"/>
            <a:t>параметров;</a:t>
          </a:r>
          <a:br>
            <a:rPr kumimoji="1" lang="ru-RU" sz="2400" kern="1200" baseline="0" dirty="0" smtClean="0"/>
          </a:br>
          <a:r>
            <a:rPr kumimoji="1" lang="ru-RU" sz="2400" kern="1200" baseline="0" dirty="0" smtClean="0"/>
            <a:t>                                        //  </a:t>
          </a:r>
          <a:r>
            <a:rPr kumimoji="1" lang="en-US" sz="2400" kern="1200" baseline="0" dirty="0" smtClean="0"/>
            <a:t>()</a:t>
          </a:r>
          <a:r>
            <a:rPr kumimoji="1" lang="ru-RU" sz="2400" kern="1200" baseline="0" dirty="0" smtClean="0"/>
            <a:t> можно опускать</a:t>
          </a:r>
          <a:endParaRPr lang="ru-RU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foo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: 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T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is</a:t>
          </a:r>
          <a:r>
            <a:rPr lang="ru-RU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...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end </a:t>
          </a:r>
          <a:r>
            <a:rPr kumimoji="1" lang="en-US" sz="2400" kern="1200" baseline="0" dirty="0" smtClean="0"/>
            <a:t>/* </a:t>
          </a:r>
          <a:r>
            <a:rPr kumimoji="1" lang="ru-RU" sz="2400" kern="1200" baseline="0" dirty="0" smtClean="0"/>
            <a:t>функция </a:t>
          </a:r>
          <a:r>
            <a:rPr kumimoji="1" lang="ru-RU" sz="2400" kern="1200" baseline="0" dirty="0" smtClean="0"/>
            <a:t>без </a:t>
          </a:r>
          <a:r>
            <a:rPr kumimoji="1" lang="ru-RU" sz="2400" kern="1200" baseline="0" dirty="0" smtClean="0"/>
            <a:t>параметров;</a:t>
          </a:r>
          <a:br>
            <a:rPr kumimoji="1" lang="ru-RU" sz="2400" kern="1200" baseline="0" dirty="0" smtClean="0"/>
          </a:br>
          <a:r>
            <a:rPr kumimoji="1" lang="ru-RU" sz="2400" kern="1200" baseline="0" dirty="0" smtClean="0"/>
            <a:t>                                     возвращает </a:t>
          </a:r>
          <a:r>
            <a:rPr kumimoji="1" lang="ru-RU" sz="2400" kern="1200" baseline="0" dirty="0" smtClean="0"/>
            <a:t>объекты конформные типу </a:t>
          </a:r>
          <a:r>
            <a:rPr kumimoji="1" lang="en-US" sz="2400" kern="1200" baseline="0" dirty="0" smtClean="0"/>
            <a:t>T</a:t>
          </a:r>
          <a:r>
            <a:rPr kumimoji="1" lang="ru-RU" sz="2400" kern="1200" baseline="0" dirty="0" smtClean="0"/>
            <a:t> </a:t>
          </a:r>
          <a:r>
            <a:rPr kumimoji="1" lang="en-US" sz="2400" kern="1200" baseline="0" dirty="0" smtClean="0"/>
            <a:t>*/</a:t>
          </a:r>
          <a:endParaRPr lang="ru-RU" sz="2400" kern="1200" dirty="0"/>
        </a:p>
      </dsp:txBody>
      <dsp:txXfrm>
        <a:off x="0" y="1044179"/>
        <a:ext cx="8991600" cy="1490400"/>
      </dsp:txXfrm>
    </dsp:sp>
    <dsp:sp modelId="{2063C66D-C446-4986-BA5C-432B4C47E69D}">
      <dsp:nvSpPr>
        <dsp:cNvPr id="0" name=""/>
        <dsp:cNvSpPr/>
      </dsp:nvSpPr>
      <dsp:spPr>
        <a:xfrm>
          <a:off x="0" y="2534579"/>
          <a:ext cx="8991600" cy="1001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ru-RU" sz="2700" kern="1200" baseline="0" dirty="0" smtClean="0"/>
            <a:t>Атрибуты контейнеров – переменные или константы</a:t>
          </a:r>
          <a:endParaRPr lang="ru-RU" sz="2700" kern="1200" dirty="0"/>
        </a:p>
      </dsp:txBody>
      <dsp:txXfrm>
        <a:off x="48879" y="2583458"/>
        <a:ext cx="8893842" cy="903541"/>
      </dsp:txXfrm>
    </dsp:sp>
    <dsp:sp modelId="{14F805A5-24D5-42BC-9617-531F7034B784}">
      <dsp:nvSpPr>
        <dsp:cNvPr id="0" name=""/>
        <dsp:cNvSpPr/>
      </dsp:nvSpPr>
      <dsp:spPr>
        <a:xfrm>
          <a:off x="0" y="3535879"/>
          <a:ext cx="89916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48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v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: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Type </a:t>
          </a:r>
          <a:r>
            <a:rPr kumimoji="1" lang="en-US" sz="2400" kern="1200" baseline="0" dirty="0" smtClean="0"/>
            <a:t>// </a:t>
          </a:r>
          <a:r>
            <a:rPr kumimoji="1" lang="ru-RU" sz="2400" kern="1200" baseline="0" dirty="0" smtClean="0"/>
            <a:t>переменная</a:t>
          </a:r>
          <a:endParaRPr kumimoji="1" lang="ru-RU" sz="2400" kern="1200" baseline="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err="1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const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c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: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Type</a:t>
          </a:r>
          <a:r>
            <a:rPr lang="ru-RU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kumimoji="1" lang="en-US" sz="2400" kern="1200" baseline="0" dirty="0" smtClean="0"/>
            <a:t>// </a:t>
          </a:r>
          <a:r>
            <a:rPr kumimoji="1" lang="ru-RU" sz="2400" kern="1200" baseline="0" dirty="0" smtClean="0"/>
            <a:t>константа</a:t>
          </a:r>
          <a:endParaRPr kumimoji="1" lang="ru-RU" sz="2400" kern="1200" baseline="0" dirty="0"/>
        </a:p>
      </dsp:txBody>
      <dsp:txXfrm>
        <a:off x="0" y="3535879"/>
        <a:ext cx="8991600" cy="819720"/>
      </dsp:txXfrm>
    </dsp:sp>
    <dsp:sp modelId="{26C05EB7-E021-4E8C-B730-443142B86A66}">
      <dsp:nvSpPr>
        <dsp:cNvPr id="0" name=""/>
        <dsp:cNvSpPr/>
      </dsp:nvSpPr>
      <dsp:spPr>
        <a:xfrm>
          <a:off x="0" y="4355599"/>
          <a:ext cx="8991600" cy="1233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ru-RU" sz="2700" kern="1200" baseline="0" dirty="0" smtClean="0"/>
            <a:t>Подпрограммы могут иметь </a:t>
          </a:r>
          <a:r>
            <a:rPr kumimoji="1" lang="ru-RU" sz="2700" kern="1200" baseline="0" dirty="0" smtClean="0"/>
            <a:t>локальные </a:t>
          </a:r>
          <a:r>
            <a:rPr kumimoji="1" lang="ru-RU" sz="2700" kern="1200" baseline="0" dirty="0" smtClean="0"/>
            <a:t>атрибуты,</a:t>
          </a:r>
          <a:r>
            <a:rPr kumimoji="1" lang="en-US" sz="2700" kern="1200" baseline="0" dirty="0" smtClean="0"/>
            <a:t> </a:t>
          </a:r>
          <a:r>
            <a:rPr kumimoji="1" lang="ru-RU" sz="2700" kern="1200" baseline="0" dirty="0" smtClean="0"/>
            <a:t>которые также могут быть переменными или константами</a:t>
          </a:r>
          <a:endParaRPr lang="ru-RU" sz="2700" kern="1200" dirty="0"/>
        </a:p>
      </dsp:txBody>
      <dsp:txXfrm>
        <a:off x="60199" y="4415798"/>
        <a:ext cx="8871202" cy="1112779"/>
      </dsp:txXfrm>
    </dsp:sp>
    <dsp:sp modelId="{D4C9EDD2-76B4-4D44-948B-73E20F7082B2}">
      <dsp:nvSpPr>
        <dsp:cNvPr id="0" name=""/>
        <dsp:cNvSpPr/>
      </dsp:nvSpPr>
      <dsp:spPr>
        <a:xfrm>
          <a:off x="0" y="5588777"/>
          <a:ext cx="89916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48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v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is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expression</a:t>
          </a:r>
          <a:r>
            <a:rPr lang="ru-RU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kumimoji="1" lang="en-US" sz="2400" kern="1200" baseline="0" dirty="0" smtClean="0"/>
            <a:t>// </a:t>
          </a:r>
          <a:r>
            <a:rPr kumimoji="1" lang="ru-RU" sz="2400" kern="1200" baseline="0" dirty="0" smtClean="0"/>
            <a:t>переменная</a:t>
          </a:r>
          <a:endParaRPr lang="ru-RU" sz="2400" b="0" kern="1200" dirty="0">
            <a:solidFill>
              <a:srgbClr val="0000FF"/>
            </a:solidFill>
            <a:latin typeface="Lucida Console" pitchFamily="49" charset="0"/>
            <a:ea typeface="+mn-ea"/>
            <a:cs typeface="Calibri" pitchFamily="34" charset="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err="1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const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c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is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expression</a:t>
          </a:r>
          <a:r>
            <a:rPr lang="ru-RU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kumimoji="1" lang="en-US" sz="2400" kern="1200" baseline="0" dirty="0" smtClean="0"/>
            <a:t>// </a:t>
          </a:r>
          <a:r>
            <a:rPr kumimoji="1" lang="ru-RU" sz="2400" kern="1200" baseline="0" dirty="0" smtClean="0"/>
            <a:t>константа</a:t>
          </a:r>
          <a:endParaRPr lang="ru-RU" sz="2400" b="0" kern="1200" dirty="0">
            <a:solidFill>
              <a:srgbClr val="0000FF"/>
            </a:solidFill>
            <a:latin typeface="Lucida Console" pitchFamily="49" charset="0"/>
            <a:ea typeface="+mn-ea"/>
            <a:cs typeface="Calibri" pitchFamily="34" charset="0"/>
          </a:endParaRPr>
        </a:p>
      </dsp:txBody>
      <dsp:txXfrm>
        <a:off x="0" y="5588777"/>
        <a:ext cx="8991600" cy="819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806FE-190C-4928-BB2A-DE06BE8CC44D}">
      <dsp:nvSpPr>
        <dsp:cNvPr id="0" name=""/>
        <dsp:cNvSpPr/>
      </dsp:nvSpPr>
      <dsp:spPr>
        <a:xfrm>
          <a:off x="0" y="83548"/>
          <a:ext cx="8591551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latin typeface="Arial" pitchFamily="34" charset="0"/>
              <a:cs typeface="Arial" pitchFamily="34" charset="0"/>
            </a:rPr>
            <a:t>Представлены</a:t>
          </a:r>
          <a:endParaRPr lang="en-US" sz="2100" kern="1200" dirty="0">
            <a:latin typeface="Arial" pitchFamily="34" charset="0"/>
            <a:cs typeface="Arial" pitchFamily="34" charset="0"/>
          </a:endParaRPr>
        </a:p>
      </dsp:txBody>
      <dsp:txXfrm>
        <a:off x="23988" y="107536"/>
        <a:ext cx="8543575" cy="443423"/>
      </dsp:txXfrm>
    </dsp:sp>
    <dsp:sp modelId="{4F744875-473B-42C1-8C81-FB861C652AB0}">
      <dsp:nvSpPr>
        <dsp:cNvPr id="0" name=""/>
        <dsp:cNvSpPr/>
      </dsp:nvSpPr>
      <dsp:spPr>
        <a:xfrm>
          <a:off x="0" y="574948"/>
          <a:ext cx="8591551" cy="199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782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>
              <a:latin typeface="Arial" pitchFamily="34" charset="0"/>
              <a:cs typeface="Arial" pitchFamily="34" charset="0"/>
            </a:rPr>
            <a:t>Основные концепции языка </a:t>
          </a:r>
          <a:r>
            <a:rPr lang="ru-RU" sz="1600" kern="1200" dirty="0" err="1" smtClean="0">
              <a:latin typeface="Arial" pitchFamily="34" charset="0"/>
              <a:cs typeface="Arial" pitchFamily="34" charset="0"/>
            </a:rPr>
            <a:t>СЛанг</a:t>
          </a:r>
          <a:r>
            <a:rPr lang="en-US" sz="1600" kern="1200" dirty="0" smtClean="0">
              <a:latin typeface="Arial" pitchFamily="34" charset="0"/>
              <a:cs typeface="Arial" pitchFamily="34" charset="0"/>
            </a:rPr>
            <a:t> (</a:t>
          </a:r>
          <a:r>
            <a:rPr lang="ru-RU" sz="1600" kern="1200" dirty="0" smtClean="0">
              <a:latin typeface="Arial" pitchFamily="34" charset="0"/>
              <a:cs typeface="Arial" pitchFamily="34" charset="0"/>
            </a:rPr>
            <a:t>контейнеры</a:t>
          </a:r>
          <a:r>
            <a:rPr lang="en-US" sz="1600" kern="1200" dirty="0" smtClean="0">
              <a:latin typeface="Arial" pitchFamily="34" charset="0"/>
              <a:cs typeface="Arial" pitchFamily="34" charset="0"/>
            </a:rPr>
            <a:t>, </a:t>
          </a:r>
          <a:r>
            <a:rPr lang="ru-RU" sz="1600" kern="1200" dirty="0" err="1" smtClean="0">
              <a:latin typeface="Arial" pitchFamily="34" charset="0"/>
              <a:cs typeface="Arial" pitchFamily="34" charset="0"/>
            </a:rPr>
            <a:t>отдельностоящие</a:t>
          </a:r>
          <a:r>
            <a:rPr lang="ru-RU" sz="1600" kern="1200" dirty="0" smtClean="0">
              <a:latin typeface="Arial" pitchFamily="34" charset="0"/>
              <a:cs typeface="Arial" pitchFamily="34" charset="0"/>
            </a:rPr>
            <a:t> подпрограммы, некоторые операторы, подход к построению программ</a:t>
          </a:r>
          <a:r>
            <a:rPr lang="en-US" sz="1600" kern="1200" dirty="0" smtClean="0">
              <a:latin typeface="Arial" pitchFamily="34" charset="0"/>
              <a:cs typeface="Arial" pitchFamily="34" charset="0"/>
            </a:rPr>
            <a:t>)</a:t>
          </a:r>
          <a:endParaRPr lang="en-US" sz="16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>
              <a:latin typeface="Arial" pitchFamily="34" charset="0"/>
              <a:cs typeface="Arial" pitchFamily="34" charset="0"/>
            </a:rPr>
            <a:t>Множественное наследование с конфликтами и множественным переопределением</a:t>
          </a:r>
          <a:endParaRPr lang="en-US" sz="16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>
              <a:latin typeface="Arial" pitchFamily="34" charset="0"/>
              <a:cs typeface="Arial" pitchFamily="34" charset="0"/>
            </a:rPr>
            <a:t>Расширенная перегрузка имен</a:t>
          </a:r>
          <a:endParaRPr lang="en-US" sz="16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>
              <a:latin typeface="Arial" pitchFamily="34" charset="0"/>
              <a:cs typeface="Arial" pitchFamily="34" charset="0"/>
            </a:rPr>
            <a:t>Базовые контейнеры</a:t>
          </a:r>
          <a:endParaRPr lang="en-US" sz="16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>
              <a:latin typeface="Arial" pitchFamily="34" charset="0"/>
              <a:cs typeface="Arial" pitchFamily="34" charset="0"/>
            </a:rPr>
            <a:t>Расширения контейнеров</a:t>
          </a:r>
          <a:endParaRPr lang="en-US" sz="16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>
              <a:latin typeface="Arial" pitchFamily="34" charset="0"/>
              <a:cs typeface="Arial" pitchFamily="34" charset="0"/>
            </a:rPr>
            <a:t>Решение проблемы инициализации атрибутов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0" y="574948"/>
        <a:ext cx="8591551" cy="1999619"/>
      </dsp:txXfrm>
    </dsp:sp>
    <dsp:sp modelId="{293202CB-4F8A-44AE-BCBE-699D0E48D069}">
      <dsp:nvSpPr>
        <dsp:cNvPr id="0" name=""/>
        <dsp:cNvSpPr/>
      </dsp:nvSpPr>
      <dsp:spPr>
        <a:xfrm>
          <a:off x="0" y="2574568"/>
          <a:ext cx="8591551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latin typeface="Arial" pitchFamily="34" charset="0"/>
              <a:cs typeface="Arial" pitchFamily="34" charset="0"/>
            </a:rPr>
            <a:t>Статус</a:t>
          </a:r>
          <a:endParaRPr lang="en-US" sz="2100" kern="1200" dirty="0">
            <a:latin typeface="Arial" pitchFamily="34" charset="0"/>
            <a:cs typeface="Arial" pitchFamily="34" charset="0"/>
          </a:endParaRPr>
        </a:p>
      </dsp:txBody>
      <dsp:txXfrm>
        <a:off x="23988" y="2598556"/>
        <a:ext cx="8543575" cy="443423"/>
      </dsp:txXfrm>
    </dsp:sp>
    <dsp:sp modelId="{6E12CE8F-6229-4FBE-9445-9D33C809884E}">
      <dsp:nvSpPr>
        <dsp:cNvPr id="0" name=""/>
        <dsp:cNvSpPr/>
      </dsp:nvSpPr>
      <dsp:spPr>
        <a:xfrm>
          <a:off x="0" y="3065968"/>
          <a:ext cx="8591551" cy="213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782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В настоящий момент полностью проработан синтаксис языка, семантика всех конструкций, идет работа над строгим описанием правил </a:t>
          </a:r>
          <a:r>
            <a:rPr lang="ru-RU" sz="1600" kern="1200" dirty="0" err="1" smtClean="0"/>
            <a:t>валидности</a:t>
          </a:r>
          <a:r>
            <a:rPr lang="ru-RU" sz="1600" kern="1200" dirty="0" smtClean="0"/>
            <a:t> конструкций, а также ведется разработка компилятора переднего плана (</a:t>
          </a:r>
          <a:r>
            <a:rPr lang="en-US" sz="1600" kern="1200" dirty="0" smtClean="0"/>
            <a:t>front</a:t>
          </a:r>
          <a:r>
            <a:rPr lang="ru-RU" sz="1600" kern="1200" dirty="0" smtClean="0"/>
            <a:t>-</a:t>
          </a:r>
          <a:r>
            <a:rPr lang="en-US" sz="1600" kern="1200" dirty="0" smtClean="0"/>
            <a:t>end</a:t>
          </a:r>
          <a:r>
            <a:rPr lang="ru-RU" sz="1600" kern="1200" dirty="0" smtClean="0"/>
            <a:t>) и генераторов кода для нескольких программных и аппаратных платформ, среди которых .</a:t>
          </a:r>
          <a:r>
            <a:rPr lang="en-US" sz="1600" kern="1200" dirty="0" smtClean="0"/>
            <a:t>NET</a:t>
          </a:r>
          <a:r>
            <a:rPr lang="ru-RU" sz="1600" kern="1200" dirty="0" smtClean="0"/>
            <a:t>, </a:t>
          </a:r>
          <a:r>
            <a:rPr lang="en-US" sz="1600" kern="1200" dirty="0" smtClean="0"/>
            <a:t>LLVM</a:t>
          </a:r>
          <a:r>
            <a:rPr lang="ru-RU" sz="1600" kern="1200" dirty="0" smtClean="0"/>
            <a:t>, Эльбрус и др. Проводятся подготовительные работы к раскрутке компилятора (</a:t>
          </a:r>
          <a:r>
            <a:rPr lang="en-US" sz="1600" kern="1200" dirty="0" smtClean="0"/>
            <a:t>bootstrapping</a:t>
          </a:r>
          <a:r>
            <a:rPr lang="ru-RU" sz="1600" kern="1200" dirty="0" smtClean="0"/>
            <a:t>): к переносу реализации на собственный входной язык.</a:t>
          </a:r>
          <a:endParaRPr lang="en-US" sz="16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Ожидается, что можно будет приступить к разработке приложений для операционных систем </a:t>
          </a:r>
          <a:r>
            <a:rPr lang="en-US" sz="1600" kern="1200" dirty="0" err="1" smtClean="0"/>
            <a:t>Andr</a:t>
          </a:r>
          <a:r>
            <a:rPr lang="ru-RU" sz="1600" kern="1200" dirty="0" smtClean="0"/>
            <a:t>о</a:t>
          </a:r>
          <a:r>
            <a:rPr lang="en-US" sz="1600" kern="1200" dirty="0" smtClean="0"/>
            <a:t>id</a:t>
          </a:r>
          <a:r>
            <a:rPr lang="ru-RU" sz="1600" kern="1200" dirty="0" smtClean="0"/>
            <a:t>, </a:t>
          </a:r>
          <a:r>
            <a:rPr lang="en-US" sz="1600" kern="1200" dirty="0" smtClean="0"/>
            <a:t>Linux</a:t>
          </a:r>
          <a:r>
            <a:rPr lang="ru-RU" sz="1600" kern="1200" dirty="0" smtClean="0"/>
            <a:t>, </a:t>
          </a:r>
          <a:r>
            <a:rPr lang="en-US" sz="1600" kern="1200" dirty="0" smtClean="0"/>
            <a:t>Windows </a:t>
          </a:r>
          <a:r>
            <a:rPr lang="ru-RU" sz="1600" kern="1200" dirty="0" smtClean="0"/>
            <a:t>и ОС Эльбрус по готовности всего компилятора и прикладных библиотек, работа над которыми также ведется.</a:t>
          </a:r>
          <a:endParaRPr lang="ru-RU" sz="1600" kern="1200" dirty="0"/>
        </a:p>
      </dsp:txBody>
      <dsp:txXfrm>
        <a:off x="0" y="3065968"/>
        <a:ext cx="8591551" cy="2130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7E7E3-F927-4859-A07A-C8AA9376FA76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2D029-3127-431D-A69D-56E79F2DDD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53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</a:t>
            </a:r>
            <a:r>
              <a:rPr lang="en-US" dirty="0" smtClean="0"/>
              <a:t>: </a:t>
            </a:r>
            <a:r>
              <a:rPr lang="ru-RU" dirty="0" smtClean="0"/>
              <a:t>то что представлено – это относительно новые темы или темы раскрытые оригинальным</a:t>
            </a:r>
            <a:r>
              <a:rPr lang="ru-RU" baseline="0" dirty="0" smtClean="0"/>
              <a:t> образом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97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Вводится</a:t>
            </a:r>
            <a:r>
              <a:rPr lang="ru-RU" baseline="0" dirty="0" smtClean="0"/>
              <a:t> три вида единиц компиляции – последовательность операторов, рутины и юниты. Краткое описание, что такое юнит.</a:t>
            </a:r>
            <a:r>
              <a:rPr lang="en-US" baseline="0" dirty="0" smtClean="0"/>
              <a:t> </a:t>
            </a:r>
            <a:r>
              <a:rPr lang="ru-RU" baseline="0" dirty="0" smtClean="0"/>
              <a:t>Где начинается и где заканчивается последоватилньость операторв – где здесь анонимная рутина.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14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почти том же примере разбираем как юниты работают в трех ипостасях – как модуль, как класс и как тип.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72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</a:t>
            </a:r>
            <a:r>
              <a:rPr lang="en-US" dirty="0" smtClean="0"/>
              <a:t>: </a:t>
            </a:r>
            <a:r>
              <a:rPr lang="ru-RU" dirty="0" smtClean="0"/>
              <a:t>разница между</a:t>
            </a:r>
            <a:r>
              <a:rPr lang="en-US" dirty="0" smtClean="0"/>
              <a:t> </a:t>
            </a:r>
            <a:r>
              <a:rPr lang="ru-RU" dirty="0" smtClean="0"/>
              <a:t>атрибутами</a:t>
            </a:r>
            <a:r>
              <a:rPr lang="ru-RU" baseline="0" dirty="0" smtClean="0"/>
              <a:t> и локалами. Ввести быстро понятие неинициализированного типа</a:t>
            </a:r>
            <a:endParaRPr lang="ru-RU" dirty="0" smtClean="0"/>
          </a:p>
          <a:p>
            <a:r>
              <a:rPr lang="ru-RU" dirty="0" smtClean="0"/>
              <a:t>Вопросы</a:t>
            </a:r>
            <a:r>
              <a:rPr lang="ru-RU" baseline="0" dirty="0" smtClean="0"/>
              <a:t> к залу</a:t>
            </a:r>
            <a:r>
              <a:rPr lang="en-US" baseline="0" dirty="0" smtClean="0"/>
              <a:t>: </a:t>
            </a:r>
            <a:r>
              <a:rPr lang="ru-RU" baseline="0" dirty="0" smtClean="0"/>
              <a:t>при каком типе </a:t>
            </a:r>
            <a:r>
              <a:rPr lang="en-US" baseline="0" dirty="0" err="1" smtClean="0"/>
              <a:t>someExpression</a:t>
            </a:r>
            <a:r>
              <a:rPr lang="en-US" baseline="0" dirty="0" smtClean="0"/>
              <a:t> </a:t>
            </a:r>
            <a:r>
              <a:rPr lang="ru-RU" baseline="0" dirty="0" smtClean="0"/>
              <a:t>юнит валиден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76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</a:t>
            </a:r>
            <a:r>
              <a:rPr lang="en-US" dirty="0" smtClean="0"/>
              <a:t>: </a:t>
            </a:r>
            <a:r>
              <a:rPr lang="ru-RU" dirty="0" smtClean="0"/>
              <a:t>виды</a:t>
            </a:r>
            <a:r>
              <a:rPr lang="ru-RU" baseline="0" dirty="0" smtClean="0"/>
              <a:t> точек входа в программу и понятие глобального контекста котрый задается при сброке программы.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51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Picture 2" descr="D:\Dropbox\SECR-Design-Materials\Branding-2017\background-for-presenattion-etc.jpg"/>
            <p:cNvPicPr>
              <a:picLocks noChangeAspect="1" noChangeArrowheads="1"/>
            </p:cNvPicPr>
            <p:nvPr/>
          </p:nvPicPr>
          <p:blipFill>
            <a:blip r:embed="rId2"/>
            <a:srcRect t="29338" b="11032"/>
            <a:stretch>
              <a:fillRect/>
            </a:stretch>
          </p:blipFill>
          <p:spPr bwMode="auto">
            <a:xfrm>
              <a:off x="0" y="0"/>
              <a:ext cx="9144000" cy="2374900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0" y="1955800"/>
              <a:ext cx="9144000" cy="419100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11"/>
            <p:cNvSpPr/>
            <p:nvPr/>
          </p:nvSpPr>
          <p:spPr>
            <a:xfrm>
              <a:off x="0" y="6591300"/>
              <a:ext cx="9144000" cy="2667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/>
              <a:endParaRPr lang="en-US" sz="2400" dirty="0"/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495300" y="673100"/>
              <a:ext cx="5063937" cy="355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lvl="0">
                <a:lnSpc>
                  <a:spcPct val="8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defRPr/>
              </a:pPr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October 2017, St. Petersburg</a:t>
              </a:r>
              <a:endPara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2" name="Picture 5" descr="D:\My Dropbox\SECR-2017\Marketing\Logo\logo-2017-big.png"/>
            <p:cNvPicPr>
              <a:picLocks noChangeAspect="1" noChangeArrowheads="1"/>
            </p:cNvPicPr>
            <p:nvPr/>
          </p:nvPicPr>
          <p:blipFill>
            <a:blip r:embed="rId3" cstate="print"/>
            <a:srcRect b="4676"/>
            <a:stretch>
              <a:fillRect/>
            </a:stretch>
          </p:blipFill>
          <p:spPr bwMode="auto">
            <a:xfrm>
              <a:off x="1151869" y="1181925"/>
              <a:ext cx="4398031" cy="1294575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</p:pic>
        <p:sp>
          <p:nvSpPr>
            <p:cNvPr id="13" name="Rectangle 14"/>
            <p:cNvSpPr/>
            <p:nvPr/>
          </p:nvSpPr>
          <p:spPr>
            <a:xfrm>
              <a:off x="495300" y="292100"/>
              <a:ext cx="6311900" cy="395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Software Engineering Conference Russia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Заголовок 18"/>
          <p:cNvSpPr>
            <a:spLocks noGrp="1"/>
          </p:cNvSpPr>
          <p:nvPr>
            <p:ph type="title" hasCustomPrompt="1"/>
          </p:nvPr>
        </p:nvSpPr>
        <p:spPr>
          <a:xfrm>
            <a:off x="406400" y="2882900"/>
            <a:ext cx="8420100" cy="21717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5400" kern="1200" spc="-5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lnSpc>
                <a:spcPct val="130000"/>
              </a:lnSpc>
              <a:defRPr/>
            </a:pPr>
            <a:r>
              <a:rPr lang="en-US" dirty="0" smtClean="0"/>
              <a:t>Presentation Title</a:t>
            </a:r>
            <a:endParaRPr lang="ru-RU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4812" y="5219700"/>
            <a:ext cx="8434388" cy="1206500"/>
          </a:xfrm>
        </p:spPr>
        <p:txBody>
          <a:bodyPr anchor="ctr">
            <a:noAutofit/>
          </a:bodyPr>
          <a:lstStyle>
            <a:lvl1pPr marL="0" indent="0">
              <a:buNone/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Author, Organization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4CBF-F876-4E87-B7DA-5D07696D1C9B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003-EEEF-4010-8765-EB23732A35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4CBF-F876-4E87-B7DA-5D07696D1C9B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003-EEEF-4010-8765-EB23732A35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2pPr>
            <a:lvl3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3pPr>
            <a:lvl4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4pPr>
            <a:lvl5pPr>
              <a:defRPr kumimoji="1" lang="ko-KR" altLang="en-US" sz="3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339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003-EEEF-4010-8765-EB23732A35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003-EEEF-4010-8765-EB23732A35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4CBF-F876-4E87-B7DA-5D07696D1C9B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003-EEEF-4010-8765-EB23732A35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4CBF-F876-4E87-B7DA-5D07696D1C9B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003-EEEF-4010-8765-EB23732A35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4CBF-F876-4E87-B7DA-5D07696D1C9B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003-EEEF-4010-8765-EB23732A35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4CBF-F876-4E87-B7DA-5D07696D1C9B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003-EEEF-4010-8765-EB23732A35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4CBF-F876-4E87-B7DA-5D07696D1C9B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003-EEEF-4010-8765-EB23732A35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4CBF-F876-4E87-B7DA-5D07696D1C9B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003-EEEF-4010-8765-EB23732A35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4CBF-F876-4E87-B7DA-5D07696D1C9B}" type="datetimeFigureOut">
              <a:rPr lang="ru-RU" smtClean="0"/>
              <a:pPr/>
              <a:t>10.10.2017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2003-EEEF-4010-8765-EB23732A357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па 2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26" name="Picture 2" descr="D:\Dropbox\SECR-Design-Materials\Branding-2017\background-for-presenattion-etc.jpg"/>
            <p:cNvPicPr>
              <a:picLocks noChangeAspect="1" noChangeArrowheads="1"/>
            </p:cNvPicPr>
            <p:nvPr/>
          </p:nvPicPr>
          <p:blipFill>
            <a:blip r:embed="rId2"/>
            <a:srcRect t="29338" b="11032"/>
            <a:stretch>
              <a:fillRect/>
            </a:stretch>
          </p:blipFill>
          <p:spPr bwMode="auto">
            <a:xfrm>
              <a:off x="0" y="0"/>
              <a:ext cx="9144000" cy="2374900"/>
            </a:xfrm>
            <a:prstGeom prst="rect">
              <a:avLst/>
            </a:prstGeom>
          </p:spPr>
        </p:pic>
        <p:sp>
          <p:nvSpPr>
            <p:cNvPr id="23" name="Прямоугольник 22"/>
            <p:cNvSpPr/>
            <p:nvPr/>
          </p:nvSpPr>
          <p:spPr>
            <a:xfrm>
              <a:off x="0" y="1955800"/>
              <a:ext cx="9144000" cy="419100"/>
            </a:xfrm>
            <a:prstGeom prst="rect">
              <a:avLst/>
            </a:prstGeom>
            <a:solidFill>
              <a:srgbClr val="FFFFFF">
                <a:alpha val="3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91300"/>
              <a:ext cx="9144000" cy="2667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/>
              <a:endParaRPr lang="en-US" sz="2400" dirty="0"/>
            </a:p>
          </p:txBody>
        </p: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495300" y="673100"/>
              <a:ext cx="5063937" cy="355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lvl="0">
                <a:lnSpc>
                  <a:spcPct val="80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defRPr/>
              </a:pPr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October 2017, St. Petersburg</a:t>
              </a:r>
              <a:endPara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29" name="Picture 5" descr="D:\My Dropbox\SECR-2017\Marketing\Logo\logo-2017-big.png"/>
            <p:cNvPicPr>
              <a:picLocks noChangeAspect="1" noChangeArrowheads="1"/>
            </p:cNvPicPr>
            <p:nvPr/>
          </p:nvPicPr>
          <p:blipFill>
            <a:blip r:embed="rId3" cstate="print"/>
            <a:srcRect b="4676"/>
            <a:stretch>
              <a:fillRect/>
            </a:stretch>
          </p:blipFill>
          <p:spPr bwMode="auto">
            <a:xfrm>
              <a:off x="1151869" y="1181925"/>
              <a:ext cx="4398031" cy="1294575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</p:pic>
        <p:sp>
          <p:nvSpPr>
            <p:cNvPr id="15" name="Rectangle 14"/>
            <p:cNvSpPr/>
            <p:nvPr/>
          </p:nvSpPr>
          <p:spPr>
            <a:xfrm>
              <a:off x="495300" y="292100"/>
              <a:ext cx="6311900" cy="395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Software Engineering Conference Russia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Заголовок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Проект </a:t>
            </a:r>
            <a:r>
              <a:rPr lang="ru-RU" dirty="0" err="1"/>
              <a:t>СЛанг</a:t>
            </a:r>
            <a:r>
              <a:rPr lang="ru-RU" dirty="0"/>
              <a:t>: текущее состояние и перспективы</a:t>
            </a:r>
            <a:endParaRPr lang="en-US" dirty="0"/>
          </a:p>
        </p:txBody>
      </p:sp>
      <p:sp>
        <p:nvSpPr>
          <p:cNvPr id="27" name="Текст 26"/>
          <p:cNvSpPr>
            <a:spLocks noGrp="1"/>
          </p:cNvSpPr>
          <p:nvPr>
            <p:ph type="body" idx="1"/>
          </p:nvPr>
        </p:nvSpPr>
        <p:spPr>
          <a:xfrm>
            <a:off x="404812" y="5219700"/>
            <a:ext cx="8739188" cy="1206500"/>
          </a:xfrm>
        </p:spPr>
        <p:txBody>
          <a:bodyPr/>
          <a:lstStyle/>
          <a:p>
            <a:r>
              <a:rPr lang="ru-RU" dirty="0" smtClean="0"/>
              <a:t>Алексей Канатов</a:t>
            </a:r>
            <a:r>
              <a:rPr lang="en-US" dirty="0" smtClean="0"/>
              <a:t>, Samsung </a:t>
            </a:r>
            <a:r>
              <a:rPr lang="en-US" dirty="0"/>
              <a:t>R&amp;D </a:t>
            </a:r>
            <a:r>
              <a:rPr lang="en-US" dirty="0" smtClean="0"/>
              <a:t>Center</a:t>
            </a:r>
          </a:p>
          <a:p>
            <a:r>
              <a:rPr lang="ru-RU" dirty="0" smtClean="0"/>
              <a:t>Евгений Зуев</a:t>
            </a:r>
            <a:r>
              <a:rPr lang="en-US" dirty="0" smtClean="0"/>
              <a:t>, </a:t>
            </a:r>
            <a:r>
              <a:rPr lang="en-US" dirty="0" err="1" smtClean="0"/>
              <a:t>Innopolis</a:t>
            </a:r>
            <a:r>
              <a:rPr lang="en-US" dirty="0" smtClean="0"/>
              <a:t> University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90" y="-18224"/>
            <a:ext cx="9013179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Наследование и </a:t>
            </a:r>
            <a:r>
              <a:rPr lang="ru-RU" sz="3400" b="1" dirty="0" err="1" smtClean="0">
                <a:solidFill>
                  <a:srgbClr val="CC6600"/>
                </a:solidFill>
                <a:latin typeface="Comic Sans MS" pitchFamily="66" charset="0"/>
              </a:rPr>
              <a:t>валидность</a:t>
            </a:r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 обращений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549836"/>
            <a:ext cx="4190051" cy="6172200"/>
          </a:xfrm>
        </p:spPr>
        <p:txBody>
          <a:bodyPr vert="horz" lIns="0" tIns="0" rIns="91440" bIns="45720" rtlCol="0">
            <a:no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Переопределение в контейнере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ru-RU" sz="16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идентично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тогда только одна копия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g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наследуется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..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наследуются как есть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..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впервые определены в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</a:t>
            </a:r>
          </a:p>
          <a:p>
            <a:pPr lvl="1"/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≤ 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пусть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..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переопределяют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набор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..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исходя из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конформности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сигнатур, тогда оставшиеся из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..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наследуются как есть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Переопределение при наследовании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переопределяет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..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где 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на основании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конформности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сигнатур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ru-RU" sz="1600" dirty="0" smtClean="0">
                <a:latin typeface="Arial" pitchFamily="34" charset="0"/>
                <a:cs typeface="Arial" pitchFamily="34" charset="0"/>
              </a:rPr>
              <a:t>Тогда в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будет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 – k + 1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элементов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Валидность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обращения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ru-RU" sz="1600" dirty="0" smtClean="0">
                <a:latin typeface="Arial" pitchFamily="34" charset="0"/>
                <a:cs typeface="Arial" pitchFamily="34" charset="0"/>
              </a:rPr>
              <a:t>Обращение валидно, если компилятор может его однозначно интерпретировать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!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ru-RU" sz="1600" dirty="0" smtClean="0">
                <a:latin typeface="Arial" pitchFamily="34" charset="0"/>
                <a:cs typeface="Arial" pitchFamily="34" charset="0"/>
              </a:rPr>
              <a:t>Существует только одна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в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 сигнатурой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..T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которой конформен кортеж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(ET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..ET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060139" y="5282519"/>
            <a:ext cx="4223795" cy="12096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//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P</a:t>
            </a:r>
            <a:r>
              <a:rPr lang="en-US" sz="1600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P</a:t>
            </a:r>
            <a:r>
              <a:rPr lang="en-US" sz="1600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–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base units for A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//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</a:t>
            </a:r>
            <a:r>
              <a:rPr lang="en-US" sz="1600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E</a:t>
            </a:r>
            <a:r>
              <a:rPr lang="en-US" sz="1600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–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expressions of types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Et</a:t>
            </a:r>
            <a:r>
              <a:rPr lang="en-US" sz="1600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i</a:t>
            </a:r>
            <a:endParaRPr lang="ru-RU" sz="1600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a.f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(E</a:t>
            </a:r>
            <a:r>
              <a:rPr lang="en-US" sz="1600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,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..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E</a:t>
            </a:r>
            <a:r>
              <a:rPr lang="en-US" sz="1600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</a:t>
            </a:r>
            <a: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  <a:t>/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Is it a valid feature call?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4019017" y="423124"/>
            <a:ext cx="5066317" cy="2254103"/>
            <a:chOff x="4019017" y="423124"/>
            <a:chExt cx="5066317" cy="2254103"/>
          </a:xfrm>
        </p:grpSpPr>
        <p:sp>
          <p:nvSpPr>
            <p:cNvPr id="7" name="Овал 6"/>
            <p:cNvSpPr/>
            <p:nvPr/>
          </p:nvSpPr>
          <p:spPr>
            <a:xfrm>
              <a:off x="5923540" y="2030896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Прямая со стрелкой 9"/>
            <p:cNvCxnSpPr>
              <a:stCxn id="7" idx="0"/>
              <a:endCxn id="16" idx="4"/>
            </p:cNvCxnSpPr>
            <p:nvPr/>
          </p:nvCxnSpPr>
          <p:spPr>
            <a:xfrm flipH="1" flipV="1">
              <a:off x="4471455" y="1302520"/>
              <a:ext cx="1904523" cy="728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7" idx="0"/>
              <a:endCxn id="22" idx="4"/>
            </p:cNvCxnSpPr>
            <p:nvPr/>
          </p:nvCxnSpPr>
          <p:spPr>
            <a:xfrm flipV="1">
              <a:off x="6375978" y="1302520"/>
              <a:ext cx="2122703" cy="728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28305" y="2030896"/>
              <a:ext cx="1638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.. </a:t>
              </a:r>
              <a:r>
                <a:rPr lang="en-US" dirty="0" err="1" smtClean="0"/>
                <a:t>f</a:t>
              </a:r>
              <a:r>
                <a:rPr lang="en-US" baseline="-25000" dirty="0" err="1" smtClean="0"/>
                <a:t>k</a:t>
              </a:r>
              <a:endParaRPr lang="en-US" baseline="-25000" dirty="0" smtClean="0"/>
            </a:p>
            <a:p>
              <a:r>
                <a:rPr lang="en-US" b="1" dirty="0" smtClean="0"/>
                <a:t>override</a:t>
              </a:r>
              <a:r>
                <a:rPr lang="en-US" dirty="0" smtClean="0"/>
                <a:t> </a:t>
              </a:r>
              <a:r>
                <a:rPr lang="en-US" dirty="0"/>
                <a:t>f</a:t>
              </a:r>
              <a:r>
                <a:rPr lang="en-US" baseline="-25000" dirty="0"/>
                <a:t>1</a:t>
              </a:r>
              <a:r>
                <a:rPr lang="en-US" dirty="0"/>
                <a:t> .. </a:t>
              </a:r>
              <a:r>
                <a:rPr lang="en-US" dirty="0" err="1" smtClean="0"/>
                <a:t>f</a:t>
              </a:r>
              <a:r>
                <a:rPr lang="en-US" baseline="-25000" dirty="0" err="1" smtClean="0"/>
                <a:t>l</a:t>
              </a:r>
              <a:endParaRPr lang="en-US" baseline="-250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4019017" y="835795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aseline="-25000" dirty="0">
                  <a:latin typeface="Arial" pitchFamily="34" charset="0"/>
                  <a:cs typeface="Arial" pitchFamily="34" charset="0"/>
                </a:rPr>
                <a:t>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6162" y="423124"/>
              <a:ext cx="12858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…</a:t>
              </a:r>
              <a:endParaRPr lang="en-US" dirty="0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5529099" y="833392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aseline="-25000" dirty="0" err="1">
                  <a:latin typeface="Arial" pitchFamily="34" charset="0"/>
                  <a:cs typeface="Arial" pitchFamily="34" charset="0"/>
                </a:rPr>
                <a:t>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6500143" y="833391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aseline="-25000" dirty="0" smtClean="0">
                  <a:latin typeface="Arial" pitchFamily="34" charset="0"/>
                  <a:cs typeface="Arial" pitchFamily="34" charset="0"/>
                </a:rPr>
                <a:t>n+1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1904" y="459984"/>
              <a:ext cx="12858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…</a:t>
              </a:r>
              <a:endParaRPr lang="en-US" dirty="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912028" y="835795"/>
              <a:ext cx="1173306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aseline="-25000" dirty="0" smtClean="0">
                  <a:latin typeface="Arial" pitchFamily="34" charset="0"/>
                  <a:cs typeface="Arial" pitchFamily="34" charset="0"/>
                </a:rPr>
                <a:t>n+m+1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0244" y="492435"/>
              <a:ext cx="330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21121" y="501368"/>
              <a:ext cx="433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m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1756" y="492435"/>
              <a:ext cx="381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02459" y="492435"/>
              <a:ext cx="483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</a:t>
              </a:r>
              <a:r>
                <a:rPr lang="en-US" baseline="-25000" dirty="0" err="1" smtClean="0"/>
                <a:t>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77469" y="2785668"/>
            <a:ext cx="3617026" cy="2251591"/>
            <a:chOff x="4795258" y="2897272"/>
            <a:chExt cx="3617026" cy="2251591"/>
          </a:xfrm>
        </p:grpSpPr>
        <p:cxnSp>
          <p:nvCxnSpPr>
            <p:cNvPr id="33" name="Прямая со стрелкой 32"/>
            <p:cNvCxnSpPr>
              <a:stCxn id="30" idx="0"/>
              <a:endCxn id="5" idx="4"/>
            </p:cNvCxnSpPr>
            <p:nvPr/>
          </p:nvCxnSpPr>
          <p:spPr>
            <a:xfrm flipH="1" flipV="1">
              <a:off x="5247696" y="3963837"/>
              <a:ext cx="1074672" cy="718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Группа 38"/>
            <p:cNvGrpSpPr/>
            <p:nvPr/>
          </p:nvGrpSpPr>
          <p:grpSpPr>
            <a:xfrm>
              <a:off x="4795258" y="2897272"/>
              <a:ext cx="3617026" cy="2251591"/>
              <a:chOff x="4800436" y="3015734"/>
              <a:chExt cx="3617026" cy="2251591"/>
            </a:xfrm>
          </p:grpSpPr>
          <p:sp>
            <p:nvSpPr>
              <p:cNvPr id="5" name="Овал 4"/>
              <p:cNvSpPr/>
              <p:nvPr/>
            </p:nvSpPr>
            <p:spPr>
              <a:xfrm>
                <a:off x="4800436" y="3615574"/>
                <a:ext cx="904875" cy="466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baseline="-25000" dirty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6772111" y="3586999"/>
                <a:ext cx="904875" cy="466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baseline="-25000" dirty="0" err="1">
                    <a:latin typeface="Arial" pitchFamily="34" charset="0"/>
                    <a:cs typeface="Arial" pitchFamily="34" charset="0"/>
                  </a:rPr>
                  <a:t>n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75108" y="3015734"/>
                <a:ext cx="128587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…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448135" y="3348873"/>
                <a:ext cx="669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47914" y="3385066"/>
                <a:ext cx="669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n</a:t>
                </a:r>
                <a:endParaRPr lang="en-US" dirty="0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5875108" y="4800600"/>
                <a:ext cx="904875" cy="466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6" name="Прямая со стрелкой 35"/>
              <p:cNvCxnSpPr>
                <a:stCxn id="30" idx="0"/>
                <a:endCxn id="6" idx="4"/>
              </p:cNvCxnSpPr>
              <p:nvPr/>
            </p:nvCxnSpPr>
            <p:spPr>
              <a:xfrm flipV="1">
                <a:off x="6327546" y="4053724"/>
                <a:ext cx="897003" cy="7468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10/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4" y="0"/>
            <a:ext cx="9315956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z="3400" b="1" dirty="0">
                <a:solidFill>
                  <a:srgbClr val="CC6600"/>
                </a:solidFill>
                <a:latin typeface="Comic Sans MS" pitchFamily="66" charset="0"/>
              </a:rPr>
              <a:t>Наследование и </a:t>
            </a:r>
            <a:r>
              <a:rPr lang="ru-RU" sz="3400" b="1" dirty="0" err="1">
                <a:solidFill>
                  <a:srgbClr val="CC6600"/>
                </a:solidFill>
                <a:latin typeface="Comic Sans MS" pitchFamily="66" charset="0"/>
              </a:rPr>
              <a:t>валидность</a:t>
            </a:r>
            <a:r>
              <a:rPr lang="ru-RU" sz="3400" b="1" dirty="0">
                <a:solidFill>
                  <a:srgbClr val="CC6600"/>
                </a:solidFill>
                <a:latin typeface="Comic Sans MS" pitchFamily="66" charset="0"/>
              </a:rPr>
              <a:t> обращений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3505200" cy="5486400"/>
          </a:xfrm>
        </p:spPr>
        <p:txBody>
          <a:bodyPr vert="horz" lIns="0" tIns="0" rIns="91440" bIns="45720" rtlCol="0">
            <a:normAutofit fontScale="92500" lnSpcReduction="20000"/>
          </a:bodyPr>
          <a:lstStyle/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Общий подход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множественное наследование с перегрузкой имен, наличием конфликтующих версий, множественным переопределением и проверкой однозначности обращений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Обязательные проверки для графа наследования: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ru-RU" sz="1600" dirty="0" smtClean="0">
                <a:latin typeface="Arial" pitchFamily="34" charset="0"/>
                <a:cs typeface="Arial" pitchFamily="34" charset="0"/>
              </a:rPr>
              <a:t>Отсутствие циклов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ru-RU" sz="1600" dirty="0" smtClean="0">
                <a:latin typeface="Arial" pitchFamily="34" charset="0"/>
                <a:cs typeface="Arial" pitchFamily="34" charset="0"/>
              </a:rPr>
              <a:t>Полиморфные конфликты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версий разрешены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‘select’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774040" y="625738"/>
            <a:ext cx="4953000" cy="5909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abstract unit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foo (T)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is abstract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b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</a:br>
            <a:endParaRPr lang="ru-RU" sz="14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C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foo (T)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is end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b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</a:br>
            <a:endParaRPr lang="en-US" sz="14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B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A, C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  override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foo (T)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is end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b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</a:br>
            <a:endParaRPr lang="en-US" sz="14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unit E extend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C, B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  override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C.foo</a:t>
            </a:r>
            <a:endParaRPr lang="en-US" sz="1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b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</a:br>
            <a:endParaRPr lang="en-US" sz="14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F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extend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 override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foo (T1)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is end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b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G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extend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F, 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  use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E.foo</a:t>
            </a:r>
            <a:endParaRPr lang="en-US" sz="1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</p:txBody>
      </p:sp>
      <p:cxnSp>
        <p:nvCxnSpPr>
          <p:cNvPr id="35" name="Прямая со стрелкой 35"/>
          <p:cNvCxnSpPr>
            <a:stCxn id="26" idx="0"/>
            <a:endCxn id="12" idx="6"/>
          </p:cNvCxnSpPr>
          <p:nvPr/>
        </p:nvCxnSpPr>
        <p:spPr>
          <a:xfrm flipH="1" flipV="1">
            <a:off x="2153857" y="5023115"/>
            <a:ext cx="773522" cy="300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44107" y="3505200"/>
            <a:ext cx="3429933" cy="3236049"/>
            <a:chOff x="367354" y="3331181"/>
            <a:chExt cx="3429933" cy="3236049"/>
          </a:xfrm>
        </p:grpSpPr>
        <p:sp>
          <p:nvSpPr>
            <p:cNvPr id="8" name="Овал 5"/>
            <p:cNvSpPr/>
            <p:nvPr/>
          </p:nvSpPr>
          <p:spPr>
            <a:xfrm>
              <a:off x="837169" y="3449792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7739" y="3331181"/>
              <a:ext cx="66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195" y="3331181"/>
              <a:ext cx="66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foo</a:t>
              </a:r>
              <a:endParaRPr lang="en-US" dirty="0"/>
            </a:p>
          </p:txBody>
        </p:sp>
        <p:sp>
          <p:nvSpPr>
            <p:cNvPr id="12" name="Овал 29"/>
            <p:cNvSpPr/>
            <p:nvPr/>
          </p:nvSpPr>
          <p:spPr>
            <a:xfrm>
              <a:off x="1272229" y="4615733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Прямая со стрелкой 35"/>
            <p:cNvCxnSpPr>
              <a:stCxn id="12" idx="0"/>
              <a:endCxn id="8" idx="4"/>
            </p:cNvCxnSpPr>
            <p:nvPr/>
          </p:nvCxnSpPr>
          <p:spPr>
            <a:xfrm flipH="1" flipV="1">
              <a:off x="1289607" y="3916517"/>
              <a:ext cx="435060" cy="69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29"/>
            <p:cNvSpPr/>
            <p:nvPr/>
          </p:nvSpPr>
          <p:spPr>
            <a:xfrm>
              <a:off x="2214626" y="3449792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Прямая со стрелкой 35"/>
            <p:cNvCxnSpPr>
              <a:stCxn id="12" idx="0"/>
              <a:endCxn id="19" idx="4"/>
            </p:cNvCxnSpPr>
            <p:nvPr/>
          </p:nvCxnSpPr>
          <p:spPr>
            <a:xfrm flipV="1">
              <a:off x="1724667" y="3916517"/>
              <a:ext cx="942397" cy="69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9"/>
            <p:cNvSpPr/>
            <p:nvPr/>
          </p:nvSpPr>
          <p:spPr>
            <a:xfrm>
              <a:off x="2498188" y="5149504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Овал 29"/>
            <p:cNvSpPr/>
            <p:nvPr/>
          </p:nvSpPr>
          <p:spPr>
            <a:xfrm>
              <a:off x="367354" y="5253392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28" name="Овал 29"/>
            <p:cNvSpPr/>
            <p:nvPr/>
          </p:nvSpPr>
          <p:spPr>
            <a:xfrm>
              <a:off x="1431194" y="6100505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cxnSp>
          <p:nvCxnSpPr>
            <p:cNvPr id="29" name="Прямая со стрелкой 35"/>
            <p:cNvCxnSpPr>
              <a:endCxn id="19" idx="4"/>
            </p:cNvCxnSpPr>
            <p:nvPr/>
          </p:nvCxnSpPr>
          <p:spPr>
            <a:xfrm flipH="1" flipV="1">
              <a:off x="2667064" y="3916517"/>
              <a:ext cx="246750" cy="1232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5"/>
            <p:cNvCxnSpPr>
              <a:stCxn id="27" idx="0"/>
              <a:endCxn id="8" idx="4"/>
            </p:cNvCxnSpPr>
            <p:nvPr/>
          </p:nvCxnSpPr>
          <p:spPr>
            <a:xfrm flipV="1">
              <a:off x="819792" y="3916517"/>
              <a:ext cx="469815" cy="1336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5"/>
            <p:cNvCxnSpPr>
              <a:stCxn id="28" idx="0"/>
              <a:endCxn id="26" idx="4"/>
            </p:cNvCxnSpPr>
            <p:nvPr/>
          </p:nvCxnSpPr>
          <p:spPr>
            <a:xfrm flipV="1">
              <a:off x="1883632" y="5616229"/>
              <a:ext cx="1066994" cy="484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35"/>
            <p:cNvCxnSpPr>
              <a:stCxn id="28" idx="0"/>
              <a:endCxn id="27" idx="4"/>
            </p:cNvCxnSpPr>
            <p:nvPr/>
          </p:nvCxnSpPr>
          <p:spPr>
            <a:xfrm flipH="1" flipV="1">
              <a:off x="819792" y="5720117"/>
              <a:ext cx="1063840" cy="380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913078" y="4444799"/>
              <a:ext cx="66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*foo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58649" y="4382371"/>
              <a:ext cx="66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*foo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42840" y="5186943"/>
              <a:ext cx="66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*foo</a:t>
              </a:r>
              <a:endParaRPr lang="en-US" dirty="0"/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11/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5196"/>
            <a:ext cx="7837811" cy="809204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Отсутствие </a:t>
            </a:r>
            <a:r>
              <a:rPr lang="ru-RU" sz="3400" b="1" dirty="0">
                <a:solidFill>
                  <a:srgbClr val="CC6600"/>
                </a:solidFill>
                <a:latin typeface="Comic Sans MS" pitchFamily="66" charset="0"/>
              </a:rPr>
              <a:t>нулевого </a:t>
            </a:r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указателя</a:t>
            </a:r>
            <a:b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</a:br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и </a:t>
            </a:r>
            <a:r>
              <a:rPr lang="ru-RU" sz="3400" b="1" dirty="0">
                <a:solidFill>
                  <a:srgbClr val="CC6600"/>
                </a:solidFill>
                <a:latin typeface="Comic Sans MS" pitchFamily="66" charset="0"/>
              </a:rPr>
              <a:t>инициализация </a:t>
            </a:r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атрибутов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10379"/>
            <a:ext cx="3505200" cy="5486400"/>
          </a:xfrm>
        </p:spPr>
        <p:txBody>
          <a:bodyPr vert="horz" lIns="0" tIns="0" rIns="91440" bIns="45720" rtlCol="0"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Основные постулаты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Каждая сущность должна получить значение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до первого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обращения к ее подпрограммам или атрибутам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Если надо определить сущность без значения, то нет возможности обращаться к ее подпрограммам или атрибутам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Должен быть механизм проверки типа сущности и если тип определен, то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можно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обращаться к ее элементам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Сущность,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описанная с возможностью не иметь значение, может его потерять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Опасные присваивания запрещены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Поддерживаются типы-значения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Пустого указателя просто нет!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733800" y="1110380"/>
            <a:ext cx="54102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e1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5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//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Тип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e1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задается типом константы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e2: Type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Expression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/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/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Тип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Expression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конформен типу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unitAttr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Type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/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/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должен задать значение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атрибуту</a:t>
            </a:r>
            <a:b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//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unitAttr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entity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?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A //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У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entity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нет значения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!!!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e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ntity.foo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//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Ошибка компиляции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entity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then</a:t>
            </a:r>
            <a:r>
              <a:rPr lang="ru-RU" sz="1600" b="1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6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600" b="1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/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/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Если тип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entity A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или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производный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от А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,</a:t>
            </a:r>
            <a:b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//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то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можно обращаться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к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подпрограммам</a:t>
            </a:r>
            <a:b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//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и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атрибутам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entity.foo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?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entity //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удалить значение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a: 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entity //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Ошибка компиляции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?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Integer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i := i + 5 //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Ошибка компиляции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i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Integer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then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i := i + 5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12/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89894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Константные </a:t>
            </a:r>
            <a:r>
              <a:rPr lang="ru-RU" sz="3400" b="1" dirty="0">
                <a:solidFill>
                  <a:srgbClr val="CC6600"/>
                </a:solidFill>
                <a:latin typeface="Comic Sans MS" pitchFamily="66" charset="0"/>
              </a:rPr>
              <a:t>объекты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736" y="806824"/>
            <a:ext cx="2754664" cy="5638800"/>
          </a:xfrm>
        </p:spPr>
        <p:txBody>
          <a:bodyPr vert="horz" lIns="0" tIns="0" rIns="91440" bIns="45720" rtlCol="0">
            <a:normAutofit fontScale="92500" lnSpcReduction="10000"/>
          </a:bodyPr>
          <a:lstStyle/>
          <a:p>
            <a:r>
              <a:rPr lang="ru-RU" sz="2400" dirty="0" smtClean="0"/>
              <a:t>Каждый контейнер может определить все известные константы используя </a:t>
            </a:r>
            <a:r>
              <a:rPr lang="en-US" sz="2400" b="1" dirty="0" err="1" smtClean="0"/>
              <a:t>const</a:t>
            </a:r>
            <a:r>
              <a:rPr lang="en-US" sz="2400" b="1" dirty="0" smtClean="0"/>
              <a:t> is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Integer.1</a:t>
            </a:r>
            <a:r>
              <a:rPr lang="en-US" sz="2400" dirty="0" smtClean="0"/>
              <a:t> </a:t>
            </a:r>
            <a:r>
              <a:rPr lang="ru-RU" sz="2400" dirty="0" smtClean="0"/>
              <a:t>– это валидный константный объект типа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Integer</a:t>
            </a:r>
          </a:p>
          <a:p>
            <a:r>
              <a:rPr lang="ru-RU" sz="2400" dirty="0" smtClean="0"/>
              <a:t>Для упрощения доступа можно импортировать константные </a:t>
            </a:r>
            <a:r>
              <a:rPr lang="ru-RU" sz="2400" dirty="0" smtClean="0"/>
              <a:t>объекты, </a:t>
            </a:r>
            <a:r>
              <a:rPr lang="ru-RU" sz="2400" dirty="0" smtClean="0"/>
              <a:t>используя</a:t>
            </a:r>
            <a:r>
              <a:rPr lang="en-US" sz="2400" dirty="0" smtClean="0"/>
              <a:t> </a:t>
            </a:r>
            <a:r>
              <a:rPr lang="en-US" sz="2400" b="1" dirty="0" smtClean="0"/>
              <a:t>use </a:t>
            </a:r>
            <a:r>
              <a:rPr lang="en-US" sz="2400" b="1" dirty="0" err="1" smtClean="0"/>
              <a:t>const</a:t>
            </a:r>
            <a:endParaRPr lang="ru-RU" sz="2400" b="1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9400" y="657224"/>
            <a:ext cx="6082553" cy="6102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Integer</a:t>
            </a: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Integer[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Platform.IntegerBitsCount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...</a:t>
            </a:r>
            <a:endParaRPr lang="en-US" sz="1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4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Integer [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Integer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        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Numeric,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Enumeration</a:t>
            </a:r>
            <a:endParaRPr lang="en-US" sz="14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minInteger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- (2 ^ (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- 1))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maxInteger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2 ^ (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- 1) - 1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ru-RU" sz="1400" b="1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4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400" b="1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/</a:t>
            </a: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/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Этот набор константных объектов </a:t>
            </a: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задает</a:t>
            </a:r>
            <a:b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    // </a:t>
            </a: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все возможные целые </a:t>
            </a: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константы</a:t>
            </a:r>
            <a:b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minInteger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..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Lucida Console" pitchFamily="49" charset="0"/>
              </a:rPr>
              <a:t>maxInteger</a:t>
            </a:r>
            <a:endParaRPr lang="en-US" sz="1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4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is</a:t>
            </a:r>
            <a:endParaRPr lang="en-US" sz="14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data 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:=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Bit[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]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4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hidden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data: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Bit[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]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invariant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&gt;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0</a:t>
            </a:r>
            <a:endParaRPr lang="en-US" sz="1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abstract unit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Any</a:t>
            </a: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use </a:t>
            </a:r>
            <a:r>
              <a:rPr lang="en-US" sz="14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 Integer,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Real,</a:t>
            </a: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Boolean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, Character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,</a:t>
            </a: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           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Bit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400" dirty="0" smtClean="0">
                <a:solidFill>
                  <a:srgbClr val="0000FF"/>
                </a:solidFill>
                <a:latin typeface="Lucida Console" pitchFamily="49" charset="0"/>
              </a:rPr>
              <a:t>   ...</a:t>
            </a:r>
            <a:endParaRPr lang="en-US" sz="14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400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13</a:t>
            </a:r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01" y="0"/>
            <a:ext cx="763079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Константные </a:t>
            </a:r>
            <a:r>
              <a:rPr lang="ru-RU" sz="3400" b="1" dirty="0">
                <a:solidFill>
                  <a:srgbClr val="CC6600"/>
                </a:solidFill>
                <a:latin typeface="Comic Sans MS" pitchFamily="66" charset="0"/>
              </a:rPr>
              <a:t>объекты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02301" y="657225"/>
            <a:ext cx="8565776" cy="6037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Lucida Console" pitchFamily="49" charset="0"/>
              </a:rPr>
              <a:t>WeekDay</a:t>
            </a:r>
            <a:endParaRPr lang="en-US" sz="15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5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is 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Monday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, Tuesday, Wednesday, Thursday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,</a:t>
            </a:r>
            <a:r>
              <a:rPr lang="ru-RU" sz="15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5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500" dirty="0" smtClean="0">
                <a:solidFill>
                  <a:srgbClr val="0000FF"/>
                </a:solidFill>
                <a:latin typeface="Lucida Console" pitchFamily="49" charset="0"/>
              </a:rPr>
              <a:t>           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Friday, Saturday, 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Sunday</a:t>
            </a:r>
            <a:r>
              <a:rPr lang="ru-RU" sz="15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5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5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	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use </a:t>
            </a:r>
            <a:r>
              <a:rPr lang="en-US" sz="15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dirty="0" err="1" smtClean="0">
                <a:solidFill>
                  <a:srgbClr val="0000FF"/>
                </a:solidFill>
                <a:latin typeface="Lucida Console" pitchFamily="49" charset="0"/>
              </a:rPr>
              <a:t>WeekDay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 foo(Monday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endParaRPr lang="en-US" sz="15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foo (day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dirty="0" err="1" smtClean="0">
                <a:solidFill>
                  <a:srgbClr val="0000FF"/>
                </a:solidFill>
                <a:latin typeface="Lucida Console" pitchFamily="49" charset="0"/>
              </a:rPr>
              <a:t>WeekDay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) 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endParaRPr lang="en-US" sz="15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  if 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day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 is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      Monday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.. 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Friday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500" dirty="0" err="1" smtClean="0">
                <a:solidFill>
                  <a:srgbClr val="0000FF"/>
                </a:solidFill>
                <a:latin typeface="Lucida Console" pitchFamily="49" charset="0"/>
              </a:rPr>
              <a:t>StandardIO.put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 (“</a:t>
            </a:r>
            <a:r>
              <a:rPr lang="ru-RU" sz="1500" dirty="0" smtClean="0">
                <a:solidFill>
                  <a:srgbClr val="0000FF"/>
                </a:solidFill>
                <a:latin typeface="Lucida Console" pitchFamily="49" charset="0"/>
              </a:rPr>
              <a:t>На работу – день рабочий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!\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n”)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     </a:t>
            </a:r>
            <a:r>
              <a:rPr lang="ru-RU" sz="15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Saturday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, Sunday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500" dirty="0" err="1" smtClean="0">
                <a:solidFill>
                  <a:srgbClr val="0000FF"/>
                </a:solidFill>
                <a:latin typeface="Lucida Console" pitchFamily="49" charset="0"/>
              </a:rPr>
              <a:t>StandardIO.put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 (“</a:t>
            </a:r>
            <a:r>
              <a:rPr lang="ru-RU" sz="1500" dirty="0" smtClean="0">
                <a:solidFill>
                  <a:srgbClr val="0000FF"/>
                </a:solidFill>
                <a:latin typeface="Lucida Console" pitchFamily="49" charset="0"/>
              </a:rPr>
              <a:t>Выходной!!!!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!\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n”)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5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ru-RU" sz="1500" b="1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5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500" b="1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a1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.init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, 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a2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.init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(T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, 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3.init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(T1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, T2)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  end</a:t>
            </a:r>
            <a:endParaRPr lang="en-US" sz="15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5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ru-RU" sz="1500" b="1" dirty="0" smtClean="0">
                <a:solidFill>
                  <a:srgbClr val="0000FF"/>
                </a:solidFill>
                <a:latin typeface="Lucida Console" pitchFamily="49" charset="0"/>
              </a:rPr>
              <a:t> ...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end 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5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Lucida Console" pitchFamily="49" charset="0"/>
              </a:rPr>
              <a:t>arg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: T)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 is </a:t>
            </a:r>
            <a:r>
              <a:rPr lang="ru-RU" sz="1500" b="1" dirty="0" smtClean="0">
                <a:solidFill>
                  <a:srgbClr val="0000FF"/>
                </a:solidFill>
                <a:latin typeface="Lucida Console" pitchFamily="49" charset="0"/>
              </a:rPr>
              <a:t>... 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end </a:t>
            </a:r>
            <a:endParaRPr lang="en-US" sz="15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Lucida Console" pitchFamily="49" charset="0"/>
              </a:rPr>
              <a:t>(arg1: T1; arg2: T2)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ru-RU" sz="1500" b="1" dirty="0" smtClean="0">
                <a:solidFill>
                  <a:srgbClr val="0000FF"/>
                </a:solidFill>
                <a:latin typeface="Lucida Console" pitchFamily="49" charset="0"/>
              </a:rPr>
              <a:t> ...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5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x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 is 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A.a1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y </a:t>
            </a:r>
            <a:r>
              <a:rPr lang="en-US" sz="15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500" dirty="0" smtClean="0">
                <a:solidFill>
                  <a:srgbClr val="0000FF"/>
                </a:solidFill>
                <a:latin typeface="Lucida Console" pitchFamily="49" charset="0"/>
              </a:rPr>
              <a:t> A.a2</a:t>
            </a:r>
          </a:p>
          <a:p>
            <a:pPr marL="0" indent="0">
              <a:buNone/>
            </a:pP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14/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25" y="173513"/>
            <a:ext cx="7550177" cy="768069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Основы </a:t>
            </a:r>
            <a:r>
              <a:rPr lang="ru-RU" sz="3400" b="1" dirty="0">
                <a:solidFill>
                  <a:srgbClr val="CC6600"/>
                </a:solidFill>
                <a:latin typeface="Comic Sans MS" pitchFamily="66" charset="0"/>
              </a:rPr>
              <a:t>стандартной </a:t>
            </a:r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библиотеки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: </a:t>
            </a:r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/>
            </a:r>
            <a:b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</a:br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все </a:t>
            </a:r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задано явно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135924" y="1100517"/>
            <a:ext cx="8872152" cy="5452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abstract unit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Any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use 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Integer, Real, Boolean, Character, Bit, String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(that: ?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):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final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/= (that: ?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):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return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not (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that)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(that: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final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/= (that: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):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return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not ( this = that)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==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(that: ?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):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final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/== (that: ?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):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return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not ( this == that)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== (that: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final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/== (that: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):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return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not ( this == that)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ru-RU" sz="11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hidden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(that: ?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hidden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(that: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toString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String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sizeof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Integer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foreign ensure return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&gt;= 0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// Any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System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clone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(object: Any):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object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deepClone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(object: Any):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object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// System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Platform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IntegerBitsCount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32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RealBitsCount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64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CharacterBitsCount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BooleanBitsCount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PointerBitsCount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32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BitsInByteCount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// Platform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667466" y="3243608"/>
            <a:ext cx="3240610" cy="3481130"/>
            <a:chOff x="5667466" y="3243608"/>
            <a:chExt cx="3240610" cy="3481130"/>
          </a:xfrm>
        </p:grpSpPr>
        <p:sp>
          <p:nvSpPr>
            <p:cNvPr id="6" name="Овал 5"/>
            <p:cNvSpPr/>
            <p:nvPr/>
          </p:nvSpPr>
          <p:spPr>
            <a:xfrm>
              <a:off x="7151105" y="3243608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Any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29"/>
            <p:cNvSpPr/>
            <p:nvPr/>
          </p:nvSpPr>
          <p:spPr>
            <a:xfrm>
              <a:off x="6811934" y="5238132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Прямая со стрелкой 35"/>
            <p:cNvCxnSpPr>
              <a:stCxn id="9" idx="0"/>
              <a:endCxn id="6" idx="4"/>
            </p:cNvCxnSpPr>
            <p:nvPr/>
          </p:nvCxnSpPr>
          <p:spPr>
            <a:xfrm flipV="1">
              <a:off x="7264372" y="3710333"/>
              <a:ext cx="339171" cy="15277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29"/>
            <p:cNvSpPr/>
            <p:nvPr/>
          </p:nvSpPr>
          <p:spPr>
            <a:xfrm>
              <a:off x="8003201" y="5248319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29"/>
            <p:cNvSpPr/>
            <p:nvPr/>
          </p:nvSpPr>
          <p:spPr>
            <a:xfrm>
              <a:off x="5667466" y="5248319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15" name="Овал 29"/>
            <p:cNvSpPr/>
            <p:nvPr/>
          </p:nvSpPr>
          <p:spPr>
            <a:xfrm>
              <a:off x="6662528" y="6258013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cxnSp>
          <p:nvCxnSpPr>
            <p:cNvPr id="16" name="Прямая со стрелкой 35"/>
            <p:cNvCxnSpPr>
              <a:stCxn id="13" idx="0"/>
            </p:cNvCxnSpPr>
            <p:nvPr/>
          </p:nvCxnSpPr>
          <p:spPr>
            <a:xfrm flipH="1" flipV="1">
              <a:off x="7603543" y="3710333"/>
              <a:ext cx="852096" cy="1537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35"/>
            <p:cNvCxnSpPr>
              <a:stCxn id="14" idx="0"/>
              <a:endCxn id="6" idx="4"/>
            </p:cNvCxnSpPr>
            <p:nvPr/>
          </p:nvCxnSpPr>
          <p:spPr>
            <a:xfrm flipV="1">
              <a:off x="6119904" y="3710333"/>
              <a:ext cx="1483639" cy="1537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35"/>
            <p:cNvCxnSpPr>
              <a:stCxn id="15" idx="0"/>
              <a:endCxn id="13" idx="4"/>
            </p:cNvCxnSpPr>
            <p:nvPr/>
          </p:nvCxnSpPr>
          <p:spPr>
            <a:xfrm flipV="1">
              <a:off x="7114966" y="5715044"/>
              <a:ext cx="1340673" cy="5429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35"/>
            <p:cNvCxnSpPr>
              <a:stCxn id="15" idx="0"/>
              <a:endCxn id="14" idx="4"/>
            </p:cNvCxnSpPr>
            <p:nvPr/>
          </p:nvCxnSpPr>
          <p:spPr>
            <a:xfrm flipH="1" flipV="1">
              <a:off x="6119904" y="5715044"/>
              <a:ext cx="995062" cy="5429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15/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6" y="23855"/>
            <a:ext cx="8013047" cy="777257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r>
              <a:rPr lang="ru-RU" sz="3400" b="1" dirty="0">
                <a:solidFill>
                  <a:srgbClr val="CC6600"/>
                </a:solidFill>
                <a:latin typeface="Comic Sans MS" pitchFamily="66" charset="0"/>
              </a:rPr>
              <a:t>Основы стандартной библиотеки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:</a:t>
            </a:r>
            <a:b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</a:br>
            <a:r>
              <a:rPr lang="ru-RU" sz="3400" b="1" dirty="0">
                <a:solidFill>
                  <a:srgbClr val="CC6600"/>
                </a:solidFill>
                <a:latin typeface="Comic Sans MS" pitchFamily="66" charset="0"/>
              </a:rPr>
              <a:t>все </a:t>
            </a:r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задано явно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70896" y="762000"/>
            <a:ext cx="8719752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 unit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Enumeration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 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false.init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(0),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true.init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(1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&lt; (other: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not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=&gt;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other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(other: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.data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other.data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succ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 then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false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true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pred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if this then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false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true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override 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first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false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override 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last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true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count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2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ord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Integer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 then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1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0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sizeof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Integer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Platform.BooleanBitsCount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/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Platform.BitsInByteCount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&amp;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and (other: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	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then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other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then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true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false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false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|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or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(other: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false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then if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other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then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true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false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true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^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xor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(other: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then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other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then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false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true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else if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other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then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true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false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implies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(other: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not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or other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~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not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 then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false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true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toInteger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Integer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 then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1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0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(value: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data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value.data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data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0xb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hidden 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(value: Integer)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require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value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0..1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is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data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value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hidden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data: Bit [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Platform.BooleanBitsCount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]	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invariant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and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=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///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idempotence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of 'and'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or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this ///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idempotence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of 'or'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and not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false /// complementation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or not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true /// complementation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// Boolean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16/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138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Расширенная </a:t>
            </a:r>
            <a:r>
              <a:rPr lang="ru-RU" sz="3400" b="1" dirty="0">
                <a:solidFill>
                  <a:srgbClr val="CC6600"/>
                </a:solidFill>
                <a:latin typeface="Comic Sans MS" pitchFamily="66" charset="0"/>
              </a:rPr>
              <a:t>перегрузка </a:t>
            </a:r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имен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33145"/>
            <a:ext cx="3277508" cy="5972175"/>
          </a:xfrm>
        </p:spPr>
        <p:txBody>
          <a:bodyPr vert="horz" lIns="0" tIns="0" rIns="91440" bIns="45720" rtlCol="0"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Два контейнера с одним именем различны, если они различаются настройками</a:t>
            </a:r>
            <a:endParaRPr lang="en-US" sz="22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i1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Integer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i2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Integer[8]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5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String[3]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“123”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S2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String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“123”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a1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Array[Integer,3]</a:t>
            </a:r>
            <a:b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  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(1, 2, 3)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Array[Integer]</a:t>
            </a:r>
            <a:b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  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1, 2, 3)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3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Array[Integer,(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6,8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)]</a:t>
            </a:r>
            <a:b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  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(1, 2, 3)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275692" y="657225"/>
            <a:ext cx="5868308" cy="6046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 err="1" smtClean="0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3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Integer</a:t>
            </a: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300" dirty="0">
                <a:solidFill>
                  <a:srgbClr val="0000FF"/>
                </a:solidFill>
                <a:latin typeface="Lucida Console" pitchFamily="49" charset="0"/>
              </a:rPr>
              <a:t> Integer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</a:rPr>
              <a:t>Platform.IntegerBitsCount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>...</a:t>
            </a:r>
            <a:b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3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300" b="1" dirty="0" err="1" smtClean="0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3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Integer[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300" dirty="0">
                <a:solidFill>
                  <a:srgbClr val="0000FF"/>
                </a:solidFill>
                <a:latin typeface="Lucida Console" pitchFamily="49" charset="0"/>
              </a:rPr>
              <a:t>: Integer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>...</a:t>
            </a:r>
            <a:b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3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abstract </a:t>
            </a:r>
            <a:r>
              <a:rPr lang="en-US" sz="1300" b="1" dirty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</a:rPr>
              <a:t>AString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 //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String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abstraction</a:t>
            </a: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>  ...</a:t>
            </a:r>
            <a:b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3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String[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</a:rPr>
              <a:t>N:Integer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Lucida Console" pitchFamily="49" charset="0"/>
              </a:rPr>
              <a:t>AString</a:t>
            </a:r>
            <a:r>
              <a:rPr lang="en-US" sz="1300" dirty="0">
                <a:solidFill>
                  <a:srgbClr val="0000FF"/>
                </a:solidFill>
                <a:latin typeface="Lucida Console" pitchFamily="49" charset="0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Array[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</a:rPr>
              <a:t>Character,N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 /</a:t>
            </a: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>/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Fixed length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  <a:t>  ...</a:t>
            </a:r>
            <a:br>
              <a:rPr lang="ru-RU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3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300" dirty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US" sz="1300" b="1" dirty="0">
                <a:solidFill>
                  <a:srgbClr val="0000FF"/>
                </a:solidFill>
                <a:latin typeface="Lucida Console" pitchFamily="49" charset="0"/>
              </a:rPr>
              <a:t> extend 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</a:rPr>
              <a:t>AString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 //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Variable length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b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  ...</a:t>
            </a:r>
            <a:b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3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abstract </a:t>
            </a:r>
            <a:r>
              <a:rPr lang="en-US" sz="1300" b="1" dirty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</a:rPr>
              <a:t>AnArray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[G] // One-dim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array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abstraction</a:t>
            </a:r>
            <a:b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  ...</a:t>
            </a:r>
            <a:b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3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// </a:t>
            </a:r>
            <a:r>
              <a:rPr lang="en-US" sz="1300" dirty="0">
                <a:solidFill>
                  <a:srgbClr val="0000FF"/>
                </a:solidFill>
                <a:latin typeface="Lucida Console" pitchFamily="49" charset="0"/>
              </a:rPr>
              <a:t>Static one-dimensional array</a:t>
            </a: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Array[G-</a:t>
            </a:r>
            <a:r>
              <a:rPr lang="en-US" sz="1300" dirty="0">
                <a:solidFill>
                  <a:srgbClr val="0000FF"/>
                </a:solidFill>
                <a:latin typeface="Lucida Console" pitchFamily="49" charset="0"/>
              </a:rPr>
              <a:t>&gt;Any 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(),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</a:rPr>
              <a:t>N:Integer</a:t>
            </a:r>
            <a:r>
              <a:rPr lang="en-US" sz="1300" dirty="0">
                <a:solidFill>
                  <a:srgbClr val="0000FF"/>
                </a:solidFill>
                <a:latin typeface="Lucida Console" pitchFamily="49" charset="0"/>
              </a:rPr>
              <a:t>|(</a:t>
            </a:r>
            <a:r>
              <a:rPr lang="en-US" sz="1300" dirty="0" err="1">
                <a:solidFill>
                  <a:srgbClr val="0000FF"/>
                </a:solidFill>
                <a:latin typeface="Lucida Console" pitchFamily="49" charset="0"/>
              </a:rPr>
              <a:t>Integer,Integer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)]</a:t>
            </a:r>
            <a:b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       </a:t>
            </a: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extend </a:t>
            </a:r>
            <a:r>
              <a:rPr lang="en-US" sz="1300" dirty="0" err="1" smtClean="0">
                <a:solidFill>
                  <a:srgbClr val="0000FF"/>
                </a:solidFill>
                <a:latin typeface="Lucida Console" pitchFamily="49" charset="0"/>
              </a:rPr>
              <a:t>AnArray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[G]</a:t>
            </a:r>
            <a:b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  ...</a:t>
            </a:r>
            <a:b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300" b="1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300" b="1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// </a:t>
            </a:r>
            <a:r>
              <a:rPr lang="en-US" sz="1300" dirty="0">
                <a:solidFill>
                  <a:srgbClr val="0000FF"/>
                </a:solidFill>
                <a:latin typeface="Lucida Console" pitchFamily="49" charset="0"/>
              </a:rPr>
              <a:t>Dynamic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one-dimensional array</a:t>
            </a:r>
            <a:endParaRPr lang="en-US" sz="13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Array[G-&gt;Any </a:t>
            </a:r>
            <a:r>
              <a:rPr lang="en-US" sz="13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()]</a:t>
            </a: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Lucida Console" pitchFamily="49" charset="0"/>
              </a:rPr>
              <a:t>extend </a:t>
            </a:r>
            <a:r>
              <a:rPr lang="en-US" sz="1300" dirty="0" err="1">
                <a:solidFill>
                  <a:srgbClr val="0000FF"/>
                </a:solidFill>
                <a:latin typeface="Lucida Console" pitchFamily="49" charset="0"/>
              </a:rPr>
              <a:t>AnArray</a:t>
            </a:r>
            <a:r>
              <a:rPr lang="en-US" sz="1300" dirty="0">
                <a:solidFill>
                  <a:srgbClr val="0000FF"/>
                </a:solidFill>
                <a:latin typeface="Lucida Console" pitchFamily="49" charset="0"/>
              </a:rPr>
              <a:t> [G</a:t>
            </a: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b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  <a:t>  ...</a:t>
            </a:r>
            <a:br>
              <a:rPr lang="en-US" sz="13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3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17/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4775"/>
            <a:ext cx="96012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Расширения контейнеров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3505200" cy="5486400"/>
          </a:xfrm>
        </p:spPr>
        <p:txBody>
          <a:bodyPr vert="horz" lIns="0" tIns="0" rIns="91440" bIns="45720" rtlCol="0">
            <a:normAutofit fontScale="85000" lnSpcReduction="10000"/>
          </a:bodyPr>
          <a:lstStyle/>
          <a:p>
            <a:endParaRPr lang="ru-RU" sz="1600" dirty="0"/>
          </a:p>
          <a:p>
            <a:r>
              <a:rPr lang="ru-RU" sz="3000" dirty="0" smtClean="0"/>
              <a:t>Все исходные файлы могут раздельно компилироваться</a:t>
            </a:r>
          </a:p>
          <a:p>
            <a:r>
              <a:rPr lang="en-US" sz="3000" dirty="0" smtClean="0"/>
              <a:t>“</a:t>
            </a:r>
            <a:r>
              <a:rPr lang="ru-RU" sz="3000" dirty="0" smtClean="0"/>
              <a:t>Умный линкер</a:t>
            </a:r>
            <a:r>
              <a:rPr lang="en-US" sz="3000" dirty="0" smtClean="0"/>
              <a:t>” </a:t>
            </a:r>
            <a:r>
              <a:rPr lang="ru-RU" sz="3000" dirty="0" smtClean="0"/>
              <a:t>необходим для корректной обработки создания объектов</a:t>
            </a:r>
            <a:endParaRPr lang="en-US" sz="3000" dirty="0" smtClean="0"/>
          </a:p>
          <a:p>
            <a:r>
              <a:rPr lang="ru-RU" sz="3000" dirty="0" err="1" smtClean="0"/>
              <a:t>Валидность</a:t>
            </a:r>
            <a:r>
              <a:rPr lang="ru-RU" sz="3000" dirty="0" smtClean="0"/>
              <a:t> исходного файла 4 определяется как собрана программа на его основе, что включено.</a:t>
            </a:r>
            <a:endParaRPr lang="en-US" sz="3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886200" y="657225"/>
            <a:ext cx="4953000" cy="6048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u="sng" dirty="0" smtClean="0">
                <a:solidFill>
                  <a:srgbClr val="0000FF"/>
                </a:solidFill>
                <a:latin typeface="Lucida Console" pitchFamily="49" charset="0"/>
              </a:rPr>
              <a:t>Исходный файл </a:t>
            </a:r>
            <a:r>
              <a:rPr lang="en-US" sz="1600" u="sng" dirty="0" smtClean="0">
                <a:solidFill>
                  <a:srgbClr val="0000FF"/>
                </a:solidFill>
                <a:latin typeface="Lucida Console" pitchFamily="49" charset="0"/>
              </a:rPr>
              <a:t>1: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foo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b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local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is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b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ru-RU" sz="1600" u="sng" dirty="0">
                <a:solidFill>
                  <a:srgbClr val="0000FF"/>
                </a:solidFill>
                <a:latin typeface="Lucida Console" pitchFamily="49" charset="0"/>
              </a:rPr>
              <a:t>Исходный файл </a:t>
            </a:r>
            <a:r>
              <a:rPr lang="ru-RU" sz="1600" u="sng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1600" u="sng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endParaRPr lang="ru-RU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extend 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goo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 ...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ru-RU" sz="1600" u="sng" dirty="0">
                <a:solidFill>
                  <a:srgbClr val="0000FF"/>
                </a:solidFill>
                <a:latin typeface="Lucida Console" pitchFamily="49" charset="0"/>
              </a:rPr>
              <a:t>Исходный файл </a:t>
            </a:r>
            <a:r>
              <a:rPr lang="ru-RU" sz="1600" u="sng" dirty="0" smtClean="0">
                <a:solidFill>
                  <a:srgbClr val="0000FF"/>
                </a:solidFill>
                <a:latin typeface="Lucida Console" pitchFamily="49" charset="0"/>
              </a:rPr>
              <a:t>3</a:t>
            </a:r>
            <a:r>
              <a:rPr lang="en-US" sz="1600" u="sng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endParaRPr lang="ru-RU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extend 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override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too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ru-RU" sz="1600" b="1" dirty="0" smtClean="0">
                <a:solidFill>
                  <a:srgbClr val="0000FF"/>
                </a:solidFill>
                <a:latin typeface="Lucida Console" pitchFamily="49" charset="0"/>
              </a:rPr>
              <a:t> ...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too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ru-RU" sz="1600" b="1" dirty="0" smtClean="0">
                <a:solidFill>
                  <a:srgbClr val="0000FF"/>
                </a:solidFill>
                <a:latin typeface="Lucida Console" pitchFamily="49" charset="0"/>
              </a:rPr>
              <a:t> ...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ru-RU" sz="1600" u="sng" dirty="0">
                <a:solidFill>
                  <a:srgbClr val="0000FF"/>
                </a:solidFill>
                <a:latin typeface="Lucida Console" pitchFamily="49" charset="0"/>
              </a:rPr>
              <a:t>Исходный файл </a:t>
            </a:r>
            <a:r>
              <a:rPr lang="ru-RU" sz="1600" u="sng" dirty="0" smtClean="0">
                <a:solidFill>
                  <a:srgbClr val="0000FF"/>
                </a:solidFill>
                <a:latin typeface="Lucida Console" pitchFamily="49" charset="0"/>
              </a:rPr>
              <a:t>4</a:t>
            </a:r>
            <a:r>
              <a:rPr lang="en-US" sz="1600" u="sng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endParaRPr lang="ru-RU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b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a.too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a.foo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a.goo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18/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4775"/>
            <a:ext cx="7446021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Множественное переопределение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43" y="762000"/>
            <a:ext cx="3859901" cy="6035310"/>
          </a:xfrm>
        </p:spPr>
        <p:txBody>
          <a:bodyPr vert="horz" lIns="0" tIns="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ru-RU" sz="4800" dirty="0" smtClean="0"/>
              <a:t>Пусть </a:t>
            </a:r>
            <a:r>
              <a:rPr lang="ru-RU" sz="4800" dirty="0"/>
              <a:t>имеется полиморфный массив </a:t>
            </a:r>
            <a:r>
              <a:rPr lang="en-US" sz="4800" dirty="0" smtClean="0"/>
              <a:t>:</a:t>
            </a:r>
            <a:endParaRPr lang="ru-RU" sz="4800" dirty="0"/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a: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Array[Figure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] </a:t>
            </a:r>
            <a:r>
              <a:rPr lang="en-US" sz="44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ru-RU" sz="4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(Circle 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(5),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Triangle(1,4,7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),</a:t>
            </a: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Rectangle(4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, 5), Circle(10))</a:t>
            </a:r>
            <a:endParaRPr lang="ru-RU" sz="4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4800" dirty="0" smtClean="0"/>
              <a:t>Надо проверить</a:t>
            </a:r>
            <a:r>
              <a:rPr lang="ru-RU" sz="4800" dirty="0"/>
              <a:t>, вписаны ли все фигуры друг в друга в той последовательности, как они </a:t>
            </a:r>
            <a:r>
              <a:rPr lang="ru-RU" sz="4800" dirty="0" smtClean="0"/>
              <a:t>перечислены.  Основной </a:t>
            </a:r>
            <a:r>
              <a:rPr lang="ru-RU" sz="4800" dirty="0"/>
              <a:t>алгоритм может выглядеть следующим образом: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flag </a:t>
            </a: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Lucida Console" pitchFamily="49" charset="0"/>
              </a:rPr>
              <a:t>true; </a:t>
            </a:r>
            <a:r>
              <a:rPr lang="en-US" sz="3600" b="1" dirty="0" smtClean="0">
                <a:solidFill>
                  <a:srgbClr val="0000FF"/>
                </a:solidFill>
                <a:latin typeface="Lucida Console" pitchFamily="49" charset="0"/>
              </a:rPr>
              <a:t>while</a:t>
            </a:r>
            <a:r>
              <a:rPr lang="en-US" sz="3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pos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in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1 .. 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a.count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loop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pos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&lt; 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a.count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and then</a:t>
            </a:r>
            <a:b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     not a(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pos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).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(a(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pos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+1))</a:t>
            </a:r>
            <a:b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then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     flag := false</a:t>
            </a:r>
            <a:b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break</a:t>
            </a:r>
            <a:b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   end</a:t>
            </a:r>
            <a:b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b="1" dirty="0" err="1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ru-RU" sz="3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4800" dirty="0" smtClean="0"/>
              <a:t>Проблема заключается </a:t>
            </a:r>
            <a:r>
              <a:rPr lang="ru-RU" sz="4800" dirty="0"/>
              <a:t>в корректном определении сигнатур и тел функций </a:t>
            </a:r>
            <a:r>
              <a:rPr lang="en-US" sz="4800" dirty="0" err="1"/>
              <a:t>inscribedInto</a:t>
            </a:r>
            <a:r>
              <a:rPr lang="en-US" sz="4800" dirty="0"/>
              <a:t> </a:t>
            </a:r>
            <a:r>
              <a:rPr lang="ru-RU" sz="4800" dirty="0"/>
              <a:t>в контейнерах </a:t>
            </a:r>
            <a:r>
              <a:rPr lang="en-US" sz="4800" dirty="0"/>
              <a:t>Circle</a:t>
            </a:r>
            <a:r>
              <a:rPr lang="ru-RU" sz="4800" dirty="0"/>
              <a:t>, </a:t>
            </a:r>
            <a:r>
              <a:rPr lang="en-US" sz="4800" dirty="0"/>
              <a:t>Triangle</a:t>
            </a:r>
            <a:r>
              <a:rPr lang="ru-RU" sz="4800" dirty="0"/>
              <a:t>, </a:t>
            </a:r>
            <a:r>
              <a:rPr lang="en-US" sz="4800" dirty="0"/>
              <a:t>Rectangle</a:t>
            </a:r>
            <a:r>
              <a:rPr lang="ru-RU" sz="4800" dirty="0"/>
              <a:t>. Непосредственное решение </a:t>
            </a:r>
            <a:r>
              <a:rPr lang="ru-RU" sz="4800" dirty="0" smtClean="0"/>
              <a:t>приводит </a:t>
            </a:r>
            <a:r>
              <a:rPr lang="ru-RU" sz="4800" dirty="0"/>
              <a:t>к необходимости полного или частичного перебора </a:t>
            </a:r>
            <a:r>
              <a:rPr lang="ru-RU" sz="4800" dirty="0" smtClean="0"/>
              <a:t>типов контейнеров </a:t>
            </a:r>
            <a:r>
              <a:rPr lang="ru-RU" sz="4800" dirty="0"/>
              <a:t>в иерархии </a:t>
            </a:r>
            <a:r>
              <a:rPr lang="ru-RU" sz="4800" dirty="0" smtClean="0"/>
              <a:t>наследования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abstract unit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Figure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4400" dirty="0" err="1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(other: Figure): Boolean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         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is abstract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Circle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Figure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(other: Figure):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                                 Boolean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ru-RU" sz="4400" b="1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44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other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Circle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: // </a:t>
            </a: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Круг вписан в круг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Triangle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: // </a:t>
            </a: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Круг вписан в треугольник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Rectangle:/* </a:t>
            </a: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Круг </a:t>
            </a: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вписан </a:t>
            </a: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в </a:t>
            </a: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прямоугольник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*/</a:t>
            </a:r>
            <a:endParaRPr lang="ru-RU" sz="4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4400" b="1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// </a:t>
            </a: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неизвестная фигура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      ...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4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44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// Circle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128962" y="657225"/>
            <a:ext cx="4953000" cy="6048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Circle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Figure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(other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: Circle):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ru-RU" sz="1200" b="1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2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...</a:t>
            </a:r>
            <a: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(other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: Figure):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Boolean</a:t>
            </a:r>
            <a: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  <a:t>                        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=&gt;false</a:t>
            </a:r>
            <a: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ru-RU" sz="1200" b="1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2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200" dirty="0"/>
              <a:t>Расширение контейнера </a:t>
            </a:r>
            <a:r>
              <a:rPr lang="en-US" sz="1200" dirty="0"/>
              <a:t>Circle</a:t>
            </a:r>
            <a:r>
              <a:rPr lang="ru-RU" sz="1200" dirty="0"/>
              <a:t> выглядит таким образом (этот код может располагаться в другом исходном файле).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extend unit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Circle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(other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: Rectangle):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Boolean</a:t>
            </a:r>
            <a:b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b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...</a:t>
            </a:r>
            <a:b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(other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: Triangle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):Boolean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b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...</a:t>
            </a:r>
            <a:b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200" dirty="0"/>
              <a:t>Аналогично поступаем и с другими контейнерами. В результате при обработке вызова </a:t>
            </a:r>
            <a:r>
              <a:rPr lang="ru-RU" sz="1200" dirty="0" smtClean="0"/>
              <a:t>вида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a(</a:t>
            </a:r>
            <a:r>
              <a:rPr lang="en-US" sz="1200" dirty="0" err="1">
                <a:solidFill>
                  <a:srgbClr val="0000FF"/>
                </a:solidFill>
                <a:latin typeface="Lucida Console" pitchFamily="49" charset="0"/>
              </a:rPr>
              <a:t>pos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).</a:t>
            </a:r>
            <a:r>
              <a:rPr lang="en-US" sz="1200" dirty="0" err="1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(a(pos+1))</a:t>
            </a:r>
            <a:endParaRPr lang="ru-RU" sz="12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200" dirty="0"/>
              <a:t>будут вызываться функции не просто в соответствии с динамическим типом </a:t>
            </a:r>
            <a:r>
              <a:rPr lang="en-US" sz="1200" dirty="0"/>
              <a:t>a</a:t>
            </a:r>
            <a:r>
              <a:rPr lang="ru-RU" sz="1200" dirty="0"/>
              <a:t>(</a:t>
            </a:r>
            <a:r>
              <a:rPr lang="en-US" sz="1200" dirty="0" err="1"/>
              <a:t>pos</a:t>
            </a:r>
            <a:r>
              <a:rPr lang="ru-RU" sz="1200" dirty="0"/>
              <a:t>), а еще с учетом динамического типа аргументов. В этом и заключается смысл понятия </a:t>
            </a:r>
            <a:r>
              <a:rPr lang="ru-RU" sz="1200" dirty="0" smtClean="0"/>
              <a:t>двойной</a:t>
            </a:r>
            <a:r>
              <a:rPr lang="en-US" sz="1200" dirty="0"/>
              <a:t> </a:t>
            </a:r>
            <a:r>
              <a:rPr lang="ru-RU" sz="1200" dirty="0" smtClean="0"/>
              <a:t>диспетчеризации, которая представлена в самом языке программирования как возможностью множественного переопределения одной подпрограммы</a:t>
            </a:r>
            <a:endParaRPr lang="ru-RU" sz="12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19/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24" y="88506"/>
            <a:ext cx="8229600" cy="768350"/>
          </a:xfrm>
        </p:spPr>
        <p:txBody>
          <a:bodyPr/>
          <a:lstStyle/>
          <a:p>
            <a:r>
              <a:rPr lang="ru-RU" b="1" dirty="0" smtClean="0">
                <a:solidFill>
                  <a:srgbClr val="CC6600"/>
                </a:solidFill>
                <a:latin typeface="Comic Sans MS" pitchFamily="66" charset="0"/>
                <a:cs typeface="Arial" pitchFamily="34" charset="0"/>
              </a:rPr>
              <a:t>Содержание</a:t>
            </a:r>
            <a:endParaRPr lang="en-US" b="1" dirty="0">
              <a:solidFill>
                <a:srgbClr val="CC6600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262" y="782482"/>
            <a:ext cx="8848724" cy="5966275"/>
          </a:xfrm>
        </p:spPr>
        <p:txBody>
          <a:bodyPr>
            <a:noAutofit/>
          </a:bodyPr>
          <a:lstStyle/>
          <a:p>
            <a:r>
              <a:rPr lang="ru-RU" sz="2400" dirty="0" smtClean="0"/>
              <a:t>Вступление</a:t>
            </a:r>
            <a:endParaRPr lang="ru-RU" sz="2400" dirty="0"/>
          </a:p>
          <a:p>
            <a:r>
              <a:rPr lang="ru-RU" sz="2400" dirty="0" smtClean="0"/>
              <a:t>Единицы компиляции, контейнеры, общие понятия</a:t>
            </a:r>
          </a:p>
          <a:p>
            <a:r>
              <a:rPr lang="ru-RU" sz="2400" dirty="0" smtClean="0"/>
              <a:t>Некоторые операторы</a:t>
            </a:r>
            <a:r>
              <a:rPr lang="en-US" sz="2400" dirty="0" smtClean="0"/>
              <a:t> </a:t>
            </a:r>
            <a:r>
              <a:rPr lang="en-US" sz="2400" dirty="0"/>
              <a:t>– if &amp; loop</a:t>
            </a:r>
          </a:p>
          <a:p>
            <a:r>
              <a:rPr lang="ru-RU" sz="2400" dirty="0" smtClean="0"/>
              <a:t>Множественное наследование и </a:t>
            </a:r>
            <a:r>
              <a:rPr lang="ru-RU" sz="2400" dirty="0" err="1" smtClean="0"/>
              <a:t>валидность</a:t>
            </a:r>
            <a:r>
              <a:rPr lang="ru-RU" sz="2400" dirty="0" smtClean="0"/>
              <a:t> обращений к элементам контейнеров</a:t>
            </a:r>
            <a:endParaRPr lang="en-US" sz="2400" dirty="0"/>
          </a:p>
          <a:p>
            <a:r>
              <a:rPr lang="ru-RU" sz="2400" dirty="0" smtClean="0"/>
              <a:t>Отсутствие нулевого указателя и инициализация атрибутов</a:t>
            </a:r>
          </a:p>
          <a:p>
            <a:r>
              <a:rPr lang="ru-RU" sz="2400" dirty="0" smtClean="0"/>
              <a:t>Констант</a:t>
            </a:r>
            <a:r>
              <a:rPr lang="ru-RU" sz="2400" dirty="0"/>
              <a:t>н</a:t>
            </a:r>
            <a:r>
              <a:rPr lang="ru-RU" sz="2400" dirty="0" smtClean="0"/>
              <a:t>ые </a:t>
            </a:r>
            <a:r>
              <a:rPr lang="ru-RU" sz="2400" dirty="0" smtClean="0"/>
              <a:t>объекты</a:t>
            </a:r>
            <a:endParaRPr lang="en-US" sz="2400" dirty="0" smtClean="0"/>
          </a:p>
          <a:p>
            <a:r>
              <a:rPr lang="ru-RU" sz="2400" dirty="0" smtClean="0"/>
              <a:t>Основы стандартной библиотеки </a:t>
            </a:r>
            <a:endParaRPr lang="en-US" sz="2400" dirty="0" smtClean="0"/>
          </a:p>
          <a:p>
            <a:r>
              <a:rPr lang="ru-RU" sz="2400" dirty="0" smtClean="0"/>
              <a:t>Расширенная перегрузка имен</a:t>
            </a:r>
            <a:endParaRPr lang="en-US" sz="2400" dirty="0" smtClean="0"/>
          </a:p>
          <a:p>
            <a:r>
              <a:rPr lang="ru-RU" sz="2400" dirty="0" smtClean="0"/>
              <a:t>Расширения контейнеров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ru-RU" sz="2400" dirty="0" smtClean="0"/>
              <a:t>Множественное переопределение</a:t>
            </a:r>
          </a:p>
          <a:p>
            <a:r>
              <a:rPr lang="ru-RU" sz="2400" dirty="0" smtClean="0"/>
              <a:t>Параметризация контейнеров и подпрограмм</a:t>
            </a:r>
            <a:endParaRPr lang="en-US" sz="2400" dirty="0" smtClean="0"/>
          </a:p>
          <a:p>
            <a:r>
              <a:rPr lang="ru-RU" sz="2400" dirty="0" smtClean="0"/>
              <a:t>Пример параллельной программы </a:t>
            </a:r>
            <a:endParaRPr lang="en-US" sz="2400" dirty="0" smtClean="0"/>
          </a:p>
          <a:p>
            <a:r>
              <a:rPr lang="ru-RU" sz="2400" dirty="0" smtClean="0"/>
              <a:t>Заключение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9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4775"/>
            <a:ext cx="96012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Параметризация подпрограмм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1352718" y="762000"/>
            <a:ext cx="6805164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x1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factorial1[Integer](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3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/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/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обращение к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factorial1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будет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выполнено</a:t>
            </a:r>
            <a:b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//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при выполнении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программы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x2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factorial2[3]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/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/ Этот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вызов будет вычислен при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компиляции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factorial1[G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-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Numeric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](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x: G): G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x.zero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, x.one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x.one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x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*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factorial1(x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–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x.one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factorial2[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x:Numeric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]: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x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x.zero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, x.one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x.one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x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*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factorial2[x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–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x.one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20/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6012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Пример </a:t>
            </a:r>
            <a:r>
              <a:rPr lang="ru-RU" sz="3400" b="1" dirty="0">
                <a:solidFill>
                  <a:srgbClr val="CC6600"/>
                </a:solidFill>
                <a:latin typeface="Comic Sans MS" pitchFamily="66" charset="0"/>
              </a:rPr>
              <a:t>параллельной </a:t>
            </a:r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программы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76200" y="756605"/>
            <a:ext cx="9067800" cy="58234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philosophers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Philosopher ("Aristotle"),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Philosopher ("Kant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"),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Philosopher ("Spinoza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"),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Philosopher ("Marx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"),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Philosopher ("Russell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forks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Fork (1),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Fork (2),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Fork (3),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Fork (4),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Fork (5))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check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philosophers.count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=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forks.count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or else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philosophers.count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1 and then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forks.count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2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/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*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100" dirty="0">
                <a:solidFill>
                  <a:srgbClr val="0000FF"/>
                </a:solidFill>
                <a:latin typeface="Lucida Console" pitchFamily="49" charset="0"/>
              </a:rPr>
              <a:t>Задача валидна, если число вилок совпадает с числом философов или, если философ - один, то ему просто нужны две 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вилки*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/</a:t>
            </a:r>
            <a:endParaRPr lang="ru-RU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loop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/// </a:t>
            </a:r>
            <a:r>
              <a:rPr lang="ru-RU" sz="1100" dirty="0">
                <a:solidFill>
                  <a:srgbClr val="0000FF"/>
                </a:solidFill>
                <a:latin typeface="Lucida Console" pitchFamily="49" charset="0"/>
              </a:rPr>
              <a:t>Пусть философы едят бесконечно. Возможен и иной 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алгоритм </a:t>
            </a:r>
            <a:r>
              <a:rPr lang="ru-RU" sz="1100" dirty="0">
                <a:solidFill>
                  <a:srgbClr val="0000FF"/>
                </a:solidFill>
                <a:latin typeface="Lucida Console" pitchFamily="49" charset="0"/>
              </a:rPr>
              <a:t>симуляции 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…</a:t>
            </a:r>
            <a:endParaRPr lang="ru-RU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while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seat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philosophers.lower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..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philosophers.upper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loop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StandardIO.put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("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Философ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'" + philosophers (seat).name + "' 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готов есть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\n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  eat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(philosophers (seat), forks (seat), forks (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seat =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philosophers.upper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then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forks.lower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seat + 1)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eat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(philosopher: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Philosopher; left, right: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Fork)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/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*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100" dirty="0">
                <a:solidFill>
                  <a:srgbClr val="0000FF"/>
                </a:solidFill>
                <a:latin typeface="Lucida Console" pitchFamily="49" charset="0"/>
              </a:rPr>
              <a:t>Процедура -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eat </a:t>
            </a:r>
            <a:r>
              <a:rPr lang="ru-RU" sz="1100" dirty="0">
                <a:solidFill>
                  <a:srgbClr val="0000FF"/>
                </a:solidFill>
                <a:latin typeface="Lucida Console" pitchFamily="49" charset="0"/>
              </a:rPr>
              <a:t>с тремя параллельными параметрами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,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вызов </a:t>
            </a:r>
            <a:r>
              <a:rPr lang="ru-RU" sz="1100" dirty="0">
                <a:solidFill>
                  <a:srgbClr val="0000FF"/>
                </a:solidFill>
                <a:latin typeface="Lucida Console" pitchFamily="49" charset="0"/>
              </a:rPr>
              <a:t>которой и образует критическую секцию параметризованную ресурсами, которые находятся в эксклюзивном доступе для этой 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секции *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/</a:t>
            </a:r>
            <a:endParaRPr lang="ru-RU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StandardIO.put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("</a:t>
            </a:r>
            <a:r>
              <a:rPr lang="ru-RU" sz="1100" dirty="0">
                <a:solidFill>
                  <a:srgbClr val="0000FF"/>
                </a:solidFill>
                <a:latin typeface="Lucida Console" pitchFamily="49" charset="0"/>
              </a:rPr>
              <a:t> Философ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'" + philosopher.name + "' 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ест вилками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№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+ left.id + " 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и №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"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+ right.id + "\n")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Philosopher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name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String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aName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name)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ru-RU" sz="11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name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aName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Fork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id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Integer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anId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id)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is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id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anId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21/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708" y="0"/>
            <a:ext cx="3376612" cy="76835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C6600"/>
                </a:solidFill>
                <a:latin typeface="Comic Sans MS" pitchFamily="66" charset="0"/>
              </a:rPr>
              <a:t>Заключение</a:t>
            </a:r>
            <a:endParaRPr lang="en-US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0163821"/>
              </p:ext>
            </p:extLst>
          </p:nvPr>
        </p:nvGraphicFramePr>
        <p:xfrm>
          <a:off x="285750" y="606903"/>
          <a:ext cx="8591551" cy="527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1999" y="6000234"/>
            <a:ext cx="8115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СПАСИБО! ВОПРОСЫ</a:t>
            </a:r>
            <a:r>
              <a:rPr lang="en-US" sz="44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?</a:t>
            </a:r>
            <a:endParaRPr lang="ru-RU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22/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001" y="164532"/>
            <a:ext cx="3938798" cy="76835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CC6600"/>
                </a:solidFill>
                <a:latin typeface="Comic Sans MS" pitchFamily="66" charset="0"/>
              </a:rPr>
              <a:t>Конформность</a:t>
            </a:r>
            <a:endParaRPr lang="en-US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34214" y="963044"/>
            <a:ext cx="3804386" cy="559015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Контейнер</a:t>
            </a:r>
            <a:r>
              <a:rPr lang="en-US" dirty="0" smtClean="0"/>
              <a:t> A </a:t>
            </a:r>
            <a:r>
              <a:rPr lang="ru-RU" dirty="0" smtClean="0"/>
              <a:t>конформен контейнеру</a:t>
            </a:r>
            <a:r>
              <a:rPr lang="en-US" dirty="0" smtClean="0"/>
              <a:t> B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если есть путь в графе наследования от </a:t>
            </a:r>
            <a:r>
              <a:rPr lang="en-US" dirty="0" smtClean="0"/>
              <a:t>A </a:t>
            </a:r>
            <a:r>
              <a:rPr lang="ru-RU" dirty="0" smtClean="0"/>
              <a:t>к</a:t>
            </a:r>
            <a:r>
              <a:rPr lang="en-US" dirty="0" smtClean="0"/>
              <a:t> B.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Сигнатура </a:t>
            </a:r>
            <a:r>
              <a:rPr lang="en-US" dirty="0" smtClean="0"/>
              <a:t>foo </a:t>
            </a:r>
            <a:r>
              <a:rPr lang="ru-RU" dirty="0" smtClean="0"/>
              <a:t>конформна сигнатуре </a:t>
            </a:r>
            <a:r>
              <a:rPr lang="en-US" dirty="0" smtClean="0"/>
              <a:t>goo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если каждый тип сигнатуры </a:t>
            </a:r>
            <a:r>
              <a:rPr lang="en-US" dirty="0" smtClean="0"/>
              <a:t>foo </a:t>
            </a:r>
            <a:r>
              <a:rPr lang="ru-RU" dirty="0" smtClean="0"/>
              <a:t>конформен соответствующему типу сигнатуры </a:t>
            </a:r>
            <a:r>
              <a:rPr lang="en-US" dirty="0" smtClean="0"/>
              <a:t>goo.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4724400" y="1066800"/>
            <a:ext cx="904875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724400" y="2362200"/>
            <a:ext cx="904875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>
            <a:stCxn id="8" idx="0"/>
            <a:endCxn id="7" idx="4"/>
          </p:cNvCxnSpPr>
          <p:nvPr/>
        </p:nvCxnSpPr>
        <p:spPr>
          <a:xfrm flipV="1">
            <a:off x="5176838" y="1533525"/>
            <a:ext cx="0" cy="828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1066800"/>
            <a:ext cx="3037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B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e</a:t>
            </a:r>
            <a:r>
              <a:rPr lang="en-US" b="1" dirty="0" smtClean="0">
                <a:solidFill>
                  <a:srgbClr val="0000FF"/>
                </a:solidFill>
                <a:latin typeface="Lucida Console" pitchFamily="49" charset="0"/>
              </a:rPr>
              <a:t>nd</a:t>
            </a:r>
          </a:p>
          <a:p>
            <a:endParaRPr lang="en-US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A </a:t>
            </a:r>
            <a:r>
              <a:rPr lang="en-US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B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3054" y="3352800"/>
            <a:ext cx="4190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goo (T</a:t>
            </a:r>
            <a:r>
              <a:rPr lang="en-US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, T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, …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T</a:t>
            </a:r>
            <a:r>
              <a:rPr lang="en-US" baseline="-25000" dirty="0" err="1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oo (U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, U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, … U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Lucida Console" pitchFamily="49" charset="0"/>
              </a:rPr>
              <a:t>Если для любого </a:t>
            </a:r>
            <a:r>
              <a:rPr lang="en-US" baseline="-25000" dirty="0" smtClean="0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Lucida Console" pitchFamily="49" charset="0"/>
              </a:rPr>
              <a:t>из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.. </a:t>
            </a:r>
            <a:r>
              <a:rPr lang="en-US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ru-RU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U</a:t>
            </a:r>
            <a:r>
              <a:rPr lang="en-US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Lucida Console" pitchFamily="49" charset="0"/>
              </a:rPr>
              <a:t>конформен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T</a:t>
            </a:r>
            <a:r>
              <a:rPr lang="en-US" baseline="-25000" dirty="0" err="1">
                <a:solidFill>
                  <a:srgbClr val="0000FF"/>
                </a:solidFill>
                <a:latin typeface="Lucida Console" pitchFamily="49" charset="0"/>
              </a:rPr>
              <a:t>i</a:t>
            </a:r>
            <a:endParaRPr lang="en-US" baseline="-250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5486400" y="3657600"/>
            <a:ext cx="0" cy="37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706"/>
            <a:ext cx="5248275" cy="63636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CC6600"/>
                </a:solidFill>
                <a:latin typeface="Comic Sans MS" pitchFamily="66" charset="0"/>
              </a:rPr>
              <a:t>Вступление</a:t>
            </a:r>
            <a:endParaRPr lang="en-US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458200" cy="5135563"/>
          </a:xfrm>
        </p:spPr>
        <p:txBody>
          <a:bodyPr>
            <a:normAutofit/>
          </a:bodyPr>
          <a:lstStyle/>
          <a:p>
            <a:r>
              <a:rPr lang="ru-RU" b="1" dirty="0" smtClean="0"/>
              <a:t>Немного об авторах</a:t>
            </a:r>
            <a:r>
              <a:rPr lang="en-US" dirty="0" smtClean="0"/>
              <a:t>: C++, Ada, Modula-2, </a:t>
            </a:r>
            <a:r>
              <a:rPr lang="en-US" dirty="0" err="1" smtClean="0"/>
              <a:t>Zonnon</a:t>
            </a:r>
            <a:r>
              <a:rPr lang="en-US" dirty="0" smtClean="0"/>
              <a:t>, Eiffel – </a:t>
            </a:r>
            <a:r>
              <a:rPr lang="ru-RU" dirty="0" smtClean="0"/>
              <a:t>всякой твари по паре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ru-RU" b="1" dirty="0" smtClean="0">
                <a:sym typeface="Wingdings" panose="05000000000000000000" pitchFamily="2" charset="2"/>
              </a:rPr>
              <a:t>О терминах</a:t>
            </a:r>
            <a:r>
              <a:rPr lang="en-US" dirty="0" smtClean="0">
                <a:sym typeface="Wingdings" panose="05000000000000000000" pitchFamily="2" charset="2"/>
              </a:rPr>
              <a:t>: ‘feature’ – </a:t>
            </a:r>
            <a:r>
              <a:rPr lang="ru-RU" dirty="0" smtClean="0">
                <a:sym typeface="Wingdings" panose="05000000000000000000" pitchFamily="2" charset="2"/>
              </a:rPr>
              <a:t>подпрограмма (действие) или атрибут (данные)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ru-RU" dirty="0" smtClean="0">
                <a:sym typeface="Wingdings" panose="05000000000000000000" pitchFamily="2" charset="2"/>
              </a:rPr>
              <a:t>атрибут </a:t>
            </a:r>
            <a:r>
              <a:rPr lang="en-US" dirty="0" smtClean="0">
                <a:sym typeface="Wingdings" panose="05000000000000000000" pitchFamily="2" charset="2"/>
              </a:rPr>
              <a:t>– </a:t>
            </a:r>
            <a:r>
              <a:rPr lang="ru-RU" dirty="0" smtClean="0">
                <a:sym typeface="Wingdings" panose="05000000000000000000" pitchFamily="2" charset="2"/>
              </a:rPr>
              <a:t>переменный или константный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ru-RU" dirty="0" smtClean="0">
                <a:sym typeface="Wingdings" panose="05000000000000000000" pitchFamily="2" charset="2"/>
              </a:rPr>
              <a:t>подпрограмма </a:t>
            </a:r>
            <a:r>
              <a:rPr lang="en-US" dirty="0" smtClean="0">
                <a:sym typeface="Wingdings" panose="05000000000000000000" pitchFamily="2" charset="2"/>
              </a:rPr>
              <a:t>– </a:t>
            </a:r>
            <a:r>
              <a:rPr lang="ru-RU" dirty="0" smtClean="0">
                <a:sym typeface="Wingdings" panose="05000000000000000000" pitchFamily="2" charset="2"/>
              </a:rPr>
              <a:t>процедура или функция</a:t>
            </a:r>
            <a:r>
              <a:rPr lang="en-US" dirty="0" smtClean="0">
                <a:sym typeface="Wingdings" panose="05000000000000000000" pitchFamily="2" charset="2"/>
              </a:rPr>
              <a:t>; </a:t>
            </a:r>
            <a:r>
              <a:rPr lang="ru-RU" dirty="0" smtClean="0">
                <a:sym typeface="Wingdings" panose="05000000000000000000" pitchFamily="2" charset="2"/>
              </a:rPr>
              <a:t>граф наследования, понятие </a:t>
            </a:r>
            <a:r>
              <a:rPr lang="ru-RU" dirty="0" err="1" smtClean="0">
                <a:sym typeface="Wingdings" panose="05000000000000000000" pitchFamily="2" charset="2"/>
              </a:rPr>
              <a:t>конформности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  <a:r>
              <a:rPr lang="ru-RU" dirty="0" smtClean="0">
                <a:sym typeface="Wingdings" panose="05000000000000000000" pitchFamily="2" charset="2"/>
              </a:rPr>
              <a:t> модуль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ru-RU" dirty="0" smtClean="0">
                <a:sym typeface="Wingdings" panose="05000000000000000000" pitchFamily="2" charset="2"/>
              </a:rPr>
              <a:t>тип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ru-RU" dirty="0" smtClean="0">
                <a:sym typeface="Wingdings" panose="05000000000000000000" pitchFamily="2" charset="2"/>
              </a:rPr>
              <a:t>класс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ru-RU" b="1" dirty="0" smtClean="0">
                <a:sym typeface="Wingdings" panose="05000000000000000000" pitchFamily="2" charset="2"/>
              </a:rPr>
              <a:t>Цель</a:t>
            </a:r>
            <a:r>
              <a:rPr lang="en-US" b="1" dirty="0" smtClean="0">
                <a:sym typeface="Wingdings" panose="05000000000000000000" pitchFamily="2" charset="2"/>
              </a:rPr>
              <a:t>: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дать общее представление о языке, его </a:t>
            </a:r>
            <a:r>
              <a:rPr lang="ru-RU" dirty="0" smtClean="0">
                <a:sym typeface="Wingdings" panose="05000000000000000000" pitchFamily="2" charset="2"/>
              </a:rPr>
              <a:t>свойствах, </a:t>
            </a:r>
            <a:r>
              <a:rPr lang="ru-RU" dirty="0" smtClean="0">
                <a:sym typeface="Wingdings" panose="05000000000000000000" pitchFamily="2" charset="2"/>
              </a:rPr>
              <a:t>отличных от других популярных языков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за 3</a:t>
            </a:r>
            <a:r>
              <a:rPr lang="en-US" dirty="0" smtClean="0">
                <a:sym typeface="Wingdings" panose="05000000000000000000" pitchFamily="2" charset="2"/>
              </a:rPr>
              <a:t>0 </a:t>
            </a:r>
            <a:r>
              <a:rPr lang="ru-RU" dirty="0" smtClean="0">
                <a:sym typeface="Wingdings" panose="05000000000000000000" pitchFamily="2" charset="2"/>
              </a:rPr>
              <a:t>минут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3</a:t>
            </a:r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250" y="47898"/>
            <a:ext cx="8180976" cy="63636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4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Виды единиц компиляции</a:t>
            </a:r>
            <a:endParaRPr lang="en-US" sz="44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914099"/>
              </p:ext>
            </p:extLst>
          </p:nvPr>
        </p:nvGraphicFramePr>
        <p:xfrm>
          <a:off x="95250" y="914400"/>
          <a:ext cx="4251958" cy="481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/>
          <p:cNvSpPr txBox="1">
            <a:spLocks/>
          </p:cNvSpPr>
          <p:nvPr/>
        </p:nvSpPr>
        <p:spPr>
          <a:xfrm>
            <a:off x="4448176" y="1657350"/>
            <a:ext cx="4695824" cy="3905251"/>
          </a:xfrm>
          <a:prstGeom prst="rect">
            <a:avLst/>
          </a:prstGeom>
        </p:spPr>
        <p:txBody>
          <a:bodyPr lIns="0" rIns="0"/>
          <a:lstStyle/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StandardIO.put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("Hello world!\n")</a:t>
            </a:r>
            <a:endParaRPr lang="ru-RU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routine(“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ha-ha-ha”)</a:t>
            </a:r>
            <a:r>
              <a:rPr lang="en-US" sz="1400" b="1" dirty="0">
                <a:latin typeface="Lucida Console" pitchFamily="49" charset="0"/>
                <a:cs typeface="Calibri" pitchFamily="34" charset="0"/>
              </a:rPr>
              <a:t/>
            </a:r>
            <a:br>
              <a:rPr lang="en-US" sz="1400" b="1" dirty="0">
                <a:latin typeface="Lucida Console" pitchFamily="49" charset="0"/>
                <a:cs typeface="Calibri" pitchFamily="34" charset="0"/>
              </a:rPr>
            </a:br>
            <a:endParaRPr lang="en-US" sz="1400" b="1" dirty="0" smtClean="0"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use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StandardIO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io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routine(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aString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String)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</a:t>
            </a:r>
            <a:b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io.put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("Test!\n")</a:t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c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C("This is a string“)</a:t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io.put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c.string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+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“ “ +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aString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C</a:t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string: String</a:t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aString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string)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</a:t>
            </a:r>
            <a:b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string :=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aString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  <a:b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  <a:endParaRPr lang="en-US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421504" y="716669"/>
            <a:ext cx="3048000" cy="457200"/>
          </a:xfrm>
          <a:prstGeom prst="wedgeRoundRectCallout">
            <a:avLst>
              <a:gd name="adj1" fmla="val -39499"/>
              <a:gd name="adj2" fmla="val 15805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Имя контейнера</a:t>
            </a:r>
            <a:endParaRPr lang="ru-RU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762221" y="2117635"/>
            <a:ext cx="2256273" cy="457200"/>
          </a:xfrm>
          <a:prstGeom prst="wedgeRoundRectCallout">
            <a:avLst>
              <a:gd name="adj1" fmla="val -39499"/>
              <a:gd name="adj2" fmla="val 8335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Новое короткое имя контейнера</a:t>
            </a:r>
            <a:endParaRPr lang="ru-RU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922926" y="3889491"/>
            <a:ext cx="2646469" cy="457200"/>
          </a:xfrm>
          <a:prstGeom prst="wedgeRoundRectCallout">
            <a:avLst>
              <a:gd name="adj1" fmla="val -74314"/>
              <a:gd name="adj2" fmla="val -5985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</a:t>
            </a:r>
            <a:r>
              <a:rPr lang="ru-RU" dirty="0" smtClean="0"/>
              <a:t>Просто</a:t>
            </a:r>
            <a:r>
              <a:rPr lang="en-US" dirty="0" smtClean="0"/>
              <a:t>’</a:t>
            </a:r>
            <a:r>
              <a:rPr lang="ru-RU" dirty="0" smtClean="0"/>
              <a:t> процедура</a:t>
            </a:r>
            <a:endParaRPr lang="ru-RU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607932" y="6121632"/>
            <a:ext cx="3048000" cy="457200"/>
          </a:xfrm>
          <a:prstGeom prst="wedgeRoundRectCallout">
            <a:avLst>
              <a:gd name="adj1" fmla="val -68388"/>
              <a:gd name="adj2" fmla="val -15862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Контейнер</a:t>
            </a:r>
            <a:endParaRPr lang="ru-RU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394682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4/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74855"/>
            <a:ext cx="9144000" cy="58782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Контейнеры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 – 3 </a:t>
            </a:r>
            <a:r>
              <a:rPr lang="ru-RU" sz="36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в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 1(</a:t>
            </a:r>
            <a:r>
              <a:rPr lang="ru-RU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класс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,</a:t>
            </a:r>
            <a:r>
              <a:rPr lang="ru-RU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модуль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,</a:t>
            </a:r>
            <a:r>
              <a:rPr lang="ru-RU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тип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)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758" y="1293460"/>
            <a:ext cx="3679373" cy="4066639"/>
            <a:chOff x="4963884" y="1197429"/>
            <a:chExt cx="3679373" cy="4066639"/>
          </a:xfrm>
        </p:grpSpPr>
        <p:sp>
          <p:nvSpPr>
            <p:cNvPr id="6" name="Rounded Rectangle 5"/>
            <p:cNvSpPr/>
            <p:nvPr/>
          </p:nvSpPr>
          <p:spPr>
            <a:xfrm>
              <a:off x="4971142" y="1197429"/>
              <a:ext cx="3643086" cy="428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ru-RU" b="1" dirty="0" smtClean="0">
                  <a:latin typeface="Arial" pitchFamily="34" charset="0"/>
                  <a:cs typeface="Arial" pitchFamily="34" charset="0"/>
                </a:rPr>
                <a:t>Использование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ru-RU" b="1" dirty="0" smtClean="0">
                  <a:latin typeface="Arial" pitchFamily="34" charset="0"/>
                  <a:cs typeface="Arial" pitchFamily="34" charset="0"/>
                </a:rPr>
                <a:t>модуль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)</a:t>
              </a:r>
              <a:endParaRPr lang="ru-R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971142" y="2242457"/>
              <a:ext cx="3643086" cy="428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ru-RU" b="1" dirty="0" smtClean="0">
                  <a:latin typeface="Arial" pitchFamily="34" charset="0"/>
                  <a:cs typeface="Arial" pitchFamily="34" charset="0"/>
                </a:rPr>
                <a:t>Наследование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 (</a:t>
              </a:r>
              <a:r>
                <a:rPr lang="ru-RU" b="1" dirty="0" smtClean="0">
                  <a:latin typeface="Arial" pitchFamily="34" charset="0"/>
                  <a:cs typeface="Arial" pitchFamily="34" charset="0"/>
                </a:rPr>
                <a:t>класс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)</a:t>
              </a:r>
              <a:endParaRPr lang="ru-R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63884" y="3483428"/>
              <a:ext cx="3643086" cy="428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ru-RU" b="1" dirty="0" smtClean="0">
                  <a:latin typeface="Arial" pitchFamily="34" charset="0"/>
                  <a:cs typeface="Arial" pitchFamily="34" charset="0"/>
                </a:rPr>
                <a:t>Типизация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 (</a:t>
              </a:r>
              <a:r>
                <a:rPr lang="ru-RU" b="1" dirty="0" smtClean="0">
                  <a:latin typeface="Arial" pitchFamily="34" charset="0"/>
                  <a:cs typeface="Arial" pitchFamily="34" charset="0"/>
                </a:rPr>
                <a:t>тип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)</a:t>
              </a:r>
              <a:endParaRPr lang="ru-R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8399" y="1632856"/>
              <a:ext cx="3664858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ru-RU" sz="1600" dirty="0" smtClean="0"/>
                <a:t>Клиенты получают доступ к видимым элементам модуля</a:t>
              </a:r>
              <a:r>
                <a:rPr lang="en-US" sz="1600" dirty="0" smtClean="0"/>
                <a:t> </a:t>
              </a:r>
              <a:endParaRPr lang="ru-RU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78398" y="2685143"/>
              <a:ext cx="3664858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ru-RU" sz="1600" dirty="0" smtClean="0"/>
                <a:t>Контейнер наследует все элементы из базовых контейнеров (классов)</a:t>
              </a:r>
              <a:endParaRPr lang="ru-RU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63886" y="3940629"/>
              <a:ext cx="3664858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ru-RU" sz="1600" dirty="0" smtClean="0"/>
                <a:t>Каждый контейнер определяет тип. Соответственно можно описать атрибут контейнера или локальный атрибут подпрограммы или аргумент, имеющий такой тип</a:t>
              </a:r>
              <a:endParaRPr lang="ru-RU" sz="1600" dirty="0"/>
            </a:p>
          </p:txBody>
        </p:sp>
      </p:grpSp>
      <p:sp>
        <p:nvSpPr>
          <p:cNvPr id="16" name="Content Placeholder 3"/>
          <p:cNvSpPr txBox="1">
            <a:spLocks/>
          </p:cNvSpPr>
          <p:nvPr/>
        </p:nvSpPr>
        <p:spPr>
          <a:xfrm>
            <a:off x="4448176" y="1374155"/>
            <a:ext cx="4695824" cy="3905251"/>
          </a:xfrm>
          <a:prstGeom prst="rect">
            <a:avLst/>
          </a:prstGeom>
        </p:spPr>
        <p:txBody>
          <a:bodyPr lIns="0" rIns="0"/>
          <a:lstStyle/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StandardIO.put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("Hello world!\n")</a:t>
            </a:r>
            <a:endParaRPr lang="ru-RU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g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oo (C)</a:t>
            </a:r>
            <a:r>
              <a:rPr lang="en-US" sz="1400" b="1" dirty="0">
                <a:latin typeface="Lucida Console" pitchFamily="49" charset="0"/>
                <a:cs typeface="Calibri" pitchFamily="34" charset="0"/>
              </a:rPr>
              <a:t/>
            </a:r>
            <a:br>
              <a:rPr lang="en-US" sz="1400" b="1" dirty="0">
                <a:latin typeface="Lucida Console" pitchFamily="49" charset="0"/>
                <a:cs typeface="Calibri" pitchFamily="34" charset="0"/>
              </a:rPr>
            </a:br>
            <a:endParaRPr lang="en-US" sz="1400" b="1" dirty="0" smtClean="0"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C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B,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~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D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use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B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1600" b="1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goo(b: B)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use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D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D.foo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unit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is</a:t>
            </a: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is</a:t>
            </a: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end</a:t>
            </a: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1600" b="1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1600" b="1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7241812" y="797130"/>
            <a:ext cx="1750696" cy="457200"/>
          </a:xfrm>
          <a:prstGeom prst="wedgeRoundRectCallout">
            <a:avLst>
              <a:gd name="adj1" fmla="val -120316"/>
              <a:gd name="adj2" fmla="val 7715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Использование</a:t>
            </a:r>
            <a:r>
              <a:rPr lang="en-US" dirty="0" smtClean="0"/>
              <a:t>(</a:t>
            </a:r>
            <a:r>
              <a:rPr lang="ru-RU" dirty="0" smtClean="0"/>
              <a:t>модуль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6748758" y="1669939"/>
            <a:ext cx="2395242" cy="457200"/>
          </a:xfrm>
          <a:prstGeom prst="wedgeRoundRectCallout">
            <a:avLst>
              <a:gd name="adj1" fmla="val -90142"/>
              <a:gd name="adj2" fmla="val 8389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Наследование</a:t>
            </a:r>
            <a:r>
              <a:rPr lang="en-US" dirty="0" smtClean="0"/>
              <a:t>(</a:t>
            </a:r>
            <a:r>
              <a:rPr lang="ru-RU" dirty="0" smtClean="0"/>
              <a:t>класс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6400800" y="2614758"/>
            <a:ext cx="2153292" cy="457200"/>
          </a:xfrm>
          <a:prstGeom prst="wedgeRoundRectCallout">
            <a:avLst>
              <a:gd name="adj1" fmla="val -80806"/>
              <a:gd name="adj2" fmla="val 7041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Типизация </a:t>
            </a:r>
            <a:r>
              <a:rPr lang="en-US" dirty="0" smtClean="0"/>
              <a:t>(</a:t>
            </a:r>
            <a:r>
              <a:rPr lang="ru-RU" dirty="0" smtClean="0"/>
              <a:t>тип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6748758" y="3683429"/>
            <a:ext cx="2111432" cy="457200"/>
          </a:xfrm>
          <a:prstGeom prst="wedgeRoundRectCallout">
            <a:avLst>
              <a:gd name="adj1" fmla="val -130305"/>
              <a:gd name="adj2" fmla="val -5590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Использование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модуль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5/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1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43594"/>
              </p:ext>
            </p:extLst>
          </p:nvPr>
        </p:nvGraphicFramePr>
        <p:xfrm>
          <a:off x="76201" y="533400"/>
          <a:ext cx="8991600" cy="642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76201" y="-16933"/>
            <a:ext cx="8800761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Базовые примеры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6/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86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unit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X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const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c1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Type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const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c2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v0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Type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v1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?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Type //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v1 </a:t>
            </a:r>
            <a:r>
              <a:rPr lang="ru-RU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не инициализирована явно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.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v2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v3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Type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foo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	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const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localConstant1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Type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	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const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localConstant2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	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local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Variable1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Type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	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localVariable2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end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init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is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	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v0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:=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// </a:t>
            </a:r>
            <a:r>
              <a:rPr lang="ru-RU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Присваивание</a:t>
            </a:r>
            <a:r>
              <a:rPr lang="en-US" altLang="en-US" sz="16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       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// c1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:=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// </a:t>
            </a:r>
            <a:r>
              <a:rPr lang="ru-RU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Ошибка компиляции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end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end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x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X; y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X.v0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-16933"/>
            <a:ext cx="5248275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Пример контейнера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7/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99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-26760"/>
            <a:ext cx="8839200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Как скомпилировать программу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? 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25172"/>
            <a:ext cx="3962400" cy="5284695"/>
          </a:xfrm>
        </p:spPr>
        <p:txBody>
          <a:bodyPr vert="horz" lIns="0" tIns="0" rIns="91440" bIns="45720" rtlCol="0">
            <a:noAutofit/>
          </a:bodyPr>
          <a:lstStyle/>
          <a:p>
            <a:pPr marL="0" indent="0">
              <a:buNone/>
            </a:pPr>
            <a:r>
              <a:rPr lang="ru-RU" altLang="en-US" sz="1800" b="1" dirty="0" smtClean="0">
                <a:solidFill>
                  <a:srgbClr val="CC6600"/>
                </a:solidFill>
                <a:latin typeface="Comic Sans MS" pitchFamily="66" charset="0"/>
              </a:rPr>
              <a:t>Виды точек входа</a:t>
            </a:r>
            <a:r>
              <a:rPr lang="en-US" altLang="en-US" sz="1800" b="1" dirty="0" smtClean="0">
                <a:solidFill>
                  <a:srgbClr val="CC6600"/>
                </a:solidFill>
                <a:latin typeface="Comic Sans MS" pitchFamily="66" charset="0"/>
              </a:rPr>
              <a:t>:</a:t>
            </a:r>
            <a:endParaRPr lang="en-US" sz="1800" b="1" dirty="0" smtClean="0"/>
          </a:p>
          <a:p>
            <a:r>
              <a:rPr lang="ru-RU" sz="1800" dirty="0" smtClean="0"/>
              <a:t>Анонимная процедура:</a:t>
            </a:r>
            <a:r>
              <a:rPr lang="en-US" sz="1800" dirty="0" smtClean="0"/>
              <a:t> </a:t>
            </a:r>
            <a:r>
              <a:rPr lang="ru-RU" sz="1800" dirty="0" smtClean="0"/>
              <a:t>Первый оператор есть точка входа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ru-RU" sz="1800" dirty="0" smtClean="0"/>
              <a:t>Процедура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ru-RU" sz="1800" dirty="0" smtClean="0"/>
              <a:t>Процедура инициализации некоторого контейнера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--------------------------------------------------</a:t>
            </a:r>
          </a:p>
          <a:p>
            <a:pPr marL="0" indent="0">
              <a:buNone/>
            </a:pPr>
            <a:r>
              <a:rPr lang="ru-RU" altLang="en-US" sz="1800" b="1" dirty="0" smtClean="0">
                <a:solidFill>
                  <a:srgbClr val="CC6600"/>
                </a:solidFill>
                <a:latin typeface="Comic Sans MS" pitchFamily="66" charset="0"/>
              </a:rPr>
              <a:t>Глобальный контекст</a:t>
            </a:r>
            <a:r>
              <a:rPr lang="en-US" altLang="en-US" sz="1800" b="1" dirty="0" smtClean="0">
                <a:solidFill>
                  <a:srgbClr val="CC6600"/>
                </a:solidFill>
                <a:latin typeface="Comic Sans MS" pitchFamily="66" charset="0"/>
              </a:rPr>
              <a:t>:</a:t>
            </a:r>
          </a:p>
          <a:p>
            <a:r>
              <a:rPr lang="ru-RU" sz="1800" dirty="0" smtClean="0"/>
              <a:t>Все контейнеры верхнего уровня (невложенные) и все </a:t>
            </a:r>
            <a:r>
              <a:rPr lang="ru-RU" sz="1800" dirty="0" err="1" smtClean="0"/>
              <a:t>отдельностоящие</a:t>
            </a:r>
            <a:r>
              <a:rPr lang="ru-RU" sz="1800" dirty="0" smtClean="0"/>
              <a:t> подпрограммы взаимно доступны</a:t>
            </a:r>
            <a:endParaRPr lang="en-US" sz="1800" dirty="0" smtClean="0"/>
          </a:p>
          <a:p>
            <a:r>
              <a:rPr lang="ru-RU" sz="1800" dirty="0" smtClean="0"/>
              <a:t>Конфликт имен разрешается вне самого языка – файл описания проекта</a:t>
            </a:r>
            <a:endParaRPr lang="en-US" sz="18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368334" y="725172"/>
            <a:ext cx="4695824" cy="5904228"/>
          </a:xfrm>
          <a:prstGeom prst="rect">
            <a:avLst/>
          </a:prstGeom>
        </p:spPr>
        <p:txBody>
          <a:bodyPr lIns="0" rIns="0"/>
          <a:lstStyle/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StandardIO.put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("Hello world!\n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")</a:t>
            </a:r>
            <a:b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routine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((“ha-ha-ha”))</a:t>
            </a:r>
            <a:r>
              <a:rPr lang="en-US" sz="1400" b="1" dirty="0">
                <a:latin typeface="Lucida Console" pitchFamily="49" charset="0"/>
                <a:cs typeface="Calibri" pitchFamily="34" charset="0"/>
              </a:rPr>
              <a:t/>
            </a:r>
            <a:br>
              <a:rPr lang="en-US" sz="1400" b="1" dirty="0">
                <a:latin typeface="Lucida Console" pitchFamily="49" charset="0"/>
                <a:cs typeface="Calibri" pitchFamily="34" charset="0"/>
              </a:rPr>
            </a:br>
            <a:endParaRPr lang="en-US" sz="1400" b="1" dirty="0" smtClean="0"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foo(strings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Array[String])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</a:t>
            </a:r>
            <a:b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...</a:t>
            </a:r>
            <a:b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endParaRPr lang="en-US" sz="1600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</a:t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init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 ...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  <a:endParaRPr lang="en-US" sz="1600" b="1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/>
              <a:t>--------------------------------------------------</a:t>
            </a:r>
          </a:p>
          <a:p>
            <a:r>
              <a:rPr lang="en-US" sz="1600" dirty="0" smtClean="0"/>
              <a:t>Source 1</a:t>
            </a:r>
            <a:r>
              <a:rPr lang="en-US" sz="1600" dirty="0"/>
              <a:t>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foo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 end</a:t>
            </a:r>
          </a:p>
          <a:p>
            <a:r>
              <a:rPr lang="en-US" sz="1600" dirty="0" smtClean="0"/>
              <a:t>	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 </a:t>
            </a:r>
            <a:endParaRPr lang="ru-RU" sz="1600" b="1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ru-RU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foo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...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 </a:t>
            </a:r>
            <a:endParaRPr lang="ru-RU" sz="1600" b="1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ru-RU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sz="1600" dirty="0"/>
              <a:t>Source 2: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goo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... 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sz="1600" dirty="0" smtClean="0"/>
              <a:t>Source </a:t>
            </a:r>
            <a:r>
              <a:rPr lang="en-US" sz="1600" dirty="0"/>
              <a:t>3: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foo</a:t>
            </a:r>
            <a:endParaRPr lang="en-US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goo</a:t>
            </a:r>
          </a:p>
          <a:p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</a:t>
            </a:r>
          </a:p>
          <a:p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a.foo</a:t>
            </a:r>
            <a:endParaRPr lang="en-US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8/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79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6" y="0"/>
            <a:ext cx="9024642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z="3400" b="1" dirty="0" smtClean="0">
                <a:solidFill>
                  <a:srgbClr val="CC6600"/>
                </a:solidFill>
                <a:latin typeface="Comic Sans MS" pitchFamily="66" charset="0"/>
              </a:rPr>
              <a:t>Операторы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– if &amp;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3505200" cy="5486400"/>
          </a:xfrm>
        </p:spPr>
        <p:txBody>
          <a:bodyPr vert="horz" lIns="0" tIns="0" rIns="91440" bIns="45720" rtlCol="0">
            <a:normAutofit fontScale="92500" lnSpcReduction="10000"/>
          </a:bodyPr>
          <a:lstStyle/>
          <a:p>
            <a:r>
              <a:rPr lang="ru-RU" sz="2400" dirty="0" smtClean="0"/>
              <a:t>Только один условный оператор и один цикл</a:t>
            </a:r>
            <a:endParaRPr lang="en-US" sz="2400" dirty="0" smtClean="0"/>
          </a:p>
          <a:p>
            <a:r>
              <a:rPr lang="ru-RU" sz="2400" dirty="0" smtClean="0"/>
              <a:t>Но есть две формы условного оператора</a:t>
            </a:r>
            <a:endParaRPr lang="en-US" sz="2400" dirty="0" smtClean="0"/>
          </a:p>
          <a:p>
            <a:r>
              <a:rPr lang="ru-RU" sz="2400" dirty="0" smtClean="0"/>
              <a:t>И 3 формы циклов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733800" y="609600"/>
            <a:ext cx="5181600" cy="601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condition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then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thenAction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elseAction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T1: action1 //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где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T1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это тип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E2: action2 //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где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E2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это выражение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else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action3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while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index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in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1..10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loop</a:t>
            </a:r>
            <a:r>
              <a:rPr lang="ru-RU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//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цикл пока, 0+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body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loop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body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while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condition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ru-RU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// </a:t>
            </a:r>
            <a: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  <a:t>цикл пока,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1+</a:t>
            </a: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loop</a:t>
            </a:r>
            <a:r>
              <a:rPr lang="ru-RU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//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вечный цикл</a:t>
            </a: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body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9/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ECR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002060"/>
      </a:accent1>
      <a:accent2>
        <a:srgbClr val="3C1C3C"/>
      </a:accent2>
      <a:accent3>
        <a:srgbClr val="502651"/>
      </a:accent3>
      <a:accent4>
        <a:srgbClr val="934B21"/>
      </a:accent4>
      <a:accent5>
        <a:srgbClr val="452E1E"/>
      </a:accent5>
      <a:accent6>
        <a:srgbClr val="2A495D"/>
      </a:accent6>
      <a:hlink>
        <a:srgbClr val="FF33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16259</TotalTime>
  <Words>2015</Words>
  <Application>Microsoft Office PowerPoint</Application>
  <PresentationFormat>Экран (4:3)</PresentationFormat>
  <Paragraphs>517</Paragraphs>
  <Slides>23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 Unicode MS</vt:lpstr>
      <vt:lpstr>Arial</vt:lpstr>
      <vt:lpstr>Calibri</vt:lpstr>
      <vt:lpstr>Comic Sans MS</vt:lpstr>
      <vt:lpstr>Lucida Console</vt:lpstr>
      <vt:lpstr>Wingdings</vt:lpstr>
      <vt:lpstr>Office Theme</vt:lpstr>
      <vt:lpstr>Проект СЛанг: текущее состояние и перспективы</vt:lpstr>
      <vt:lpstr>Содержание</vt:lpstr>
      <vt:lpstr>Вступление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Операторы – if &amp; loop</vt:lpstr>
      <vt:lpstr>Наследование и валидность обращений</vt:lpstr>
      <vt:lpstr>Наследование и валидность обращений</vt:lpstr>
      <vt:lpstr>Отсутствие нулевого указателя и инициализация атрибутов</vt:lpstr>
      <vt:lpstr>Константные объекты</vt:lpstr>
      <vt:lpstr>Константные объекты</vt:lpstr>
      <vt:lpstr>Основы стандартной библиотеки:  все задано явно</vt:lpstr>
      <vt:lpstr>Основы стандартной библиотеки: все задано явно</vt:lpstr>
      <vt:lpstr>Расширенная перегрузка имен</vt:lpstr>
      <vt:lpstr>Расширения контейнеров</vt:lpstr>
      <vt:lpstr>Множественное переопределение</vt:lpstr>
      <vt:lpstr>Параметризация подпрограмм</vt:lpstr>
      <vt:lpstr>Пример параллельной программы</vt:lpstr>
      <vt:lpstr>Заключение</vt:lpstr>
      <vt:lpstr>Конформность</vt:lpstr>
    </vt:vector>
  </TitlesOfParts>
  <Company>@iHelp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Conference Russia 2017 13-я научно-практическая конференция «Разработка ПО»</dc:title>
  <dc:creator>Julia Kryuchkova</dc:creator>
  <cp:lastModifiedBy>Innopolis University02</cp:lastModifiedBy>
  <cp:revision>53</cp:revision>
  <dcterms:created xsi:type="dcterms:W3CDTF">2017-08-23T14:37:35Z</dcterms:created>
  <dcterms:modified xsi:type="dcterms:W3CDTF">2017-10-10T12:46:20Z</dcterms:modified>
</cp:coreProperties>
</file>