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303" r:id="rId3"/>
    <p:sldId id="452" r:id="rId4"/>
    <p:sldId id="511" r:id="rId5"/>
    <p:sldId id="472" r:id="rId6"/>
    <p:sldId id="473" r:id="rId7"/>
    <p:sldId id="490" r:id="rId8"/>
    <p:sldId id="475" r:id="rId9"/>
    <p:sldId id="477" r:id="rId10"/>
    <p:sldId id="501" r:id="rId11"/>
    <p:sldId id="503" r:id="rId12"/>
    <p:sldId id="306" r:id="rId13"/>
    <p:sldId id="495" r:id="rId14"/>
    <p:sldId id="505" r:id="rId15"/>
    <p:sldId id="504" r:id="rId16"/>
    <p:sldId id="506" r:id="rId17"/>
    <p:sldId id="507" r:id="rId18"/>
    <p:sldId id="508" r:id="rId19"/>
    <p:sldId id="509" r:id="rId20"/>
    <p:sldId id="492" r:id="rId21"/>
    <p:sldId id="474" r:id="rId22"/>
    <p:sldId id="307" r:id="rId23"/>
    <p:sldId id="451" r:id="rId24"/>
    <p:sldId id="449" r:id="rId25"/>
    <p:sldId id="311" r:id="rId26"/>
    <p:sldId id="450" r:id="rId27"/>
    <p:sldId id="457" r:id="rId28"/>
    <p:sldId id="456" r:id="rId29"/>
    <p:sldId id="464" r:id="rId30"/>
    <p:sldId id="418" r:id="rId31"/>
    <p:sldId id="420" r:id="rId32"/>
    <p:sldId id="443" r:id="rId33"/>
    <p:sldId id="448" r:id="rId34"/>
    <p:sldId id="453" r:id="rId35"/>
    <p:sldId id="455" r:id="rId36"/>
    <p:sldId id="454" r:id="rId37"/>
    <p:sldId id="469" r:id="rId38"/>
    <p:sldId id="314" r:id="rId39"/>
    <p:sldId id="466" r:id="rId40"/>
    <p:sldId id="421" r:id="rId41"/>
    <p:sldId id="435" r:id="rId42"/>
    <p:sldId id="465" r:id="rId43"/>
    <p:sldId id="467" r:id="rId44"/>
    <p:sldId id="468" r:id="rId45"/>
    <p:sldId id="445" r:id="rId46"/>
    <p:sldId id="436" r:id="rId47"/>
    <p:sldId id="470" r:id="rId48"/>
    <p:sldId id="444" r:id="rId49"/>
    <p:sldId id="437" r:id="rId50"/>
    <p:sldId id="438" r:id="rId51"/>
    <p:sldId id="439" r:id="rId52"/>
    <p:sldId id="462" r:id="rId53"/>
    <p:sldId id="463" r:id="rId54"/>
    <p:sldId id="446" r:id="rId55"/>
    <p:sldId id="447" r:id="rId56"/>
    <p:sldId id="422" r:id="rId57"/>
    <p:sldId id="488" r:id="rId58"/>
    <p:sldId id="51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89376" autoAdjust="0"/>
  </p:normalViewPr>
  <p:slideViewPr>
    <p:cSldViewPr>
      <p:cViewPr>
        <p:scale>
          <a:sx n="116" d="100"/>
          <a:sy n="116" d="100"/>
        </p:scale>
        <p:origin x="-1176" y="-3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6DCCF-F985-4EA7-A4F7-2C37D02F72E3}"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3F03B07B-8997-40AE-8A3B-392EEA2E982A}">
      <dgm:prSet/>
      <dgm:spPr/>
      <dgm:t>
        <a:bodyPr/>
        <a:lstStyle/>
        <a:p>
          <a:pPr rtl="0"/>
          <a:r>
            <a:rPr lang="en-US" smtClean="0"/>
            <a:t>Concurrent and sequential programming with units protected with predicates is to become industry standard for the software development</a:t>
          </a:r>
          <a:endParaRPr lang="en-US"/>
        </a:p>
      </dgm:t>
    </dgm:pt>
    <dgm:pt modelId="{A19A5589-27C0-4374-997D-32807F5DFAE4}" type="parTrans" cxnId="{D8F779CB-CACA-4645-8B46-D11CD43F05A8}">
      <dgm:prSet/>
      <dgm:spPr/>
      <dgm:t>
        <a:bodyPr/>
        <a:lstStyle/>
        <a:p>
          <a:endParaRPr lang="en-US"/>
        </a:p>
      </dgm:t>
    </dgm:pt>
    <dgm:pt modelId="{2FD22EA1-B7D3-4A29-B3DE-076E36FE501A}" type="sibTrans" cxnId="{D8F779CB-CACA-4645-8B46-D11CD43F05A8}">
      <dgm:prSet/>
      <dgm:spPr/>
      <dgm:t>
        <a:bodyPr/>
        <a:lstStyle/>
        <a:p>
          <a:endParaRPr lang="en-US"/>
        </a:p>
      </dgm:t>
    </dgm:pt>
    <dgm:pt modelId="{3951A926-6FC6-4889-9F24-2C6BBCDC5C79}">
      <dgm:prSet/>
      <dgm:spPr/>
      <dgm:t>
        <a:bodyPr/>
        <a:lstStyle/>
        <a:p>
          <a:pPr rtl="0"/>
          <a:r>
            <a:rPr lang="en-US" dirty="0" smtClean="0"/>
            <a:t>Next is software verification to ensure statically the correctness of the program</a:t>
          </a:r>
          <a:endParaRPr lang="en-US" dirty="0"/>
        </a:p>
      </dgm:t>
    </dgm:pt>
    <dgm:pt modelId="{4A197031-9A8E-4E33-B31B-AF53090E1723}" type="parTrans" cxnId="{80D4B70B-0054-4CA2-82B3-4641339AC521}">
      <dgm:prSet/>
      <dgm:spPr/>
      <dgm:t>
        <a:bodyPr/>
        <a:lstStyle/>
        <a:p>
          <a:endParaRPr lang="en-US"/>
        </a:p>
      </dgm:t>
    </dgm:pt>
    <dgm:pt modelId="{4C576E2E-64A8-4C9B-9C0B-1C23D4F45E04}" type="sibTrans" cxnId="{80D4B70B-0054-4CA2-82B3-4641339AC521}">
      <dgm:prSet/>
      <dgm:spPr/>
      <dgm:t>
        <a:bodyPr/>
        <a:lstStyle/>
        <a:p>
          <a:endParaRPr lang="en-US"/>
        </a:p>
      </dgm:t>
    </dgm:pt>
    <dgm:pt modelId="{D8DB233A-F2DA-4D0A-B09B-0008E10FB073}">
      <dgm:prSet/>
      <dgm:spPr/>
      <dgm:t>
        <a:bodyPr/>
        <a:lstStyle/>
        <a:p>
          <a:pPr rtl="0"/>
          <a:r>
            <a:rPr lang="en-US" smtClean="0"/>
            <a:t>Next is software synthesis using neural networks techniques</a:t>
          </a:r>
          <a:endParaRPr lang="en-US"/>
        </a:p>
      </dgm:t>
    </dgm:pt>
    <dgm:pt modelId="{53A53532-F32E-4DAA-A414-9505B96FD5B1}" type="parTrans" cxnId="{BD30712A-A1F5-4EDD-9D5C-7EE1EC314E18}">
      <dgm:prSet/>
      <dgm:spPr/>
      <dgm:t>
        <a:bodyPr/>
        <a:lstStyle/>
        <a:p>
          <a:endParaRPr lang="en-US"/>
        </a:p>
      </dgm:t>
    </dgm:pt>
    <dgm:pt modelId="{D9AF509B-D0EE-4CC5-B178-7EF11A819BD5}" type="sibTrans" cxnId="{BD30712A-A1F5-4EDD-9D5C-7EE1EC314E18}">
      <dgm:prSet/>
      <dgm:spPr/>
      <dgm:t>
        <a:bodyPr/>
        <a:lstStyle/>
        <a:p>
          <a:endParaRPr lang="en-US"/>
        </a:p>
      </dgm:t>
    </dgm:pt>
    <dgm:pt modelId="{FE0A63A1-6218-48E8-9C08-84A7E17030E3}" type="pres">
      <dgm:prSet presAssocID="{6B16DCCF-F985-4EA7-A4F7-2C37D02F72E3}" presName="linear" presStyleCnt="0">
        <dgm:presLayoutVars>
          <dgm:animLvl val="lvl"/>
          <dgm:resizeHandles val="exact"/>
        </dgm:presLayoutVars>
      </dgm:prSet>
      <dgm:spPr/>
      <dgm:t>
        <a:bodyPr/>
        <a:lstStyle/>
        <a:p>
          <a:endParaRPr lang="en-US"/>
        </a:p>
      </dgm:t>
    </dgm:pt>
    <dgm:pt modelId="{6DAB1A13-3A69-41FF-B264-21F534E96455}" type="pres">
      <dgm:prSet presAssocID="{3F03B07B-8997-40AE-8A3B-392EEA2E982A}" presName="parentText" presStyleLbl="node1" presStyleIdx="0" presStyleCnt="3">
        <dgm:presLayoutVars>
          <dgm:chMax val="0"/>
          <dgm:bulletEnabled val="1"/>
        </dgm:presLayoutVars>
      </dgm:prSet>
      <dgm:spPr/>
      <dgm:t>
        <a:bodyPr/>
        <a:lstStyle/>
        <a:p>
          <a:endParaRPr lang="en-US"/>
        </a:p>
      </dgm:t>
    </dgm:pt>
    <dgm:pt modelId="{9EB08752-F420-419B-957C-C890F72F97E2}" type="pres">
      <dgm:prSet presAssocID="{2FD22EA1-B7D3-4A29-B3DE-076E36FE501A}" presName="spacer" presStyleCnt="0"/>
      <dgm:spPr/>
    </dgm:pt>
    <dgm:pt modelId="{8AD6AB94-D568-454E-BB56-C597493B4866}" type="pres">
      <dgm:prSet presAssocID="{3951A926-6FC6-4889-9F24-2C6BBCDC5C79}" presName="parentText" presStyleLbl="node1" presStyleIdx="1" presStyleCnt="3">
        <dgm:presLayoutVars>
          <dgm:chMax val="0"/>
          <dgm:bulletEnabled val="1"/>
        </dgm:presLayoutVars>
      </dgm:prSet>
      <dgm:spPr/>
      <dgm:t>
        <a:bodyPr/>
        <a:lstStyle/>
        <a:p>
          <a:endParaRPr lang="en-US"/>
        </a:p>
      </dgm:t>
    </dgm:pt>
    <dgm:pt modelId="{656A9DFC-8412-4266-AAC1-CCFB317C1D11}" type="pres">
      <dgm:prSet presAssocID="{4C576E2E-64A8-4C9B-9C0B-1C23D4F45E04}" presName="spacer" presStyleCnt="0"/>
      <dgm:spPr/>
    </dgm:pt>
    <dgm:pt modelId="{747B4B45-538F-4133-B1AF-0656575A74EC}" type="pres">
      <dgm:prSet presAssocID="{D8DB233A-F2DA-4D0A-B09B-0008E10FB073}" presName="parentText" presStyleLbl="node1" presStyleIdx="2" presStyleCnt="3">
        <dgm:presLayoutVars>
          <dgm:chMax val="0"/>
          <dgm:bulletEnabled val="1"/>
        </dgm:presLayoutVars>
      </dgm:prSet>
      <dgm:spPr/>
      <dgm:t>
        <a:bodyPr/>
        <a:lstStyle/>
        <a:p>
          <a:endParaRPr lang="en-US"/>
        </a:p>
      </dgm:t>
    </dgm:pt>
  </dgm:ptLst>
  <dgm:cxnLst>
    <dgm:cxn modelId="{D8F779CB-CACA-4645-8B46-D11CD43F05A8}" srcId="{6B16DCCF-F985-4EA7-A4F7-2C37D02F72E3}" destId="{3F03B07B-8997-40AE-8A3B-392EEA2E982A}" srcOrd="0" destOrd="0" parTransId="{A19A5589-27C0-4374-997D-32807F5DFAE4}" sibTransId="{2FD22EA1-B7D3-4A29-B3DE-076E36FE501A}"/>
    <dgm:cxn modelId="{468BA6FB-5457-4897-AC03-B4E0A0D48DEC}" type="presOf" srcId="{D8DB233A-F2DA-4D0A-B09B-0008E10FB073}" destId="{747B4B45-538F-4133-B1AF-0656575A74EC}" srcOrd="0" destOrd="0" presId="urn:microsoft.com/office/officeart/2005/8/layout/vList2"/>
    <dgm:cxn modelId="{FA4642CA-4744-4A32-8AE9-17B525ABDD96}" type="presOf" srcId="{6B16DCCF-F985-4EA7-A4F7-2C37D02F72E3}" destId="{FE0A63A1-6218-48E8-9C08-84A7E17030E3}" srcOrd="0" destOrd="0" presId="urn:microsoft.com/office/officeart/2005/8/layout/vList2"/>
    <dgm:cxn modelId="{1604CFE0-BD7F-486E-B1C7-4D2032EAF2A3}" type="presOf" srcId="{3951A926-6FC6-4889-9F24-2C6BBCDC5C79}" destId="{8AD6AB94-D568-454E-BB56-C597493B4866}" srcOrd="0" destOrd="0" presId="urn:microsoft.com/office/officeart/2005/8/layout/vList2"/>
    <dgm:cxn modelId="{BD30712A-A1F5-4EDD-9D5C-7EE1EC314E18}" srcId="{6B16DCCF-F985-4EA7-A4F7-2C37D02F72E3}" destId="{D8DB233A-F2DA-4D0A-B09B-0008E10FB073}" srcOrd="2" destOrd="0" parTransId="{53A53532-F32E-4DAA-A414-9505B96FD5B1}" sibTransId="{D9AF509B-D0EE-4CC5-B178-7EF11A819BD5}"/>
    <dgm:cxn modelId="{80D4B70B-0054-4CA2-82B3-4641339AC521}" srcId="{6B16DCCF-F985-4EA7-A4F7-2C37D02F72E3}" destId="{3951A926-6FC6-4889-9F24-2C6BBCDC5C79}" srcOrd="1" destOrd="0" parTransId="{4A197031-9A8E-4E33-B31B-AF53090E1723}" sibTransId="{4C576E2E-64A8-4C9B-9C0B-1C23D4F45E04}"/>
    <dgm:cxn modelId="{E4A3A3F0-4664-4B63-BD3B-449A54DA3F20}" type="presOf" srcId="{3F03B07B-8997-40AE-8A3B-392EEA2E982A}" destId="{6DAB1A13-3A69-41FF-B264-21F534E96455}" srcOrd="0" destOrd="0" presId="urn:microsoft.com/office/officeart/2005/8/layout/vList2"/>
    <dgm:cxn modelId="{D5AE591E-8794-4765-950E-F302314614E1}" type="presParOf" srcId="{FE0A63A1-6218-48E8-9C08-84A7E17030E3}" destId="{6DAB1A13-3A69-41FF-B264-21F534E96455}" srcOrd="0" destOrd="0" presId="urn:microsoft.com/office/officeart/2005/8/layout/vList2"/>
    <dgm:cxn modelId="{5FC2EEDF-F797-4C16-AF1F-4AAF0DBB26A2}" type="presParOf" srcId="{FE0A63A1-6218-48E8-9C08-84A7E17030E3}" destId="{9EB08752-F420-419B-957C-C890F72F97E2}" srcOrd="1" destOrd="0" presId="urn:microsoft.com/office/officeart/2005/8/layout/vList2"/>
    <dgm:cxn modelId="{B0C6CDA4-51B9-4D16-84C8-5D73CCC16918}" type="presParOf" srcId="{FE0A63A1-6218-48E8-9C08-84A7E17030E3}" destId="{8AD6AB94-D568-454E-BB56-C597493B4866}" srcOrd="2" destOrd="0" presId="urn:microsoft.com/office/officeart/2005/8/layout/vList2"/>
    <dgm:cxn modelId="{9A360D32-533A-45E2-BF34-C83250513CD8}" type="presParOf" srcId="{FE0A63A1-6218-48E8-9C08-84A7E17030E3}" destId="{656A9DFC-8412-4266-AAC1-CCFB317C1D11}" srcOrd="3" destOrd="0" presId="urn:microsoft.com/office/officeart/2005/8/layout/vList2"/>
    <dgm:cxn modelId="{9225A8AC-B220-43F0-B22A-F05DDE4F564B}" type="presParOf" srcId="{FE0A63A1-6218-48E8-9C08-84A7E17030E3}" destId="{747B4B45-538F-4133-B1AF-0656575A74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36AF55-1040-40CF-A754-1C8EC16A97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1EAACF-C34B-4327-9A3B-7485E280F00A}">
      <dgm:prSet/>
      <dgm:spPr/>
      <dgm:t>
        <a:bodyPr/>
        <a:lstStyle/>
        <a:p>
          <a:pPr rtl="0"/>
          <a:r>
            <a:rPr lang="en-US" smtClean="0"/>
            <a:t>Scripting – ability to create sequence of statements. Works well for mobile, WEB,  IoT programming. For beginners – just write your code. But all libraries used are protected from incorrect usage with predicates. </a:t>
          </a:r>
          <a:endParaRPr lang="en-US"/>
        </a:p>
      </dgm:t>
    </dgm:pt>
    <dgm:pt modelId="{0B5FD8B9-3BDF-482F-A70E-9EE074420688}" type="parTrans" cxnId="{4CCB58A2-80B8-4A85-BB57-1B46D53A7D03}">
      <dgm:prSet/>
      <dgm:spPr/>
      <dgm:t>
        <a:bodyPr/>
        <a:lstStyle/>
        <a:p>
          <a:endParaRPr lang="en-US"/>
        </a:p>
      </dgm:t>
    </dgm:pt>
    <dgm:pt modelId="{C2E00B92-752C-4959-804E-3349460C2BAD}" type="sibTrans" cxnId="{4CCB58A2-80B8-4A85-BB57-1B46D53A7D03}">
      <dgm:prSet/>
      <dgm:spPr/>
      <dgm:t>
        <a:bodyPr/>
        <a:lstStyle/>
        <a:p>
          <a:endParaRPr lang="en-US"/>
        </a:p>
      </dgm:t>
    </dgm:pt>
    <dgm:pt modelId="{7D00F7C8-6033-4802-9524-2DDB5B6F6783}">
      <dgm:prSet/>
      <dgm:spPr/>
      <dgm:t>
        <a:bodyPr/>
        <a:lstStyle/>
        <a:p>
          <a:pPr rtl="0"/>
          <a:r>
            <a:rPr lang="en-US" smtClean="0"/>
            <a:t>Code reuse</a:t>
          </a:r>
          <a:endParaRPr lang="en-US"/>
        </a:p>
      </dgm:t>
    </dgm:pt>
    <dgm:pt modelId="{3F04314C-D80D-4044-85F4-F8F94974A2D0}" type="parTrans" cxnId="{3A52AE12-D7B4-4FBC-AFBD-6BB85C651454}">
      <dgm:prSet/>
      <dgm:spPr/>
      <dgm:t>
        <a:bodyPr/>
        <a:lstStyle/>
        <a:p>
          <a:endParaRPr lang="en-US"/>
        </a:p>
      </dgm:t>
    </dgm:pt>
    <dgm:pt modelId="{C99CF3A5-0418-4F47-82BF-061C6EF8F96C}" type="sibTrans" cxnId="{3A52AE12-D7B4-4FBC-AFBD-6BB85C651454}">
      <dgm:prSet/>
      <dgm:spPr/>
      <dgm:t>
        <a:bodyPr/>
        <a:lstStyle/>
        <a:p>
          <a:endParaRPr lang="en-US"/>
        </a:p>
      </dgm:t>
    </dgm:pt>
    <dgm:pt modelId="{E8486289-33D4-4916-B7C0-67841B2C9AF9}">
      <dgm:prSet/>
      <dgm:spPr/>
      <dgm:t>
        <a:bodyPr/>
        <a:lstStyle/>
        <a:p>
          <a:pPr rtl="0"/>
          <a:r>
            <a:rPr lang="en-US" smtClean="0"/>
            <a:t>Class, module, type – 3 in 1. Unit is the approach to organization of the SW which supports separate compilation, singletons, inheritance. This works well for server, desktop and mobile segments programming</a:t>
          </a:r>
          <a:endParaRPr lang="en-US"/>
        </a:p>
      </dgm:t>
    </dgm:pt>
    <dgm:pt modelId="{AF820F4F-B2D8-4197-B8B2-0CB8447ED455}" type="parTrans" cxnId="{D084666C-2F13-4460-8529-9DF3077B09D4}">
      <dgm:prSet/>
      <dgm:spPr/>
      <dgm:t>
        <a:bodyPr/>
        <a:lstStyle/>
        <a:p>
          <a:endParaRPr lang="en-US"/>
        </a:p>
      </dgm:t>
    </dgm:pt>
    <dgm:pt modelId="{DF75473D-C46F-467C-AFDE-C5EB73CF5B39}" type="sibTrans" cxnId="{D084666C-2F13-4460-8529-9DF3077B09D4}">
      <dgm:prSet/>
      <dgm:spPr/>
      <dgm:t>
        <a:bodyPr/>
        <a:lstStyle/>
        <a:p>
          <a:endParaRPr lang="en-US"/>
        </a:p>
      </dgm:t>
    </dgm:pt>
    <dgm:pt modelId="{5D587922-5A70-49E3-A93B-1F794DA611F4}">
      <dgm:prSet/>
      <dgm:spPr/>
      <dgm:t>
        <a:bodyPr/>
        <a:lstStyle/>
        <a:p>
          <a:pPr rtl="0"/>
          <a:r>
            <a:rPr lang="en-US" smtClean="0"/>
            <a:t>New scheme of multiple inheritance with overloading and conflicts resolution. One concept makes programming simpler. </a:t>
          </a:r>
          <a:endParaRPr lang="en-US"/>
        </a:p>
      </dgm:t>
    </dgm:pt>
    <dgm:pt modelId="{A70DA5AC-B03F-4265-AC42-48576C1357F6}" type="parTrans" cxnId="{21EC31D3-2838-440D-B92C-DB0FA3DDACCD}">
      <dgm:prSet/>
      <dgm:spPr/>
      <dgm:t>
        <a:bodyPr/>
        <a:lstStyle/>
        <a:p>
          <a:endParaRPr lang="en-US"/>
        </a:p>
      </dgm:t>
    </dgm:pt>
    <dgm:pt modelId="{172CE07B-5F18-4D84-AD2D-D0E6CE516FC6}" type="sibTrans" cxnId="{21EC31D3-2838-440D-B92C-DB0FA3DDACCD}">
      <dgm:prSet/>
      <dgm:spPr/>
      <dgm:t>
        <a:bodyPr/>
        <a:lstStyle/>
        <a:p>
          <a:endParaRPr lang="en-US"/>
        </a:p>
      </dgm:t>
    </dgm:pt>
    <dgm:pt modelId="{DBDCF3D2-6E79-46B4-BD46-8A80B7B6B738}">
      <dgm:prSet/>
      <dgm:spPr/>
      <dgm:t>
        <a:bodyPr/>
        <a:lstStyle/>
        <a:p>
          <a:pPr rtl="0"/>
          <a:r>
            <a:rPr lang="en-US" smtClean="0"/>
            <a:t>Unit extensions. Programmer can add new routines and attributes into already compiled units.</a:t>
          </a:r>
          <a:endParaRPr lang="en-US"/>
        </a:p>
      </dgm:t>
    </dgm:pt>
    <dgm:pt modelId="{9E3A94E4-27D5-4F3E-AD1B-195FFD8AB1E8}" type="parTrans" cxnId="{C394FAD9-4949-4508-AA5A-75BFC26BF51D}">
      <dgm:prSet/>
      <dgm:spPr/>
      <dgm:t>
        <a:bodyPr/>
        <a:lstStyle/>
        <a:p>
          <a:endParaRPr lang="en-US"/>
        </a:p>
      </dgm:t>
    </dgm:pt>
    <dgm:pt modelId="{0AEF19B2-9CEA-4B21-AA2E-A54F5665E837}" type="sibTrans" cxnId="{C394FAD9-4949-4508-AA5A-75BFC26BF51D}">
      <dgm:prSet/>
      <dgm:spPr/>
      <dgm:t>
        <a:bodyPr/>
        <a:lstStyle/>
        <a:p>
          <a:endParaRPr lang="en-US"/>
        </a:p>
      </dgm:t>
    </dgm:pt>
    <dgm:pt modelId="{2AC4E7FB-059C-4488-B210-7A0281D716B9}">
      <dgm:prSet/>
      <dgm:spPr/>
      <dgm:t>
        <a:bodyPr/>
        <a:lstStyle/>
        <a:p>
          <a:pPr rtl="0"/>
          <a:r>
            <a:rPr lang="en-US" smtClean="0"/>
            <a:t>Reliability </a:t>
          </a:r>
          <a:endParaRPr lang="en-US"/>
        </a:p>
      </dgm:t>
    </dgm:pt>
    <dgm:pt modelId="{E4099EFF-0F70-4AB0-B5E8-97DFB3E36930}" type="parTrans" cxnId="{3B9CF5CF-FE10-42E6-AD51-7693D10AABA6}">
      <dgm:prSet/>
      <dgm:spPr/>
      <dgm:t>
        <a:bodyPr/>
        <a:lstStyle/>
        <a:p>
          <a:endParaRPr lang="en-US"/>
        </a:p>
      </dgm:t>
    </dgm:pt>
    <dgm:pt modelId="{76BCBCD4-6727-43B9-AD26-A5A8B1DB75E0}" type="sibTrans" cxnId="{3B9CF5CF-FE10-42E6-AD51-7693D10AABA6}">
      <dgm:prSet/>
      <dgm:spPr/>
      <dgm:t>
        <a:bodyPr/>
        <a:lstStyle/>
        <a:p>
          <a:endParaRPr lang="en-US"/>
        </a:p>
      </dgm:t>
    </dgm:pt>
    <dgm:pt modelId="{00855415-2289-4F39-AB69-D5A25B5B920C}">
      <dgm:prSet/>
      <dgm:spPr/>
      <dgm:t>
        <a:bodyPr/>
        <a:lstStyle/>
        <a:p>
          <a:pPr rtl="0"/>
          <a:r>
            <a:rPr lang="en-US" dirty="0" smtClean="0"/>
            <a:t>No NULL at all. No runtime checks as every valid reference is valid.</a:t>
          </a:r>
          <a:endParaRPr lang="en-US" dirty="0"/>
        </a:p>
      </dgm:t>
    </dgm:pt>
    <dgm:pt modelId="{627C5F03-0A62-437A-A28B-030DE9F648EB}" type="parTrans" cxnId="{EC8E5876-9071-41C3-AB22-131CC91A6E35}">
      <dgm:prSet/>
      <dgm:spPr/>
      <dgm:t>
        <a:bodyPr/>
        <a:lstStyle/>
        <a:p>
          <a:endParaRPr lang="en-US"/>
        </a:p>
      </dgm:t>
    </dgm:pt>
    <dgm:pt modelId="{B901A65A-8A23-40DD-B936-2F7887D688E4}" type="sibTrans" cxnId="{EC8E5876-9071-41C3-AB22-131CC91A6E35}">
      <dgm:prSet/>
      <dgm:spPr/>
      <dgm:t>
        <a:bodyPr/>
        <a:lstStyle/>
        <a:p>
          <a:endParaRPr lang="en-US"/>
        </a:p>
      </dgm:t>
    </dgm:pt>
    <dgm:pt modelId="{BEDAAE7F-F014-48F8-B993-88C096AC8B57}">
      <dgm:prSet/>
      <dgm:spPr/>
      <dgm:t>
        <a:bodyPr/>
        <a:lstStyle/>
        <a:p>
          <a:pPr rtl="0"/>
          <a:r>
            <a:rPr lang="en-US" smtClean="0"/>
            <a:t>No non-initialized data for value and reference entities. It works well if HW support be provided – tagged architecture.</a:t>
          </a:r>
          <a:endParaRPr lang="en-US"/>
        </a:p>
      </dgm:t>
    </dgm:pt>
    <dgm:pt modelId="{F2AA8D64-35D0-40C5-A885-6FB8957C5BA9}" type="parTrans" cxnId="{9E0E9019-794F-47F1-81DF-442EB85307A3}">
      <dgm:prSet/>
      <dgm:spPr/>
      <dgm:t>
        <a:bodyPr/>
        <a:lstStyle/>
        <a:p>
          <a:endParaRPr lang="en-US"/>
        </a:p>
      </dgm:t>
    </dgm:pt>
    <dgm:pt modelId="{A63008D9-D75D-43AF-8352-0024624B5E54}" type="sibTrans" cxnId="{9E0E9019-794F-47F1-81DF-442EB85307A3}">
      <dgm:prSet/>
      <dgm:spPr/>
      <dgm:t>
        <a:bodyPr/>
        <a:lstStyle/>
        <a:p>
          <a:endParaRPr lang="en-US"/>
        </a:p>
      </dgm:t>
    </dgm:pt>
    <dgm:pt modelId="{63923208-114C-4947-8F93-959F2386A491}">
      <dgm:prSet/>
      <dgm:spPr/>
      <dgm:t>
        <a:bodyPr/>
        <a:lstStyle/>
        <a:p>
          <a:pPr rtl="0"/>
          <a:r>
            <a:rPr lang="en-US" smtClean="0"/>
            <a:t>Predicates (preconditions, postconditions, invariants). Ease of debugging. There is a limited set of runtime errors and for every error is fully know where the error occurred, why and in many cases it is straightforward how to fix it. </a:t>
          </a:r>
          <a:endParaRPr lang="en-US"/>
        </a:p>
      </dgm:t>
    </dgm:pt>
    <dgm:pt modelId="{E4178718-DAD9-4A07-9F4C-E2EF6DB17E6F}" type="parTrans" cxnId="{7CBA079C-9BEE-4710-956F-BBFB96A085C0}">
      <dgm:prSet/>
      <dgm:spPr/>
      <dgm:t>
        <a:bodyPr/>
        <a:lstStyle/>
        <a:p>
          <a:endParaRPr lang="en-US"/>
        </a:p>
      </dgm:t>
    </dgm:pt>
    <dgm:pt modelId="{78F777D0-9C35-4914-A27E-B43FFFDC1C88}" type="sibTrans" cxnId="{7CBA079C-9BEE-4710-956F-BBFB96A085C0}">
      <dgm:prSet/>
      <dgm:spPr/>
      <dgm:t>
        <a:bodyPr/>
        <a:lstStyle/>
        <a:p>
          <a:endParaRPr lang="en-US"/>
        </a:p>
      </dgm:t>
    </dgm:pt>
    <dgm:pt modelId="{93DC62ED-0D16-4AB0-875B-FC1317BA5776}">
      <dgm:prSet/>
      <dgm:spPr/>
      <dgm:t>
        <a:bodyPr/>
        <a:lstStyle/>
        <a:p>
          <a:pPr rtl="0"/>
          <a:r>
            <a:rPr lang="en-US" dirty="0" smtClean="0"/>
            <a:t>Concurrency</a:t>
          </a:r>
          <a:endParaRPr lang="en-US" dirty="0"/>
        </a:p>
      </dgm:t>
    </dgm:pt>
    <dgm:pt modelId="{02435CE7-2EF0-4E2F-AD8C-F26CAC899115}" type="parTrans" cxnId="{DF0D7AC9-F6C4-4BFD-BA8C-581BD377F88C}">
      <dgm:prSet/>
      <dgm:spPr/>
      <dgm:t>
        <a:bodyPr/>
        <a:lstStyle/>
        <a:p>
          <a:endParaRPr lang="en-US"/>
        </a:p>
      </dgm:t>
    </dgm:pt>
    <dgm:pt modelId="{1CFC30FB-5A02-4048-8992-7B9033CF532A}" type="sibTrans" cxnId="{DF0D7AC9-F6C4-4BFD-BA8C-581BD377F88C}">
      <dgm:prSet/>
      <dgm:spPr/>
      <dgm:t>
        <a:bodyPr/>
        <a:lstStyle/>
        <a:p>
          <a:endParaRPr lang="en-US"/>
        </a:p>
      </dgm:t>
    </dgm:pt>
    <dgm:pt modelId="{C4C30527-44BF-443E-BC40-DB1D990C9736}">
      <dgm:prSet/>
      <dgm:spPr/>
      <dgm:t>
        <a:bodyPr/>
        <a:lstStyle/>
        <a:p>
          <a:pPr rtl="0"/>
          <a:r>
            <a:rPr lang="en-US" smtClean="0"/>
            <a:t>Language level – one keyword  and a special synchronization mechanism based on procedure and function calls. Dead-locks prevention mechanism.</a:t>
          </a:r>
          <a:endParaRPr lang="en-US"/>
        </a:p>
      </dgm:t>
    </dgm:pt>
    <dgm:pt modelId="{F8DFFFCC-D88D-417B-AB5E-5F30A39454C2}" type="parTrans" cxnId="{3EE5EB68-DC3D-4BB7-8F3A-AAA136534EB2}">
      <dgm:prSet/>
      <dgm:spPr/>
      <dgm:t>
        <a:bodyPr/>
        <a:lstStyle/>
        <a:p>
          <a:endParaRPr lang="en-US"/>
        </a:p>
      </dgm:t>
    </dgm:pt>
    <dgm:pt modelId="{B5543672-605B-43CC-B3C1-8C876FD5847C}" type="sibTrans" cxnId="{3EE5EB68-DC3D-4BB7-8F3A-AAA136534EB2}">
      <dgm:prSet/>
      <dgm:spPr/>
      <dgm:t>
        <a:bodyPr/>
        <a:lstStyle/>
        <a:p>
          <a:endParaRPr lang="en-US"/>
        </a:p>
      </dgm:t>
    </dgm:pt>
    <dgm:pt modelId="{79774972-3738-42ED-A59E-2EE2B9DA52C5}">
      <dgm:prSet/>
      <dgm:spPr/>
      <dgm:t>
        <a:bodyPr/>
        <a:lstStyle/>
        <a:p>
          <a:pPr rtl="0"/>
          <a:r>
            <a:rPr lang="en-US" smtClean="0"/>
            <a:t>Auto-par – compiler level.</a:t>
          </a:r>
          <a:endParaRPr lang="en-US"/>
        </a:p>
      </dgm:t>
    </dgm:pt>
    <dgm:pt modelId="{10CB9AFD-1ABD-4E7F-87EC-B9BF05B464E5}" type="parTrans" cxnId="{3C85C9E3-60AF-4220-AB90-DE45432AFA11}">
      <dgm:prSet/>
      <dgm:spPr/>
      <dgm:t>
        <a:bodyPr/>
        <a:lstStyle/>
        <a:p>
          <a:endParaRPr lang="en-US"/>
        </a:p>
      </dgm:t>
    </dgm:pt>
    <dgm:pt modelId="{B8ED64E6-C153-4152-A2D1-E14866066779}" type="sibTrans" cxnId="{3C85C9E3-60AF-4220-AB90-DE45432AFA11}">
      <dgm:prSet/>
      <dgm:spPr/>
      <dgm:t>
        <a:bodyPr/>
        <a:lstStyle/>
        <a:p>
          <a:endParaRPr lang="en-US"/>
        </a:p>
      </dgm:t>
    </dgm:pt>
    <dgm:pt modelId="{554ED6A1-9BB0-464F-84A6-C0190F316785}">
      <dgm:prSet/>
      <dgm:spPr/>
      <dgm:t>
        <a:bodyPr/>
        <a:lstStyle/>
        <a:p>
          <a:pPr rtl="0"/>
          <a:r>
            <a:rPr lang="en-US" smtClean="0"/>
            <a:t>3</a:t>
          </a:r>
          <a:r>
            <a:rPr lang="en-US" baseline="30000" smtClean="0"/>
            <a:t>rd</a:t>
          </a:r>
          <a:r>
            <a:rPr lang="en-US" smtClean="0"/>
            <a:t> party libraries like OpenMP, MPI</a:t>
          </a:r>
          <a:endParaRPr lang="en-US"/>
        </a:p>
      </dgm:t>
    </dgm:pt>
    <dgm:pt modelId="{977E3A57-3D08-4337-BC73-9C6AAB76E2CE}" type="parTrans" cxnId="{54C97486-8687-4652-9F7E-62CB9DB45E81}">
      <dgm:prSet/>
      <dgm:spPr/>
      <dgm:t>
        <a:bodyPr/>
        <a:lstStyle/>
        <a:p>
          <a:endParaRPr lang="en-US"/>
        </a:p>
      </dgm:t>
    </dgm:pt>
    <dgm:pt modelId="{CC76EA1B-39E8-4AEF-B493-8D5C4AA441FA}" type="sibTrans" cxnId="{54C97486-8687-4652-9F7E-62CB9DB45E81}">
      <dgm:prSet/>
      <dgm:spPr/>
      <dgm:t>
        <a:bodyPr/>
        <a:lstStyle/>
        <a:p>
          <a:endParaRPr lang="en-US"/>
        </a:p>
      </dgm:t>
    </dgm:pt>
    <dgm:pt modelId="{D601B47C-0D44-45DD-9203-022652254D2D}">
      <dgm:prSet/>
      <dgm:spPr/>
      <dgm:t>
        <a:bodyPr/>
        <a:lstStyle/>
        <a:p>
          <a:pPr rtl="0"/>
          <a:r>
            <a:rPr lang="en-US" dirty="0" smtClean="0"/>
            <a:t>Ease of code development</a:t>
          </a:r>
          <a:endParaRPr lang="en-US" dirty="0"/>
        </a:p>
      </dgm:t>
    </dgm:pt>
    <dgm:pt modelId="{A0CCA3E1-C244-4254-84E7-E94756AC8A63}" type="parTrans" cxnId="{F58EBE3B-6A9A-495B-9FA0-9A0AFFF245BA}">
      <dgm:prSet/>
      <dgm:spPr/>
      <dgm:t>
        <a:bodyPr/>
        <a:lstStyle/>
        <a:p>
          <a:endParaRPr lang="en-US"/>
        </a:p>
      </dgm:t>
    </dgm:pt>
    <dgm:pt modelId="{E296C3B7-54CE-433F-B030-3D2B18108640}" type="sibTrans" cxnId="{F58EBE3B-6A9A-495B-9FA0-9A0AFFF245BA}">
      <dgm:prSet/>
      <dgm:spPr/>
      <dgm:t>
        <a:bodyPr/>
        <a:lstStyle/>
        <a:p>
          <a:endParaRPr lang="en-US"/>
        </a:p>
      </dgm:t>
    </dgm:pt>
    <dgm:pt modelId="{76BBC72C-A319-41D2-91A6-98544A7B220B}">
      <dgm:prSet/>
      <dgm:spPr/>
      <dgm:t>
        <a:bodyPr/>
        <a:lstStyle/>
        <a:p>
          <a:pPr rtl="0"/>
          <a:r>
            <a:rPr lang="en-US" smtClean="0"/>
            <a:t>Functional programming in place</a:t>
          </a:r>
          <a:endParaRPr lang="en-US"/>
        </a:p>
      </dgm:t>
    </dgm:pt>
    <dgm:pt modelId="{E8BF973B-77C0-477D-84FF-EC343D7CDE2C}" type="parTrans" cxnId="{F1656689-B715-42CC-B1D2-EA854BA2BCA6}">
      <dgm:prSet/>
      <dgm:spPr/>
      <dgm:t>
        <a:bodyPr/>
        <a:lstStyle/>
        <a:p>
          <a:endParaRPr lang="en-US"/>
        </a:p>
      </dgm:t>
    </dgm:pt>
    <dgm:pt modelId="{47049D19-192F-4193-AFB8-B7F10E443E0D}" type="sibTrans" cxnId="{F1656689-B715-42CC-B1D2-EA854BA2BCA6}">
      <dgm:prSet/>
      <dgm:spPr/>
      <dgm:t>
        <a:bodyPr/>
        <a:lstStyle/>
        <a:p>
          <a:endParaRPr lang="en-US"/>
        </a:p>
      </dgm:t>
    </dgm:pt>
    <dgm:pt modelId="{0792A167-1375-4F89-AD82-AF6EFA53016A}">
      <dgm:prSet/>
      <dgm:spPr/>
      <dgm:t>
        <a:bodyPr/>
        <a:lstStyle/>
        <a:p>
          <a:pPr rtl="0"/>
          <a:r>
            <a:rPr lang="en-US" smtClean="0"/>
            <a:t>Type inference</a:t>
          </a:r>
          <a:endParaRPr lang="en-US"/>
        </a:p>
      </dgm:t>
    </dgm:pt>
    <dgm:pt modelId="{E6C87572-B8C9-4162-BA7F-E27F896135C6}" type="parTrans" cxnId="{1FD64617-1289-45BC-96F0-A07ED518F8C4}">
      <dgm:prSet/>
      <dgm:spPr/>
      <dgm:t>
        <a:bodyPr/>
        <a:lstStyle/>
        <a:p>
          <a:endParaRPr lang="en-US"/>
        </a:p>
      </dgm:t>
    </dgm:pt>
    <dgm:pt modelId="{86660078-3EDF-4962-837A-61D8B60F1F81}" type="sibTrans" cxnId="{1FD64617-1289-45BC-96F0-A07ED518F8C4}">
      <dgm:prSet/>
      <dgm:spPr/>
      <dgm:t>
        <a:bodyPr/>
        <a:lstStyle/>
        <a:p>
          <a:endParaRPr lang="en-US"/>
        </a:p>
      </dgm:t>
    </dgm:pt>
    <dgm:pt modelId="{A56C1272-81C7-4A28-876A-E77862BC710D}" type="pres">
      <dgm:prSet presAssocID="{4936AF55-1040-40CF-A754-1C8EC16A97A9}" presName="linear" presStyleCnt="0">
        <dgm:presLayoutVars>
          <dgm:animLvl val="lvl"/>
          <dgm:resizeHandles val="exact"/>
        </dgm:presLayoutVars>
      </dgm:prSet>
      <dgm:spPr/>
      <dgm:t>
        <a:bodyPr/>
        <a:lstStyle/>
        <a:p>
          <a:endParaRPr lang="en-US"/>
        </a:p>
      </dgm:t>
    </dgm:pt>
    <dgm:pt modelId="{02AC33D1-2242-4916-8991-9EA3EA4252B3}" type="pres">
      <dgm:prSet presAssocID="{D61EAACF-C34B-4327-9A3B-7485E280F00A}" presName="parentText" presStyleLbl="node1" presStyleIdx="0" presStyleCnt="5">
        <dgm:presLayoutVars>
          <dgm:chMax val="0"/>
          <dgm:bulletEnabled val="1"/>
        </dgm:presLayoutVars>
      </dgm:prSet>
      <dgm:spPr/>
      <dgm:t>
        <a:bodyPr/>
        <a:lstStyle/>
        <a:p>
          <a:endParaRPr lang="en-US"/>
        </a:p>
      </dgm:t>
    </dgm:pt>
    <dgm:pt modelId="{CC1FDFA9-E61E-462E-BA0C-42442886AA78}" type="pres">
      <dgm:prSet presAssocID="{C2E00B92-752C-4959-804E-3349460C2BAD}" presName="spacer" presStyleCnt="0"/>
      <dgm:spPr/>
    </dgm:pt>
    <dgm:pt modelId="{B14694A1-1853-49E2-806C-637AB44FD25B}" type="pres">
      <dgm:prSet presAssocID="{7D00F7C8-6033-4802-9524-2DDB5B6F6783}" presName="parentText" presStyleLbl="node1" presStyleIdx="1" presStyleCnt="5">
        <dgm:presLayoutVars>
          <dgm:chMax val="0"/>
          <dgm:bulletEnabled val="1"/>
        </dgm:presLayoutVars>
      </dgm:prSet>
      <dgm:spPr/>
      <dgm:t>
        <a:bodyPr/>
        <a:lstStyle/>
        <a:p>
          <a:endParaRPr lang="en-US"/>
        </a:p>
      </dgm:t>
    </dgm:pt>
    <dgm:pt modelId="{85B7CAC0-A646-47A7-A023-DA21584500A6}" type="pres">
      <dgm:prSet presAssocID="{7D00F7C8-6033-4802-9524-2DDB5B6F6783}" presName="childText" presStyleLbl="revTx" presStyleIdx="0" presStyleCnt="4">
        <dgm:presLayoutVars>
          <dgm:bulletEnabled val="1"/>
        </dgm:presLayoutVars>
      </dgm:prSet>
      <dgm:spPr/>
      <dgm:t>
        <a:bodyPr/>
        <a:lstStyle/>
        <a:p>
          <a:endParaRPr lang="en-US"/>
        </a:p>
      </dgm:t>
    </dgm:pt>
    <dgm:pt modelId="{3D63F7FC-BDA2-4553-9377-CB2504414BED}" type="pres">
      <dgm:prSet presAssocID="{2AC4E7FB-059C-4488-B210-7A0281D716B9}" presName="parentText" presStyleLbl="node1" presStyleIdx="2" presStyleCnt="5">
        <dgm:presLayoutVars>
          <dgm:chMax val="0"/>
          <dgm:bulletEnabled val="1"/>
        </dgm:presLayoutVars>
      </dgm:prSet>
      <dgm:spPr/>
      <dgm:t>
        <a:bodyPr/>
        <a:lstStyle/>
        <a:p>
          <a:endParaRPr lang="en-US"/>
        </a:p>
      </dgm:t>
    </dgm:pt>
    <dgm:pt modelId="{B672837C-D969-4DA2-A397-E1C91DFDA987}" type="pres">
      <dgm:prSet presAssocID="{2AC4E7FB-059C-4488-B210-7A0281D716B9}" presName="childText" presStyleLbl="revTx" presStyleIdx="1" presStyleCnt="4">
        <dgm:presLayoutVars>
          <dgm:bulletEnabled val="1"/>
        </dgm:presLayoutVars>
      </dgm:prSet>
      <dgm:spPr/>
      <dgm:t>
        <a:bodyPr/>
        <a:lstStyle/>
        <a:p>
          <a:endParaRPr lang="en-US"/>
        </a:p>
      </dgm:t>
    </dgm:pt>
    <dgm:pt modelId="{F78F0EC7-2B15-4A6E-BE68-230FC1955D6C}" type="pres">
      <dgm:prSet presAssocID="{93DC62ED-0D16-4AB0-875B-FC1317BA5776}" presName="parentText" presStyleLbl="node1" presStyleIdx="3" presStyleCnt="5">
        <dgm:presLayoutVars>
          <dgm:chMax val="0"/>
          <dgm:bulletEnabled val="1"/>
        </dgm:presLayoutVars>
      </dgm:prSet>
      <dgm:spPr/>
      <dgm:t>
        <a:bodyPr/>
        <a:lstStyle/>
        <a:p>
          <a:endParaRPr lang="en-US"/>
        </a:p>
      </dgm:t>
    </dgm:pt>
    <dgm:pt modelId="{3BE3DAE1-9659-48B4-8403-C09CE513844E}" type="pres">
      <dgm:prSet presAssocID="{93DC62ED-0D16-4AB0-875B-FC1317BA5776}" presName="childText" presStyleLbl="revTx" presStyleIdx="2" presStyleCnt="4">
        <dgm:presLayoutVars>
          <dgm:bulletEnabled val="1"/>
        </dgm:presLayoutVars>
      </dgm:prSet>
      <dgm:spPr/>
      <dgm:t>
        <a:bodyPr/>
        <a:lstStyle/>
        <a:p>
          <a:endParaRPr lang="en-US"/>
        </a:p>
      </dgm:t>
    </dgm:pt>
    <dgm:pt modelId="{C1241C19-03A8-4D8C-BAB0-16E2E6A212E4}" type="pres">
      <dgm:prSet presAssocID="{D601B47C-0D44-45DD-9203-022652254D2D}" presName="parentText" presStyleLbl="node1" presStyleIdx="4" presStyleCnt="5">
        <dgm:presLayoutVars>
          <dgm:chMax val="0"/>
          <dgm:bulletEnabled val="1"/>
        </dgm:presLayoutVars>
      </dgm:prSet>
      <dgm:spPr/>
      <dgm:t>
        <a:bodyPr/>
        <a:lstStyle/>
        <a:p>
          <a:endParaRPr lang="en-US"/>
        </a:p>
      </dgm:t>
    </dgm:pt>
    <dgm:pt modelId="{52802652-D723-40B9-9292-9FBF8886920F}" type="pres">
      <dgm:prSet presAssocID="{D601B47C-0D44-45DD-9203-022652254D2D}" presName="childText" presStyleLbl="revTx" presStyleIdx="3" presStyleCnt="4">
        <dgm:presLayoutVars>
          <dgm:bulletEnabled val="1"/>
        </dgm:presLayoutVars>
      </dgm:prSet>
      <dgm:spPr/>
      <dgm:t>
        <a:bodyPr/>
        <a:lstStyle/>
        <a:p>
          <a:endParaRPr lang="en-US"/>
        </a:p>
      </dgm:t>
    </dgm:pt>
  </dgm:ptLst>
  <dgm:cxnLst>
    <dgm:cxn modelId="{F1656689-B715-42CC-B1D2-EA854BA2BCA6}" srcId="{D601B47C-0D44-45DD-9203-022652254D2D}" destId="{76BBC72C-A319-41D2-91A6-98544A7B220B}" srcOrd="0" destOrd="0" parTransId="{E8BF973B-77C0-477D-84FF-EC343D7CDE2C}" sibTransId="{47049D19-192F-4193-AFB8-B7F10E443E0D}"/>
    <dgm:cxn modelId="{BE59A4CD-53D9-43C3-B023-A62120D67A65}" type="presOf" srcId="{0792A167-1375-4F89-AD82-AF6EFA53016A}" destId="{52802652-D723-40B9-9292-9FBF8886920F}" srcOrd="0" destOrd="1" presId="urn:microsoft.com/office/officeart/2005/8/layout/vList2"/>
    <dgm:cxn modelId="{3C85C9E3-60AF-4220-AB90-DE45432AFA11}" srcId="{93DC62ED-0D16-4AB0-875B-FC1317BA5776}" destId="{79774972-3738-42ED-A59E-2EE2B9DA52C5}" srcOrd="1" destOrd="0" parTransId="{10CB9AFD-1ABD-4E7F-87EC-B9BF05B464E5}" sibTransId="{B8ED64E6-C153-4152-A2D1-E14866066779}"/>
    <dgm:cxn modelId="{3A52AE12-D7B4-4FBC-AFBD-6BB85C651454}" srcId="{4936AF55-1040-40CF-A754-1C8EC16A97A9}" destId="{7D00F7C8-6033-4802-9524-2DDB5B6F6783}" srcOrd="1" destOrd="0" parTransId="{3F04314C-D80D-4044-85F4-F8F94974A2D0}" sibTransId="{C99CF3A5-0418-4F47-82BF-061C6EF8F96C}"/>
    <dgm:cxn modelId="{F58EBE3B-6A9A-495B-9FA0-9A0AFFF245BA}" srcId="{4936AF55-1040-40CF-A754-1C8EC16A97A9}" destId="{D601B47C-0D44-45DD-9203-022652254D2D}" srcOrd="4" destOrd="0" parTransId="{A0CCA3E1-C244-4254-84E7-E94756AC8A63}" sibTransId="{E296C3B7-54CE-433F-B030-3D2B18108640}"/>
    <dgm:cxn modelId="{DAB80F39-A0D5-467C-95D5-414023746A5C}" type="presOf" srcId="{2AC4E7FB-059C-4488-B210-7A0281D716B9}" destId="{3D63F7FC-BDA2-4553-9377-CB2504414BED}" srcOrd="0" destOrd="0" presId="urn:microsoft.com/office/officeart/2005/8/layout/vList2"/>
    <dgm:cxn modelId="{3EE5EB68-DC3D-4BB7-8F3A-AAA136534EB2}" srcId="{93DC62ED-0D16-4AB0-875B-FC1317BA5776}" destId="{C4C30527-44BF-443E-BC40-DB1D990C9736}" srcOrd="0" destOrd="0" parTransId="{F8DFFFCC-D88D-417B-AB5E-5F30A39454C2}" sibTransId="{B5543672-605B-43CC-B3C1-8C876FD5847C}"/>
    <dgm:cxn modelId="{7B41369B-8285-4F9B-8956-7F5FA0FF3387}" type="presOf" srcId="{554ED6A1-9BB0-464F-84A6-C0190F316785}" destId="{3BE3DAE1-9659-48B4-8403-C09CE513844E}" srcOrd="0" destOrd="2" presId="urn:microsoft.com/office/officeart/2005/8/layout/vList2"/>
    <dgm:cxn modelId="{D084666C-2F13-4460-8529-9DF3077B09D4}" srcId="{7D00F7C8-6033-4802-9524-2DDB5B6F6783}" destId="{E8486289-33D4-4916-B7C0-67841B2C9AF9}" srcOrd="0" destOrd="0" parTransId="{AF820F4F-B2D8-4197-B8B2-0CB8447ED455}" sibTransId="{DF75473D-C46F-467C-AFDE-C5EB73CF5B39}"/>
    <dgm:cxn modelId="{00657109-5B66-431B-BAD9-AEAE44ED455B}" type="presOf" srcId="{76BBC72C-A319-41D2-91A6-98544A7B220B}" destId="{52802652-D723-40B9-9292-9FBF8886920F}" srcOrd="0" destOrd="0" presId="urn:microsoft.com/office/officeart/2005/8/layout/vList2"/>
    <dgm:cxn modelId="{EEF4E61C-40FD-4E26-89A1-91AD2A45160A}" type="presOf" srcId="{E8486289-33D4-4916-B7C0-67841B2C9AF9}" destId="{85B7CAC0-A646-47A7-A023-DA21584500A6}" srcOrd="0" destOrd="0" presId="urn:microsoft.com/office/officeart/2005/8/layout/vList2"/>
    <dgm:cxn modelId="{7C4CBBB0-CF4C-4E1D-9FBE-ED2B87A031E1}" type="presOf" srcId="{7D00F7C8-6033-4802-9524-2DDB5B6F6783}" destId="{B14694A1-1853-49E2-806C-637AB44FD25B}" srcOrd="0" destOrd="0" presId="urn:microsoft.com/office/officeart/2005/8/layout/vList2"/>
    <dgm:cxn modelId="{1FD64617-1289-45BC-96F0-A07ED518F8C4}" srcId="{D601B47C-0D44-45DD-9203-022652254D2D}" destId="{0792A167-1375-4F89-AD82-AF6EFA53016A}" srcOrd="1" destOrd="0" parTransId="{E6C87572-B8C9-4162-BA7F-E27F896135C6}" sibTransId="{86660078-3EDF-4962-837A-61D8B60F1F81}"/>
    <dgm:cxn modelId="{4CCB58A2-80B8-4A85-BB57-1B46D53A7D03}" srcId="{4936AF55-1040-40CF-A754-1C8EC16A97A9}" destId="{D61EAACF-C34B-4327-9A3B-7485E280F00A}" srcOrd="0" destOrd="0" parTransId="{0B5FD8B9-3BDF-482F-A70E-9EE074420688}" sibTransId="{C2E00B92-752C-4959-804E-3349460C2BAD}"/>
    <dgm:cxn modelId="{21EC31D3-2838-440D-B92C-DB0FA3DDACCD}" srcId="{7D00F7C8-6033-4802-9524-2DDB5B6F6783}" destId="{5D587922-5A70-49E3-A93B-1F794DA611F4}" srcOrd="1" destOrd="0" parTransId="{A70DA5AC-B03F-4265-AC42-48576C1357F6}" sibTransId="{172CE07B-5F18-4D84-AD2D-D0E6CE516FC6}"/>
    <dgm:cxn modelId="{3C2F9B69-3FE9-4D89-BD7B-6D559328D90E}" type="presOf" srcId="{DBDCF3D2-6E79-46B4-BD46-8A80B7B6B738}" destId="{85B7CAC0-A646-47A7-A023-DA21584500A6}" srcOrd="0" destOrd="2" presId="urn:microsoft.com/office/officeart/2005/8/layout/vList2"/>
    <dgm:cxn modelId="{F8C3530E-D3D2-42BA-B71D-9B6BE0367D44}" type="presOf" srcId="{00855415-2289-4F39-AB69-D5A25B5B920C}" destId="{B672837C-D969-4DA2-A397-E1C91DFDA987}" srcOrd="0" destOrd="0" presId="urn:microsoft.com/office/officeart/2005/8/layout/vList2"/>
    <dgm:cxn modelId="{EF09F91E-B5C1-4E8E-9329-CE679EF86852}" type="presOf" srcId="{4936AF55-1040-40CF-A754-1C8EC16A97A9}" destId="{A56C1272-81C7-4A28-876A-E77862BC710D}" srcOrd="0" destOrd="0" presId="urn:microsoft.com/office/officeart/2005/8/layout/vList2"/>
    <dgm:cxn modelId="{7CBA079C-9BEE-4710-956F-BBFB96A085C0}" srcId="{2AC4E7FB-059C-4488-B210-7A0281D716B9}" destId="{63923208-114C-4947-8F93-959F2386A491}" srcOrd="2" destOrd="0" parTransId="{E4178718-DAD9-4A07-9F4C-E2EF6DB17E6F}" sibTransId="{78F777D0-9C35-4914-A27E-B43FFFDC1C88}"/>
    <dgm:cxn modelId="{B412C81C-4580-44A3-B62B-FFA1A94DCBBA}" type="presOf" srcId="{C4C30527-44BF-443E-BC40-DB1D990C9736}" destId="{3BE3DAE1-9659-48B4-8403-C09CE513844E}" srcOrd="0" destOrd="0" presId="urn:microsoft.com/office/officeart/2005/8/layout/vList2"/>
    <dgm:cxn modelId="{BA22DA33-18E9-4B89-873B-61E1FB224F42}" type="presOf" srcId="{5D587922-5A70-49E3-A93B-1F794DA611F4}" destId="{85B7CAC0-A646-47A7-A023-DA21584500A6}" srcOrd="0" destOrd="1" presId="urn:microsoft.com/office/officeart/2005/8/layout/vList2"/>
    <dgm:cxn modelId="{187BAC47-3BA7-4FA4-89C0-5B91971AA994}" type="presOf" srcId="{D61EAACF-C34B-4327-9A3B-7485E280F00A}" destId="{02AC33D1-2242-4916-8991-9EA3EA4252B3}" srcOrd="0" destOrd="0" presId="urn:microsoft.com/office/officeart/2005/8/layout/vList2"/>
    <dgm:cxn modelId="{DF0D7AC9-F6C4-4BFD-BA8C-581BD377F88C}" srcId="{4936AF55-1040-40CF-A754-1C8EC16A97A9}" destId="{93DC62ED-0D16-4AB0-875B-FC1317BA5776}" srcOrd="3" destOrd="0" parTransId="{02435CE7-2EF0-4E2F-AD8C-F26CAC899115}" sibTransId="{1CFC30FB-5A02-4048-8992-7B9033CF532A}"/>
    <dgm:cxn modelId="{9E0E9019-794F-47F1-81DF-442EB85307A3}" srcId="{2AC4E7FB-059C-4488-B210-7A0281D716B9}" destId="{BEDAAE7F-F014-48F8-B993-88C096AC8B57}" srcOrd="1" destOrd="0" parTransId="{F2AA8D64-35D0-40C5-A885-6FB8957C5BA9}" sibTransId="{A63008D9-D75D-43AF-8352-0024624B5E54}"/>
    <dgm:cxn modelId="{2C3F117D-5D1A-4B08-A630-640507A6AFC2}" type="presOf" srcId="{D601B47C-0D44-45DD-9203-022652254D2D}" destId="{C1241C19-03A8-4D8C-BAB0-16E2E6A212E4}" srcOrd="0" destOrd="0" presId="urn:microsoft.com/office/officeart/2005/8/layout/vList2"/>
    <dgm:cxn modelId="{54C97486-8687-4652-9F7E-62CB9DB45E81}" srcId="{93DC62ED-0D16-4AB0-875B-FC1317BA5776}" destId="{554ED6A1-9BB0-464F-84A6-C0190F316785}" srcOrd="2" destOrd="0" parTransId="{977E3A57-3D08-4337-BC73-9C6AAB76E2CE}" sibTransId="{CC76EA1B-39E8-4AEF-B493-8D5C4AA441FA}"/>
    <dgm:cxn modelId="{71FAAE4A-52E7-41AB-9081-3BED1B75C081}" type="presOf" srcId="{79774972-3738-42ED-A59E-2EE2B9DA52C5}" destId="{3BE3DAE1-9659-48B4-8403-C09CE513844E}" srcOrd="0" destOrd="1" presId="urn:microsoft.com/office/officeart/2005/8/layout/vList2"/>
    <dgm:cxn modelId="{C394FAD9-4949-4508-AA5A-75BFC26BF51D}" srcId="{7D00F7C8-6033-4802-9524-2DDB5B6F6783}" destId="{DBDCF3D2-6E79-46B4-BD46-8A80B7B6B738}" srcOrd="2" destOrd="0" parTransId="{9E3A94E4-27D5-4F3E-AD1B-195FFD8AB1E8}" sibTransId="{0AEF19B2-9CEA-4B21-AA2E-A54F5665E837}"/>
    <dgm:cxn modelId="{91BA55EF-1B9E-4C7B-8940-D2134A3159BF}" type="presOf" srcId="{BEDAAE7F-F014-48F8-B993-88C096AC8B57}" destId="{B672837C-D969-4DA2-A397-E1C91DFDA987}" srcOrd="0" destOrd="1" presId="urn:microsoft.com/office/officeart/2005/8/layout/vList2"/>
    <dgm:cxn modelId="{C98C8B21-517B-4FB0-9A13-1380832C962E}" type="presOf" srcId="{63923208-114C-4947-8F93-959F2386A491}" destId="{B672837C-D969-4DA2-A397-E1C91DFDA987}" srcOrd="0" destOrd="2" presId="urn:microsoft.com/office/officeart/2005/8/layout/vList2"/>
    <dgm:cxn modelId="{3B9CF5CF-FE10-42E6-AD51-7693D10AABA6}" srcId="{4936AF55-1040-40CF-A754-1C8EC16A97A9}" destId="{2AC4E7FB-059C-4488-B210-7A0281D716B9}" srcOrd="2" destOrd="0" parTransId="{E4099EFF-0F70-4AB0-B5E8-97DFB3E36930}" sibTransId="{76BCBCD4-6727-43B9-AD26-A5A8B1DB75E0}"/>
    <dgm:cxn modelId="{EC8E5876-9071-41C3-AB22-131CC91A6E35}" srcId="{2AC4E7FB-059C-4488-B210-7A0281D716B9}" destId="{00855415-2289-4F39-AB69-D5A25B5B920C}" srcOrd="0" destOrd="0" parTransId="{627C5F03-0A62-437A-A28B-030DE9F648EB}" sibTransId="{B901A65A-8A23-40DD-B936-2F7887D688E4}"/>
    <dgm:cxn modelId="{922FBCC2-BD27-476B-8090-7C4E4D09340E}" type="presOf" srcId="{93DC62ED-0D16-4AB0-875B-FC1317BA5776}" destId="{F78F0EC7-2B15-4A6E-BE68-230FC1955D6C}" srcOrd="0" destOrd="0" presId="urn:microsoft.com/office/officeart/2005/8/layout/vList2"/>
    <dgm:cxn modelId="{6F4B752A-6DB5-4C67-BE9E-E8E021D72DDD}" type="presParOf" srcId="{A56C1272-81C7-4A28-876A-E77862BC710D}" destId="{02AC33D1-2242-4916-8991-9EA3EA4252B3}" srcOrd="0" destOrd="0" presId="urn:microsoft.com/office/officeart/2005/8/layout/vList2"/>
    <dgm:cxn modelId="{8A4C78D4-F6FC-463A-8EAB-8F9D81307E03}" type="presParOf" srcId="{A56C1272-81C7-4A28-876A-E77862BC710D}" destId="{CC1FDFA9-E61E-462E-BA0C-42442886AA78}" srcOrd="1" destOrd="0" presId="urn:microsoft.com/office/officeart/2005/8/layout/vList2"/>
    <dgm:cxn modelId="{6C0383D3-0B76-4F06-98FC-D1CB32CAB72A}" type="presParOf" srcId="{A56C1272-81C7-4A28-876A-E77862BC710D}" destId="{B14694A1-1853-49E2-806C-637AB44FD25B}" srcOrd="2" destOrd="0" presId="urn:microsoft.com/office/officeart/2005/8/layout/vList2"/>
    <dgm:cxn modelId="{E08B5D4C-9A57-46C9-ADAD-BCE13121868C}" type="presParOf" srcId="{A56C1272-81C7-4A28-876A-E77862BC710D}" destId="{85B7CAC0-A646-47A7-A023-DA21584500A6}" srcOrd="3" destOrd="0" presId="urn:microsoft.com/office/officeart/2005/8/layout/vList2"/>
    <dgm:cxn modelId="{C289AC04-9815-460F-B238-90D1EA8E4519}" type="presParOf" srcId="{A56C1272-81C7-4A28-876A-E77862BC710D}" destId="{3D63F7FC-BDA2-4553-9377-CB2504414BED}" srcOrd="4" destOrd="0" presId="urn:microsoft.com/office/officeart/2005/8/layout/vList2"/>
    <dgm:cxn modelId="{E6ED2E37-06E9-4174-9A2B-5B8A688BCFA8}" type="presParOf" srcId="{A56C1272-81C7-4A28-876A-E77862BC710D}" destId="{B672837C-D969-4DA2-A397-E1C91DFDA987}" srcOrd="5" destOrd="0" presId="urn:microsoft.com/office/officeart/2005/8/layout/vList2"/>
    <dgm:cxn modelId="{CF48DFAA-8EC1-482B-AC68-42F471E4B3A4}" type="presParOf" srcId="{A56C1272-81C7-4A28-876A-E77862BC710D}" destId="{F78F0EC7-2B15-4A6E-BE68-230FC1955D6C}" srcOrd="6" destOrd="0" presId="urn:microsoft.com/office/officeart/2005/8/layout/vList2"/>
    <dgm:cxn modelId="{ECAC45B1-18A1-4343-A339-01FA1D50CDDC}" type="presParOf" srcId="{A56C1272-81C7-4A28-876A-E77862BC710D}" destId="{3BE3DAE1-9659-48B4-8403-C09CE513844E}" srcOrd="7" destOrd="0" presId="urn:microsoft.com/office/officeart/2005/8/layout/vList2"/>
    <dgm:cxn modelId="{01108D85-C768-47FA-970A-C36D72BF8BB3}" type="presParOf" srcId="{A56C1272-81C7-4A28-876A-E77862BC710D}" destId="{C1241C19-03A8-4D8C-BAB0-16E2E6A212E4}" srcOrd="8" destOrd="0" presId="urn:microsoft.com/office/officeart/2005/8/layout/vList2"/>
    <dgm:cxn modelId="{A9DBF578-7A3D-462E-9F30-73D184D0DB23}" type="presParOf" srcId="{A56C1272-81C7-4A28-876A-E77862BC710D}" destId="{52802652-D723-40B9-9292-9FBF8886920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C83E7-E74B-4AED-BFE1-525CFA424D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720E26-38C6-49B0-9D82-AEFB7CB60E9A}">
      <dgm:prSet/>
      <dgm:spPr/>
      <dgm:t>
        <a:bodyPr lIns="0" rIns="0"/>
        <a:lstStyle/>
        <a:p>
          <a:pPr algn="ctr" rtl="0"/>
          <a:r>
            <a:rPr lang="en-US" b="1" u="none" dirty="0" smtClean="0">
              <a:latin typeface="Arial" pitchFamily="34" charset="0"/>
              <a:cs typeface="Arial" pitchFamily="34" charset="0"/>
            </a:rPr>
            <a:t>3 kinds:</a:t>
          </a:r>
          <a:endParaRPr lang="en-US" b="1" u="none" dirty="0">
            <a:latin typeface="Arial" pitchFamily="34" charset="0"/>
            <a:cs typeface="Arial" pitchFamily="34" charset="0"/>
          </a:endParaRPr>
        </a:p>
      </dgm:t>
    </dgm:pt>
    <dgm:pt modelId="{AD5E2ACA-11F7-4581-AE85-46EEF49DFE1F}" type="parTrans" cxnId="{EACF8734-B87C-4FB5-AC53-D3F8EA06AB89}">
      <dgm:prSet/>
      <dgm:spPr/>
      <dgm:t>
        <a:bodyPr/>
        <a:lstStyle/>
        <a:p>
          <a:endParaRPr lang="en-US"/>
        </a:p>
      </dgm:t>
    </dgm:pt>
    <dgm:pt modelId="{ADD080AA-A422-4816-B338-60B64360C9F2}" type="sibTrans" cxnId="{EACF8734-B87C-4FB5-AC53-D3F8EA06AB89}">
      <dgm:prSet/>
      <dgm:spPr/>
      <dgm:t>
        <a:bodyPr/>
        <a:lstStyle/>
        <a:p>
          <a:endParaRPr lang="en-US"/>
        </a:p>
      </dgm:t>
    </dgm:pt>
    <dgm:pt modelId="{1F9F43F5-9DBA-408B-974E-7EFD33A762C2}">
      <dgm:prSet custT="1"/>
      <dgm:spPr/>
      <dgm:t>
        <a:bodyPr lIns="0" rIns="0"/>
        <a:lstStyle/>
        <a:p>
          <a:pPr marL="268288" indent="-180975" rtl="0">
            <a:spcAft>
              <a:spcPts val="600"/>
            </a:spcAft>
          </a:pPr>
          <a:r>
            <a:rPr lang="en-US" sz="2000" b="1" dirty="0" smtClean="0">
              <a:latin typeface="Arial" pitchFamily="34" charset="0"/>
              <a:cs typeface="Arial" pitchFamily="34" charset="0"/>
            </a:rPr>
            <a:t>Anonymous procedure(script)</a:t>
          </a:r>
          <a:r>
            <a:rPr lang="ru-RU" sz="2000" b="1" dirty="0" smtClean="0">
              <a:latin typeface="Arial" pitchFamily="34" charset="0"/>
              <a:cs typeface="Arial" pitchFamily="34" charset="0"/>
            </a:rPr>
            <a:t>: </a:t>
          </a:r>
          <a:r>
            <a:rPr lang="en-US" sz="2000" dirty="0" smtClean="0">
              <a:latin typeface="Arial" pitchFamily="34" charset="0"/>
              <a:cs typeface="Arial" pitchFamily="34" charset="0"/>
            </a:rPr>
            <a:t>sequence of operators</a:t>
          </a:r>
          <a:endParaRPr lang="en-US" sz="2000" dirty="0">
            <a:latin typeface="Arial" pitchFamily="34" charset="0"/>
            <a:cs typeface="Arial" pitchFamily="34" charset="0"/>
          </a:endParaRPr>
        </a:p>
      </dgm:t>
    </dgm:pt>
    <dgm:pt modelId="{E19C2530-CB5A-4885-A973-A05F04C0CA30}" type="parTrans" cxnId="{F8306354-BDD4-4044-81F9-90A31BCAA7FC}">
      <dgm:prSet/>
      <dgm:spPr/>
      <dgm:t>
        <a:bodyPr/>
        <a:lstStyle/>
        <a:p>
          <a:endParaRPr lang="en-US"/>
        </a:p>
      </dgm:t>
    </dgm:pt>
    <dgm:pt modelId="{BD6BF8DC-ECDD-403F-9222-7D4BF78DA169}" type="sibTrans" cxnId="{F8306354-BDD4-4044-81F9-90A31BCAA7FC}">
      <dgm:prSet/>
      <dgm:spPr/>
      <dgm:t>
        <a:bodyPr/>
        <a:lstStyle/>
        <a:p>
          <a:endParaRPr lang="en-US"/>
        </a:p>
      </dgm:t>
    </dgm:pt>
    <dgm:pt modelId="{D9BEBE12-3D7A-4602-8B9B-98C7385A264F}">
      <dgm:prSet custT="1"/>
      <dgm:spPr/>
      <dgm:t>
        <a:bodyPr lIns="0" rIns="0"/>
        <a:lstStyle/>
        <a:p>
          <a:pPr marL="268288" indent="-180975" rtl="0">
            <a:spcAft>
              <a:spcPts val="600"/>
            </a:spcAft>
          </a:pPr>
          <a:r>
            <a:rPr lang="en-US" sz="2000" b="1" dirty="0" smtClean="0">
              <a:latin typeface="Arial" pitchFamily="34" charset="0"/>
              <a:cs typeface="Arial" pitchFamily="34" charset="0"/>
            </a:rPr>
            <a:t>Unit</a:t>
          </a:r>
          <a:r>
            <a:rPr lang="ru-RU" sz="2000" dirty="0" smtClean="0">
              <a:latin typeface="Arial" pitchFamily="34" charset="0"/>
              <a:cs typeface="Arial" pitchFamily="34" charset="0"/>
            </a:rPr>
            <a:t>:</a:t>
          </a:r>
          <a:r>
            <a:rPr lang="en-US" sz="2000" dirty="0" smtClean="0">
              <a:latin typeface="Arial" pitchFamily="34" charset="0"/>
              <a:cs typeface="Arial" pitchFamily="34" charset="0"/>
            </a:rPr>
            <a:t> named set of routines,  attributes, and invariant</a:t>
          </a:r>
          <a:endParaRPr lang="en-US" sz="2000" dirty="0">
            <a:latin typeface="Arial" pitchFamily="34" charset="0"/>
            <a:cs typeface="Arial" pitchFamily="34" charset="0"/>
          </a:endParaRPr>
        </a:p>
      </dgm:t>
    </dgm:pt>
    <dgm:pt modelId="{DC7C6460-A1FD-47D6-9B3B-8A7CE429A635}" type="parTrans" cxnId="{10CC295A-9019-448D-88F0-3F928966F42F}">
      <dgm:prSet/>
      <dgm:spPr/>
      <dgm:t>
        <a:bodyPr/>
        <a:lstStyle/>
        <a:p>
          <a:endParaRPr lang="en-US"/>
        </a:p>
      </dgm:t>
    </dgm:pt>
    <dgm:pt modelId="{AE5CD78A-38EE-4D00-B9CD-4EDAF7E4DA61}" type="sibTrans" cxnId="{10CC295A-9019-448D-88F0-3F928966F42F}">
      <dgm:prSet/>
      <dgm:spPr/>
      <dgm:t>
        <a:bodyPr/>
        <a:lstStyle/>
        <a:p>
          <a:endParaRPr lang="en-US"/>
        </a:p>
      </dgm:t>
    </dgm:pt>
    <dgm:pt modelId="{525D7A68-182D-4A98-9A92-7B466D1FC019}">
      <dgm:prSet custT="1"/>
      <dgm:spPr/>
      <dgm:t>
        <a:bodyPr lIns="0" rIns="0"/>
        <a:lstStyle/>
        <a:p>
          <a:pPr marL="268288" indent="-180975" rtl="0">
            <a:spcAft>
              <a:spcPts val="600"/>
            </a:spcAft>
          </a:pPr>
          <a:r>
            <a:rPr lang="en-US" sz="2000" b="1" dirty="0" smtClean="0">
              <a:latin typeface="Arial" pitchFamily="34" charset="0"/>
              <a:cs typeface="Arial" pitchFamily="34" charset="0"/>
            </a:rPr>
            <a:t>Standalone-routine: </a:t>
          </a:r>
          <a:r>
            <a:rPr lang="en-US" sz="2000" dirty="0" smtClean="0">
              <a:latin typeface="Arial" pitchFamily="34" charset="0"/>
              <a:cs typeface="Arial" pitchFamily="34" charset="0"/>
            </a:rPr>
            <a:t>scope, formal parameters, pre &amp; post conditions, body</a:t>
          </a:r>
          <a:endParaRPr lang="en-US" sz="2000" dirty="0">
            <a:latin typeface="Arial" pitchFamily="34" charset="0"/>
            <a:cs typeface="Arial" pitchFamily="34" charset="0"/>
          </a:endParaRPr>
        </a:p>
      </dgm:t>
    </dgm:pt>
    <dgm:pt modelId="{2CA1E294-5478-4B7D-856D-F1ECDF3AB802}" type="parTrans" cxnId="{BF413D29-E0ED-4E44-A74F-615484C39A93}">
      <dgm:prSet/>
      <dgm:spPr/>
      <dgm:t>
        <a:bodyPr/>
        <a:lstStyle/>
        <a:p>
          <a:endParaRPr lang="ru-RU"/>
        </a:p>
      </dgm:t>
    </dgm:pt>
    <dgm:pt modelId="{8BF90076-B600-4D4C-AE48-104F43313502}" type="sibTrans" cxnId="{BF413D29-E0ED-4E44-A74F-615484C39A93}">
      <dgm:prSet/>
      <dgm:spPr/>
      <dgm:t>
        <a:bodyPr/>
        <a:lstStyle/>
        <a:p>
          <a:endParaRPr lang="ru-RU"/>
        </a:p>
      </dgm:t>
    </dgm:pt>
    <dgm:pt modelId="{71C89190-5C24-4279-A87A-FE9F2694A8AC}">
      <dgm:prSet custT="1"/>
      <dgm:spPr/>
      <dgm:t>
        <a:bodyPr lIns="0" rIns="0"/>
        <a:lstStyle/>
        <a:p>
          <a:pPr marL="536575" indent="-180975" rtl="0">
            <a:spcAft>
              <a:spcPts val="600"/>
            </a:spcAft>
          </a:pPr>
          <a:r>
            <a:rPr lang="en-US" sz="2000" dirty="0" smtClean="0">
              <a:latin typeface="Arial" pitchFamily="34" charset="0"/>
              <a:cs typeface="Arial" pitchFamily="34" charset="0"/>
            </a:rPr>
            <a:t>Unit support direct usage (acts as a module)</a:t>
          </a:r>
          <a:endParaRPr lang="en-US" sz="2000" dirty="0">
            <a:latin typeface="Arial" pitchFamily="34" charset="0"/>
            <a:cs typeface="Arial" pitchFamily="34" charset="0"/>
          </a:endParaRPr>
        </a:p>
      </dgm:t>
    </dgm:pt>
    <dgm:pt modelId="{A2AB3F08-C709-4B98-8A56-197E1201EBDF}" type="sibTrans" cxnId="{99BFC9DB-0AB4-44BB-A85A-D6510C2D2C52}">
      <dgm:prSet/>
      <dgm:spPr/>
      <dgm:t>
        <a:bodyPr/>
        <a:lstStyle/>
        <a:p>
          <a:endParaRPr lang="ru-RU"/>
        </a:p>
      </dgm:t>
    </dgm:pt>
    <dgm:pt modelId="{1D98F052-B5B0-495C-BDA5-64AB574F7C1A}" type="parTrans" cxnId="{99BFC9DB-0AB4-44BB-A85A-D6510C2D2C52}">
      <dgm:prSet/>
      <dgm:spPr/>
      <dgm:t>
        <a:bodyPr/>
        <a:lstStyle/>
        <a:p>
          <a:endParaRPr lang="ru-RU"/>
        </a:p>
      </dgm:t>
    </dgm:pt>
    <dgm:pt modelId="{DA24D895-5C69-47C4-8F72-BC258C40F6F3}">
      <dgm:prSet custT="1"/>
      <dgm:spPr/>
      <dgm:t>
        <a:bodyPr lIns="0" rIns="0"/>
        <a:lstStyle/>
        <a:p>
          <a:pPr marL="536575" indent="-180975" rtl="0">
            <a:spcAft>
              <a:spcPts val="600"/>
            </a:spcAft>
          </a:pPr>
          <a:r>
            <a:rPr lang="en-US" sz="2000" dirty="0" smtClean="0">
              <a:latin typeface="Arial" pitchFamily="34" charset="0"/>
              <a:cs typeface="Arial" pitchFamily="34" charset="0"/>
            </a:rPr>
            <a:t>Unit supports inheritance</a:t>
          </a:r>
          <a:endParaRPr lang="en-US" sz="2000" dirty="0">
            <a:latin typeface="Arial" pitchFamily="34" charset="0"/>
            <a:cs typeface="Arial" pitchFamily="34" charset="0"/>
          </a:endParaRPr>
        </a:p>
      </dgm:t>
    </dgm:pt>
    <dgm:pt modelId="{EAEB9660-0A75-4C4D-B49B-03D326B7D165}" type="sibTrans" cxnId="{5215F4F2-54AA-4F53-8F82-92830332759D}">
      <dgm:prSet/>
      <dgm:spPr/>
      <dgm:t>
        <a:bodyPr/>
        <a:lstStyle/>
        <a:p>
          <a:endParaRPr lang="ru-RU"/>
        </a:p>
      </dgm:t>
    </dgm:pt>
    <dgm:pt modelId="{3B4C8A3B-841C-4C0E-ABB6-BB2AFE2328E2}" type="parTrans" cxnId="{5215F4F2-54AA-4F53-8F82-92830332759D}">
      <dgm:prSet/>
      <dgm:spPr/>
      <dgm:t>
        <a:bodyPr/>
        <a:lstStyle/>
        <a:p>
          <a:endParaRPr lang="ru-RU"/>
        </a:p>
      </dgm:t>
    </dgm:pt>
    <dgm:pt modelId="{71DBA773-65F0-4B5C-908E-FFA317D80B8D}">
      <dgm:prSet custT="1"/>
      <dgm:spPr/>
      <dgm:t>
        <a:bodyPr lIns="0" rIns="0"/>
        <a:lstStyle/>
        <a:p>
          <a:pPr marL="536575" indent="-180975" rtl="0">
            <a:spcAft>
              <a:spcPts val="600"/>
            </a:spcAft>
          </a:pPr>
          <a:r>
            <a:rPr lang="en-US" sz="2000" dirty="0" smtClean="0">
              <a:latin typeface="Arial" pitchFamily="34" charset="0"/>
              <a:cs typeface="Arial" pitchFamily="34" charset="0"/>
            </a:rPr>
            <a:t>Unit defines a type</a:t>
          </a:r>
          <a:endParaRPr lang="en-US" sz="2000" i="1" dirty="0">
            <a:latin typeface="Arial" pitchFamily="34" charset="0"/>
            <a:cs typeface="Arial" pitchFamily="34" charset="0"/>
          </a:endParaRPr>
        </a:p>
      </dgm:t>
    </dgm:pt>
    <dgm:pt modelId="{9D49CE80-D372-4263-8B2C-9B23A55E6F4D}" type="sibTrans" cxnId="{C37C16B7-9A43-4D24-AD1D-8390F2481659}">
      <dgm:prSet/>
      <dgm:spPr/>
      <dgm:t>
        <a:bodyPr/>
        <a:lstStyle/>
        <a:p>
          <a:endParaRPr lang="ru-RU"/>
        </a:p>
      </dgm:t>
    </dgm:pt>
    <dgm:pt modelId="{5348E855-239D-4571-ABF3-8F2BB02A9471}" type="parTrans" cxnId="{C37C16B7-9A43-4D24-AD1D-8390F2481659}">
      <dgm:prSet/>
      <dgm:spPr/>
      <dgm:t>
        <a:bodyPr/>
        <a:lstStyle/>
        <a:p>
          <a:endParaRPr lang="ru-RU"/>
        </a:p>
      </dgm:t>
    </dgm:pt>
    <dgm:pt modelId="{1AC54D71-3BE3-4DBB-A454-66C68F45F15A}">
      <dgm:prSet custT="1"/>
      <dgm:spPr/>
      <dgm:t>
        <a:bodyPr lIns="0" rIns="0"/>
        <a:lstStyle/>
        <a:p>
          <a:pPr marL="536575" indent="-180975" rtl="0">
            <a:spcAft>
              <a:spcPts val="600"/>
            </a:spcAft>
          </a:pPr>
          <a:r>
            <a:rPr lang="en-US" sz="2000" dirty="0" smtClean="0">
              <a:latin typeface="Arial" pitchFamily="34" charset="0"/>
              <a:cs typeface="Arial" pitchFamily="34" charset="0"/>
            </a:rPr>
            <a:t>Can be generic - type or constant expression of enumerated type parameterized</a:t>
          </a:r>
          <a:endParaRPr lang="en-US" sz="2000" dirty="0">
            <a:latin typeface="Arial" pitchFamily="34" charset="0"/>
            <a:cs typeface="Arial" pitchFamily="34" charset="0"/>
          </a:endParaRPr>
        </a:p>
      </dgm:t>
    </dgm:pt>
    <dgm:pt modelId="{C6EDD8DA-EE26-4FCE-B9A6-C246D16E393B}" type="sibTrans" cxnId="{CA000BCB-14EF-41C0-B635-1C23445B7A68}">
      <dgm:prSet/>
      <dgm:spPr/>
      <dgm:t>
        <a:bodyPr/>
        <a:lstStyle/>
        <a:p>
          <a:endParaRPr lang="ru-RU"/>
        </a:p>
      </dgm:t>
    </dgm:pt>
    <dgm:pt modelId="{25EDF8ED-5B3B-48E2-81C6-5865AC4ADB98}" type="parTrans" cxnId="{CA000BCB-14EF-41C0-B635-1C23445B7A68}">
      <dgm:prSet/>
      <dgm:spPr/>
      <dgm:t>
        <a:bodyPr/>
        <a:lstStyle/>
        <a:p>
          <a:endParaRPr lang="ru-RU"/>
        </a:p>
      </dgm:t>
    </dgm:pt>
    <dgm:pt modelId="{C43548B1-9E9C-4FDA-9B41-FD3390B8AC58}" type="pres">
      <dgm:prSet presAssocID="{F02C83E7-E74B-4AED-BFE1-525CFA424D50}" presName="linear" presStyleCnt="0">
        <dgm:presLayoutVars>
          <dgm:animLvl val="lvl"/>
          <dgm:resizeHandles val="exact"/>
        </dgm:presLayoutVars>
      </dgm:prSet>
      <dgm:spPr/>
      <dgm:t>
        <a:bodyPr/>
        <a:lstStyle/>
        <a:p>
          <a:endParaRPr lang="en-US"/>
        </a:p>
      </dgm:t>
    </dgm:pt>
    <dgm:pt modelId="{532A91D8-AF3D-42E0-B986-FAE7CFA9AC9F}" type="pres">
      <dgm:prSet presAssocID="{CD720E26-38C6-49B0-9D82-AEFB7CB60E9A}" presName="parentText" presStyleLbl="node1" presStyleIdx="0" presStyleCnt="1" custLinFactNeighborX="853" custLinFactNeighborY="-6151">
        <dgm:presLayoutVars>
          <dgm:chMax val="0"/>
          <dgm:bulletEnabled val="1"/>
        </dgm:presLayoutVars>
      </dgm:prSet>
      <dgm:spPr/>
      <dgm:t>
        <a:bodyPr/>
        <a:lstStyle/>
        <a:p>
          <a:endParaRPr lang="en-US"/>
        </a:p>
      </dgm:t>
    </dgm:pt>
    <dgm:pt modelId="{870A6B30-E499-4DF2-A9B8-AE3CAD439703}" type="pres">
      <dgm:prSet presAssocID="{CD720E26-38C6-49B0-9D82-AEFB7CB60E9A}" presName="childText" presStyleLbl="revTx" presStyleIdx="0" presStyleCnt="1" custScaleY="115945" custLinFactY="29997" custLinFactNeighborX="58648" custLinFactNeighborY="100000">
        <dgm:presLayoutVars>
          <dgm:bulletEnabled val="1"/>
        </dgm:presLayoutVars>
      </dgm:prSet>
      <dgm:spPr/>
      <dgm:t>
        <a:bodyPr/>
        <a:lstStyle/>
        <a:p>
          <a:endParaRPr lang="en-US"/>
        </a:p>
      </dgm:t>
    </dgm:pt>
  </dgm:ptLst>
  <dgm:cxnLst>
    <dgm:cxn modelId="{99BFC9DB-0AB4-44BB-A85A-D6510C2D2C52}" srcId="{CD720E26-38C6-49B0-9D82-AEFB7CB60E9A}" destId="{71C89190-5C24-4279-A87A-FE9F2694A8AC}" srcOrd="6" destOrd="0" parTransId="{1D98F052-B5B0-495C-BDA5-64AB574F7C1A}" sibTransId="{A2AB3F08-C709-4B98-8A56-197E1201EBDF}"/>
    <dgm:cxn modelId="{1FE4C902-697E-472B-B987-1C37F9FE80E2}" type="presOf" srcId="{1F9F43F5-9DBA-408B-974E-7EFD33A762C2}" destId="{870A6B30-E499-4DF2-A9B8-AE3CAD439703}" srcOrd="0" destOrd="0" presId="urn:microsoft.com/office/officeart/2005/8/layout/vList2"/>
    <dgm:cxn modelId="{F4CB742F-F0A7-4DF2-B36D-2175CE5E86B1}" type="presOf" srcId="{CD720E26-38C6-49B0-9D82-AEFB7CB60E9A}" destId="{532A91D8-AF3D-42E0-B986-FAE7CFA9AC9F}" srcOrd="0" destOrd="0" presId="urn:microsoft.com/office/officeart/2005/8/layout/vList2"/>
    <dgm:cxn modelId="{10CC295A-9019-448D-88F0-3F928966F42F}" srcId="{CD720E26-38C6-49B0-9D82-AEFB7CB60E9A}" destId="{D9BEBE12-3D7A-4602-8B9B-98C7385A264F}" srcOrd="2" destOrd="0" parTransId="{DC7C6460-A1FD-47D6-9B3B-8A7CE429A635}" sibTransId="{AE5CD78A-38EE-4D00-B9CD-4EDAF7E4DA61}"/>
    <dgm:cxn modelId="{3BF7AAB3-59C5-43B0-AC29-46526B46A28F}" type="presOf" srcId="{71C89190-5C24-4279-A87A-FE9F2694A8AC}" destId="{870A6B30-E499-4DF2-A9B8-AE3CAD439703}" srcOrd="0" destOrd="6" presId="urn:microsoft.com/office/officeart/2005/8/layout/vList2"/>
    <dgm:cxn modelId="{A76DF23F-B07E-4EC0-8405-121DA113D9D6}" type="presOf" srcId="{F02C83E7-E74B-4AED-BFE1-525CFA424D50}" destId="{C43548B1-9E9C-4FDA-9B41-FD3390B8AC58}" srcOrd="0" destOrd="0" presId="urn:microsoft.com/office/officeart/2005/8/layout/vList2"/>
    <dgm:cxn modelId="{FFA8D658-0FC7-4A46-B51B-01D293C65EDD}" type="presOf" srcId="{D9BEBE12-3D7A-4602-8B9B-98C7385A264F}" destId="{870A6B30-E499-4DF2-A9B8-AE3CAD439703}" srcOrd="0" destOrd="2" presId="urn:microsoft.com/office/officeart/2005/8/layout/vList2"/>
    <dgm:cxn modelId="{C37C16B7-9A43-4D24-AD1D-8390F2481659}" srcId="{CD720E26-38C6-49B0-9D82-AEFB7CB60E9A}" destId="{71DBA773-65F0-4B5C-908E-FFA317D80B8D}" srcOrd="4" destOrd="0" parTransId="{5348E855-239D-4571-ABF3-8F2BB02A9471}" sibTransId="{9D49CE80-D372-4263-8B2C-9B23A55E6F4D}"/>
    <dgm:cxn modelId="{217B72EF-2267-47AD-A126-2926D4A1092E}" type="presOf" srcId="{DA24D895-5C69-47C4-8F72-BC258C40F6F3}" destId="{870A6B30-E499-4DF2-A9B8-AE3CAD439703}" srcOrd="0" destOrd="5" presId="urn:microsoft.com/office/officeart/2005/8/layout/vList2"/>
    <dgm:cxn modelId="{CA000BCB-14EF-41C0-B635-1C23445B7A68}" srcId="{CD720E26-38C6-49B0-9D82-AEFB7CB60E9A}" destId="{1AC54D71-3BE3-4DBB-A454-66C68F45F15A}" srcOrd="3" destOrd="0" parTransId="{25EDF8ED-5B3B-48E2-81C6-5865AC4ADB98}" sibTransId="{C6EDD8DA-EE26-4FCE-B9A6-C246D16E393B}"/>
    <dgm:cxn modelId="{BF413D29-E0ED-4E44-A74F-615484C39A93}" srcId="{CD720E26-38C6-49B0-9D82-AEFB7CB60E9A}" destId="{525D7A68-182D-4A98-9A92-7B466D1FC019}" srcOrd="1" destOrd="0" parTransId="{2CA1E294-5478-4B7D-856D-F1ECDF3AB802}" sibTransId="{8BF90076-B600-4D4C-AE48-104F43313502}"/>
    <dgm:cxn modelId="{68BAC3F8-9F91-446F-AFB8-F7E7D8C735F9}" type="presOf" srcId="{71DBA773-65F0-4B5C-908E-FFA317D80B8D}" destId="{870A6B30-E499-4DF2-A9B8-AE3CAD439703}" srcOrd="0" destOrd="4" presId="urn:microsoft.com/office/officeart/2005/8/layout/vList2"/>
    <dgm:cxn modelId="{EACF8734-B87C-4FB5-AC53-D3F8EA06AB89}" srcId="{F02C83E7-E74B-4AED-BFE1-525CFA424D50}" destId="{CD720E26-38C6-49B0-9D82-AEFB7CB60E9A}" srcOrd="0" destOrd="0" parTransId="{AD5E2ACA-11F7-4581-AE85-46EEF49DFE1F}" sibTransId="{ADD080AA-A422-4816-B338-60B64360C9F2}"/>
    <dgm:cxn modelId="{F8306354-BDD4-4044-81F9-90A31BCAA7FC}" srcId="{CD720E26-38C6-49B0-9D82-AEFB7CB60E9A}" destId="{1F9F43F5-9DBA-408B-974E-7EFD33A762C2}" srcOrd="0" destOrd="0" parTransId="{E19C2530-CB5A-4885-A973-A05F04C0CA30}" sibTransId="{BD6BF8DC-ECDD-403F-9222-7D4BF78DA169}"/>
    <dgm:cxn modelId="{FE8C28A3-647D-40A6-B5DE-983D8B035DC7}" type="presOf" srcId="{1AC54D71-3BE3-4DBB-A454-66C68F45F15A}" destId="{870A6B30-E499-4DF2-A9B8-AE3CAD439703}" srcOrd="0" destOrd="3" presId="urn:microsoft.com/office/officeart/2005/8/layout/vList2"/>
    <dgm:cxn modelId="{0B757191-AC4C-4429-8033-506CAD86FF5B}" type="presOf" srcId="{525D7A68-182D-4A98-9A92-7B466D1FC019}" destId="{870A6B30-E499-4DF2-A9B8-AE3CAD439703}" srcOrd="0" destOrd="1" presId="urn:microsoft.com/office/officeart/2005/8/layout/vList2"/>
    <dgm:cxn modelId="{5215F4F2-54AA-4F53-8F82-92830332759D}" srcId="{CD720E26-38C6-49B0-9D82-AEFB7CB60E9A}" destId="{DA24D895-5C69-47C4-8F72-BC258C40F6F3}" srcOrd="5" destOrd="0" parTransId="{3B4C8A3B-841C-4C0E-ABB6-BB2AFE2328E2}" sibTransId="{EAEB9660-0A75-4C4D-B49B-03D326B7D165}"/>
    <dgm:cxn modelId="{E18AA573-432E-4FC3-8B5B-50E6A8D54BDA}" type="presParOf" srcId="{C43548B1-9E9C-4FDA-9B41-FD3390B8AC58}" destId="{532A91D8-AF3D-42E0-B986-FAE7CFA9AC9F}" srcOrd="0" destOrd="0" presId="urn:microsoft.com/office/officeart/2005/8/layout/vList2"/>
    <dgm:cxn modelId="{676CF522-D81C-4F36-B45D-3425D9691C18}" type="presParOf" srcId="{C43548B1-9E9C-4FDA-9B41-FD3390B8AC58}" destId="{870A6B30-E499-4DF2-A9B8-AE3CAD4397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852AD8-F7D5-4514-8DF3-321995C150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6AB4663-160E-4F72-8DDD-0FD3FADAC996}">
      <dgm:prSet/>
      <dgm:spPr/>
      <dgm:t>
        <a:bodyPr/>
        <a:lstStyle/>
        <a:p>
          <a:pPr rtl="0"/>
          <a:r>
            <a:rPr kumimoji="1" lang="en-US" baseline="0" dirty="0" smtClean="0"/>
            <a:t>Routines can be procedures or functions</a:t>
          </a:r>
          <a:endParaRPr lang="ru-RU" dirty="0"/>
        </a:p>
      </dgm:t>
    </dgm:pt>
    <dgm:pt modelId="{F78AAF8C-AC3A-47C4-8724-76C7A71D9945}" type="parTrans" cxnId="{871BB8BF-E329-4D5E-AD41-3998BBB7CAE9}">
      <dgm:prSet/>
      <dgm:spPr/>
      <dgm:t>
        <a:bodyPr/>
        <a:lstStyle/>
        <a:p>
          <a:endParaRPr lang="ru-RU"/>
        </a:p>
      </dgm:t>
    </dgm:pt>
    <dgm:pt modelId="{F859DD07-D1DD-438F-B436-DC6ADA79572D}" type="sibTrans" cxnId="{871BB8BF-E329-4D5E-AD41-3998BBB7CAE9}">
      <dgm:prSet/>
      <dgm:spPr/>
      <dgm:t>
        <a:bodyPr/>
        <a:lstStyle/>
        <a:p>
          <a:endParaRPr lang="ru-RU"/>
        </a:p>
      </dgm:t>
    </dgm:pt>
    <dgm:pt modelId="{0D5F5AB9-9A59-4390-B013-3CB1B05052E5}">
      <dgm:prSet custT="1"/>
      <dgm:spPr/>
      <dgm:t>
        <a:bodyPr/>
        <a:lstStyle/>
        <a:p>
          <a:pPr rtl="0"/>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dgm:t>
    </dgm:pt>
    <dgm:pt modelId="{03ACB9E0-2335-4DCB-A709-1137BD702EB5}" type="parTrans" cxnId="{FB4E129A-4E7D-424C-AC84-4CE2B35E3216}">
      <dgm:prSet/>
      <dgm:spPr/>
      <dgm:t>
        <a:bodyPr/>
        <a:lstStyle/>
        <a:p>
          <a:endParaRPr lang="ru-RU"/>
        </a:p>
      </dgm:t>
    </dgm:pt>
    <dgm:pt modelId="{F5AC291A-C1C7-4CEF-8729-B7ACDBBFAE2D}" type="sibTrans" cxnId="{FB4E129A-4E7D-424C-AC84-4CE2B35E3216}">
      <dgm:prSet/>
      <dgm:spPr/>
      <dgm:t>
        <a:bodyPr/>
        <a:lstStyle/>
        <a:p>
          <a:endParaRPr lang="ru-RU"/>
        </a:p>
      </dgm:t>
    </dgm:pt>
    <dgm:pt modelId="{AAA3F5A7-A54E-47DE-B832-1837251BCBCE}">
      <dgm:prSet custT="1"/>
      <dgm:spPr/>
      <dgm:t>
        <a:bodyPr/>
        <a:lstStyle/>
        <a:p>
          <a:pPr rtl="0"/>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end </a:t>
          </a:r>
          <a:r>
            <a:rPr kumimoji="1" lang="en-US" sz="2400" kern="1200" baseline="0" dirty="0" smtClean="0"/>
            <a:t>/* that is a function without parameters which returns an object of type T*/</a:t>
          </a:r>
          <a:endParaRPr lang="ru-RU" sz="2400" kern="1200" dirty="0"/>
        </a:p>
      </dgm:t>
    </dgm:pt>
    <dgm:pt modelId="{41B936FD-24A3-4068-B5D9-E7454F35ABE2}" type="parTrans" cxnId="{6E49CA0E-5F6F-4CCA-AB0E-CB25131515B7}">
      <dgm:prSet/>
      <dgm:spPr/>
      <dgm:t>
        <a:bodyPr/>
        <a:lstStyle/>
        <a:p>
          <a:endParaRPr lang="ru-RU"/>
        </a:p>
      </dgm:t>
    </dgm:pt>
    <dgm:pt modelId="{A2EAD17C-4289-4FEF-BF6E-B35494EE232C}" type="sibTrans" cxnId="{6E49CA0E-5F6F-4CCA-AB0E-CB25131515B7}">
      <dgm:prSet/>
      <dgm:spPr/>
      <dgm:t>
        <a:bodyPr/>
        <a:lstStyle/>
        <a:p>
          <a:endParaRPr lang="ru-RU"/>
        </a:p>
      </dgm:t>
    </dgm:pt>
    <dgm:pt modelId="{AD163E60-EC80-4E15-A288-200265D93D4F}">
      <dgm:prSet/>
      <dgm:spPr/>
      <dgm:t>
        <a:bodyPr/>
        <a:lstStyle/>
        <a:p>
          <a:pPr rtl="0"/>
          <a:r>
            <a:rPr kumimoji="1" lang="en-US" baseline="0" dirty="0" smtClean="0"/>
            <a:t>Unit attributes can be variable (default) or constant</a:t>
          </a:r>
          <a:endParaRPr lang="ru-RU" dirty="0"/>
        </a:p>
      </dgm:t>
    </dgm:pt>
    <dgm:pt modelId="{0E4B6F3A-9E2D-4DD7-8068-3DF3EACFF46A}" type="parTrans" cxnId="{AE9EF8B8-45AB-4E31-98A1-CABDFB03E0B6}">
      <dgm:prSet/>
      <dgm:spPr/>
      <dgm:t>
        <a:bodyPr/>
        <a:lstStyle/>
        <a:p>
          <a:endParaRPr lang="ru-RU"/>
        </a:p>
      </dgm:t>
    </dgm:pt>
    <dgm:pt modelId="{EB54C50E-5689-42F2-B8B2-B22402FECF8A}" type="sibTrans" cxnId="{AE9EF8B8-45AB-4E31-98A1-CABDFB03E0B6}">
      <dgm:prSet/>
      <dgm:spPr/>
      <dgm:t>
        <a:bodyPr/>
        <a:lstStyle/>
        <a:p>
          <a:endParaRPr lang="ru-RU"/>
        </a:p>
      </dgm:t>
    </dgm:pt>
    <dgm:pt modelId="{23860187-1D79-49D3-8949-729AD01004DD}">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8F2EA81A-9C6B-413E-933D-276710EF597F}" type="parTrans" cxnId="{16CB808D-00FC-4401-AE4A-AB540F528FE5}">
      <dgm:prSet/>
      <dgm:spPr/>
      <dgm:t>
        <a:bodyPr/>
        <a:lstStyle/>
        <a:p>
          <a:endParaRPr lang="ru-RU"/>
        </a:p>
      </dgm:t>
    </dgm:pt>
    <dgm:pt modelId="{4AA885F3-D6AE-42CB-A87F-B9D8FBFC14C0}" type="sibTrans" cxnId="{16CB808D-00FC-4401-AE4A-AB540F528FE5}">
      <dgm:prSet/>
      <dgm:spPr/>
      <dgm:t>
        <a:bodyPr/>
        <a:lstStyle/>
        <a:p>
          <a:endParaRPr lang="ru-RU"/>
        </a:p>
      </dgm:t>
    </dgm:pt>
    <dgm:pt modelId="{7EA3F2DF-E9D1-4DFF-AF89-882AB7CF5053}">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CC232688-5FCB-4669-A634-E19EDE43C245}" type="parTrans" cxnId="{BB569284-60F5-4C4A-A79D-F5C3BC7AB2E2}">
      <dgm:prSet/>
      <dgm:spPr/>
      <dgm:t>
        <a:bodyPr/>
        <a:lstStyle/>
        <a:p>
          <a:endParaRPr lang="ru-RU"/>
        </a:p>
      </dgm:t>
    </dgm:pt>
    <dgm:pt modelId="{12892F54-DF5C-4529-A9B7-3CB208A76351}" type="sibTrans" cxnId="{BB569284-60F5-4C4A-A79D-F5C3BC7AB2E2}">
      <dgm:prSet/>
      <dgm:spPr/>
      <dgm:t>
        <a:bodyPr/>
        <a:lstStyle/>
        <a:p>
          <a:endParaRPr lang="ru-RU"/>
        </a:p>
      </dgm:t>
    </dgm:pt>
    <dgm:pt modelId="{24A08934-39EA-436C-8754-768B8B90AD95}">
      <dgm:prSet/>
      <dgm:spPr/>
      <dgm:t>
        <a:bodyPr/>
        <a:lstStyle/>
        <a:p>
          <a:pPr rtl="0"/>
          <a:r>
            <a:rPr kumimoji="1" lang="en-US" baseline="0" dirty="0" smtClean="0"/>
            <a:t>Routines may have locals which can be also variable or constant (default)</a:t>
          </a:r>
          <a:endParaRPr lang="ru-RU" dirty="0"/>
        </a:p>
      </dgm:t>
    </dgm:pt>
    <dgm:pt modelId="{70A1519F-8EF0-4D61-930A-75075A51C841}" type="parTrans" cxnId="{12A76F37-690A-4B4C-8B14-60859BEBB093}">
      <dgm:prSet/>
      <dgm:spPr/>
      <dgm:t>
        <a:bodyPr/>
        <a:lstStyle/>
        <a:p>
          <a:endParaRPr lang="ru-RU"/>
        </a:p>
      </dgm:t>
    </dgm:pt>
    <dgm:pt modelId="{9FFC5987-8B26-4172-8C8A-FDF814222899}" type="sibTrans" cxnId="{12A76F37-690A-4B4C-8B14-60859BEBB093}">
      <dgm:prSet/>
      <dgm:spPr/>
      <dgm:t>
        <a:bodyPr/>
        <a:lstStyle/>
        <a:p>
          <a:endParaRPr lang="ru-RU"/>
        </a:p>
      </dgm:t>
    </dgm:pt>
    <dgm:pt modelId="{13E35328-85FD-4D88-A612-6DAC2D6AF57F}">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var</a:t>
          </a:r>
          <a:r>
            <a:rPr lang="en-US" sz="2400" b="0" kern="1200" dirty="0" smtClean="0">
              <a:solidFill>
                <a:srgbClr val="0000FF"/>
              </a:solidFill>
              <a:latin typeface="Lucida Console" pitchFamily="49" charset="0"/>
              <a:ea typeface="+mn-ea"/>
              <a:cs typeface="Calibri" pitchFamily="34" charset="0"/>
            </a:rPr>
            <a:t> 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401130CA-540F-44A0-B643-BE2D15BC5B9A}" type="parTrans" cxnId="{7E10D132-28E7-412A-BF94-6BD82CB4FAEF}">
      <dgm:prSet/>
      <dgm:spPr/>
      <dgm:t>
        <a:bodyPr/>
        <a:lstStyle/>
        <a:p>
          <a:endParaRPr lang="ru-RU"/>
        </a:p>
      </dgm:t>
    </dgm:pt>
    <dgm:pt modelId="{74EF38B1-904D-4B30-BDC9-0E561EDC12B5}" type="sibTrans" cxnId="{7E10D132-28E7-412A-BF94-6BD82CB4FAEF}">
      <dgm:prSet/>
      <dgm:spPr/>
      <dgm:t>
        <a:bodyPr/>
        <a:lstStyle/>
        <a:p>
          <a:endParaRPr lang="ru-RU"/>
        </a:p>
      </dgm:t>
    </dgm:pt>
    <dgm:pt modelId="{EFB1AEB5-BE84-434C-A4E3-66708A1DD1CE}">
      <dgm:prSet custT="1"/>
      <dgm:spPr/>
      <dgm:t>
        <a:bodyPr/>
        <a:lstStyle/>
        <a:p>
          <a:pPr rtl="0"/>
          <a:r>
            <a:rPr lang="en-US" sz="2400" b="0" kern="1200" dirty="0" smtClean="0">
              <a:solidFill>
                <a:srgbClr val="0000FF"/>
              </a:solidFill>
              <a:latin typeface="Lucida Console" pitchFamily="49" charset="0"/>
              <a:ea typeface="+mn-ea"/>
              <a:cs typeface="Calibri" pitchFamily="34" charset="0"/>
            </a:rPr>
            <a:t>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051EEAE6-999C-4E87-800D-A5B5071831E9}" type="parTrans" cxnId="{5AC5E548-6DC7-4F18-A49A-E44D648F9B73}">
      <dgm:prSet/>
      <dgm:spPr/>
      <dgm:t>
        <a:bodyPr/>
        <a:lstStyle/>
        <a:p>
          <a:endParaRPr lang="ru-RU"/>
        </a:p>
      </dgm:t>
    </dgm:pt>
    <dgm:pt modelId="{E114EEB1-07E5-460B-B3B7-41AEE00EF61B}" type="sibTrans" cxnId="{5AC5E548-6DC7-4F18-A49A-E44D648F9B73}">
      <dgm:prSet/>
      <dgm:spPr/>
      <dgm:t>
        <a:bodyPr/>
        <a:lstStyle/>
        <a:p>
          <a:endParaRPr lang="ru-RU"/>
        </a:p>
      </dgm:t>
    </dgm:pt>
    <dgm:pt modelId="{3A56D650-6A68-45D9-AC2F-CB45F3C7B551}" type="pres">
      <dgm:prSet presAssocID="{A6852AD8-F7D5-4514-8DF3-321995C15072}" presName="linear" presStyleCnt="0">
        <dgm:presLayoutVars>
          <dgm:animLvl val="lvl"/>
          <dgm:resizeHandles val="exact"/>
        </dgm:presLayoutVars>
      </dgm:prSet>
      <dgm:spPr/>
      <dgm:t>
        <a:bodyPr/>
        <a:lstStyle/>
        <a:p>
          <a:endParaRPr lang="en-US"/>
        </a:p>
      </dgm:t>
    </dgm:pt>
    <dgm:pt modelId="{29417B6E-B73C-4351-9D3A-7D6E471C64EB}" type="pres">
      <dgm:prSet presAssocID="{D6AB4663-160E-4F72-8DDD-0FD3FADAC996}" presName="parentText" presStyleLbl="node1" presStyleIdx="0" presStyleCnt="3" custScaleY="51200">
        <dgm:presLayoutVars>
          <dgm:chMax val="0"/>
          <dgm:bulletEnabled val="1"/>
        </dgm:presLayoutVars>
      </dgm:prSet>
      <dgm:spPr/>
      <dgm:t>
        <a:bodyPr/>
        <a:lstStyle/>
        <a:p>
          <a:endParaRPr lang="en-US"/>
        </a:p>
      </dgm:t>
    </dgm:pt>
    <dgm:pt modelId="{FB722BFF-AADA-43E9-8276-0C289A7223B1}" type="pres">
      <dgm:prSet presAssocID="{D6AB4663-160E-4F72-8DDD-0FD3FADAC996}" presName="childText" presStyleLbl="revTx" presStyleIdx="0" presStyleCnt="3">
        <dgm:presLayoutVars>
          <dgm:bulletEnabled val="1"/>
        </dgm:presLayoutVars>
      </dgm:prSet>
      <dgm:spPr/>
      <dgm:t>
        <a:bodyPr/>
        <a:lstStyle/>
        <a:p>
          <a:endParaRPr lang="ru-RU"/>
        </a:p>
      </dgm:t>
    </dgm:pt>
    <dgm:pt modelId="{2063C66D-C446-4986-BA5C-432B4C47E69D}" type="pres">
      <dgm:prSet presAssocID="{AD163E60-EC80-4E15-A288-200265D93D4F}" presName="parentText" presStyleLbl="node1" presStyleIdx="1" presStyleCnt="3" custScaleY="49789">
        <dgm:presLayoutVars>
          <dgm:chMax val="0"/>
          <dgm:bulletEnabled val="1"/>
        </dgm:presLayoutVars>
      </dgm:prSet>
      <dgm:spPr/>
      <dgm:t>
        <a:bodyPr/>
        <a:lstStyle/>
        <a:p>
          <a:endParaRPr lang="en-US"/>
        </a:p>
      </dgm:t>
    </dgm:pt>
    <dgm:pt modelId="{14F805A5-24D5-42BC-9617-531F7034B784}" type="pres">
      <dgm:prSet presAssocID="{AD163E60-EC80-4E15-A288-200265D93D4F}" presName="childText" presStyleLbl="revTx" presStyleIdx="1" presStyleCnt="3">
        <dgm:presLayoutVars>
          <dgm:bulletEnabled val="1"/>
        </dgm:presLayoutVars>
      </dgm:prSet>
      <dgm:spPr/>
      <dgm:t>
        <a:bodyPr/>
        <a:lstStyle/>
        <a:p>
          <a:endParaRPr lang="en-US"/>
        </a:p>
      </dgm:t>
    </dgm:pt>
    <dgm:pt modelId="{26C05EB7-E021-4E8C-B730-443142B86A66}" type="pres">
      <dgm:prSet presAssocID="{24A08934-39EA-436C-8754-768B8B90AD95}" presName="parentText" presStyleLbl="node1" presStyleIdx="2" presStyleCnt="3" custScaleY="61319">
        <dgm:presLayoutVars>
          <dgm:chMax val="0"/>
          <dgm:bulletEnabled val="1"/>
        </dgm:presLayoutVars>
      </dgm:prSet>
      <dgm:spPr/>
      <dgm:t>
        <a:bodyPr/>
        <a:lstStyle/>
        <a:p>
          <a:endParaRPr lang="en-US"/>
        </a:p>
      </dgm:t>
    </dgm:pt>
    <dgm:pt modelId="{D4C9EDD2-76B4-4D44-948B-73E20F7082B2}" type="pres">
      <dgm:prSet presAssocID="{24A08934-39EA-436C-8754-768B8B90AD95}" presName="childText" presStyleLbl="revTx" presStyleIdx="2" presStyleCnt="3">
        <dgm:presLayoutVars>
          <dgm:bulletEnabled val="1"/>
        </dgm:presLayoutVars>
      </dgm:prSet>
      <dgm:spPr/>
      <dgm:t>
        <a:bodyPr/>
        <a:lstStyle/>
        <a:p>
          <a:endParaRPr lang="en-US"/>
        </a:p>
      </dgm:t>
    </dgm:pt>
  </dgm:ptLst>
  <dgm:cxnLst>
    <dgm:cxn modelId="{AE9EF8B8-45AB-4E31-98A1-CABDFB03E0B6}" srcId="{A6852AD8-F7D5-4514-8DF3-321995C15072}" destId="{AD163E60-EC80-4E15-A288-200265D93D4F}" srcOrd="1" destOrd="0" parTransId="{0E4B6F3A-9E2D-4DD7-8068-3DF3EACFF46A}" sibTransId="{EB54C50E-5689-42F2-B8B2-B22402FECF8A}"/>
    <dgm:cxn modelId="{16CB808D-00FC-4401-AE4A-AB540F528FE5}" srcId="{AD163E60-EC80-4E15-A288-200265D93D4F}" destId="{23860187-1D79-49D3-8949-729AD01004DD}" srcOrd="0" destOrd="0" parTransId="{8F2EA81A-9C6B-413E-933D-276710EF597F}" sibTransId="{4AA885F3-D6AE-42CB-A87F-B9D8FBFC14C0}"/>
    <dgm:cxn modelId="{4889F304-BA6C-4E6B-AB95-9B3AF84127B5}" type="presOf" srcId="{AD163E60-EC80-4E15-A288-200265D93D4F}" destId="{2063C66D-C446-4986-BA5C-432B4C47E69D}" srcOrd="0" destOrd="0" presId="urn:microsoft.com/office/officeart/2005/8/layout/vList2"/>
    <dgm:cxn modelId="{49E785EB-B303-49E7-9F20-D26BB5A2150D}" type="presOf" srcId="{7EA3F2DF-E9D1-4DFF-AF89-882AB7CF5053}" destId="{14F805A5-24D5-42BC-9617-531F7034B784}" srcOrd="0" destOrd="1" presId="urn:microsoft.com/office/officeart/2005/8/layout/vList2"/>
    <dgm:cxn modelId="{6E49CA0E-5F6F-4CCA-AB0E-CB25131515B7}" srcId="{D6AB4663-160E-4F72-8DDD-0FD3FADAC996}" destId="{AAA3F5A7-A54E-47DE-B832-1837251BCBCE}" srcOrd="1" destOrd="0" parTransId="{41B936FD-24A3-4068-B5D9-E7454F35ABE2}" sibTransId="{A2EAD17C-4289-4FEF-BF6E-B35494EE232C}"/>
    <dgm:cxn modelId="{871BB8BF-E329-4D5E-AD41-3998BBB7CAE9}" srcId="{A6852AD8-F7D5-4514-8DF3-321995C15072}" destId="{D6AB4663-160E-4F72-8DDD-0FD3FADAC996}" srcOrd="0" destOrd="0" parTransId="{F78AAF8C-AC3A-47C4-8724-76C7A71D9945}" sibTransId="{F859DD07-D1DD-438F-B436-DC6ADA79572D}"/>
    <dgm:cxn modelId="{12A76F37-690A-4B4C-8B14-60859BEBB093}" srcId="{A6852AD8-F7D5-4514-8DF3-321995C15072}" destId="{24A08934-39EA-436C-8754-768B8B90AD95}" srcOrd="2" destOrd="0" parTransId="{70A1519F-8EF0-4D61-930A-75075A51C841}" sibTransId="{9FFC5987-8B26-4172-8C8A-FDF814222899}"/>
    <dgm:cxn modelId="{FB4E129A-4E7D-424C-AC84-4CE2B35E3216}" srcId="{D6AB4663-160E-4F72-8DDD-0FD3FADAC996}" destId="{0D5F5AB9-9A59-4390-B013-3CB1B05052E5}" srcOrd="0" destOrd="0" parTransId="{03ACB9E0-2335-4DCB-A709-1137BD702EB5}" sibTransId="{F5AC291A-C1C7-4CEF-8729-B7ACDBBFAE2D}"/>
    <dgm:cxn modelId="{69D17CB7-FFEB-429D-AAFD-19F810C21648}" type="presOf" srcId="{A6852AD8-F7D5-4514-8DF3-321995C15072}" destId="{3A56D650-6A68-45D9-AC2F-CB45F3C7B551}" srcOrd="0" destOrd="0" presId="urn:microsoft.com/office/officeart/2005/8/layout/vList2"/>
    <dgm:cxn modelId="{ABFEA6B9-CF7A-4B9D-9A21-89598C15DDDB}" type="presOf" srcId="{0D5F5AB9-9A59-4390-B013-3CB1B05052E5}" destId="{FB722BFF-AADA-43E9-8276-0C289A7223B1}" srcOrd="0" destOrd="0" presId="urn:microsoft.com/office/officeart/2005/8/layout/vList2"/>
    <dgm:cxn modelId="{7E10D132-28E7-412A-BF94-6BD82CB4FAEF}" srcId="{24A08934-39EA-436C-8754-768B8B90AD95}" destId="{13E35328-85FD-4D88-A612-6DAC2D6AF57F}" srcOrd="0" destOrd="0" parTransId="{401130CA-540F-44A0-B643-BE2D15BC5B9A}" sibTransId="{74EF38B1-904D-4B30-BDC9-0E561EDC12B5}"/>
    <dgm:cxn modelId="{BB569284-60F5-4C4A-A79D-F5C3BC7AB2E2}" srcId="{AD163E60-EC80-4E15-A288-200265D93D4F}" destId="{7EA3F2DF-E9D1-4DFF-AF89-882AB7CF5053}" srcOrd="1" destOrd="0" parTransId="{CC232688-5FCB-4669-A634-E19EDE43C245}" sibTransId="{12892F54-DF5C-4529-A9B7-3CB208A76351}"/>
    <dgm:cxn modelId="{5AC5E548-6DC7-4F18-A49A-E44D648F9B73}" srcId="{24A08934-39EA-436C-8754-768B8B90AD95}" destId="{EFB1AEB5-BE84-434C-A4E3-66708A1DD1CE}" srcOrd="1" destOrd="0" parTransId="{051EEAE6-999C-4E87-800D-A5B5071831E9}" sibTransId="{E114EEB1-07E5-460B-B3B7-41AEE00EF61B}"/>
    <dgm:cxn modelId="{5D47D55F-4919-4E24-9DC2-85431FBE4E6E}" type="presOf" srcId="{EFB1AEB5-BE84-434C-A4E3-66708A1DD1CE}" destId="{D4C9EDD2-76B4-4D44-948B-73E20F7082B2}" srcOrd="0" destOrd="1" presId="urn:microsoft.com/office/officeart/2005/8/layout/vList2"/>
    <dgm:cxn modelId="{EEDC4343-3B56-43BA-AA5D-990DF591CBF5}" type="presOf" srcId="{D6AB4663-160E-4F72-8DDD-0FD3FADAC996}" destId="{29417B6E-B73C-4351-9D3A-7D6E471C64EB}" srcOrd="0" destOrd="0" presId="urn:microsoft.com/office/officeart/2005/8/layout/vList2"/>
    <dgm:cxn modelId="{37B2D183-D25A-40E2-8D61-2607ACB85B8E}" type="presOf" srcId="{13E35328-85FD-4D88-A612-6DAC2D6AF57F}" destId="{D4C9EDD2-76B4-4D44-948B-73E20F7082B2}" srcOrd="0" destOrd="0" presId="urn:microsoft.com/office/officeart/2005/8/layout/vList2"/>
    <dgm:cxn modelId="{1E77E045-94AB-40B9-8724-D374841D41E4}" type="presOf" srcId="{23860187-1D79-49D3-8949-729AD01004DD}" destId="{14F805A5-24D5-42BC-9617-531F7034B784}" srcOrd="0" destOrd="0" presId="urn:microsoft.com/office/officeart/2005/8/layout/vList2"/>
    <dgm:cxn modelId="{AA7B23C7-054D-4487-B575-0D60FE8D4A6E}" type="presOf" srcId="{AAA3F5A7-A54E-47DE-B832-1837251BCBCE}" destId="{FB722BFF-AADA-43E9-8276-0C289A7223B1}" srcOrd="0" destOrd="1" presId="urn:microsoft.com/office/officeart/2005/8/layout/vList2"/>
    <dgm:cxn modelId="{FE521FAB-6945-4BFE-A9CB-1E0E5110367A}" type="presOf" srcId="{24A08934-39EA-436C-8754-768B8B90AD95}" destId="{26C05EB7-E021-4E8C-B730-443142B86A66}" srcOrd="0" destOrd="0" presId="urn:microsoft.com/office/officeart/2005/8/layout/vList2"/>
    <dgm:cxn modelId="{18184D38-43B0-4907-B9D2-6647DF0B579B}" type="presParOf" srcId="{3A56D650-6A68-45D9-AC2F-CB45F3C7B551}" destId="{29417B6E-B73C-4351-9D3A-7D6E471C64EB}" srcOrd="0" destOrd="0" presId="urn:microsoft.com/office/officeart/2005/8/layout/vList2"/>
    <dgm:cxn modelId="{C1BDF3EC-0BC2-477B-A3F8-9550076A6832}" type="presParOf" srcId="{3A56D650-6A68-45D9-AC2F-CB45F3C7B551}" destId="{FB722BFF-AADA-43E9-8276-0C289A7223B1}" srcOrd="1" destOrd="0" presId="urn:microsoft.com/office/officeart/2005/8/layout/vList2"/>
    <dgm:cxn modelId="{29F66E37-E6F2-4169-8A27-5EFF7A2DCEBC}" type="presParOf" srcId="{3A56D650-6A68-45D9-AC2F-CB45F3C7B551}" destId="{2063C66D-C446-4986-BA5C-432B4C47E69D}" srcOrd="2" destOrd="0" presId="urn:microsoft.com/office/officeart/2005/8/layout/vList2"/>
    <dgm:cxn modelId="{C8DB6645-F7EC-43CE-88AB-D35771148D4F}" type="presParOf" srcId="{3A56D650-6A68-45D9-AC2F-CB45F3C7B551}" destId="{14F805A5-24D5-42BC-9617-531F7034B784}" srcOrd="3" destOrd="0" presId="urn:microsoft.com/office/officeart/2005/8/layout/vList2"/>
    <dgm:cxn modelId="{782C23FD-4613-4A51-9B9D-73E87DAA6655}" type="presParOf" srcId="{3A56D650-6A68-45D9-AC2F-CB45F3C7B551}" destId="{26C05EB7-E021-4E8C-B730-443142B86A66}" srcOrd="4" destOrd="0" presId="urn:microsoft.com/office/officeart/2005/8/layout/vList2"/>
    <dgm:cxn modelId="{E518E434-A3F0-42D4-A6A9-99F575A35371}" type="presParOf" srcId="{3A56D650-6A68-45D9-AC2F-CB45F3C7B551}" destId="{D4C9EDD2-76B4-4D44-948B-73E20F7082B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31.03.2023</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29</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31</a:t>
            </a:fld>
            <a:endParaRPr lang="ru-RU"/>
          </a:p>
        </p:txBody>
      </p:sp>
    </p:spTree>
    <p:extLst>
      <p:ext uri="{BB962C8B-B14F-4D97-AF65-F5344CB8AC3E}">
        <p14:creationId xmlns:p14="http://schemas.microsoft.com/office/powerpoint/2010/main" val="35882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32</a:t>
            </a:fld>
            <a:endParaRPr lang="ru-RU"/>
          </a:p>
        </p:txBody>
      </p:sp>
    </p:spTree>
    <p:extLst>
      <p:ext uri="{BB962C8B-B14F-4D97-AF65-F5344CB8AC3E}">
        <p14:creationId xmlns:p14="http://schemas.microsoft.com/office/powerpoint/2010/main" val="260513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36</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37</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22</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23</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24</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25</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26</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27</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28</a:t>
            </a:fld>
            <a:endParaRPr lang="ru-RU"/>
          </a:p>
        </p:txBody>
      </p:sp>
    </p:spTree>
    <p:extLst>
      <p:ext uri="{BB962C8B-B14F-4D97-AF65-F5344CB8AC3E}">
        <p14:creationId xmlns:p14="http://schemas.microsoft.com/office/powerpoint/2010/main" val="426062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31-Mar-23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31-Mar-23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31-Mar-23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1957248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350639"/>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31-Mar-23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31-Mar-23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31-Mar-23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31-Mar-23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31-Mar-23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31-Mar-23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31-Mar-23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31-Mar-23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31-Mar-23</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jpg"/><Relationship Id="rId5" Type="http://schemas.openxmlformats.org/officeDocument/2006/relationships/hyperlink" Target="http://www.linkedin.com/in/kanatov" TargetMode="External"/><Relationship Id="rId4" Type="http://schemas.openxmlformats.org/officeDocument/2006/relationships/hyperlink" Target="mailto:alexey.v.kanatov@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ru/url?sa=i&amp;rct=j&amp;q=&amp;esrc=s&amp;frm=1&amp;source=images&amp;cd=&amp;ved=0CAcQjRw&amp;url=http://blog.zuehlke.com/en/lean-innovation-mit-nabc/&amp;ei=CtCTVP6BKovM8gWN64LoDw&amp;bvm=bv.82001339,d.dGc&amp;psig=AFQjCNGcpQoho_l6DlLdppO1FZRVgna8_A&amp;ust=1419059561760811"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innopolis.university/en/" TargetMode="External"/><Relationship Id="rId2" Type="http://schemas.openxmlformats.org/officeDocument/2006/relationships/hyperlink" Target="https://www.huawei.com/" TargetMode="External"/><Relationship Id="rId1" Type="http://schemas.openxmlformats.org/officeDocument/2006/relationships/slideLayout" Target="../slideLayouts/slideLayout4.xml"/><Relationship Id="rId6" Type="http://schemas.openxmlformats.org/officeDocument/2006/relationships/hyperlink" Target="https://www.intel.com/" TargetMode="External"/><Relationship Id="rId5" Type="http://schemas.openxmlformats.org/officeDocument/2006/relationships/hyperlink" Target="https://www.worldquant.com/" TargetMode="External"/><Relationship Id="rId4" Type="http://schemas.openxmlformats.org/officeDocument/2006/relationships/hyperlink" Target="https://research.samsung.com/" TargetMode="Externa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kanatov/SLang-.git"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228600" y="2286000"/>
            <a:ext cx="8847390" cy="769441"/>
          </a:xfrm>
          <a:prstGeom prst="rect">
            <a:avLst/>
          </a:prstGeom>
          <a:noFill/>
          <a:ln w="9525">
            <a:noFill/>
            <a:miter lim="800000"/>
            <a:headEnd/>
            <a:tailEnd/>
          </a:ln>
        </p:spPr>
        <p:txBody>
          <a:bodyPr wrap="square" anchor="ctr">
            <a:spAutoFit/>
          </a:bodyPr>
          <a:lstStyle/>
          <a:p>
            <a:pPr algn="ctr"/>
            <a:r>
              <a:rPr lang="en-US" altLang="ko-KR" sz="4400" b="1" dirty="0" smtClean="0">
                <a:solidFill>
                  <a:srgbClr val="0000FF"/>
                </a:solidFill>
                <a:latin typeface="맑은 고딕" pitchFamily="50" charset="-127"/>
                <a:ea typeface="맑은 고딕" pitchFamily="50" charset="-127"/>
              </a:rPr>
              <a:t>Incidence matrix and OOP</a:t>
            </a:r>
            <a:endParaRPr kumimoji="0" lang="en-US" altLang="ko-KR" sz="4400" b="1" dirty="0" smtClean="0">
              <a:solidFill>
                <a:srgbClr val="0000FF"/>
              </a:solidFill>
              <a:latin typeface="맑은 고딕" pitchFamily="50" charset="-127"/>
              <a:ea typeface="맑은 고딕" pitchFamily="50" charset="-127"/>
            </a:endParaRPr>
          </a:p>
        </p:txBody>
      </p:sp>
      <p:pic>
        <p:nvPicPr>
          <p:cNvPr id="8" name="Picture 2" descr="C:\Users\kanatov\Pictures\That is me\Like Craig Burr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51447"/>
            <a:ext cx="1084153" cy="16262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67000" y="5410200"/>
            <a:ext cx="3335447" cy="923330"/>
          </a:xfrm>
          <a:prstGeom prst="rect">
            <a:avLst/>
          </a:prstGeom>
          <a:noFill/>
        </p:spPr>
        <p:txBody>
          <a:bodyPr wrap="square" rtlCol="0">
            <a:spAutoFit/>
          </a:bodyPr>
          <a:lstStyle/>
          <a:p>
            <a:pPr algn="ctr"/>
            <a:r>
              <a:rPr lang="en-US" b="1" dirty="0" smtClean="0"/>
              <a:t>Alexey </a:t>
            </a:r>
            <a:r>
              <a:rPr lang="en-US" b="1" dirty="0" err="1" smtClean="0"/>
              <a:t>Kanatov</a:t>
            </a:r>
            <a:r>
              <a:rPr lang="en-US" b="1" dirty="0" smtClean="0"/>
              <a:t>,</a:t>
            </a:r>
            <a:r>
              <a:rPr lang="ru-RU" b="1" dirty="0" smtClean="0"/>
              <a:t/>
            </a:r>
            <a:br>
              <a:rPr lang="ru-RU" b="1" dirty="0" smtClean="0"/>
            </a:br>
            <a:r>
              <a:rPr lang="en-US" dirty="0" smtClean="0">
                <a:hlinkClick r:id="rId4"/>
              </a:rPr>
              <a:t>alexey.v.kanatov@gmail.com</a:t>
            </a:r>
            <a:endParaRPr lang="ru-RU" dirty="0" smtClean="0"/>
          </a:p>
          <a:p>
            <a:pPr algn="ctr"/>
            <a:r>
              <a:rPr lang="de-DE" u="sng" dirty="0">
                <a:hlinkClick r:id="rId5"/>
              </a:rPr>
              <a:t>LinkedIn</a:t>
            </a:r>
            <a:endParaRPr lang="ru-RU" dirty="0"/>
          </a:p>
        </p:txBody>
      </p:sp>
      <p:pic>
        <p:nvPicPr>
          <p:cNvPr id="2" name="Рисунок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5600" y="4851447"/>
            <a:ext cx="1350264" cy="1737059"/>
          </a:xfrm>
          <a:prstGeom prst="rect">
            <a:avLst/>
          </a:prstGeom>
        </p:spPr>
      </p:pic>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248400" cy="768350"/>
          </a:xfrm>
        </p:spPr>
        <p:txBody>
          <a:bodyPr>
            <a:normAutofit fontScale="90000"/>
          </a:bodyPr>
          <a:lstStyle/>
          <a:p>
            <a:r>
              <a:rPr lang="en-US" b="1" dirty="0" smtClean="0">
                <a:solidFill>
                  <a:srgbClr val="CC6600"/>
                </a:solidFill>
                <a:latin typeface="Comic Sans MS" pitchFamily="66" charset="0"/>
              </a:rPr>
              <a:t>Technological 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10</a:t>
            </a:fld>
            <a:endParaRPr lang="en-US" dirty="0"/>
          </a:p>
        </p:txBody>
      </p:sp>
      <p:sp>
        <p:nvSpPr>
          <p:cNvPr id="6" name="Объект 5"/>
          <p:cNvSpPr>
            <a:spLocks noGrp="1"/>
          </p:cNvSpPr>
          <p:nvPr>
            <p:ph idx="1"/>
          </p:nvPr>
        </p:nvSpPr>
        <p:spPr>
          <a:xfrm>
            <a:off x="228600" y="1143000"/>
            <a:ext cx="8458200" cy="5135563"/>
          </a:xfrm>
        </p:spPr>
        <p:txBody>
          <a:bodyPr>
            <a:normAutofit fontScale="92500" lnSpcReduction="10000"/>
          </a:bodyPr>
          <a:lstStyle/>
          <a:p>
            <a:pPr lvl="1"/>
            <a:r>
              <a:rPr lang="en-US" dirty="0" smtClean="0">
                <a:latin typeface="Arial" pitchFamily="34" charset="0"/>
                <a:cs typeface="Arial" pitchFamily="34" charset="0"/>
              </a:rPr>
              <a:t>Units, modules, standalone routines, usage-inheritance-</a:t>
            </a:r>
            <a:r>
              <a:rPr lang="en-US" dirty="0" err="1" smtClean="0">
                <a:latin typeface="Arial" pitchFamily="34" charset="0"/>
                <a:cs typeface="Arial" pitchFamily="34" charset="0"/>
              </a:rPr>
              <a:t>typification</a:t>
            </a:r>
            <a:endParaRPr lang="en-US" dirty="0">
              <a:latin typeface="Arial" pitchFamily="34" charset="0"/>
              <a:cs typeface="Arial" pitchFamily="34" charset="0"/>
            </a:endParaRPr>
          </a:p>
          <a:p>
            <a:pPr lvl="1"/>
            <a:r>
              <a:rPr lang="en-US" dirty="0" smtClean="0">
                <a:latin typeface="Arial" pitchFamily="34" charset="0"/>
                <a:cs typeface="Arial" pitchFamily="34" charset="0"/>
              </a:rPr>
              <a:t>Alternative approach to inheritance</a:t>
            </a:r>
          </a:p>
          <a:p>
            <a:pPr lvl="1"/>
            <a:r>
              <a:rPr lang="en-US" dirty="0" smtClean="0">
                <a:latin typeface="Arial" pitchFamily="34" charset="0"/>
                <a:cs typeface="Arial" pitchFamily="34" charset="0"/>
              </a:rPr>
              <a:t>Systematic approach to assertions</a:t>
            </a:r>
            <a:endParaRPr lang="en-US" dirty="0">
              <a:latin typeface="Arial" pitchFamily="34" charset="0"/>
              <a:cs typeface="Arial" pitchFamily="34" charset="0"/>
            </a:endParaRPr>
          </a:p>
          <a:p>
            <a:pPr lvl="1"/>
            <a:r>
              <a:rPr lang="en-US" dirty="0" smtClean="0">
                <a:latin typeface="Arial" pitchFamily="34" charset="0"/>
                <a:cs typeface="Arial" pitchFamily="34" charset="0"/>
              </a:rPr>
              <a:t>NULL-safety and absence of non-initialized data (kill 2 flies with one stone)</a:t>
            </a:r>
            <a:endParaRPr lang="en-US" dirty="0">
              <a:latin typeface="Arial" pitchFamily="34" charset="0"/>
              <a:cs typeface="Arial" pitchFamily="34" charset="0"/>
            </a:endParaRPr>
          </a:p>
          <a:p>
            <a:pPr lvl="1"/>
            <a:r>
              <a:rPr lang="en-US" dirty="0" smtClean="0">
                <a:latin typeface="Arial" pitchFamily="34" charset="0"/>
                <a:cs typeface="Arial" pitchFamily="34" charset="0"/>
              </a:rPr>
              <a:t>Constant objects as the foundation for the uniform type system</a:t>
            </a:r>
          </a:p>
          <a:p>
            <a:pPr lvl="1"/>
            <a:r>
              <a:rPr lang="en-US" dirty="0" smtClean="0">
                <a:latin typeface="Arial" pitchFamily="34" charset="0"/>
                <a:cs typeface="Arial" pitchFamily="34" charset="0"/>
              </a:rPr>
              <a:t>Extended and multiple overloading </a:t>
            </a:r>
          </a:p>
          <a:p>
            <a:pPr lvl="1"/>
            <a:r>
              <a:rPr lang="en-US" dirty="0" smtClean="0">
                <a:latin typeface="Arial" pitchFamily="34" charset="0"/>
                <a:cs typeface="Arial" pitchFamily="34" charset="0"/>
              </a:rPr>
              <a:t>Concurrent objects</a:t>
            </a:r>
          </a:p>
          <a:p>
            <a:pPr lvl="1"/>
            <a:r>
              <a:rPr lang="en-US" dirty="0" smtClean="0">
                <a:latin typeface="Arial" pitchFamily="34" charset="0"/>
                <a:cs typeface="Arial" pitchFamily="34" charset="0"/>
              </a:rPr>
              <a:t>Minimal required set of control structures and easy to read flexible syntax</a:t>
            </a:r>
            <a:endParaRPr lang="en-US" dirty="0">
              <a:latin typeface="Arial" pitchFamily="34" charset="0"/>
              <a:cs typeface="Arial" pitchFamily="34" charset="0"/>
            </a:endParaRPr>
          </a:p>
        </p:txBody>
      </p:sp>
    </p:spTree>
    <p:extLst>
      <p:ext uri="{BB962C8B-B14F-4D97-AF65-F5344CB8AC3E}">
        <p14:creationId xmlns:p14="http://schemas.microsoft.com/office/powerpoint/2010/main" val="618232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900"/>
            <a:ext cx="8458200" cy="768350"/>
          </a:xfrm>
        </p:spPr>
        <p:txBody>
          <a:bodyPr>
            <a:normAutofit fontScale="90000"/>
          </a:bodyPr>
          <a:lstStyle/>
          <a:p>
            <a:r>
              <a:rPr lang="en-US" b="1" dirty="0">
                <a:solidFill>
                  <a:srgbClr val="CC6600"/>
                </a:solidFill>
                <a:latin typeface="Comic Sans MS" pitchFamily="66" charset="0"/>
              </a:rPr>
              <a:t>Suggested roadmap: 15HRx15M</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11</a:t>
            </a:fld>
            <a:endParaRPr lang="en-US" dirty="0"/>
          </a:p>
        </p:txBody>
      </p:sp>
      <p:sp>
        <p:nvSpPr>
          <p:cNvPr id="3" name="Объект 2"/>
          <p:cNvSpPr>
            <a:spLocks noGrp="1"/>
          </p:cNvSpPr>
          <p:nvPr>
            <p:ph idx="1"/>
          </p:nvPr>
        </p:nvSpPr>
        <p:spPr/>
        <p:txBody>
          <a:bodyPr/>
          <a:lstStyle/>
          <a:p>
            <a:endParaRPr lang="en-US" dirty="0"/>
          </a:p>
        </p:txBody>
      </p:sp>
      <p:graphicFrame>
        <p:nvGraphicFramePr>
          <p:cNvPr id="7" name="Table 4"/>
          <p:cNvGraphicFramePr>
            <a:graphicFrameLocks noGrp="1"/>
          </p:cNvGraphicFramePr>
          <p:nvPr>
            <p:extLst>
              <p:ext uri="{D42A27DB-BD31-4B8C-83A1-F6EECF244321}">
                <p14:modId xmlns:p14="http://schemas.microsoft.com/office/powerpoint/2010/main" val="499524052"/>
              </p:ext>
            </p:extLst>
          </p:nvPr>
        </p:nvGraphicFramePr>
        <p:xfrm>
          <a:off x="57547" y="852596"/>
          <a:ext cx="9012653" cy="3200400"/>
        </p:xfrm>
        <a:graphic>
          <a:graphicData uri="http://schemas.openxmlformats.org/drawingml/2006/table">
            <a:tbl>
              <a:tblPr firstRow="1" bandRow="1">
                <a:tableStyleId>{5C22544A-7EE6-4342-B048-85BDC9FD1C3A}</a:tableStyleId>
              </a:tblPr>
              <a:tblGrid>
                <a:gridCol w="4248471"/>
                <a:gridCol w="648072"/>
                <a:gridCol w="504056"/>
                <a:gridCol w="216024"/>
                <a:gridCol w="336037"/>
                <a:gridCol w="744083"/>
                <a:gridCol w="875751"/>
                <a:gridCol w="699251"/>
                <a:gridCol w="740908"/>
              </a:tblGrid>
              <a:tr h="230642">
                <a:tc>
                  <a:txBody>
                    <a:bodyPr/>
                    <a:lstStyle/>
                    <a:p>
                      <a:pPr algn="ctr"/>
                      <a:r>
                        <a:rPr lang="en-US" dirty="0" smtClean="0"/>
                        <a:t>Implementation roadmap</a:t>
                      </a:r>
                      <a:endParaRPr lang="en-US" dirty="0"/>
                    </a:p>
                  </a:txBody>
                  <a:tcPr anchor="ctr"/>
                </a:tc>
                <a:tc gridSpan="3">
                  <a:txBody>
                    <a:bodyPr/>
                    <a:lstStyle/>
                    <a:p>
                      <a:pPr algn="ctr"/>
                      <a:r>
                        <a:rPr lang="en-US" dirty="0" smtClean="0"/>
                        <a:t>Q1</a:t>
                      </a:r>
                      <a:endParaRPr lang="en-US" dirty="0"/>
                    </a:p>
                  </a:txBody>
                  <a:tcPr anchor="ctr"/>
                </a:tc>
                <a:tc hMerge="1">
                  <a:txBody>
                    <a:bodyPr/>
                    <a:lstStyle/>
                    <a:p>
                      <a:pPr algn="ctr"/>
                      <a:endParaRPr lang="en-US" dirty="0"/>
                    </a:p>
                  </a:txBody>
                  <a:tcPr/>
                </a:tc>
                <a:tc hMerge="1">
                  <a:txBody>
                    <a:bodyPr/>
                    <a:lstStyle/>
                    <a:p>
                      <a:pPr algn="ctr"/>
                      <a:endParaRPr lang="en-US" dirty="0"/>
                    </a:p>
                  </a:txBody>
                  <a:tcPr/>
                </a:tc>
                <a:tc gridSpan="2">
                  <a:txBody>
                    <a:bodyPr/>
                    <a:lstStyle/>
                    <a:p>
                      <a:pPr algn="ctr"/>
                      <a:r>
                        <a:rPr lang="en-US" dirty="0" smtClean="0"/>
                        <a:t>Q2</a:t>
                      </a:r>
                      <a:endParaRPr lang="en-US" dirty="0"/>
                    </a:p>
                  </a:txBody>
                  <a:tcPr anchor="ctr"/>
                </a:tc>
                <a:tc hMerge="1">
                  <a:txBody>
                    <a:bodyPr/>
                    <a:lstStyle/>
                    <a:p>
                      <a:pPr algn="ctr"/>
                      <a:endParaRPr lang="en-US" dirty="0"/>
                    </a:p>
                  </a:txBody>
                  <a:tcPr/>
                </a:tc>
                <a:tc>
                  <a:txBody>
                    <a:bodyPr/>
                    <a:lstStyle/>
                    <a:p>
                      <a:pPr algn="ctr"/>
                      <a:r>
                        <a:rPr lang="en-US" dirty="0" smtClean="0"/>
                        <a:t>Q3</a:t>
                      </a:r>
                      <a:endParaRPr lang="en-US" dirty="0"/>
                    </a:p>
                  </a:txBody>
                  <a:tcPr anchor="ctr"/>
                </a:tc>
                <a:tc>
                  <a:txBody>
                    <a:bodyPr/>
                    <a:lstStyle/>
                    <a:p>
                      <a:pPr algn="ctr"/>
                      <a:r>
                        <a:rPr lang="en-US" dirty="0" smtClean="0"/>
                        <a:t>Q4</a:t>
                      </a:r>
                      <a:endParaRPr lang="en-US" dirty="0"/>
                    </a:p>
                  </a:txBody>
                  <a:tcPr anchor="ctr"/>
                </a:tc>
                <a:tc>
                  <a:txBody>
                    <a:bodyPr/>
                    <a:lstStyle/>
                    <a:p>
                      <a:pPr algn="ctr"/>
                      <a:r>
                        <a:rPr lang="en-US" dirty="0" smtClean="0"/>
                        <a:t>Q5</a:t>
                      </a:r>
                      <a:endParaRPr lang="en-US" dirty="0"/>
                    </a:p>
                  </a:txBody>
                  <a:tcPr anchor="ctr"/>
                </a:tc>
              </a:tr>
              <a:tr h="323311">
                <a:tc>
                  <a:txBody>
                    <a:bodyPr/>
                    <a:lstStyle/>
                    <a:p>
                      <a:r>
                        <a:rPr lang="en-US" dirty="0" smtClean="0"/>
                        <a:t>Language design</a:t>
                      </a:r>
                      <a:endParaRPr lang="en-US" dirty="0"/>
                    </a:p>
                  </a:txBody>
                  <a:tcPr anchor="ctr"/>
                </a:tc>
                <a:tc gridSpan="3">
                  <a:txBody>
                    <a:bodyPr/>
                    <a:lstStyle/>
                    <a:p>
                      <a:pPr algn="ctr"/>
                      <a:r>
                        <a:rPr lang="en-US" sz="1800" b="1" u="sng" kern="1200" dirty="0" smtClean="0">
                          <a:solidFill>
                            <a:schemeClr val="dk1"/>
                          </a:solidFill>
                          <a:latin typeface="+mn-lt"/>
                          <a:ea typeface="+mn-ea"/>
                          <a:cs typeface="+mn-cs"/>
                        </a:rPr>
                        <a:t>2HR</a:t>
                      </a:r>
                      <a:endParaRPr lang="en-US" sz="1800" b="1" u="sng" kern="1200" dirty="0">
                        <a:solidFill>
                          <a:schemeClr val="dk1"/>
                        </a:solidFill>
                        <a:latin typeface="+mn-lt"/>
                        <a:ea typeface="+mn-ea"/>
                        <a:cs typeface="+mn-cs"/>
                      </a:endParaRPr>
                    </a:p>
                  </a:txBody>
                  <a:tcPr anchor="ctr">
                    <a:solidFill>
                      <a:schemeClr val="accent2"/>
                    </a:solidFill>
                  </a:tcPr>
                </a:tc>
                <a:tc hMerge="1">
                  <a:txBody>
                    <a:bodyPr/>
                    <a:lstStyle/>
                    <a:p>
                      <a:pPr algn="ctr"/>
                      <a:endParaRPr lang="en-US" dirty="0"/>
                    </a:p>
                  </a:txBody>
                  <a:tcPr/>
                </a:tc>
                <a:tc hMerge="1">
                  <a:txBody>
                    <a:bodyPr/>
                    <a:lstStyle/>
                    <a:p>
                      <a:pPr algn="ctr"/>
                      <a:endParaRPr lang="en-US" dirty="0"/>
                    </a:p>
                  </a:txBody>
                  <a:tcPr/>
                </a:tc>
                <a:tc gridSpan="2">
                  <a:txBody>
                    <a:bodyPr/>
                    <a:lstStyle/>
                    <a:p>
                      <a:endParaRPr lang="en-US" dirty="0"/>
                    </a:p>
                  </a:txBody>
                  <a:tcPr anchor="ctr">
                    <a:solidFill>
                      <a:schemeClr val="bg1">
                        <a:lumMod val="85000"/>
                      </a:schemeClr>
                    </a:solidFill>
                  </a:tcPr>
                </a:tc>
                <a:tc hMerge="1">
                  <a:txBody>
                    <a:bodyPr/>
                    <a:lstStyle/>
                    <a:p>
                      <a:pPr algn="ctr"/>
                      <a:endParaRPr lang="en-US" dirty="0"/>
                    </a:p>
                  </a:txBody>
                  <a:tcPr/>
                </a:tc>
                <a:tc>
                  <a:txBody>
                    <a:bodyPr/>
                    <a:lstStyle/>
                    <a:p>
                      <a:endParaRPr lang="ru-RU" dirty="0"/>
                    </a:p>
                  </a:txBody>
                  <a:tcPr anchor="ctr">
                    <a:solidFill>
                      <a:schemeClr val="bg1">
                        <a:lumMod val="85000"/>
                      </a:schemeClr>
                    </a:solidFill>
                  </a:tcPr>
                </a:tc>
                <a:tc>
                  <a:txBody>
                    <a:bodyPr/>
                    <a:lstStyle/>
                    <a:p>
                      <a:endParaRPr lang="ru-RU"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r>
              <a:tr h="565794">
                <a:tc>
                  <a:txBody>
                    <a:bodyPr/>
                    <a:lstStyle/>
                    <a:p>
                      <a:r>
                        <a:rPr lang="en-US" dirty="0" smtClean="0"/>
                        <a:t>Compiler design and development (LLVM-based)</a:t>
                      </a:r>
                      <a:endParaRPr lang="en-US" dirty="0"/>
                    </a:p>
                  </a:txBody>
                  <a:tcPr anchor="ctr"/>
                </a:tc>
                <a:tc gridSpan="5">
                  <a:txBody>
                    <a:bodyPr/>
                    <a:lstStyle/>
                    <a:p>
                      <a:pPr algn="ctr"/>
                      <a:r>
                        <a:rPr lang="en-US" sz="1800" kern="1200" dirty="0" smtClean="0">
                          <a:solidFill>
                            <a:schemeClr val="dk1"/>
                          </a:solidFill>
                          <a:latin typeface="+mn-lt"/>
                          <a:ea typeface="+mn-ea"/>
                          <a:cs typeface="+mn-cs"/>
                        </a:rPr>
                        <a:t>3HR</a:t>
                      </a:r>
                    </a:p>
                  </a:txBody>
                  <a:tcPr anchor="ct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3HR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Runtime design and development</a:t>
                      </a:r>
                      <a:endParaRPr lang="en-US" dirty="0"/>
                    </a:p>
                  </a:txBody>
                  <a:tcPr anchor="ctr"/>
                </a:tc>
                <a:tc>
                  <a:txBody>
                    <a:bodyPr/>
                    <a:lstStyle/>
                    <a:p>
                      <a:pPr algn="ctr"/>
                      <a:endParaRPr lang="en-US" dirty="0"/>
                    </a:p>
                  </a:txBody>
                  <a:tcPr anchor="ctr">
                    <a:solidFill>
                      <a:schemeClr val="bg1">
                        <a:lumMod val="85000"/>
                      </a:schemeClr>
                    </a:solidFill>
                  </a:tcPr>
                </a:tc>
                <a:tc gridSpan="4">
                  <a:txBody>
                    <a:bodyPr/>
                    <a:lstStyle/>
                    <a:p>
                      <a:pPr algn="ctr"/>
                      <a:r>
                        <a:rPr lang="en-US" dirty="0" smtClean="0"/>
                        <a:t>1HR</a:t>
                      </a:r>
                      <a:endParaRPr lang="en-US" dirty="0"/>
                    </a:p>
                  </a:txBody>
                  <a:tcPr anchor="ctr">
                    <a:solidFill>
                      <a:schemeClr val="accent2"/>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5HR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Libraries design and development</a:t>
                      </a:r>
                      <a:endParaRPr lang="en-US" dirty="0"/>
                    </a:p>
                  </a:txBody>
                  <a:tcPr anchor="ctr"/>
                </a:tc>
                <a:tc>
                  <a:txBody>
                    <a:bodyPr/>
                    <a:lstStyle/>
                    <a:p>
                      <a:pPr algn="ctr"/>
                      <a:endParaRPr lang="en-US" dirty="0"/>
                    </a:p>
                  </a:txBody>
                  <a:tcPr anchor="ctr">
                    <a:solidFill>
                      <a:schemeClr val="bg1">
                        <a:lumMod val="85000"/>
                      </a:schemeClr>
                    </a:solidFill>
                  </a:tcPr>
                </a:tc>
                <a:tc gridSpan="4">
                  <a:txBody>
                    <a:bodyPr/>
                    <a:lstStyle/>
                    <a:p>
                      <a:pPr algn="ctr"/>
                      <a:r>
                        <a:rPr lang="en-US" dirty="0" smtClean="0"/>
                        <a:t>1HR</a:t>
                      </a:r>
                      <a:endParaRPr lang="en-US" dirty="0"/>
                    </a:p>
                  </a:txBody>
                  <a:tcPr anchor="ctr">
                    <a:solidFill>
                      <a:schemeClr val="accent2"/>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3HR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IDE integration(Eclipse, MSVC, </a:t>
                      </a:r>
                      <a:r>
                        <a:rPr lang="en-US" dirty="0" err="1" smtClean="0"/>
                        <a:t>JetBrains</a:t>
                      </a:r>
                      <a:r>
                        <a:rPr lang="en-US" dirty="0" smtClean="0"/>
                        <a:t>)</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solidFill>
                      <a:schemeClr val="bg1">
                        <a:lumMod val="85000"/>
                      </a:schemeClr>
                    </a:solidFill>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1HR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Integration and QA</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3">
                  <a:txBody>
                    <a:bodyPr/>
                    <a:lstStyle/>
                    <a:p>
                      <a:pPr algn="ctr"/>
                      <a:endParaRPr lang="en-US" dirty="0"/>
                    </a:p>
                  </a:txBody>
                  <a:tcPr anchor="ctr">
                    <a:solidFill>
                      <a:schemeClr val="bg1">
                        <a:lumMod val="85000"/>
                      </a:schemeClr>
                    </a:solidFill>
                  </a:tcPr>
                </a:tc>
                <a:tc hMerge="1">
                  <a:txBody>
                    <a:bodyPr/>
                    <a:lstStyle/>
                    <a:p>
                      <a:endParaRPr lang="en-US"/>
                    </a:p>
                  </a:txBody>
                  <a:tcPr/>
                </a:tc>
                <a:tc hMerge="1">
                  <a:txBody>
                    <a:bodyPr/>
                    <a:lstStyle/>
                    <a:p>
                      <a:pPr algn="ctr"/>
                      <a:endParaRPr lang="en-US" dirty="0"/>
                    </a:p>
                  </a:txBody>
                  <a:tcPr/>
                </a:tc>
                <a:tc gridSpan="3">
                  <a:txBody>
                    <a:bodyPr/>
                    <a:lstStyle/>
                    <a:p>
                      <a:pPr algn="ctr"/>
                      <a:r>
                        <a:rPr lang="en-US" dirty="0" smtClean="0"/>
                        <a:t>2HR</a:t>
                      </a:r>
                      <a:endParaRPr lang="ru-RU" dirty="0"/>
                    </a:p>
                  </a:txBody>
                  <a:tcPr anchor="ctr">
                    <a:solidFill>
                      <a:schemeClr val="accent2"/>
                    </a:solidFill>
                  </a:tcPr>
                </a:tc>
                <a:tc hMerge="1">
                  <a:txBody>
                    <a:bodyPr/>
                    <a:lstStyle/>
                    <a:p>
                      <a:endParaRPr lang="ru-RU"/>
                    </a:p>
                  </a:txBody>
                  <a:tcPr/>
                </a:tc>
                <a:tc hMerge="1">
                  <a:txBody>
                    <a:bodyPr/>
                    <a:lstStyle/>
                    <a:p>
                      <a:pPr algn="ctr"/>
                      <a:endParaRPr lang="en-US" dirty="0"/>
                    </a:p>
                  </a:txBody>
                  <a:tcPr>
                    <a:solidFill>
                      <a:schemeClr val="accent2"/>
                    </a:solidFill>
                  </a:tcPr>
                </a:tc>
              </a:tr>
              <a:tr h="323311">
                <a:tc>
                  <a:txBody>
                    <a:bodyPr/>
                    <a:lstStyle/>
                    <a:p>
                      <a:r>
                        <a:rPr lang="en-US" dirty="0" smtClean="0"/>
                        <a:t>Documentation</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2">
                  <a:txBody>
                    <a:bodyPr/>
                    <a:lstStyle/>
                    <a:p>
                      <a:pPr algn="ctr"/>
                      <a:endParaRPr lang="en-US" dirty="0"/>
                    </a:p>
                  </a:txBody>
                  <a:tcPr anchor="ctr">
                    <a:solidFill>
                      <a:schemeClr val="bg1">
                        <a:lumMod val="85000"/>
                      </a:schemeClr>
                    </a:solidFill>
                  </a:tcPr>
                </a:tc>
                <a:tc hMerge="1">
                  <a:txBody>
                    <a:bodyPr/>
                    <a:lstStyle/>
                    <a:p>
                      <a:endParaRPr lang="en-US"/>
                    </a:p>
                  </a:txBody>
                  <a:tcPr/>
                </a:tc>
                <a:tc>
                  <a:txBody>
                    <a:bodyPr/>
                    <a:lstStyle/>
                    <a:p>
                      <a:pPr algn="ctr"/>
                      <a:endParaRPr lang="en-US" dirty="0"/>
                    </a:p>
                  </a:txBody>
                  <a:tcPr anchor="ctr">
                    <a:solidFill>
                      <a:schemeClr val="bg1">
                        <a:lumMod val="85000"/>
                      </a:schemeClr>
                    </a:solidFill>
                  </a:tcPr>
                </a:tc>
                <a:tc gridSpan="3">
                  <a:txBody>
                    <a:bodyPr/>
                    <a:lstStyle/>
                    <a:p>
                      <a:pPr algn="ctr"/>
                      <a:r>
                        <a:rPr lang="en-US" dirty="0" smtClean="0"/>
                        <a:t>1HR</a:t>
                      </a:r>
                      <a:endParaRPr lang="ru-RU" dirty="0"/>
                    </a:p>
                  </a:txBody>
                  <a:tcPr anchor="ctr">
                    <a:solidFill>
                      <a:schemeClr val="accent2"/>
                    </a:solidFill>
                  </a:tcPr>
                </a:tc>
                <a:tc hMerge="1">
                  <a:txBody>
                    <a:bodyPr/>
                    <a:lstStyle/>
                    <a:p>
                      <a:endParaRPr lang="ru-RU"/>
                    </a:p>
                  </a:txBody>
                  <a:tcPr/>
                </a:tc>
                <a:tc hMerge="1">
                  <a:txBody>
                    <a:bodyPr/>
                    <a:lstStyle/>
                    <a:p>
                      <a:pPr algn="ctr"/>
                      <a:endParaRPr lang="en-US" dirty="0"/>
                    </a:p>
                  </a:txBody>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770389921"/>
              </p:ext>
            </p:extLst>
          </p:nvPr>
        </p:nvGraphicFramePr>
        <p:xfrm>
          <a:off x="108408" y="4427099"/>
          <a:ext cx="8928992" cy="2392680"/>
        </p:xfrm>
        <a:graphic>
          <a:graphicData uri="http://schemas.openxmlformats.org/drawingml/2006/table">
            <a:tbl>
              <a:tblPr firstRow="1" bandRow="1">
                <a:tableStyleId>{5C22544A-7EE6-4342-B048-85BDC9FD1C3A}</a:tableStyleId>
              </a:tblPr>
              <a:tblGrid>
                <a:gridCol w="4212976"/>
                <a:gridCol w="731178"/>
                <a:gridCol w="590347"/>
                <a:gridCol w="406667"/>
                <a:gridCol w="648072"/>
                <a:gridCol w="863888"/>
                <a:gridCol w="737933"/>
                <a:gridCol w="737931"/>
              </a:tblGrid>
              <a:tr h="319648">
                <a:tc>
                  <a:txBody>
                    <a:bodyPr/>
                    <a:lstStyle/>
                    <a:p>
                      <a:pPr algn="ctr"/>
                      <a:r>
                        <a:rPr lang="en-US" dirty="0" smtClean="0"/>
                        <a:t>Deliverables roadmap</a:t>
                      </a:r>
                      <a:endParaRPr lang="en-US" dirty="0"/>
                    </a:p>
                  </a:txBody>
                  <a:tcPr/>
                </a:tc>
                <a:tc gridSpan="2">
                  <a:txBody>
                    <a:bodyPr/>
                    <a:lstStyle/>
                    <a:p>
                      <a:pPr algn="ctr"/>
                      <a:r>
                        <a:rPr lang="en-US" dirty="0" smtClean="0"/>
                        <a:t>Q1</a:t>
                      </a:r>
                      <a:endParaRPr lang="en-US" dirty="0"/>
                    </a:p>
                  </a:txBody>
                  <a:tcPr anchor="ctr"/>
                </a:tc>
                <a:tc hMerge="1">
                  <a:txBody>
                    <a:bodyPr/>
                    <a:lstStyle/>
                    <a:p>
                      <a:pPr algn="ctr"/>
                      <a:endParaRPr lang="en-US" dirty="0"/>
                    </a:p>
                  </a:txBody>
                  <a:tcPr/>
                </a:tc>
                <a:tc gridSpan="2">
                  <a:txBody>
                    <a:bodyPr/>
                    <a:lstStyle/>
                    <a:p>
                      <a:pPr algn="ctr"/>
                      <a:r>
                        <a:rPr lang="en-US" dirty="0" smtClean="0"/>
                        <a:t>Q2</a:t>
                      </a:r>
                      <a:endParaRPr lang="en-US" dirty="0"/>
                    </a:p>
                  </a:txBody>
                  <a:tcPr anchor="ctr"/>
                </a:tc>
                <a:tc hMerge="1">
                  <a:txBody>
                    <a:bodyPr/>
                    <a:lstStyle/>
                    <a:p>
                      <a:pPr algn="ctr"/>
                      <a:endParaRPr lang="en-US" dirty="0"/>
                    </a:p>
                  </a:txBody>
                  <a:tcPr/>
                </a:tc>
                <a:tc>
                  <a:txBody>
                    <a:bodyPr/>
                    <a:lstStyle/>
                    <a:p>
                      <a:pPr algn="ctr"/>
                      <a:r>
                        <a:rPr lang="en-US" dirty="0" smtClean="0"/>
                        <a:t>Q3</a:t>
                      </a:r>
                      <a:endParaRPr lang="en-US" dirty="0"/>
                    </a:p>
                  </a:txBody>
                  <a:tcPr anchor="ctr"/>
                </a:tc>
                <a:tc>
                  <a:txBody>
                    <a:bodyPr/>
                    <a:lstStyle/>
                    <a:p>
                      <a:pPr algn="ctr"/>
                      <a:r>
                        <a:rPr lang="en-US" dirty="0" smtClean="0"/>
                        <a:t>Q4</a:t>
                      </a:r>
                      <a:endParaRPr lang="en-US" dirty="0"/>
                    </a:p>
                  </a:txBody>
                  <a:tcPr anchor="ctr"/>
                </a:tc>
                <a:tc>
                  <a:txBody>
                    <a:bodyPr/>
                    <a:lstStyle/>
                    <a:p>
                      <a:pPr algn="ctr"/>
                      <a:r>
                        <a:rPr lang="en-US" dirty="0" smtClean="0"/>
                        <a:t>Q5</a:t>
                      </a:r>
                      <a:endParaRPr lang="en-US" dirty="0"/>
                    </a:p>
                  </a:txBody>
                  <a:tcPr anchor="ctr"/>
                </a:tc>
              </a:tr>
              <a:tr h="370840">
                <a:tc>
                  <a:txBody>
                    <a:bodyPr/>
                    <a:lstStyle/>
                    <a:p>
                      <a:r>
                        <a:rPr lang="en-US" dirty="0" smtClean="0"/>
                        <a:t>Language description</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dk1"/>
                          </a:solidFill>
                          <a:latin typeface="+mn-lt"/>
                          <a:ea typeface="+mn-ea"/>
                          <a:cs typeface="+mn-cs"/>
                        </a:rPr>
                        <a:t>alpha</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dk1"/>
                          </a:solidFill>
                          <a:latin typeface="+mn-lt"/>
                          <a:ea typeface="+mn-ea"/>
                          <a:cs typeface="+mn-cs"/>
                        </a:rPr>
                        <a:t>beta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final</a:t>
                      </a: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r>
              <a:tr h="370840">
                <a:tc>
                  <a:txBody>
                    <a:bodyPr/>
                    <a:lstStyle/>
                    <a:p>
                      <a:r>
                        <a:rPr lang="en-US" dirty="0" smtClean="0"/>
                        <a:t>Command-line</a:t>
                      </a:r>
                      <a:r>
                        <a:rPr lang="en-US" baseline="0" dirty="0" smtClean="0"/>
                        <a:t> compiler releases</a:t>
                      </a:r>
                      <a:endParaRPr lang="en-US" dirty="0"/>
                    </a:p>
                  </a:txBody>
                  <a:tcPr/>
                </a:tc>
                <a:tc>
                  <a:txBody>
                    <a:bodyPr/>
                    <a:lstStyle/>
                    <a:p>
                      <a:endParaRPr lang="en-US"/>
                    </a:p>
                  </a:txBody>
                  <a:tcPr/>
                </a:tc>
                <a:tc>
                  <a:txBody>
                    <a:bodyPr/>
                    <a:lstStyle/>
                    <a:p>
                      <a:endParaRPr lang="en-US" dirty="0"/>
                    </a:p>
                  </a:txBody>
                  <a:tcPr/>
                </a:tc>
                <a:tc>
                  <a:txBody>
                    <a:bodyPr/>
                    <a:lstStyle/>
                    <a:p>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beta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r h="370840">
                <a:tc>
                  <a:txBody>
                    <a:bodyPr/>
                    <a:lstStyle/>
                    <a:p>
                      <a:r>
                        <a:rPr lang="en-US" dirty="0" smtClean="0"/>
                        <a:t>Runtime</a:t>
                      </a:r>
                      <a:r>
                        <a:rPr lang="en-US" baseline="0" dirty="0" smtClean="0"/>
                        <a:t> releases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algn="r"/>
                      <a:r>
                        <a:rPr lang="en-US" sz="1200" b="1" dirty="0" smtClean="0"/>
                        <a:t>Hello world</a:t>
                      </a:r>
                      <a:endParaRPr lang="en-US" sz="1200" b="1" dirty="0"/>
                    </a:p>
                  </a:txBody>
                  <a:tcPr/>
                </a:tc>
                <a:tc>
                  <a:txBody>
                    <a:bodyPr/>
                    <a:lstStyle/>
                    <a:p>
                      <a:pPr algn="r"/>
                      <a:r>
                        <a:rPr lang="en-US" sz="1200" dirty="0" smtClean="0"/>
                        <a:t>Garbage</a:t>
                      </a:r>
                      <a:r>
                        <a:rPr lang="en-US" sz="1200" baseline="0" dirty="0" smtClean="0"/>
                        <a:t> collector</a:t>
                      </a:r>
                      <a:endParaRPr lang="en-US" sz="1200" dirty="0"/>
                    </a:p>
                  </a:txBody>
                  <a:tcPr/>
                </a:tc>
                <a:tc>
                  <a:txBody>
                    <a:bodyPr/>
                    <a:lstStyle/>
                    <a:p>
                      <a:endParaRPr lang="en-US" dirty="0"/>
                    </a:p>
                  </a:txBody>
                  <a:tcPr/>
                </a:tc>
                <a:tc>
                  <a:txBody>
                    <a:bodyPr/>
                    <a:lstStyle/>
                    <a:p>
                      <a:endParaRPr lang="en-US" b="1" dirty="0"/>
                    </a:p>
                  </a:txBody>
                  <a:tcPr/>
                </a:tc>
              </a:tr>
              <a:tr h="370840">
                <a:tc>
                  <a:txBody>
                    <a:bodyPr/>
                    <a:lstStyle/>
                    <a:p>
                      <a:r>
                        <a:rPr lang="en-US" dirty="0" smtClean="0"/>
                        <a:t>Libraries</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sz="1200" kern="1200" dirty="0" smtClean="0">
                          <a:solidFill>
                            <a:schemeClr val="dk1"/>
                          </a:solidFill>
                          <a:latin typeface="+mn-lt"/>
                          <a:ea typeface="+mn-ea"/>
                          <a:cs typeface="+mn-cs"/>
                        </a:rPr>
                        <a:t>design</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beta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r h="370840">
                <a:tc>
                  <a:txBody>
                    <a:bodyPr/>
                    <a:lstStyle/>
                    <a:p>
                      <a:r>
                        <a:rPr lang="en-US" dirty="0" err="1" smtClean="0"/>
                        <a:t>SLang</a:t>
                      </a:r>
                      <a:r>
                        <a:rPr lang="en-US" dirty="0" smtClean="0"/>
                        <a:t> SDK for one platform </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sz="1200" kern="1200" dirty="0">
                        <a:solidFill>
                          <a:schemeClr val="dk1"/>
                        </a:solidFill>
                        <a:latin typeface="+mn-lt"/>
                        <a:ea typeface="+mn-ea"/>
                        <a:cs typeface="+mn-cs"/>
                      </a:endParaRPr>
                    </a:p>
                  </a:txBody>
                  <a:tcPr/>
                </a:tc>
                <a:tc>
                  <a:txBody>
                    <a:bodyPr/>
                    <a:lstStyle/>
                    <a:p>
                      <a:pPr algn="ctr"/>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bl>
          </a:graphicData>
        </a:graphic>
      </p:graphicFrame>
      <p:graphicFrame>
        <p:nvGraphicFramePr>
          <p:cNvPr id="11" name="Table 3"/>
          <p:cNvGraphicFramePr>
            <a:graphicFrameLocks noGrp="1"/>
          </p:cNvGraphicFramePr>
          <p:nvPr>
            <p:extLst>
              <p:ext uri="{D42A27DB-BD31-4B8C-83A1-F6EECF244321}">
                <p14:modId xmlns:p14="http://schemas.microsoft.com/office/powerpoint/2010/main" val="1192777429"/>
              </p:ext>
            </p:extLst>
          </p:nvPr>
        </p:nvGraphicFramePr>
        <p:xfrm>
          <a:off x="4317672" y="4034112"/>
          <a:ext cx="4752528" cy="365760"/>
        </p:xfrm>
        <a:graphic>
          <a:graphicData uri="http://schemas.openxmlformats.org/drawingml/2006/table">
            <a:tbl>
              <a:tblPr firstRow="1" bandRow="1">
                <a:tableStyleId>{5C22544A-7EE6-4342-B048-85BDC9FD1C3A}</a:tableStyleId>
              </a:tblPr>
              <a:tblGrid>
                <a:gridCol w="2448272"/>
                <a:gridCol w="2304256"/>
              </a:tblGrid>
              <a:tr h="360039">
                <a:tc>
                  <a:txBody>
                    <a:bodyPr/>
                    <a:lstStyle/>
                    <a:p>
                      <a:r>
                        <a:rPr lang="en-US" dirty="0" smtClean="0"/>
                        <a:t>Phase I</a:t>
                      </a:r>
                      <a:endParaRPr lang="en-US" dirty="0"/>
                    </a:p>
                  </a:txBody>
                  <a:tcPr/>
                </a:tc>
                <a:tc>
                  <a:txBody>
                    <a:bodyPr/>
                    <a:lstStyle/>
                    <a:p>
                      <a:r>
                        <a:rPr lang="en-US" dirty="0" smtClean="0"/>
                        <a:t>Phase II</a:t>
                      </a:r>
                      <a:endParaRPr lang="en-US" dirty="0"/>
                    </a:p>
                  </a:txBody>
                  <a:tcPr/>
                </a:tc>
              </a:tr>
            </a:tbl>
          </a:graphicData>
        </a:graphic>
      </p:graphicFrame>
    </p:spTree>
    <p:extLst>
      <p:ext uri="{BB962C8B-B14F-4D97-AF65-F5344CB8AC3E}">
        <p14:creationId xmlns:p14="http://schemas.microsoft.com/office/powerpoint/2010/main" val="1432149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6248400" cy="3810000"/>
          </a:xfrm>
        </p:spPr>
        <p:txBody>
          <a:bodyPr>
            <a:noAutofit/>
          </a:bodyPr>
          <a:lstStyle/>
          <a:p>
            <a:r>
              <a:rPr lang="en-US" sz="8000" b="1" dirty="0">
                <a:solidFill>
                  <a:srgbClr val="CC6600"/>
                </a:solidFill>
                <a:latin typeface="Comic Sans MS" pitchFamily="66" charset="0"/>
              </a:rPr>
              <a:t>Appendix</a:t>
            </a:r>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12</a:t>
            </a:fld>
            <a:endParaRPr lang="en-US"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2219175126"/>
              </p:ext>
            </p:extLst>
          </p:nvPr>
        </p:nvGraphicFramePr>
        <p:xfrm>
          <a:off x="457200" y="1015707"/>
          <a:ext cx="8153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2971800" y="228600"/>
            <a:ext cx="3376612" cy="76835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CC6600"/>
                </a:solidFill>
                <a:latin typeface="Comic Sans MS" pitchFamily="66" charset="0"/>
              </a:rPr>
              <a:t>Vision</a:t>
            </a:r>
            <a:endParaRPr lang="en-US" b="1" dirty="0">
              <a:solidFill>
                <a:srgbClr val="CC6600"/>
              </a:solidFill>
              <a:latin typeface="Comic Sans MS" pitchFamily="66" charset="0"/>
            </a:endParaRPr>
          </a:p>
        </p:txBody>
      </p:sp>
      <p:sp>
        <p:nvSpPr>
          <p:cNvPr id="6" name="Номер слайда 1"/>
          <p:cNvSpPr>
            <a:spLocks noGrp="1"/>
          </p:cNvSpPr>
          <p:nvPr>
            <p:ph type="sldNum" sz="quarter" idx="12"/>
          </p:nvPr>
        </p:nvSpPr>
        <p:spPr>
          <a:xfrm>
            <a:off x="6553200" y="6356350"/>
            <a:ext cx="2133600" cy="365125"/>
          </a:xfrm>
        </p:spPr>
        <p:txBody>
          <a:bodyPr/>
          <a:lstStyle/>
          <a:p>
            <a:fld id="{6278F348-CCBC-472B-BC3F-23EBF19EE4D4}" type="slidenum">
              <a:rPr lang="en-US" smtClean="0"/>
              <a:t>13</a:t>
            </a:fld>
            <a:endParaRPr lang="en-US" dirty="0"/>
          </a:p>
        </p:txBody>
      </p:sp>
    </p:spTree>
    <p:extLst>
      <p:ext uri="{BB962C8B-B14F-4D97-AF65-F5344CB8AC3E}">
        <p14:creationId xmlns:p14="http://schemas.microsoft.com/office/powerpoint/2010/main" val="252017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14</a:t>
            </a:fld>
            <a:endParaRPr lang="en-US" dirty="0"/>
          </a:p>
        </p:txBody>
      </p:sp>
      <p:sp>
        <p:nvSpPr>
          <p:cNvPr id="3" name="Content Placeholder 2"/>
          <p:cNvSpPr txBox="1">
            <a:spLocks/>
          </p:cNvSpPr>
          <p:nvPr/>
        </p:nvSpPr>
        <p:spPr>
          <a:xfrm>
            <a:off x="1379592" y="838200"/>
            <a:ext cx="6648449" cy="3886200"/>
          </a:xfrm>
          <a:prstGeom prst="rect">
            <a:avLst/>
          </a:prstGeom>
          <a:ln>
            <a:solidFill>
              <a:schemeClr val="accent1">
                <a:shade val="95000"/>
                <a:satMod val="105000"/>
              </a:schemeClr>
            </a:solidFill>
          </a:ln>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Server(enterprise) =&gt; speed, concurrency, power consumption </a:t>
            </a:r>
          </a:p>
          <a:p>
            <a:r>
              <a:rPr lang="en-US" sz="2800" dirty="0" smtClean="0"/>
              <a:t>Desktop(single user) =&gt; speed</a:t>
            </a:r>
          </a:p>
          <a:p>
            <a:r>
              <a:rPr lang="en-US" sz="2800" dirty="0" smtClean="0"/>
              <a:t>Mobile =&gt; code size, power consumption </a:t>
            </a:r>
          </a:p>
          <a:p>
            <a:r>
              <a:rPr lang="en-US" sz="2800" dirty="0" smtClean="0"/>
              <a:t>Embedded, real-time =&gt; code size, speed, no GC delays</a:t>
            </a:r>
          </a:p>
          <a:p>
            <a:r>
              <a:rPr lang="en-US" sz="2800" dirty="0" smtClean="0"/>
              <a:t>Ultra mobile (</a:t>
            </a:r>
            <a:r>
              <a:rPr lang="en-US" sz="2800" dirty="0" err="1" smtClean="0"/>
              <a:t>IoT</a:t>
            </a:r>
            <a:r>
              <a:rPr lang="en-US" sz="2800" dirty="0" smtClean="0"/>
              <a:t>) =&gt; code size, power consumption</a:t>
            </a:r>
            <a:endParaRPr lang="en-US" sz="2800" dirty="0"/>
          </a:p>
        </p:txBody>
      </p:sp>
      <p:sp>
        <p:nvSpPr>
          <p:cNvPr id="4" name="TextBox 3"/>
          <p:cNvSpPr txBox="1"/>
          <p:nvPr/>
        </p:nvSpPr>
        <p:spPr>
          <a:xfrm>
            <a:off x="131858" y="152400"/>
            <a:ext cx="7183341" cy="461665"/>
          </a:xfrm>
          <a:prstGeom prst="rect">
            <a:avLst/>
          </a:prstGeom>
          <a:noFill/>
        </p:spPr>
        <p:txBody>
          <a:bodyPr wrap="square" rtlCol="0">
            <a:spAutoFit/>
          </a:bodyPr>
          <a:lstStyle/>
          <a:p>
            <a:pPr marL="514350" indent="-514350">
              <a:buFont typeface="Wingdings" panose="05000000000000000000" pitchFamily="2" charset="2"/>
              <a:buAutoNum type="romanUcParenBoth" startAt="2"/>
            </a:pPr>
            <a:r>
              <a:rPr lang="en-US" sz="2400" b="1" u="sng" dirty="0" smtClean="0"/>
              <a:t>Execution targets, usage models</a:t>
            </a:r>
          </a:p>
        </p:txBody>
      </p:sp>
      <p:sp>
        <p:nvSpPr>
          <p:cNvPr id="5" name="TextBox 4"/>
          <p:cNvSpPr txBox="1"/>
          <p:nvPr/>
        </p:nvSpPr>
        <p:spPr>
          <a:xfrm>
            <a:off x="8085192" y="838200"/>
            <a:ext cx="923330" cy="4267200"/>
          </a:xfrm>
          <a:prstGeom prst="rect">
            <a:avLst/>
          </a:prstGeom>
          <a:noFill/>
          <a:ln>
            <a:solidFill>
              <a:schemeClr val="accent1">
                <a:shade val="95000"/>
                <a:satMod val="105000"/>
              </a:schemeClr>
            </a:solidFill>
          </a:ln>
        </p:spPr>
        <p:txBody>
          <a:bodyPr vert="vert" wrap="square" rtlCol="0">
            <a:spAutoFit/>
          </a:bodyPr>
          <a:lstStyle/>
          <a:p>
            <a:r>
              <a:rPr lang="en-US" sz="2400" dirty="0" smtClean="0"/>
              <a:t>Code reuse and  reliability. </a:t>
            </a:r>
          </a:p>
          <a:p>
            <a:r>
              <a:rPr lang="en-US" sz="2400" dirty="0" smtClean="0"/>
              <a:t>Rapid application development.</a:t>
            </a:r>
            <a:endParaRPr lang="en-US" sz="2400" dirty="0"/>
          </a:p>
        </p:txBody>
      </p:sp>
      <p:sp>
        <p:nvSpPr>
          <p:cNvPr id="6" name="TextBox 5"/>
          <p:cNvSpPr txBox="1"/>
          <p:nvPr/>
        </p:nvSpPr>
        <p:spPr>
          <a:xfrm>
            <a:off x="770930" y="845489"/>
            <a:ext cx="553998" cy="2819400"/>
          </a:xfrm>
          <a:prstGeom prst="rect">
            <a:avLst/>
          </a:prstGeom>
          <a:noFill/>
          <a:ln>
            <a:solidFill>
              <a:schemeClr val="accent1">
                <a:shade val="95000"/>
                <a:satMod val="105000"/>
              </a:schemeClr>
            </a:solidFill>
          </a:ln>
        </p:spPr>
        <p:txBody>
          <a:bodyPr vert="vert" wrap="square" rtlCol="0">
            <a:spAutoFit/>
          </a:bodyPr>
          <a:lstStyle/>
          <a:p>
            <a:r>
              <a:rPr lang="en-US" sz="2400" dirty="0" smtClean="0"/>
              <a:t>Complicated program</a:t>
            </a:r>
            <a:endParaRPr lang="en-US" sz="2400" dirty="0"/>
          </a:p>
        </p:txBody>
      </p:sp>
      <p:sp>
        <p:nvSpPr>
          <p:cNvPr id="7" name="TextBox 6"/>
          <p:cNvSpPr txBox="1"/>
          <p:nvPr/>
        </p:nvSpPr>
        <p:spPr>
          <a:xfrm>
            <a:off x="152400" y="2438400"/>
            <a:ext cx="553998" cy="2286000"/>
          </a:xfrm>
          <a:prstGeom prst="rect">
            <a:avLst/>
          </a:prstGeom>
          <a:noFill/>
          <a:ln>
            <a:solidFill>
              <a:schemeClr val="accent1">
                <a:shade val="95000"/>
                <a:satMod val="105000"/>
              </a:schemeClr>
            </a:solidFill>
          </a:ln>
        </p:spPr>
        <p:txBody>
          <a:bodyPr vert="vert" wrap="square" rtlCol="0">
            <a:spAutoFit/>
          </a:bodyPr>
          <a:lstStyle/>
          <a:p>
            <a:r>
              <a:rPr lang="en-US" sz="2400" dirty="0" smtClean="0"/>
              <a:t>Script</a:t>
            </a:r>
            <a:endParaRPr lang="en-US" sz="2400" dirty="0"/>
          </a:p>
        </p:txBody>
      </p:sp>
      <p:sp>
        <p:nvSpPr>
          <p:cNvPr id="8" name="TextBox 7"/>
          <p:cNvSpPr txBox="1"/>
          <p:nvPr/>
        </p:nvSpPr>
        <p:spPr>
          <a:xfrm>
            <a:off x="1" y="4953000"/>
            <a:ext cx="802804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JIT &amp; AOT compilation leads to increase of power consumption on device</a:t>
            </a:r>
          </a:p>
          <a:p>
            <a:pPr marL="342900" indent="-342900">
              <a:buFont typeface="Arial" panose="020B0604020202020204" pitchFamily="34" charset="0"/>
              <a:buChar char="•"/>
            </a:pPr>
            <a:r>
              <a:rPr lang="en-US" sz="2000" dirty="0" smtClean="0"/>
              <a:t>Native code leads to code size growth (can be optimized with doing 16/8 bit encoding</a:t>
            </a:r>
          </a:p>
          <a:p>
            <a:r>
              <a:rPr lang="en-US" sz="2000" dirty="0" smtClean="0"/>
              <a:t>So, hybrid execution mode allows to cover all target segments.</a:t>
            </a:r>
          </a:p>
        </p:txBody>
      </p:sp>
    </p:spTree>
    <p:extLst>
      <p:ext uri="{BB962C8B-B14F-4D97-AF65-F5344CB8AC3E}">
        <p14:creationId xmlns:p14="http://schemas.microsoft.com/office/powerpoint/2010/main" val="1873099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15</a:t>
            </a:fld>
            <a:endParaRPr lang="en-US"/>
          </a:p>
        </p:txBody>
      </p:sp>
      <p:sp>
        <p:nvSpPr>
          <p:cNvPr id="4" name="TextBox 3"/>
          <p:cNvSpPr txBox="1"/>
          <p:nvPr/>
        </p:nvSpPr>
        <p:spPr>
          <a:xfrm>
            <a:off x="0" y="68911"/>
            <a:ext cx="9220200" cy="461665"/>
          </a:xfrm>
          <a:prstGeom prst="rect">
            <a:avLst/>
          </a:prstGeom>
          <a:noFill/>
        </p:spPr>
        <p:txBody>
          <a:bodyPr wrap="square" rtlCol="0">
            <a:spAutoFit/>
          </a:bodyPr>
          <a:lstStyle/>
          <a:p>
            <a:pPr marL="514350" indent="-514350">
              <a:buFont typeface="Wingdings" panose="05000000000000000000" pitchFamily="2" charset="2"/>
              <a:buAutoNum type="romanUcParenBoth" startAt="3"/>
            </a:pPr>
            <a:r>
              <a:rPr lang="en-US" sz="2400" b="1" u="sng" dirty="0" smtClean="0"/>
              <a:t>The Slang language: we all speak slang, so let’s program in Slang!</a:t>
            </a:r>
          </a:p>
        </p:txBody>
      </p:sp>
      <p:graphicFrame>
        <p:nvGraphicFramePr>
          <p:cNvPr id="9" name="Схема 8"/>
          <p:cNvGraphicFramePr/>
          <p:nvPr>
            <p:extLst>
              <p:ext uri="{D42A27DB-BD31-4B8C-83A1-F6EECF244321}">
                <p14:modId xmlns:p14="http://schemas.microsoft.com/office/powerpoint/2010/main" val="4207743484"/>
              </p:ext>
            </p:extLst>
          </p:nvPr>
        </p:nvGraphicFramePr>
        <p:xfrm>
          <a:off x="152400" y="530576"/>
          <a:ext cx="8915400" cy="6251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61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0"/>
            <a:ext cx="9865096" cy="620688"/>
          </a:xfrm>
        </p:spPr>
        <p:txBody>
          <a:bodyPr>
            <a:noAutofit/>
          </a:bodyPr>
          <a:lstStyle/>
          <a:p>
            <a:r>
              <a:rPr lang="en-US" sz="3600" dirty="0" smtClean="0">
                <a:latin typeface="Arial" panose="020B0604020202020204" pitchFamily="34" charset="0"/>
                <a:cs typeface="Arial" panose="020B0604020202020204" pitchFamily="34" charset="0"/>
              </a:rPr>
              <a:t>Differentiating factors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2211" y="908720"/>
            <a:ext cx="8856984" cy="4464496"/>
          </a:xfrm>
        </p:spPr>
        <p:txBody>
          <a:bodyPr>
            <a:normAutofit fontScale="92500" lnSpcReduction="20000"/>
          </a:bodyPr>
          <a:lstStyle/>
          <a:p>
            <a:r>
              <a:rPr lang="en-US" sz="2800" b="1" dirty="0" smtClean="0">
                <a:latin typeface="Arial" panose="020B0604020202020204" pitchFamily="34" charset="0"/>
                <a:cs typeface="Arial" panose="020B0604020202020204" pitchFamily="34" charset="0"/>
              </a:rPr>
              <a:t>Reliability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applications development</a:t>
            </a:r>
          </a:p>
          <a:p>
            <a:pPr lvl="1"/>
            <a:r>
              <a:rPr lang="en-US" sz="2400" dirty="0" smtClean="0">
                <a:latin typeface="Arial" panose="020B0604020202020204" pitchFamily="34" charset="0"/>
                <a:cs typeface="Arial" panose="020B0604020202020204" pitchFamily="34" charset="0"/>
              </a:rPr>
              <a:t>Bug free code (C/C++:Low, C#/</a:t>
            </a:r>
            <a:r>
              <a:rPr lang="en-US" sz="2400" dirty="0" err="1" smtClean="0">
                <a:latin typeface="Arial" panose="020B0604020202020204" pitchFamily="34" charset="0"/>
                <a:cs typeface="Arial" panose="020B0604020202020204" pitchFamily="34" charset="0"/>
              </a:rPr>
              <a:t>Java:Med</a:t>
            </a:r>
            <a:r>
              <a:rPr lang="en-US" sz="2400" dirty="0" smtClean="0">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Cost of ownership</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b="1"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(development and support)</a:t>
            </a:r>
          </a:p>
          <a:p>
            <a:pPr lvl="1"/>
            <a:r>
              <a:rPr lang="en-US" sz="2400" dirty="0" smtClean="0">
                <a:latin typeface="Arial" panose="020B0604020202020204" pitchFamily="34" charset="0"/>
                <a:cs typeface="Arial" panose="020B0604020202020204" pitchFamily="34" charset="0"/>
              </a:rPr>
              <a:t>C/C++: High, C#/Java: Med, </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Performance </a:t>
            </a:r>
            <a:r>
              <a:rPr lang="en-US" sz="3000" b="1" dirty="0" smtClean="0">
                <a:solidFill>
                  <a:srgbClr val="0000FF"/>
                </a:solidFill>
                <a:latin typeface="Arial" panose="020B0604020202020204" pitchFamily="34" charset="0"/>
                <a:ea typeface="샘물체"/>
                <a:cs typeface="Arial" panose="020B0604020202020204" pitchFamily="34" charset="0"/>
              </a:rPr>
              <a:t>↑</a:t>
            </a:r>
            <a:endParaRPr lang="en-US" sz="3000" b="1" dirty="0" smtClean="0">
              <a:solidFill>
                <a:srgbClr val="0000FF"/>
              </a:solidFill>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C/C++: High, HTML5, JavaScript: Low,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Complexity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parallel programming</a:t>
            </a:r>
          </a:p>
          <a:p>
            <a:pPr lvl="1"/>
            <a:r>
              <a:rPr lang="en-US" sz="2400" dirty="0" smtClean="0">
                <a:latin typeface="Arial" panose="020B0604020202020204" pitchFamily="34" charset="0"/>
                <a:cs typeface="Arial" panose="020B0604020202020204" pitchFamily="34" charset="0"/>
              </a:rPr>
              <a:t>C/C++: High,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endParaRPr lang="en-US" sz="2400" dirty="0">
              <a:solidFill>
                <a:srgbClr val="0000FF"/>
              </a:solidFill>
              <a:latin typeface="Arial" panose="020B0604020202020204" pitchFamily="34" charset="0"/>
              <a:cs typeface="Arial" panose="020B0604020202020204" pitchFamily="34" charset="0"/>
            </a:endParaRPr>
          </a:p>
        </p:txBody>
      </p:sp>
      <p:sp>
        <p:nvSpPr>
          <p:cNvPr id="11" name="TextBox 10"/>
          <p:cNvSpPr txBox="1"/>
          <p:nvPr/>
        </p:nvSpPr>
        <p:spPr>
          <a:xfrm>
            <a:off x="107504" y="5373216"/>
            <a:ext cx="8928992" cy="1077218"/>
          </a:xfrm>
          <a:prstGeom prst="rect">
            <a:avLst/>
          </a:prstGeom>
          <a:solidFill>
            <a:srgbClr val="0066FF"/>
          </a:solidFill>
          <a:ln w="25400">
            <a:noFill/>
          </a:ln>
        </p:spPr>
        <p:txBody>
          <a:bodyPr wrap="square" rtlCol="0">
            <a:spAutoFit/>
          </a:bodyPr>
          <a:lstStyle/>
          <a:p>
            <a:pPr algn="ctr"/>
            <a:r>
              <a:rPr lang="en-US" sz="3200" b="1" dirty="0" smtClean="0">
                <a:solidFill>
                  <a:schemeClr val="bg1"/>
                </a:solidFill>
                <a:latin typeface="Arial" panose="020B0604020202020204" pitchFamily="34" charset="0"/>
                <a:cs typeface="Arial" panose="020B0604020202020204" pitchFamily="34" charset="0"/>
              </a:rPr>
              <a:t>Establish </a:t>
            </a:r>
            <a:r>
              <a:rPr lang="en-US" sz="3200" b="1" dirty="0" err="1" smtClean="0">
                <a:solidFill>
                  <a:schemeClr val="bg1"/>
                </a:solidFill>
                <a:latin typeface="Arial" panose="020B0604020202020204" pitchFamily="34" charset="0"/>
                <a:cs typeface="Arial" panose="020B0604020202020204" pitchFamily="34" charset="0"/>
              </a:rPr>
              <a:t>SLang</a:t>
            </a:r>
            <a:r>
              <a:rPr lang="en-US" sz="3200" b="1" dirty="0" smtClean="0">
                <a:solidFill>
                  <a:schemeClr val="bg1"/>
                </a:solidFill>
                <a:latin typeface="Arial" panose="020B0604020202020204" pitchFamily="34" charset="0"/>
                <a:cs typeface="Arial" panose="020B0604020202020204" pitchFamily="34" charset="0"/>
              </a:rPr>
              <a:t> ecosystem to utilize 4 key differentiating factors</a:t>
            </a:r>
            <a:endParaRPr lang="en-US" sz="2400" b="1"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895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38"/>
            <a:ext cx="8229600" cy="1143000"/>
          </a:xfrm>
        </p:spPr>
        <p:txBody>
          <a:bodyPr>
            <a:normAutofit/>
          </a:bodyPr>
          <a:lstStyle/>
          <a:p>
            <a:r>
              <a:rPr lang="en-US" dirty="0">
                <a:latin typeface="Arial" panose="020B0604020202020204" pitchFamily="34" charset="0"/>
                <a:cs typeface="Arial" panose="020B0604020202020204" pitchFamily="34" charset="0"/>
              </a:rPr>
              <a:t>Language Innovation </a:t>
            </a:r>
            <a:r>
              <a:rPr lang="en-US" dirty="0" smtClean="0">
                <a:latin typeface="Arial" panose="020B0604020202020204" pitchFamily="34" charset="0"/>
                <a:cs typeface="Arial" panose="020B0604020202020204" pitchFamily="34" charset="0"/>
              </a:rPr>
              <a:t>approach</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1000271"/>
            <a:ext cx="8856984" cy="5760640"/>
          </a:xfrm>
        </p:spPr>
        <p:txBody>
          <a:bodyPr>
            <a:normAutofit fontScale="70000" lnSpcReduction="20000"/>
          </a:bodyPr>
          <a:lstStyle/>
          <a:p>
            <a:r>
              <a:rPr lang="en-US" sz="3300" b="1" dirty="0">
                <a:latin typeface="Arial" panose="020B0604020202020204" pitchFamily="34" charset="0"/>
                <a:cs typeface="Arial" panose="020B0604020202020204" pitchFamily="34" charset="0"/>
              </a:rPr>
              <a:t>Reliability</a:t>
            </a:r>
            <a:r>
              <a:rPr lang="en-US" sz="3300" dirty="0">
                <a:latin typeface="Arial" panose="020B0604020202020204" pitchFamily="34" charset="0"/>
                <a:cs typeface="Arial" panose="020B0604020202020204" pitchFamily="34" charset="0"/>
              </a:rPr>
              <a:t> of applications </a:t>
            </a:r>
            <a:r>
              <a:rPr lang="en-US" sz="3300" dirty="0" smtClean="0">
                <a:latin typeface="Arial" panose="020B0604020202020204" pitchFamily="34" charset="0"/>
                <a:cs typeface="Arial" panose="020B0604020202020204" pitchFamily="34" charset="0"/>
              </a:rPr>
              <a:t>development </a:t>
            </a:r>
            <a:r>
              <a:rPr lang="en-US" sz="3300" b="1" dirty="0" smtClean="0">
                <a:latin typeface="Arial" panose="020B0604020202020204" pitchFamily="34" charset="0"/>
                <a:cs typeface="Arial" panose="020B0604020202020204" pitchFamily="34" charset="0"/>
              </a:rPr>
              <a:t>(3-5x higher)</a:t>
            </a:r>
            <a:endParaRPr lang="en-US" sz="3300" b="1"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Predicates (preconditions, </a:t>
            </a:r>
            <a:r>
              <a:rPr lang="en-US" dirty="0" err="1" smtClean="0">
                <a:latin typeface="Arial" panose="020B0604020202020204" pitchFamily="34" charset="0"/>
                <a:cs typeface="Arial" panose="020B0604020202020204" pitchFamily="34" charset="0"/>
              </a:rPr>
              <a:t>postconditions</a:t>
            </a:r>
            <a:r>
              <a:rPr lang="en-US" dirty="0" smtClean="0">
                <a:latin typeface="Arial" panose="020B0604020202020204" pitchFamily="34" charset="0"/>
                <a:cs typeface="Arial" panose="020B0604020202020204" pitchFamily="34" charset="0"/>
              </a:rPr>
              <a:t>, class invariants)</a:t>
            </a:r>
          </a:p>
          <a:p>
            <a:pPr lvl="1"/>
            <a:r>
              <a:rPr lang="en-US" dirty="0" smtClean="0">
                <a:latin typeface="Arial" panose="020B0604020202020204" pitchFamily="34" charset="0"/>
                <a:cs typeface="Arial" panose="020B0604020202020204" pitchFamily="34" charset="0"/>
              </a:rPr>
              <a:t>Type safety (conformance, conversions)</a:t>
            </a:r>
          </a:p>
          <a:p>
            <a:pPr lvl="1"/>
            <a:r>
              <a:rPr lang="en-US" dirty="0" smtClean="0">
                <a:latin typeface="Arial" panose="020B0604020202020204" pitchFamily="34" charset="0"/>
                <a:cs typeface="Arial" panose="020B0604020202020204" pitchFamily="34" charset="0"/>
              </a:rPr>
              <a:t>NULL safety (no more NULL pointer dereferencing)</a:t>
            </a:r>
          </a:p>
          <a:p>
            <a:pPr lvl="1"/>
            <a:endParaRPr lang="en-US" dirty="0">
              <a:latin typeface="Arial" panose="020B0604020202020204" pitchFamily="34" charset="0"/>
              <a:cs typeface="Arial" panose="020B0604020202020204" pitchFamily="34" charset="0"/>
            </a:endParaRPr>
          </a:p>
          <a:p>
            <a:r>
              <a:rPr lang="en-US" sz="3300" b="1" dirty="0">
                <a:latin typeface="Arial" panose="020B0604020202020204" pitchFamily="34" charset="0"/>
                <a:cs typeface="Arial" panose="020B0604020202020204" pitchFamily="34" charset="0"/>
              </a:rPr>
              <a:t>Cost of ownership</a:t>
            </a:r>
            <a:r>
              <a:rPr lang="en-US" sz="3300" dirty="0">
                <a:latin typeface="Arial" panose="020B0604020202020204" pitchFamily="34" charset="0"/>
                <a:cs typeface="Arial" panose="020B0604020202020204" pitchFamily="34" charset="0"/>
              </a:rPr>
              <a:t> (development and support</a:t>
            </a:r>
            <a:r>
              <a:rPr lang="en-US" sz="3300" dirty="0" smtClean="0">
                <a:latin typeface="Arial" panose="020B0604020202020204" pitchFamily="34" charset="0"/>
                <a:cs typeface="Arial" panose="020B0604020202020204" pitchFamily="34" charset="0"/>
              </a:rPr>
              <a:t>) </a:t>
            </a:r>
            <a:r>
              <a:rPr lang="en-US" sz="3300" b="1" dirty="0" smtClean="0">
                <a:latin typeface="Arial" panose="020B0604020202020204" pitchFamily="34" charset="0"/>
                <a:cs typeface="Arial" panose="020B0604020202020204" pitchFamily="34" charset="0"/>
              </a:rPr>
              <a:t>(3-5x lower)</a:t>
            </a:r>
            <a:endParaRPr lang="en-US" sz="3300" b="1"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Inheritance with covariant conformance</a:t>
            </a:r>
          </a:p>
          <a:p>
            <a:pPr lvl="1"/>
            <a:r>
              <a:rPr lang="en-US" dirty="0" smtClean="0">
                <a:latin typeface="Arial" panose="020B0604020202020204" pitchFamily="34" charset="0"/>
                <a:cs typeface="Arial" panose="020B0604020202020204" pitchFamily="34" charset="0"/>
              </a:rPr>
              <a:t>Interoperability with existing SW</a:t>
            </a:r>
          </a:p>
          <a:p>
            <a:pPr lvl="1"/>
            <a:r>
              <a:rPr lang="en-US" dirty="0" smtClean="0">
                <a:latin typeface="Arial" panose="020B0604020202020204" pitchFamily="34" charset="0"/>
                <a:cs typeface="Arial" panose="020B0604020202020204" pitchFamily="34" charset="0"/>
              </a:rPr>
              <a:t>Modular, object-oriented and functional programming (3 in 1)</a:t>
            </a:r>
          </a:p>
          <a:p>
            <a:pPr lvl="1"/>
            <a:endParaRPr lang="en-US" dirty="0">
              <a:latin typeface="Arial" panose="020B0604020202020204" pitchFamily="34" charset="0"/>
              <a:cs typeface="Arial" panose="020B0604020202020204" pitchFamily="34" charset="0"/>
            </a:endParaRPr>
          </a:p>
          <a:p>
            <a:r>
              <a:rPr lang="en-US" sz="3300" b="1" dirty="0" smtClean="0">
                <a:latin typeface="Arial" panose="020B0604020202020204" pitchFamily="34" charset="0"/>
                <a:cs typeface="Arial" panose="020B0604020202020204" pitchFamily="34" charset="0"/>
              </a:rPr>
              <a:t>Performance (better than C++ code)</a:t>
            </a:r>
          </a:p>
          <a:p>
            <a:pPr lvl="1"/>
            <a:r>
              <a:rPr lang="en-US" dirty="0" smtClean="0">
                <a:latin typeface="Arial" panose="020B0604020202020204" pitchFamily="34" charset="0"/>
                <a:cs typeface="Arial" panose="020B0604020202020204" pitchFamily="34" charset="0"/>
              </a:rPr>
              <a:t>High-level language specific optimizations</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LLVM-optimizing back-ends</a:t>
            </a:r>
          </a:p>
          <a:p>
            <a:pPr marL="457200" lvl="1" indent="0">
              <a:buNone/>
            </a:pPr>
            <a:endParaRPr lang="en-US" dirty="0">
              <a:latin typeface="Arial" panose="020B0604020202020204" pitchFamily="34" charset="0"/>
              <a:cs typeface="Arial" panose="020B0604020202020204" pitchFamily="34" charset="0"/>
            </a:endParaRPr>
          </a:p>
          <a:p>
            <a:r>
              <a:rPr lang="en-US" sz="3300" b="1" dirty="0">
                <a:latin typeface="Arial" panose="020B0604020202020204" pitchFamily="34" charset="0"/>
                <a:cs typeface="Arial" panose="020B0604020202020204" pitchFamily="34" charset="0"/>
              </a:rPr>
              <a:t>Complexity of </a:t>
            </a:r>
            <a:r>
              <a:rPr lang="en-US" sz="3300" b="1" dirty="0" smtClean="0">
                <a:latin typeface="Arial" panose="020B0604020202020204" pitchFamily="34" charset="0"/>
                <a:cs typeface="Arial" panose="020B0604020202020204" pitchFamily="34" charset="0"/>
              </a:rPr>
              <a:t>concurrent programming </a:t>
            </a:r>
            <a:r>
              <a:rPr lang="en-US" sz="3300" b="1" dirty="0">
                <a:latin typeface="Arial" panose="020B0604020202020204" pitchFamily="34" charset="0"/>
                <a:cs typeface="Arial" panose="020B0604020202020204" pitchFamily="34" charset="0"/>
              </a:rPr>
              <a:t>(3-5x lower)</a:t>
            </a:r>
            <a:endParaRPr lang="en-US" sz="33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Concurrent programming with classes =&gt; only 1 additional keyword</a:t>
            </a:r>
          </a:p>
          <a:p>
            <a:pPr lvl="1"/>
            <a:r>
              <a:rPr lang="en-US" dirty="0" smtClean="0">
                <a:latin typeface="Arial" panose="020B0604020202020204" pitchFamily="34" charset="0"/>
                <a:cs typeface="Arial" panose="020B0604020202020204" pitchFamily="34" charset="0"/>
              </a:rPr>
              <a:t>Auto-parallelization for routine bodies</a:t>
            </a:r>
          </a:p>
        </p:txBody>
      </p:sp>
    </p:spTree>
    <p:extLst>
      <p:ext uri="{BB962C8B-B14F-4D97-AF65-F5344CB8AC3E}">
        <p14:creationId xmlns:p14="http://schemas.microsoft.com/office/powerpoint/2010/main" val="2241283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8440615" cy="646331"/>
          </a:xfrm>
          <a:prstGeom prst="rect">
            <a:avLst/>
          </a:prstGeom>
          <a:noFill/>
        </p:spPr>
        <p:txBody>
          <a:bodyPr wrap="square" lIns="91440" tIns="45720" rIns="91440" bIns="45720">
            <a:spAutoFit/>
          </a:bodyPr>
          <a:lstStyle/>
          <a:p>
            <a:r>
              <a:rPr lang="en-US" sz="3600" b="1" u="sng" dirty="0" smtClean="0">
                <a:solidFill>
                  <a:srgbClr val="FF0000"/>
                </a:solidFill>
              </a:rPr>
              <a:t>WIP!!!</a:t>
            </a:r>
            <a:endParaRPr lang="en-US" sz="3600" b="1" u="sng" dirty="0">
              <a:solidFill>
                <a:schemeClr val="bg1"/>
              </a:solidFill>
            </a:endParaRPr>
          </a:p>
        </p:txBody>
      </p:sp>
      <p:sp>
        <p:nvSpPr>
          <p:cNvPr id="3" name="Rounded Rectangle 2"/>
          <p:cNvSpPr/>
          <p:nvPr/>
        </p:nvSpPr>
        <p:spPr>
          <a:xfrm>
            <a:off x="67107" y="710516"/>
            <a:ext cx="4360985" cy="2743200"/>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pPr marL="57150" lvl="1">
              <a:spcBef>
                <a:spcPct val="20000"/>
              </a:spcBef>
            </a:pPr>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Needs:</a:t>
            </a:r>
          </a:p>
          <a:p>
            <a:pPr marL="566738" lvl="1" indent="-509588">
              <a:spcBef>
                <a:spcPct val="20000"/>
              </a:spcBef>
              <a:buFont typeface="+mj-lt"/>
              <a:buAutoNum type="alphaUcPeriod"/>
            </a:pPr>
            <a:r>
              <a:rPr lang="en-US" sz="1600" dirty="0">
                <a:solidFill>
                  <a:prstClr val="black"/>
                </a:solidFill>
                <a:latin typeface="Arial" panose="020B0604020202020204" pitchFamily="34" charset="0"/>
                <a:ea typeface="Verdana" panose="020B0604030504040204" pitchFamily="34" charset="0"/>
                <a:cs typeface="Arial" panose="020B0604020202020204" pitchFamily="34" charset="0"/>
              </a:rPr>
              <a:t>To support </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XXX promotion covering all market segments from mobile,  wearables, IVI to </a:t>
            </a:r>
            <a:r>
              <a:rPr lang="en-US" sz="1600" dirty="0" err="1" smtClean="0">
                <a:solidFill>
                  <a:prstClr val="black"/>
                </a:solidFill>
                <a:latin typeface="Arial" panose="020B0604020202020204" pitchFamily="34" charset="0"/>
                <a:ea typeface="Verdana" panose="020B0604030504040204" pitchFamily="34" charset="0"/>
                <a:cs typeface="Arial" panose="020B0604020202020204" pitchFamily="34" charset="0"/>
              </a:rPr>
              <a:t>IoT</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 with new programming eco-system to differentiate XXX from other offerings</a:t>
            </a:r>
          </a:p>
          <a:p>
            <a:pPr marL="566738" lvl="1" indent="-509588">
              <a:spcBef>
                <a:spcPct val="20000"/>
              </a:spcBef>
              <a:buFont typeface="+mj-lt"/>
              <a:buAutoNum type="alphaUcPeriod"/>
            </a:pP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To suggest alternative to C/C++ programming for Android via NDK</a:t>
            </a:r>
          </a:p>
          <a:p>
            <a:pPr marL="566738" lvl="1" indent="-509588">
              <a:spcBef>
                <a:spcPct val="20000"/>
              </a:spcBef>
              <a:buFont typeface="+mj-lt"/>
              <a:buAutoNum type="alphaUcPeriod"/>
            </a:pP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TBD</a:t>
            </a:r>
          </a:p>
        </p:txBody>
      </p:sp>
      <p:sp>
        <p:nvSpPr>
          <p:cNvPr id="38" name="Rounded Rectangle 37"/>
          <p:cNvSpPr/>
          <p:nvPr/>
        </p:nvSpPr>
        <p:spPr>
          <a:xfrm>
            <a:off x="4506774" y="710516"/>
            <a:ext cx="4563656" cy="2743200"/>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pPr marL="57150" lvl="1">
              <a:spcBef>
                <a:spcPct val="20000"/>
              </a:spcBef>
            </a:pPr>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Approach:</a:t>
            </a:r>
          </a:p>
          <a:p>
            <a:pPr marL="400050" lvl="1" indent="-342900">
              <a:spcBef>
                <a:spcPct val="20000"/>
              </a:spcBef>
              <a:buFont typeface="+mj-lt"/>
              <a:buAutoNum type="alphaUcPeriod"/>
            </a:pPr>
            <a:r>
              <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rPr>
              <a:t>To develop native code compiler LLVM-based + interpreter for the fast prototyping which can work with native libraries, then IDE and other tools</a:t>
            </a:r>
          </a:p>
          <a:p>
            <a:pPr marL="400050" lvl="1" indent="-342900">
              <a:spcBef>
                <a:spcPct val="20000"/>
              </a:spcBef>
              <a:buFont typeface="+mj-lt"/>
              <a:buAutoNum type="alphaUcPeriod"/>
            </a:pPr>
            <a:r>
              <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rPr>
              <a:t>To reuse expertise and practical experience with C++ and Eiffel compilers development and programming languages design</a:t>
            </a:r>
          </a:p>
        </p:txBody>
      </p:sp>
      <p:sp>
        <p:nvSpPr>
          <p:cNvPr id="39" name="Rounded Rectangle 38"/>
          <p:cNvSpPr/>
          <p:nvPr/>
        </p:nvSpPr>
        <p:spPr>
          <a:xfrm>
            <a:off x="67107" y="3511444"/>
            <a:ext cx="4360985" cy="2941891"/>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Benefits:</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Significantly reduce cost of SW development</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Utilize modern and future multi-core HW with very easy programming model</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Utilize(Reuse) already developed code in C/C++</a:t>
            </a:r>
          </a:p>
        </p:txBody>
      </p:sp>
      <p:sp>
        <p:nvSpPr>
          <p:cNvPr id="40" name="Rounded Rectangle 39"/>
          <p:cNvSpPr/>
          <p:nvPr/>
        </p:nvSpPr>
        <p:spPr>
          <a:xfrm>
            <a:off x="4506774" y="3511444"/>
            <a:ext cx="4563656" cy="2941891"/>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Competitors:</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C/C++ and legacy code</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Java, </a:t>
            </a:r>
            <a:r>
              <a:rPr lang="en-US" dirty="0" err="1" smtClean="0">
                <a:solidFill>
                  <a:prstClr val="black"/>
                </a:solidFill>
                <a:latin typeface="Arial" panose="020B0604020202020204" pitchFamily="34" charset="0"/>
                <a:ea typeface="Verdana" panose="020B0604030504040204" pitchFamily="34" charset="0"/>
                <a:cs typeface="Arial" panose="020B0604020202020204" pitchFamily="34" charset="0"/>
              </a:rPr>
              <a:t>Kotlin</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 and its eco-system (Google)</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C# and its eco-system (Microsoft)</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Swift, Rust, Dart, Go</a:t>
            </a:r>
          </a:p>
        </p:txBody>
      </p:sp>
      <p:pic>
        <p:nvPicPr>
          <p:cNvPr id="1028" name="Picture 4" descr="http://blog.zuehlke.com/wp-content/uploads/2013/04/NABCAkronym.jpg">
            <a:hlinkClick r:id="rId2"/>
          </p:cNvPr>
          <p:cNvPicPr>
            <a:picLocks noChangeAspect="1" noChangeArrowheads="1"/>
          </p:cNvPicPr>
          <p:nvPr/>
        </p:nvPicPr>
        <p:blipFill rotWithShape="1">
          <a:blip r:embed="rId3" cstate="print">
            <a:clrChange>
              <a:clrFrom>
                <a:srgbClr val="F5F4F0"/>
              </a:clrFrom>
              <a:clrTo>
                <a:srgbClr val="F5F4F0">
                  <a:alpha val="0"/>
                </a:srgbClr>
              </a:clrTo>
            </a:clrChange>
            <a:extLst>
              <a:ext uri="{28A0092B-C50C-407E-A947-70E740481C1C}">
                <a14:useLocalDpi xmlns:a14="http://schemas.microsoft.com/office/drawing/2010/main" val="0"/>
              </a:ext>
            </a:extLst>
          </a:blip>
          <a:srcRect l="6892" t="6626" r="22146" b="39410"/>
          <a:stretch/>
        </p:blipFill>
        <p:spPr bwMode="auto">
          <a:xfrm>
            <a:off x="8100392" y="5733256"/>
            <a:ext cx="862144" cy="5329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spTree>
    <p:extLst>
      <p:ext uri="{BB962C8B-B14F-4D97-AF65-F5344CB8AC3E}">
        <p14:creationId xmlns:p14="http://schemas.microsoft.com/office/powerpoint/2010/main" val="508015095"/>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 term view</a:t>
            </a:r>
            <a:endParaRPr lang="en-US" dirty="0"/>
          </a:p>
        </p:txBody>
      </p:sp>
      <p:sp>
        <p:nvSpPr>
          <p:cNvPr id="3" name="Content Placeholder 2"/>
          <p:cNvSpPr>
            <a:spLocks noGrp="1"/>
          </p:cNvSpPr>
          <p:nvPr>
            <p:ph idx="1"/>
          </p:nvPr>
        </p:nvSpPr>
        <p:spPr/>
        <p:txBody>
          <a:bodyPr>
            <a:normAutofit fontScale="92500"/>
          </a:bodyPr>
          <a:lstStyle/>
          <a:p>
            <a:r>
              <a:rPr lang="en-US" dirty="0" err="1" smtClean="0"/>
              <a:t>SLang</a:t>
            </a:r>
            <a:r>
              <a:rPr lang="en-US" dirty="0" smtClean="0"/>
              <a:t> is to become the long term initiative similar to MS Visual Studio solution which lasts for years </a:t>
            </a:r>
          </a:p>
          <a:p>
            <a:r>
              <a:rPr lang="en-US" dirty="0" smtClean="0"/>
              <a:t>Further language and environment development (e.g. mathematical verification of program correctness, different tools – from code coverage to alternative approach to GUI and WEB programming)</a:t>
            </a:r>
          </a:p>
          <a:p>
            <a:r>
              <a:rPr lang="en-US" dirty="0" smtClean="0"/>
              <a:t>Support and enabling of </a:t>
            </a:r>
            <a:r>
              <a:rPr lang="en-US" dirty="0" err="1" smtClean="0"/>
              <a:t>SLang</a:t>
            </a:r>
            <a:r>
              <a:rPr lang="en-US" dirty="0" smtClean="0"/>
              <a:t> ecosystem globally thru open source</a:t>
            </a:r>
            <a:endParaRPr lang="en-US" dirty="0"/>
          </a:p>
        </p:txBody>
      </p:sp>
    </p:spTree>
    <p:extLst>
      <p:ext uri="{BB962C8B-B14F-4D97-AF65-F5344CB8AC3E}">
        <p14:creationId xmlns:p14="http://schemas.microsoft.com/office/powerpoint/2010/main" val="138745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8350"/>
          </a:xfrm>
        </p:spPr>
        <p:txBody>
          <a:bodyPr/>
          <a:lstStyle/>
          <a:p>
            <a:r>
              <a:rPr lang="en-US" b="1" dirty="0" smtClean="0">
                <a:solidFill>
                  <a:srgbClr val="CC6600"/>
                </a:solidFill>
                <a:latin typeface="Comic Sans MS" pitchFamily="66" charset="0"/>
                <a:cs typeface="Arial" pitchFamily="34" charset="0"/>
              </a:rPr>
              <a:t>Content</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143784" y="1066800"/>
            <a:ext cx="8771616" cy="2971800"/>
          </a:xfrm>
        </p:spPr>
        <p:txBody>
          <a:bodyPr>
            <a:noAutofit/>
          </a:bodyPr>
          <a:lstStyle/>
          <a:p>
            <a:r>
              <a:rPr lang="en-US" sz="2800" dirty="0" smtClean="0"/>
              <a:t>Brief personal introduction and motivation of the work</a:t>
            </a:r>
            <a:endParaRPr lang="en-US" sz="2800" dirty="0" smtClean="0"/>
          </a:p>
          <a:p>
            <a:r>
              <a:rPr lang="en-US" sz="2800" dirty="0" smtClean="0"/>
              <a:t>Basic terms and foundations</a:t>
            </a:r>
            <a:endParaRPr lang="en-US" sz="2800" dirty="0" smtClean="0"/>
          </a:p>
          <a:p>
            <a:r>
              <a:rPr lang="en-US" sz="2800" dirty="0" smtClean="0"/>
              <a:t>General algorithm</a:t>
            </a:r>
            <a:endParaRPr lang="en-US" sz="2800" dirty="0" smtClean="0"/>
          </a:p>
          <a:p>
            <a:r>
              <a:rPr lang="en-US" sz="2800" dirty="0" smtClean="0"/>
              <a:t>Outcome</a:t>
            </a:r>
          </a:p>
          <a:p>
            <a:r>
              <a:rPr lang="en-US" sz="2800" dirty="0" smtClean="0"/>
              <a:t>Dynamic loading of objects of statically unknown classes</a:t>
            </a:r>
            <a:endParaRPr lang="en-US" sz="2800" dirty="0" smtClean="0"/>
          </a:p>
          <a:p>
            <a:r>
              <a:rPr lang="en-US" sz="2800" dirty="0" smtClean="0"/>
              <a:t>Summary</a:t>
            </a:r>
            <a:endParaRPr lang="en-US" sz="2800" dirty="0"/>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a:t>
            </a:fld>
            <a:endParaRPr lang="en-US" dirty="0"/>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20</a:t>
            </a:fld>
            <a:endParaRPr lang="en-US" dirty="0"/>
          </a:p>
        </p:txBody>
      </p:sp>
      <p:sp>
        <p:nvSpPr>
          <p:cNvPr id="3" name="TextBox 2"/>
          <p:cNvSpPr txBox="1"/>
          <p:nvPr/>
        </p:nvSpPr>
        <p:spPr>
          <a:xfrm>
            <a:off x="2156625" y="76200"/>
            <a:ext cx="4800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olidFill>
          </a:ln>
        </p:spPr>
        <p:txBody>
          <a:bodyPr wrap="square" rtlCol="0">
            <a:spAutoFit/>
          </a:bodyPr>
          <a:lstStyle/>
          <a:p>
            <a:r>
              <a:rPr lang="en-US" dirty="0" smtClean="0"/>
              <a:t>Text file</a:t>
            </a:r>
            <a:r>
              <a:rPr lang="en-US" dirty="0"/>
              <a:t>	</a:t>
            </a:r>
            <a:r>
              <a:rPr lang="en-US" dirty="0" smtClean="0"/>
              <a:t>	Database		Stored IR</a:t>
            </a:r>
            <a:endParaRPr lang="en-US" dirty="0"/>
          </a:p>
        </p:txBody>
      </p:sp>
      <p:sp>
        <p:nvSpPr>
          <p:cNvPr id="4" name="Скругленная прямоугольная выноска 3"/>
          <p:cNvSpPr/>
          <p:nvPr/>
        </p:nvSpPr>
        <p:spPr>
          <a:xfrm>
            <a:off x="7071525" y="533400"/>
            <a:ext cx="1600200" cy="457200"/>
          </a:xfrm>
          <a:prstGeom prst="wedgeRoundRectCallout">
            <a:avLst>
              <a:gd name="adj1" fmla="val -55616"/>
              <a:gd name="adj2" fmla="val -108805"/>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Possibly encrypted</a:t>
            </a:r>
            <a:endParaRPr lang="en-US" sz="1600" dirty="0"/>
          </a:p>
        </p:txBody>
      </p:sp>
      <p:sp>
        <p:nvSpPr>
          <p:cNvPr id="5" name="Скругленный прямоугольник 4"/>
          <p:cNvSpPr/>
          <p:nvPr/>
        </p:nvSpPr>
        <p:spPr>
          <a:xfrm>
            <a:off x="3307576" y="838200"/>
            <a:ext cx="2514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representation (IR)</a:t>
            </a:r>
            <a:endParaRPr lang="en-US" dirty="0"/>
          </a:p>
        </p:txBody>
      </p:sp>
      <p:cxnSp>
        <p:nvCxnSpPr>
          <p:cNvPr id="7" name="Прямая со стрелкой 6"/>
          <p:cNvCxnSpPr/>
          <p:nvPr/>
        </p:nvCxnSpPr>
        <p:spPr>
          <a:xfrm>
            <a:off x="26519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endCxn id="5" idx="0"/>
          </p:cNvCxnSpPr>
          <p:nvPr/>
        </p:nvCxnSpPr>
        <p:spPr>
          <a:xfrm>
            <a:off x="4499937" y="381000"/>
            <a:ext cx="64939"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32206" y="468868"/>
            <a:ext cx="3200400" cy="369332"/>
          </a:xfrm>
          <a:prstGeom prst="rect">
            <a:avLst/>
          </a:prstGeom>
          <a:noFill/>
        </p:spPr>
        <p:txBody>
          <a:bodyPr wrap="square" rtlCol="0">
            <a:spAutoFit/>
          </a:bodyPr>
          <a:lstStyle/>
          <a:p>
            <a:pPr algn="ctr"/>
            <a:r>
              <a:rPr lang="en-US" dirty="0" smtClean="0"/>
              <a:t>P   a   r   s   e   r</a:t>
            </a:r>
            <a:endParaRPr lang="en-US" dirty="0"/>
          </a:p>
        </p:txBody>
      </p:sp>
      <p:sp>
        <p:nvSpPr>
          <p:cNvPr id="18" name="Скругленный прямоугольник 17"/>
          <p:cNvSpPr/>
          <p:nvPr/>
        </p:nvSpPr>
        <p:spPr>
          <a:xfrm>
            <a:off x="3261525" y="220980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Validated IR</a:t>
            </a:r>
            <a:endParaRPr lang="en-US" dirty="0"/>
          </a:p>
        </p:txBody>
      </p:sp>
      <p:cxnSp>
        <p:nvCxnSpPr>
          <p:cNvPr id="19" name="Прямая со стрелкой 18"/>
          <p:cNvCxnSpPr>
            <a:stCxn id="5" idx="2"/>
            <a:endCxn id="18" idx="0"/>
          </p:cNvCxnSpPr>
          <p:nvPr/>
        </p:nvCxnSpPr>
        <p:spPr>
          <a:xfrm flipH="1">
            <a:off x="4518825" y="1676400"/>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84606" y="1758434"/>
            <a:ext cx="3200400" cy="369332"/>
          </a:xfrm>
          <a:prstGeom prst="rect">
            <a:avLst/>
          </a:prstGeom>
          <a:noFill/>
        </p:spPr>
        <p:txBody>
          <a:bodyPr wrap="square" rtlCol="0">
            <a:spAutoFit/>
          </a:bodyPr>
          <a:lstStyle/>
          <a:p>
            <a:pPr algn="ctr"/>
            <a:r>
              <a:rPr lang="en-US" dirty="0" smtClean="0"/>
              <a:t>Validity (semantics) checker</a:t>
            </a:r>
            <a:endParaRPr lang="en-US" dirty="0"/>
          </a:p>
        </p:txBody>
      </p:sp>
      <p:sp>
        <p:nvSpPr>
          <p:cNvPr id="25" name="Скругленный прямоугольник 24"/>
          <p:cNvSpPr/>
          <p:nvPr/>
        </p:nvSpPr>
        <p:spPr>
          <a:xfrm>
            <a:off x="1394625" y="4255532"/>
            <a:ext cx="21105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machine </a:t>
            </a:r>
          </a:p>
          <a:p>
            <a:pPr algn="ctr"/>
            <a:r>
              <a:rPr lang="en-US" dirty="0" smtClean="0"/>
              <a:t>(native) code</a:t>
            </a:r>
            <a:endParaRPr lang="en-US" dirty="0"/>
          </a:p>
        </p:txBody>
      </p:sp>
      <p:cxnSp>
        <p:nvCxnSpPr>
          <p:cNvPr id="26" name="Прямая со стрелкой 25"/>
          <p:cNvCxnSpPr/>
          <p:nvPr/>
        </p:nvCxnSpPr>
        <p:spPr>
          <a:xfrm flipH="1">
            <a:off x="4464821" y="2749034"/>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9125" y="2831068"/>
            <a:ext cx="3200400" cy="369332"/>
          </a:xfrm>
          <a:prstGeom prst="rect">
            <a:avLst/>
          </a:prstGeom>
          <a:noFill/>
        </p:spPr>
        <p:txBody>
          <a:bodyPr wrap="square" rtlCol="0">
            <a:spAutoFit/>
          </a:bodyPr>
          <a:lstStyle/>
          <a:p>
            <a:pPr algn="ctr"/>
            <a:r>
              <a:rPr lang="en-US" dirty="0" smtClean="0"/>
              <a:t>Optimizer</a:t>
            </a:r>
            <a:endParaRPr lang="en-US" dirty="0"/>
          </a:p>
        </p:txBody>
      </p:sp>
      <p:sp>
        <p:nvSpPr>
          <p:cNvPr id="28" name="TextBox 27"/>
          <p:cNvSpPr txBox="1"/>
          <p:nvPr/>
        </p:nvSpPr>
        <p:spPr>
          <a:xfrm>
            <a:off x="76200" y="872430"/>
            <a:ext cx="3185325" cy="2985433"/>
          </a:xfrm>
          <a:prstGeom prst="rect">
            <a:avLst/>
          </a:prstGeom>
          <a:noFill/>
        </p:spPr>
        <p:txBody>
          <a:bodyPr wrap="square" rtlCol="0">
            <a:spAutoFit/>
          </a:bodyPr>
          <a:lstStyle/>
          <a:p>
            <a:pPr marL="514350" indent="-514350">
              <a:buAutoNum type="romanUcParenBoth"/>
            </a:pPr>
            <a:r>
              <a:rPr lang="en-US" sz="2400" b="1" u="sng" dirty="0" smtClean="0"/>
              <a:t>High-level overview</a:t>
            </a:r>
          </a:p>
          <a:p>
            <a:r>
              <a:rPr lang="en-US" sz="2000" dirty="0" smtClean="0"/>
              <a:t>Different usage models require different formats of executable program code. Native is fast, Byte code is compact. Programming language and environment should support both. </a:t>
            </a:r>
          </a:p>
        </p:txBody>
      </p:sp>
      <p:sp>
        <p:nvSpPr>
          <p:cNvPr id="29" name="TextBox 28"/>
          <p:cNvSpPr txBox="1"/>
          <p:nvPr/>
        </p:nvSpPr>
        <p:spPr>
          <a:xfrm>
            <a:off x="3185325" y="3886200"/>
            <a:ext cx="3200400" cy="369332"/>
          </a:xfrm>
          <a:prstGeom prst="rect">
            <a:avLst/>
          </a:prstGeom>
          <a:noFill/>
        </p:spPr>
        <p:txBody>
          <a:bodyPr wrap="square" rtlCol="0">
            <a:spAutoFit/>
          </a:bodyPr>
          <a:lstStyle/>
          <a:p>
            <a:pPr algn="ctr"/>
            <a:r>
              <a:rPr lang="en-US" dirty="0" smtClean="0"/>
              <a:t>Code generator</a:t>
            </a:r>
            <a:endParaRPr lang="en-US" dirty="0"/>
          </a:p>
        </p:txBody>
      </p:sp>
      <p:sp>
        <p:nvSpPr>
          <p:cNvPr id="30" name="Скругленный прямоугольник 29"/>
          <p:cNvSpPr/>
          <p:nvPr/>
        </p:nvSpPr>
        <p:spPr>
          <a:xfrm>
            <a:off x="3452025" y="328628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Optimized IR</a:t>
            </a:r>
            <a:endParaRPr lang="en-US" dirty="0"/>
          </a:p>
        </p:txBody>
      </p:sp>
      <p:sp>
        <p:nvSpPr>
          <p:cNvPr id="32" name="Скругленный прямоугольник 31"/>
          <p:cNvSpPr/>
          <p:nvPr/>
        </p:nvSpPr>
        <p:spPr>
          <a:xfrm>
            <a:off x="5495014" y="4255532"/>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Interpretable, virtual machine  (‘byte’) code.</a:t>
            </a:r>
            <a:endParaRPr lang="en-US" dirty="0"/>
          </a:p>
        </p:txBody>
      </p:sp>
      <p:cxnSp>
        <p:nvCxnSpPr>
          <p:cNvPr id="33" name="Прямая со стрелкой 32"/>
          <p:cNvCxnSpPr/>
          <p:nvPr/>
        </p:nvCxnSpPr>
        <p:spPr>
          <a:xfrm flipH="1">
            <a:off x="52427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flipH="1">
            <a:off x="3505200" y="3819680"/>
            <a:ext cx="1027206" cy="5647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a:off x="4800600" y="3819680"/>
            <a:ext cx="694414" cy="5237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32" idx="1"/>
          </p:cNvCxnSpPr>
          <p:nvPr/>
        </p:nvCxnSpPr>
        <p:spPr>
          <a:xfrm flipH="1">
            <a:off x="3505200" y="4522232"/>
            <a:ext cx="1989814" cy="73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57238" y="4532814"/>
            <a:ext cx="1615275" cy="369332"/>
          </a:xfrm>
          <a:prstGeom prst="rect">
            <a:avLst/>
          </a:prstGeom>
          <a:noFill/>
        </p:spPr>
        <p:txBody>
          <a:bodyPr wrap="square" rtlCol="0">
            <a:spAutoFit/>
          </a:bodyPr>
          <a:lstStyle/>
          <a:p>
            <a:pPr algn="ctr"/>
            <a:r>
              <a:rPr lang="en-US" dirty="0" smtClean="0"/>
              <a:t>JIT or AOT</a:t>
            </a:r>
            <a:endParaRPr lang="en-US" dirty="0"/>
          </a:p>
        </p:txBody>
      </p:sp>
      <p:sp>
        <p:nvSpPr>
          <p:cNvPr id="45" name="Овал 44"/>
          <p:cNvSpPr/>
          <p:nvPr/>
        </p:nvSpPr>
        <p:spPr>
          <a:xfrm>
            <a:off x="3474554" y="5317031"/>
            <a:ext cx="2262975"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Mixed/hybrid execution mode</a:t>
            </a:r>
            <a:endParaRPr lang="en-US" dirty="0"/>
          </a:p>
        </p:txBody>
      </p:sp>
      <p:cxnSp>
        <p:nvCxnSpPr>
          <p:cNvPr id="46" name="Прямая со стрелкой 45"/>
          <p:cNvCxnSpPr/>
          <p:nvPr/>
        </p:nvCxnSpPr>
        <p:spPr>
          <a:xfrm>
            <a:off x="3261525" y="4793311"/>
            <a:ext cx="757278" cy="6168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p:nvPr/>
        </p:nvCxnSpPr>
        <p:spPr>
          <a:xfrm flipH="1">
            <a:off x="5181600" y="4797801"/>
            <a:ext cx="1069533" cy="6123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990600" y="52578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рямоугольник 52"/>
          <p:cNvSpPr/>
          <p:nvPr/>
        </p:nvSpPr>
        <p:spPr>
          <a:xfrm>
            <a:off x="1143000" y="54102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Прямоугольник 53"/>
          <p:cNvSpPr/>
          <p:nvPr/>
        </p:nvSpPr>
        <p:spPr>
          <a:xfrm>
            <a:off x="1295400" y="55626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Прямоугольник 54"/>
          <p:cNvSpPr/>
          <p:nvPr/>
        </p:nvSpPr>
        <p:spPr>
          <a:xfrm>
            <a:off x="1447800" y="57150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 libraries (native code)</a:t>
            </a:r>
            <a:endParaRPr lang="en-US" dirty="0"/>
          </a:p>
        </p:txBody>
      </p:sp>
      <p:sp>
        <p:nvSpPr>
          <p:cNvPr id="56" name="Прямоугольник 55"/>
          <p:cNvSpPr/>
          <p:nvPr/>
        </p:nvSpPr>
        <p:spPr>
          <a:xfrm>
            <a:off x="6169301" y="50673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Прямоугольник 56"/>
          <p:cNvSpPr/>
          <p:nvPr/>
        </p:nvSpPr>
        <p:spPr>
          <a:xfrm>
            <a:off x="6321701" y="52197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Прямоугольник 57"/>
          <p:cNvSpPr/>
          <p:nvPr/>
        </p:nvSpPr>
        <p:spPr>
          <a:xfrm>
            <a:off x="6474101" y="53721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Прямоугольник 58"/>
          <p:cNvSpPr/>
          <p:nvPr/>
        </p:nvSpPr>
        <p:spPr>
          <a:xfrm>
            <a:off x="6626501" y="55245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Прямоугольник 59"/>
          <p:cNvSpPr/>
          <p:nvPr/>
        </p:nvSpPr>
        <p:spPr>
          <a:xfrm>
            <a:off x="6778901" y="5676900"/>
            <a:ext cx="1679299"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User/3</a:t>
            </a:r>
            <a:r>
              <a:rPr lang="en-US" baseline="30000" dirty="0" smtClean="0"/>
              <a:t>rd</a:t>
            </a:r>
            <a:r>
              <a:rPr lang="en-US" dirty="0" smtClean="0"/>
              <a:t> party libraries (native/byte code)</a:t>
            </a:r>
            <a:endParaRPr lang="en-US" dirty="0"/>
          </a:p>
        </p:txBody>
      </p:sp>
      <p:cxnSp>
        <p:nvCxnSpPr>
          <p:cNvPr id="61" name="Прямая со стрелкой 60"/>
          <p:cNvCxnSpPr/>
          <p:nvPr/>
        </p:nvCxnSpPr>
        <p:spPr>
          <a:xfrm>
            <a:off x="2819400" y="5600700"/>
            <a:ext cx="675901" cy="762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p:nvPr/>
        </p:nvCxnSpPr>
        <p:spPr>
          <a:xfrm flipH="1" flipV="1">
            <a:off x="5776126" y="5753100"/>
            <a:ext cx="472274" cy="1143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14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248275" cy="636360"/>
          </a:xfrm>
        </p:spPr>
        <p:txBody>
          <a:bodyPr>
            <a:normAutofit fontScale="90000"/>
          </a:bodyPr>
          <a:lstStyle/>
          <a:p>
            <a:r>
              <a:rPr lang="en-US" sz="3600" b="1" dirty="0" smtClean="0">
                <a:solidFill>
                  <a:srgbClr val="CC6600"/>
                </a:solidFill>
                <a:latin typeface="Comic Sans MS" pitchFamily="66" charset="0"/>
              </a:rPr>
              <a:t>Vocabulary</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838200"/>
            <a:ext cx="8991600" cy="5638800"/>
          </a:xfrm>
        </p:spPr>
        <p:txBody>
          <a:bodyPr>
            <a:normAutofit lnSpcReduction="10000"/>
          </a:bodyPr>
          <a:lstStyle/>
          <a:p>
            <a:r>
              <a:rPr lang="en-US" dirty="0" smtClean="0">
                <a:sym typeface="Wingdings" panose="05000000000000000000" pitchFamily="2" charset="2"/>
              </a:rPr>
              <a:t>Type is a set of values and operations</a:t>
            </a:r>
          </a:p>
          <a:p>
            <a:r>
              <a:rPr lang="en-US" dirty="0" smtClean="0">
                <a:sym typeface="Wingdings" panose="05000000000000000000" pitchFamily="2" charset="2"/>
              </a:rPr>
              <a:t>Class (unit) is a set of features (characteristic) or members. Every class (unit) defines a type</a:t>
            </a:r>
          </a:p>
          <a:p>
            <a:r>
              <a:rPr lang="en-US" dirty="0" smtClean="0">
                <a:sym typeface="Wingdings" panose="05000000000000000000" pitchFamily="2" charset="2"/>
              </a:rPr>
              <a:t>Features(members) could be routines or attributes</a:t>
            </a:r>
          </a:p>
          <a:p>
            <a:r>
              <a:rPr lang="en-US" dirty="0" smtClean="0">
                <a:sym typeface="Wingdings" panose="05000000000000000000" pitchFamily="2" charset="2"/>
              </a:rPr>
              <a:t>Attribute can be variable or constant (mutable or immutable)</a:t>
            </a:r>
          </a:p>
          <a:p>
            <a:r>
              <a:rPr lang="en-US" dirty="0" smtClean="0">
                <a:sym typeface="Wingdings" panose="05000000000000000000" pitchFamily="2" charset="2"/>
              </a:rPr>
              <a:t>Routine  can be procedure (action) or function (query) </a:t>
            </a:r>
          </a:p>
          <a:p>
            <a:r>
              <a:rPr lang="en-US" dirty="0" smtClean="0">
                <a:sym typeface="Wingdings" panose="05000000000000000000" pitchFamily="2" charset="2"/>
              </a:rPr>
              <a:t>Module is a class which may have a limited number of objects. One object per program, per class hierarchy, per routine</a:t>
            </a:r>
          </a:p>
          <a:p>
            <a:r>
              <a:rPr lang="en-US" dirty="0" smtClean="0">
                <a:sym typeface="Wingdings" panose="05000000000000000000" pitchFamily="2" charset="2"/>
              </a:rPr>
              <a:t>There are 2 relations between classes – usage (client-supplier) and inheritance (base-derived, parents-children)</a:t>
            </a:r>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21</a:t>
            </a:fld>
            <a:endParaRPr lang="en-US" dirty="0"/>
          </a:p>
        </p:txBody>
      </p:sp>
    </p:spTree>
    <p:extLst>
      <p:ext uri="{BB962C8B-B14F-4D97-AF65-F5344CB8AC3E}">
        <p14:creationId xmlns:p14="http://schemas.microsoft.com/office/powerpoint/2010/main" val="2382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7260" y="80309"/>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Compilation units</a:t>
            </a:r>
            <a:endParaRPr lang="en-US" sz="3600" b="1" dirty="0">
              <a:solidFill>
                <a:srgbClr val="CC6600"/>
              </a:solidFill>
              <a:latin typeface="Comic Sans MS" pitchFamily="66" charset="0"/>
              <a:ea typeface="+mj-ea"/>
              <a:cs typeface="+mj-cs"/>
            </a:endParaRPr>
          </a:p>
        </p:txBody>
      </p:sp>
      <p:graphicFrame>
        <p:nvGraphicFramePr>
          <p:cNvPr id="3" name="Content Placeholder 4"/>
          <p:cNvGraphicFramePr>
            <a:graphicFrameLocks/>
          </p:cNvGraphicFramePr>
          <p:nvPr>
            <p:extLst>
              <p:ext uri="{D42A27DB-BD31-4B8C-83A1-F6EECF244321}">
                <p14:modId xmlns:p14="http://schemas.microsoft.com/office/powerpoint/2010/main" val="457924258"/>
              </p:ext>
            </p:extLst>
          </p:nvPr>
        </p:nvGraphicFramePr>
        <p:xfrm>
          <a:off x="81914" y="982783"/>
          <a:ext cx="4278630" cy="5722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txBox="1">
            <a:spLocks/>
          </p:cNvSpPr>
          <p:nvPr/>
        </p:nvSpPr>
        <p:spPr>
          <a:xfrm>
            <a:off x="4448176" y="1657350"/>
            <a:ext cx="4695824" cy="4895850"/>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C("This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 “ “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dirty="0">
                <a:solidFill>
                  <a:srgbClr val="0000FF"/>
                </a:solidFill>
                <a:latin typeface="Lucida Console" pitchFamily="49" charset="0"/>
                <a:cs typeface="Times New Roman" charset="0"/>
              </a:rPr>
              <a:t>(</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6" name="Rounded Rectangular Callout 5"/>
          <p:cNvSpPr/>
          <p:nvPr/>
        </p:nvSpPr>
        <p:spPr>
          <a:xfrm>
            <a:off x="4421504" y="716669"/>
            <a:ext cx="3048000" cy="457200"/>
          </a:xfrm>
          <a:prstGeom prst="wedgeRoundRectCallout">
            <a:avLst>
              <a:gd name="adj1" fmla="val -39499"/>
              <a:gd name="adj2" fmla="val 1580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Unit(module) name</a:t>
            </a:r>
            <a:endParaRPr lang="ru-RU" dirty="0"/>
          </a:p>
        </p:txBody>
      </p:sp>
      <p:sp>
        <p:nvSpPr>
          <p:cNvPr id="8" name="Rounded Rectangular Callout 7"/>
          <p:cNvSpPr/>
          <p:nvPr/>
        </p:nvSpPr>
        <p:spPr>
          <a:xfrm>
            <a:off x="7385535" y="2024577"/>
            <a:ext cx="1740275" cy="914400"/>
          </a:xfrm>
          <a:prstGeom prst="wedgeRoundRectCallout">
            <a:avLst>
              <a:gd name="adj1" fmla="val -66983"/>
              <a:gd name="adj2" fmla="val 2027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shorter name of the unit</a:t>
            </a:r>
            <a:endParaRPr lang="ru-RU" dirty="0"/>
          </a:p>
        </p:txBody>
      </p:sp>
      <p:sp>
        <p:nvSpPr>
          <p:cNvPr id="9" name="Rounded Rectangular Callout 8"/>
          <p:cNvSpPr/>
          <p:nvPr/>
        </p:nvSpPr>
        <p:spPr>
          <a:xfrm>
            <a:off x="6400800" y="4419600"/>
            <a:ext cx="2646469" cy="457200"/>
          </a:xfrm>
          <a:prstGeom prst="wedgeRoundRectCallout">
            <a:avLst>
              <a:gd name="adj1" fmla="val -74314"/>
              <a:gd name="adj2" fmla="val -598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procedure</a:t>
            </a:r>
            <a:endParaRPr lang="ru-RU" dirty="0"/>
          </a:p>
        </p:txBody>
      </p:sp>
      <p:sp>
        <p:nvSpPr>
          <p:cNvPr id="10" name="Rounded Rectangular Callout 9"/>
          <p:cNvSpPr/>
          <p:nvPr/>
        </p:nvSpPr>
        <p:spPr>
          <a:xfrm>
            <a:off x="6007475" y="6248400"/>
            <a:ext cx="3048000" cy="457200"/>
          </a:xfrm>
          <a:prstGeom prst="wedgeRoundRectCallout">
            <a:avLst>
              <a:gd name="adj1" fmla="val -74388"/>
              <a:gd name="adj2" fmla="val -2733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ru-RU" dirty="0"/>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22</a:t>
            </a:fld>
            <a:endParaRPr lang="en-US" dirty="0"/>
          </a:p>
        </p:txBody>
      </p:sp>
    </p:spTree>
    <p:extLst>
      <p:ext uri="{BB962C8B-B14F-4D97-AF65-F5344CB8AC3E}">
        <p14:creationId xmlns:p14="http://schemas.microsoft.com/office/powerpoint/2010/main" val="38381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80309"/>
            <a:ext cx="8534400"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 … Some important definitions …</a:t>
            </a:r>
            <a:endParaRPr lang="en-US" sz="3600" b="1" dirty="0">
              <a:solidFill>
                <a:srgbClr val="CC6600"/>
              </a:solidFill>
              <a:latin typeface="Comic Sans MS" pitchFamily="66" charset="0"/>
              <a:ea typeface="+mj-ea"/>
              <a:cs typeface="+mj-cs"/>
            </a:endParaRPr>
          </a:p>
        </p:txBody>
      </p:sp>
      <p:sp>
        <p:nvSpPr>
          <p:cNvPr id="5" name="Прямоугольник 4"/>
          <p:cNvSpPr/>
          <p:nvPr/>
        </p:nvSpPr>
        <p:spPr>
          <a:xfrm>
            <a:off x="81914" y="982783"/>
            <a:ext cx="8757286" cy="5722817"/>
          </a:xfrm>
          <a:prstGeom prst="rect">
            <a:avLst/>
          </a:prstGeom>
        </p:spPr>
        <p:txBody>
          <a:bodyPr/>
          <a:lstStyle/>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attributes and routines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properties and functions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members (data members and member functions)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Is unit a type – yes! The key thing unit has explicit definitions of all its features (members)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a more general concept </a:t>
            </a:r>
          </a:p>
          <a:p>
            <a:pPr lvl="0" rtl="0"/>
            <a:r>
              <a:rPr lang="en-US" sz="2000" dirty="0">
                <a:latin typeface="Arial" pitchFamily="34" charset="0"/>
                <a:cs typeface="Arial" pitchFamily="34" charset="0"/>
              </a:rPr>
              <a:t> </a:t>
            </a:r>
            <a:r>
              <a:rPr lang="en-US" sz="2000" dirty="0" smtClean="0">
                <a:latin typeface="Arial" pitchFamily="34" charset="0"/>
                <a:cs typeface="Arial" pitchFamily="34" charset="0"/>
              </a:rPr>
              <a:t>  </a:t>
            </a:r>
            <a:r>
              <a:rPr lang="en-US" b="1" dirty="0" smtClean="0">
                <a:solidFill>
                  <a:srgbClr val="0000FF"/>
                </a:solidFill>
                <a:latin typeface="Lucida Console" pitchFamily="49" charset="0"/>
                <a:cs typeface="Times New Roman" charset="0"/>
              </a:rPr>
              <a:t>use </a:t>
            </a:r>
            <a:r>
              <a:rPr lang="en-US" dirty="0" smtClean="0">
                <a:solidFill>
                  <a:srgbClr val="0000FF"/>
                </a:solidFill>
                <a:latin typeface="Lucida Console" pitchFamily="49" charset="0"/>
                <a:cs typeface="Times New Roman" charset="0"/>
              </a:rPr>
              <a:t>B|C|D </a:t>
            </a:r>
            <a:r>
              <a:rPr lang="en-US" b="1" dirty="0" smtClean="0">
                <a:solidFill>
                  <a:srgbClr val="0000FF"/>
                </a:solidFill>
                <a:latin typeface="Lucida Console" pitchFamily="49" charset="0"/>
                <a:cs typeface="Times New Roman" charset="0"/>
              </a:rPr>
              <a:t>as</a:t>
            </a:r>
            <a:r>
              <a:rPr lang="en-US" dirty="0" smtClean="0">
                <a:solidFill>
                  <a:srgbClr val="0000FF"/>
                </a:solidFill>
                <a:latin typeface="Lucida Console" pitchFamily="49" charset="0"/>
                <a:cs typeface="Times New Roman" charset="0"/>
              </a:rPr>
              <a:t> A // A will denote type B|C|D</a:t>
            </a:r>
            <a:endParaRPr lang="en-US" dirty="0">
              <a:solidFill>
                <a:srgbClr val="0000FF"/>
              </a:solidFill>
              <a:latin typeface="Lucida Console" pitchFamily="49" charset="0"/>
              <a:cs typeface="Times New Roman" charset="0"/>
            </a:endParaRPr>
          </a:p>
          <a:p>
            <a:pPr lvl="0" rtl="0"/>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aFunc</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(parameter: </a:t>
            </a:r>
            <a:r>
              <a:rPr lang="en-US" b="1" dirty="0">
                <a:solidFill>
                  <a:srgbClr val="0000FF"/>
                </a:solidFill>
                <a:latin typeface="Lucida Console" pitchFamily="49" charset="0"/>
                <a:cs typeface="Times New Roman" charset="0"/>
              </a:rPr>
              <a:t>as this</a:t>
            </a:r>
            <a:r>
              <a:rPr lang="en-US" dirty="0" smtClean="0">
                <a:solidFill>
                  <a:srgbClr val="0000FF"/>
                </a:solidFill>
                <a:latin typeface="Lucida Console" pitchFamily="49" charset="0"/>
                <a:cs typeface="Times New Roman" charset="0"/>
              </a:rPr>
              <a:t>)… /* type of parameter the same as this*/</a:t>
            </a:r>
          </a:p>
          <a:p>
            <a:pPr lvl="0" rtl="0"/>
            <a:r>
              <a:rPr lang="en-US" b="1" dirty="0" smtClean="0">
                <a:solidFill>
                  <a:srgbClr val="0000FF"/>
                </a:solidFill>
                <a:latin typeface="Lucida Console" pitchFamily="49" charset="0"/>
                <a:cs typeface="Times New Roman" charset="0"/>
              </a:rPr>
              <a:t>  unit</a:t>
            </a:r>
            <a:r>
              <a:rPr lang="en-US" dirty="0" smtClean="0">
                <a:solidFill>
                  <a:srgbClr val="0000FF"/>
                </a:solidFill>
                <a:latin typeface="Lucida Console" pitchFamily="49" charset="0"/>
                <a:cs typeface="Times New Roman" charset="0"/>
              </a:rPr>
              <a:t> Array[G]… //generics – type parameterized by other type</a:t>
            </a:r>
            <a:endParaRPr lang="en-US" dirty="0">
              <a:solidFill>
                <a:srgbClr val="0000FF"/>
              </a:solidFill>
              <a:latin typeface="Lucida Console" pitchFamily="49" charset="0"/>
              <a:cs typeface="Times New Roman" charset="0"/>
            </a:endParaRP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characterized by set of values (data space) and set of operations</a:t>
            </a:r>
          </a:p>
          <a:p>
            <a:pPr lvl="0" rtl="0"/>
            <a:r>
              <a:rPr lang="en-US" sz="2000" dirty="0" smtClean="0">
                <a:latin typeface="Arial" pitchFamily="34" charset="0"/>
                <a:cs typeface="Arial" pitchFamily="34" charset="0"/>
              </a:rPr>
              <a:t>Type </a:t>
            </a:r>
            <a:r>
              <a:rPr lang="en-US" sz="2000" u="sng" dirty="0" smtClean="0">
                <a:latin typeface="Arial" pitchFamily="34" charset="0"/>
                <a:cs typeface="Arial" pitchFamily="34" charset="0"/>
              </a:rPr>
              <a:t>may</a:t>
            </a:r>
            <a:r>
              <a:rPr lang="en-US" sz="2000" dirty="0" smtClean="0">
                <a:latin typeface="Arial" pitchFamily="34" charset="0"/>
                <a:cs typeface="Arial" pitchFamily="34" charset="0"/>
              </a:rPr>
              <a:t> have a name</a:t>
            </a:r>
          </a:p>
          <a:p>
            <a:pPr lvl="0" rtl="0"/>
            <a:endParaRPr lang="en-US" sz="2000" dirty="0">
              <a:latin typeface="Arial" pitchFamily="34" charset="0"/>
              <a:cs typeface="Arial" pitchFamily="34" charset="0"/>
            </a:endParaRPr>
          </a:p>
          <a:p>
            <a:pPr marL="342900" lvl="0" indent="-342900" rtl="0">
              <a:buFont typeface="Arial" panose="020B0604020202020204" pitchFamily="34" charset="0"/>
              <a:buChar char="•"/>
            </a:pPr>
            <a:r>
              <a:rPr lang="en-US" sz="2000" dirty="0" smtClean="0">
                <a:latin typeface="Arial" pitchFamily="34" charset="0"/>
                <a:cs typeface="Arial" pitchFamily="34" charset="0"/>
              </a:rPr>
              <a:t>Type and unit are compile time entities </a:t>
            </a:r>
          </a:p>
          <a:p>
            <a:pPr marL="342900" lvl="0" indent="-342900" rtl="0">
              <a:buFont typeface="Arial" panose="020B0604020202020204" pitchFamily="34" charset="0"/>
              <a:buChar char="•"/>
            </a:pPr>
            <a:r>
              <a:rPr lang="en-US" sz="2000" dirty="0" smtClean="0">
                <a:latin typeface="Arial" pitchFamily="34" charset="0"/>
                <a:cs typeface="Arial" pitchFamily="34" charset="0"/>
              </a:rPr>
              <a:t>Instances or objects are runtime entities</a:t>
            </a:r>
          </a:p>
          <a:p>
            <a:pPr marL="342900" lvl="0" indent="-342900" rtl="0">
              <a:buFont typeface="Arial" panose="020B0604020202020204" pitchFamily="34" charset="0"/>
              <a:buChar char="•"/>
            </a:pPr>
            <a:r>
              <a:rPr lang="en-US" sz="2000" dirty="0" smtClean="0">
                <a:latin typeface="Arial" pitchFamily="34" charset="0"/>
                <a:cs typeface="Arial" pitchFamily="34" charset="0"/>
              </a:rPr>
              <a:t>Objects can be of reference or value nature</a:t>
            </a:r>
          </a:p>
          <a:p>
            <a:pPr lvl="0" rtl="0"/>
            <a:endParaRPr lang="en-US" sz="2000" dirty="0">
              <a:latin typeface="Arial" pitchFamily="34" charset="0"/>
              <a:cs typeface="Arial" pitchFamily="34" charset="0"/>
            </a:endParaRPr>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23</a:t>
            </a:fld>
            <a:endParaRPr lang="en-US" dirty="0"/>
          </a:p>
        </p:txBody>
      </p:sp>
    </p:spTree>
    <p:extLst>
      <p:ext uri="{BB962C8B-B14F-4D97-AF65-F5344CB8AC3E}">
        <p14:creationId xmlns:p14="http://schemas.microsoft.com/office/powerpoint/2010/main" val="1588014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1229" y="152400"/>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Dual syntax :-)</a:t>
            </a:r>
            <a:endParaRPr lang="en-US" sz="3600" b="1" dirty="0">
              <a:solidFill>
                <a:srgbClr val="CC6600"/>
              </a:solidFill>
              <a:latin typeface="Comic Sans MS" pitchFamily="66" charset="0"/>
              <a:ea typeface="+mj-ea"/>
              <a:cs typeface="+mj-cs"/>
            </a:endParaRPr>
          </a:p>
        </p:txBody>
      </p:sp>
      <p:sp>
        <p:nvSpPr>
          <p:cNvPr id="4" name="Content Placeholder 3"/>
          <p:cNvSpPr txBox="1">
            <a:spLocks/>
          </p:cNvSpPr>
          <p:nvPr/>
        </p:nvSpPr>
        <p:spPr>
          <a:xfrm>
            <a:off x="23446" y="838200"/>
            <a:ext cx="4472354" cy="5105400"/>
          </a:xfrm>
          <a:prstGeom prst="rect">
            <a:avLst/>
          </a:prstGeom>
          <a:ln>
            <a:solidFill>
              <a:srgbClr val="FF000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routine(String </a:t>
            </a:r>
            <a:r>
              <a:rPr lang="en-US" dirty="0" err="1" smtClean="0">
                <a:solidFill>
                  <a:srgbClr val="0000FF"/>
                </a:solidFill>
                <a:latin typeface="Lucida Console" pitchFamily="49" charset="0"/>
                <a:cs typeface="Times New Roman" charset="0"/>
              </a:rPr>
              <a:t>aString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C&lt;T&gt;("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C&lt;G&gt;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  String </a:t>
            </a:r>
            <a:r>
              <a:rPr lang="en-US" dirty="0" err="1" smtClean="0">
                <a:solidFill>
                  <a:srgbClr val="0000FF"/>
                </a:solidFill>
                <a:latin typeface="Lucida Console" pitchFamily="49" charset="0"/>
                <a:cs typeface="Times New Roman" charset="0"/>
              </a:rPr>
              <a:t>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  C(</a:t>
            </a:r>
            <a:r>
              <a:rPr lang="en-US" b="1" dirty="0" smtClean="0">
                <a:solidFill>
                  <a:srgbClr val="0000FF"/>
                </a:solidFill>
                <a:latin typeface="Lucida Console" pitchFamily="49" charset="0"/>
                <a:cs typeface="Times New Roman" charset="0"/>
              </a:rPr>
              <a:t>as</a:t>
            </a:r>
            <a:r>
              <a:rPr lang="en-US" dirty="0" smtClean="0">
                <a:solidFill>
                  <a:srgbClr val="0000FF"/>
                </a:solidFill>
                <a:latin typeface="Lucida Console" pitchFamily="49" charset="0"/>
                <a:cs typeface="Times New Roman" charset="0"/>
              </a:rPr>
              <a:t> string </a:t>
            </a:r>
            <a:r>
              <a:rPr lang="en-US" dirty="0" err="1" smtClean="0">
                <a:solidFill>
                  <a:srgbClr val="0000FF"/>
                </a:solidFill>
                <a:latin typeface="Lucida Console" pitchFamily="49" charset="0"/>
                <a:cs typeface="Times New Roman" charset="0"/>
              </a:rPr>
              <a:t>aString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a:t>
            </a:r>
          </a:p>
        </p:txBody>
      </p:sp>
      <p:sp>
        <p:nvSpPr>
          <p:cNvPr id="11" name="Content Placeholder 3"/>
          <p:cNvSpPr txBox="1">
            <a:spLocks/>
          </p:cNvSpPr>
          <p:nvPr/>
        </p:nvSpPr>
        <p:spPr>
          <a:xfrm>
            <a:off x="4528623" y="851095"/>
            <a:ext cx="4572000" cy="5092505"/>
          </a:xfrm>
          <a:prstGeom prst="rect">
            <a:avLst/>
          </a:prstGeom>
          <a:ln>
            <a:solidFill>
              <a:srgbClr val="00B05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routine(</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string</a:t>
            </a:r>
            <a:r>
              <a:rPr lang="en-US" dirty="0">
                <a:solidFill>
                  <a:srgbClr val="0000FF"/>
                </a:solidFill>
                <a:latin typeface="Lucida Console" pitchFamily="49" charset="0"/>
                <a:cs typeface="Times New Roman" charset="0"/>
              </a:rPr>
              <a:t>: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string </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end</a:t>
            </a:r>
            <a:r>
              <a:rPr lang="en-US" b="1" dirty="0">
                <a:solidFill>
                  <a:srgbClr val="0000FF"/>
                </a:solidFill>
                <a:latin typeface="Lucida Console" pitchFamily="49" charset="0"/>
                <a:cs typeface="Times New Roman" charset="0"/>
              </a:rPr>
              <a:t/>
            </a:r>
            <a:br>
              <a:rPr lang="en-US" b="1"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5" name="TextBox 4"/>
          <p:cNvSpPr txBox="1"/>
          <p:nvPr/>
        </p:nvSpPr>
        <p:spPr>
          <a:xfrm>
            <a:off x="440788" y="6022059"/>
            <a:ext cx="8229600" cy="830997"/>
          </a:xfrm>
          <a:prstGeom prst="rect">
            <a:avLst/>
          </a:prstGeom>
          <a:noFill/>
          <a:ln>
            <a:noFill/>
          </a:ln>
        </p:spPr>
        <p:txBody>
          <a:bodyPr wrap="square" rtlCol="0">
            <a:spAutoFit/>
          </a:bodyPr>
          <a:lstStyle/>
          <a:p>
            <a:r>
              <a:rPr lang="en-US" sz="2400" dirty="0" smtClean="0"/>
              <a:t>Syntax is just a form, one may select the one which suits better … Compiler supports both</a:t>
            </a:r>
            <a:endParaRPr lang="en-US" sz="2400" dirty="0"/>
          </a:p>
        </p:txBody>
      </p:sp>
      <p:sp>
        <p:nvSpPr>
          <p:cNvPr id="1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24</a:t>
            </a:fld>
            <a:endParaRPr lang="en-US" dirty="0"/>
          </a:p>
        </p:txBody>
      </p:sp>
    </p:spTree>
    <p:extLst>
      <p:ext uri="{BB962C8B-B14F-4D97-AF65-F5344CB8AC3E}">
        <p14:creationId xmlns:p14="http://schemas.microsoft.com/office/powerpoint/2010/main" val="4200808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Units – 3 in 1 (class, module, type)</a:t>
            </a:r>
            <a:endParaRPr lang="en-US" sz="3600" b="1" dirty="0">
              <a:solidFill>
                <a:srgbClr val="CC6600"/>
              </a:solidFill>
              <a:latin typeface="Comic Sans MS" pitchFamily="66" charset="0"/>
              <a:ea typeface="+mj-ea"/>
              <a:cs typeface="+mj-cs"/>
            </a:endParaRPr>
          </a:p>
        </p:txBody>
      </p:sp>
      <p:grpSp>
        <p:nvGrpSpPr>
          <p:cNvPr id="4" name="Group 3"/>
          <p:cNvGrpSpPr/>
          <p:nvPr/>
        </p:nvGrpSpPr>
        <p:grpSpPr>
          <a:xfrm>
            <a:off x="129696" y="980662"/>
            <a:ext cx="3985104" cy="4729675"/>
            <a:chOff x="4963883" y="1197429"/>
            <a:chExt cx="3679374" cy="3493377"/>
          </a:xfrm>
        </p:grpSpPr>
        <p:sp>
          <p:nvSpPr>
            <p:cNvPr id="6" name="Rounded Rectangle 5"/>
            <p:cNvSpPr/>
            <p:nvPr/>
          </p:nvSpPr>
          <p:spPr>
            <a:xfrm>
              <a:off x="4971142" y="1197429"/>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Usage (module)</a:t>
              </a:r>
              <a:endParaRPr lang="ru-RU" sz="2000" b="1" dirty="0">
                <a:latin typeface="Arial" pitchFamily="34" charset="0"/>
                <a:cs typeface="Arial" pitchFamily="34" charset="0"/>
              </a:endParaRPr>
            </a:p>
          </p:txBody>
        </p:sp>
        <p:sp>
          <p:nvSpPr>
            <p:cNvPr id="7" name="Rounded Rectangle 6"/>
            <p:cNvSpPr/>
            <p:nvPr/>
          </p:nvSpPr>
          <p:spPr>
            <a:xfrm>
              <a:off x="4963883" y="2256972"/>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Inheritance (class)</a:t>
              </a:r>
              <a:endParaRPr lang="ru-RU" sz="2000" b="1" dirty="0">
                <a:latin typeface="Arial" pitchFamily="34" charset="0"/>
                <a:cs typeface="Arial" pitchFamily="34" charset="0"/>
              </a:endParaRPr>
            </a:p>
          </p:txBody>
        </p:sp>
        <p:sp>
          <p:nvSpPr>
            <p:cNvPr id="8" name="Rounded Rectangle 7"/>
            <p:cNvSpPr/>
            <p:nvPr/>
          </p:nvSpPr>
          <p:spPr>
            <a:xfrm>
              <a:off x="4963884" y="3483428"/>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Typification (type)</a:t>
              </a:r>
              <a:endParaRPr lang="ru-RU" sz="2000" b="1" dirty="0">
                <a:latin typeface="Arial" pitchFamily="34" charset="0"/>
                <a:cs typeface="Arial" pitchFamily="34" charset="0"/>
              </a:endParaRPr>
            </a:p>
          </p:txBody>
        </p:sp>
        <p:sp>
          <p:nvSpPr>
            <p:cNvPr id="9" name="TextBox 8"/>
            <p:cNvSpPr txBox="1"/>
            <p:nvPr/>
          </p:nvSpPr>
          <p:spPr>
            <a:xfrm>
              <a:off x="4978399" y="1632856"/>
              <a:ext cx="3664858" cy="522850"/>
            </a:xfrm>
            <a:prstGeom prst="rect">
              <a:avLst/>
            </a:prstGeom>
            <a:noFill/>
          </p:spPr>
          <p:txBody>
            <a:bodyPr wrap="square" lIns="0" rIns="0" rtlCol="0">
              <a:spAutoFit/>
            </a:bodyPr>
            <a:lstStyle/>
            <a:p>
              <a:r>
                <a:rPr lang="en-US" sz="2000" dirty="0" smtClean="0"/>
                <a:t>Client gets access to visible features of the module </a:t>
              </a:r>
              <a:endParaRPr lang="ru-RU" sz="2000" dirty="0"/>
            </a:p>
          </p:txBody>
        </p:sp>
        <p:sp>
          <p:nvSpPr>
            <p:cNvPr id="10" name="TextBox 9"/>
            <p:cNvSpPr txBox="1"/>
            <p:nvPr/>
          </p:nvSpPr>
          <p:spPr>
            <a:xfrm>
              <a:off x="4978398" y="2685143"/>
              <a:ext cx="3664858" cy="522850"/>
            </a:xfrm>
            <a:prstGeom prst="rect">
              <a:avLst/>
            </a:prstGeom>
            <a:noFill/>
          </p:spPr>
          <p:txBody>
            <a:bodyPr wrap="square" lIns="0" rIns="0" rtlCol="0">
              <a:spAutoFit/>
            </a:bodyPr>
            <a:lstStyle/>
            <a:p>
              <a:r>
                <a:rPr lang="en-US" sz="2000" dirty="0" smtClean="0"/>
                <a:t>Unit inherits features of the base units treating them as classes</a:t>
              </a:r>
              <a:endParaRPr lang="ru-RU" sz="2000" dirty="0"/>
            </a:p>
          </p:txBody>
        </p:sp>
        <p:sp>
          <p:nvSpPr>
            <p:cNvPr id="11" name="TextBox 10"/>
            <p:cNvSpPr txBox="1"/>
            <p:nvPr/>
          </p:nvSpPr>
          <p:spPr>
            <a:xfrm>
              <a:off x="4963886" y="3940629"/>
              <a:ext cx="3664858" cy="750177"/>
            </a:xfrm>
            <a:prstGeom prst="rect">
              <a:avLst/>
            </a:prstGeom>
            <a:noFill/>
          </p:spPr>
          <p:txBody>
            <a:bodyPr wrap="square" lIns="0" rIns="0" rtlCol="0">
              <a:spAutoFit/>
            </a:bodyPr>
            <a:lstStyle/>
            <a:p>
              <a:r>
                <a:rPr lang="en-US" sz="2000" dirty="0" smtClean="0"/>
                <a:t>Each unit defines a type. This type can be used to define unit attribute, local or argument of routine</a:t>
              </a:r>
              <a:endParaRPr lang="ru-RU" sz="2000" dirty="0"/>
            </a:p>
          </p:txBody>
        </p:sp>
      </p:grpSp>
      <p:sp>
        <p:nvSpPr>
          <p:cNvPr id="16" name="Content Placeholder 3"/>
          <p:cNvSpPr txBox="1">
            <a:spLocks/>
          </p:cNvSpPr>
          <p:nvPr/>
        </p:nvSpPr>
        <p:spPr>
          <a:xfrm>
            <a:off x="4448176" y="1374155"/>
            <a:ext cx="4695824" cy="4340845"/>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(C)</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extend</a:t>
            </a:r>
            <a:r>
              <a:rPr lang="en-US" dirty="0">
                <a:solidFill>
                  <a:srgbClr val="0000FF"/>
                </a:solidFill>
                <a:latin typeface="Lucida Console" pitchFamily="49" charset="0"/>
                <a:cs typeface="Times New Roman" charset="0"/>
              </a:rPr>
              <a:t> B, ~D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B</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routine(b: B)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D </a:t>
            </a:r>
            <a:r>
              <a:rPr lang="en-US" b="1" dirty="0" smtClean="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D.foo</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endParaRPr 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
        <p:nvSpPr>
          <p:cNvPr id="29" name="Rounded Rectangular Callout 28"/>
          <p:cNvSpPr/>
          <p:nvPr/>
        </p:nvSpPr>
        <p:spPr>
          <a:xfrm>
            <a:off x="7331392" y="797130"/>
            <a:ext cx="1750696" cy="457200"/>
          </a:xfrm>
          <a:prstGeom prst="wedgeRoundRectCallout">
            <a:avLst>
              <a:gd name="adj1" fmla="val -120316"/>
              <a:gd name="adj2" fmla="val 771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0" name="Rounded Rectangular Callout 29"/>
          <p:cNvSpPr/>
          <p:nvPr/>
        </p:nvSpPr>
        <p:spPr>
          <a:xfrm>
            <a:off x="6796088" y="1898539"/>
            <a:ext cx="2286000" cy="457200"/>
          </a:xfrm>
          <a:prstGeom prst="wedgeRoundRectCallout">
            <a:avLst>
              <a:gd name="adj1" fmla="val -90142"/>
              <a:gd name="adj2" fmla="val 6338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Inheritance(class)</a:t>
            </a:r>
            <a:endParaRPr lang="ru-RU" dirty="0"/>
          </a:p>
        </p:txBody>
      </p:sp>
      <p:sp>
        <p:nvSpPr>
          <p:cNvPr id="31" name="Rounded Rectangular Callout 30"/>
          <p:cNvSpPr/>
          <p:nvPr/>
        </p:nvSpPr>
        <p:spPr>
          <a:xfrm>
            <a:off x="6928796" y="2805793"/>
            <a:ext cx="2153292" cy="457200"/>
          </a:xfrm>
          <a:prstGeom prst="wedgeRoundRectCallout">
            <a:avLst>
              <a:gd name="adj1" fmla="val -91695"/>
              <a:gd name="adj2" fmla="val 77593"/>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Typification (type)</a:t>
            </a:r>
            <a:endParaRPr lang="ru-RU" dirty="0"/>
          </a:p>
        </p:txBody>
      </p:sp>
      <p:sp>
        <p:nvSpPr>
          <p:cNvPr id="32" name="Rounded Rectangular Callout 31"/>
          <p:cNvSpPr/>
          <p:nvPr/>
        </p:nvSpPr>
        <p:spPr>
          <a:xfrm>
            <a:off x="7331392" y="3962400"/>
            <a:ext cx="1750696" cy="457200"/>
          </a:xfrm>
          <a:prstGeom prst="wedgeRoundRectCallout">
            <a:avLst>
              <a:gd name="adj1" fmla="val -159049"/>
              <a:gd name="adj2" fmla="val -57677"/>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 name="TextBox 2"/>
          <p:cNvSpPr txBox="1"/>
          <p:nvPr/>
        </p:nvSpPr>
        <p:spPr>
          <a:xfrm>
            <a:off x="838199" y="5943600"/>
            <a:ext cx="7467601" cy="461665"/>
          </a:xfrm>
          <a:prstGeom prst="rect">
            <a:avLst/>
          </a:prstGeom>
          <a:noFill/>
        </p:spPr>
        <p:txBody>
          <a:bodyPr wrap="square" rtlCol="0">
            <a:spAutoFit/>
          </a:bodyPr>
          <a:lstStyle/>
          <a:p>
            <a:pPr algn="ctr"/>
            <a:r>
              <a:rPr lang="en-US" sz="2400" dirty="0" smtClean="0"/>
              <a:t>Type is the universal and the most high-level concept</a:t>
            </a:r>
            <a:endParaRPr lang="en-US" sz="2400" dirty="0"/>
          </a:p>
        </p:txBody>
      </p:sp>
      <p:sp>
        <p:nvSpPr>
          <p:cNvPr id="1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25</a:t>
            </a:fld>
            <a:endParaRPr lang="en-US" dirty="0"/>
          </a:p>
        </p:txBody>
      </p:sp>
    </p:spTree>
    <p:extLst>
      <p:ext uri="{BB962C8B-B14F-4D97-AF65-F5344CB8AC3E}">
        <p14:creationId xmlns:p14="http://schemas.microsoft.com/office/powerpoint/2010/main" val="31493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Relations between types/units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228600" y="838200"/>
            <a:ext cx="28194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Inheritance</a:t>
            </a:r>
          </a:p>
          <a:p>
            <a:pPr marL="342900" indent="-342900">
              <a:buFont typeface="Arial" panose="020B0604020202020204" pitchFamily="34" charset="0"/>
              <a:buChar char="•"/>
            </a:pPr>
            <a:r>
              <a:rPr lang="en-US" sz="2400" dirty="0" smtClean="0"/>
              <a:t>Usage</a:t>
            </a:r>
          </a:p>
          <a:p>
            <a:endParaRPr lang="en-US" sz="2400" dirty="0"/>
          </a:p>
          <a:p>
            <a:r>
              <a:rPr lang="en-US" sz="2400" dirty="0" smtClean="0"/>
              <a:t>X inherits P</a:t>
            </a:r>
          </a:p>
          <a:p>
            <a:r>
              <a:rPr lang="en-US" sz="2400" dirty="0" smtClean="0"/>
              <a:t>X uses S</a:t>
            </a:r>
          </a:p>
          <a:p>
            <a:r>
              <a:rPr lang="en-US" sz="2400" dirty="0" smtClean="0"/>
              <a:t>X is a client of S</a:t>
            </a:r>
          </a:p>
          <a:p>
            <a:endParaRPr lang="en-US" sz="2400" dirty="0"/>
          </a:p>
          <a:p>
            <a:endParaRPr lang="en-US" sz="2400" dirty="0" smtClean="0"/>
          </a:p>
          <a:p>
            <a:r>
              <a:rPr lang="en-US" dirty="0">
                <a:solidFill>
                  <a:srgbClr val="0000FF"/>
                </a:solidFill>
                <a:latin typeface="Lucida Console" pitchFamily="49" charset="0"/>
                <a:cs typeface="Times New Roman" charset="0"/>
              </a:rPr>
              <a:t>a: </a:t>
            </a:r>
            <a:r>
              <a:rPr lang="en-US" dirty="0" smtClean="0">
                <a:solidFill>
                  <a:srgbClr val="0000FF"/>
                </a:solidFill>
                <a:latin typeface="Lucida Console" pitchFamily="49" charset="0"/>
                <a:cs typeface="Times New Roman" charset="0"/>
              </a:rPr>
              <a:t>A</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b: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 := </a:t>
            </a:r>
            <a:r>
              <a:rPr lang="en-US" dirty="0" smtClean="0">
                <a:solidFill>
                  <a:srgbClr val="0000FF"/>
                </a:solidFill>
                <a:latin typeface="Lucida Console" pitchFamily="49" charset="0"/>
                <a:cs typeface="Times New Roman" charset="0"/>
              </a:rPr>
              <a:t>b</a:t>
            </a:r>
          </a:p>
          <a:p>
            <a:r>
              <a:rPr lang="en-US" dirty="0" smtClean="0">
                <a:solidFill>
                  <a:srgbClr val="0000FF"/>
                </a:solidFill>
                <a:latin typeface="Lucida Console" pitchFamily="49" charset="0"/>
                <a:cs typeface="Times New Roman" charset="0"/>
              </a:rPr>
              <a:t>// Polymorphic </a:t>
            </a:r>
          </a:p>
          <a:p>
            <a:r>
              <a:rPr lang="en-US" dirty="0" smtClean="0">
                <a:solidFill>
                  <a:srgbClr val="0000FF"/>
                </a:solidFill>
                <a:latin typeface="Lucida Console" pitchFamily="49" charset="0"/>
                <a:cs typeface="Times New Roman" charset="0"/>
              </a:rPr>
              <a:t>// assignment</a:t>
            </a:r>
          </a:p>
          <a:p>
            <a:endParaRPr lang="en-US" dirty="0">
              <a:solidFill>
                <a:srgbClr val="0000FF"/>
              </a:solidFill>
              <a:latin typeface="Lucida Console" pitchFamily="49" charset="0"/>
              <a:cs typeface="Times New Roman" charset="0"/>
            </a:endParaRPr>
          </a:p>
          <a:p>
            <a:r>
              <a:rPr lang="en-US" dirty="0" err="1" smtClean="0">
                <a:solidFill>
                  <a:srgbClr val="0000FF"/>
                </a:solidFill>
                <a:latin typeface="Lucida Console" pitchFamily="49" charset="0"/>
                <a:cs typeface="Times New Roman" charset="0"/>
              </a:rPr>
              <a:t>a.foo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Dot call - usage</a:t>
            </a:r>
            <a:endParaRPr lang="en-US" dirty="0">
              <a:solidFill>
                <a:srgbClr val="0000FF"/>
              </a:solidFill>
              <a:latin typeface="Lucida Console" pitchFamily="49" charset="0"/>
              <a:cs typeface="Times New Roman" charset="0"/>
            </a:endParaRPr>
          </a:p>
        </p:txBody>
      </p:sp>
      <p:sp>
        <p:nvSpPr>
          <p:cNvPr id="5" name="Овал 4"/>
          <p:cNvSpPr/>
          <p:nvPr/>
        </p:nvSpPr>
        <p:spPr>
          <a:xfrm>
            <a:off x="2667001" y="2802685"/>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2675793" y="914400"/>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248400" y="2806202"/>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000501" y="1905000"/>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334000" y="3297985"/>
            <a:ext cx="914400"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9793" y="2169176"/>
            <a:ext cx="533400" cy="369332"/>
          </a:xfrm>
          <a:prstGeom prst="rect">
            <a:avLst/>
          </a:prstGeom>
          <a:noFill/>
        </p:spPr>
        <p:txBody>
          <a:bodyPr wrap="square" rtlCol="0">
            <a:spAutoFit/>
          </a:bodyPr>
          <a:lstStyle/>
          <a:p>
            <a:r>
              <a:rPr lang="en-US" dirty="0" smtClean="0"/>
              <a:t>1:N</a:t>
            </a:r>
            <a:endParaRPr lang="en-US" dirty="0"/>
          </a:p>
        </p:txBody>
      </p:sp>
      <p:sp>
        <p:nvSpPr>
          <p:cNvPr id="25" name="TextBox 24"/>
          <p:cNvSpPr txBox="1"/>
          <p:nvPr/>
        </p:nvSpPr>
        <p:spPr>
          <a:xfrm>
            <a:off x="5524500" y="3564685"/>
            <a:ext cx="533400" cy="369332"/>
          </a:xfrm>
          <a:prstGeom prst="rect">
            <a:avLst/>
          </a:prstGeom>
          <a:noFill/>
        </p:spPr>
        <p:txBody>
          <a:bodyPr wrap="square" rtlCol="0">
            <a:spAutoFit/>
          </a:bodyPr>
          <a:lstStyle/>
          <a:p>
            <a:r>
              <a:rPr lang="en-US" dirty="0" smtClean="0"/>
              <a:t>1:N</a:t>
            </a:r>
            <a:endParaRPr lang="en-US" dirty="0"/>
          </a:p>
        </p:txBody>
      </p:sp>
      <p:sp>
        <p:nvSpPr>
          <p:cNvPr id="35" name="Овал 34"/>
          <p:cNvSpPr/>
          <p:nvPr/>
        </p:nvSpPr>
        <p:spPr>
          <a:xfrm>
            <a:off x="4114800" y="4267200"/>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p>
        </p:txBody>
      </p:sp>
      <p:cxnSp>
        <p:nvCxnSpPr>
          <p:cNvPr id="36" name="Прямая со стрелкой 35"/>
          <p:cNvCxnSpPr>
            <a:endCxn id="35" idx="4"/>
          </p:cNvCxnSpPr>
          <p:nvPr/>
        </p:nvCxnSpPr>
        <p:spPr>
          <a:xfrm flipV="1">
            <a:off x="4919297" y="4924554"/>
            <a:ext cx="0" cy="7351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Овал 37"/>
          <p:cNvSpPr/>
          <p:nvPr/>
        </p:nvSpPr>
        <p:spPr>
          <a:xfrm>
            <a:off x="4114800" y="5664112"/>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p>
        </p:txBody>
      </p:sp>
      <p:sp>
        <p:nvSpPr>
          <p:cNvPr id="40" name="TextBox 39"/>
          <p:cNvSpPr txBox="1"/>
          <p:nvPr/>
        </p:nvSpPr>
        <p:spPr>
          <a:xfrm>
            <a:off x="5867400" y="4419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41" name="TextBox 40"/>
          <p:cNvSpPr txBox="1"/>
          <p:nvPr/>
        </p:nvSpPr>
        <p:spPr>
          <a:xfrm>
            <a:off x="5867400" y="5808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43" name="Прямая со стрелкой 42"/>
          <p:cNvCxnSpPr>
            <a:stCxn id="40" idx="2"/>
            <a:endCxn id="41" idx="0"/>
          </p:cNvCxnSpPr>
          <p:nvPr/>
        </p:nvCxnSpPr>
        <p:spPr>
          <a:xfrm>
            <a:off x="6724650" y="4788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61593" y="5085516"/>
            <a:ext cx="1371600" cy="369332"/>
          </a:xfrm>
          <a:prstGeom prst="rect">
            <a:avLst/>
          </a:prstGeom>
          <a:noFill/>
        </p:spPr>
        <p:txBody>
          <a:bodyPr wrap="square" rtlCol="0">
            <a:spAutoFit/>
          </a:bodyPr>
          <a:lstStyle/>
          <a:p>
            <a:r>
              <a:rPr lang="en-US" dirty="0" smtClean="0"/>
              <a:t>Can  assign!</a:t>
            </a:r>
            <a:endParaRPr lang="en-US" dirty="0"/>
          </a:p>
        </p:txBody>
      </p:sp>
      <p:sp>
        <p:nvSpPr>
          <p:cNvPr id="45" name="TextBox 44"/>
          <p:cNvSpPr txBox="1"/>
          <p:nvPr/>
        </p:nvSpPr>
        <p:spPr>
          <a:xfrm>
            <a:off x="6858000" y="5105400"/>
            <a:ext cx="1143000" cy="369332"/>
          </a:xfrm>
          <a:prstGeom prst="rect">
            <a:avLst/>
          </a:prstGeom>
          <a:noFill/>
        </p:spPr>
        <p:txBody>
          <a:bodyPr wrap="square" rtlCol="0">
            <a:spAutoFit/>
          </a:bodyPr>
          <a:lstStyle/>
          <a:p>
            <a:r>
              <a:rPr lang="en-US" dirty="0" smtClean="0"/>
              <a:t>Inherit</a:t>
            </a:r>
            <a:endParaRPr lang="en-US" dirty="0"/>
          </a:p>
        </p:txBody>
      </p:sp>
      <p:sp>
        <p:nvSpPr>
          <p:cNvPr id="46" name="TextBox 45"/>
          <p:cNvSpPr txBox="1"/>
          <p:nvPr/>
        </p:nvSpPr>
        <p:spPr>
          <a:xfrm>
            <a:off x="6324600" y="990600"/>
            <a:ext cx="2133600" cy="1200329"/>
          </a:xfrm>
          <a:prstGeom prst="rect">
            <a:avLst/>
          </a:prstGeom>
          <a:noFill/>
        </p:spPr>
        <p:txBody>
          <a:bodyPr wrap="square" rtlCol="0">
            <a:spAutoFit/>
          </a:bodyPr>
          <a:lstStyle/>
          <a:p>
            <a:r>
              <a:rPr lang="en-US" dirty="0" smtClean="0"/>
              <a:t>Terminology variations:</a:t>
            </a:r>
          </a:p>
          <a:p>
            <a:r>
              <a:rPr lang="en-US" dirty="0" smtClean="0"/>
              <a:t>Base class,</a:t>
            </a:r>
          </a:p>
          <a:p>
            <a:r>
              <a:rPr lang="en-US" dirty="0" smtClean="0"/>
              <a:t>Derived class</a:t>
            </a:r>
            <a:endParaRPr lang="en-US" dirty="0"/>
          </a:p>
        </p:txBody>
      </p: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26</a:t>
            </a:fld>
            <a:endParaRPr lang="en-US" dirty="0"/>
          </a:p>
        </p:txBody>
      </p:sp>
    </p:spTree>
    <p:extLst>
      <p:ext uri="{BB962C8B-B14F-4D97-AF65-F5344CB8AC3E}">
        <p14:creationId xmlns:p14="http://schemas.microsoft.com/office/powerpoint/2010/main" val="3988218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Scopes. Visibility control</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76200" y="838200"/>
            <a:ext cx="3581400" cy="5632311"/>
          </a:xfrm>
          <a:prstGeom prst="rect">
            <a:avLst/>
          </a:prstGeom>
          <a:noFill/>
        </p:spPr>
        <p:txBody>
          <a:bodyPr wrap="square" rtlCol="0">
            <a:spAutoFit/>
          </a:bodyPr>
          <a:lstStyle/>
          <a:p>
            <a:pPr marL="342900" indent="-342900">
              <a:buFont typeface="Arial" panose="020B0604020202020204" pitchFamily="34" charset="0"/>
              <a:buChar char="•"/>
            </a:pPr>
            <a:r>
              <a:rPr lang="en-US" sz="2000" u="sng" dirty="0" smtClean="0"/>
              <a:t>No public</a:t>
            </a:r>
          </a:p>
          <a:p>
            <a:pPr marL="800100" lvl="1" indent="-342900">
              <a:buFont typeface="Arial" panose="020B0604020202020204" pitchFamily="34" charset="0"/>
              <a:buChar char="•"/>
            </a:pPr>
            <a:r>
              <a:rPr lang="en-US" sz="2000" dirty="0" smtClean="0"/>
              <a:t>All unit attributes are read-only!</a:t>
            </a:r>
          </a:p>
          <a:p>
            <a:pPr marL="800100" lvl="1" indent="-342900">
              <a:buFont typeface="Arial" panose="020B0604020202020204" pitchFamily="34" charset="0"/>
              <a:buChar char="•"/>
            </a:pPr>
            <a:r>
              <a:rPr lang="en-US" sz="2000" dirty="0" smtClean="0"/>
              <a:t>No need for getters</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b="1" dirty="0">
                <a:solidFill>
                  <a:srgbClr val="0000FF"/>
                </a:solidFill>
                <a:latin typeface="Lucida Console" pitchFamily="49" charset="0"/>
                <a:cs typeface="Times New Roman" charset="0"/>
              </a:rPr>
              <a:t>this</a:t>
            </a:r>
            <a:r>
              <a:rPr lang="en-US" sz="2000" dirty="0">
                <a:solidFill>
                  <a:srgbClr val="0000FF"/>
                </a:solidFill>
                <a:latin typeface="Lucida Console" pitchFamily="49" charset="0"/>
                <a:cs typeface="Times New Roman" charset="0"/>
              </a:rPr>
              <a:t>}</a:t>
            </a:r>
            <a:r>
              <a:rPr lang="en-US" sz="2000" b="1" dirty="0">
                <a:solidFill>
                  <a:srgbClr val="0000FF"/>
                </a:solidFill>
                <a:latin typeface="Lucida Console" pitchFamily="49" charset="0"/>
                <a:cs typeface="Times New Roman" charset="0"/>
              </a:rPr>
              <a:t> </a:t>
            </a:r>
            <a:r>
              <a:rPr lang="en-US" sz="2000" dirty="0" smtClean="0"/>
              <a:t>– private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dirty="0" smtClean="0"/>
              <a:t> – exported to none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dirty="0" smtClean="0">
                <a:solidFill>
                  <a:srgbClr val="0000FF"/>
                </a:solidFill>
                <a:latin typeface="Lucida Console" pitchFamily="49" charset="0"/>
                <a:cs typeface="Times New Roman" charset="0"/>
              </a:rPr>
              <a:t>Any} </a:t>
            </a:r>
            <a:r>
              <a:rPr lang="en-US" sz="2000" dirty="0"/>
              <a:t>– exported to </a:t>
            </a:r>
            <a:r>
              <a:rPr lang="en-US" sz="2000" dirty="0" smtClean="0"/>
              <a:t>all, default export status</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 B, C} </a:t>
            </a:r>
            <a:r>
              <a:rPr lang="en-US" sz="2000" dirty="0" smtClean="0"/>
              <a:t>– exported to A, B, C</a:t>
            </a:r>
          </a:p>
          <a:p>
            <a:endParaRPr lang="en-US" sz="2000" b="1" dirty="0" smtClean="0">
              <a:solidFill>
                <a:srgbClr val="0000FF"/>
              </a:solidFill>
              <a:latin typeface="Lucida Console" pitchFamily="49" charset="0"/>
              <a:cs typeface="Times New Roman" charset="0"/>
            </a:endParaRPr>
          </a:p>
          <a:p>
            <a:endParaRPr lang="en-US" sz="2000" b="1" dirty="0" smtClean="0">
              <a:solidFill>
                <a:srgbClr val="0000FF"/>
              </a:solidFill>
              <a:latin typeface="Lucida Console" pitchFamily="49" charset="0"/>
              <a:cs typeface="Times New Roman" charset="0"/>
            </a:endParaRPr>
          </a:p>
          <a:p>
            <a:r>
              <a:rPr lang="en-US" sz="2000" b="1" dirty="0" smtClean="0">
                <a:solidFill>
                  <a:srgbClr val="0000FF"/>
                </a:solidFill>
                <a:latin typeface="Lucida Console" pitchFamily="49" charset="0"/>
                <a:cs typeface="Times New Roman" charset="0"/>
              </a:rPr>
              <a:t>unit</a:t>
            </a:r>
            <a:r>
              <a:rPr lang="en-US" sz="2000" dirty="0" smtClean="0">
                <a:solidFill>
                  <a:srgbClr val="0000FF"/>
                </a:solidFill>
                <a:latin typeface="Lucida Console" pitchFamily="49" charset="0"/>
                <a:cs typeface="Times New Roman" charset="0"/>
              </a:rPr>
              <a:t> Some</a:t>
            </a:r>
          </a:p>
          <a:p>
            <a:r>
              <a:rPr lang="en-US" sz="2000" dirty="0" smtClean="0">
                <a:solidFill>
                  <a:srgbClr val="0000FF"/>
                </a:solidFill>
                <a:latin typeface="Lucida Console" pitchFamily="49" charset="0"/>
                <a:cs typeface="Times New Roman" charset="0"/>
              </a:rPr>
              <a:t> {</a:t>
            </a:r>
            <a:r>
              <a:rPr lang="en-US" sz="2000" b="1" dirty="0" smtClean="0">
                <a:solidFill>
                  <a:srgbClr val="0000FF"/>
                </a:solidFill>
                <a:latin typeface="Lucida Console" pitchFamily="49" charset="0"/>
                <a:cs typeface="Times New Roman" charset="0"/>
              </a:rPr>
              <a:t>this</a:t>
            </a:r>
            <a:r>
              <a:rPr lang="en-US" sz="2000" dirty="0" smtClean="0">
                <a:solidFill>
                  <a:srgbClr val="0000FF"/>
                </a:solidFill>
                <a:latin typeface="Lucida Console" pitchFamily="49" charset="0"/>
                <a:cs typeface="Times New Roman" charset="0"/>
              </a:rPr>
              <a:t>} hidden: Data</a:t>
            </a:r>
          </a:p>
          <a:p>
            <a:r>
              <a:rPr lang="en-US" sz="2000" dirty="0" smtClean="0">
                <a:solidFill>
                  <a:srgbClr val="0000FF"/>
                </a:solidFill>
                <a:latin typeface="Lucida Console" pitchFamily="49" charset="0"/>
                <a:cs typeface="Times New Roman" charset="0"/>
              </a:rPr>
              <a:t> {} </a:t>
            </a:r>
            <a:r>
              <a:rPr lang="en-US" sz="2000" dirty="0" err="1" smtClean="0">
                <a:solidFill>
                  <a:srgbClr val="0000FF"/>
                </a:solidFill>
                <a:latin typeface="Lucida Console" pitchFamily="49" charset="0"/>
                <a:cs typeface="Times New Roman" charset="0"/>
              </a:rPr>
              <a:t>forDescendant</a:t>
            </a:r>
            <a:r>
              <a:rPr lang="en-US" sz="2000" dirty="0" smtClean="0">
                <a:solidFill>
                  <a:srgbClr val="0000FF"/>
                </a:solidFill>
                <a:latin typeface="Lucida Console" pitchFamily="49" charset="0"/>
                <a:cs typeface="Times New Roman" charset="0"/>
              </a:rPr>
              <a:t>: T</a:t>
            </a:r>
          </a:p>
          <a:p>
            <a:r>
              <a:rPr lang="en-US" sz="2000" dirty="0" smtClean="0">
                <a:solidFill>
                  <a:srgbClr val="0000FF"/>
                </a:solidFill>
                <a:latin typeface="Lucida Console" pitchFamily="49" charset="0"/>
                <a:cs typeface="Times New Roman" charset="0"/>
              </a:rPr>
              <a:t> {A, B, C} </a:t>
            </a:r>
            <a:r>
              <a:rPr lang="en-US" sz="2000" dirty="0" err="1" smtClean="0">
                <a:solidFill>
                  <a:srgbClr val="0000FF"/>
                </a:solidFill>
                <a:latin typeface="Lucida Console" pitchFamily="49" charset="0"/>
                <a:cs typeface="Times New Roman" charset="0"/>
              </a:rPr>
              <a:t>attr</a:t>
            </a:r>
            <a:r>
              <a:rPr lang="en-US" sz="2000" dirty="0" smtClean="0">
                <a:solidFill>
                  <a:srgbClr val="0000FF"/>
                </a:solidFill>
                <a:latin typeface="Lucida Console" pitchFamily="49" charset="0"/>
                <a:cs typeface="Times New Roman" charset="0"/>
              </a:rPr>
              <a:t>: T1</a:t>
            </a:r>
          </a:p>
          <a:p>
            <a:r>
              <a:rPr lang="en-US" sz="2000" dirty="0" smtClean="0">
                <a:solidFill>
                  <a:srgbClr val="0000FF"/>
                </a:solidFill>
                <a:latin typeface="Lucida Console" pitchFamily="49" charset="0"/>
                <a:cs typeface="Times New Roman" charset="0"/>
              </a:rPr>
              <a:t> foo </a:t>
            </a:r>
            <a:r>
              <a:rPr lang="en-US" sz="2000" b="1" dirty="0" smtClean="0">
                <a:solidFill>
                  <a:srgbClr val="0000FF"/>
                </a:solidFill>
                <a:latin typeface="Lucida Console" pitchFamily="49" charset="0"/>
                <a:cs typeface="Times New Roman" charset="0"/>
              </a:rPr>
              <a:t>do end</a:t>
            </a: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
        <p:nvSpPr>
          <p:cNvPr id="5" name="Овал 4"/>
          <p:cNvSpPr/>
          <p:nvPr/>
        </p:nvSpPr>
        <p:spPr>
          <a:xfrm>
            <a:off x="3886200" y="2802685"/>
            <a:ext cx="1654116"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3886200" y="914400"/>
            <a:ext cx="1662908"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454717" y="2806202"/>
            <a:ext cx="1622484"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713258" y="1905000"/>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540316" y="3297985"/>
            <a:ext cx="914401"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27</a:t>
            </a:fld>
            <a:endParaRPr lang="en-US" dirty="0"/>
          </a:p>
        </p:txBody>
      </p:sp>
      <p:sp>
        <p:nvSpPr>
          <p:cNvPr id="4" name="TextBox 3"/>
          <p:cNvSpPr txBox="1"/>
          <p:nvPr/>
        </p:nvSpPr>
        <p:spPr>
          <a:xfrm>
            <a:off x="4845148" y="2030675"/>
            <a:ext cx="1708052" cy="707886"/>
          </a:xfrm>
          <a:prstGeom prst="rect">
            <a:avLst/>
          </a:prstGeom>
          <a:noFill/>
        </p:spPr>
        <p:txBody>
          <a:bodyPr wrap="square" rtlCol="0">
            <a:spAutoFit/>
          </a:bodyPr>
          <a:lstStyle/>
          <a:p>
            <a:r>
              <a:rPr lang="en-US" sz="2000" dirty="0" smtClean="0"/>
              <a:t>private or protected</a:t>
            </a:r>
            <a:endParaRPr lang="en-US" sz="2000" dirty="0"/>
          </a:p>
        </p:txBody>
      </p:sp>
      <p:sp>
        <p:nvSpPr>
          <p:cNvPr id="22" name="TextBox 21"/>
          <p:cNvSpPr txBox="1"/>
          <p:nvPr/>
        </p:nvSpPr>
        <p:spPr>
          <a:xfrm>
            <a:off x="5257800" y="3793285"/>
            <a:ext cx="2362200" cy="707886"/>
          </a:xfrm>
          <a:prstGeom prst="rect">
            <a:avLst/>
          </a:prstGeom>
          <a:noFill/>
        </p:spPr>
        <p:txBody>
          <a:bodyPr wrap="square" rtlCol="0">
            <a:spAutoFit/>
          </a:bodyPr>
          <a:lstStyle/>
          <a:p>
            <a:r>
              <a:rPr lang="en-US" sz="2000" dirty="0" smtClean="0"/>
              <a:t>Exported to all or</a:t>
            </a:r>
          </a:p>
          <a:p>
            <a:r>
              <a:rPr lang="en-US" sz="2000" dirty="0" smtClean="0"/>
              <a:t>to selected</a:t>
            </a:r>
            <a:endParaRPr lang="en-US" sz="2000" dirty="0"/>
          </a:p>
        </p:txBody>
      </p:sp>
      <p:sp>
        <p:nvSpPr>
          <p:cNvPr id="6" name="TextBox 5"/>
          <p:cNvSpPr txBox="1"/>
          <p:nvPr/>
        </p:nvSpPr>
        <p:spPr>
          <a:xfrm>
            <a:off x="3810000" y="4648200"/>
            <a:ext cx="5029200" cy="1938992"/>
          </a:xfrm>
          <a:prstGeom prst="rect">
            <a:avLst/>
          </a:prstGeom>
          <a:noFill/>
        </p:spPr>
        <p:txBody>
          <a:bodyPr wrap="square" rtlCol="0">
            <a:spAutoFit/>
          </a:bodyPr>
          <a:lstStyle/>
          <a:p>
            <a:r>
              <a:rPr lang="en-US" sz="2000" b="1" dirty="0">
                <a:solidFill>
                  <a:srgbClr val="0000FF"/>
                </a:solidFill>
                <a:latin typeface="Lucida Console" pitchFamily="49" charset="0"/>
                <a:cs typeface="Times New Roman" charset="0"/>
              </a:rPr>
              <a:t>unit</a:t>
            </a:r>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X // Zones</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 … // protected</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{this}: … // private</a:t>
            </a:r>
          </a:p>
          <a:p>
            <a:r>
              <a:rPr lang="en-US" sz="2000" dirty="0" smtClean="0">
                <a:solidFill>
                  <a:srgbClr val="0000FF"/>
                </a:solidFill>
                <a:latin typeface="Lucida Console" pitchFamily="49" charset="0"/>
                <a:cs typeface="Times New Roman" charset="0"/>
              </a:rPr>
              <a:t>   {A, B, C}: … // selective</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{Any}: … // ‘public’</a:t>
            </a: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31978162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Unified type system. Type kinds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632311"/>
          </a:xfrm>
          <a:prstGeom prst="rect">
            <a:avLst/>
          </a:prstGeom>
          <a:noFill/>
        </p:spPr>
        <p:txBody>
          <a:bodyPr wrap="square" rtlCol="0">
            <a:spAutoFit/>
          </a:bodyPr>
          <a:lstStyle/>
          <a:p>
            <a:pPr marL="457200" indent="-457200">
              <a:buFont typeface="+mj-lt"/>
              <a:buAutoNum type="arabicPeriod"/>
            </a:pPr>
            <a:r>
              <a:rPr lang="en-US" sz="2400" dirty="0" smtClean="0"/>
              <a:t>Unit types</a:t>
            </a:r>
          </a:p>
          <a:p>
            <a:pPr marL="457200" indent="-457200">
              <a:buFont typeface="+mj-lt"/>
              <a:buAutoNum type="arabicPeriod"/>
            </a:pPr>
            <a:r>
              <a:rPr lang="en-US" sz="2400" dirty="0" smtClean="0"/>
              <a:t>Anchored types</a:t>
            </a:r>
          </a:p>
          <a:p>
            <a:pPr marL="914400" lvl="1" indent="-457200">
              <a:buFont typeface="Arial" panose="020B0604020202020204" pitchFamily="34" charset="0"/>
              <a:buChar char="•"/>
            </a:pPr>
            <a:r>
              <a:rPr lang="en-US" sz="2400" dirty="0" smtClean="0"/>
              <a:t>Automatic overriding</a:t>
            </a:r>
          </a:p>
          <a:p>
            <a:pPr marL="457200" indent="-457200">
              <a:buFont typeface="+mj-lt"/>
              <a:buAutoNum type="arabicPeriod"/>
            </a:pPr>
            <a:r>
              <a:rPr lang="en-US" sz="2400" dirty="0" smtClean="0"/>
              <a:t>Generic types</a:t>
            </a:r>
          </a:p>
          <a:p>
            <a:pPr marL="914400" lvl="1" indent="-457200">
              <a:buFont typeface="Arial" panose="020B0604020202020204" pitchFamily="34" charset="0"/>
              <a:buChar char="•"/>
            </a:pPr>
            <a:r>
              <a:rPr lang="en-US" sz="2400" dirty="0" smtClean="0"/>
              <a:t>Arrays</a:t>
            </a:r>
          </a:p>
          <a:p>
            <a:pPr marL="457200" indent="-457200">
              <a:buFont typeface="+mj-lt"/>
              <a:buAutoNum type="arabicPeriod"/>
            </a:pPr>
            <a:r>
              <a:rPr lang="en-US" sz="2400" dirty="0" smtClean="0"/>
              <a:t>Tuple types (algebraic product)</a:t>
            </a:r>
          </a:p>
          <a:p>
            <a:pPr marL="914400" lvl="1" indent="-457200">
              <a:buFont typeface="Arial" panose="020B0604020202020204" pitchFamily="34" charset="0"/>
              <a:buChar char="•"/>
            </a:pPr>
            <a:r>
              <a:rPr lang="en-US" sz="2400" dirty="0" smtClean="0"/>
              <a:t>Tuple expressions</a:t>
            </a:r>
          </a:p>
          <a:p>
            <a:pPr marL="457200" indent="-457200">
              <a:buFont typeface="+mj-lt"/>
              <a:buAutoNum type="arabicPeriod"/>
            </a:pPr>
            <a:r>
              <a:rPr lang="en-US" sz="2400" dirty="0" smtClean="0"/>
              <a:t>Functional (routine) types</a:t>
            </a:r>
          </a:p>
          <a:p>
            <a:pPr marL="457200" indent="-457200">
              <a:buFont typeface="+mj-lt"/>
              <a:buAutoNum type="arabicPeriod"/>
            </a:pPr>
            <a:r>
              <a:rPr lang="en-US" sz="2400" dirty="0" smtClean="0"/>
              <a:t>Multi-types (algebraic sum)</a:t>
            </a:r>
            <a:endParaRPr lang="en-US" sz="2400" dirty="0"/>
          </a:p>
        </p:txBody>
      </p:sp>
      <p:sp>
        <p:nvSpPr>
          <p:cNvPr id="6" name="TextBox 5"/>
          <p:cNvSpPr txBox="1"/>
          <p:nvPr/>
        </p:nvSpPr>
        <p:spPr>
          <a:xfrm>
            <a:off x="3657600" y="914399"/>
            <a:ext cx="5257800" cy="5632311"/>
          </a:xfrm>
          <a:prstGeom prst="rect">
            <a:avLst/>
          </a:prstGeom>
          <a:noFill/>
        </p:spPr>
        <p:txBody>
          <a:bodyPr wrap="square" rtlCol="0">
            <a:spAutoFit/>
          </a:bodyPr>
          <a:lstStyle/>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Bit // Bit is a unit type</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Anchored </a:t>
            </a:r>
            <a:r>
              <a:rPr lang="en-US" dirty="0" smtClean="0">
                <a:solidFill>
                  <a:srgbClr val="0000FF"/>
                </a:solidFill>
                <a:latin typeface="Lucida Console" pitchFamily="49" charset="0"/>
                <a:cs typeface="Times New Roman" charset="0"/>
              </a:rPr>
              <a:t>types: the same </a:t>
            </a:r>
            <a:r>
              <a:rPr lang="en-US" b="1" dirty="0" smtClean="0">
                <a:solidFill>
                  <a:srgbClr val="0000FF"/>
                </a:solidFill>
                <a:latin typeface="Lucida Console" pitchFamily="49" charset="0"/>
                <a:cs typeface="Times New Roman" charset="0"/>
              </a:rPr>
              <a:t>as</a:t>
            </a:r>
            <a:endParaRPr lang="en-US" b="1"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anchor1: </a:t>
            </a:r>
            <a:r>
              <a:rPr lang="en-US" b="1" dirty="0">
                <a:solidFill>
                  <a:srgbClr val="0000FF"/>
                </a:solidFill>
                <a:latin typeface="Lucida Console" pitchFamily="49" charset="0"/>
                <a:cs typeface="Times New Roman" charset="0"/>
              </a:rPr>
              <a:t>as this</a:t>
            </a:r>
          </a:p>
          <a:p>
            <a:r>
              <a:rPr lang="en-US" dirty="0">
                <a:solidFill>
                  <a:srgbClr val="0000FF"/>
                </a:solidFill>
                <a:latin typeface="Lucida Console" pitchFamily="49" charset="0"/>
                <a:cs typeface="Times New Roman" charset="0"/>
              </a:rPr>
              <a:t>anchor2: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foo</a:t>
            </a:r>
          </a:p>
          <a:p>
            <a:r>
              <a:rPr lang="en-US" dirty="0" smtClean="0">
                <a:solidFill>
                  <a:srgbClr val="0000FF"/>
                </a:solidFill>
                <a:latin typeface="Lucida Console" pitchFamily="49" charset="0"/>
                <a:cs typeface="Times New Roman" charset="0"/>
              </a:rPr>
              <a:t>anchor3</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attr</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foo: Type </a:t>
            </a:r>
            <a:r>
              <a:rPr lang="en-US" b="1" dirty="0">
                <a:solidFill>
                  <a:srgbClr val="0000FF"/>
                </a:solidFill>
                <a:latin typeface="Lucida Console" pitchFamily="49" charset="0"/>
                <a:cs typeface="Times New Roman" charset="0"/>
              </a:rPr>
              <a:t>do end</a:t>
            </a:r>
          </a:p>
          <a:p>
            <a:r>
              <a:rPr lang="en-US" dirty="0" err="1">
                <a:solidFill>
                  <a:srgbClr val="0000FF"/>
                </a:solidFill>
                <a:latin typeface="Lucida Console" pitchFamily="49" charset="0"/>
                <a:cs typeface="Times New Roman" charset="0"/>
              </a:rPr>
              <a:t>attr</a:t>
            </a:r>
            <a:r>
              <a:rPr lang="en-US" dirty="0">
                <a:solidFill>
                  <a:srgbClr val="0000FF"/>
                </a:solidFill>
                <a:latin typeface="Lucida Console" pitchFamily="49" charset="0"/>
                <a:cs typeface="Times New Roman" charset="0"/>
              </a:rPr>
              <a:t>: Type</a:t>
            </a:r>
          </a:p>
          <a:p>
            <a:r>
              <a:rPr lang="en-US" dirty="0" smtClean="0">
                <a:solidFill>
                  <a:srgbClr val="0000FF"/>
                </a:solidFill>
                <a:latin typeface="Lucida Console" pitchFamily="49" charset="0"/>
                <a:cs typeface="Times New Roman" charset="0"/>
              </a:rPr>
              <a:t>// arrays with () brackets!!!</a:t>
            </a:r>
            <a:endParaRPr lang="en-US"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a: Array[Type] is (Type, Type)</a:t>
            </a:r>
          </a:p>
          <a:p>
            <a:r>
              <a:rPr lang="en-US" dirty="0" smtClean="0">
                <a:solidFill>
                  <a:srgbClr val="0000FF"/>
                </a:solidFill>
                <a:latin typeface="Lucida Console" pitchFamily="49" charset="0"/>
                <a:cs typeface="Times New Roman" charset="0"/>
              </a:rPr>
              <a:t>a(index) := Type</a:t>
            </a:r>
          </a:p>
          <a:p>
            <a:r>
              <a:rPr lang="en-US" dirty="0" smtClean="0">
                <a:solidFill>
                  <a:srgbClr val="0000FF"/>
                </a:solidFill>
                <a:latin typeface="Lucida Console" pitchFamily="49" charset="0"/>
                <a:cs typeface="Times New Roman" charset="0"/>
              </a:rPr>
              <a:t>t </a:t>
            </a:r>
            <a:r>
              <a:rPr lang="en-US" b="1" dirty="0" smtClean="0">
                <a:solidFill>
                  <a:srgbClr val="0000FF"/>
                </a:solidFill>
                <a:latin typeface="Lucida Console" pitchFamily="49" charset="0"/>
                <a:cs typeface="Times New Roman" charset="0"/>
              </a:rPr>
              <a:t>is</a:t>
            </a:r>
            <a:r>
              <a:rPr lang="en-US" dirty="0" smtClean="0">
                <a:solidFill>
                  <a:srgbClr val="0000FF"/>
                </a:solidFill>
                <a:latin typeface="Lucida Console" pitchFamily="49" charset="0"/>
                <a:cs typeface="Times New Roman" charset="0"/>
              </a:rPr>
              <a:t> a(index)</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x</a:t>
            </a:r>
            <a:r>
              <a:rPr lang="en-US" dirty="0">
                <a:solidFill>
                  <a:srgbClr val="0000FF"/>
                </a:solidFill>
                <a:latin typeface="Lucida Console" pitchFamily="49" charset="0"/>
                <a:cs typeface="Times New Roman" charset="0"/>
              </a:rPr>
              <a:t>: (T1, T2, T3) // Tuple types</a:t>
            </a:r>
          </a:p>
          <a:p>
            <a:r>
              <a:rPr lang="en-US" dirty="0">
                <a:solidFill>
                  <a:srgbClr val="0000FF"/>
                </a:solidFill>
                <a:latin typeface="Lucida Console" pitchFamily="49" charset="0"/>
                <a:cs typeface="Times New Roman" charset="0"/>
              </a:rPr>
              <a:t>y: (f1: T1, T2, f3: </a:t>
            </a:r>
            <a:r>
              <a:rPr lang="en-US" dirty="0" smtClean="0">
                <a:solidFill>
                  <a:srgbClr val="0000FF"/>
                </a:solidFill>
                <a:latin typeface="Lucida Console" pitchFamily="49" charset="0"/>
                <a:cs typeface="Times New Roman" charset="0"/>
              </a:rPr>
              <a:t>T3)</a:t>
            </a:r>
            <a:endParaRPr lang="en-US"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func1</a:t>
            </a: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foo // Routine types</a:t>
            </a:r>
          </a:p>
          <a:p>
            <a:r>
              <a:rPr lang="en-US" dirty="0">
                <a:solidFill>
                  <a:srgbClr val="0000FF"/>
                </a:solidFill>
                <a:latin typeface="Lucida Console" pitchFamily="49" charset="0"/>
                <a:cs typeface="Times New Roman" charset="0"/>
              </a:rPr>
              <a:t>func2: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(T1, T2): T3</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z</a:t>
            </a:r>
            <a:r>
              <a:rPr lang="en-US" dirty="0">
                <a:solidFill>
                  <a:srgbClr val="0000FF"/>
                </a:solidFill>
                <a:latin typeface="Lucida Console" pitchFamily="49" charset="0"/>
                <a:cs typeface="Times New Roman" charset="0"/>
              </a:rPr>
              <a:t>: T1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T2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T3 // Multi-type</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28</a:t>
            </a:fld>
            <a:endParaRPr lang="en-US" dirty="0"/>
          </a:p>
        </p:txBody>
      </p:sp>
    </p:spTree>
    <p:extLst>
      <p:ext uri="{BB962C8B-B14F-4D97-AF65-F5344CB8AC3E}">
        <p14:creationId xmlns:p14="http://schemas.microsoft.com/office/powerpoint/2010/main" val="2420480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Modules - singletons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t>Structured approach to static</a:t>
            </a:r>
          </a:p>
          <a:p>
            <a:pPr marL="342900" indent="-342900">
              <a:buFont typeface="Arial" panose="020B0604020202020204" pitchFamily="34" charset="0"/>
              <a:buChar char="•"/>
            </a:pPr>
            <a:r>
              <a:rPr lang="en-US" sz="2400" dirty="0" smtClean="0"/>
              <a:t>Kinds of modules</a:t>
            </a:r>
          </a:p>
          <a:p>
            <a:pPr marL="800100" lvl="1" indent="-342900">
              <a:buFont typeface="Arial" panose="020B0604020202020204" pitchFamily="34" charset="0"/>
              <a:buChar char="•"/>
            </a:pPr>
            <a:r>
              <a:rPr lang="en-US" sz="2400" dirty="0" smtClean="0"/>
              <a:t>1 object per program – global module</a:t>
            </a:r>
          </a:p>
          <a:p>
            <a:pPr marL="800100" lvl="1" indent="-342900">
              <a:buFont typeface="Arial" panose="020B0604020202020204" pitchFamily="34" charset="0"/>
              <a:buChar char="•"/>
            </a:pPr>
            <a:r>
              <a:rPr lang="en-US" sz="2400" dirty="0" smtClean="0"/>
              <a:t>1 object per hierarchy of units</a:t>
            </a:r>
          </a:p>
          <a:p>
            <a:pPr marL="800100" lvl="1" indent="-342900">
              <a:buFont typeface="Arial" panose="020B0604020202020204" pitchFamily="34" charset="0"/>
              <a:buChar char="•"/>
            </a:pPr>
            <a:r>
              <a:rPr lang="en-US" sz="2400" dirty="0" smtClean="0"/>
              <a:t>1 object per routine</a:t>
            </a:r>
          </a:p>
          <a:p>
            <a:pPr marL="800100" lvl="1" indent="-342900">
              <a:buFont typeface="Arial" panose="020B0604020202020204" pitchFamily="34" charset="0"/>
              <a:buChar char="•"/>
            </a:pPr>
            <a:endParaRPr lang="en-US" sz="2400" dirty="0"/>
          </a:p>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goo </a:t>
            </a:r>
            <a:r>
              <a:rPr lang="en-US" b="1" dirty="0" smtClean="0">
                <a:solidFill>
                  <a:srgbClr val="0000FF"/>
                </a:solidFill>
                <a:latin typeface="Lucida Console" pitchFamily="49" charset="0"/>
                <a:cs typeface="Times New Roman" charset="0"/>
              </a:rPr>
              <a:t>do … </a:t>
            </a:r>
            <a:r>
              <a:rPr lang="en-US" b="1" dirty="0">
                <a:solidFill>
                  <a:srgbClr val="0000FF"/>
                </a:solidFill>
                <a:latin typeface="Lucida Console" pitchFamily="49" charset="0"/>
                <a:cs typeface="Times New Roman" charset="0"/>
              </a:rPr>
              <a:t>end</a:t>
            </a:r>
          </a:p>
          <a:p>
            <a:r>
              <a:rPr lang="en-US" b="1" dirty="0">
                <a:solidFill>
                  <a:srgbClr val="0000FF"/>
                </a:solidFill>
                <a:latin typeface="Lucida Console" pitchFamily="49" charset="0"/>
                <a:cs typeface="Times New Roman" charset="0"/>
              </a:rPr>
              <a:t>end</a:t>
            </a:r>
          </a:p>
        </p:txBody>
      </p:sp>
      <p:sp>
        <p:nvSpPr>
          <p:cNvPr id="6" name="TextBox 5"/>
          <p:cNvSpPr txBox="1"/>
          <p:nvPr/>
        </p:nvSpPr>
        <p:spPr>
          <a:xfrm>
            <a:off x="3657600" y="762684"/>
            <a:ext cx="5257800" cy="5909310"/>
          </a:xfrm>
          <a:prstGeom prst="rect">
            <a:avLst/>
          </a:prstGeom>
          <a:noFill/>
        </p:spPr>
        <p:txBody>
          <a:bodyPr wrap="square" rtlCol="0">
            <a:spAutoFit/>
          </a:bodyPr>
          <a:lstStyle/>
          <a:p>
            <a:r>
              <a:rPr lang="en-US" dirty="0" err="1" smtClean="0">
                <a:solidFill>
                  <a:srgbClr val="0000FF"/>
                </a:solidFill>
                <a:latin typeface="Lucida Console" pitchFamily="49" charset="0"/>
                <a:cs typeface="Times New Roman" charset="0"/>
              </a:rPr>
              <a:t>B.goo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B is a global module</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a:t>
            </a:r>
            <a:r>
              <a:rPr lang="en-US" dirty="0" smtClean="0">
                <a:solidFill>
                  <a:srgbClr val="0000FF"/>
                </a:solidFill>
                <a:latin typeface="Lucida Console" pitchFamily="49" charset="0"/>
                <a:cs typeface="Times New Roman" charset="0"/>
              </a:rPr>
              <a:t> A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B is a module for the hierarchy of units */</a:t>
            </a:r>
          </a:p>
          <a:p>
            <a:r>
              <a:rPr lang="en-US" dirty="0" smtClean="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B.goo</a:t>
            </a:r>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end</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foo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 </a:t>
            </a:r>
            <a:r>
              <a:rPr lang="en-US" b="1" dirty="0" smtClean="0">
                <a:solidFill>
                  <a:srgbClr val="0000FF"/>
                </a:solidFill>
                <a:latin typeface="Lucida Console" pitchFamily="49" charset="0"/>
                <a:cs typeface="Times New Roman" charset="0"/>
              </a:rPr>
              <a:t>do</a:t>
            </a:r>
          </a:p>
          <a:p>
            <a:r>
              <a:rPr lang="en-US" b="1" dirty="0" smtClean="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 is a module for procedure foo</a:t>
            </a:r>
          </a:p>
          <a:p>
            <a:r>
              <a:rPr lang="en-US" b="1"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B.goo</a:t>
            </a:r>
            <a:endParaRPr lang="en-US"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end</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 </a:t>
            </a:r>
            <a:r>
              <a:rPr lang="en-US" dirty="0" smtClean="0">
                <a:solidFill>
                  <a:srgbClr val="0000FF"/>
                </a:solidFill>
                <a:latin typeface="Lucida Console" pitchFamily="49" charset="0"/>
                <a:cs typeface="Times New Roman" charset="0"/>
              </a:rPr>
              <a:t>C</a:t>
            </a:r>
            <a:r>
              <a:rPr lang="en-US" b="1" dirty="0" smtClean="0">
                <a:solidFill>
                  <a:srgbClr val="0000FF"/>
                </a:solidFill>
                <a:latin typeface="Lucida Console" pitchFamily="49" charset="0"/>
                <a:cs typeface="Times New Roman" charset="0"/>
              </a:rPr>
              <a:t> use </a:t>
            </a:r>
            <a:r>
              <a:rPr lang="en-US" dirty="0" smtClean="0">
                <a:solidFill>
                  <a:srgbClr val="0000FF"/>
                </a:solidFill>
                <a:latin typeface="Lucida Console" pitchFamily="49" charset="0"/>
                <a:cs typeface="Times New Roman" charset="0"/>
              </a:rPr>
              <a:t>B</a:t>
            </a:r>
            <a:r>
              <a:rPr lang="en-US" b="1" dirty="0" smtClean="0">
                <a:solidFill>
                  <a:srgbClr val="0000FF"/>
                </a:solidFill>
                <a:latin typeface="Lucida Console" pitchFamily="49" charset="0"/>
                <a:cs typeface="Times New Roman" charset="0"/>
              </a:rPr>
              <a:t> as </a:t>
            </a:r>
            <a:r>
              <a:rPr lang="en-US" dirty="0" smtClean="0">
                <a:solidFill>
                  <a:srgbClr val="0000FF"/>
                </a:solidFill>
                <a:latin typeface="Lucida Console" pitchFamily="49" charset="0"/>
                <a:cs typeface="Times New Roman" charset="0"/>
              </a:rPr>
              <a:t>BB</a:t>
            </a:r>
          </a:p>
          <a:p>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BB.goo</a:t>
            </a:r>
            <a:endParaRPr lang="en-US" dirty="0" smtClean="0">
              <a:solidFill>
                <a:srgbClr val="0000FF"/>
              </a:solidFill>
              <a:latin typeface="Lucida Console" pitchFamily="49" charset="0"/>
              <a:cs typeface="Times New Roman" charset="0"/>
            </a:endParaRPr>
          </a:p>
          <a:p>
            <a:r>
              <a:rPr lang="en-US" b="1"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 end</a:t>
            </a:r>
          </a:p>
          <a:p>
            <a:r>
              <a:rPr lang="en-US" b="1" dirty="0" smtClean="0">
                <a:solidFill>
                  <a:srgbClr val="0000FF"/>
                </a:solidFill>
                <a:latin typeface="Lucida Console" pitchFamily="49" charset="0"/>
                <a:cs typeface="Times New Roman" charset="0"/>
              </a:rPr>
              <a:t>end</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29</a:t>
            </a:fld>
            <a:endParaRPr lang="en-US" dirty="0"/>
          </a:p>
        </p:txBody>
      </p:sp>
    </p:spTree>
    <p:extLst>
      <p:ext uri="{BB962C8B-B14F-4D97-AF65-F5344CB8AC3E}">
        <p14:creationId xmlns:p14="http://schemas.microsoft.com/office/powerpoint/2010/main" val="1139662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Personal </a:t>
            </a:r>
            <a:r>
              <a:rPr lang="en-US" sz="3600" b="1" dirty="0" smtClean="0">
                <a:solidFill>
                  <a:srgbClr val="CC6600"/>
                </a:solidFill>
                <a:latin typeface="Comic Sans MS" pitchFamily="66" charset="0"/>
              </a:rPr>
              <a:t>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533400"/>
            <a:ext cx="9144000" cy="6324600"/>
          </a:xfrm>
        </p:spPr>
        <p:txBody>
          <a:bodyPr>
            <a:noAutofit/>
          </a:bodyPr>
          <a:lstStyle/>
          <a:p>
            <a:pPr marL="285750" indent="-285750"/>
            <a:r>
              <a:rPr lang="en-US" sz="2400" dirty="0"/>
              <a:t>10+ years </a:t>
            </a:r>
            <a:r>
              <a:rPr lang="en-US" sz="2400" dirty="0" smtClean="0"/>
              <a:t>in compilers </a:t>
            </a:r>
            <a:r>
              <a:rPr lang="ru-RU" sz="2400" dirty="0" smtClean="0"/>
              <a:t>(</a:t>
            </a:r>
            <a:r>
              <a:rPr lang="en-US" sz="2400" dirty="0" smtClean="0"/>
              <a:t>Modula-2, </a:t>
            </a:r>
            <a:r>
              <a:rPr lang="en-US" sz="2400" dirty="0"/>
              <a:t>Ada</a:t>
            </a:r>
            <a:r>
              <a:rPr lang="en-US" sz="2400" dirty="0" smtClean="0"/>
              <a:t>, Eiffel, Accord, STS</a:t>
            </a:r>
            <a:r>
              <a:rPr lang="ru-RU" sz="2400" dirty="0" smtClean="0"/>
              <a:t>)</a:t>
            </a:r>
            <a:endParaRPr lang="en-US" sz="2400" dirty="0"/>
          </a:p>
          <a:p>
            <a:pPr marL="285750" indent="-285750"/>
            <a:r>
              <a:rPr lang="en-US" sz="2400" dirty="0"/>
              <a:t>15+ years </a:t>
            </a:r>
            <a:r>
              <a:rPr lang="en-US" sz="2400" dirty="0" smtClean="0"/>
              <a:t>SW </a:t>
            </a:r>
            <a:r>
              <a:rPr lang="en-US" sz="2400" dirty="0"/>
              <a:t>R&amp;D </a:t>
            </a:r>
            <a:r>
              <a:rPr lang="en-US" sz="2400" dirty="0" smtClean="0"/>
              <a:t>and general management (Intel, Samsung, WorldQuant)</a:t>
            </a:r>
            <a:endParaRPr lang="en-US" sz="2400" dirty="0"/>
          </a:p>
          <a:p>
            <a:pPr marL="285750" indent="-285750"/>
            <a:r>
              <a:rPr lang="en-US" sz="2400" dirty="0"/>
              <a:t>4 years </a:t>
            </a:r>
            <a:r>
              <a:rPr lang="en-US" sz="2400" dirty="0" smtClean="0"/>
              <a:t>teaching at MEPhI</a:t>
            </a:r>
            <a:r>
              <a:rPr lang="en-US" sz="2400" dirty="0" smtClean="0"/>
              <a:t>, school #548, </a:t>
            </a:r>
            <a:r>
              <a:rPr lang="en-US" sz="2400" dirty="0" smtClean="0"/>
              <a:t> Innopolis University</a:t>
            </a:r>
            <a:endParaRPr lang="en-US" sz="2400" dirty="0" smtClean="0"/>
          </a:p>
          <a:p>
            <a:pPr marL="285750" indent="-285750"/>
            <a:r>
              <a:rPr lang="en-US" sz="2400" dirty="0" smtClean="0"/>
              <a:t>My </a:t>
            </a:r>
            <a:r>
              <a:rPr lang="en-US" sz="2400" dirty="0" smtClean="0"/>
              <a:t>advisors, role models</a:t>
            </a:r>
          </a:p>
          <a:p>
            <a:pPr marL="685800" lvl="1"/>
            <a:r>
              <a:rPr lang="ru-RU" sz="2000" dirty="0" smtClean="0"/>
              <a:t>Стрижевский В.С</a:t>
            </a:r>
            <a:r>
              <a:rPr lang="en-US" sz="2000" dirty="0" smtClean="0"/>
              <a:t>.</a:t>
            </a:r>
            <a:r>
              <a:rPr lang="ru-RU" sz="2000" dirty="0" smtClean="0"/>
              <a:t> – Модула-2</a:t>
            </a:r>
          </a:p>
          <a:p>
            <a:pPr marL="685800" lvl="1"/>
            <a:r>
              <a:rPr lang="ru-RU" sz="2000" dirty="0" smtClean="0"/>
              <a:t>Перминов О.Н. – </a:t>
            </a:r>
            <a:r>
              <a:rPr lang="en-US" sz="2000" dirty="0" smtClean="0"/>
              <a:t>Ada</a:t>
            </a:r>
          </a:p>
          <a:p>
            <a:pPr marL="685800" lvl="1"/>
            <a:r>
              <a:rPr lang="en-US" sz="2000" dirty="0" smtClean="0"/>
              <a:t>Meyer B – Eiffel</a:t>
            </a:r>
          </a:p>
          <a:p>
            <a:pPr marL="285750"/>
            <a:r>
              <a:rPr lang="en-US" sz="2400" dirty="0"/>
              <a:t>“My way” </a:t>
            </a:r>
          </a:p>
          <a:p>
            <a:pPr lvl="1"/>
            <a:r>
              <a:rPr lang="en-GB" sz="1800" dirty="0" smtClean="0">
                <a:hlinkClick r:id="rId2"/>
              </a:rPr>
              <a:t>Huawei</a:t>
            </a:r>
            <a:r>
              <a:rPr lang="en-GB" sz="1800" dirty="0" smtClean="0"/>
              <a:t>,</a:t>
            </a:r>
            <a:r>
              <a:rPr lang="en-GB" sz="1800" i="1" dirty="0" smtClean="0"/>
              <a:t> </a:t>
            </a:r>
            <a:r>
              <a:rPr lang="en-GB" sz="1800" dirty="0" smtClean="0"/>
              <a:t>Chief academic consultant </a:t>
            </a:r>
            <a:r>
              <a:rPr lang="en-GB" sz="1800" dirty="0" smtClean="0">
                <a:sym typeface="Wingdings" panose="05000000000000000000" pitchFamily="2" charset="2"/>
              </a:rPr>
              <a:t></a:t>
            </a:r>
            <a:endParaRPr lang="en-GB" sz="1800" dirty="0" smtClean="0"/>
          </a:p>
          <a:p>
            <a:pPr lvl="1"/>
            <a:r>
              <a:rPr lang="en-GB" sz="1800" dirty="0" smtClean="0">
                <a:hlinkClick r:id="rId3"/>
              </a:rPr>
              <a:t>Innopolis University</a:t>
            </a:r>
            <a:r>
              <a:rPr lang="en-GB" sz="1800" dirty="0" smtClean="0"/>
              <a:t>, Associate p</a:t>
            </a:r>
            <a:r>
              <a:rPr lang="en-US" sz="1800" dirty="0" smtClean="0"/>
              <a:t>professor, lab head</a:t>
            </a:r>
            <a:endParaRPr lang="en-GB" sz="1800" dirty="0" smtClean="0"/>
          </a:p>
          <a:p>
            <a:pPr lvl="1"/>
            <a:r>
              <a:rPr lang="en-GB" sz="1800" dirty="0" smtClean="0">
                <a:hlinkClick r:id="rId4"/>
              </a:rPr>
              <a:t>Samsung</a:t>
            </a:r>
            <a:r>
              <a:rPr lang="en-GB" sz="1800" dirty="0" smtClean="0"/>
              <a:t>, Compiler, Platform, System AI Tools department head</a:t>
            </a:r>
          </a:p>
          <a:p>
            <a:pPr lvl="1"/>
            <a:r>
              <a:rPr lang="en-GB" sz="1800" dirty="0" smtClean="0">
                <a:hlinkClick r:id="rId5"/>
              </a:rPr>
              <a:t>WorldQuant</a:t>
            </a:r>
            <a:r>
              <a:rPr lang="en-GB" sz="1800" dirty="0" smtClean="0"/>
              <a:t> Research (Eurasia), director</a:t>
            </a:r>
          </a:p>
          <a:p>
            <a:pPr lvl="1"/>
            <a:r>
              <a:rPr lang="en-GB" sz="1800" dirty="0" smtClean="0">
                <a:hlinkClick r:id="rId6"/>
              </a:rPr>
              <a:t>Intel</a:t>
            </a:r>
            <a:r>
              <a:rPr lang="en-GB" sz="1800" dirty="0" smtClean="0"/>
              <a:t>,</a:t>
            </a:r>
            <a:r>
              <a:rPr lang="en-GB" sz="1800" i="1" dirty="0" smtClean="0"/>
              <a:t> </a:t>
            </a:r>
            <a:r>
              <a:rPr lang="en-GB" sz="1800" dirty="0" smtClean="0"/>
              <a:t>head of Compiler QA, Compiler Russia, Moscow Site, Intel Platform Simulator</a:t>
            </a:r>
            <a:r>
              <a:rPr lang="ru-RU" sz="1800" dirty="0" smtClean="0"/>
              <a:t> </a:t>
            </a:r>
            <a:endParaRPr lang="en-GB" sz="1800" dirty="0" smtClean="0"/>
          </a:p>
          <a:p>
            <a:pPr lvl="1"/>
            <a:r>
              <a:rPr lang="en-GB" sz="1800" dirty="0" smtClean="0"/>
              <a:t>Object Tools Inc., Visual Eiffel compiler architect and key developer</a:t>
            </a:r>
            <a:endParaRPr lang="en-GB" sz="1800" i="1" dirty="0" smtClean="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a:t>
            </a:fld>
            <a:endParaRPr lang="en-US" dirty="0"/>
          </a:p>
        </p:txBody>
      </p:sp>
    </p:spTree>
    <p:extLst>
      <p:ext uri="{BB962C8B-B14F-4D97-AF65-F5344CB8AC3E}">
        <p14:creationId xmlns:p14="http://schemas.microsoft.com/office/powerpoint/2010/main" val="1229826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146474669"/>
              </p:ext>
            </p:extLst>
          </p:nvPr>
        </p:nvGraphicFramePr>
        <p:xfrm>
          <a:off x="76201" y="533400"/>
          <a:ext cx="8991600" cy="642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16933"/>
            <a:ext cx="70008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definitions</a:t>
            </a:r>
            <a:endParaRPr lang="en-US" sz="3600" b="1" dirty="0">
              <a:solidFill>
                <a:srgbClr val="CC6600"/>
              </a:solidFill>
              <a:latin typeface="Comic Sans MS" pitchFamily="66" charset="0"/>
              <a:ea typeface="+mj-ea"/>
              <a:cs typeface="+mj-cs"/>
            </a:endParaRPr>
          </a:p>
        </p:txBody>
      </p:sp>
      <p:sp>
        <p:nvSpPr>
          <p:cNvPr id="6"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30</a:t>
            </a:fld>
            <a:endParaRPr lang="en-US" dirty="0"/>
          </a:p>
        </p:txBody>
      </p:sp>
    </p:spTree>
    <p:extLst>
      <p:ext uri="{BB962C8B-B14F-4D97-AF65-F5344CB8AC3E}">
        <p14:creationId xmlns:p14="http://schemas.microsoft.com/office/powerpoint/2010/main" val="129810164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Autofit/>
          </a:bodyPr>
          <a:lstStyle/>
          <a:p>
            <a:pPr marL="0" indent="0">
              <a:buNone/>
            </a:pPr>
            <a:r>
              <a:rPr lang="en-US" altLang="en-US" sz="1800" b="1" dirty="0">
                <a:solidFill>
                  <a:srgbClr val="0000FF"/>
                </a:solidFill>
                <a:latin typeface="Lucida Console" pitchFamily="49" charset="0"/>
                <a:ea typeface="+mn-ea"/>
                <a:cs typeface="Times New Roman" charset="0"/>
              </a:rPr>
              <a:t>unit</a:t>
            </a:r>
            <a:r>
              <a:rPr lang="en-US" altLang="en-US" sz="1800" dirty="0">
                <a:solidFill>
                  <a:srgbClr val="0000FF"/>
                </a:solidFill>
                <a:latin typeface="Lucida Console" pitchFamily="49" charset="0"/>
                <a:ea typeface="+mn-ea"/>
                <a:cs typeface="Times New Roman" charset="0"/>
              </a:rPr>
              <a:t> X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constant1: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a:t>
            </a:r>
            <a:r>
              <a:rPr lang="en-US" altLang="en-US" sz="1800" dirty="0">
                <a:solidFill>
                  <a:srgbClr val="0000FF"/>
                </a:solidFill>
                <a:latin typeface="Lucida Console" pitchFamily="49" charset="0"/>
                <a:ea typeface="+mn-ea"/>
                <a:cs typeface="Times New Roman" charset="0"/>
              </a:rPr>
              <a:t>: Type </a:t>
            </a:r>
          </a:p>
          <a:p>
            <a:pPr marL="0" indent="0">
              <a:buNone/>
            </a:pPr>
            <a:r>
              <a:rPr lang="en-US" altLang="en-US" sz="1800" dirty="0" smtClean="0">
                <a:solidFill>
                  <a:srgbClr val="0000FF"/>
                </a:solidFill>
                <a:latin typeface="Lucida Console" pitchFamily="49" charset="0"/>
                <a:ea typeface="+mn-ea"/>
                <a:cs typeface="Times New Roman" charset="0"/>
              </a:rPr>
              <a:t>  variable1</a:t>
            </a:r>
            <a:r>
              <a:rPr lang="en-US" altLang="en-US" sz="1800" dirty="0">
                <a:solidFill>
                  <a:srgbClr val="0000FF"/>
                </a:solidFill>
                <a:latin typeface="Lucida Console" pitchFamily="49" charset="0"/>
                <a:ea typeface="+mn-ea"/>
                <a:cs typeface="Times New Roman" charset="0"/>
              </a:rPr>
              <a:t>: </a:t>
            </a:r>
            <a:r>
              <a:rPr lang="en-US" altLang="en-US" sz="1800" b="1" dirty="0">
                <a:solidFill>
                  <a:srgbClr val="0000FF"/>
                </a:solidFill>
                <a:latin typeface="Lucida Console" pitchFamily="49" charset="0"/>
                <a:ea typeface="+mn-ea"/>
                <a:cs typeface="Times New Roman" charset="0"/>
              </a:rPr>
              <a:t>?</a:t>
            </a:r>
            <a:r>
              <a:rPr lang="en-US" altLang="en-US" sz="1800" dirty="0">
                <a:solidFill>
                  <a:srgbClr val="0000FF"/>
                </a:solidFill>
                <a:latin typeface="Lucida Console" pitchFamily="49" charset="0"/>
                <a:ea typeface="+mn-ea"/>
                <a:cs typeface="Times New Roman" charset="0"/>
              </a:rPr>
              <a:t>Type // variable1 is explicitly non-initialized.</a:t>
            </a:r>
          </a:p>
          <a:p>
            <a:pPr marL="0" indent="0">
              <a:buNone/>
            </a:pPr>
            <a:r>
              <a:rPr lang="en-US" altLang="en-US" sz="1800" dirty="0" smtClean="0">
                <a:solidFill>
                  <a:srgbClr val="0000FF"/>
                </a:solidFill>
                <a:latin typeface="Lucida Console" pitchFamily="49" charset="0"/>
                <a:ea typeface="+mn-ea"/>
                <a:cs typeface="Times New Roman" charset="0"/>
              </a:rPr>
              <a:t>  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variable3</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 </a:t>
            </a:r>
            <a:r>
              <a:rPr lang="en-US" altLang="en-US" sz="1800" b="1" dirty="0" smtClean="0">
                <a:solidFill>
                  <a:srgbClr val="0000FF"/>
                </a:solidFill>
                <a:latin typeface="Lucida Console" pitchFamily="49" charset="0"/>
                <a:ea typeface="+mn-ea"/>
                <a:cs typeface="Times New Roman" charset="0"/>
              </a:rPr>
              <a:t>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routineConstant1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routineConstant2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X</a:t>
            </a:r>
            <a:r>
              <a:rPr lang="en-US" altLang="en-US" sz="1800" b="1" dirty="0" smtClean="0">
                <a:solidFill>
                  <a:srgbClr val="0000FF"/>
                </a:solidFill>
                <a:latin typeface="Lucida Console" pitchFamily="49" charset="0"/>
                <a:ea typeface="+mn-ea"/>
                <a:cs typeface="Times New Roman" charset="0"/>
              </a:rPr>
              <a:t> 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 </a:t>
            </a:r>
            <a:r>
              <a:rPr lang="en-US" altLang="en-US" sz="1800" b="1" dirty="0" smtClean="0">
                <a:solidFill>
                  <a:srgbClr val="0000FF"/>
                </a:solidFill>
                <a:latin typeface="Lucida Console" pitchFamily="49" charset="0"/>
                <a:ea typeface="+mn-ea"/>
                <a:cs typeface="Times New Roman" charset="0"/>
              </a:rPr>
              <a:t>is</a:t>
            </a:r>
            <a:r>
              <a:rPr lang="en-US" altLang="en-US" sz="1800" dirty="0" smtClean="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That is an assignment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 </a:t>
            </a:r>
            <a:r>
              <a:rPr lang="en-US" altLang="en-US" sz="1800" dirty="0">
                <a:solidFill>
                  <a:srgbClr val="0000FF"/>
                </a:solidFill>
                <a:latin typeface="Lucida Console" pitchFamily="49" charset="0"/>
                <a:ea typeface="+mn-ea"/>
                <a:cs typeface="Times New Roman" charset="0"/>
              </a:rPr>
              <a:t>constant1 :=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Compile time error</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b="1" dirty="0">
                <a:solidFill>
                  <a:srgbClr val="0000FF"/>
                </a:solidFill>
                <a:latin typeface="Lucida Console" pitchFamily="49" charset="0"/>
                <a:ea typeface="+mn-ea"/>
                <a:cs typeface="Times New Roman" charset="0"/>
              </a:rPr>
              <a:t>end</a:t>
            </a:r>
          </a:p>
          <a:p>
            <a:pPr marL="0" indent="0">
              <a:buNone/>
            </a:pPr>
            <a:r>
              <a:rPr lang="en-US" altLang="en-US" sz="1800" dirty="0">
                <a:solidFill>
                  <a:srgbClr val="0000FF"/>
                </a:solidFill>
                <a:latin typeface="Lucida Console" pitchFamily="49" charset="0"/>
                <a:ea typeface="+mn-ea"/>
                <a:cs typeface="Times New Roman" charset="0"/>
              </a:rPr>
              <a:t>x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X; y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X.variable0</a:t>
            </a:r>
          </a:p>
        </p:txBody>
      </p:sp>
      <p:sp>
        <p:nvSpPr>
          <p:cNvPr id="4" name="Title 1"/>
          <p:cNvSpPr txBox="1">
            <a:spLocks/>
          </p:cNvSpPr>
          <p:nvPr/>
        </p:nvSpPr>
        <p:spPr>
          <a:xfrm>
            <a:off x="2209800" y="-16933"/>
            <a:ext cx="52482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example</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6705600" y="762000"/>
            <a:ext cx="1752600" cy="646331"/>
          </a:xfrm>
          <a:prstGeom prst="rect">
            <a:avLst/>
          </a:prstGeom>
          <a:noFill/>
        </p:spPr>
        <p:txBody>
          <a:bodyPr wrap="square" rtlCol="0">
            <a:spAutoFit/>
          </a:bodyPr>
          <a:lstStyle/>
          <a:p>
            <a:r>
              <a:rPr lang="en-US" dirty="0" err="1"/>
              <a:t>v</a:t>
            </a:r>
            <a:r>
              <a:rPr lang="en-US" dirty="0" err="1" smtClean="0"/>
              <a:t>ar</a:t>
            </a:r>
            <a:r>
              <a:rPr lang="en-US" dirty="0" smtClean="0"/>
              <a:t> = </a:t>
            </a:r>
            <a:r>
              <a:rPr lang="en-US" dirty="0" err="1" smtClean="0"/>
              <a:t>mut</a:t>
            </a:r>
            <a:endParaRPr lang="en-US" dirty="0" smtClean="0"/>
          </a:p>
          <a:p>
            <a:r>
              <a:rPr lang="en-US" dirty="0" err="1" smtClean="0"/>
              <a:t>const</a:t>
            </a:r>
            <a:r>
              <a:rPr lang="en-US" dirty="0" smtClean="0"/>
              <a:t> = let </a:t>
            </a:r>
            <a:r>
              <a:rPr lang="en-US" dirty="0" smtClean="0">
                <a:sym typeface="Wingdings" panose="05000000000000000000" pitchFamily="2" charset="2"/>
              </a:rPr>
              <a:t></a:t>
            </a:r>
            <a:endParaRPr lang="en-US" dirty="0"/>
          </a:p>
        </p:txBody>
      </p:sp>
      <p:sp>
        <p:nvSpPr>
          <p:cNvPr id="5"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31</a:t>
            </a:fld>
            <a:endParaRPr lang="en-US" dirty="0"/>
          </a:p>
        </p:txBody>
      </p:sp>
    </p:spTree>
    <p:extLst>
      <p:ext uri="{BB962C8B-B14F-4D97-AF65-F5344CB8AC3E}">
        <p14:creationId xmlns:p14="http://schemas.microsoft.com/office/powerpoint/2010/main" val="152491865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6933"/>
            <a:ext cx="8839200"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How to build a program? </a:t>
            </a:r>
            <a:endParaRPr lang="en-US" sz="3600" b="1" dirty="0">
              <a:solidFill>
                <a:srgbClr val="CC6600"/>
              </a:solidFill>
              <a:latin typeface="Comic Sans MS" pitchFamily="66" charset="0"/>
              <a:ea typeface="+mj-ea"/>
              <a:cs typeface="+mj-cs"/>
            </a:endParaRPr>
          </a:p>
        </p:txBody>
      </p:sp>
      <p:sp>
        <p:nvSpPr>
          <p:cNvPr id="5" name="Content Placeholder 2"/>
          <p:cNvSpPr>
            <a:spLocks noGrp="1"/>
          </p:cNvSpPr>
          <p:nvPr>
            <p:ph sz="quarter" idx="1"/>
          </p:nvPr>
        </p:nvSpPr>
        <p:spPr>
          <a:xfrm>
            <a:off x="152400" y="609600"/>
            <a:ext cx="3962400" cy="6019800"/>
          </a:xfrm>
        </p:spPr>
        <p:txBody>
          <a:bodyPr vert="horz" lIns="0" tIns="0" rIns="91440" bIns="45720" rtlCol="0">
            <a:noAutofit/>
          </a:bodyPr>
          <a:lstStyle/>
          <a:p>
            <a:pPr marL="0" indent="0">
              <a:buNone/>
            </a:pPr>
            <a:r>
              <a:rPr lang="en-US" altLang="en-US" sz="1800" b="1" dirty="0">
                <a:solidFill>
                  <a:srgbClr val="CC6600"/>
                </a:solidFill>
                <a:latin typeface="Comic Sans MS" pitchFamily="66" charset="0"/>
              </a:rPr>
              <a:t>Entry </a:t>
            </a:r>
            <a:r>
              <a:rPr lang="en-US" altLang="en-US" sz="1800" b="1" dirty="0" smtClean="0">
                <a:solidFill>
                  <a:srgbClr val="CC6600"/>
                </a:solidFill>
                <a:latin typeface="Comic Sans MS" pitchFamily="66" charset="0"/>
              </a:rPr>
              <a:t>points:</a:t>
            </a:r>
            <a:endParaRPr lang="en-US" sz="1800" b="1" dirty="0" smtClean="0"/>
          </a:p>
          <a:p>
            <a:r>
              <a:rPr lang="en-US" sz="1800" dirty="0" smtClean="0"/>
              <a:t>Anonymous </a:t>
            </a:r>
            <a:r>
              <a:rPr lang="en-US" sz="1800" dirty="0"/>
              <a:t>procedure</a:t>
            </a:r>
            <a:r>
              <a:rPr lang="ru-RU" sz="1800" dirty="0" smtClean="0"/>
              <a:t>:</a:t>
            </a:r>
            <a:r>
              <a:rPr lang="en-US" sz="1800" dirty="0" smtClean="0"/>
              <a:t> First statement is the entry point</a:t>
            </a:r>
          </a:p>
          <a:p>
            <a:pPr marL="457200" lvl="1" indent="0">
              <a:buNone/>
            </a:pPr>
            <a:endParaRPr lang="en-US" sz="1800" dirty="0" smtClean="0"/>
          </a:p>
          <a:p>
            <a:r>
              <a:rPr lang="en-US" sz="1800" dirty="0" smtClean="0"/>
              <a:t>Visible stand-alone procedure</a:t>
            </a:r>
          </a:p>
          <a:p>
            <a:pPr marL="457200" lvl="1" indent="0">
              <a:buNone/>
            </a:pPr>
            <a:endParaRPr lang="en-US" sz="1800" dirty="0" smtClean="0"/>
          </a:p>
          <a:p>
            <a:r>
              <a:rPr lang="en-US" sz="1800" dirty="0" smtClean="0"/>
              <a:t>Initialization procedure of some unit</a:t>
            </a:r>
          </a:p>
          <a:p>
            <a:pPr marL="0" indent="0">
              <a:buNone/>
            </a:pPr>
            <a:endParaRPr lang="en-US" sz="1800" b="1" dirty="0" smtClean="0"/>
          </a:p>
          <a:p>
            <a:pPr marL="0" indent="0">
              <a:buNone/>
            </a:pPr>
            <a:r>
              <a:rPr lang="en-US" sz="1800" dirty="0" smtClean="0"/>
              <a:t>--------------------------------------------------</a:t>
            </a:r>
          </a:p>
          <a:p>
            <a:pPr marL="0" indent="0">
              <a:buNone/>
            </a:pPr>
            <a:r>
              <a:rPr lang="en-US" altLang="en-US" sz="1800" b="1" dirty="0" smtClean="0">
                <a:solidFill>
                  <a:srgbClr val="CC6600"/>
                </a:solidFill>
                <a:latin typeface="Comic Sans MS" pitchFamily="66" charset="0"/>
              </a:rPr>
              <a:t>Global context:</a:t>
            </a:r>
          </a:p>
          <a:p>
            <a:r>
              <a:rPr lang="en-US" sz="1800" dirty="0" smtClean="0"/>
              <a:t>All top level units and stand-alone routines are mutually visible</a:t>
            </a:r>
          </a:p>
          <a:p>
            <a:r>
              <a:rPr lang="en-US" sz="1800" dirty="0" smtClean="0"/>
              <a:t>Name clashes are resolved outside of the language</a:t>
            </a:r>
          </a:p>
          <a:p>
            <a:r>
              <a:rPr lang="en-US" sz="1800" dirty="0" smtClean="0"/>
              <a:t>Visibility of units is also a feature of environment – not part of the language</a:t>
            </a:r>
          </a:p>
        </p:txBody>
      </p:sp>
      <p:sp>
        <p:nvSpPr>
          <p:cNvPr id="6" name="Content Placeholder 3"/>
          <p:cNvSpPr txBox="1">
            <a:spLocks/>
          </p:cNvSpPr>
          <p:nvPr/>
        </p:nvSpPr>
        <p:spPr>
          <a:xfrm>
            <a:off x="4314826" y="648002"/>
            <a:ext cx="4829174" cy="5981398"/>
          </a:xfrm>
          <a:prstGeom prst="rect">
            <a:avLst/>
          </a:prstGeom>
        </p:spPr>
        <p:txBody>
          <a:bodyPr lIns="0" rIns="0"/>
          <a:lstStyle/>
          <a:p>
            <a:pPr eaLnBrk="0" fontAlgn="base" hangingPunct="0">
              <a:spcBef>
                <a:spcPts val="575"/>
              </a:spcBef>
              <a:spcAft>
                <a:spcPct val="0"/>
              </a:spcAft>
              <a:buClr>
                <a:schemeClr val="accent1"/>
              </a:buClr>
              <a:buSzPct val="85000"/>
              <a:defRPr/>
            </a:pPr>
            <a:r>
              <a:rPr kumimoji="1" lang="en-US" altLang="en-US" dirty="0" err="1" smtClean="0">
                <a:solidFill>
                  <a:srgbClr val="0000FF"/>
                </a:solidFill>
                <a:latin typeface="Lucida Console" pitchFamily="49" charset="0"/>
                <a:cs typeface="Times New Roman" charset="0"/>
              </a:rPr>
              <a:t>StandardIO.put</a:t>
            </a:r>
            <a:r>
              <a:rPr kumimoji="1" lang="en-US" altLang="en-US" dirty="0">
                <a:solidFill>
                  <a:srgbClr val="0000FF"/>
                </a:solidFill>
                <a:latin typeface="Lucida Console" pitchFamily="49" charset="0"/>
                <a:cs typeface="Times New Roman" charset="0"/>
              </a:rPr>
              <a:t>("Hello world!\n")</a:t>
            </a:r>
            <a:endParaRPr kumimoji="1" lang="ru-RU"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routine ((“ha-ha-ha”))</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routine(strings: Array[String]) </a:t>
            </a:r>
            <a:r>
              <a:rPr kumimoji="1" lang="en-US" altLang="en-US" b="1" dirty="0" smtClean="0">
                <a:solidFill>
                  <a:srgbClr val="0000FF"/>
                </a:solidFill>
                <a:latin typeface="Lucida Console" pitchFamily="49" charset="0"/>
                <a:cs typeface="Times New Roman" charset="0"/>
              </a:rPr>
              <a:t>do</a:t>
            </a:r>
            <a:r>
              <a:rPr kumimoji="1" lang="en-US" altLang="en-US" b="1" dirty="0">
                <a:solidFill>
                  <a:srgbClr val="0000FF"/>
                </a:solidFill>
                <a:latin typeface="Lucida Console" pitchFamily="49" charset="0"/>
                <a:cs typeface="Times New Roman" charset="0"/>
              </a:rPr>
              <a:t/>
            </a:r>
            <a:br>
              <a:rPr kumimoji="1" lang="en-US" altLang="en-US" b="1" dirty="0">
                <a:solidFill>
                  <a:srgbClr val="0000FF"/>
                </a:solidFill>
                <a:latin typeface="Lucida Console" pitchFamily="49" charset="0"/>
                <a:cs typeface="Times New Roman" charset="0"/>
              </a:rPr>
            </a:br>
            <a:r>
              <a:rPr kumimoji="1" lang="en-US" altLang="en-US" b="1" dirty="0">
                <a:solidFill>
                  <a:srgbClr val="0000FF"/>
                </a:solidFill>
                <a:latin typeface="Lucida Console" pitchFamily="49" charset="0"/>
                <a:cs typeface="Times New Roman" charset="0"/>
              </a:rPr>
              <a:t>end</a:t>
            </a:r>
            <a:r>
              <a:rPr kumimoji="1" lang="en-US" altLang="en-US" dirty="0">
                <a:solidFill>
                  <a:srgbClr val="0000FF"/>
                </a:solidFill>
                <a:latin typeface="Lucida Console" pitchFamily="49" charset="0"/>
                <a:cs typeface="Times New Roman" charset="0"/>
              </a:rPr>
              <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b="1" dirty="0">
                <a:solidFill>
                  <a:srgbClr val="0000FF"/>
                </a:solidFill>
                <a:latin typeface="Lucida Console" pitchFamily="49" charset="0"/>
                <a:cs typeface="Times New Roman" charset="0"/>
              </a:rPr>
              <a:t>unit</a:t>
            </a:r>
            <a:r>
              <a:rPr kumimoji="1" lang="en-US" altLang="en-US" dirty="0">
                <a:solidFill>
                  <a:srgbClr val="0000FF"/>
                </a:solidFill>
                <a:latin typeface="Lucida Console" pitchFamily="49" charset="0"/>
                <a:cs typeface="Times New Roman" charset="0"/>
              </a:rPr>
              <a:t> C</a:t>
            </a:r>
            <a:br>
              <a:rPr kumimoji="1" lang="en-US" altLang="en-US" dirty="0">
                <a:solidFill>
                  <a:srgbClr val="0000FF"/>
                </a:solidFill>
                <a:latin typeface="Lucida Console" pitchFamily="49" charset="0"/>
                <a:cs typeface="Times New Roman" charset="0"/>
              </a:rPr>
            </a:br>
            <a:r>
              <a:rPr kumimoji="1" lang="en-US" altLang="en-US" dirty="0">
                <a:solidFill>
                  <a:srgbClr val="0000FF"/>
                </a:solidFill>
                <a:latin typeface="Lucida Console" pitchFamily="49" charset="0"/>
                <a:cs typeface="Times New Roman" charset="0"/>
              </a:rPr>
              <a:t>    </a:t>
            </a:r>
            <a:r>
              <a:rPr kumimoji="1" lang="en-US" altLang="en-US" dirty="0" err="1" smtClean="0">
                <a:solidFill>
                  <a:srgbClr val="0000FF"/>
                </a:solidFill>
                <a:latin typeface="Lucida Console" pitchFamily="49" charset="0"/>
                <a:cs typeface="Times New Roman" charset="0"/>
              </a:rPr>
              <a:t>C</a:t>
            </a:r>
            <a:r>
              <a:rPr kumimoji="1" lang="en-US" altLang="en-US" b="1" dirty="0" smtClean="0">
                <a:solidFill>
                  <a:srgbClr val="0000FF"/>
                </a:solidFill>
                <a:latin typeface="Lucida Console" pitchFamily="49" charset="0"/>
                <a:cs typeface="Times New Roman" charset="0"/>
              </a:rPr>
              <a:t> do </a:t>
            </a:r>
            <a:r>
              <a:rPr kumimoji="1" lang="en-US" altLang="en-US" b="1" dirty="0">
                <a:solidFill>
                  <a:srgbClr val="0000FF"/>
                </a:solidFill>
                <a:latin typeface="Lucida Console" pitchFamily="49" charset="0"/>
                <a:cs typeface="Times New Roman" charset="0"/>
              </a:rPr>
              <a:t>end</a:t>
            </a:r>
            <a:br>
              <a:rPr kumimoji="1" lang="en-US" altLang="en-US" b="1" dirty="0">
                <a:solidFill>
                  <a:srgbClr val="0000FF"/>
                </a:solidFill>
                <a:latin typeface="Lucida Console" pitchFamily="49" charset="0"/>
                <a:cs typeface="Times New Roman" charset="0"/>
              </a:rPr>
            </a:br>
            <a:r>
              <a:rPr kumimoji="1" lang="en-US" altLang="en-US" b="1" dirty="0" err="1">
                <a:solidFill>
                  <a:srgbClr val="0000FF"/>
                </a:solidFill>
                <a:latin typeface="Lucida Console" pitchFamily="49" charset="0"/>
                <a:cs typeface="Times New Roman" charset="0"/>
              </a:rPr>
              <a:t>end</a:t>
            </a:r>
            <a:endParaRPr kumimoji="1" lang="en-US" alt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sz="1600" b="1" dirty="0"/>
              <a:t>--------------------------------------------------</a:t>
            </a:r>
          </a:p>
          <a:p>
            <a:r>
              <a:rPr lang="en-US" sz="1600" dirty="0" smtClean="0"/>
              <a:t>Source 1</a:t>
            </a:r>
            <a:r>
              <a:rPr lang="en-US" sz="1600" dirty="0"/>
              <a:t>:</a:t>
            </a:r>
          </a:p>
          <a:p>
            <a:r>
              <a:rPr kumimoji="1" lang="en-US" dirty="0" smtClean="0">
                <a:solidFill>
                  <a:srgbClr val="0000FF"/>
                </a:solidFill>
                <a:latin typeface="Lucida Console" pitchFamily="49" charset="0"/>
                <a:cs typeface="Times New Roman" charset="0"/>
              </a:rPr>
              <a:t>  foo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end</a:t>
            </a:r>
          </a:p>
          <a:p>
            <a:r>
              <a:rPr kumimoji="1" lang="en-US" b="1" dirty="0" smtClean="0">
                <a:solidFill>
                  <a:srgbClr val="0000FF"/>
                </a:solidFill>
                <a:latin typeface="Lucida Console" pitchFamily="49" charset="0"/>
                <a:cs typeface="Times New Roman" charset="0"/>
              </a:rPr>
              <a:t>  unit</a:t>
            </a:r>
            <a:r>
              <a:rPr kumimoji="1" lang="en-US" dirty="0" smtClean="0">
                <a:solidFill>
                  <a:srgbClr val="0000FF"/>
                </a:solidFill>
                <a:latin typeface="Lucida Console" pitchFamily="49" charset="0"/>
                <a:cs typeface="Times New Roman" charset="0"/>
              </a:rPr>
              <a:t> </a:t>
            </a:r>
            <a:r>
              <a:rPr kumimoji="1" lang="en-US" dirty="0">
                <a:solidFill>
                  <a:srgbClr val="0000FF"/>
                </a:solidFill>
                <a:latin typeface="Lucida Console" pitchFamily="49" charset="0"/>
                <a:cs typeface="Times New Roman" charset="0"/>
              </a:rPr>
              <a:t>A foo </a:t>
            </a:r>
            <a:r>
              <a:rPr kumimoji="1" lang="en-US" b="1" dirty="0">
                <a:solidFill>
                  <a:srgbClr val="0000FF"/>
                </a:solidFill>
                <a:latin typeface="Lucida Console" pitchFamily="49" charset="0"/>
                <a:cs typeface="Times New Roman" charset="0"/>
              </a:rPr>
              <a:t>do end </a:t>
            </a:r>
            <a:endParaRPr kumimoji="1" lang="en-US" b="1" dirty="0" smtClean="0">
              <a:solidFill>
                <a:srgbClr val="0000FF"/>
              </a:solidFill>
              <a:latin typeface="Lucida Console" pitchFamily="49" charset="0"/>
              <a:cs typeface="Times New Roman" charset="0"/>
            </a:endParaRPr>
          </a:p>
          <a:p>
            <a:r>
              <a:rPr kumimoji="1" lang="en-US" b="1" dirty="0" smtClean="0">
                <a:solidFill>
                  <a:srgbClr val="0000FF"/>
                </a:solidFill>
                <a:latin typeface="Lucida Console" pitchFamily="49" charset="0"/>
                <a:cs typeface="Times New Roman" charset="0"/>
              </a:rPr>
              <a:t>  end</a:t>
            </a:r>
            <a:endParaRPr kumimoji="1" lang="en-US" b="1" dirty="0">
              <a:solidFill>
                <a:srgbClr val="0000FF"/>
              </a:solidFill>
              <a:latin typeface="Lucida Console" pitchFamily="49" charset="0"/>
              <a:cs typeface="Times New Roman" charset="0"/>
            </a:endParaRPr>
          </a:p>
          <a:p>
            <a:r>
              <a:rPr lang="en-US" sz="1600" dirty="0"/>
              <a:t>Source 2:</a:t>
            </a:r>
          </a:p>
          <a:p>
            <a:r>
              <a:rPr kumimoji="1" lang="en-US" dirty="0" smtClean="0">
                <a:solidFill>
                  <a:srgbClr val="0000FF"/>
                </a:solidFill>
                <a:latin typeface="Lucida Console" pitchFamily="49" charset="0"/>
                <a:cs typeface="Times New Roman" charset="0"/>
              </a:rPr>
              <a:t>  goo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end</a:t>
            </a:r>
          </a:p>
          <a:p>
            <a:r>
              <a:rPr lang="en-US" sz="1600" dirty="0" smtClean="0"/>
              <a:t>Source </a:t>
            </a:r>
            <a:r>
              <a:rPr lang="en-US" sz="1600" dirty="0"/>
              <a:t>3:</a:t>
            </a:r>
          </a:p>
          <a:p>
            <a:r>
              <a:rPr lang="en-US" sz="1600" dirty="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 </a:t>
            </a:r>
            <a:r>
              <a:rPr kumimoji="1" lang="en-US" dirty="0" smtClean="0">
                <a:solidFill>
                  <a:srgbClr val="0000FF"/>
                </a:solidFill>
                <a:latin typeface="Lucida Console" pitchFamily="49" charset="0"/>
                <a:cs typeface="Times New Roman" charset="0"/>
              </a:rPr>
              <a:t>foo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goo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a </a:t>
            </a:r>
            <a:r>
              <a:rPr kumimoji="1" lang="en-US" b="1" dirty="0">
                <a:solidFill>
                  <a:srgbClr val="0000FF"/>
                </a:solidFill>
                <a:latin typeface="Lucida Console" pitchFamily="49" charset="0"/>
                <a:cs typeface="Times New Roman" charset="0"/>
              </a:rPr>
              <a:t>is</a:t>
            </a:r>
            <a:r>
              <a:rPr kumimoji="1" lang="en-US" dirty="0">
                <a:solidFill>
                  <a:srgbClr val="0000FF"/>
                </a:solidFill>
                <a:latin typeface="Lucida Console" pitchFamily="49" charset="0"/>
                <a:cs typeface="Times New Roman" charset="0"/>
              </a:rPr>
              <a:t> A</a:t>
            </a:r>
          </a:p>
          <a:p>
            <a:r>
              <a:rPr kumimoji="1" lang="en-US" dirty="0" smtClean="0">
                <a:solidFill>
                  <a:srgbClr val="0000FF"/>
                </a:solidFill>
                <a:latin typeface="Lucida Console" pitchFamily="49" charset="0"/>
                <a:cs typeface="Times New Roman" charset="0"/>
              </a:rPr>
              <a:t>  </a:t>
            </a:r>
            <a:r>
              <a:rPr kumimoji="1" lang="en-US" dirty="0" err="1" smtClean="0">
                <a:solidFill>
                  <a:srgbClr val="0000FF"/>
                </a:solidFill>
                <a:latin typeface="Lucida Console" pitchFamily="49" charset="0"/>
                <a:cs typeface="Times New Roman" charset="0"/>
              </a:rPr>
              <a:t>a.foo</a:t>
            </a:r>
            <a:endParaRPr lang="en-US" sz="1600" dirty="0">
              <a:solidFill>
                <a:srgbClr val="0000FF"/>
              </a:solidFill>
              <a:latin typeface="Lucida Console" pitchFamily="49" charset="0"/>
              <a:cs typeface="Calibri" pitchFamily="34" charset="0"/>
            </a:endParaRPr>
          </a:p>
        </p:txBody>
      </p:sp>
      <p:sp>
        <p:nvSpPr>
          <p:cNvPr id="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32</a:t>
            </a:fld>
            <a:endParaRPr lang="en-US" dirty="0"/>
          </a:p>
        </p:txBody>
      </p:sp>
    </p:spTree>
    <p:extLst>
      <p:ext uri="{BB962C8B-B14F-4D97-AF65-F5344CB8AC3E}">
        <p14:creationId xmlns:p14="http://schemas.microsoft.com/office/powerpoint/2010/main" val="120651898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if &amp; loop</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2400" dirty="0" smtClean="0"/>
              <a:t>One conditional statement and one loop</a:t>
            </a:r>
          </a:p>
          <a:p>
            <a:r>
              <a:rPr lang="en-US" sz="2400" dirty="0" smtClean="0"/>
              <a:t>2 forms of conditional statements </a:t>
            </a:r>
          </a:p>
          <a:p>
            <a:r>
              <a:rPr lang="en-US" sz="2400" dirty="0" smtClean="0"/>
              <a:t>2 forms of the loop</a:t>
            </a:r>
          </a:p>
          <a:p>
            <a:endParaRPr lang="en-US" sz="2400" dirty="0"/>
          </a:p>
          <a:p>
            <a:pPr marL="0" indent="0">
              <a:buNone/>
            </a:pPr>
            <a:r>
              <a:rPr lang="en-US" sz="2400" dirty="0" smtClean="0"/>
              <a:t>If-then can be dropped off</a:t>
            </a:r>
            <a:endParaRPr lang="en-US" sz="2400" dirty="0"/>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smtClean="0">
                <a:solidFill>
                  <a:srgbClr val="0000FF"/>
                </a:solidFill>
                <a:latin typeface="Lucida Console" pitchFamily="49" charset="0"/>
                <a:cs typeface="Times New Roman" charset="0"/>
              </a:rPr>
              <a:t>is</a:t>
            </a:r>
            <a:endParaRPr kumimoji="1" lang="en-US" sz="1800" b="1"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  :true </a:t>
            </a:r>
            <a:r>
              <a:rPr kumimoji="1" lang="en-US" sz="1800" dirty="0" err="1" smtClean="0">
                <a:solidFill>
                  <a:srgbClr val="0000FF"/>
                </a:solidFill>
                <a:latin typeface="Lucida Console" pitchFamily="49" charset="0"/>
                <a:cs typeface="Times New Roman" charset="0"/>
              </a:rPr>
              <a:t>thenAction</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:false </a:t>
            </a:r>
            <a:r>
              <a:rPr kumimoji="1" lang="en-US" sz="1800" dirty="0" err="1" smtClean="0">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lang="en-US" sz="2400" dirty="0"/>
          </a:p>
        </p:txBody>
      </p:sp>
      <p:sp>
        <p:nvSpPr>
          <p:cNvPr id="4" name="Объект 3"/>
          <p:cNvSpPr>
            <a:spLocks noGrp="1"/>
          </p:cNvSpPr>
          <p:nvPr>
            <p:ph sz="quarter" idx="2"/>
          </p:nvPr>
        </p:nvSpPr>
        <p:spPr>
          <a:xfrm>
            <a:off x="3733800" y="609600"/>
            <a:ext cx="5181600" cy="6019800"/>
          </a:xfrm>
        </p:spPr>
        <p:txBody>
          <a:bodyPr>
            <a:normAutofit lnSpcReduction="10000"/>
          </a:bodyPr>
          <a:lstStyle/>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smtClean="0">
                <a:solidFill>
                  <a:srgbClr val="0000FF"/>
                </a:solidFill>
                <a:latin typeface="Lucida Console" pitchFamily="49" charset="0"/>
                <a:cs typeface="Times New Roman" charset="0"/>
              </a:rPr>
              <a:t>do </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thenAction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else</a:t>
            </a: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a </a:t>
            </a:r>
            <a:r>
              <a:rPr kumimoji="1" lang="en-US" sz="1800" b="1" dirty="0">
                <a:solidFill>
                  <a:srgbClr val="0000FF"/>
                </a:solidFill>
                <a:latin typeface="Lucida Console" pitchFamily="49" charset="0"/>
                <a:cs typeface="Times New Roman" charset="0"/>
              </a:rPr>
              <a:t>is</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:T1 </a:t>
            </a:r>
            <a:r>
              <a:rPr kumimoji="1" lang="en-US" sz="1800" dirty="0">
                <a:solidFill>
                  <a:srgbClr val="0000FF"/>
                </a:solidFill>
                <a:latin typeface="Lucida Console" pitchFamily="49" charset="0"/>
                <a:cs typeface="Times New Roman" charset="0"/>
              </a:rPr>
              <a:t>action1 // </a:t>
            </a:r>
            <a:r>
              <a:rPr kumimoji="1" lang="en-US" sz="1800" dirty="0" smtClean="0">
                <a:solidFill>
                  <a:srgbClr val="0000FF"/>
                </a:solidFill>
                <a:latin typeface="Lucida Console" pitchFamily="49" charset="0"/>
                <a:cs typeface="Times New Roman" charset="0"/>
              </a:rPr>
              <a:t>T1 </a:t>
            </a:r>
            <a:r>
              <a:rPr kumimoji="1" lang="en-US" sz="1800" dirty="0">
                <a:solidFill>
                  <a:srgbClr val="0000FF"/>
                </a:solidFill>
                <a:latin typeface="Lucida Console" pitchFamily="49" charset="0"/>
                <a:cs typeface="Times New Roman" charset="0"/>
              </a:rPr>
              <a:t>is type</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:E2 </a:t>
            </a:r>
            <a:r>
              <a:rPr kumimoji="1" lang="en-US" sz="1800" dirty="0">
                <a:solidFill>
                  <a:srgbClr val="0000FF"/>
                </a:solidFill>
                <a:latin typeface="Lucida Console" pitchFamily="49" charset="0"/>
                <a:cs typeface="Times New Roman" charset="0"/>
              </a:rPr>
              <a:t>action2 // </a:t>
            </a:r>
            <a:r>
              <a:rPr kumimoji="1" lang="en-US" sz="1800" dirty="0" smtClean="0">
                <a:solidFill>
                  <a:srgbClr val="0000FF"/>
                </a:solidFill>
                <a:latin typeface="Lucida Console" pitchFamily="49" charset="0"/>
                <a:cs typeface="Times New Roman" charset="0"/>
              </a:rPr>
              <a:t>E2 </a:t>
            </a:r>
            <a:r>
              <a:rPr kumimoji="1" lang="en-US" sz="1800" dirty="0">
                <a:solidFill>
                  <a:srgbClr val="0000FF"/>
                </a:solidFill>
                <a:latin typeface="Lucida Console" pitchFamily="49" charset="0"/>
                <a:cs typeface="Times New Roman" charset="0"/>
              </a:rPr>
              <a:t>is expression</a:t>
            </a: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else</a:t>
            </a:r>
            <a:r>
              <a:rPr kumimoji="1" lang="en-US" sz="1800" dirty="0">
                <a:solidFill>
                  <a:srgbClr val="0000FF"/>
                </a:solidFill>
                <a:latin typeface="Lucida Console" pitchFamily="49" charset="0"/>
                <a:cs typeface="Times New Roman" charset="0"/>
              </a:rPr>
              <a:t> action3</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index </a:t>
            </a:r>
            <a:r>
              <a:rPr kumimoji="1" lang="en-US" sz="1800" b="1" dirty="0">
                <a:solidFill>
                  <a:srgbClr val="0000FF"/>
                </a:solidFill>
                <a:latin typeface="Lucida Console" pitchFamily="49" charset="0"/>
                <a:cs typeface="Times New Roman" charset="0"/>
              </a:rPr>
              <a:t>in</a:t>
            </a:r>
            <a:r>
              <a:rPr kumimoji="1" lang="en-US" sz="1800" dirty="0">
                <a:solidFill>
                  <a:srgbClr val="0000FF"/>
                </a:solidFill>
                <a:latin typeface="Lucida Console" pitchFamily="49" charset="0"/>
                <a:cs typeface="Times New Roman" charset="0"/>
              </a:rPr>
              <a:t> 1..10 </a:t>
            </a: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condition </a:t>
            </a:r>
            <a:r>
              <a:rPr kumimoji="1" lang="en-US" sz="1800" b="1" dirty="0">
                <a:solidFill>
                  <a:srgbClr val="0000FF"/>
                </a:solidFill>
                <a:latin typeface="Lucida Console" pitchFamily="49" charset="0"/>
                <a:cs typeface="Times New Roman" charset="0"/>
              </a:rPr>
              <a:t>end</a:t>
            </a:r>
          </a:p>
          <a:p>
            <a:pPr marL="0" indent="0">
              <a:buNone/>
            </a:pPr>
            <a:endParaRPr lang="en-US" sz="1600" b="1"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33</a:t>
            </a:fld>
            <a:endParaRPr lang="en-US" dirty="0"/>
          </a:p>
        </p:txBody>
      </p:sp>
    </p:spTree>
    <p:extLst>
      <p:ext uri="{BB962C8B-B14F-4D97-AF65-F5344CB8AC3E}">
        <p14:creationId xmlns:p14="http://schemas.microsoft.com/office/powerpoint/2010/main" val="1680544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a:t>
            </a:r>
            <a:r>
              <a:rPr lang="en-US" sz="3400" b="1" dirty="0" smtClean="0">
                <a:solidFill>
                  <a:srgbClr val="CC6600"/>
                </a:solidFill>
                <a:latin typeface="Comic Sans MS" pitchFamily="66" charset="0"/>
              </a:rPr>
              <a:t>super block</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505200" cy="5486400"/>
          </a:xfrm>
        </p:spPr>
        <p:txBody>
          <a:bodyPr vert="horz" lIns="0" tIns="0" rIns="91440" bIns="45720" rtlCol="0">
            <a:normAutofit/>
          </a:bodyPr>
          <a:lstStyle/>
          <a:p>
            <a:r>
              <a:rPr lang="en-US" sz="2400" dirty="0" smtClean="0"/>
              <a:t>Sequence of statements optionally decorated with pre and post conditions and  exception handling clause</a:t>
            </a:r>
          </a:p>
          <a:p>
            <a:r>
              <a:rPr lang="en-US" sz="2400" dirty="0" smtClean="0"/>
              <a:t>May be nested</a:t>
            </a:r>
          </a:p>
          <a:p>
            <a:r>
              <a:rPr lang="en-US" sz="2400" dirty="0" smtClean="0"/>
              <a:t>Any routine is a named block with optional parameters</a:t>
            </a:r>
          </a:p>
          <a:p>
            <a:r>
              <a:rPr lang="en-US" sz="2400" dirty="0" smtClean="0"/>
              <a:t>Key concept one entry and two exits – OK (job was done), Failure (job was not done)</a:t>
            </a:r>
          </a:p>
        </p:txBody>
      </p:sp>
      <p:sp>
        <p:nvSpPr>
          <p:cNvPr id="4" name="Объект 3"/>
          <p:cNvSpPr>
            <a:spLocks noGrp="1"/>
          </p:cNvSpPr>
          <p:nvPr>
            <p:ph sz="quarter" idx="2"/>
          </p:nvPr>
        </p:nvSpPr>
        <p:spPr>
          <a:xfrm>
            <a:off x="4114800" y="609600"/>
            <a:ext cx="4953000" cy="6019800"/>
          </a:xfrm>
        </p:spPr>
        <p:txBody>
          <a:bodyPr>
            <a:normAutofit/>
          </a:bodyPr>
          <a:lstStyle/>
          <a:p>
            <a:pPr marL="0" indent="0">
              <a:buNone/>
            </a:pPr>
            <a:r>
              <a:rPr kumimoji="1" lang="en-US" sz="1800" b="1" dirty="0">
                <a:solidFill>
                  <a:srgbClr val="0000FF"/>
                </a:solidFill>
                <a:latin typeface="Lucida Console" pitchFamily="49" charset="0"/>
                <a:cs typeface="Times New Roman" charset="0"/>
              </a:rPr>
              <a:t>require</a:t>
            </a:r>
          </a:p>
          <a:p>
            <a:pPr marL="0" indent="0">
              <a:buNone/>
            </a:pPr>
            <a:r>
              <a:rPr kumimoji="1" lang="en-US" sz="1800" dirty="0" smtClean="0">
                <a:solidFill>
                  <a:srgbClr val="0000FF"/>
                </a:solidFill>
                <a:latin typeface="Lucida Console" pitchFamily="49" charset="0"/>
                <a:cs typeface="Times New Roman" charset="0"/>
              </a:rPr>
              <a:t>  predicate</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predicate</a:t>
            </a:r>
            <a:r>
              <a:rPr kumimoji="1" lang="en-US" sz="1800" baseline="-25000" dirty="0" err="1" smtClean="0">
                <a:solidFill>
                  <a:srgbClr val="0000FF"/>
                </a:solidFill>
                <a:latin typeface="Lucida Console" pitchFamily="49" charset="0"/>
                <a:cs typeface="Times New Roman" charset="0"/>
              </a:rPr>
              <a:t>m</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smtClean="0">
                <a:solidFill>
                  <a:srgbClr val="0000FF"/>
                </a:solidFill>
                <a:latin typeface="Lucida Console" pitchFamily="49" charset="0"/>
                <a:cs typeface="Times New Roman" charset="0"/>
              </a:rPr>
              <a:t>  statements</a:t>
            </a:r>
            <a:r>
              <a:rPr kumimoji="1" lang="en-US" sz="1800" baseline="-25000" dirty="0">
                <a:solidFill>
                  <a:srgbClr val="0000FF"/>
                </a:solidFill>
                <a:latin typeface="Lucida Console" pitchFamily="49" charset="0"/>
                <a:cs typeface="Times New Roman" charset="0"/>
              </a:rPr>
              <a:t>1</a:t>
            </a:r>
            <a:endParaRPr kumimoji="1" lang="en-US" sz="1800" dirty="0" smtClean="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  when</a:t>
            </a:r>
            <a:r>
              <a:rPr kumimoji="1" lang="en-US" sz="1800" dirty="0" smtClean="0">
                <a:solidFill>
                  <a:srgbClr val="0000FF"/>
                </a:solidFill>
                <a:latin typeface="Lucida Console" pitchFamily="49" charset="0"/>
                <a:cs typeface="Times New Roman" charset="0"/>
              </a:rPr>
              <a:t> Type</a:t>
            </a:r>
            <a:r>
              <a:rPr kumimoji="1" lang="en-US" sz="1800" baseline="-25000" dirty="0" smtClean="0">
                <a:solidFill>
                  <a:srgbClr val="0000FF"/>
                </a:solidFill>
                <a:latin typeface="Lucida Console" pitchFamily="49" charset="0"/>
                <a:cs typeface="Times New Roman" charset="0"/>
              </a:rPr>
              <a:t>1 </a:t>
            </a:r>
            <a:r>
              <a:rPr kumimoji="1" lang="en-US" sz="1800" b="1" dirty="0" smtClean="0">
                <a:solidFill>
                  <a:srgbClr val="0000FF"/>
                </a:solidFill>
                <a:latin typeface="Lucida Console" pitchFamily="49" charset="0"/>
                <a:cs typeface="Times New Roman" charset="0"/>
              </a:rPr>
              <a:t>do </a:t>
            </a:r>
            <a:r>
              <a:rPr kumimoji="1" lang="en-US" sz="1800" dirty="0" smtClean="0">
                <a:solidFill>
                  <a:srgbClr val="0000FF"/>
                </a:solidFill>
                <a:latin typeface="Lucida Console" pitchFamily="49" charset="0"/>
                <a:cs typeface="Times New Roman" charset="0"/>
              </a:rPr>
              <a:t>statements</a:t>
            </a:r>
            <a:r>
              <a:rPr kumimoji="1" lang="en-US" sz="1800" baseline="-25000" dirty="0" smtClean="0">
                <a:solidFill>
                  <a:srgbClr val="0000FF"/>
                </a:solidFill>
                <a:latin typeface="Lucida Console" pitchFamily="49" charset="0"/>
                <a:cs typeface="Times New Roman" charset="0"/>
              </a:rPr>
              <a:t>2</a:t>
            </a:r>
          </a:p>
          <a:p>
            <a:pPr marL="0" indent="0">
              <a:buNone/>
            </a:pPr>
            <a:r>
              <a:rPr kumimoji="1" lang="en-US" sz="1200" dirty="0" smtClean="0">
                <a:solidFill>
                  <a:srgbClr val="0000FF"/>
                </a:solidFill>
                <a:latin typeface="Lucida Console" pitchFamily="49" charset="0"/>
                <a:cs typeface="Times New Roman" charset="0"/>
              </a:rPr>
              <a:t>      // Exception of type Type</a:t>
            </a:r>
            <a:r>
              <a:rPr kumimoji="1" lang="en-US" sz="1200" baseline="-25000" dirty="0" smtClean="0">
                <a:solidFill>
                  <a:srgbClr val="0000FF"/>
                </a:solidFill>
                <a:latin typeface="Lucida Console" pitchFamily="49" charset="0"/>
                <a:cs typeface="Times New Roman" charset="0"/>
              </a:rPr>
              <a:t>1</a:t>
            </a:r>
            <a:r>
              <a:rPr kumimoji="1" lang="en-US" sz="1200" dirty="0" smtClean="0">
                <a:solidFill>
                  <a:srgbClr val="0000FF"/>
                </a:solidFill>
                <a:latin typeface="Lucida Console" pitchFamily="49" charset="0"/>
                <a:cs typeface="Times New Roman" charset="0"/>
              </a:rPr>
              <a:t> occurred</a:t>
            </a:r>
          </a:p>
          <a:p>
            <a:pPr marL="0" indent="0">
              <a:buNone/>
            </a:pPr>
            <a:r>
              <a:rPr kumimoji="1" lang="en-US" sz="1800" b="1" dirty="0" smtClean="0">
                <a:solidFill>
                  <a:srgbClr val="0000FF"/>
                </a:solidFill>
                <a:latin typeface="Lucida Console" pitchFamily="49" charset="0"/>
                <a:cs typeface="Times New Roman" charset="0"/>
              </a:rPr>
              <a:t>  when</a:t>
            </a:r>
            <a:r>
              <a:rPr kumimoji="1" lang="en-US" sz="1800" dirty="0" smtClean="0">
                <a:solidFill>
                  <a:srgbClr val="0000FF"/>
                </a:solidFill>
                <a:latin typeface="Lucida Console" pitchFamily="49" charset="0"/>
                <a:cs typeface="Times New Roman" charset="0"/>
              </a:rPr>
              <a:t> expr</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do </a:t>
            </a:r>
            <a:r>
              <a:rPr kumimoji="1" lang="en-US" sz="1800" dirty="0" smtClean="0">
                <a:solidFill>
                  <a:srgbClr val="0000FF"/>
                </a:solidFill>
                <a:latin typeface="Lucida Console" pitchFamily="49" charset="0"/>
                <a:cs typeface="Times New Roman" charset="0"/>
              </a:rPr>
              <a:t>statements</a:t>
            </a:r>
            <a:r>
              <a:rPr kumimoji="1" lang="en-US" sz="1800" baseline="-25000" dirty="0" smtClean="0">
                <a:solidFill>
                  <a:srgbClr val="0000FF"/>
                </a:solidFill>
                <a:latin typeface="Lucida Console" pitchFamily="49" charset="0"/>
                <a:cs typeface="Times New Roman" charset="0"/>
              </a:rPr>
              <a:t>3</a:t>
            </a:r>
          </a:p>
          <a:p>
            <a:pPr marL="0" indent="0">
              <a:buNone/>
            </a:pPr>
            <a:r>
              <a:rPr kumimoji="1" lang="en-US" sz="1200" dirty="0" smtClean="0">
                <a:solidFill>
                  <a:srgbClr val="0000FF"/>
                </a:solidFill>
                <a:latin typeface="Lucida Console" pitchFamily="49" charset="0"/>
                <a:cs typeface="Times New Roman" charset="0"/>
              </a:rPr>
              <a:t>      // </a:t>
            </a:r>
            <a:r>
              <a:rPr kumimoji="1" lang="en-US" sz="1200" dirty="0">
                <a:solidFill>
                  <a:srgbClr val="0000FF"/>
                </a:solidFill>
                <a:latin typeface="Lucida Console" pitchFamily="49" charset="0"/>
                <a:cs typeface="Times New Roman" charset="0"/>
              </a:rPr>
              <a:t>Exception </a:t>
            </a:r>
            <a:r>
              <a:rPr kumimoji="1" lang="en-US" sz="1200" dirty="0" smtClean="0">
                <a:solidFill>
                  <a:srgbClr val="0000FF"/>
                </a:solidFill>
                <a:latin typeface="Lucida Console" pitchFamily="49" charset="0"/>
                <a:cs typeface="Times New Roman" charset="0"/>
              </a:rPr>
              <a:t>value equal to the value of expr</a:t>
            </a:r>
            <a:r>
              <a:rPr kumimoji="1" lang="en-US" sz="1200" baseline="-25000" dirty="0" smtClean="0">
                <a:solidFill>
                  <a:srgbClr val="0000FF"/>
                </a:solidFill>
                <a:latin typeface="Lucida Console" pitchFamily="49" charset="0"/>
                <a:cs typeface="Times New Roman" charset="0"/>
              </a:rPr>
              <a:t>1</a:t>
            </a:r>
          </a:p>
          <a:p>
            <a:pPr marL="0" indent="0">
              <a:buNone/>
            </a:pPr>
            <a:r>
              <a:rPr kumimoji="1" lang="en-US" sz="1800" b="1" dirty="0" smtClean="0">
                <a:solidFill>
                  <a:srgbClr val="0000FF"/>
                </a:solidFill>
                <a:latin typeface="Lucida Console" pitchFamily="49" charset="0"/>
                <a:cs typeface="Times New Roman" charset="0"/>
              </a:rPr>
              <a:t>  else </a:t>
            </a:r>
            <a:r>
              <a:rPr kumimoji="1" lang="en-US" sz="1800" dirty="0" smtClean="0">
                <a:solidFill>
                  <a:srgbClr val="0000FF"/>
                </a:solidFill>
                <a:latin typeface="Lucida Console" pitchFamily="49" charset="0"/>
                <a:cs typeface="Times New Roman" charset="0"/>
              </a:rPr>
              <a:t>statements</a:t>
            </a:r>
            <a:r>
              <a:rPr kumimoji="1" lang="en-US" sz="1800" baseline="-25000" dirty="0" smtClean="0">
                <a:solidFill>
                  <a:srgbClr val="0000FF"/>
                </a:solidFill>
                <a:latin typeface="Lucida Console" pitchFamily="49" charset="0"/>
                <a:cs typeface="Times New Roman" charset="0"/>
              </a:rPr>
              <a:t>4</a:t>
            </a:r>
            <a:endParaRPr kumimoji="1" lang="en-US" sz="1800" b="1" dirty="0" smtClean="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ensure</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predicate</a:t>
            </a:r>
            <a:r>
              <a:rPr kumimoji="1" lang="en-US" sz="1800" baseline="-25000" dirty="0">
                <a:solidFill>
                  <a:srgbClr val="0000FF"/>
                </a:solidFill>
                <a:latin typeface="Lucida Console" pitchFamily="49" charset="0"/>
                <a:cs typeface="Times New Roman" charset="0"/>
              </a:rPr>
              <a:t>1</a:t>
            </a:r>
            <a:r>
              <a:rPr kumimoji="1" lang="en-US" sz="1800" dirty="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predicate</a:t>
            </a:r>
            <a:r>
              <a:rPr kumimoji="1" lang="en-US" sz="1800" baseline="-25000" dirty="0" err="1" smtClean="0">
                <a:solidFill>
                  <a:srgbClr val="0000FF"/>
                </a:solidFill>
                <a:latin typeface="Lucida Console" pitchFamily="49" charset="0"/>
                <a:cs typeface="Times New Roman" charset="0"/>
              </a:rPr>
              <a:t>k</a:t>
            </a:r>
            <a:endParaRPr kumimoji="1" lang="en-US" sz="1800" dirty="0" smtClean="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end</a:t>
            </a:r>
            <a:endParaRPr kumimoji="1" lang="en-US" sz="1800" b="1" dirty="0">
              <a:solidFill>
                <a:srgbClr val="0000FF"/>
              </a:solidFill>
              <a:latin typeface="Lucida Console" pitchFamily="49" charset="0"/>
              <a:cs typeface="Times New Roman"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34</a:t>
            </a:fld>
            <a:endParaRPr lang="en-US" dirty="0"/>
          </a:p>
        </p:txBody>
      </p:sp>
    </p:spTree>
    <p:extLst>
      <p:ext uri="{BB962C8B-B14F-4D97-AF65-F5344CB8AC3E}">
        <p14:creationId xmlns:p14="http://schemas.microsoft.com/office/powerpoint/2010/main" val="4064837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57225"/>
          </a:xfrm>
        </p:spPr>
        <p:txBody>
          <a:bodyPr vert="horz" lIns="0" tIns="45720" rIns="0" bIns="45720" rtlCol="0" anchor="ctr">
            <a:normAutofit/>
          </a:bodyPr>
          <a:lstStyle/>
          <a:p>
            <a:r>
              <a:rPr lang="en-US" sz="3400" b="1" dirty="0" smtClean="0">
                <a:solidFill>
                  <a:srgbClr val="CC6600"/>
                </a:solidFill>
                <a:latin typeface="Comic Sans MS" pitchFamily="66" charset="0"/>
              </a:rPr>
              <a:t>Systematic assertions and more …</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685800"/>
            <a:ext cx="4495800" cy="6019800"/>
          </a:xfrm>
        </p:spPr>
        <p:txBody>
          <a:bodyPr>
            <a:normAutofit/>
          </a:bodyPr>
          <a:lstStyle/>
          <a:p>
            <a:pPr marL="0" inden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Stack [G] </a:t>
            </a:r>
          </a:p>
          <a:p>
            <a:pPr marL="0" indent="0">
              <a:buNone/>
            </a:pPr>
            <a:r>
              <a:rPr kumimoji="1" lang="en-US" sz="1800" dirty="0" smtClean="0">
                <a:solidFill>
                  <a:srgbClr val="0000FF"/>
                </a:solidFill>
                <a:latin typeface="Lucida Console" pitchFamily="49" charset="0"/>
                <a:cs typeface="Times New Roman" charset="0"/>
              </a:rPr>
              <a:t>  push (element: G)</a:t>
            </a:r>
          </a:p>
          <a:p>
            <a:pPr marL="0" indent="0">
              <a:buNone/>
            </a:pP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 </a:t>
            </a:r>
            <a:r>
              <a:rPr kumimoji="1" lang="en-US" sz="1800" dirty="0" smtClean="0">
                <a:solidFill>
                  <a:srgbClr val="0000FF"/>
                </a:solidFill>
                <a:latin typeface="Lucida Console" pitchFamily="49" charset="0"/>
                <a:cs typeface="Times New Roman" charset="0"/>
              </a:rPr>
              <a:t>count = </a:t>
            </a:r>
            <a:r>
              <a:rPr kumimoji="1" lang="en-US" sz="1800" b="1" dirty="0" smtClean="0">
                <a:solidFill>
                  <a:srgbClr val="0000FF"/>
                </a:solidFill>
                <a:latin typeface="Lucida Console" pitchFamily="49" charset="0"/>
                <a:cs typeface="Times New Roman" charset="0"/>
              </a:rPr>
              <a:t>old</a:t>
            </a:r>
            <a:r>
              <a:rPr kumimoji="1" lang="en-US" sz="1800" dirty="0" smtClean="0">
                <a:solidFill>
                  <a:srgbClr val="0000FF"/>
                </a:solidFill>
                <a:latin typeface="Lucida Console" pitchFamily="49" charset="0"/>
                <a:cs typeface="Times New Roman" charset="0"/>
              </a:rPr>
              <a:t> count + 1</a:t>
            </a:r>
          </a:p>
          <a:p>
            <a:pPr marL="0" indent="0">
              <a:buNone/>
            </a:pPr>
            <a:r>
              <a:rPr kumimoji="1" lang="en-US" sz="1800" dirty="0" smtClean="0">
                <a:solidFill>
                  <a:srgbClr val="0000FF"/>
                </a:solidFill>
                <a:latin typeface="Lucida Console" pitchFamily="49" charset="0"/>
                <a:cs typeface="Times New Roman" charset="0"/>
              </a:rPr>
              <a:t>  pop: G</a:t>
            </a:r>
          </a:p>
          <a:p>
            <a:pPr marL="0" indent="0">
              <a:buNone/>
            </a:pP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require </a:t>
            </a:r>
            <a:r>
              <a:rPr kumimoji="1" lang="en-US" sz="1800" dirty="0" smtClean="0">
                <a:solidFill>
                  <a:srgbClr val="0000FF"/>
                </a:solidFill>
                <a:latin typeface="Lucida Console" pitchFamily="49" charset="0"/>
                <a:cs typeface="Times New Roman" charset="0"/>
              </a:rPr>
              <a:t>count &gt; 0</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 </a:t>
            </a:r>
            <a:r>
              <a:rPr kumimoji="1" lang="en-US" sz="1800" dirty="0" smtClean="0">
                <a:solidFill>
                  <a:srgbClr val="0000FF"/>
                </a:solidFill>
                <a:latin typeface="Lucida Console" pitchFamily="49" charset="0"/>
                <a:cs typeface="Times New Roman" charset="0"/>
              </a:rPr>
              <a:t>count </a:t>
            </a: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old</a:t>
            </a:r>
            <a:r>
              <a:rPr kumimoji="1" lang="en-US" sz="1800" dirty="0">
                <a:solidFill>
                  <a:srgbClr val="0000FF"/>
                </a:solidFill>
                <a:latin typeface="Lucida Console" pitchFamily="49" charset="0"/>
                <a:cs typeface="Times New Roman" charset="0"/>
              </a:rPr>
              <a:t> count </a:t>
            </a:r>
            <a:r>
              <a:rPr kumimoji="1" lang="en-US" sz="1800" dirty="0" smtClean="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1</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count: Cardinal</a:t>
            </a:r>
            <a:endParaRPr kumimoji="1" lang="en-US" sz="1800" dirty="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end </a:t>
            </a:r>
            <a:r>
              <a:rPr kumimoji="1" lang="en-US" sz="1800" dirty="0" smtClean="0">
                <a:solidFill>
                  <a:srgbClr val="0000FF"/>
                </a:solidFill>
                <a:latin typeface="Lucida Console" pitchFamily="49" charset="0"/>
                <a:cs typeface="Times New Roman" charset="0"/>
              </a:rPr>
              <a:t>// Stack</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s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Stack [Integer]</a:t>
            </a:r>
          </a:p>
          <a:p>
            <a:pPr marL="0" indent="0">
              <a:buNone/>
            </a:pPr>
            <a:r>
              <a:rPr kumimoji="1" lang="en-US" sz="1800" dirty="0" err="1" smtClean="0">
                <a:solidFill>
                  <a:srgbClr val="0000FF"/>
                </a:solidFill>
                <a:latin typeface="Lucida Console" pitchFamily="49" charset="0"/>
                <a:cs typeface="Times New Roman" charset="0"/>
              </a:rPr>
              <a:t>s.push</a:t>
            </a:r>
            <a:r>
              <a:rPr kumimoji="1" lang="en-US" sz="1800" dirty="0" smtClean="0">
                <a:solidFill>
                  <a:srgbClr val="0000FF"/>
                </a:solidFill>
                <a:latin typeface="Lucida Console" pitchFamily="49" charset="0"/>
                <a:cs typeface="Times New Roman" charset="0"/>
              </a:rPr>
              <a:t> (5)</a:t>
            </a:r>
          </a:p>
          <a:p>
            <a:pPr marL="0" inden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x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t>
            </a:r>
            <a:r>
              <a:rPr kumimoji="1" lang="en-US" sz="1800" dirty="0" err="1" smtClean="0">
                <a:solidFill>
                  <a:srgbClr val="0000FF"/>
                </a:solidFill>
                <a:latin typeface="Lucida Console" pitchFamily="49" charset="0"/>
                <a:cs typeface="Times New Roman" charset="0"/>
              </a:rPr>
              <a:t>s.pop</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x := </a:t>
            </a:r>
            <a:r>
              <a:rPr kumimoji="1" lang="en-US" sz="1800" dirty="0" err="1" smtClean="0">
                <a:solidFill>
                  <a:srgbClr val="0000FF"/>
                </a:solidFill>
                <a:latin typeface="Lucida Console" pitchFamily="49" charset="0"/>
                <a:cs typeface="Times New Roman" charset="0"/>
              </a:rPr>
              <a:t>s.pop</a:t>
            </a:r>
            <a:endParaRPr kumimoji="1" lang="en-US" sz="1800" dirty="0">
              <a:solidFill>
                <a:srgbClr val="0000FF"/>
              </a:solidFill>
              <a:latin typeface="Lucida Console" pitchFamily="49" charset="0"/>
              <a:cs typeface="Times New Roman" charset="0"/>
            </a:endParaRPr>
          </a:p>
        </p:txBody>
      </p:sp>
      <p:sp>
        <p:nvSpPr>
          <p:cNvPr id="6" name="TextBox 5"/>
          <p:cNvSpPr txBox="1"/>
          <p:nvPr/>
        </p:nvSpPr>
        <p:spPr>
          <a:xfrm>
            <a:off x="4648200" y="685800"/>
            <a:ext cx="4038600"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require – routine precondition</a:t>
            </a:r>
          </a:p>
          <a:p>
            <a:pPr marL="342900" indent="-342900">
              <a:buFont typeface="Arial" panose="020B0604020202020204" pitchFamily="34" charset="0"/>
              <a:buChar char="•"/>
            </a:pPr>
            <a:r>
              <a:rPr lang="en-US" sz="2000" dirty="0" smtClean="0"/>
              <a:t>ensure – routine </a:t>
            </a:r>
            <a:r>
              <a:rPr lang="en-US" sz="2000" dirty="0" err="1" smtClean="0"/>
              <a:t>postcondition</a:t>
            </a:r>
            <a:endParaRPr lang="en-US" sz="2000" dirty="0" smtClean="0"/>
          </a:p>
          <a:p>
            <a:pPr marL="342900" indent="-342900">
              <a:buFont typeface="Arial" panose="020B0604020202020204" pitchFamily="34" charset="0"/>
              <a:buChar char="•"/>
            </a:pPr>
            <a:r>
              <a:rPr lang="en-US" sz="2000" dirty="0" smtClean="0"/>
              <a:t>invariant – unit (class) invariant</a:t>
            </a:r>
          </a:p>
          <a:p>
            <a:pPr marL="342900" indent="-342900">
              <a:buFont typeface="Arial" panose="020B0604020202020204" pitchFamily="34" charset="0"/>
              <a:buChar char="•"/>
            </a:pPr>
            <a:r>
              <a:rPr lang="en-US" sz="2000" dirty="0" smtClean="0"/>
              <a:t>Type (unit) specification (interface) - list of all publically available members (features)</a:t>
            </a:r>
          </a:p>
          <a:p>
            <a:pPr marL="342900" indent="-342900">
              <a:buFont typeface="Arial" panose="020B0604020202020204" pitchFamily="34" charset="0"/>
              <a:buChar char="•"/>
            </a:pPr>
            <a:r>
              <a:rPr lang="en-US" sz="2000" dirty="0" smtClean="0"/>
              <a:t>*Duck typing – if type spec 1 conforms to the type spec 2 then duck typing can be used</a:t>
            </a:r>
          </a:p>
          <a:p>
            <a:endParaRPr lang="en-US" sz="2000" dirty="0"/>
          </a:p>
          <a:p>
            <a:pPr marL="457200" indent="-457200">
              <a:buFont typeface="+mj-lt"/>
              <a:buAutoNum type="arabicPeriod"/>
            </a:pPr>
            <a:r>
              <a:rPr lang="en-US" sz="2000" dirty="0" smtClean="0"/>
              <a:t>Object created (memory allocated, initializer invoked, invariant checked)</a:t>
            </a:r>
          </a:p>
          <a:p>
            <a:pPr marL="457200" indent="-457200">
              <a:buFont typeface="+mj-lt"/>
              <a:buAutoNum type="arabicPeriod"/>
            </a:pPr>
            <a:r>
              <a:rPr lang="en-US" sz="2000" dirty="0" smtClean="0"/>
              <a:t>Routine calls</a:t>
            </a:r>
          </a:p>
          <a:p>
            <a:pPr marL="914400" lvl="1" indent="-457200">
              <a:buFont typeface="+mj-lt"/>
              <a:buAutoNum type="arabicPeriod"/>
            </a:pPr>
            <a:r>
              <a:rPr lang="en-US" sz="2000" dirty="0" smtClean="0"/>
              <a:t>Check preconditions</a:t>
            </a:r>
          </a:p>
          <a:p>
            <a:pPr marL="914400" lvl="1" indent="-457200">
              <a:buFont typeface="+mj-lt"/>
              <a:buAutoNum type="arabicPeriod"/>
            </a:pPr>
            <a:r>
              <a:rPr lang="en-US" sz="2000" dirty="0" smtClean="0"/>
              <a:t>Execute the body</a:t>
            </a:r>
          </a:p>
          <a:p>
            <a:pPr marL="914400" lvl="1" indent="-457200">
              <a:buFont typeface="+mj-lt"/>
              <a:buAutoNum type="arabicPeriod"/>
            </a:pPr>
            <a:r>
              <a:rPr lang="en-US" sz="2000" dirty="0" smtClean="0"/>
              <a:t>Check invariant</a:t>
            </a:r>
          </a:p>
          <a:p>
            <a:pPr marL="914400" lvl="1" indent="-457200">
              <a:buFont typeface="+mj-lt"/>
              <a:buAutoNum type="arabicPeriod"/>
            </a:pPr>
            <a:r>
              <a:rPr lang="en-US" sz="2000" dirty="0" smtClean="0"/>
              <a:t>Check </a:t>
            </a:r>
            <a:r>
              <a:rPr lang="en-US" sz="2000" dirty="0" err="1" smtClean="0"/>
              <a:t>postconditions</a:t>
            </a:r>
            <a:endParaRPr lang="en-US" sz="2000" dirty="0" smtClean="0"/>
          </a:p>
          <a:p>
            <a:pPr marL="457200" indent="-457200">
              <a:buFont typeface="+mj-lt"/>
              <a:buAutoNum type="arabicPeriod"/>
            </a:pPr>
            <a:r>
              <a:rPr lang="en-US" sz="2000" dirty="0" smtClean="0"/>
              <a:t>Object disposed</a:t>
            </a:r>
          </a:p>
          <a:p>
            <a:endParaRPr lang="en-US" sz="20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35</a:t>
            </a:fld>
            <a:endParaRPr lang="en-US" dirty="0"/>
          </a:p>
        </p:txBody>
      </p:sp>
    </p:spTree>
    <p:extLst>
      <p:ext uri="{BB962C8B-B14F-4D97-AF65-F5344CB8AC3E}">
        <p14:creationId xmlns:p14="http://schemas.microsoft.com/office/powerpoint/2010/main" val="1432000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Inheritance again …</a:t>
            </a:r>
            <a:endParaRPr lang="en-US" sz="3600" b="1" dirty="0">
              <a:solidFill>
                <a:srgbClr val="CC6600"/>
              </a:solidFill>
              <a:latin typeface="Comic Sans MS" pitchFamily="66" charset="0"/>
              <a:ea typeface="+mj-ea"/>
              <a:cs typeface="+mj-cs"/>
            </a:endParaRPr>
          </a:p>
        </p:txBody>
      </p:sp>
      <p:sp>
        <p:nvSpPr>
          <p:cNvPr id="5" name="Овал 4"/>
          <p:cNvSpPr/>
          <p:nvPr/>
        </p:nvSpPr>
        <p:spPr>
          <a:xfrm>
            <a:off x="5782408" y="2816753"/>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5791200" y="928468"/>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7115908" y="1919068"/>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86200" y="1371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3886200" y="2760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4743450" y="1740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928468"/>
            <a:ext cx="3276600" cy="3477875"/>
          </a:xfrm>
          <a:prstGeom prst="rect">
            <a:avLst/>
          </a:prstGeom>
          <a:noFill/>
        </p:spPr>
        <p:txBody>
          <a:bodyPr wrap="square" rtlCol="0">
            <a:spAutoFit/>
          </a:bodyPr>
          <a:lstStyle/>
          <a:p>
            <a:r>
              <a:rPr lang="en-US" sz="2000" u="sng" dirty="0" smtClean="0"/>
              <a:t>Unit feature (member):</a:t>
            </a:r>
          </a:p>
          <a:p>
            <a:pPr marL="285750" indent="-285750">
              <a:buFontTx/>
              <a:buChar char="-"/>
            </a:pPr>
            <a:r>
              <a:rPr lang="en-US" sz="2000" dirty="0" smtClean="0"/>
              <a:t>Name</a:t>
            </a:r>
          </a:p>
          <a:p>
            <a:pPr marL="285750" indent="-285750">
              <a:buFontTx/>
              <a:buChar char="-"/>
            </a:pPr>
            <a:r>
              <a:rPr lang="en-US" sz="2000" dirty="0" smtClean="0"/>
              <a:t>Scope (visibility)</a:t>
            </a:r>
          </a:p>
          <a:p>
            <a:pPr marL="285750" indent="-285750">
              <a:buFont typeface="Arial" panose="020B0604020202020204" pitchFamily="34" charset="0"/>
              <a:buChar char="•"/>
            </a:pPr>
            <a:r>
              <a:rPr lang="en-US" sz="2000" dirty="0" smtClean="0"/>
              <a:t>Routine -&gt; signature</a:t>
            </a:r>
          </a:p>
          <a:p>
            <a:pPr marL="742950" lvl="1" indent="-285750">
              <a:buFont typeface="Arial" panose="020B0604020202020204" pitchFamily="34" charset="0"/>
              <a:buChar char="•"/>
            </a:pPr>
            <a:r>
              <a:rPr lang="en-US" sz="2000" dirty="0" smtClean="0"/>
              <a:t>Internal</a:t>
            </a:r>
          </a:p>
          <a:p>
            <a:pPr marL="1200150" lvl="2" indent="-285750">
              <a:buFont typeface="Arial" panose="020B0604020202020204" pitchFamily="34" charset="0"/>
              <a:buChar char="•"/>
            </a:pPr>
            <a:r>
              <a:rPr lang="en-US" sz="2000" dirty="0" smtClean="0"/>
              <a:t>With body</a:t>
            </a:r>
          </a:p>
          <a:p>
            <a:pPr marL="1200150" lvl="2" indent="-285750">
              <a:buFont typeface="Arial" panose="020B0604020202020204" pitchFamily="34" charset="0"/>
              <a:buChar char="•"/>
            </a:pPr>
            <a:r>
              <a:rPr lang="en-US" sz="2000" dirty="0" smtClean="0"/>
              <a:t>No body (abstract) - virtual</a:t>
            </a:r>
          </a:p>
          <a:p>
            <a:pPr marL="742950" lvl="1" indent="-285750">
              <a:buFont typeface="Arial" panose="020B0604020202020204" pitchFamily="34" charset="0"/>
              <a:buChar char="•"/>
            </a:pPr>
            <a:r>
              <a:rPr lang="en-US" sz="2000" dirty="0" smtClean="0"/>
              <a:t>External (runtime properties)</a:t>
            </a:r>
          </a:p>
          <a:p>
            <a:pPr marL="285750" indent="-285750">
              <a:buFont typeface="Arial" panose="020B0604020202020204" pitchFamily="34" charset="0"/>
              <a:buChar char="•"/>
            </a:pPr>
            <a:r>
              <a:rPr lang="en-US" sz="2000" dirty="0" smtClean="0"/>
              <a:t>Attribute -&gt; type</a:t>
            </a:r>
            <a:endParaRPr lang="en-US" sz="2000" dirty="0"/>
          </a:p>
        </p:txBody>
      </p:sp>
      <p:sp>
        <p:nvSpPr>
          <p:cNvPr id="8" name="TextBox 7"/>
          <p:cNvSpPr txBox="1"/>
          <p:nvPr/>
        </p:nvSpPr>
        <p:spPr>
          <a:xfrm>
            <a:off x="381000" y="4364502"/>
            <a:ext cx="7848600" cy="2031325"/>
          </a:xfrm>
          <a:prstGeom prst="rect">
            <a:avLst/>
          </a:prstGeom>
          <a:noFill/>
        </p:spPr>
        <p:txBody>
          <a:bodyPr wrap="square" rtlCol="0">
            <a:spAutoFit/>
          </a:bodyPr>
          <a:lstStyle/>
          <a:p>
            <a:r>
              <a:rPr lang="en-US" dirty="0" smtClean="0"/>
              <a:t>We can change (adapt) while inheriting</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Scope</a:t>
            </a:r>
          </a:p>
          <a:p>
            <a:pPr marL="285750" indent="-285750">
              <a:buFont typeface="Arial" panose="020B0604020202020204" pitchFamily="34" charset="0"/>
              <a:buChar char="•"/>
            </a:pPr>
            <a:r>
              <a:rPr lang="en-US" dirty="0" smtClean="0"/>
              <a:t>For routines:</a:t>
            </a:r>
          </a:p>
          <a:p>
            <a:pPr marL="742950" lvl="1" indent="-285750">
              <a:buFont typeface="Arial" panose="020B0604020202020204" pitchFamily="34" charset="0"/>
              <a:buChar char="•"/>
            </a:pPr>
            <a:r>
              <a:rPr lang="en-US" dirty="0" smtClean="0"/>
              <a:t>Override with new signature (covariant overriding)</a:t>
            </a:r>
          </a:p>
          <a:p>
            <a:pPr marL="742950" lvl="1" indent="-285750">
              <a:buFont typeface="Arial" panose="020B0604020202020204" pitchFamily="34" charset="0"/>
              <a:buChar char="•"/>
            </a:pPr>
            <a:r>
              <a:rPr lang="en-US" dirty="0" smtClean="0"/>
              <a:t>Override with new body – internal, external, virtual (no body)</a:t>
            </a:r>
          </a:p>
          <a:p>
            <a:pPr marL="285750" indent="-285750">
              <a:buFont typeface="Arial" panose="020B0604020202020204" pitchFamily="34" charset="0"/>
              <a:buChar char="•"/>
            </a:pPr>
            <a:r>
              <a:rPr lang="en-US" dirty="0" smtClean="0"/>
              <a:t>For attributes - new type (covariant overriding)</a:t>
            </a:r>
            <a:endParaRPr lang="en-US" dirty="0"/>
          </a:p>
        </p:txBody>
      </p:sp>
      <p:sp>
        <p:nvSpPr>
          <p:cNvPr id="9" name="TextBox 8"/>
          <p:cNvSpPr txBox="1"/>
          <p:nvPr/>
        </p:nvSpPr>
        <p:spPr>
          <a:xfrm>
            <a:off x="5181600" y="4097395"/>
            <a:ext cx="3657600" cy="646331"/>
          </a:xfrm>
          <a:prstGeom prst="rect">
            <a:avLst/>
          </a:prstGeom>
          <a:noFill/>
          <a:ln>
            <a:solidFill>
              <a:schemeClr val="accent1">
                <a:shade val="95000"/>
                <a:satMod val="105000"/>
              </a:schemeClr>
            </a:solidFill>
          </a:ln>
        </p:spPr>
        <p:txBody>
          <a:bodyPr wrap="square" rtlCol="0">
            <a:spAutoFit/>
          </a:bodyPr>
          <a:lstStyle/>
          <a:p>
            <a:r>
              <a:rPr lang="en-US" dirty="0" smtClean="0"/>
              <a:t>B conforms to A if there is a path in the inheritance graph from B to A </a:t>
            </a:r>
            <a:endParaRPr lang="en-US" dirty="0"/>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36</a:t>
            </a:fld>
            <a:endParaRPr lang="en-US" dirty="0"/>
          </a:p>
        </p:txBody>
      </p:sp>
    </p:spTree>
    <p:extLst>
      <p:ext uri="{BB962C8B-B14F-4D97-AF65-F5344CB8AC3E}">
        <p14:creationId xmlns:p14="http://schemas.microsoft.com/office/powerpoint/2010/main" val="6127354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And</a:t>
            </a:r>
            <a:r>
              <a:rPr lang="ru-RU" sz="3600" b="1" dirty="0" smtClean="0">
                <a:solidFill>
                  <a:srgbClr val="CC6600"/>
                </a:solidFill>
                <a:latin typeface="Comic Sans MS" pitchFamily="66" charset="0"/>
                <a:ea typeface="+mj-ea"/>
                <a:cs typeface="+mj-cs"/>
              </a:rPr>
              <a:t> </a:t>
            </a:r>
            <a:r>
              <a:rPr lang="en-US" sz="3600" b="1" dirty="0" smtClean="0">
                <a:solidFill>
                  <a:srgbClr val="CC6600"/>
                </a:solidFill>
                <a:latin typeface="Comic Sans MS" pitchFamily="66" charset="0"/>
                <a:ea typeface="+mj-ea"/>
                <a:cs typeface="+mj-cs"/>
              </a:rPr>
              <a:t>again inheritance …</a:t>
            </a:r>
            <a:endParaRPr lang="en-US" sz="3600" b="1" dirty="0">
              <a:solidFill>
                <a:srgbClr val="CC6600"/>
              </a:solidFill>
              <a:latin typeface="Comic Sans MS" pitchFamily="66" charset="0"/>
              <a:ea typeface="+mj-ea"/>
              <a:cs typeface="+mj-cs"/>
            </a:endParaRPr>
          </a:p>
        </p:txBody>
      </p:sp>
      <p:sp>
        <p:nvSpPr>
          <p:cNvPr id="7" name="TextBox 6"/>
          <p:cNvSpPr txBox="1"/>
          <p:nvPr/>
        </p:nvSpPr>
        <p:spPr>
          <a:xfrm>
            <a:off x="4686300" y="3962400"/>
            <a:ext cx="4076700" cy="1938992"/>
          </a:xfrm>
          <a:prstGeom prst="rect">
            <a:avLst/>
          </a:prstGeom>
          <a:noFill/>
        </p:spPr>
        <p:txBody>
          <a:bodyPr wrap="square" rtlCol="0">
            <a:spAutoFit/>
          </a:bodyPr>
          <a:lstStyle/>
          <a:p>
            <a:r>
              <a:rPr lang="en-US" sz="2000" dirty="0" smtClean="0"/>
              <a:t>Inheritance:</a:t>
            </a:r>
          </a:p>
          <a:p>
            <a:pPr marL="342900" indent="-342900">
              <a:buFont typeface="Arial" panose="020B0604020202020204" pitchFamily="34" charset="0"/>
              <a:buChar char="•"/>
            </a:pPr>
            <a:r>
              <a:rPr lang="en-US" sz="2000" dirty="0" smtClean="0"/>
              <a:t>Conformant  (polymorphic assignment OK)</a:t>
            </a:r>
          </a:p>
          <a:p>
            <a:pPr marL="342900" indent="-342900">
              <a:buFont typeface="Arial" panose="020B0604020202020204" pitchFamily="34" charset="0"/>
              <a:buChar char="•"/>
            </a:pPr>
            <a:r>
              <a:rPr lang="en-US" sz="2000" dirty="0" smtClean="0"/>
              <a:t>Non-conformant inheritance (may selectively inherit particular features)</a:t>
            </a:r>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37</a:t>
            </a:fld>
            <a:endParaRPr lang="en-US" dirty="0"/>
          </a:p>
        </p:txBody>
      </p:sp>
      <p:grpSp>
        <p:nvGrpSpPr>
          <p:cNvPr id="30" name="Группа 29"/>
          <p:cNvGrpSpPr/>
          <p:nvPr/>
        </p:nvGrpSpPr>
        <p:grpSpPr>
          <a:xfrm>
            <a:off x="2438400" y="762684"/>
            <a:ext cx="6667499" cy="2878885"/>
            <a:chOff x="2133600" y="3316743"/>
            <a:chExt cx="6667499" cy="2878885"/>
          </a:xfrm>
        </p:grpSpPr>
        <p:sp>
          <p:nvSpPr>
            <p:cNvPr id="5" name="Овал 4"/>
            <p:cNvSpPr/>
            <p:nvPr/>
          </p:nvSpPr>
          <p:spPr>
            <a:xfrm>
              <a:off x="4038600" y="5205028"/>
              <a:ext cx="1439007"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4038600" y="3316743"/>
              <a:ext cx="14477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4758104" y="4307343"/>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33600" y="3812043"/>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2819400" y="4831234"/>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2990850" y="4181375"/>
              <a:ext cx="685800" cy="649859"/>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a:off x="5638800" y="3343422"/>
              <a:ext cx="1371600"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cxnSp>
          <p:nvCxnSpPr>
            <p:cNvPr id="16" name="Прямая со стрелкой 15"/>
            <p:cNvCxnSpPr>
              <a:stCxn id="5" idx="0"/>
              <a:endCxn id="15" idx="4"/>
            </p:cNvCxnSpPr>
            <p:nvPr/>
          </p:nvCxnSpPr>
          <p:spPr>
            <a:xfrm flipV="1">
              <a:off x="4758104" y="4334022"/>
              <a:ext cx="1566496" cy="871006"/>
            </a:xfrm>
            <a:prstGeom prst="straightConnector1">
              <a:avLst/>
            </a:prstGeom>
            <a:ln w="38100">
              <a:solidFill>
                <a:srgbClr val="C00000"/>
              </a:solidFill>
              <a:tailEnd type="diamon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6600" y="3779351"/>
              <a:ext cx="1714499" cy="646331"/>
            </a:xfrm>
            <a:prstGeom prst="rect">
              <a:avLst/>
            </a:prstGeom>
            <a:noFill/>
            <a:ln>
              <a:solidFill>
                <a:srgbClr val="00B050"/>
              </a:solidFill>
            </a:ln>
          </p:spPr>
          <p:txBody>
            <a:bodyPr wrap="square" rtlCol="0">
              <a:spAutoFit/>
            </a:bodyPr>
            <a:lstStyle/>
            <a:p>
              <a:r>
                <a:rPr lang="en-US" dirty="0" smtClean="0"/>
                <a:t>Some features of C</a:t>
              </a:r>
              <a:endParaRPr lang="en-US" dirty="0"/>
            </a:p>
          </p:txBody>
        </p:sp>
        <p:cxnSp>
          <p:nvCxnSpPr>
            <p:cNvPr id="27" name="Прямая со стрелкой 26"/>
            <p:cNvCxnSpPr>
              <a:stCxn id="26" idx="2"/>
            </p:cNvCxnSpPr>
            <p:nvPr/>
          </p:nvCxnSpPr>
          <p:spPr>
            <a:xfrm flipH="1">
              <a:off x="4572000" y="4425682"/>
              <a:ext cx="3371850" cy="497885"/>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1" name="Объект 3"/>
          <p:cNvSpPr txBox="1">
            <a:spLocks/>
          </p:cNvSpPr>
          <p:nvPr/>
        </p:nvSpPr>
        <p:spPr>
          <a:xfrm>
            <a:off x="190500" y="1371600"/>
            <a:ext cx="4495800" cy="5355312"/>
          </a:xfrm>
          <a:prstGeom prst="rect">
            <a:avLst/>
          </a:prstGeom>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A</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foo </a:t>
            </a:r>
            <a:r>
              <a:rPr kumimoji="1" lang="en-US" sz="1800" b="1" dirty="0" smtClean="0">
                <a:solidFill>
                  <a:srgbClr val="0000FF"/>
                </a:solidFill>
                <a:latin typeface="Lucida Console" pitchFamily="49" charset="0"/>
                <a:cs typeface="Times New Roman" charset="0"/>
              </a:rPr>
              <a:t>do</a:t>
            </a:r>
            <a:r>
              <a:rPr kumimoji="1" lang="en-US" sz="1800" dirty="0" smtClean="0">
                <a:solidFill>
                  <a:srgbClr val="0000FF"/>
                </a:solidFill>
                <a:latin typeface="Lucida Console" pitchFamily="49" charset="0"/>
                <a:cs typeface="Times New Roman" charset="0"/>
              </a:rPr>
              <a:t> …  </a:t>
            </a: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C</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3</a:t>
            </a:r>
            <a:r>
              <a:rPr kumimoji="1" lang="en-US" sz="1800" dirty="0" smtClean="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f</a:t>
            </a:r>
            <a:r>
              <a:rPr kumimoji="1" lang="en-US" sz="1800" baseline="-25000" dirty="0" err="1" smtClean="0">
                <a:solidFill>
                  <a:srgbClr val="0000FF"/>
                </a:solidFill>
                <a:latin typeface="Lucida Console" pitchFamily="49" charset="0"/>
                <a:cs typeface="Times New Roman" charset="0"/>
              </a:rPr>
              <a:t>n</a:t>
            </a:r>
            <a:endParaRPr kumimoji="1" lang="en-US" sz="1800" baseline="-250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B</a:t>
            </a:r>
            <a:r>
              <a:rPr kumimoji="1" lang="en-US" sz="1800" b="1" dirty="0" smtClean="0">
                <a:solidFill>
                  <a:srgbClr val="0000FF"/>
                </a:solidFill>
                <a:latin typeface="Lucida Console" pitchFamily="49" charset="0"/>
                <a:cs typeface="Times New Roman" charset="0"/>
              </a:rPr>
              <a:t> extend </a:t>
            </a:r>
            <a:r>
              <a:rPr kumimoji="1" lang="en-US" sz="1800" dirty="0" smtClean="0">
                <a:solidFill>
                  <a:srgbClr val="0000FF"/>
                </a:solidFill>
                <a:latin typeface="Lucida Console" pitchFamily="49" charset="0"/>
                <a:cs typeface="Times New Roman" charset="0"/>
              </a:rPr>
              <a:t>A,</a:t>
            </a:r>
            <a:r>
              <a:rPr kumimoji="1" lang="en-US" sz="1800" b="1" dirty="0" smtClean="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C(f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64</a:t>
            </a:r>
            <a:r>
              <a:rPr kumimoji="1" lang="en-US" sz="1800" dirty="0" smtClean="0">
                <a:solidFill>
                  <a:srgbClr val="0000FF"/>
                </a:solidFill>
                <a:latin typeface="Lucida Console" pitchFamily="49" charset="0"/>
                <a:cs typeface="Times New Roman" charset="0"/>
              </a:rPr>
              <a:t>)</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a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c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C</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b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B</a:t>
            </a:r>
          </a:p>
          <a:p>
            <a:pPr marL="0" indent="0">
              <a:buFont typeface="Arial" panose="020B0604020202020204" pitchFamily="34" charset="0"/>
              <a:buNone/>
            </a:pPr>
            <a:endParaRPr kumimoji="1" lang="en-US" sz="18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a := b  // OK!</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c := b  // Compile time error!</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2 	</a:t>
            </a:r>
            <a:r>
              <a:rPr kumimoji="1" lang="en-US" sz="1800" dirty="0">
                <a:solidFill>
                  <a:srgbClr val="0000FF"/>
                </a:solidFill>
                <a:latin typeface="Lucida Console" pitchFamily="49" charset="0"/>
                <a:cs typeface="Times New Roman" charset="0"/>
              </a:rPr>
              <a:t> // OK</a:t>
            </a:r>
            <a:r>
              <a:rPr kumimoji="1" lang="en-US" sz="1800" dirty="0" smtClean="0">
                <a:solidFill>
                  <a:srgbClr val="0000FF"/>
                </a:solidFill>
                <a:latin typeface="Lucida Console" pitchFamily="49" charset="0"/>
                <a:cs typeface="Times New Roman" charset="0"/>
              </a:rPr>
              <a:t>!</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1 </a:t>
            </a:r>
            <a:r>
              <a:rPr kumimoji="1" lang="en-US" sz="1800" baseline="-250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 // Compile time error!</a:t>
            </a:r>
            <a:endParaRPr kumimoji="1" lang="en-US" sz="1800" baseline="-25000" dirty="0" smtClean="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904944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a:bodyPr>
          <a:lstStyle/>
          <a:p>
            <a:r>
              <a:rPr lang="en-US" sz="3400" b="1" dirty="0" smtClean="0">
                <a:solidFill>
                  <a:srgbClr val="CC6600"/>
                </a:solidFill>
                <a:latin typeface="Comic Sans MS" pitchFamily="66" charset="0"/>
              </a:rPr>
              <a:t>Feature call</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8686800" cy="5832366"/>
          </a:xfrm>
        </p:spPr>
        <p:txBody>
          <a:bodyPr vert="horz" lIns="0" tIns="0" rIns="91440" bIns="45720" rtlCol="0">
            <a:spAutoFit/>
          </a:bodyPr>
          <a:lstStyle/>
          <a:p>
            <a:pPr marL="0" indent="0">
              <a:buNone/>
            </a:pPr>
            <a:r>
              <a:rPr lang="en-US" sz="2000" dirty="0" smtClean="0">
                <a:latin typeface="Arial" pitchFamily="34" charset="0"/>
                <a:cs typeface="Arial" pitchFamily="34" charset="0"/>
              </a:rPr>
              <a:t>What is  a+ b?   =&gt; a.+(b)</a:t>
            </a:r>
          </a:p>
          <a:p>
            <a:pPr marL="0" indent="0">
              <a:buNone/>
            </a:pPr>
            <a:r>
              <a:rPr lang="en-US" sz="2000" dirty="0" smtClean="0">
                <a:latin typeface="Arial" pitchFamily="34" charset="0"/>
                <a:cs typeface="Arial" pitchFamily="34" charset="0"/>
              </a:rPr>
              <a:t>What is ++a?	=&gt; a.++()</a:t>
            </a:r>
          </a:p>
          <a:p>
            <a:pPr marL="0" indent="0">
              <a:buNone/>
            </a:pPr>
            <a:r>
              <a:rPr lang="en-US" sz="2000" dirty="0" smtClean="0">
                <a:latin typeface="Arial" pitchFamily="34" charset="0"/>
                <a:cs typeface="Arial" pitchFamily="34" charset="0"/>
              </a:rPr>
              <a:t>Infix or prefix operators are just syntax sugar of the feature call (member access/invocation)</a:t>
            </a:r>
          </a:p>
          <a:p>
            <a:pPr marL="0" indent="0">
              <a:buNone/>
            </a:pPr>
            <a:r>
              <a:rPr lang="en-US" sz="2000" dirty="0" smtClean="0">
                <a:latin typeface="Arial" pitchFamily="34" charset="0"/>
                <a:cs typeface="Arial" pitchFamily="34" charset="0"/>
              </a:rPr>
              <a:t>The dot call is the basic control mechanism !</a:t>
            </a:r>
          </a:p>
          <a:p>
            <a:pPr marL="0" indent="0">
              <a:buNone/>
            </a:pPr>
            <a:r>
              <a:rPr kumimoji="1" lang="en-US" sz="2000" dirty="0" smtClean="0">
                <a:solidFill>
                  <a:srgbClr val="0000FF"/>
                </a:solidFill>
                <a:latin typeface="Lucida Console" pitchFamily="49" charset="0"/>
                <a:cs typeface="Times New Roman" charset="0"/>
              </a:rPr>
              <a:t>	</a:t>
            </a:r>
            <a:r>
              <a:rPr kumimoji="1" lang="en-US" sz="2000" dirty="0" err="1" smtClean="0">
                <a:solidFill>
                  <a:srgbClr val="0000FF"/>
                </a:solidFill>
                <a:latin typeface="Lucida Console" pitchFamily="49" charset="0"/>
                <a:cs typeface="Times New Roman" charset="0"/>
              </a:rPr>
              <a:t>target.foo</a:t>
            </a:r>
            <a:r>
              <a:rPr kumimoji="1" lang="en-US" sz="2000" dirty="0" smtClean="0">
                <a:solidFill>
                  <a:srgbClr val="0000FF"/>
                </a:solidFill>
                <a:latin typeface="Lucida Console" pitchFamily="49" charset="0"/>
                <a:cs typeface="Times New Roman" charset="0"/>
              </a:rPr>
              <a:t> </a:t>
            </a:r>
            <a:r>
              <a:rPr kumimoji="1" lang="en-US" sz="2000" dirty="0">
                <a:solidFill>
                  <a:srgbClr val="0000FF"/>
                </a:solidFill>
                <a:latin typeface="Lucida Console" pitchFamily="49" charset="0"/>
                <a:cs typeface="Times New Roman" charset="0"/>
              </a:rPr>
              <a:t>(expr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r>
              <a:rPr kumimoji="1" lang="en-US" sz="2000" dirty="0" smtClean="0">
                <a:solidFill>
                  <a:srgbClr val="0000FF"/>
                </a:solidFill>
                <a:latin typeface="Lucida Console" pitchFamily="49" charset="0"/>
                <a:cs typeface="Times New Roman" charset="0"/>
              </a:rPr>
              <a:t>	foo </a:t>
            </a:r>
            <a:r>
              <a:rPr kumimoji="1" lang="en-US" sz="2000" dirty="0">
                <a:solidFill>
                  <a:srgbClr val="0000FF"/>
                </a:solidFill>
                <a:latin typeface="Lucida Console" pitchFamily="49" charset="0"/>
                <a:cs typeface="Times New Roman" charset="0"/>
              </a:rPr>
              <a:t>(target, 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Operation signs should be used as names of routines</a:t>
            </a:r>
          </a:p>
          <a:p>
            <a:pPr marL="0" indent="0">
              <a:buNone/>
            </a:pPr>
            <a:r>
              <a:rPr kumimoji="1" lang="en-US" sz="2000" b="1" dirty="0" smtClean="0">
                <a:solidFill>
                  <a:srgbClr val="0000FF"/>
                </a:solidFill>
                <a:latin typeface="Lucida Console" pitchFamily="49" charset="0"/>
                <a:cs typeface="Times New Roman" charset="0"/>
              </a:rPr>
              <a:t>unit</a:t>
            </a:r>
            <a:r>
              <a:rPr kumimoji="1" lang="en-US" sz="2000" dirty="0" smtClean="0">
                <a:solidFill>
                  <a:srgbClr val="0000FF"/>
                </a:solidFill>
                <a:latin typeface="Lucida Console" pitchFamily="49" charset="0"/>
                <a:cs typeface="Times New Roman" charset="0"/>
              </a:rPr>
              <a:t> Comparable</a:t>
            </a:r>
          </a:p>
          <a:p>
            <a:pPr marL="0" indent="0">
              <a:buNone/>
            </a:pPr>
            <a:r>
              <a:rPr kumimoji="1" lang="en-US" sz="2000" dirty="0" smtClean="0">
                <a:solidFill>
                  <a:srgbClr val="0000FF"/>
                </a:solidFill>
                <a:latin typeface="Lucida Console" pitchFamily="49" charset="0"/>
                <a:cs typeface="Times New Roman" charset="0"/>
              </a:rPr>
              <a:t>   &lt; (other: </a:t>
            </a:r>
            <a:r>
              <a:rPr kumimoji="1" lang="en-US" sz="2000" b="1" dirty="0" smtClean="0">
                <a:solidFill>
                  <a:srgbClr val="0000FF"/>
                </a:solidFill>
                <a:latin typeface="Lucida Console" pitchFamily="49" charset="0"/>
                <a:cs typeface="Times New Roman" charset="0"/>
              </a:rPr>
              <a:t>as this</a:t>
            </a:r>
            <a:r>
              <a:rPr kumimoji="1" lang="en-US" sz="2000" dirty="0" smtClean="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virtual</a:t>
            </a:r>
          </a:p>
          <a:p>
            <a:pPr marL="0" indent="0">
              <a:buNone/>
            </a:pPr>
            <a:r>
              <a:rPr kumimoji="1" lang="en-US" sz="2000" b="1" dirty="0" smtClean="0">
                <a:solidFill>
                  <a:srgbClr val="0000FF"/>
                </a:solidFill>
                <a:latin typeface="Lucida Console" pitchFamily="49" charset="0"/>
                <a:cs typeface="Times New Roman" charset="0"/>
              </a:rPr>
              <a:t>  </a:t>
            </a:r>
            <a:r>
              <a:rPr kumimoji="1" lang="en-US" sz="2000" dirty="0" smtClean="0">
                <a:solidFill>
                  <a:srgbClr val="0000FF"/>
                </a:solidFill>
                <a:latin typeface="Lucida Console" pitchFamily="49" charset="0"/>
                <a:cs typeface="Times New Roman" charset="0"/>
              </a:rPr>
              <a:t> &gt; </a:t>
            </a:r>
            <a:r>
              <a:rPr kumimoji="1" lang="en-US" sz="2000" dirty="0">
                <a:solidFill>
                  <a:srgbClr val="0000FF"/>
                </a:solidFill>
                <a:latin typeface="Lucida Console" pitchFamily="49" charset="0"/>
                <a:cs typeface="Times New Roman" charset="0"/>
              </a:rPr>
              <a:t>(other: </a:t>
            </a:r>
            <a:r>
              <a:rPr kumimoji="1" lang="en-US" sz="2000" b="1" dirty="0">
                <a:solidFill>
                  <a:srgbClr val="0000FF"/>
                </a:solidFill>
                <a:latin typeface="Lucida Console" pitchFamily="49" charset="0"/>
                <a:cs typeface="Times New Roman" charset="0"/>
              </a:rPr>
              <a:t>as this</a:t>
            </a:r>
            <a:r>
              <a:rPr kumimoji="1" lang="en-US" sz="2000" dirty="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=&gt; </a:t>
            </a:r>
            <a:r>
              <a:rPr kumimoji="1" lang="en-US" sz="2000" dirty="0" smtClean="0">
                <a:solidFill>
                  <a:srgbClr val="0000FF"/>
                </a:solidFill>
                <a:latin typeface="Lucida Console" pitchFamily="49" charset="0"/>
                <a:cs typeface="Times New Roman" charset="0"/>
              </a:rPr>
              <a:t>this &lt;= other</a:t>
            </a:r>
          </a:p>
          <a:p>
            <a:pPr marL="0" indent="0">
              <a:buNone/>
            </a:pPr>
            <a:r>
              <a:rPr kumimoji="1" lang="en-US" sz="2000" b="1" dirty="0">
                <a:solidFill>
                  <a:srgbClr val="0000FF"/>
                </a:solidFill>
                <a:latin typeface="Lucida Console" pitchFamily="49" charset="0"/>
                <a:cs typeface="Times New Roman" charset="0"/>
              </a:rPr>
              <a:t> </a:t>
            </a:r>
            <a:r>
              <a:rPr kumimoji="1" lang="en-US" sz="2000" b="1" dirty="0" smtClean="0">
                <a:solidFill>
                  <a:srgbClr val="0000FF"/>
                </a:solidFill>
                <a:latin typeface="Lucida Console" pitchFamily="49" charset="0"/>
                <a:cs typeface="Times New Roman" charset="0"/>
              </a:rPr>
              <a:t>  …</a:t>
            </a:r>
            <a:endParaRPr kumimoji="1" lang="en-US" sz="2000" b="1" dirty="0">
              <a:solidFill>
                <a:srgbClr val="0000FF"/>
              </a:solidFill>
              <a:latin typeface="Lucida Console" pitchFamily="49" charset="0"/>
              <a:cs typeface="Times New Roman" charset="0"/>
            </a:endParaRPr>
          </a:p>
          <a:p>
            <a:pPr marL="0" indent="0">
              <a:buNone/>
            </a:pPr>
            <a:r>
              <a:rPr kumimoji="1" lang="en-US" sz="2000" b="1" dirty="0" smtClean="0">
                <a:solidFill>
                  <a:srgbClr val="0000FF"/>
                </a:solidFill>
                <a:latin typeface="Lucida Console" pitchFamily="49" charset="0"/>
                <a:cs typeface="Times New Roman" charset="0"/>
              </a:rPr>
              <a:t>end</a:t>
            </a:r>
            <a:endParaRPr kumimoji="1" lang="en-US" sz="2000" b="1" dirty="0">
              <a:solidFill>
                <a:srgbClr val="0000FF"/>
              </a:solidFill>
              <a:latin typeface="Lucida Console" pitchFamily="49" charset="0"/>
              <a:cs typeface="Times New Roman" charset="0"/>
            </a:endParaRPr>
          </a:p>
          <a:p>
            <a:pPr marL="0" indent="0">
              <a:buNone/>
            </a:pP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38</a:t>
            </a:fld>
            <a:endParaRPr lang="en-US" dirty="0"/>
          </a:p>
        </p:txBody>
      </p:sp>
    </p:spTree>
    <p:extLst>
      <p:ext uri="{BB962C8B-B14F-4D97-AF65-F5344CB8AC3E}">
        <p14:creationId xmlns:p14="http://schemas.microsoft.com/office/powerpoint/2010/main" val="2677507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a:t>
            </a:r>
            <a:r>
              <a:rPr lang="en-US" sz="3400" b="1" dirty="0" smtClean="0">
                <a:solidFill>
                  <a:srgbClr val="CC6600"/>
                </a:solidFill>
                <a:latin typeface="Comic Sans MS" pitchFamily="66" charset="0"/>
              </a:rPr>
              <a:t>inheritance, feature </a:t>
            </a:r>
            <a:r>
              <a:rPr lang="en-US" sz="3400" b="1" dirty="0">
                <a:solidFill>
                  <a:srgbClr val="CC6600"/>
                </a:solidFill>
                <a:latin typeface="Comic Sans MS" pitchFamily="66" charset="0"/>
              </a:rPr>
              <a:t>call </a:t>
            </a:r>
            <a:r>
              <a:rPr lang="en-US" sz="3400" b="1" dirty="0" smtClean="0">
                <a:solidFill>
                  <a:srgbClr val="CC6600"/>
                </a:solidFill>
                <a:latin typeface="Comic Sans MS" pitchFamily="66" charset="0"/>
              </a:rPr>
              <a:t>validity-1</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962400" cy="6172200"/>
          </a:xfrm>
        </p:spPr>
        <p:txBody>
          <a:bodyPr vert="horz" lIns="0" tIns="0" rIns="91440" bIns="45720" rtlCol="0">
            <a:noAutofit/>
          </a:bodyPr>
          <a:lstStyle/>
          <a:p>
            <a:r>
              <a:rPr lang="en-US" sz="1600" b="1" dirty="0" smtClean="0">
                <a:latin typeface="Arial" pitchFamily="34" charset="0"/>
                <a:cs typeface="Arial" pitchFamily="34" charset="0"/>
              </a:rPr>
              <a:t>Override in a unit:</a:t>
            </a:r>
          </a:p>
          <a:p>
            <a:pPr lvl="1"/>
            <a:r>
              <a:rPr lang="en-US" sz="1600" dirty="0" err="1" smtClean="0">
                <a:latin typeface="Arial" pitchFamily="34" charset="0"/>
                <a:cs typeface="Arial" pitchFamily="34" charset="0"/>
              </a:rPr>
              <a:t>g</a:t>
            </a:r>
            <a:r>
              <a:rPr lang="en-US" sz="1600" baseline="-25000" dirty="0" err="1" smtClean="0">
                <a:latin typeface="Arial" pitchFamily="34" charset="0"/>
                <a:cs typeface="Arial" pitchFamily="34" charset="0"/>
              </a:rPr>
              <a:t>i</a:t>
            </a:r>
            <a:r>
              <a:rPr lang="en-US" sz="1600" dirty="0" smtClean="0">
                <a:latin typeface="Arial" pitchFamily="34" charset="0"/>
                <a:cs typeface="Arial" pitchFamily="34" charset="0"/>
              </a:rPr>
              <a:t> is identical to </a:t>
            </a:r>
            <a:r>
              <a:rPr lang="en-US" sz="1600" dirty="0" err="1" smtClean="0">
                <a:latin typeface="Arial" pitchFamily="34" charset="0"/>
                <a:cs typeface="Arial" pitchFamily="34" charset="0"/>
              </a:rPr>
              <a:t>g</a:t>
            </a:r>
            <a:r>
              <a:rPr lang="en-US" sz="1600" baseline="-25000" dirty="0" err="1">
                <a:latin typeface="Arial" pitchFamily="34" charset="0"/>
                <a:cs typeface="Arial" pitchFamily="34" charset="0"/>
              </a:rPr>
              <a:t>j</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then only one g is inherited</a:t>
            </a:r>
          </a:p>
          <a:p>
            <a:pPr lvl="1"/>
            <a:r>
              <a:rPr lang="en-US" sz="1600" dirty="0">
                <a:latin typeface="Arial" pitchFamily="34" charset="0"/>
                <a:cs typeface="Arial" pitchFamily="34" charset="0"/>
              </a:rPr>
              <a:t>g</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g</a:t>
            </a:r>
            <a:r>
              <a:rPr lang="en-US" sz="1600" baseline="-25000" dirty="0" err="1">
                <a:latin typeface="Arial" pitchFamily="34" charset="0"/>
                <a:cs typeface="Arial" pitchFamily="34" charset="0"/>
              </a:rPr>
              <a:t>n</a:t>
            </a:r>
            <a:r>
              <a:rPr lang="en-US" sz="1600" baseline="-25000" dirty="0">
                <a:latin typeface="Arial" pitchFamily="34" charset="0"/>
                <a:cs typeface="Arial" pitchFamily="34" charset="0"/>
              </a:rPr>
              <a:t>  </a:t>
            </a:r>
            <a:r>
              <a:rPr lang="en-US" sz="1600" dirty="0">
                <a:latin typeface="Arial" pitchFamily="34" charset="0"/>
                <a:cs typeface="Arial" pitchFamily="34" charset="0"/>
              </a:rPr>
              <a:t>are inherited as </a:t>
            </a:r>
            <a:r>
              <a:rPr lang="en-US" sz="1600" dirty="0" smtClean="0">
                <a:latin typeface="Arial" pitchFamily="34" charset="0"/>
                <a:cs typeface="Arial" pitchFamily="34" charset="0"/>
              </a:rPr>
              <a:t>is</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k</a:t>
            </a:r>
            <a:r>
              <a:rPr lang="en-US" sz="1600" baseline="-25000" dirty="0" smtClean="0">
                <a:latin typeface="Arial" pitchFamily="34" charset="0"/>
                <a:cs typeface="Arial" pitchFamily="34" charset="0"/>
              </a:rPr>
              <a:t>  </a:t>
            </a:r>
            <a:r>
              <a:rPr lang="en-US" sz="1600" dirty="0">
                <a:latin typeface="Arial" pitchFamily="34" charset="0"/>
                <a:cs typeface="Arial" pitchFamily="34" charset="0"/>
              </a:rPr>
              <a:t>are </a:t>
            </a:r>
            <a:r>
              <a:rPr lang="en-US" sz="1600" dirty="0" smtClean="0">
                <a:latin typeface="Arial" pitchFamily="34" charset="0"/>
                <a:cs typeface="Arial" pitchFamily="34" charset="0"/>
              </a:rPr>
              <a:t>introduced in A, new features</a:t>
            </a:r>
          </a:p>
          <a:p>
            <a:pPr lvl="1"/>
            <a:r>
              <a:rPr lang="en-US" sz="1600" baseline="-25000" dirty="0">
                <a:latin typeface="Arial" pitchFamily="34" charset="0"/>
                <a:cs typeface="Arial" pitchFamily="34" charset="0"/>
              </a:rPr>
              <a:t>l</a:t>
            </a:r>
            <a:r>
              <a:rPr lang="en-US" sz="1600" dirty="0" smtClean="0">
                <a:latin typeface="Arial" pitchFamily="34" charset="0"/>
                <a:cs typeface="Arial" pitchFamily="34" charset="0"/>
              </a:rPr>
              <a:t> ≤ </a:t>
            </a:r>
            <a:r>
              <a:rPr lang="en-US" sz="1600" baseline="-25000" dirty="0" smtClean="0">
                <a:latin typeface="Arial" pitchFamily="34" charset="0"/>
                <a:cs typeface="Arial" pitchFamily="34" charset="0"/>
              </a:rPr>
              <a:t>m</a:t>
            </a:r>
            <a:r>
              <a:rPr lang="en-US" sz="1600" dirty="0" smtClean="0">
                <a:latin typeface="Arial" pitchFamily="34" charset="0"/>
                <a:cs typeface="Arial" pitchFamily="34" charset="0"/>
              </a:rPr>
              <a:t>, let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l</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override some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m</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based on signature conformance then remaining (not overridden)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m</a:t>
            </a:r>
            <a:r>
              <a:rPr lang="en-US" sz="1600" dirty="0" smtClean="0">
                <a:latin typeface="Arial" pitchFamily="34" charset="0"/>
                <a:cs typeface="Arial" pitchFamily="34" charset="0"/>
              </a:rPr>
              <a:t> are inherited as is</a:t>
            </a:r>
          </a:p>
          <a:p>
            <a:r>
              <a:rPr lang="en-US" sz="1600" b="1" dirty="0" smtClean="0">
                <a:latin typeface="Arial" pitchFamily="34" charset="0"/>
                <a:cs typeface="Arial" pitchFamily="34" charset="0"/>
              </a:rPr>
              <a:t>Override while inheriting</a:t>
            </a:r>
            <a:r>
              <a:rPr lang="en-US" sz="1600" dirty="0" smtClean="0">
                <a:latin typeface="Arial" pitchFamily="34" charset="0"/>
                <a:cs typeface="Arial" pitchFamily="34" charset="0"/>
              </a:rPr>
              <a:t>:</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i</a:t>
            </a:r>
            <a:r>
              <a:rPr lang="en-US" sz="1600" dirty="0" smtClean="0">
                <a:latin typeface="Arial" pitchFamily="34" charset="0"/>
                <a:cs typeface="Arial" pitchFamily="34" charset="0"/>
              </a:rPr>
              <a:t> will override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k</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 where </a:t>
            </a:r>
            <a:r>
              <a:rPr lang="en-US" sz="1600" baseline="-25000" dirty="0" smtClean="0">
                <a:latin typeface="Arial" pitchFamily="34" charset="0"/>
                <a:cs typeface="Arial" pitchFamily="34" charset="0"/>
              </a:rPr>
              <a:t>k</a:t>
            </a:r>
            <a:r>
              <a:rPr lang="en-US" sz="1600" dirty="0" smtClean="0">
                <a:latin typeface="Arial" pitchFamily="34" charset="0"/>
                <a:cs typeface="Arial" pitchFamily="34" charset="0"/>
              </a:rPr>
              <a:t> &lt; </a:t>
            </a:r>
            <a:r>
              <a:rPr lang="en-US" sz="1600" baseline="-25000" dirty="0" smtClean="0">
                <a:latin typeface="Arial" pitchFamily="34" charset="0"/>
                <a:cs typeface="Arial" pitchFamily="34" charset="0"/>
              </a:rPr>
              <a:t>n</a:t>
            </a:r>
            <a:r>
              <a:rPr lang="en-US" sz="1600" dirty="0" smtClean="0">
                <a:latin typeface="Arial" pitchFamily="34" charset="0"/>
                <a:cs typeface="Arial" pitchFamily="34" charset="0"/>
              </a:rPr>
              <a:t>, based on </a:t>
            </a:r>
            <a:r>
              <a:rPr lang="en-US" sz="1600" dirty="0">
                <a:latin typeface="Arial" pitchFamily="34" charset="0"/>
                <a:cs typeface="Arial" pitchFamily="34" charset="0"/>
              </a:rPr>
              <a:t>signature conformance </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a:t>
            </a:r>
            <a:r>
              <a:rPr lang="en-US" sz="1600" dirty="0" smtClean="0">
                <a:latin typeface="Arial" pitchFamily="34" charset="0"/>
                <a:cs typeface="Arial" pitchFamily="34" charset="0"/>
              </a:rPr>
              <a:t>hen A will have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n</a:t>
            </a:r>
            <a:r>
              <a:rPr lang="en-US" sz="1600" baseline="-25000" dirty="0" smtClean="0">
                <a:latin typeface="Arial" pitchFamily="34" charset="0"/>
                <a:cs typeface="Arial" pitchFamily="34" charset="0"/>
              </a:rPr>
              <a:t> – k + 1 </a:t>
            </a:r>
            <a:r>
              <a:rPr lang="en-US" sz="1600" dirty="0" smtClean="0">
                <a:latin typeface="Arial" pitchFamily="34" charset="0"/>
                <a:cs typeface="Arial" pitchFamily="34" charset="0"/>
              </a:rPr>
              <a:t>features</a:t>
            </a:r>
          </a:p>
          <a:p>
            <a:r>
              <a:rPr lang="en-US" sz="1600" b="1" dirty="0" smtClean="0">
                <a:latin typeface="Arial" pitchFamily="34" charset="0"/>
                <a:cs typeface="Arial" pitchFamily="34" charset="0"/>
              </a:rPr>
              <a:t>Feature call validity</a:t>
            </a:r>
          </a:p>
          <a:p>
            <a:pPr lvl="1"/>
            <a:r>
              <a:rPr lang="en-US" sz="1600" dirty="0">
                <a:latin typeface="Arial" pitchFamily="34" charset="0"/>
                <a:cs typeface="Arial" pitchFamily="34" charset="0"/>
              </a:rPr>
              <a:t>Call is valid when it can be unambiguously resolved!</a:t>
            </a:r>
          </a:p>
          <a:p>
            <a:pPr lvl="1"/>
            <a:r>
              <a:rPr lang="en-US" sz="1600" dirty="0">
                <a:latin typeface="Arial" pitchFamily="34" charset="0"/>
                <a:cs typeface="Arial" pitchFamily="34" charset="0"/>
              </a:rPr>
              <a:t>There is only one visible f in A with the signature (T</a:t>
            </a:r>
            <a:r>
              <a:rPr lang="en-US" sz="1600" baseline="-25000" dirty="0">
                <a:latin typeface="Arial" pitchFamily="34" charset="0"/>
                <a:cs typeface="Arial" pitchFamily="34" charset="0"/>
              </a:rPr>
              <a:t>1</a:t>
            </a:r>
            <a:r>
              <a:rPr lang="en-US" sz="1600" dirty="0">
                <a:latin typeface="Arial" pitchFamily="34" charset="0"/>
                <a:cs typeface="Arial" pitchFamily="34" charset="0"/>
              </a:rPr>
              <a:t>..T</a:t>
            </a:r>
            <a:r>
              <a:rPr lang="en-US" sz="1600" baseline="-25000" dirty="0">
                <a:latin typeface="Arial" pitchFamily="34" charset="0"/>
                <a:cs typeface="Arial" pitchFamily="34" charset="0"/>
              </a:rPr>
              <a:t>n</a:t>
            </a:r>
            <a:r>
              <a:rPr lang="en-US" sz="1600" dirty="0">
                <a:latin typeface="Arial" pitchFamily="34" charset="0"/>
                <a:cs typeface="Arial" pitchFamily="34" charset="0"/>
              </a:rPr>
              <a:t>) to which (ET</a:t>
            </a:r>
            <a:r>
              <a:rPr lang="en-US" sz="1600" baseline="-25000" dirty="0">
                <a:latin typeface="Arial" pitchFamily="34" charset="0"/>
                <a:cs typeface="Arial" pitchFamily="34" charset="0"/>
              </a:rPr>
              <a:t>1</a:t>
            </a:r>
            <a:r>
              <a:rPr lang="en-US" sz="1600" dirty="0">
                <a:latin typeface="Arial" pitchFamily="34" charset="0"/>
                <a:cs typeface="Arial" pitchFamily="34" charset="0"/>
              </a:rPr>
              <a:t>..ET</a:t>
            </a:r>
            <a:r>
              <a:rPr lang="en-US" sz="1600" baseline="-25000" dirty="0">
                <a:latin typeface="Arial" pitchFamily="34" charset="0"/>
                <a:cs typeface="Arial" pitchFamily="34" charset="0"/>
              </a:rPr>
              <a:t>n</a:t>
            </a:r>
            <a:r>
              <a:rPr lang="en-US" sz="1600" dirty="0">
                <a:latin typeface="Arial" pitchFamily="34" charset="0"/>
                <a:cs typeface="Arial" pitchFamily="34" charset="0"/>
              </a:rPr>
              <a:t>) conforms</a:t>
            </a:r>
          </a:p>
        </p:txBody>
      </p:sp>
      <p:sp>
        <p:nvSpPr>
          <p:cNvPr id="4" name="Объект 3"/>
          <p:cNvSpPr>
            <a:spLocks noGrp="1"/>
          </p:cNvSpPr>
          <p:nvPr>
            <p:ph sz="quarter" idx="2"/>
          </p:nvPr>
        </p:nvSpPr>
        <p:spPr>
          <a:xfrm>
            <a:off x="4060139" y="5282519"/>
            <a:ext cx="4994276" cy="1499281"/>
          </a:xfrm>
        </p:spPr>
        <p:txBody>
          <a:bodyPr>
            <a:noAutofit/>
          </a:bodyPr>
          <a:lstStyle/>
          <a:p>
            <a:pPr marL="0" indent="0">
              <a:buNone/>
            </a:pPr>
            <a:r>
              <a:rPr kumimoji="1" lang="en-US" sz="1600" dirty="0">
                <a:solidFill>
                  <a:srgbClr val="0000FF"/>
                </a:solidFill>
                <a:latin typeface="Lucida Console" pitchFamily="49" charset="0"/>
                <a:cs typeface="Times New Roman" charset="0"/>
              </a:rPr>
              <a:t>// P1.</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Pn</a:t>
            </a:r>
            <a:r>
              <a:rPr kumimoji="1" lang="en-US" sz="1600" dirty="0">
                <a:solidFill>
                  <a:srgbClr val="0000FF"/>
                </a:solidFill>
                <a:latin typeface="Lucida Console" pitchFamily="49" charset="0"/>
                <a:cs typeface="Times New Roman" charset="0"/>
              </a:rPr>
              <a:t> – base units for A</a:t>
            </a:r>
          </a:p>
          <a:p>
            <a:pPr marL="0" indent="0">
              <a:buNone/>
            </a:pPr>
            <a:r>
              <a:rPr kumimoji="1" lang="en-US" sz="1600" dirty="0">
                <a:solidFill>
                  <a:srgbClr val="0000FF"/>
                </a:solidFill>
                <a:latin typeface="Lucida Console" pitchFamily="49" charset="0"/>
                <a:cs typeface="Times New Roman" charset="0"/>
              </a:rPr>
              <a:t>// E1.</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 – expressions of types </a:t>
            </a:r>
            <a:r>
              <a:rPr kumimoji="1" lang="en-US" sz="1600" dirty="0" err="1">
                <a:solidFill>
                  <a:srgbClr val="0000FF"/>
                </a:solidFill>
                <a:latin typeface="Lucida Console" pitchFamily="49" charset="0"/>
                <a:cs typeface="Times New Roman" charset="0"/>
              </a:rPr>
              <a:t>ETi</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 </a:t>
            </a:r>
            <a:r>
              <a:rPr kumimoji="1" lang="en-US" sz="1600" b="1" dirty="0">
                <a:solidFill>
                  <a:srgbClr val="0000FF"/>
                </a:solidFill>
                <a:latin typeface="Lucida Console" pitchFamily="49" charset="0"/>
                <a:cs typeface="Times New Roman" charset="0"/>
              </a:rPr>
              <a:t>is</a:t>
            </a:r>
            <a:r>
              <a:rPr kumimoji="1" lang="en-US" sz="1600" dirty="0">
                <a:solidFill>
                  <a:srgbClr val="0000FF"/>
                </a:solidFill>
                <a:latin typeface="Lucida Console" pitchFamily="49" charset="0"/>
                <a:cs typeface="Times New Roman" charset="0"/>
              </a:rPr>
              <a:t> A</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err="1">
                <a:solidFill>
                  <a:srgbClr val="0000FF"/>
                </a:solidFill>
                <a:latin typeface="Lucida Console" pitchFamily="49" charset="0"/>
                <a:cs typeface="Times New Roman" charset="0"/>
              </a:rPr>
              <a:t>a.f</a:t>
            </a:r>
            <a:r>
              <a:rPr kumimoji="1" lang="en-US" sz="1600" dirty="0">
                <a:solidFill>
                  <a:srgbClr val="0000FF"/>
                </a:solidFill>
                <a:latin typeface="Lucida Console" pitchFamily="49" charset="0"/>
                <a:cs typeface="Times New Roman" charset="0"/>
              </a:rPr>
              <a:t>(E1, </a:t>
            </a:r>
            <a:r>
              <a:rPr kumimoji="1" lang="ru-RU" sz="1600" dirty="0">
                <a:solidFill>
                  <a:srgbClr val="0000FF"/>
                </a:solidFill>
                <a:latin typeface="Lucida Console" pitchFamily="49" charset="0"/>
                <a:cs typeface="Times New Roman" charset="0"/>
              </a:rPr>
              <a:t>..</a:t>
            </a:r>
            <a:r>
              <a:rPr kumimoji="1" lang="en-US" sz="1600" dirty="0">
                <a:solidFill>
                  <a:srgbClr val="0000FF"/>
                </a:solidFill>
                <a:latin typeface="Lucida Console" pitchFamily="49" charset="0"/>
                <a:cs typeface="Times New Roman" charset="0"/>
              </a:rPr>
              <a:t> </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Is it a valid feature call?</a:t>
            </a:r>
          </a:p>
        </p:txBody>
      </p:sp>
      <p:grpSp>
        <p:nvGrpSpPr>
          <p:cNvPr id="40" name="Группа 39"/>
          <p:cNvGrpSpPr/>
          <p:nvPr/>
        </p:nvGrpSpPr>
        <p:grpSpPr>
          <a:xfrm>
            <a:off x="4019017" y="423124"/>
            <a:ext cx="5066317" cy="2254103"/>
            <a:chOff x="4019017" y="423124"/>
            <a:chExt cx="5066317" cy="2254103"/>
          </a:xfrm>
        </p:grpSpPr>
        <p:sp>
          <p:nvSpPr>
            <p:cNvPr id="7" name="Овал 6"/>
            <p:cNvSpPr/>
            <p:nvPr/>
          </p:nvSpPr>
          <p:spPr>
            <a:xfrm>
              <a:off x="5923540" y="2030896"/>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10" name="Прямая со стрелкой 9"/>
            <p:cNvCxnSpPr>
              <a:stCxn id="7" idx="0"/>
              <a:endCxn id="16" idx="4"/>
            </p:cNvCxnSpPr>
            <p:nvPr/>
          </p:nvCxnSpPr>
          <p:spPr>
            <a:xfrm flipH="1" flipV="1">
              <a:off x="4471455" y="1302520"/>
              <a:ext cx="190452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7" idx="0"/>
              <a:endCxn id="22" idx="4"/>
            </p:cNvCxnSpPr>
            <p:nvPr/>
          </p:nvCxnSpPr>
          <p:spPr>
            <a:xfrm flipV="1">
              <a:off x="6375978" y="1302520"/>
              <a:ext cx="212270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8305" y="2030896"/>
              <a:ext cx="1638301" cy="646331"/>
            </a:xfrm>
            <a:prstGeom prst="rect">
              <a:avLst/>
            </a:prstGeom>
            <a:noFill/>
          </p:spPr>
          <p:txBody>
            <a:bodyPr wrap="square" rtlCol="0">
              <a:spAutoFit/>
            </a:bodyPr>
            <a:lstStyle/>
            <a:p>
              <a:r>
                <a:rPr lang="en-US" dirty="0" smtClean="0"/>
                <a:t>f</a:t>
              </a:r>
              <a:r>
                <a:rPr lang="en-US" baseline="-25000" dirty="0" smtClean="0"/>
                <a:t>1</a:t>
              </a:r>
              <a:r>
                <a:rPr lang="en-US" dirty="0" smtClean="0"/>
                <a:t> .. </a:t>
              </a:r>
              <a:r>
                <a:rPr lang="en-US" dirty="0" err="1" smtClean="0"/>
                <a:t>f</a:t>
              </a:r>
              <a:r>
                <a:rPr lang="en-US" baseline="-25000" dirty="0" err="1" smtClean="0"/>
                <a:t>k</a:t>
              </a:r>
              <a:endParaRPr lang="en-US" baseline="-25000" dirty="0" smtClean="0"/>
            </a:p>
            <a:p>
              <a:r>
                <a:rPr lang="en-US" b="1" dirty="0" smtClean="0"/>
                <a:t>override</a:t>
              </a:r>
              <a:r>
                <a:rPr lang="en-US" dirty="0" smtClean="0"/>
                <a:t> </a:t>
              </a:r>
              <a:r>
                <a:rPr lang="en-US" dirty="0"/>
                <a:t>f</a:t>
              </a:r>
              <a:r>
                <a:rPr lang="en-US" baseline="-25000" dirty="0"/>
                <a:t>1</a:t>
              </a:r>
              <a:r>
                <a:rPr lang="en-US" dirty="0"/>
                <a:t> .. </a:t>
              </a:r>
              <a:r>
                <a:rPr lang="en-US" dirty="0" err="1" smtClean="0"/>
                <a:t>f</a:t>
              </a:r>
              <a:r>
                <a:rPr lang="en-US" baseline="-25000" dirty="0" err="1" smtClean="0"/>
                <a:t>l</a:t>
              </a:r>
              <a:endParaRPr lang="en-US" baseline="-25000" dirty="0"/>
            </a:p>
          </p:txBody>
        </p:sp>
        <p:sp>
          <p:nvSpPr>
            <p:cNvPr id="16" name="Овал 15"/>
            <p:cNvSpPr/>
            <p:nvPr/>
          </p:nvSpPr>
          <p:spPr>
            <a:xfrm>
              <a:off x="4019017" y="83579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17" name="TextBox 16"/>
            <p:cNvSpPr txBox="1"/>
            <p:nvPr/>
          </p:nvSpPr>
          <p:spPr>
            <a:xfrm>
              <a:off x="4886162" y="423124"/>
              <a:ext cx="1285875" cy="1107996"/>
            </a:xfrm>
            <a:prstGeom prst="rect">
              <a:avLst/>
            </a:prstGeom>
            <a:noFill/>
          </p:spPr>
          <p:txBody>
            <a:bodyPr wrap="square" rtlCol="0">
              <a:spAutoFit/>
            </a:bodyPr>
            <a:lstStyle/>
            <a:p>
              <a:r>
                <a:rPr lang="en-US" sz="6600" dirty="0"/>
                <a:t>…</a:t>
              </a:r>
              <a:endParaRPr lang="en-US" dirty="0"/>
            </a:p>
          </p:txBody>
        </p:sp>
        <p:sp>
          <p:nvSpPr>
            <p:cNvPr id="19" name="Овал 18"/>
            <p:cNvSpPr/>
            <p:nvPr/>
          </p:nvSpPr>
          <p:spPr>
            <a:xfrm>
              <a:off x="5529099" y="83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20" name="Овал 19"/>
            <p:cNvSpPr/>
            <p:nvPr/>
          </p:nvSpPr>
          <p:spPr>
            <a:xfrm>
              <a:off x="6500143" y="833391"/>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n+1</a:t>
              </a:r>
              <a:endParaRPr lang="en-US" dirty="0">
                <a:latin typeface="Arial" pitchFamily="34" charset="0"/>
                <a:cs typeface="Arial" pitchFamily="34" charset="0"/>
              </a:endParaRPr>
            </a:p>
          </p:txBody>
        </p:sp>
        <p:sp>
          <p:nvSpPr>
            <p:cNvPr id="21" name="TextBox 20"/>
            <p:cNvSpPr txBox="1"/>
            <p:nvPr/>
          </p:nvSpPr>
          <p:spPr>
            <a:xfrm>
              <a:off x="7341904" y="459984"/>
              <a:ext cx="1285875" cy="1107996"/>
            </a:xfrm>
            <a:prstGeom prst="rect">
              <a:avLst/>
            </a:prstGeom>
            <a:noFill/>
          </p:spPr>
          <p:txBody>
            <a:bodyPr wrap="square" rtlCol="0">
              <a:spAutoFit/>
            </a:bodyPr>
            <a:lstStyle/>
            <a:p>
              <a:r>
                <a:rPr lang="en-US" sz="6600" dirty="0"/>
                <a:t>…</a:t>
              </a:r>
              <a:endParaRPr lang="en-US" dirty="0"/>
            </a:p>
          </p:txBody>
        </p:sp>
        <p:sp>
          <p:nvSpPr>
            <p:cNvPr id="22" name="Овал 21"/>
            <p:cNvSpPr/>
            <p:nvPr/>
          </p:nvSpPr>
          <p:spPr>
            <a:xfrm>
              <a:off x="7912028" y="835795"/>
              <a:ext cx="1173306"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n+m+1</a:t>
              </a:r>
              <a:endParaRPr lang="en-US" dirty="0">
                <a:latin typeface="Arial" pitchFamily="34" charset="0"/>
                <a:cs typeface="Arial" pitchFamily="34" charset="0"/>
              </a:endParaRPr>
            </a:p>
          </p:txBody>
        </p:sp>
        <p:sp>
          <p:nvSpPr>
            <p:cNvPr id="23" name="TextBox 22"/>
            <p:cNvSpPr txBox="1"/>
            <p:nvPr/>
          </p:nvSpPr>
          <p:spPr>
            <a:xfrm>
              <a:off x="7070244" y="492435"/>
              <a:ext cx="330682"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24" name="TextBox 23"/>
            <p:cNvSpPr txBox="1"/>
            <p:nvPr/>
          </p:nvSpPr>
          <p:spPr>
            <a:xfrm>
              <a:off x="8621121" y="501368"/>
              <a:ext cx="433294" cy="369332"/>
            </a:xfrm>
            <a:prstGeom prst="rect">
              <a:avLst/>
            </a:prstGeom>
            <a:noFill/>
          </p:spPr>
          <p:txBody>
            <a:bodyPr wrap="square" rtlCol="0">
              <a:spAutoFit/>
            </a:bodyPr>
            <a:lstStyle/>
            <a:p>
              <a:r>
                <a:rPr lang="en-US" dirty="0" err="1" smtClean="0"/>
                <a:t>f</a:t>
              </a:r>
              <a:r>
                <a:rPr lang="en-US" baseline="-25000" dirty="0" err="1" smtClean="0"/>
                <a:t>m</a:t>
              </a:r>
              <a:endParaRPr lang="en-US" dirty="0"/>
            </a:p>
          </p:txBody>
        </p:sp>
        <p:sp>
          <p:nvSpPr>
            <p:cNvPr id="25" name="TextBox 24"/>
            <p:cNvSpPr txBox="1"/>
            <p:nvPr/>
          </p:nvSpPr>
          <p:spPr>
            <a:xfrm>
              <a:off x="4571756" y="492435"/>
              <a:ext cx="381244" cy="369332"/>
            </a:xfrm>
            <a:prstGeom prst="rect">
              <a:avLst/>
            </a:prstGeom>
            <a:noFill/>
          </p:spPr>
          <p:txBody>
            <a:bodyPr wrap="square" rtlCol="0">
              <a:spAutoFit/>
            </a:bodyPr>
            <a:lstStyle/>
            <a:p>
              <a:r>
                <a:rPr lang="en-US" dirty="0" smtClean="0"/>
                <a:t>g</a:t>
              </a:r>
              <a:r>
                <a:rPr lang="en-US" baseline="-25000" dirty="0" smtClean="0"/>
                <a:t>1</a:t>
              </a:r>
              <a:endParaRPr lang="en-US" dirty="0"/>
            </a:p>
          </p:txBody>
        </p:sp>
        <p:sp>
          <p:nvSpPr>
            <p:cNvPr id="26" name="TextBox 25"/>
            <p:cNvSpPr txBox="1"/>
            <p:nvPr/>
          </p:nvSpPr>
          <p:spPr>
            <a:xfrm>
              <a:off x="6102459" y="492435"/>
              <a:ext cx="483523" cy="369332"/>
            </a:xfrm>
            <a:prstGeom prst="rect">
              <a:avLst/>
            </a:prstGeom>
            <a:noFill/>
          </p:spPr>
          <p:txBody>
            <a:bodyPr wrap="square" rtlCol="0">
              <a:spAutoFit/>
            </a:bodyPr>
            <a:lstStyle/>
            <a:p>
              <a:r>
                <a:rPr lang="en-US" dirty="0" err="1" smtClean="0"/>
                <a:t>g</a:t>
              </a:r>
              <a:r>
                <a:rPr lang="en-US" baseline="-25000" dirty="0" err="1" smtClean="0"/>
                <a:t>n</a:t>
              </a:r>
              <a:endParaRPr lang="en-US" dirty="0"/>
            </a:p>
          </p:txBody>
        </p:sp>
      </p:grpSp>
      <p:cxnSp>
        <p:nvCxnSpPr>
          <p:cNvPr id="33" name="Прямая со стрелкой 32"/>
          <p:cNvCxnSpPr>
            <a:stCxn id="30" idx="0"/>
            <a:endCxn id="5" idx="4"/>
          </p:cNvCxnSpPr>
          <p:nvPr/>
        </p:nvCxnSpPr>
        <p:spPr>
          <a:xfrm flipH="1" flipV="1">
            <a:off x="5247696" y="3963837"/>
            <a:ext cx="1074672" cy="71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Группа 38"/>
          <p:cNvGrpSpPr/>
          <p:nvPr/>
        </p:nvGrpSpPr>
        <p:grpSpPr>
          <a:xfrm>
            <a:off x="4795258" y="2897272"/>
            <a:ext cx="3617026" cy="2251591"/>
            <a:chOff x="4800436" y="3015734"/>
            <a:chExt cx="3617026" cy="2251591"/>
          </a:xfrm>
        </p:grpSpPr>
        <p:sp>
          <p:nvSpPr>
            <p:cNvPr id="5" name="Овал 4"/>
            <p:cNvSpPr/>
            <p:nvPr/>
          </p:nvSpPr>
          <p:spPr>
            <a:xfrm>
              <a:off x="4800436" y="361557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6" name="Овал 5"/>
            <p:cNvSpPr/>
            <p:nvPr/>
          </p:nvSpPr>
          <p:spPr>
            <a:xfrm>
              <a:off x="6772111" y="358699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8" name="TextBox 7"/>
            <p:cNvSpPr txBox="1"/>
            <p:nvPr/>
          </p:nvSpPr>
          <p:spPr>
            <a:xfrm>
              <a:off x="5875108" y="3015734"/>
              <a:ext cx="1285875" cy="1107996"/>
            </a:xfrm>
            <a:prstGeom prst="rect">
              <a:avLst/>
            </a:prstGeom>
            <a:noFill/>
          </p:spPr>
          <p:txBody>
            <a:bodyPr wrap="square" rtlCol="0">
              <a:spAutoFit/>
            </a:bodyPr>
            <a:lstStyle/>
            <a:p>
              <a:r>
                <a:rPr lang="en-US" sz="6600" dirty="0"/>
                <a:t>…</a:t>
              </a:r>
              <a:endParaRPr lang="en-US" dirty="0"/>
            </a:p>
          </p:txBody>
        </p:sp>
        <p:sp>
          <p:nvSpPr>
            <p:cNvPr id="13" name="TextBox 12"/>
            <p:cNvSpPr txBox="1"/>
            <p:nvPr/>
          </p:nvSpPr>
          <p:spPr>
            <a:xfrm>
              <a:off x="5448135" y="3348873"/>
              <a:ext cx="669548"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14" name="TextBox 13"/>
            <p:cNvSpPr txBox="1"/>
            <p:nvPr/>
          </p:nvSpPr>
          <p:spPr>
            <a:xfrm>
              <a:off x="7747914" y="3385066"/>
              <a:ext cx="669548" cy="369332"/>
            </a:xfrm>
            <a:prstGeom prst="rect">
              <a:avLst/>
            </a:prstGeom>
            <a:noFill/>
          </p:spPr>
          <p:txBody>
            <a:bodyPr wrap="square" rtlCol="0">
              <a:spAutoFit/>
            </a:bodyPr>
            <a:lstStyle/>
            <a:p>
              <a:r>
                <a:rPr lang="en-US" dirty="0" err="1" smtClean="0"/>
                <a:t>f</a:t>
              </a:r>
              <a:r>
                <a:rPr lang="en-US" baseline="-25000" dirty="0" err="1" smtClean="0"/>
                <a:t>n</a:t>
              </a:r>
              <a:endParaRPr lang="en-US" dirty="0"/>
            </a:p>
          </p:txBody>
        </p:sp>
        <p:sp>
          <p:nvSpPr>
            <p:cNvPr id="30" name="Овал 29"/>
            <p:cNvSpPr/>
            <p:nvPr/>
          </p:nvSpPr>
          <p:spPr>
            <a:xfrm>
              <a:off x="5875108" y="48006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36" name="Прямая со стрелкой 35"/>
            <p:cNvCxnSpPr>
              <a:stCxn id="30" idx="0"/>
              <a:endCxn id="6" idx="4"/>
            </p:cNvCxnSpPr>
            <p:nvPr/>
          </p:nvCxnSpPr>
          <p:spPr>
            <a:xfrm flipV="1">
              <a:off x="6327546" y="4053724"/>
              <a:ext cx="897003" cy="746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6989478" y="4191000"/>
            <a:ext cx="1638301" cy="369332"/>
          </a:xfrm>
          <a:prstGeom prst="rect">
            <a:avLst/>
          </a:prstGeom>
          <a:noFill/>
        </p:spPr>
        <p:txBody>
          <a:bodyPr wrap="square" rtlCol="0">
            <a:spAutoFit/>
          </a:bodyPr>
          <a:lstStyle/>
          <a:p>
            <a:r>
              <a:rPr lang="en-US" b="1" dirty="0" smtClean="0"/>
              <a:t>override</a:t>
            </a:r>
            <a:r>
              <a:rPr lang="en-US" dirty="0" smtClean="0"/>
              <a:t> f</a:t>
            </a:r>
            <a:r>
              <a:rPr lang="en-US" baseline="-25000" dirty="0" smtClean="0"/>
              <a:t>i</a:t>
            </a:r>
            <a:endParaRPr lang="en-US" baseline="-25000" dirty="0"/>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39</a:t>
            </a:fld>
            <a:endParaRPr lang="en-US" dirty="0"/>
          </a:p>
        </p:txBody>
      </p:sp>
    </p:spTree>
    <p:extLst>
      <p:ext uri="{BB962C8B-B14F-4D97-AF65-F5344CB8AC3E}">
        <p14:creationId xmlns:p14="http://schemas.microsoft.com/office/powerpoint/2010/main" val="3532923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Motivation </a:t>
            </a:r>
            <a:r>
              <a:rPr lang="en-US" sz="3600" b="1" smtClean="0">
                <a:solidFill>
                  <a:srgbClr val="CC6600"/>
                </a:solidFill>
                <a:latin typeface="Comic Sans MS" pitchFamily="66" charset="0"/>
              </a:rPr>
              <a:t>and objective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533400"/>
            <a:ext cx="9144000" cy="6324600"/>
          </a:xfrm>
        </p:spPr>
        <p:txBody>
          <a:bodyPr>
            <a:noAutofit/>
          </a:bodyPr>
          <a:lstStyle/>
          <a:p>
            <a:pPr marL="285750" indent="-285750"/>
            <a:r>
              <a:rPr lang="en-US" sz="2400" dirty="0" smtClean="0"/>
              <a:t>1993-96 – do not do VMT, do ‘FST’ I was told – was it a right command? </a:t>
            </a:r>
            <a:r>
              <a:rPr lang="en-US" sz="2400" u="sng" dirty="0" smtClean="0"/>
              <a:t>Doubt</a:t>
            </a:r>
          </a:p>
          <a:p>
            <a:pPr marL="0" indent="0">
              <a:buNone/>
            </a:pPr>
            <a:endParaRPr lang="en-US" sz="2400" u="sng" dirty="0" smtClean="0"/>
          </a:p>
          <a:p>
            <a:pPr marL="285750" indent="-285750"/>
            <a:r>
              <a:rPr lang="en-US" sz="2400" dirty="0" smtClean="0"/>
              <a:t>1993-96 – I draw a matrix with classes vs. </a:t>
            </a:r>
            <a:r>
              <a:rPr lang="en-US" sz="2400" dirty="0" err="1" smtClean="0"/>
              <a:t>origin&amp;seed</a:t>
            </a:r>
            <a:r>
              <a:rPr lang="en-US" sz="2400" dirty="0" smtClean="0"/>
              <a:t> – worth to deepen analysis of the topic? </a:t>
            </a:r>
            <a:r>
              <a:rPr lang="en-US" sz="2400" u="sng" dirty="0" smtClean="0"/>
              <a:t>Not all was done 30 years ago</a:t>
            </a:r>
          </a:p>
          <a:p>
            <a:pPr marL="0" indent="0">
              <a:buNone/>
            </a:pPr>
            <a:endParaRPr lang="en-US" sz="2400" u="sng" dirty="0" smtClean="0"/>
          </a:p>
          <a:p>
            <a:pPr marL="285750" indent="-285750"/>
            <a:r>
              <a:rPr lang="en-US" sz="2400" dirty="0" smtClean="0"/>
              <a:t>Inheritance is bad, dynamic dispatch is heavy, fragile base class – a lot of </a:t>
            </a:r>
            <a:r>
              <a:rPr lang="en-US" sz="2400" b="1" dirty="0" smtClean="0"/>
              <a:t>educated</a:t>
            </a:r>
            <a:r>
              <a:rPr lang="en-US" sz="2400" dirty="0" smtClean="0"/>
              <a:t> believes. </a:t>
            </a:r>
            <a:r>
              <a:rPr lang="en-US" sz="2400" u="sng" dirty="0" smtClean="0"/>
              <a:t>I am stubborn</a:t>
            </a:r>
            <a:r>
              <a:rPr lang="en-US" sz="2400" dirty="0" smtClean="0"/>
              <a:t> </a:t>
            </a:r>
            <a:r>
              <a:rPr lang="en-US" sz="2400" dirty="0" smtClean="0">
                <a:sym typeface="Wingdings" panose="05000000000000000000" pitchFamily="2" charset="2"/>
              </a:rPr>
              <a:t></a:t>
            </a:r>
            <a:r>
              <a:rPr lang="en-US" sz="2400" dirty="0" smtClean="0"/>
              <a:t> </a:t>
            </a:r>
          </a:p>
          <a:p>
            <a:pPr marL="0" indent="0">
              <a:buNone/>
            </a:pPr>
            <a:endParaRPr lang="en-US" sz="2400" dirty="0" smtClean="0"/>
          </a:p>
          <a:p>
            <a:pPr marL="285750" indent="-285750"/>
            <a:r>
              <a:rPr lang="en-US" sz="2400" dirty="0" smtClean="0"/>
              <a:t>What I remember from discreet math course – matrix rows and columns can be swapped </a:t>
            </a:r>
            <a:r>
              <a:rPr lang="en-US" sz="2400" dirty="0" smtClean="0">
                <a:sym typeface="Wingdings" panose="05000000000000000000" pitchFamily="2" charset="2"/>
              </a:rPr>
              <a:t> </a:t>
            </a:r>
            <a:r>
              <a:rPr lang="en-US" sz="2400" u="sng" dirty="0" smtClean="0">
                <a:sym typeface="Wingdings" panose="05000000000000000000" pitchFamily="2" charset="2"/>
              </a:rPr>
              <a:t>Ready to fail – need your feedback!</a:t>
            </a:r>
            <a:endParaRPr lang="en-US" sz="2400" dirty="0" smtClean="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a:t>
            </a:fld>
            <a:endParaRPr lang="en-US" dirty="0"/>
          </a:p>
        </p:txBody>
      </p:sp>
    </p:spTree>
    <p:extLst>
      <p:ext uri="{BB962C8B-B14F-4D97-AF65-F5344CB8AC3E}">
        <p14:creationId xmlns:p14="http://schemas.microsoft.com/office/powerpoint/2010/main" val="1884099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inheritance, feature call </a:t>
            </a:r>
            <a:r>
              <a:rPr lang="en-US" sz="3400" b="1" dirty="0" smtClean="0">
                <a:solidFill>
                  <a:srgbClr val="CC6600"/>
                </a:solidFill>
                <a:latin typeface="Comic Sans MS" pitchFamily="66" charset="0"/>
              </a:rPr>
              <a:t>validity-2</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1600" dirty="0" smtClean="0">
                <a:latin typeface="Arial" pitchFamily="34" charset="0"/>
                <a:cs typeface="Arial" pitchFamily="34" charset="0"/>
              </a:rPr>
              <a:t>High-level approach:</a:t>
            </a:r>
            <a:r>
              <a:rPr lang="ru-RU" sz="1600" dirty="0" smtClean="0">
                <a:latin typeface="Arial" pitchFamily="34" charset="0"/>
                <a:cs typeface="Arial" pitchFamily="34" charset="0"/>
              </a:rPr>
              <a:t> </a:t>
            </a:r>
            <a:r>
              <a:rPr lang="en-US" sz="1600" dirty="0" smtClean="0">
                <a:latin typeface="Arial" pitchFamily="34" charset="0"/>
                <a:cs typeface="Arial" pitchFamily="34" charset="0"/>
              </a:rPr>
              <a:t>multiple inheritance with overloading and conflicting feature versions while checking feature call validity per call.</a:t>
            </a:r>
          </a:p>
          <a:p>
            <a:r>
              <a:rPr lang="en-US" sz="1600" dirty="0" smtClean="0">
                <a:latin typeface="Arial" pitchFamily="34" charset="0"/>
                <a:cs typeface="Arial" pitchFamily="34" charset="0"/>
              </a:rPr>
              <a:t>Mandatory validity check for the inheritance graph</a:t>
            </a:r>
            <a:r>
              <a:rPr lang="ru-RU" sz="1600" dirty="0" smtClean="0">
                <a:latin typeface="Arial" pitchFamily="34" charset="0"/>
                <a:cs typeface="Arial" pitchFamily="34" charset="0"/>
              </a:rPr>
              <a:t> :</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No cycles in inheritance graph</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All polymorphic version conflicts resolved (‘select’)</a:t>
            </a:r>
          </a:p>
        </p:txBody>
      </p:sp>
      <p:sp>
        <p:nvSpPr>
          <p:cNvPr id="4" name="Объект 3"/>
          <p:cNvSpPr>
            <a:spLocks noGrp="1"/>
          </p:cNvSpPr>
          <p:nvPr>
            <p:ph sz="quarter" idx="2"/>
          </p:nvPr>
        </p:nvSpPr>
        <p:spPr>
          <a:xfrm>
            <a:off x="3774040" y="625738"/>
            <a:ext cx="4953000" cy="5277757"/>
          </a:xfrm>
        </p:spPr>
        <p:txBody>
          <a:bodyPr>
            <a:normAutofit lnSpcReduction="10000"/>
          </a:bodyPr>
          <a:lstStyle/>
          <a:p>
            <a:pPr marL="0" indent="0">
              <a:buNone/>
            </a:pPr>
            <a:r>
              <a:rPr lang="en-US" sz="1600" b="1" dirty="0">
                <a:solidFill>
                  <a:srgbClr val="0000FF"/>
                </a:solidFill>
                <a:latin typeface="Lucida Console" pitchFamily="49" charset="0"/>
              </a:rPr>
              <a:t>v</a:t>
            </a:r>
            <a:r>
              <a:rPr lang="en-US" sz="1600" b="1" dirty="0" smtClean="0">
                <a:solidFill>
                  <a:srgbClr val="0000FF"/>
                </a:solidFill>
                <a:latin typeface="Lucida Console" pitchFamily="49" charset="0"/>
              </a:rPr>
              <a:t>irtual 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(T) </a:t>
            </a:r>
            <a:r>
              <a:rPr lang="en-US" sz="1600" b="1" dirty="0" smtClean="0">
                <a:solidFill>
                  <a:srgbClr val="0000FF"/>
                </a:solidFill>
                <a:latin typeface="Lucida Console" pitchFamily="49" charset="0"/>
              </a:rPr>
              <a:t>virtual</a:t>
            </a:r>
          </a:p>
          <a:p>
            <a:pPr marL="0" indent="0">
              <a:buNone/>
            </a:pPr>
            <a:r>
              <a:rPr lang="en-US" sz="1600" b="1" dirty="0" smtClean="0">
                <a:solidFill>
                  <a:srgbClr val="0000FF"/>
                </a:solidFill>
                <a:latin typeface="Lucida Console" pitchFamily="49" charset="0"/>
              </a:rPr>
              <a:t>end</a:t>
            </a:r>
            <a:endParaRPr lang="ru-RU"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C</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A, C</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E extend </a:t>
            </a:r>
            <a:r>
              <a:rPr lang="en-US" sz="1600" dirty="0" smtClean="0">
                <a:solidFill>
                  <a:srgbClr val="0000FF"/>
                </a:solidFill>
                <a:latin typeface="Lucida Console" pitchFamily="49" charset="0"/>
              </a:rPr>
              <a:t>C, B</a:t>
            </a:r>
          </a:p>
          <a:p>
            <a:pPr marL="0" indent="0">
              <a:buNone/>
            </a:pPr>
            <a:r>
              <a:rPr lang="en-US" sz="1600" b="1" dirty="0" smtClean="0">
                <a:solidFill>
                  <a:srgbClr val="0000FF"/>
                </a:solidFill>
                <a:latin typeface="Lucida Console" pitchFamily="49" charset="0"/>
              </a:rPr>
              <a:t>   override </a:t>
            </a:r>
            <a:r>
              <a:rPr lang="en-US" sz="1600" dirty="0" err="1" smtClean="0">
                <a:solidFill>
                  <a:srgbClr val="0000FF"/>
                </a:solidFill>
                <a:latin typeface="Lucida Console" pitchFamily="49" charset="0"/>
              </a:rPr>
              <a:t>C.foo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F</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A</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(T1)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G</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F, E</a:t>
            </a:r>
          </a:p>
          <a:p>
            <a:pPr marL="0" indent="0">
              <a:buNone/>
            </a:pPr>
            <a:r>
              <a:rPr lang="en-US" sz="1600" b="1" dirty="0" smtClean="0">
                <a:solidFill>
                  <a:srgbClr val="0000FF"/>
                </a:solidFill>
                <a:latin typeface="Lucida Console" pitchFamily="49" charset="0"/>
              </a:rPr>
              <a:t>   use </a:t>
            </a:r>
            <a:r>
              <a:rPr lang="en-US" sz="1600" dirty="0" err="1" smtClean="0">
                <a:solidFill>
                  <a:srgbClr val="0000FF"/>
                </a:solidFill>
                <a:latin typeface="Lucida Console" pitchFamily="49" charset="0"/>
              </a:rPr>
              <a:t>E.foo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p:txBody>
      </p:sp>
      <p:cxnSp>
        <p:nvCxnSpPr>
          <p:cNvPr id="35" name="Прямая со стрелкой 35"/>
          <p:cNvCxnSpPr>
            <a:stCxn id="26" idx="0"/>
            <a:endCxn id="12" idx="6"/>
          </p:cNvCxnSpPr>
          <p:nvPr/>
        </p:nvCxnSpPr>
        <p:spPr>
          <a:xfrm flipH="1" flipV="1">
            <a:off x="2177104" y="4849096"/>
            <a:ext cx="773522" cy="300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67354" y="3331181"/>
            <a:ext cx="3429933" cy="3236049"/>
            <a:chOff x="367354" y="3331181"/>
            <a:chExt cx="3429933" cy="3236049"/>
          </a:xfrm>
        </p:grpSpPr>
        <p:sp>
          <p:nvSpPr>
            <p:cNvPr id="8" name="Овал 5"/>
            <p:cNvSpPr/>
            <p:nvPr/>
          </p:nvSpPr>
          <p:spPr>
            <a:xfrm>
              <a:off x="837169"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sp>
          <p:nvSpPr>
            <p:cNvPr id="10" name="TextBox 9"/>
            <p:cNvSpPr txBox="1"/>
            <p:nvPr/>
          </p:nvSpPr>
          <p:spPr>
            <a:xfrm>
              <a:off x="3127739" y="3331181"/>
              <a:ext cx="669548" cy="369332"/>
            </a:xfrm>
            <a:prstGeom prst="rect">
              <a:avLst/>
            </a:prstGeom>
            <a:noFill/>
          </p:spPr>
          <p:txBody>
            <a:bodyPr wrap="square" rtlCol="0">
              <a:spAutoFit/>
            </a:bodyPr>
            <a:lstStyle/>
            <a:p>
              <a:r>
                <a:rPr lang="en-US" dirty="0" smtClean="0"/>
                <a:t>foo</a:t>
              </a:r>
              <a:endParaRPr lang="en-US" dirty="0"/>
            </a:p>
          </p:txBody>
        </p:sp>
        <p:sp>
          <p:nvSpPr>
            <p:cNvPr id="11" name="TextBox 10"/>
            <p:cNvSpPr txBox="1"/>
            <p:nvPr/>
          </p:nvSpPr>
          <p:spPr>
            <a:xfrm>
              <a:off x="426195" y="3331181"/>
              <a:ext cx="669548" cy="369332"/>
            </a:xfrm>
            <a:prstGeom prst="rect">
              <a:avLst/>
            </a:prstGeom>
            <a:noFill/>
          </p:spPr>
          <p:txBody>
            <a:bodyPr wrap="square" rtlCol="0">
              <a:spAutoFit/>
            </a:bodyPr>
            <a:lstStyle/>
            <a:p>
              <a:r>
                <a:rPr lang="en-US" dirty="0" smtClean="0"/>
                <a:t>foo</a:t>
              </a:r>
              <a:endParaRPr lang="en-US" dirty="0"/>
            </a:p>
          </p:txBody>
        </p:sp>
        <p:sp>
          <p:nvSpPr>
            <p:cNvPr id="12" name="Овал 29"/>
            <p:cNvSpPr/>
            <p:nvPr/>
          </p:nvSpPr>
          <p:spPr>
            <a:xfrm>
              <a:off x="1272229" y="461573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3" name="Прямая со стрелкой 35"/>
            <p:cNvCxnSpPr>
              <a:stCxn id="12" idx="0"/>
              <a:endCxn id="8" idx="4"/>
            </p:cNvCxnSpPr>
            <p:nvPr/>
          </p:nvCxnSpPr>
          <p:spPr>
            <a:xfrm flipH="1" flipV="1">
              <a:off x="1289607" y="3916517"/>
              <a:ext cx="435060"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Овал 29"/>
            <p:cNvSpPr/>
            <p:nvPr/>
          </p:nvSpPr>
          <p:spPr>
            <a:xfrm>
              <a:off x="2214626"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a:t>
              </a:r>
              <a:endParaRPr lang="en-US" dirty="0">
                <a:latin typeface="Arial" pitchFamily="34" charset="0"/>
                <a:cs typeface="Arial" pitchFamily="34" charset="0"/>
              </a:endParaRPr>
            </a:p>
          </p:txBody>
        </p:sp>
        <p:cxnSp>
          <p:nvCxnSpPr>
            <p:cNvPr id="21" name="Прямая со стрелкой 35"/>
            <p:cNvCxnSpPr>
              <a:stCxn id="12" idx="0"/>
              <a:endCxn id="19" idx="4"/>
            </p:cNvCxnSpPr>
            <p:nvPr/>
          </p:nvCxnSpPr>
          <p:spPr>
            <a:xfrm flipV="1">
              <a:off x="1724667" y="3916517"/>
              <a:ext cx="942397"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Овал 29"/>
            <p:cNvSpPr/>
            <p:nvPr/>
          </p:nvSpPr>
          <p:spPr>
            <a:xfrm>
              <a:off x="2498188" y="514950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27" name="Овал 29"/>
            <p:cNvSpPr/>
            <p:nvPr/>
          </p:nvSpPr>
          <p:spPr>
            <a:xfrm>
              <a:off x="367354" y="525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28" name="Овал 29"/>
            <p:cNvSpPr/>
            <p:nvPr/>
          </p:nvSpPr>
          <p:spPr>
            <a:xfrm>
              <a:off x="1431194" y="610050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29" name="Прямая со стрелкой 35"/>
            <p:cNvCxnSpPr>
              <a:endCxn id="19" idx="4"/>
            </p:cNvCxnSpPr>
            <p:nvPr/>
          </p:nvCxnSpPr>
          <p:spPr>
            <a:xfrm flipH="1" flipV="1">
              <a:off x="2667064" y="3916517"/>
              <a:ext cx="246750" cy="123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5"/>
            <p:cNvCxnSpPr>
              <a:stCxn id="27" idx="0"/>
              <a:endCxn id="8" idx="4"/>
            </p:cNvCxnSpPr>
            <p:nvPr/>
          </p:nvCxnSpPr>
          <p:spPr>
            <a:xfrm flipV="1">
              <a:off x="819792" y="3916517"/>
              <a:ext cx="469815" cy="133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5"/>
            <p:cNvCxnSpPr>
              <a:stCxn id="28" idx="0"/>
              <a:endCxn id="26" idx="4"/>
            </p:cNvCxnSpPr>
            <p:nvPr/>
          </p:nvCxnSpPr>
          <p:spPr>
            <a:xfrm flipV="1">
              <a:off x="1883632" y="5616229"/>
              <a:ext cx="1066994" cy="48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35"/>
            <p:cNvCxnSpPr>
              <a:stCxn id="28" idx="0"/>
              <a:endCxn id="27" idx="4"/>
            </p:cNvCxnSpPr>
            <p:nvPr/>
          </p:nvCxnSpPr>
          <p:spPr>
            <a:xfrm flipH="1" flipV="1">
              <a:off x="819792" y="5720117"/>
              <a:ext cx="1063840" cy="38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13078" y="4444799"/>
              <a:ext cx="669548" cy="369332"/>
            </a:xfrm>
            <a:prstGeom prst="rect">
              <a:avLst/>
            </a:prstGeom>
            <a:noFill/>
          </p:spPr>
          <p:txBody>
            <a:bodyPr wrap="square" rtlCol="0">
              <a:spAutoFit/>
            </a:bodyPr>
            <a:lstStyle/>
            <a:p>
              <a:r>
                <a:rPr lang="en-US" dirty="0" smtClean="0"/>
                <a:t>*foo</a:t>
              </a:r>
              <a:endParaRPr lang="en-US" dirty="0"/>
            </a:p>
          </p:txBody>
        </p:sp>
        <p:sp>
          <p:nvSpPr>
            <p:cNvPr id="48" name="TextBox 47"/>
            <p:cNvSpPr txBox="1"/>
            <p:nvPr/>
          </p:nvSpPr>
          <p:spPr>
            <a:xfrm>
              <a:off x="2758649" y="4382371"/>
              <a:ext cx="669548" cy="369332"/>
            </a:xfrm>
            <a:prstGeom prst="rect">
              <a:avLst/>
            </a:prstGeom>
            <a:noFill/>
          </p:spPr>
          <p:txBody>
            <a:bodyPr wrap="square" rtlCol="0">
              <a:spAutoFit/>
            </a:bodyPr>
            <a:lstStyle/>
            <a:p>
              <a:r>
                <a:rPr lang="en-US" dirty="0" smtClean="0"/>
                <a:t>*foo</a:t>
              </a:r>
              <a:endParaRPr lang="en-US" dirty="0"/>
            </a:p>
          </p:txBody>
        </p:sp>
        <p:sp>
          <p:nvSpPr>
            <p:cNvPr id="49" name="TextBox 48"/>
            <p:cNvSpPr txBox="1"/>
            <p:nvPr/>
          </p:nvSpPr>
          <p:spPr>
            <a:xfrm>
              <a:off x="1142840" y="5186943"/>
              <a:ext cx="669548" cy="369332"/>
            </a:xfrm>
            <a:prstGeom prst="rect">
              <a:avLst/>
            </a:prstGeom>
            <a:noFill/>
          </p:spPr>
          <p:txBody>
            <a:bodyPr wrap="square" rtlCol="0">
              <a:spAutoFit/>
            </a:bodyPr>
            <a:lstStyle/>
            <a:p>
              <a:r>
                <a:rPr lang="en-US" dirty="0" smtClean="0"/>
                <a:t>*foo</a:t>
              </a:r>
              <a:endParaRPr lang="en-US" dirty="0"/>
            </a:p>
          </p:txBody>
        </p:sp>
      </p:grpSp>
      <p:sp>
        <p:nvSpPr>
          <p:cNvPr id="2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40</a:t>
            </a:fld>
            <a:endParaRPr lang="en-US" dirty="0"/>
          </a:p>
        </p:txBody>
      </p:sp>
    </p:spTree>
    <p:extLst>
      <p:ext uri="{BB962C8B-B14F-4D97-AF65-F5344CB8AC3E}">
        <p14:creationId xmlns:p14="http://schemas.microsoft.com/office/powerpoint/2010/main" val="36176978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Reference and value objects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a:bodyPr>
          <a:lstStyle/>
          <a:p>
            <a:pPr marL="355600" indent="-355600">
              <a:spcAft>
                <a:spcPts val="1200"/>
              </a:spcAft>
            </a:pPr>
            <a:r>
              <a:rPr lang="en-US" sz="2000" dirty="0" smtClean="0">
                <a:latin typeface="Arial" pitchFamily="34" charset="0"/>
                <a:cs typeface="Arial" pitchFamily="34" charset="0"/>
              </a:rPr>
              <a:t>Unit is just a definition of all type members (features) It may not prescribe the form of objects</a:t>
            </a:r>
          </a:p>
          <a:p>
            <a:pPr marL="355600" indent="-355600">
              <a:spcAft>
                <a:spcPts val="1200"/>
              </a:spcAft>
            </a:pPr>
            <a:r>
              <a:rPr lang="en-US" sz="2000" dirty="0" smtClean="0">
                <a:latin typeface="Arial" pitchFamily="34" charset="0"/>
                <a:cs typeface="Arial" pitchFamily="34" charset="0"/>
              </a:rPr>
              <a:t>Implicit boxing/unboxing for assignments</a:t>
            </a:r>
          </a:p>
          <a:p>
            <a:pPr marL="755650" lvl="1" indent="-355600">
              <a:spcAft>
                <a:spcPts val="1200"/>
              </a:spcAft>
            </a:pPr>
            <a:r>
              <a:rPr lang="en-US" sz="2000" dirty="0" smtClean="0">
                <a:latin typeface="Arial" pitchFamily="34" charset="0"/>
                <a:cs typeface="Arial" pitchFamily="34" charset="0"/>
              </a:rPr>
              <a:t>ref1 := ref2</a:t>
            </a:r>
          </a:p>
          <a:p>
            <a:pPr marL="755650" lvl="1" indent="-355600">
              <a:spcAft>
                <a:spcPts val="1200"/>
              </a:spcAft>
            </a:pPr>
            <a:r>
              <a:rPr lang="en-US" sz="2000" dirty="0">
                <a:latin typeface="Arial" pitchFamily="34" charset="0"/>
                <a:cs typeface="Arial" pitchFamily="34" charset="0"/>
              </a:rPr>
              <a:t>v</a:t>
            </a:r>
            <a:r>
              <a:rPr lang="en-US" sz="2000" dirty="0" smtClean="0">
                <a:latin typeface="Arial" pitchFamily="34" charset="0"/>
                <a:cs typeface="Arial" pitchFamily="34" charset="0"/>
              </a:rPr>
              <a:t>al1 := val2</a:t>
            </a:r>
          </a:p>
          <a:p>
            <a:pPr marL="755650" lvl="1" indent="-355600">
              <a:spcAft>
                <a:spcPts val="1200"/>
              </a:spcAft>
            </a:pPr>
            <a:r>
              <a:rPr lang="en-US" sz="2000" dirty="0">
                <a:latin typeface="Arial" pitchFamily="34" charset="0"/>
                <a:cs typeface="Arial" pitchFamily="34" charset="0"/>
              </a:rPr>
              <a:t>r</a:t>
            </a:r>
            <a:r>
              <a:rPr lang="en-US" sz="2000" dirty="0" smtClean="0">
                <a:latin typeface="Arial" pitchFamily="34" charset="0"/>
                <a:cs typeface="Arial" pitchFamily="34" charset="0"/>
              </a:rPr>
              <a:t>ef := </a:t>
            </a:r>
            <a:r>
              <a:rPr lang="en-US" sz="2000" dirty="0" err="1" smtClean="0">
                <a:latin typeface="Arial" pitchFamily="34" charset="0"/>
                <a:cs typeface="Arial" pitchFamily="34" charset="0"/>
              </a:rPr>
              <a:t>val</a:t>
            </a:r>
            <a:endParaRPr lang="en-US" sz="2000" dirty="0" smtClean="0">
              <a:latin typeface="Arial" pitchFamily="34" charset="0"/>
              <a:cs typeface="Arial" pitchFamily="34" charset="0"/>
            </a:endParaRPr>
          </a:p>
          <a:p>
            <a:pPr marL="755650" lvl="1" indent="-355600">
              <a:spcAft>
                <a:spcPts val="1200"/>
              </a:spcAft>
            </a:pPr>
            <a:r>
              <a:rPr lang="en-US" sz="2000" dirty="0" err="1">
                <a:latin typeface="Arial" pitchFamily="34" charset="0"/>
                <a:cs typeface="Arial" pitchFamily="34" charset="0"/>
              </a:rPr>
              <a:t>v</a:t>
            </a:r>
            <a:r>
              <a:rPr lang="en-US" sz="2000" dirty="0" err="1" smtClean="0">
                <a:latin typeface="Arial" pitchFamily="34" charset="0"/>
                <a:cs typeface="Arial" pitchFamily="34" charset="0"/>
              </a:rPr>
              <a:t>al</a:t>
            </a:r>
            <a:r>
              <a:rPr lang="en-US" sz="2000" dirty="0" smtClean="0">
                <a:latin typeface="Arial" pitchFamily="34" charset="0"/>
                <a:cs typeface="Arial" pitchFamily="34" charset="0"/>
              </a:rPr>
              <a:t> := ref</a:t>
            </a:r>
          </a:p>
        </p:txBody>
      </p:sp>
      <p:sp>
        <p:nvSpPr>
          <p:cNvPr id="4" name="Объект 3"/>
          <p:cNvSpPr>
            <a:spLocks noGrp="1"/>
          </p:cNvSpPr>
          <p:nvPr>
            <p:ph sz="quarter" idx="2"/>
          </p:nvPr>
        </p:nvSpPr>
        <p:spPr>
          <a:xfrm>
            <a:off x="3581400" y="685800"/>
            <a:ext cx="5486400" cy="6048375"/>
          </a:xfrm>
        </p:spPr>
        <p:txBody>
          <a:bodyPr>
            <a:norm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ref</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will be the reference object */</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val</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will be the value object*/</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 // Nature of a? </a:t>
            </a:r>
            <a:r>
              <a:rPr lang="en-US" sz="1600" dirty="0" smtClean="0">
                <a:solidFill>
                  <a:srgbClr val="0000FF"/>
                </a:solidFill>
                <a:latin typeface="Lucida Console" pitchFamily="49" charset="0"/>
                <a:sym typeface="Wingdings" panose="05000000000000000000" pitchFamily="2" charset="2"/>
              </a:rPr>
              <a:t> Default is ref!</a:t>
            </a:r>
          </a:p>
          <a:p>
            <a:pPr marL="0" indent="0">
              <a:buNone/>
            </a:pPr>
            <a:r>
              <a:rPr lang="en-US" sz="1600" b="1" dirty="0" err="1" smtClean="0">
                <a:solidFill>
                  <a:srgbClr val="0000FF"/>
                </a:solidFill>
                <a:latin typeface="Lucida Console" pitchFamily="49" charset="0"/>
                <a:sym typeface="Wingdings" panose="05000000000000000000" pitchFamily="2" charset="2"/>
              </a:rPr>
              <a:t>val</a:t>
            </a:r>
            <a:r>
              <a:rPr lang="en-US" sz="1600" b="1" dirty="0" smtClean="0">
                <a:solidFill>
                  <a:srgbClr val="0000FF"/>
                </a:solidFill>
                <a:latin typeface="Lucida Console" pitchFamily="49" charset="0"/>
                <a:sym typeface="Wingdings" panose="05000000000000000000" pitchFamily="2" charset="2"/>
              </a:rPr>
              <a:t> unit</a:t>
            </a:r>
            <a:r>
              <a:rPr lang="en-US" sz="1600" dirty="0" smtClean="0">
                <a:solidFill>
                  <a:srgbClr val="0000FF"/>
                </a:solidFill>
                <a:latin typeface="Lucida Console" pitchFamily="49" charset="0"/>
                <a:sym typeface="Wingdings" panose="05000000000000000000" pitchFamily="2" charset="2"/>
              </a:rPr>
              <a:t> Integer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i</a:t>
            </a:r>
            <a:r>
              <a:rPr lang="en-US" sz="1600" b="1" dirty="0" smtClean="0">
                <a:solidFill>
                  <a:srgbClr val="0000FF"/>
                </a:solidFill>
                <a:latin typeface="Lucida Console" pitchFamily="49" charset="0"/>
                <a:sym typeface="Wingdings" panose="05000000000000000000" pitchFamily="2" charset="2"/>
              </a:rPr>
              <a:t> is </a:t>
            </a:r>
            <a:r>
              <a:rPr lang="en-US" sz="1600" dirty="0" smtClean="0">
                <a:solidFill>
                  <a:srgbClr val="0000FF"/>
                </a:solidFill>
                <a:latin typeface="Lucida Console" pitchFamily="49" charset="0"/>
                <a:sym typeface="Wingdings" panose="05000000000000000000" pitchFamily="2" charset="2"/>
              </a:rPr>
              <a:t>5</a:t>
            </a:r>
          </a:p>
          <a:p>
            <a:pPr marL="0" indent="0">
              <a:buNone/>
            </a:pPr>
            <a:r>
              <a:rPr lang="en-US" sz="1600" b="1" dirty="0" smtClean="0">
                <a:solidFill>
                  <a:srgbClr val="0000FF"/>
                </a:solidFill>
                <a:latin typeface="Lucida Console" pitchFamily="49" charset="0"/>
                <a:sym typeface="Wingdings" panose="05000000000000000000" pitchFamily="2" charset="2"/>
              </a:rPr>
              <a:t>unit</a:t>
            </a:r>
            <a:r>
              <a:rPr lang="en-US" sz="1600" dirty="0" smtClean="0">
                <a:solidFill>
                  <a:srgbClr val="0000FF"/>
                </a:solidFill>
                <a:latin typeface="Lucida Console" pitchFamily="49" charset="0"/>
                <a:sym typeface="Wingdings" panose="05000000000000000000" pitchFamily="2" charset="2"/>
              </a:rPr>
              <a:t> B </a:t>
            </a:r>
            <a:r>
              <a:rPr lang="en-US" sz="1600" b="1" dirty="0" smtClean="0">
                <a:solidFill>
                  <a:srgbClr val="0000FF"/>
                </a:solidFill>
                <a:latin typeface="Lucida Console" pitchFamily="49" charset="0"/>
                <a:sym typeface="Wingdings" panose="05000000000000000000" pitchFamily="2" charset="2"/>
              </a:rPr>
              <a:t>extend</a:t>
            </a:r>
            <a:r>
              <a:rPr lang="en-US" sz="1600" dirty="0" smtClean="0">
                <a:solidFill>
                  <a:srgbClr val="0000FF"/>
                </a:solidFill>
                <a:latin typeface="Lucida Console" pitchFamily="49" charset="0"/>
                <a:sym typeface="Wingdings" panose="05000000000000000000" pitchFamily="2" charset="2"/>
              </a:rPr>
              <a:t> A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ref</a:t>
            </a:r>
            <a:r>
              <a:rPr lang="en-US" sz="1600" dirty="0" smtClean="0">
                <a:solidFill>
                  <a:srgbClr val="0000FF"/>
                </a:solidFill>
                <a:latin typeface="Lucida Console" pitchFamily="49" charset="0"/>
                <a:sym typeface="Wingdings" panose="05000000000000000000" pitchFamily="2" charset="2"/>
              </a:rPr>
              <a:t> B</a:t>
            </a:r>
          </a:p>
          <a:p>
            <a:pPr marL="0" indent="0">
              <a:buNone/>
            </a:pP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a:t>
            </a:r>
            <a:r>
              <a:rPr lang="en-US" sz="1600" b="1" dirty="0" err="1" smtClean="0">
                <a:solidFill>
                  <a:srgbClr val="0000FF"/>
                </a:solidFill>
                <a:latin typeface="Lucida Console" pitchFamily="49" charset="0"/>
                <a:sym typeface="Wingdings" panose="05000000000000000000" pitchFamily="2" charset="2"/>
              </a:rPr>
              <a:t>val</a:t>
            </a:r>
            <a:r>
              <a:rPr lang="en-US" sz="1600" dirty="0" smtClean="0">
                <a:solidFill>
                  <a:srgbClr val="0000FF"/>
                </a:solidFill>
                <a:latin typeface="Lucida Console" pitchFamily="49" charset="0"/>
                <a:sym typeface="Wingdings" panose="05000000000000000000" pitchFamily="2" charset="2"/>
              </a:rPr>
              <a:t> B</a:t>
            </a: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&amp;clone(</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field by field copy</a:t>
            </a: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 move ref</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dirty="0">
                <a:solidFill>
                  <a:srgbClr val="0000FF"/>
                </a:solidFill>
                <a:latin typeface="Lucida Console" pitchFamily="49" charset="0"/>
                <a:sym typeface="Wingdings" panose="05000000000000000000" pitchFamily="2" charset="2"/>
              </a:rPr>
              <a:t>field by field copy</a:t>
            </a: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41</a:t>
            </a:fld>
            <a:endParaRPr lang="en-US" dirty="0"/>
          </a:p>
        </p:txBody>
      </p:sp>
    </p:spTree>
    <p:extLst>
      <p:ext uri="{BB962C8B-B14F-4D97-AF65-F5344CB8AC3E}">
        <p14:creationId xmlns:p14="http://schemas.microsoft.com/office/powerpoint/2010/main" val="17260883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Null-safety </a:t>
            </a:r>
            <a:r>
              <a:rPr lang="en-US" sz="3400" b="1" dirty="0">
                <a:solidFill>
                  <a:srgbClr val="CC6600"/>
                </a:solidFill>
                <a:latin typeface="Comic Sans MS" pitchFamily="66" charset="0"/>
              </a:rPr>
              <a:t>and non-initialized attributes</a:t>
            </a: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1600" b="1" dirty="0" smtClean="0">
                <a:latin typeface="Arial" pitchFamily="34" charset="0"/>
                <a:cs typeface="Arial" pitchFamily="34" charset="0"/>
              </a:rPr>
              <a:t>Key principles:</a:t>
            </a:r>
            <a:endParaRPr lang="ru-RU" sz="1600" dirty="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Every entity must be initialized before any access to its attributes or routines (features/members)</a:t>
            </a:r>
          </a:p>
          <a:p>
            <a:pPr marL="0" indent="0">
              <a:spcAft>
                <a:spcPts val="1200"/>
              </a:spcAft>
              <a:buNone/>
            </a:pPr>
            <a:endParaRPr lang="en-US" sz="1600" dirty="0" smtClean="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If one needs to declare an entity with no value, it is not possible to access its attributes or routines.</a:t>
            </a:r>
          </a:p>
          <a:p>
            <a:pPr marL="355600" indent="-355600">
              <a:spcAft>
                <a:spcPts val="1200"/>
              </a:spcAft>
            </a:pPr>
            <a:r>
              <a:rPr lang="en-US" sz="1600" dirty="0" smtClean="0">
                <a:latin typeface="Arial" pitchFamily="34" charset="0"/>
                <a:cs typeface="Arial" pitchFamily="34" charset="0"/>
              </a:rPr>
              <a:t>There must be a mechanism how to check that some entity is a valid object of some type and safe access to its attributes/routines can be granted</a:t>
            </a:r>
          </a:p>
          <a:p>
            <a:pPr marL="355600" indent="-355600">
              <a:spcAft>
                <a:spcPts val="1200"/>
              </a:spcAft>
            </a:pPr>
            <a:r>
              <a:rPr lang="en-US" sz="1600" dirty="0" smtClean="0">
                <a:latin typeface="Arial" pitchFamily="34" charset="0"/>
                <a:cs typeface="Arial" pitchFamily="34" charset="0"/>
              </a:rPr>
              <a:t>Entity which was declared as no-value entity may loose its value</a:t>
            </a:r>
          </a:p>
          <a:p>
            <a:pPr marL="355600" indent="-355600">
              <a:spcAft>
                <a:spcPts val="1200"/>
              </a:spcAft>
            </a:pPr>
            <a:r>
              <a:rPr lang="en-US" sz="1600" dirty="0" smtClean="0">
                <a:latin typeface="Arial" pitchFamily="34" charset="0"/>
                <a:cs typeface="Arial" pitchFamily="34" charset="0"/>
              </a:rPr>
              <a:t>Not able to assign</a:t>
            </a:r>
          </a:p>
          <a:p>
            <a:pPr marL="355600" indent="-355600">
              <a:spcAft>
                <a:spcPts val="1200"/>
              </a:spcAft>
            </a:pPr>
            <a:r>
              <a:rPr lang="en-US" sz="1600" dirty="0" smtClean="0">
                <a:latin typeface="Arial" pitchFamily="34" charset="0"/>
                <a:cs typeface="Arial" pitchFamily="34" charset="0"/>
              </a:rPr>
              <a:t>Works for value type</a:t>
            </a:r>
          </a:p>
          <a:p>
            <a:pPr marL="355600" indent="-355600">
              <a:spcAft>
                <a:spcPts val="1200"/>
              </a:spcAft>
            </a:pPr>
            <a:r>
              <a:rPr lang="en-US" sz="1600" dirty="0" smtClean="0">
                <a:latin typeface="Arial" pitchFamily="34" charset="0"/>
                <a:cs typeface="Arial" pitchFamily="34" charset="0"/>
              </a:rPr>
              <a:t>There is no NULL/NIL/Void at all </a:t>
            </a:r>
            <a:r>
              <a:rPr lang="en-US" sz="1600" dirty="0" smtClean="0">
                <a:latin typeface="Arial" pitchFamily="34" charset="0"/>
                <a:cs typeface="Arial" pitchFamily="34" charset="0"/>
                <a:sym typeface="Wingdings" panose="05000000000000000000" pitchFamily="2" charset="2"/>
              </a:rPr>
              <a:t></a:t>
            </a:r>
            <a:endParaRPr lang="en-US" sz="1600" dirty="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smtClean="0">
                <a:solidFill>
                  <a:srgbClr val="0000FF"/>
                </a:solidFill>
                <a:latin typeface="Lucida Console" pitchFamily="49" charset="0"/>
              </a:rPr>
              <a:t>e1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5 // Type of e1 is deduced from 5</a:t>
            </a:r>
          </a:p>
          <a:p>
            <a:pPr marL="0" indent="0">
              <a:buNone/>
            </a:pPr>
            <a:r>
              <a:rPr lang="en-US" sz="1600" dirty="0" smtClean="0">
                <a:solidFill>
                  <a:srgbClr val="0000FF"/>
                </a:solidFill>
                <a:latin typeface="Lucida Console" pitchFamily="49" charset="0"/>
              </a:rPr>
              <a:t>e2: Type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Expression /* Type of Expression must conform to Type*/</a:t>
            </a:r>
            <a:endParaRPr lang="en-US" sz="1600" dirty="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unitAttr</a:t>
            </a:r>
            <a:r>
              <a:rPr lang="en-US" sz="1600" dirty="0" smtClean="0">
                <a:solidFill>
                  <a:srgbClr val="0000FF"/>
                </a:solidFill>
                <a:latin typeface="Lucida Console" pitchFamily="49" charset="0"/>
              </a:rPr>
              <a:t>: Type /* </a:t>
            </a:r>
            <a:r>
              <a:rPr lang="en-US" sz="1600" b="1" dirty="0" err="1" smtClean="0">
                <a:solidFill>
                  <a:srgbClr val="0000FF"/>
                </a:solidFill>
                <a:latin typeface="Lucida Console" pitchFamily="49" charset="0"/>
              </a:rPr>
              <a:t>init</a:t>
            </a:r>
            <a:r>
              <a:rPr lang="en-US" sz="1600" dirty="0" smtClean="0">
                <a:solidFill>
                  <a:srgbClr val="0000FF"/>
                </a:solidFill>
                <a:latin typeface="Lucida Console" pitchFamily="49" charset="0"/>
              </a:rPr>
              <a:t> must assign value to </a:t>
            </a:r>
            <a:r>
              <a:rPr lang="en-US" sz="1600" dirty="0" err="1" smtClean="0">
                <a:solidFill>
                  <a:srgbClr val="0000FF"/>
                </a:solidFill>
                <a:latin typeface="Lucida Console" pitchFamily="49" charset="0"/>
              </a:rPr>
              <a:t>untiAttr</a:t>
            </a:r>
            <a:r>
              <a:rPr lang="en-US" sz="1600" dirty="0" smtClean="0">
                <a:solidFill>
                  <a:srgbClr val="0000FF"/>
                </a:solidFill>
                <a:latin typeface="Lucida Console" pitchFamily="49" charset="0"/>
              </a:rPr>
              <a:t>*/</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entity</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A // </a:t>
            </a:r>
            <a:r>
              <a:rPr lang="en-US" sz="1600" dirty="0" smtClean="0">
                <a:solidFill>
                  <a:srgbClr val="0000FF"/>
                </a:solidFill>
                <a:latin typeface="Lucida Console" pitchFamily="49" charset="0"/>
              </a:rPr>
              <a:t>entity has no value!!! Type?</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A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check </a:t>
            </a:r>
            <a:r>
              <a:rPr lang="en-US" sz="1600" dirty="0" smtClean="0">
                <a:solidFill>
                  <a:srgbClr val="0000FF"/>
                </a:solidFill>
                <a:latin typeface="Lucida Console" pitchFamily="49" charset="0"/>
              </a:rPr>
              <a:t>if </a:t>
            </a:r>
            <a:r>
              <a:rPr lang="en-US" sz="1600" dirty="0">
                <a:solidFill>
                  <a:srgbClr val="0000FF"/>
                </a:solidFill>
                <a:latin typeface="Lucida Console" pitchFamily="49" charset="0"/>
              </a:rPr>
              <a:t>entity is </a:t>
            </a:r>
            <a:r>
              <a:rPr lang="en-US" sz="1600" dirty="0" smtClean="0">
                <a:solidFill>
                  <a:srgbClr val="0000FF"/>
                </a:solidFill>
                <a:latin typeface="Lucida Console" pitchFamily="49" charset="0"/>
              </a:rPr>
              <a:t>of type A or its descendant </a:t>
            </a:r>
            <a:r>
              <a:rPr lang="en-US" sz="1600" dirty="0">
                <a:solidFill>
                  <a:srgbClr val="0000FF"/>
                </a:solidFill>
                <a:latin typeface="Lucida Console" pitchFamily="49" charset="0"/>
              </a:rPr>
              <a:t>and </a:t>
            </a:r>
            <a:r>
              <a:rPr lang="en-US" sz="1600" dirty="0" smtClean="0">
                <a:solidFill>
                  <a:srgbClr val="0000FF"/>
                </a:solidFill>
                <a:latin typeface="Lucida Console" pitchFamily="49" charset="0"/>
              </a:rPr>
              <a:t>only then deal </a:t>
            </a:r>
            <a:r>
              <a:rPr lang="en-US" sz="1600" dirty="0">
                <a:solidFill>
                  <a:srgbClr val="0000FF"/>
                </a:solidFill>
                <a:latin typeface="Lucida Console" pitchFamily="49" charset="0"/>
              </a:rPr>
              <a:t>with it </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err="1">
                <a:solidFill>
                  <a:srgbClr val="0000FF"/>
                </a:solidFill>
                <a:latin typeface="Lucida Console" pitchFamily="49" charset="0"/>
              </a:rPr>
              <a:t>entity.foo</a:t>
            </a:r>
            <a:r>
              <a:rPr lang="en-US" sz="1600"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 detach the entity.</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 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entity // Compile time error!</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i</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Integer</a:t>
            </a:r>
          </a:p>
          <a:p>
            <a:pPr marL="0" indent="0">
              <a:buNone/>
            </a:pPr>
            <a:r>
              <a:rPr lang="en-US" sz="1600" dirty="0">
                <a:solidFill>
                  <a:srgbClr val="0000FF"/>
                </a:solidFill>
                <a:latin typeface="Lucida Console" pitchFamily="49" charset="0"/>
              </a:rPr>
              <a:t>i := i + 5 // </a:t>
            </a:r>
            <a:r>
              <a:rPr lang="en-US" sz="1600" dirty="0" smtClean="0">
                <a:solidFill>
                  <a:srgbClr val="0000FF"/>
                </a:solidFill>
                <a:latin typeface="Lucida Console" pitchFamily="49" charset="0"/>
              </a:rPr>
              <a:t>Compile </a:t>
            </a:r>
            <a:r>
              <a:rPr lang="en-US" sz="1600" dirty="0">
                <a:solidFill>
                  <a:srgbClr val="0000FF"/>
                </a:solidFill>
                <a:latin typeface="Lucida Console" pitchFamily="49" charset="0"/>
              </a:rPr>
              <a:t>time </a:t>
            </a:r>
            <a:r>
              <a:rPr lang="en-US" sz="1600" dirty="0" smtClean="0">
                <a:solidFill>
                  <a:srgbClr val="0000FF"/>
                </a:solidFill>
                <a:latin typeface="Lucida Console" pitchFamily="49" charset="0"/>
              </a:rPr>
              <a:t>error!</a:t>
            </a:r>
            <a:endParaRPr lang="en-US" sz="1600"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if</a:t>
            </a:r>
            <a:r>
              <a:rPr lang="en-US" sz="1600" dirty="0">
                <a:solidFill>
                  <a:srgbClr val="0000FF"/>
                </a:solidFill>
                <a:latin typeface="Lucida Console" pitchFamily="49" charset="0"/>
              </a:rPr>
              <a:t> i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i := i + 5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42</a:t>
            </a:fld>
            <a:endParaRPr lang="en-US" dirty="0"/>
          </a:p>
        </p:txBody>
      </p:sp>
    </p:spTree>
    <p:extLst>
      <p:ext uri="{BB962C8B-B14F-4D97-AF65-F5344CB8AC3E}">
        <p14:creationId xmlns:p14="http://schemas.microsoft.com/office/powerpoint/2010/main" val="15824041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strike="sngStrike" dirty="0" smtClean="0">
                <a:solidFill>
                  <a:srgbClr val="CC6600"/>
                </a:solidFill>
                <a:latin typeface="Comic Sans MS" pitchFamily="66" charset="0"/>
              </a:rPr>
              <a:t>Duck typing</a:t>
            </a:r>
            <a:endParaRPr lang="en-US" sz="3400" b="1" strike="sngStrike"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2000" dirty="0" smtClean="0">
                <a:latin typeface="Arial" pitchFamily="34" charset="0"/>
                <a:cs typeface="Arial" pitchFamily="34" charset="0"/>
              </a:rPr>
              <a:t>If an object has some particular  feature or features then they can be called – the key idea.</a:t>
            </a:r>
          </a:p>
          <a:p>
            <a:pPr marL="0" indent="0">
              <a:spcAft>
                <a:spcPts val="1200"/>
              </a:spcAft>
              <a:buNone/>
            </a:pPr>
            <a:r>
              <a:rPr lang="en-US" sz="2000" dirty="0" smtClean="0">
                <a:latin typeface="Arial" pitchFamily="34" charset="0"/>
                <a:cs typeface="Arial" pitchFamily="34" charset="0"/>
              </a:rPr>
              <a:t>Runtime check if the call is possible</a:t>
            </a:r>
          </a:p>
          <a:p>
            <a:pPr>
              <a:spcAft>
                <a:spcPts val="1200"/>
              </a:spcAft>
              <a:buAutoNum type="arabicPeriod"/>
            </a:pPr>
            <a:r>
              <a:rPr lang="en-US" sz="2000" dirty="0" smtClean="0">
                <a:latin typeface="Arial" pitchFamily="34" charset="0"/>
                <a:cs typeface="Arial" pitchFamily="34" charset="0"/>
              </a:rPr>
              <a:t>To check</a:t>
            </a:r>
          </a:p>
          <a:p>
            <a:pPr>
              <a:spcAft>
                <a:spcPts val="1200"/>
              </a:spcAft>
              <a:buAutoNum type="arabicPeriod"/>
            </a:pPr>
            <a:r>
              <a:rPr lang="en-US" sz="2000" dirty="0" smtClean="0">
                <a:latin typeface="Arial" pitchFamily="34" charset="0"/>
                <a:cs typeface="Arial" pitchFamily="34" charset="0"/>
              </a:rPr>
              <a:t>If check passes then call</a:t>
            </a:r>
          </a:p>
          <a:p>
            <a:pPr>
              <a:spcAft>
                <a:spcPts val="1200"/>
              </a:spcAft>
              <a:buAutoNum type="arabicPeriod"/>
            </a:pPr>
            <a:endParaRPr lang="en-US" sz="2000" dirty="0">
              <a:latin typeface="Arial" pitchFamily="34" charset="0"/>
              <a:cs typeface="Arial" pitchFamily="34" charset="0"/>
            </a:endParaRPr>
          </a:p>
          <a:p>
            <a:pPr marL="0" indent="0">
              <a:spcAft>
                <a:spcPts val="1200"/>
              </a:spcAft>
              <a:buNone/>
            </a:pPr>
            <a:r>
              <a:rPr lang="en-US" sz="2000" dirty="0" smtClean="0">
                <a:latin typeface="Arial" pitchFamily="34" charset="0"/>
                <a:cs typeface="Arial" pitchFamily="34" charset="0"/>
              </a:rPr>
              <a:t>In other words duck tying is a special case of dynamic type check for some anonymous unit (class)</a:t>
            </a:r>
          </a:p>
          <a:p>
            <a:pPr marL="0" indent="0">
              <a:spcAft>
                <a:spcPts val="1200"/>
              </a:spcAft>
              <a:buNone/>
            </a:pPr>
            <a:r>
              <a:rPr lang="en-US" sz="2000" b="1" dirty="0" smtClean="0">
                <a:latin typeface="Arial" pitchFamily="34" charset="0"/>
                <a:cs typeface="Arial" pitchFamily="34" charset="0"/>
              </a:rPr>
              <a:t>The caveat</a:t>
            </a:r>
            <a:r>
              <a:rPr lang="en-US" sz="2000" dirty="0" smtClean="0">
                <a:latin typeface="Arial" pitchFamily="34" charset="0"/>
                <a:cs typeface="Arial" pitchFamily="34" charset="0"/>
              </a:rPr>
              <a:t> that systematic assertions do not work with duck typing at all! </a:t>
            </a: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a:solidFill>
                  <a:srgbClr val="0000FF"/>
                </a:solidFill>
                <a:latin typeface="Lucida Console" pitchFamily="49" charset="0"/>
              </a:rPr>
              <a:t>f</a:t>
            </a:r>
            <a:r>
              <a:rPr lang="en-US" sz="1600" dirty="0" smtClean="0">
                <a:solidFill>
                  <a:srgbClr val="0000FF"/>
                </a:solidFill>
                <a:latin typeface="Lucida Console" pitchFamily="49" charset="0"/>
              </a:rPr>
              <a:t>oo (object: Any) </a:t>
            </a:r>
            <a:r>
              <a:rPr lang="en-US" sz="1600" b="1" dirty="0" smtClean="0">
                <a:solidFill>
                  <a:srgbClr val="0000FF"/>
                </a:solidFill>
                <a:latin typeface="Lucida Console" pitchFamily="49" charset="0"/>
              </a:rPr>
              <a:t>do</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object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p>
          <a:p>
            <a:pPr marL="0" indent="0">
              <a:buNone/>
            </a:pPr>
            <a:r>
              <a:rPr lang="en-US" sz="1600" dirty="0">
                <a:solidFill>
                  <a:srgbClr val="0000FF"/>
                </a:solidFill>
                <a:latin typeface="Lucida Console" pitchFamily="49" charset="0"/>
              </a:rPr>
              <a:t>	</a:t>
            </a:r>
            <a:r>
              <a:rPr lang="en-US" sz="1600" b="1" dirty="0" smtClean="0">
                <a:solidFill>
                  <a:srgbClr val="0000FF"/>
                </a:solidFill>
                <a:latin typeface="Lucida Console" pitchFamily="49" charset="0"/>
              </a:rPr>
              <a:t>unit</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attribute: T1 </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function1 :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function2 (p: T1):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procedure2 (p:T1)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do </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type of object here is unit described above */</a:t>
            </a:r>
            <a:endParaRPr lang="en-US" sz="1600" b="1"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object.a</a:t>
            </a:r>
            <a:endParaRPr lang="en-US" sz="1600"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t2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object.function1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t2 := object.function2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43</a:t>
            </a:fld>
            <a:endParaRPr lang="en-US" dirty="0"/>
          </a:p>
        </p:txBody>
      </p:sp>
    </p:spTree>
    <p:extLst>
      <p:ext uri="{BB962C8B-B14F-4D97-AF65-F5344CB8AC3E}">
        <p14:creationId xmlns:p14="http://schemas.microsoft.com/office/powerpoint/2010/main" val="2924803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700"/>
            <a:ext cx="67818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conversions and setters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81400" cy="5486400"/>
          </a:xfrm>
        </p:spPr>
        <p:txBody>
          <a:bodyPr vert="horz" lIns="0" tIns="0" rIns="91440" bIns="45720" rtlCol="0">
            <a:normAutofit/>
          </a:bodyPr>
          <a:lstStyle/>
          <a:p>
            <a:pPr>
              <a:spcAft>
                <a:spcPts val="1200"/>
              </a:spcAft>
            </a:pPr>
            <a:r>
              <a:rPr lang="en-US" sz="2000" dirty="0" smtClean="0">
                <a:latin typeface="Arial" pitchFamily="34" charset="0"/>
                <a:cs typeface="Arial" pitchFamily="34" charset="0"/>
              </a:rPr>
              <a:t>Explicitly defined!</a:t>
            </a:r>
          </a:p>
          <a:p>
            <a:pPr>
              <a:spcAft>
                <a:spcPts val="1200"/>
              </a:spcAft>
            </a:pPr>
            <a:r>
              <a:rPr lang="en-US" sz="2000" dirty="0" smtClean="0">
                <a:latin typeface="Arial" pitchFamily="34" charset="0"/>
                <a:cs typeface="Arial" pitchFamily="34" charset="0"/>
              </a:rPr>
              <a:t>2 kind of conversions: from-conversion and to-conversion</a:t>
            </a:r>
          </a:p>
          <a:p>
            <a:pPr lvl="1">
              <a:spcAft>
                <a:spcPts val="1200"/>
              </a:spcAft>
            </a:pPr>
            <a:r>
              <a:rPr lang="en-US" sz="2000" dirty="0" smtClean="0">
                <a:latin typeface="Arial" pitchFamily="34" charset="0"/>
                <a:cs typeface="Arial" pitchFamily="34" charset="0"/>
              </a:rPr>
              <a:t>One or both may be defined</a:t>
            </a:r>
          </a:p>
          <a:p>
            <a:pPr>
              <a:spcAft>
                <a:spcPts val="1200"/>
              </a:spcAft>
            </a:pPr>
            <a:r>
              <a:rPr lang="en-US" sz="2000" dirty="0" smtClean="0">
                <a:latin typeface="Arial" pitchFamily="34" charset="0"/>
                <a:cs typeface="Arial" pitchFamily="34" charset="0"/>
              </a:rPr>
              <a:t>Aligned with assignment</a:t>
            </a:r>
          </a:p>
          <a:p>
            <a:pPr>
              <a:spcAft>
                <a:spcPts val="1200"/>
              </a:spcAft>
            </a:pPr>
            <a:r>
              <a:rPr lang="en-US" sz="2000" dirty="0" smtClean="0">
                <a:latin typeface="Arial" pitchFamily="34" charset="0"/>
                <a:cs typeface="Arial" pitchFamily="34" charset="0"/>
              </a:rPr>
              <a:t>Setter is an assignment procedure for unit attribute</a:t>
            </a:r>
          </a:p>
          <a:p>
            <a:pPr marL="0" indent="0">
              <a:buNone/>
            </a:pPr>
            <a:endParaRPr lang="en-US" sz="2000" dirty="0" smtClean="0">
              <a:solidFill>
                <a:srgbClr val="0000FF"/>
              </a:solidFill>
              <a:latin typeface="Lucida Console" pitchFamily="49" charset="0"/>
            </a:endParaRPr>
          </a:p>
        </p:txBody>
      </p:sp>
      <p:sp>
        <p:nvSpPr>
          <p:cNvPr id="4" name="Объект 3"/>
          <p:cNvSpPr>
            <a:spLocks noGrp="1"/>
          </p:cNvSpPr>
          <p:nvPr>
            <p:ph sz="quarter" idx="2"/>
          </p:nvPr>
        </p:nvSpPr>
        <p:spPr>
          <a:xfrm>
            <a:off x="3505200" y="609600"/>
            <a:ext cx="5410200" cy="6124575"/>
          </a:xfrm>
        </p:spPr>
        <p:txBody>
          <a:bodyPr>
            <a:normAutofit/>
          </a:bodyPr>
          <a:lstStyle/>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A</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(b: B)//converts ‘from’ B into A </a:t>
            </a: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do … end</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 B// converts from A ‘to’ B</a:t>
            </a: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do </a:t>
            </a:r>
            <a:r>
              <a:rPr lang="en-US" sz="1800" b="1" dirty="0">
                <a:solidFill>
                  <a:srgbClr val="0000FF"/>
                </a:solidFill>
                <a:latin typeface="Lucida Console" pitchFamily="49" charset="0"/>
              </a:rPr>
              <a:t>… end</a:t>
            </a:r>
            <a:endParaRPr lang="en-US" sz="1800" b="1" dirty="0" smtClean="0">
              <a:solidFill>
                <a:srgbClr val="0000FF"/>
              </a:solidFill>
              <a:latin typeface="Lucida Console" pitchFamily="49" charset="0"/>
            </a:endParaRP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a:t>
            </a:r>
            <a:r>
              <a:rPr lang="en-US" sz="1800" dirty="0" err="1" smtClean="0">
                <a:solidFill>
                  <a:srgbClr val="0000FF"/>
                </a:solidFill>
                <a:latin typeface="Lucida Console" pitchFamily="49" charset="0"/>
              </a:rPr>
              <a:t>attr</a:t>
            </a:r>
            <a:r>
              <a:rPr lang="en-US" sz="1800" b="1" dirty="0" smtClean="0">
                <a:solidFill>
                  <a:srgbClr val="0000FF"/>
                </a:solidFill>
                <a:latin typeface="Lucida Console" pitchFamily="49" charset="0"/>
              </a:rPr>
              <a:t>: as this </a:t>
            </a:r>
            <a:r>
              <a:rPr lang="en-US" sz="1800" dirty="0" smtClean="0">
                <a:solidFill>
                  <a:srgbClr val="0000FF"/>
                </a:solidFill>
                <a:latin typeface="Lucida Console" pitchFamily="49" charset="0"/>
              </a:rPr>
              <a:t>:=(</a:t>
            </a:r>
            <a:r>
              <a:rPr lang="en-US" sz="1800" b="1" dirty="0" smtClean="0">
                <a:solidFill>
                  <a:srgbClr val="0000FF"/>
                </a:solidFill>
                <a:latin typeface="Lucida Console" pitchFamily="49" charset="0"/>
              </a:rPr>
              <a:t>as this</a:t>
            </a:r>
            <a:r>
              <a:rPr lang="en-US" sz="1800" dirty="0" smtClean="0">
                <a:solidFill>
                  <a:srgbClr val="0000FF"/>
                </a:solidFill>
                <a:latin typeface="Lucida Console" pitchFamily="49" charset="0"/>
              </a:rPr>
              <a:t>)</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a:t>
            </a:r>
            <a:r>
              <a:rPr lang="en-US" sz="1800" dirty="0" err="1" smtClean="0">
                <a:solidFill>
                  <a:srgbClr val="0000FF"/>
                </a:solidFill>
                <a:latin typeface="Lucida Console" pitchFamily="49" charset="0"/>
              </a:rPr>
              <a:t>attr</a:t>
            </a:r>
            <a:r>
              <a:rPr lang="en-US" sz="1800" dirty="0" smtClean="0">
                <a:solidFill>
                  <a:srgbClr val="0000FF"/>
                </a:solidFill>
                <a:latin typeface="Lucida Console" pitchFamily="49" charset="0"/>
              </a:rPr>
              <a:t> has setter with 1 parameter</a:t>
            </a:r>
          </a:p>
          <a:p>
            <a:pPr marL="0" indent="0">
              <a:buNone/>
            </a:pPr>
            <a:r>
              <a:rPr lang="en-US" sz="1800" b="1" dirty="0" smtClean="0">
                <a:solidFill>
                  <a:srgbClr val="0000FF"/>
                </a:solidFill>
                <a:latin typeface="Lucida Console" pitchFamily="49" charset="0"/>
              </a:rPr>
              <a:t>end</a:t>
            </a:r>
          </a:p>
          <a:p>
            <a:pPr marL="0" indent="0">
              <a:buNone/>
            </a:pPr>
            <a:endParaRPr lang="en-US" sz="1800" b="1" dirty="0" smtClean="0">
              <a:solidFill>
                <a:srgbClr val="0000FF"/>
              </a:solidFill>
              <a:latin typeface="Lucida Console" pitchFamily="49" charset="0"/>
            </a:endParaRPr>
          </a:p>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B  … </a:t>
            </a:r>
            <a:r>
              <a:rPr lang="en-US" sz="1800" b="1" dirty="0" smtClean="0">
                <a:solidFill>
                  <a:srgbClr val="0000FF"/>
                </a:solidFill>
                <a:latin typeface="Lucida Console" pitchFamily="49" charset="0"/>
              </a:rPr>
              <a:t>end </a:t>
            </a:r>
            <a:r>
              <a:rPr lang="en-US" sz="1800" dirty="0" smtClean="0">
                <a:solidFill>
                  <a:srgbClr val="0000FF"/>
                </a:solidFill>
                <a:latin typeface="Lucida Console" pitchFamily="49" charset="0"/>
              </a:rPr>
              <a:t>// Some unit B</a:t>
            </a:r>
          </a:p>
          <a:p>
            <a:pPr marL="0" indent="0">
              <a:buNone/>
            </a:pPr>
            <a:endParaRPr lang="en-US" sz="1800" b="1" dirty="0" smtClean="0">
              <a:solidFill>
                <a:srgbClr val="0000FF"/>
              </a:solidFill>
              <a:latin typeface="Lucida Console" pitchFamily="49" charset="0"/>
            </a:endParaRP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a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A</a:t>
            </a: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b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B</a:t>
            </a:r>
          </a:p>
          <a:p>
            <a:pPr marL="0" indent="0">
              <a:buNone/>
            </a:pPr>
            <a:r>
              <a:rPr lang="en-US" sz="1800" dirty="0" smtClean="0">
                <a:solidFill>
                  <a:srgbClr val="0000FF"/>
                </a:solidFill>
                <a:latin typeface="Lucida Console" pitchFamily="49" charset="0"/>
              </a:rPr>
              <a:t>a := b // a.:=(b) call ‘from’ </a:t>
            </a:r>
          </a:p>
          <a:p>
            <a:pPr marL="0" indent="0">
              <a:buNone/>
            </a:pPr>
            <a:r>
              <a:rPr lang="en-US" sz="1800" dirty="0" smtClean="0">
                <a:solidFill>
                  <a:srgbClr val="0000FF"/>
                </a:solidFill>
                <a:latin typeface="Lucida Console" pitchFamily="49" charset="0"/>
              </a:rPr>
              <a:t>b := a // b := a.:=() call ‘to’</a:t>
            </a:r>
          </a:p>
          <a:p>
            <a:pPr marL="0" indent="0">
              <a:buNone/>
            </a:pPr>
            <a:r>
              <a:rPr lang="en-US" sz="1800" dirty="0">
                <a:solidFill>
                  <a:srgbClr val="0000FF"/>
                </a:solidFill>
                <a:latin typeface="Lucida Console" pitchFamily="49" charset="0"/>
              </a:rPr>
              <a:t>foo (b: B) </a:t>
            </a:r>
            <a:r>
              <a:rPr lang="en-US" sz="1800" b="1" dirty="0">
                <a:solidFill>
                  <a:srgbClr val="0000FF"/>
                </a:solidFill>
                <a:latin typeface="Lucida Console" pitchFamily="49" charset="0"/>
              </a:rPr>
              <a:t>do</a:t>
            </a:r>
            <a:r>
              <a:rPr lang="en-US" sz="1800" dirty="0">
                <a:solidFill>
                  <a:srgbClr val="0000FF"/>
                </a:solidFill>
                <a:latin typeface="Lucida Console" pitchFamily="49" charset="0"/>
              </a:rPr>
              <a:t> … </a:t>
            </a:r>
            <a:r>
              <a:rPr lang="en-US" sz="1800" b="1" dirty="0">
                <a:solidFill>
                  <a:srgbClr val="0000FF"/>
                </a:solidFill>
                <a:latin typeface="Lucida Console" pitchFamily="49" charset="0"/>
              </a:rPr>
              <a:t>end</a:t>
            </a:r>
          </a:p>
          <a:p>
            <a:pPr marL="0" indent="0">
              <a:buNone/>
            </a:pPr>
            <a:r>
              <a:rPr lang="en-US" sz="1800" dirty="0">
                <a:solidFill>
                  <a:srgbClr val="0000FF"/>
                </a:solidFill>
                <a:latin typeface="Lucida Console" pitchFamily="49" charset="0"/>
              </a:rPr>
              <a:t>foo (a</a:t>
            </a:r>
            <a:r>
              <a:rPr lang="en-US" sz="1800" dirty="0" smtClean="0">
                <a:solidFill>
                  <a:srgbClr val="0000FF"/>
                </a:solidFill>
                <a:latin typeface="Lucida Console" pitchFamily="49" charset="0"/>
              </a:rPr>
              <a:t>) // conversion used here</a:t>
            </a:r>
          </a:p>
          <a:p>
            <a:pPr marL="0" indent="0">
              <a:buNone/>
            </a:pPr>
            <a:r>
              <a:rPr lang="en-US" sz="1800" dirty="0" err="1" smtClean="0">
                <a:solidFill>
                  <a:srgbClr val="0000FF"/>
                </a:solidFill>
                <a:latin typeface="Lucida Console" pitchFamily="49" charset="0"/>
              </a:rPr>
              <a:t>a.attr</a:t>
            </a:r>
            <a:r>
              <a:rPr lang="en-US" sz="1800" dirty="0" smtClean="0">
                <a:solidFill>
                  <a:srgbClr val="0000FF"/>
                </a:solidFill>
                <a:latin typeface="Lucida Console" pitchFamily="49" charset="0"/>
              </a:rPr>
              <a:t> := a // Setter for </a:t>
            </a:r>
            <a:r>
              <a:rPr lang="en-US" sz="1800" dirty="0" err="1" smtClean="0">
                <a:solidFill>
                  <a:srgbClr val="0000FF"/>
                </a:solidFill>
                <a:latin typeface="Lucida Console" pitchFamily="49" charset="0"/>
              </a:rPr>
              <a:t>attr</a:t>
            </a:r>
            <a:r>
              <a:rPr lang="en-US" sz="1800" dirty="0" smtClean="0">
                <a:solidFill>
                  <a:srgbClr val="0000FF"/>
                </a:solidFill>
                <a:latin typeface="Lucida Console" pitchFamily="49" charset="0"/>
              </a:rPr>
              <a:t> called</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44</a:t>
            </a:fld>
            <a:endParaRPr lang="en-US" dirty="0"/>
          </a:p>
        </p:txBody>
      </p:sp>
    </p:spTree>
    <p:extLst>
      <p:ext uri="{BB962C8B-B14F-4D97-AF65-F5344CB8AC3E}">
        <p14:creationId xmlns:p14="http://schemas.microsoft.com/office/powerpoint/2010/main" val="36007935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system </a:t>
            </a:r>
            <a:r>
              <a:rPr lang="en-US" sz="3400" b="1" dirty="0" err="1" smtClean="0">
                <a:solidFill>
                  <a:srgbClr val="CC6600"/>
                </a:solidFill>
                <a:latin typeface="Comic Sans MS" pitchFamily="66" charset="0"/>
              </a:rPr>
              <a:t>foudation</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52400" y="533400"/>
            <a:ext cx="8839200" cy="5804666"/>
          </a:xfrm>
        </p:spPr>
        <p:txBody>
          <a:bodyPr>
            <a:spAutoFit/>
          </a:bodyPr>
          <a:lstStyle/>
          <a:p>
            <a:pPr marL="0" indent="0">
              <a:buNone/>
            </a:pPr>
            <a:r>
              <a:rPr lang="en-US" sz="1600" b="1" dirty="0" err="1">
                <a:solidFill>
                  <a:srgbClr val="0000FF"/>
                </a:solidFill>
                <a:latin typeface="Lucida Console" pitchFamily="49" charset="0"/>
              </a:rPr>
              <a:t>val</a:t>
            </a:r>
            <a:r>
              <a:rPr lang="en-US" sz="1600" b="1" dirty="0">
                <a:solidFill>
                  <a:srgbClr val="0000FF"/>
                </a:solidFill>
                <a:latin typeface="Lucida Console" pitchFamily="49" charset="0"/>
              </a:rPr>
              <a:t> unit</a:t>
            </a:r>
            <a:r>
              <a:rPr lang="en-US" sz="1600" dirty="0">
                <a:solidFill>
                  <a:srgbClr val="0000FF"/>
                </a:solidFill>
                <a:latin typeface="Lucida Console" pitchFamily="49" charset="0"/>
              </a:rPr>
              <a:t> Bit</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Bit is just 0 or 1</a:t>
            </a:r>
          </a:p>
          <a:p>
            <a:pPr marL="0" indent="0">
              <a:buNone/>
            </a:pPr>
            <a:r>
              <a:rPr lang="en-US" sz="1600" dirty="0" smtClean="0">
                <a:solidFill>
                  <a:srgbClr val="0000FF"/>
                </a:solidFill>
                <a:latin typeface="Lucida Console" pitchFamily="49" charset="0"/>
              </a:rPr>
              <a:t>   0b0</a:t>
            </a:r>
            <a:r>
              <a:rPr lang="en-US" sz="1600" dirty="0">
                <a:solidFill>
                  <a:srgbClr val="0000FF"/>
                </a:solidFill>
                <a:latin typeface="Lucida Console" pitchFamily="49" charset="0"/>
              </a:rPr>
              <a:t>, 0b1</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&amp;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and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other </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or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other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0b0</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xor</a:t>
            </a:r>
            <a:r>
              <a:rPr lang="en-US" sz="1600" dirty="0">
                <a:solidFill>
                  <a:srgbClr val="0000FF"/>
                </a:solidFill>
                <a:latin typeface="Lucida Console" pitchFamily="49" charset="0"/>
              </a:rPr>
              <a:t>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other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r>
              <a:rPr lang="en-US" sz="1600" dirty="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not (): Bit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0b0</a:t>
            </a:r>
            <a:endParaRPr lang="ru-RU"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 Bit</a:t>
            </a:r>
          </a:p>
          <a:p>
            <a:pPr marL="0" indent="0">
              <a:buNone/>
            </a:pPr>
            <a:r>
              <a:rPr lang="sv-SE" sz="1600" b="1" dirty="0">
                <a:solidFill>
                  <a:srgbClr val="0000FF"/>
                </a:solidFill>
                <a:latin typeface="Lucida Console" pitchFamily="49" charset="0"/>
              </a:rPr>
              <a:t>val unit</a:t>
            </a:r>
            <a:r>
              <a:rPr lang="sv-SE" sz="1600" dirty="0">
                <a:solidFill>
                  <a:srgbClr val="0000FF"/>
                </a:solidFill>
                <a:latin typeface="Lucida Console" pitchFamily="49" charset="0"/>
              </a:rPr>
              <a:t> Bit [N: </a:t>
            </a:r>
            <a:r>
              <a:rPr lang="sv-SE" sz="1600" dirty="0" smtClean="0">
                <a:solidFill>
                  <a:srgbClr val="0000FF"/>
                </a:solidFill>
                <a:latin typeface="Lucida Console" pitchFamily="49" charset="0"/>
              </a:rPr>
              <a:t>Cardinal]</a:t>
            </a:r>
          </a:p>
          <a:p>
            <a:pPr marL="0" indent="0">
              <a:buNone/>
            </a:pP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data: </a:t>
            </a:r>
            <a:r>
              <a:rPr lang="en-US" sz="1600" b="1" dirty="0" err="1">
                <a:solidFill>
                  <a:srgbClr val="0000FF"/>
                </a:solidFill>
                <a:latin typeface="Lucida Console" pitchFamily="49" charset="0"/>
              </a:rPr>
              <a:t>val</a:t>
            </a:r>
            <a:r>
              <a:rPr lang="en-US" sz="1600" dirty="0">
                <a:solidFill>
                  <a:srgbClr val="0000FF"/>
                </a:solidFill>
                <a:latin typeface="Lucida Console" pitchFamily="49" charset="0"/>
              </a:rPr>
              <a:t> Array [0 .. N-1, Bit] // Bit </a:t>
            </a:r>
            <a:r>
              <a:rPr lang="en-US" sz="1600" dirty="0" smtClean="0">
                <a:solidFill>
                  <a:srgbClr val="0000FF"/>
                </a:solidFill>
                <a:latin typeface="Lucida Console" pitchFamily="49" charset="0"/>
              </a:rPr>
              <a:t>field</a:t>
            </a:r>
            <a:endParaRPr lang="sv-SE" sz="1600" dirty="0" smtClean="0">
              <a:solidFill>
                <a:srgbClr val="0000FF"/>
              </a:solidFill>
              <a:latin typeface="Lucida Console" pitchFamily="49" charset="0"/>
            </a:endParaRPr>
          </a:p>
          <a:p>
            <a:pPr marL="0" indent="0">
              <a:buNone/>
            </a:pPr>
            <a:r>
              <a:rPr lang="sv-SE" sz="1600" dirty="0">
                <a:solidFill>
                  <a:srgbClr val="0000FF"/>
                </a:solidFill>
                <a:latin typeface="Lucida Console" pitchFamily="49" charset="0"/>
              </a:rPr>
              <a:t> </a:t>
            </a:r>
            <a:r>
              <a:rPr lang="sv-SE" sz="1600" dirty="0" smtClean="0">
                <a:solidFill>
                  <a:srgbClr val="0000FF"/>
                </a:solidFill>
                <a:latin typeface="Lucida Console" pitchFamily="49" charset="0"/>
              </a:rPr>
              <a:t> ...</a:t>
            </a:r>
          </a:p>
          <a:p>
            <a:pPr marL="0" indent="0">
              <a:buNone/>
            </a:pPr>
            <a:r>
              <a:rPr lang="sv-SE" sz="1600" b="1" dirty="0" smtClean="0">
                <a:solidFill>
                  <a:srgbClr val="0000FF"/>
                </a:solidFill>
                <a:latin typeface="Lucida Console" pitchFamily="49" charset="0"/>
              </a:rPr>
              <a:t>end</a:t>
            </a:r>
            <a:endParaRPr lang="ru-RU"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45</a:t>
            </a:fld>
            <a:endParaRPr lang="en-US" dirty="0"/>
          </a:p>
        </p:txBody>
      </p:sp>
      <p:sp>
        <p:nvSpPr>
          <p:cNvPr id="3" name="TextBox 2"/>
          <p:cNvSpPr txBox="1"/>
          <p:nvPr/>
        </p:nvSpPr>
        <p:spPr>
          <a:xfrm>
            <a:off x="228600" y="6019800"/>
            <a:ext cx="8305800" cy="523220"/>
          </a:xfrm>
          <a:prstGeom prst="rect">
            <a:avLst/>
          </a:prstGeom>
          <a:noFill/>
        </p:spPr>
        <p:txBody>
          <a:bodyPr wrap="square" rtlCol="0">
            <a:spAutoFit/>
          </a:bodyPr>
          <a:lstStyle/>
          <a:p>
            <a:pPr algn="ctr"/>
            <a:r>
              <a:rPr lang="en-US" sz="2800" dirty="0" smtClean="0"/>
              <a:t>All unit types relies on Bit [N]</a:t>
            </a:r>
            <a:endParaRPr lang="en-US" sz="2800" dirty="0"/>
          </a:p>
        </p:txBody>
      </p:sp>
    </p:spTree>
    <p:extLst>
      <p:ext uri="{BB962C8B-B14F-4D97-AF65-F5344CB8AC3E}">
        <p14:creationId xmlns:p14="http://schemas.microsoft.com/office/powerpoint/2010/main" val="3367249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a:t>
            </a:r>
            <a:r>
              <a:rPr lang="en-US" sz="3400" b="1" dirty="0">
                <a:solidFill>
                  <a:srgbClr val="CC6600"/>
                </a:solidFill>
                <a:latin typeface="Comic Sans MS" pitchFamily="66" charset="0"/>
              </a:rPr>
              <a:t>objects</a:t>
            </a:r>
          </a:p>
        </p:txBody>
      </p:sp>
      <p:sp>
        <p:nvSpPr>
          <p:cNvPr id="3" name="Content Placeholder 2"/>
          <p:cNvSpPr>
            <a:spLocks noGrp="1"/>
          </p:cNvSpPr>
          <p:nvPr>
            <p:ph sz="quarter" idx="1"/>
          </p:nvPr>
        </p:nvSpPr>
        <p:spPr>
          <a:xfrm>
            <a:off x="76200" y="609600"/>
            <a:ext cx="2667000" cy="5638800"/>
          </a:xfrm>
        </p:spPr>
        <p:txBody>
          <a:bodyPr vert="horz" lIns="0" tIns="0" rIns="91440" bIns="45720" rtlCol="0">
            <a:normAutofit/>
          </a:bodyPr>
          <a:lstStyle/>
          <a:p>
            <a:r>
              <a:rPr lang="en-US" sz="2400" dirty="0" smtClean="0"/>
              <a:t>Every unit may define all known constant objects using </a:t>
            </a:r>
            <a:r>
              <a:rPr lang="en-US" sz="2400" b="1" dirty="0" err="1" smtClean="0"/>
              <a:t>const</a:t>
            </a:r>
            <a:r>
              <a:rPr lang="en-US" sz="2400" b="1" dirty="0" smtClean="0"/>
              <a:t> is</a:t>
            </a:r>
          </a:p>
          <a:p>
            <a:r>
              <a:rPr lang="en-US" sz="2400" dirty="0" smtClean="0"/>
              <a:t>Integer.1 is a valid constant object of type Integer</a:t>
            </a:r>
          </a:p>
          <a:p>
            <a:r>
              <a:rPr lang="en-US" sz="2400" dirty="0" smtClean="0"/>
              <a:t>To skip unit name prefix use </a:t>
            </a:r>
            <a:r>
              <a:rPr lang="en-US" sz="2400" b="1" dirty="0" err="1" smtClean="0"/>
              <a:t>use</a:t>
            </a:r>
            <a:r>
              <a:rPr lang="en-US" sz="2400" b="1" dirty="0" smtClean="0"/>
              <a:t> </a:t>
            </a:r>
            <a:r>
              <a:rPr lang="en-US" sz="2400" b="1" dirty="0" err="1" smtClean="0"/>
              <a:t>const</a:t>
            </a:r>
            <a:endParaRPr lang="ru-RU" sz="2400" b="1" dirty="0"/>
          </a:p>
        </p:txBody>
      </p:sp>
      <p:sp>
        <p:nvSpPr>
          <p:cNvPr id="4" name="Объект 3"/>
          <p:cNvSpPr>
            <a:spLocks noGrp="1"/>
          </p:cNvSpPr>
          <p:nvPr>
            <p:ph sz="quarter" idx="2"/>
          </p:nvPr>
        </p:nvSpPr>
        <p:spPr>
          <a:xfrm>
            <a:off x="2667000" y="533400"/>
            <a:ext cx="6477000" cy="6172200"/>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smtClean="0">
                <a:solidFill>
                  <a:srgbClr val="0000FF"/>
                </a:solidFill>
                <a:latin typeface="Lucida Console" pitchFamily="49" charset="0"/>
              </a:rPr>
              <a:t>extend</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Integer </a:t>
            </a:r>
            <a:r>
              <a:rPr lang="en-US" sz="1600" b="1"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b="1" dirty="0" smtClean="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a:t>
            </a:r>
            <a:r>
              <a:rPr lang="en-US" sz="1600" dirty="0" err="1">
                <a:solidFill>
                  <a:srgbClr val="0000FF"/>
                </a:solidFill>
                <a:latin typeface="Lucida Console" pitchFamily="49" charset="0"/>
              </a:rPr>
              <a:t>BitsNumber</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Integer</a:t>
            </a:r>
            <a:r>
              <a:rPr lang="en-US" sz="1600" b="1" dirty="0">
                <a:solidFill>
                  <a:srgbClr val="0000FF"/>
                </a:solidFill>
                <a:latin typeface="Lucida Console" pitchFamily="49" charset="0"/>
              </a:rPr>
              <a:t>] extend</a:t>
            </a:r>
            <a:r>
              <a:rPr lang="en-US" sz="1600" dirty="0">
                <a:solidFill>
                  <a:srgbClr val="0000FF"/>
                </a:solidFill>
                <a:latin typeface="Lucida Console" pitchFamily="49" charset="0"/>
              </a:rPr>
              <a:t> Numeric, </a:t>
            </a:r>
            <a:r>
              <a:rPr lang="en-US" sz="1600" dirty="0" smtClean="0">
                <a:solidFill>
                  <a:srgbClr val="0000FF"/>
                </a:solidFill>
                <a:latin typeface="Lucida Console" pitchFamily="49" charset="0"/>
              </a:rPr>
              <a:t>Enumeration</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minInteger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maxInteger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That is ordered set defined as range of all Integer constant values (objects) */</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minInteger</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maxInteger</a:t>
            </a:r>
            <a:endParaRPr lang="en-US" sz="1600"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Integer</a:t>
            </a:r>
            <a:r>
              <a:rPr lang="en-US" sz="1600" b="1" dirty="0" smtClean="0">
                <a:solidFill>
                  <a:srgbClr val="0000FF"/>
                </a:solidFill>
                <a:latin typeface="Lucida Console" pitchFamily="49" charset="0"/>
              </a:rPr>
              <a:t> do</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data </a:t>
            </a:r>
            <a:r>
              <a:rPr lang="en-US" sz="1600" dirty="0">
                <a:solidFill>
                  <a:srgbClr val="0000FF"/>
                </a:solidFill>
                <a:latin typeface="Lucida Console" pitchFamily="49" charset="0"/>
              </a:rPr>
              <a:t>:=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{this}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data: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a:t>
            </a:r>
          </a:p>
          <a:p>
            <a:pPr marL="0" indent="0">
              <a:buNone/>
            </a:pPr>
            <a:r>
              <a:rPr lang="en-US" sz="1600" b="1" dirty="0">
                <a:solidFill>
                  <a:srgbClr val="0000FF"/>
                </a:solidFill>
                <a:latin typeface="Lucida Console" pitchFamily="49" charset="0"/>
              </a:rPr>
              <a:t>invariant</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BitsNumber</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&gt; 0 </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Number of bits in Integer must be greater than zero</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Any </a:t>
            </a: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Real, Boolean</a:t>
            </a:r>
            <a:r>
              <a:rPr lang="en-US" sz="1600" dirty="0">
                <a:solidFill>
                  <a:srgbClr val="0000FF"/>
                </a:solidFill>
                <a:latin typeface="Lucida Console" pitchFamily="49" charset="0"/>
              </a:rPr>
              <a:t>, Character, Bit, </a:t>
            </a:r>
            <a:r>
              <a:rPr lang="en-US" sz="1600" dirty="0" smtClean="0">
                <a:solidFill>
                  <a:srgbClr val="0000FF"/>
                </a:solidFill>
                <a:latin typeface="Lucida Console" pitchFamily="49" charset="0"/>
              </a:rPr>
              <a:t>String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46</a:t>
            </a:fld>
            <a:endParaRPr lang="en-US" dirty="0"/>
          </a:p>
        </p:txBody>
      </p:sp>
    </p:spTree>
    <p:extLst>
      <p:ext uri="{BB962C8B-B14F-4D97-AF65-F5344CB8AC3E}">
        <p14:creationId xmlns:p14="http://schemas.microsoft.com/office/powerpoint/2010/main" val="26430266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objects - examples</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533400"/>
            <a:ext cx="9067800" cy="6172200"/>
          </a:xfrm>
        </p:spPr>
        <p:txBody>
          <a:bodyPr>
            <a:no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WeekDay</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Monday</a:t>
            </a:r>
            <a:r>
              <a:rPr lang="en-US" sz="1600" dirty="0">
                <a:solidFill>
                  <a:srgbClr val="0000FF"/>
                </a:solidFill>
                <a:latin typeface="Lucida Console" pitchFamily="49" charset="0"/>
              </a:rPr>
              <a:t>, Tuesday, Wednesday, Thursday, Friday, </a:t>
            </a:r>
            <a:r>
              <a:rPr lang="en-US" sz="1600" dirty="0" smtClean="0">
                <a:solidFill>
                  <a:srgbClr val="0000FF"/>
                </a:solidFill>
                <a:latin typeface="Lucida Console" pitchFamily="49" charset="0"/>
              </a:rPr>
              <a:t>Saturday,</a:t>
            </a:r>
          </a:p>
          <a:p>
            <a:pPr marL="0" indent="0">
              <a:buNone/>
            </a:pPr>
            <a:r>
              <a:rPr lang="en-US" sz="1600" dirty="0" smtClean="0">
                <a:solidFill>
                  <a:srgbClr val="0000FF"/>
                </a:solidFill>
                <a:latin typeface="Lucida Console" pitchFamily="49" charset="0"/>
              </a:rPr>
              <a:t>     Sunday</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WeekDay</a:t>
            </a: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(Monday)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(day</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do</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if </a:t>
            </a:r>
            <a:r>
              <a:rPr lang="en-US" sz="1600" dirty="0">
                <a:solidFill>
                  <a:srgbClr val="0000FF"/>
                </a:solidFill>
                <a:latin typeface="Lucida Console" pitchFamily="49" charset="0"/>
              </a:rPr>
              <a:t>day</a:t>
            </a:r>
            <a:r>
              <a:rPr lang="en-US" sz="1600" b="1" dirty="0">
                <a:solidFill>
                  <a:srgbClr val="0000FF"/>
                </a:solidFill>
                <a:latin typeface="Lucida Console" pitchFamily="49" charset="0"/>
              </a:rPr>
              <a:t> 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Monday</a:t>
            </a:r>
            <a:r>
              <a:rPr lang="en-US" sz="1600" b="1" dirty="0" err="1" smtClean="0">
                <a:solidFill>
                  <a:srgbClr val="0000FF"/>
                </a:solidFill>
                <a:latin typeface="Lucida Console" pitchFamily="49" charset="0"/>
              </a:rPr>
              <a:t>..</a:t>
            </a:r>
            <a:r>
              <a:rPr lang="en-US" sz="1600" dirty="0" err="1" smtClean="0">
                <a:solidFill>
                  <a:srgbClr val="0000FF"/>
                </a:solidFill>
                <a:latin typeface="Lucida Console" pitchFamily="49" charset="0"/>
              </a:rPr>
              <a:t>Friday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StandardIO.putNL</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(“Work day – go to the office</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Saturday,Sunday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StandardIO.putNL</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WeekEnd</a:t>
            </a:r>
            <a:r>
              <a:rPr lang="en-US" sz="1600" dirty="0">
                <a:solidFill>
                  <a:srgbClr val="0000FF"/>
                </a:solidFill>
                <a:latin typeface="Lucida Console" pitchFamily="49" charset="0"/>
              </a:rPr>
              <a:t> – do what you like</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a1,</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a2(T</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3(</a:t>
            </a:r>
            <a:r>
              <a:rPr lang="en-US" sz="1600" dirty="0" smtClean="0">
                <a:solidFill>
                  <a:srgbClr val="0000FF"/>
                </a:solidFill>
                <a:latin typeface="Lucida Console" pitchFamily="49" charset="0"/>
              </a:rPr>
              <a:t>T1</a:t>
            </a:r>
            <a:r>
              <a:rPr lang="en-US" sz="1600" dirty="0">
                <a:solidFill>
                  <a:srgbClr val="0000FF"/>
                </a:solidFill>
                <a:latin typeface="Lucida Console" pitchFamily="49" charset="0"/>
              </a:rPr>
              <a:t>, T2</a:t>
            </a:r>
            <a:r>
              <a:rPr lang="en-US" sz="1600" dirty="0" smtClean="0">
                <a:solidFill>
                  <a:srgbClr val="0000FF"/>
                </a:solidFill>
                <a:latin typeface="Lucida Console" pitchFamily="49" charset="0"/>
              </a:rPr>
              <a:t>)</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 do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arg</a:t>
            </a:r>
            <a:r>
              <a:rPr lang="en-US" sz="1600" dirty="0">
                <a:solidFill>
                  <a:srgbClr val="0000FF"/>
                </a:solidFill>
                <a:latin typeface="Lucida Console" pitchFamily="49" charset="0"/>
              </a:rPr>
              <a:t>: T)</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do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 (arg1</a:t>
            </a:r>
            <a:r>
              <a:rPr lang="en-US" sz="1600" dirty="0">
                <a:solidFill>
                  <a:srgbClr val="0000FF"/>
                </a:solidFill>
                <a:latin typeface="Lucida Console" pitchFamily="49" charset="0"/>
              </a:rPr>
              <a:t>: T1; arg2: T2)</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x</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A.a1</a:t>
            </a:r>
          </a:p>
          <a:p>
            <a:pPr marL="0" indent="0">
              <a:buNone/>
            </a:pPr>
            <a:r>
              <a:rPr lang="en-US" sz="1600" dirty="0" smtClean="0">
                <a:solidFill>
                  <a:srgbClr val="0000FF"/>
                </a:solidFill>
                <a:latin typeface="Lucida Console" pitchFamily="49" charset="0"/>
              </a:rPr>
              <a:t>y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A.a2</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47</a:t>
            </a:fld>
            <a:endParaRPr lang="en-US" dirty="0"/>
          </a:p>
        </p:txBody>
      </p:sp>
    </p:spTree>
    <p:extLst>
      <p:ext uri="{BB962C8B-B14F-4D97-AF65-F5344CB8AC3E}">
        <p14:creationId xmlns:p14="http://schemas.microsoft.com/office/powerpoint/2010/main" val="19690101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872152" cy="6324600"/>
          </a:xfrm>
        </p:spPr>
        <p:txBody>
          <a:bodyPr>
            <a:noAutofit/>
          </a:bodyPr>
          <a:lstStyle/>
          <a:p>
            <a:pPr marL="0" indent="0">
              <a:buNone/>
            </a:pPr>
            <a:r>
              <a:rPr lang="en-US" sz="1100" b="1" dirty="0" smtClean="0">
                <a:solidFill>
                  <a:srgbClr val="0000FF"/>
                </a:solidFill>
                <a:latin typeface="Lucida Console" pitchFamily="49" charset="0"/>
              </a:rPr>
              <a:t>virtual </a:t>
            </a:r>
            <a:r>
              <a:rPr lang="en-US" sz="1100" b="1" dirty="0">
                <a:solidFill>
                  <a:srgbClr val="0000FF"/>
                </a:solidFill>
                <a:latin typeface="Lucida Console" pitchFamily="49" charset="0"/>
              </a:rPr>
              <a:t>unit</a:t>
            </a:r>
            <a:r>
              <a:rPr lang="en-US" sz="1100" dirty="0">
                <a:solidFill>
                  <a:srgbClr val="0000FF"/>
                </a:solidFill>
                <a:latin typeface="Lucida Console" pitchFamily="49" charset="0"/>
              </a:rPr>
              <a:t> Any </a:t>
            </a:r>
            <a:r>
              <a:rPr lang="en-US" sz="1100" b="1" dirty="0">
                <a:solidFill>
                  <a:srgbClr val="0000FF"/>
                </a:solidFill>
                <a:latin typeface="Lucida Console" pitchFamily="49" charset="0"/>
              </a:rPr>
              <a:t>use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Integer, Real, Boolean, Character, Bit, String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Shallow equality tests</a:t>
            </a:r>
            <a:endParaRPr lang="en-US" sz="1100" dirty="0" smtClean="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foreign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that) </a:t>
            </a:r>
            <a:r>
              <a:rPr lang="en-US" sz="1100" b="1" dirty="0">
                <a:solidFill>
                  <a:srgbClr val="0000FF"/>
                </a:solidFill>
                <a:latin typeface="Lucida Console" pitchFamily="49" charset="0"/>
              </a:rPr>
              <a:t>end</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equality tests</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return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Assignment definition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Utility</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toString</a:t>
            </a:r>
            <a:r>
              <a:rPr lang="en-US" sz="1100" dirty="0">
                <a:solidFill>
                  <a:srgbClr val="0000FF"/>
                </a:solidFill>
                <a:latin typeface="Lucida Console" pitchFamily="49" charset="0"/>
              </a:rPr>
              <a:t>: String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b="1" dirty="0">
                <a:solidFill>
                  <a:srgbClr val="0000FF"/>
                </a:solidFill>
                <a:latin typeface="Lucida Console" pitchFamily="49" charset="0"/>
              </a:rPr>
              <a:t>foreign </a:t>
            </a:r>
            <a:r>
              <a:rPr lang="en-US" sz="1100" b="1" dirty="0" smtClean="0">
                <a:solidFill>
                  <a:srgbClr val="0000FF"/>
                </a:solidFill>
                <a:latin typeface="Lucida Console" pitchFamily="49" charset="0"/>
              </a:rPr>
              <a:t>ensure return </a:t>
            </a:r>
            <a:r>
              <a:rPr lang="en-US" sz="1100" dirty="0" smtClean="0">
                <a:solidFill>
                  <a:srgbClr val="0000FF"/>
                </a:solidFill>
                <a:latin typeface="Lucida Console" pitchFamily="49" charset="0"/>
              </a:rPr>
              <a:t>&gt;= 0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Any</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System</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clone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Shallow version of the object clone </a:t>
            </a:r>
            <a:r>
              <a:rPr lang="en-US" sz="1100" dirty="0" smtClean="0">
                <a:solidFill>
                  <a:srgbClr val="0000FF"/>
                </a:solidFill>
                <a:latin typeface="Lucida Console" pitchFamily="49" charset="0"/>
              </a:rPr>
              <a:t>operation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deepClone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version of the object clone operation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System</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Platform</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IntegerBitsCount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RealBitsCount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64</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CharacterBitsCount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BooleanBitsCount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PointerBitsCount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BitsInByteCount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Platform</a:t>
            </a:r>
          </a:p>
        </p:txBody>
      </p:sp>
      <p:grpSp>
        <p:nvGrpSpPr>
          <p:cNvPr id="41" name="Group 40"/>
          <p:cNvGrpSpPr/>
          <p:nvPr/>
        </p:nvGrpSpPr>
        <p:grpSpPr>
          <a:xfrm>
            <a:off x="5667466" y="3243608"/>
            <a:ext cx="3240610" cy="3481130"/>
            <a:chOff x="5667466" y="3243608"/>
            <a:chExt cx="3240610" cy="3481130"/>
          </a:xfrm>
        </p:grpSpPr>
        <p:sp>
          <p:nvSpPr>
            <p:cNvPr id="6" name="Овал 5"/>
            <p:cNvSpPr/>
            <p:nvPr/>
          </p:nvSpPr>
          <p:spPr>
            <a:xfrm>
              <a:off x="7151105" y="3243608"/>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Any</a:t>
              </a:r>
              <a:endParaRPr lang="en-US" dirty="0">
                <a:latin typeface="Arial" pitchFamily="34" charset="0"/>
                <a:cs typeface="Arial" pitchFamily="34" charset="0"/>
              </a:endParaRPr>
            </a:p>
          </p:txBody>
        </p:sp>
        <p:sp>
          <p:nvSpPr>
            <p:cNvPr id="9" name="Овал 29"/>
            <p:cNvSpPr/>
            <p:nvPr/>
          </p:nvSpPr>
          <p:spPr>
            <a:xfrm>
              <a:off x="6811934" y="523813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0" name="Прямая со стрелкой 35"/>
            <p:cNvCxnSpPr>
              <a:stCxn id="9" idx="0"/>
              <a:endCxn id="6" idx="4"/>
            </p:cNvCxnSpPr>
            <p:nvPr/>
          </p:nvCxnSpPr>
          <p:spPr>
            <a:xfrm flipV="1">
              <a:off x="7264372" y="3710333"/>
              <a:ext cx="339171" cy="152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Овал 29"/>
            <p:cNvSpPr/>
            <p:nvPr/>
          </p:nvSpPr>
          <p:spPr>
            <a:xfrm>
              <a:off x="8003201"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14" name="Овал 29"/>
            <p:cNvSpPr/>
            <p:nvPr/>
          </p:nvSpPr>
          <p:spPr>
            <a:xfrm>
              <a:off x="5667466"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15" name="Овал 29"/>
            <p:cNvSpPr/>
            <p:nvPr/>
          </p:nvSpPr>
          <p:spPr>
            <a:xfrm>
              <a:off x="6662528" y="625801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16" name="Прямая со стрелкой 35"/>
            <p:cNvCxnSpPr>
              <a:stCxn id="13" idx="0"/>
            </p:cNvCxnSpPr>
            <p:nvPr/>
          </p:nvCxnSpPr>
          <p:spPr>
            <a:xfrm flipH="1" flipV="1">
              <a:off x="7603543" y="3710333"/>
              <a:ext cx="852096"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35"/>
            <p:cNvCxnSpPr>
              <a:stCxn id="14" idx="0"/>
              <a:endCxn id="6" idx="4"/>
            </p:cNvCxnSpPr>
            <p:nvPr/>
          </p:nvCxnSpPr>
          <p:spPr>
            <a:xfrm flipV="1">
              <a:off x="6119904" y="3710333"/>
              <a:ext cx="1483639"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35"/>
            <p:cNvCxnSpPr>
              <a:stCxn id="15" idx="0"/>
              <a:endCxn id="13" idx="4"/>
            </p:cNvCxnSpPr>
            <p:nvPr/>
          </p:nvCxnSpPr>
          <p:spPr>
            <a:xfrm flipV="1">
              <a:off x="7114966" y="5715044"/>
              <a:ext cx="1340673"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35"/>
            <p:cNvCxnSpPr>
              <a:stCxn id="15" idx="0"/>
              <a:endCxn id="14" idx="4"/>
            </p:cNvCxnSpPr>
            <p:nvPr/>
          </p:nvCxnSpPr>
          <p:spPr>
            <a:xfrm flipH="1" flipV="1">
              <a:off x="6119904" y="5715044"/>
              <a:ext cx="995062"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48</a:t>
            </a:fld>
            <a:endParaRPr lang="en-US" dirty="0"/>
          </a:p>
        </p:txBody>
      </p:sp>
    </p:spTree>
    <p:extLst>
      <p:ext uri="{BB962C8B-B14F-4D97-AF65-F5344CB8AC3E}">
        <p14:creationId xmlns:p14="http://schemas.microsoft.com/office/powerpoint/2010/main" val="21340243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719752" cy="6096000"/>
          </a:xfrm>
        </p:spPr>
        <p:txBody>
          <a:bodyPr>
            <a:noAutofit/>
          </a:bodyPr>
          <a:lstStyle/>
          <a:p>
            <a:pPr marL="0" indent="0">
              <a:buNone/>
            </a:pPr>
            <a:r>
              <a:rPr lang="en-US" sz="1100" b="1" dirty="0" err="1">
                <a:solidFill>
                  <a:srgbClr val="0000FF"/>
                </a:solidFill>
                <a:latin typeface="Lucida Console" pitchFamily="49" charset="0"/>
              </a:rPr>
              <a:t>val</a:t>
            </a:r>
            <a:r>
              <a:rPr lang="en-US" sz="1100" b="1" dirty="0">
                <a:solidFill>
                  <a:srgbClr val="0000FF"/>
                </a:solidFill>
                <a:latin typeface="Lucida Console" pitchFamily="49" charset="0"/>
              </a:rPr>
              <a:t> unit</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extend</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Enumeration</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b="1" dirty="0">
                <a:solidFill>
                  <a:srgbClr val="0000FF"/>
                </a:solidFill>
                <a:latin typeface="Lucida Console" pitchFamily="49" charset="0"/>
              </a:rPr>
              <a:t> is</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false.init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(0), </a:t>
            </a:r>
            <a:r>
              <a:rPr lang="en-US" sz="1100" dirty="0" err="1">
                <a:solidFill>
                  <a:srgbClr val="0000FF"/>
                </a:solidFill>
                <a:latin typeface="Lucida Console" pitchFamily="49" charset="0"/>
              </a:rPr>
              <a:t>true.init</a:t>
            </a:r>
            <a:r>
              <a:rPr lang="en-US" sz="1100" dirty="0">
                <a:solidFill>
                  <a:srgbClr val="0000FF"/>
                </a:solidFill>
                <a:latin typeface="Lucida Console" pitchFamily="49" charset="0"/>
              </a:rPr>
              <a:t> (1</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&lt;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=&gt; </a:t>
            </a:r>
            <a:r>
              <a:rPr lang="en-US" sz="1100" dirty="0" smtClean="0">
                <a:solidFill>
                  <a:srgbClr val="0000FF"/>
                </a:solidFill>
                <a:latin typeface="Lucida Console" pitchFamily="49" charset="0"/>
              </a:rPr>
              <a:t>other</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err="1">
                <a:solidFill>
                  <a:srgbClr val="0000FF"/>
                </a:solidFill>
                <a:latin typeface="Lucida Console" pitchFamily="49" charset="0"/>
              </a:rPr>
              <a:t>this</a:t>
            </a:r>
            <a:r>
              <a:rPr lang="en-US" sz="1100" dirty="0" err="1">
                <a:solidFill>
                  <a:srgbClr val="0000FF"/>
                </a:solidFill>
                <a:latin typeface="Lucida Console" pitchFamily="49" charset="0"/>
              </a:rPr>
              <a:t>.data</a:t>
            </a:r>
            <a:r>
              <a:rPr lang="en-US" sz="1100" dirty="0">
                <a:solidFill>
                  <a:srgbClr val="0000FF"/>
                </a:solidFill>
                <a:latin typeface="Lucida Console" pitchFamily="49" charset="0"/>
              </a:rPr>
              <a:t> = </a:t>
            </a:r>
            <a:r>
              <a:rPr lang="en-US" sz="1100" dirty="0" err="1" smtClean="0">
                <a:solidFill>
                  <a:srgbClr val="0000FF"/>
                </a:solidFill>
                <a:latin typeface="Lucida Console" pitchFamily="49" charset="0"/>
              </a:rPr>
              <a:t>other.data</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succ</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pred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 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first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last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true</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count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2</a:t>
            </a: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ord</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dirty="0" err="1" smtClean="0">
                <a:solidFill>
                  <a:srgbClr val="0000FF"/>
                </a:solidFill>
                <a:latin typeface="Lucida Console" pitchFamily="49" charset="0"/>
              </a:rPr>
              <a:t>Platform.BooleanBitsCount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Platform.BitsInByteCount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&amp;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and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or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a:t>
            </a:r>
            <a:r>
              <a:rPr lang="en-US" sz="1100" b="1" dirty="0" smtClean="0">
                <a:solidFill>
                  <a:srgbClr val="0000FF"/>
                </a:solidFill>
                <a:latin typeface="Lucida Console" pitchFamily="49" charset="0"/>
              </a:rPr>
              <a:t>then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false </a:t>
            </a:r>
            <a:r>
              <a:rPr lang="en-US" sz="1100" b="1" dirty="0" smtClean="0">
                <a:solidFill>
                  <a:srgbClr val="0000FF"/>
                </a:solidFill>
                <a:latin typeface="Lucida Console" pitchFamily="49" charset="0"/>
              </a:rPr>
              <a:t>else</a:t>
            </a:r>
            <a:r>
              <a:rPr lang="en-US" sz="1100" dirty="0" smtClean="0">
                <a:solidFill>
                  <a:srgbClr val="0000FF"/>
                </a:solidFill>
                <a:latin typeface="Lucida Console" pitchFamily="49" charset="0"/>
              </a:rPr>
              <a:t> 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xor</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 </a:t>
            </a:r>
            <a:r>
              <a:rPr lang="en-US" sz="1100" b="1" dirty="0" smtClean="0">
                <a:solidFill>
                  <a:srgbClr val="0000FF"/>
                </a:solidFill>
                <a:latin typeface="Lucida Console" pitchFamily="49" charset="0"/>
              </a:rPr>
              <a:t>else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implies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other</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not </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toInteger</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Boolean </a:t>
            </a:r>
            <a:r>
              <a:rPr lang="en-US" sz="1100" dirty="0">
                <a:solidFill>
                  <a:srgbClr val="0000FF"/>
                </a:solidFill>
                <a:latin typeface="Lucida Console" pitchFamily="49" charset="0"/>
              </a:rPr>
              <a:t>(value: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value.data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Boolean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0xb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 </a:t>
            </a:r>
            <a:r>
              <a:rPr lang="en-US" sz="1100" dirty="0">
                <a:solidFill>
                  <a:srgbClr val="0000FF"/>
                </a:solidFill>
                <a:latin typeface="Lucida Console" pitchFamily="49" charset="0"/>
              </a:rPr>
              <a:t>Boolean (value: Integer) </a:t>
            </a:r>
            <a:r>
              <a:rPr lang="en-US" sz="1100" b="1" dirty="0" smtClean="0">
                <a:solidFill>
                  <a:srgbClr val="0000FF"/>
                </a:solidFill>
                <a:latin typeface="Lucida Console" pitchFamily="49" charset="0"/>
              </a:rPr>
              <a:t>require </a:t>
            </a:r>
            <a:r>
              <a:rPr lang="en-US" sz="1100" dirty="0" smtClean="0">
                <a:solidFill>
                  <a:srgbClr val="0000FF"/>
                </a:solidFill>
                <a:latin typeface="Lucida Console" pitchFamily="49" charset="0"/>
              </a:rPr>
              <a:t>value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0..1 </a:t>
            </a:r>
            <a:r>
              <a:rPr lang="en-US" sz="1100" b="1" dirty="0" smtClean="0">
                <a:solidFill>
                  <a:srgbClr val="0000FF"/>
                </a:solidFill>
                <a:latin typeface="Lucida Console" pitchFamily="49" charset="0"/>
              </a:rPr>
              <a:t>do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value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data: Bit [</a:t>
            </a:r>
            <a:r>
              <a:rPr lang="en-US" sz="1100" dirty="0" err="1">
                <a:solidFill>
                  <a:srgbClr val="0000FF"/>
                </a:solidFill>
                <a:latin typeface="Lucida Console" pitchFamily="49" charset="0"/>
              </a:rPr>
              <a:t>Platform.BooleanBitsCount</a:t>
            </a:r>
            <a:r>
              <a:rPr lang="en-US" sz="1100" dirty="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invariant</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and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dirty="0" err="1" smtClean="0">
                <a:solidFill>
                  <a:srgbClr val="0000FF"/>
                </a:solidFill>
                <a:latin typeface="Lucida Console" pitchFamily="49" charset="0"/>
              </a:rPr>
              <a:t>idempotence</a:t>
            </a:r>
            <a:r>
              <a:rPr lang="en-US" sz="1100" dirty="0" smtClean="0">
                <a:solidFill>
                  <a:srgbClr val="0000FF"/>
                </a:solidFill>
                <a:latin typeface="Lucida Console" pitchFamily="49" charset="0"/>
              </a:rPr>
              <a:t> of 'and'</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this /// </a:t>
            </a:r>
            <a:r>
              <a:rPr lang="en-US" sz="1100" dirty="0" err="1">
                <a:solidFill>
                  <a:srgbClr val="0000FF"/>
                </a:solidFill>
                <a:latin typeface="Lucida Console" pitchFamily="49" charset="0"/>
              </a:rPr>
              <a:t>idempotence</a:t>
            </a:r>
            <a:r>
              <a:rPr lang="en-US" sz="1100" dirty="0">
                <a:solidFill>
                  <a:srgbClr val="0000FF"/>
                </a:solidFill>
                <a:latin typeface="Lucida Console" pitchFamily="49" charset="0"/>
              </a:rPr>
              <a:t> of 'or'</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and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 complementation</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true /// complementation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Boolean</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49</a:t>
            </a:fld>
            <a:endParaRPr lang="en-US" dirty="0"/>
          </a:p>
        </p:txBody>
      </p:sp>
    </p:spTree>
    <p:extLst>
      <p:ext uri="{BB962C8B-B14F-4D97-AF65-F5344CB8AC3E}">
        <p14:creationId xmlns:p14="http://schemas.microsoft.com/office/powerpoint/2010/main" val="3579752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5248275" cy="636360"/>
          </a:xfrm>
        </p:spPr>
        <p:txBody>
          <a:bodyPr>
            <a:normAutofit fontScale="90000"/>
          </a:bodyPr>
          <a:lstStyle/>
          <a:p>
            <a:r>
              <a:rPr lang="en-US" sz="3600" b="1" dirty="0">
                <a:solidFill>
                  <a:srgbClr val="CC6600"/>
                </a:solidFill>
                <a:latin typeface="Comic Sans MS" pitchFamily="66" charset="0"/>
              </a:rPr>
              <a:t>Rationale</a:t>
            </a:r>
          </a:p>
        </p:txBody>
      </p:sp>
      <p:sp>
        <p:nvSpPr>
          <p:cNvPr id="3" name="Content Placeholder 2"/>
          <p:cNvSpPr>
            <a:spLocks noGrp="1"/>
          </p:cNvSpPr>
          <p:nvPr>
            <p:ph sz="half" idx="1"/>
          </p:nvPr>
        </p:nvSpPr>
        <p:spPr>
          <a:xfrm>
            <a:off x="76200" y="685800"/>
            <a:ext cx="8991600" cy="5791200"/>
          </a:xfrm>
        </p:spPr>
        <p:txBody>
          <a:bodyPr>
            <a:noAutofit/>
          </a:bodyPr>
          <a:lstStyle/>
          <a:p>
            <a:pPr marL="285750" indent="-285750"/>
            <a:r>
              <a:rPr lang="en-US" sz="2400" dirty="0" smtClean="0"/>
              <a:t>Progress goes on instantly. Mankind looks for better ways of doing everything including better programming languages as foundation of the software development. Make life better!</a:t>
            </a:r>
          </a:p>
          <a:p>
            <a:pPr marL="285750" indent="-285750"/>
            <a:r>
              <a:rPr lang="en-US" sz="2400" dirty="0" smtClean="0"/>
              <a:t>Shorten time to today and future market for the software solutions and services</a:t>
            </a:r>
          </a:p>
          <a:p>
            <a:pPr marL="685800" lvl="1"/>
            <a:r>
              <a:rPr lang="en-US" dirty="0" smtClean="0"/>
              <a:t>Reuse of already well-tested (verified) software components</a:t>
            </a:r>
          </a:p>
          <a:p>
            <a:pPr marL="285750" indent="-285750"/>
            <a:r>
              <a:rPr lang="en-US" sz="2400" dirty="0" smtClean="0"/>
              <a:t>Reduce cost of software development</a:t>
            </a:r>
          </a:p>
          <a:p>
            <a:pPr marL="685800" lvl="1"/>
            <a:r>
              <a:rPr lang="en-US" dirty="0" smtClean="0"/>
              <a:t>Increase productivity of the software development process</a:t>
            </a:r>
          </a:p>
          <a:p>
            <a:pPr marL="285750" indent="-285750"/>
            <a:r>
              <a:rPr lang="en-US" sz="2400" dirty="0" smtClean="0"/>
              <a:t>Increase the reliability of the software being developed</a:t>
            </a:r>
          </a:p>
          <a:p>
            <a:pPr marL="685800" lvl="1"/>
            <a:r>
              <a:rPr lang="en-US" dirty="0" smtClean="0"/>
              <a:t>Decrease the cost of software maintenance and support</a:t>
            </a:r>
          </a:p>
          <a:p>
            <a:pPr marL="285750"/>
            <a:r>
              <a:rPr lang="en-US" sz="2400" dirty="0" smtClean="0"/>
              <a:t>Address end user needs – code performance, code size and power efficiency</a:t>
            </a:r>
          </a:p>
          <a:p>
            <a:pPr marL="685800" lvl="1"/>
            <a:r>
              <a:rPr lang="en-US" dirty="0" smtClean="0"/>
              <a:t>Work across different current and future HW and SW architectures</a:t>
            </a:r>
          </a:p>
          <a:p>
            <a:pPr marL="285750"/>
            <a:r>
              <a:rPr lang="en-US" sz="2400" dirty="0" smtClean="0"/>
              <a:t>Establish the base for the software synthesis</a:t>
            </a:r>
            <a:endParaRPr lang="ru-RU"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a:t>
            </a:fld>
            <a:endParaRPr lang="en-US" dirty="0"/>
          </a:p>
        </p:txBody>
      </p:sp>
    </p:spTree>
    <p:extLst>
      <p:ext uri="{BB962C8B-B14F-4D97-AF65-F5344CB8AC3E}">
        <p14:creationId xmlns:p14="http://schemas.microsoft.com/office/powerpoint/2010/main" val="35286313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1658"/>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Extended overloading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533145"/>
            <a:ext cx="3277508" cy="5972175"/>
          </a:xfrm>
        </p:spPr>
        <p:txBody>
          <a:bodyPr vert="horz" lIns="0" tIns="0" rIns="91440" bIns="45720" rtlCol="0">
            <a:normAutofit fontScale="92500"/>
          </a:bodyPr>
          <a:lstStyle/>
          <a:p>
            <a:pPr marL="0" indent="0">
              <a:buNone/>
            </a:pPr>
            <a:r>
              <a:rPr lang="en-US" sz="2200" dirty="0" smtClean="0"/>
              <a:t>Two units  are different when they have different names or they have different number of generic parameters</a:t>
            </a:r>
          </a:p>
          <a:p>
            <a:pPr marL="0" indent="0">
              <a:buNone/>
            </a:pPr>
            <a:r>
              <a:rPr lang="en-US" sz="2000" dirty="0" smtClean="0">
                <a:solidFill>
                  <a:srgbClr val="0000FF"/>
                </a:solidFill>
                <a:latin typeface="Lucida Console" pitchFamily="49" charset="0"/>
              </a:rPr>
              <a:t>i1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r>
              <a:rPr lang="en-US" sz="2000" dirty="0" smtClean="0">
                <a:solidFill>
                  <a:srgbClr val="0000FF"/>
                </a:solidFill>
                <a:latin typeface="Lucida Console" pitchFamily="49" charset="0"/>
              </a:rPr>
              <a:t>i2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endParaRPr lang="en-US" sz="2000" dirty="0">
              <a:solidFill>
                <a:srgbClr val="0000FF"/>
              </a:solidFill>
              <a:latin typeface="Lucida Console" pitchFamily="49" charset="0"/>
            </a:endParaRPr>
          </a:p>
          <a:p>
            <a:pPr marL="0" indent="0">
              <a:buNone/>
            </a:pPr>
            <a:r>
              <a:rPr lang="en-US" sz="2000" dirty="0">
                <a:solidFill>
                  <a:srgbClr val="0000FF"/>
                </a:solidFill>
                <a:latin typeface="Lucida Console" pitchFamily="49" charset="0"/>
              </a:rPr>
              <a:t>s</a:t>
            </a:r>
            <a:r>
              <a:rPr lang="en-US" sz="2000" dirty="0" smtClean="0">
                <a:solidFill>
                  <a:srgbClr val="0000FF"/>
                </a:solidFill>
                <a:latin typeface="Lucida Console" pitchFamily="49" charset="0"/>
              </a:rPr>
              <a:t>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r>
              <a:rPr lang="en-US" sz="2000" dirty="0" smtClean="0">
                <a:solidFill>
                  <a:srgbClr val="0000FF"/>
                </a:solidFill>
                <a:latin typeface="Lucida Console" pitchFamily="49" charset="0"/>
              </a:rPr>
              <a:t>S2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endParaRPr lang="en-US" sz="2000" dirty="0" smtClean="0">
              <a:solidFill>
                <a:srgbClr val="0000FF"/>
              </a:solidFill>
              <a:latin typeface="Lucida Console" pitchFamily="49" charset="0"/>
            </a:endParaRPr>
          </a:p>
          <a:p>
            <a:pPr marL="0" indent="0">
              <a:buNone/>
            </a:pPr>
            <a:r>
              <a:rPr lang="en-US" sz="2000" dirty="0" smtClean="0">
                <a:solidFill>
                  <a:srgbClr val="0000FF"/>
                </a:solidFill>
                <a:latin typeface="Lucida Console" pitchFamily="49" charset="0"/>
              </a:rPr>
              <a:t>a1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Array[Integer, 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a:t>
            </a:r>
          </a:p>
          <a:p>
            <a:pPr marL="0" indent="0">
              <a:buNone/>
            </a:pPr>
            <a:r>
              <a:rPr lang="en-US" sz="2000" dirty="0" smtClean="0">
                <a:solidFill>
                  <a:srgbClr val="0000FF"/>
                </a:solidFill>
                <a:latin typeface="Lucida Console" pitchFamily="49" charset="0"/>
              </a:rPr>
              <a:t>(1, 2, 3)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3</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(6,8)]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endParaRPr lang="en-US" sz="2000" dirty="0">
              <a:solidFill>
                <a:srgbClr val="0000FF"/>
              </a:solidFill>
              <a:latin typeface="Lucida Console" pitchFamily="49" charset="0"/>
            </a:endParaRPr>
          </a:p>
        </p:txBody>
      </p:sp>
      <p:sp>
        <p:nvSpPr>
          <p:cNvPr id="4" name="Объект 3"/>
          <p:cNvSpPr>
            <a:spLocks noGrp="1"/>
          </p:cNvSpPr>
          <p:nvPr>
            <p:ph sz="quarter" idx="2"/>
          </p:nvPr>
        </p:nvSpPr>
        <p:spPr>
          <a:xfrm>
            <a:off x="3275692" y="533145"/>
            <a:ext cx="5868308" cy="5639056"/>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Integer</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 </a:t>
            </a:r>
            <a:r>
              <a:rPr lang="en-US" sz="1600" dirty="0" err="1" smtClean="0">
                <a:solidFill>
                  <a:srgbClr val="0000FF"/>
                </a:solidFill>
                <a:latin typeface="Lucida Console" pitchFamily="49" charset="0"/>
              </a:rPr>
              <a:t>AString</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String abstraction */ … </a:t>
            </a:r>
            <a:r>
              <a:rPr lang="en-US" sz="1600" b="1" dirty="0" smtClean="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 [</a:t>
            </a:r>
            <a:r>
              <a:rPr lang="en-US" sz="1600" dirty="0" err="1">
                <a:solidFill>
                  <a:srgbClr val="0000FF"/>
                </a:solidFill>
                <a:latin typeface="Lucida Console" pitchFamily="49" charset="0"/>
              </a:rPr>
              <a:t>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AString</a:t>
            </a:r>
            <a:r>
              <a:rPr lang="en-US" sz="1600" dirty="0">
                <a:solidFill>
                  <a:srgbClr val="0000FF"/>
                </a:solidFill>
                <a:latin typeface="Lucida Console" pitchFamily="49" charset="0"/>
              </a:rPr>
              <a:t>, Array [Character, N] </a:t>
            </a:r>
            <a:r>
              <a:rPr lang="en-US" sz="1600" dirty="0" smtClean="0">
                <a:solidFill>
                  <a:srgbClr val="0000FF"/>
                </a:solidFill>
                <a:latin typeface="Lucida Console" pitchFamily="49" charset="0"/>
              </a:rPr>
              <a:t>/* Fixed length string*/ …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a:t>
            </a:r>
            <a:r>
              <a:rPr lang="en-US" sz="1600" b="1" dirty="0">
                <a:solidFill>
                  <a:srgbClr val="0000FF"/>
                </a:solidFill>
                <a:latin typeface="Lucida Console" pitchFamily="49" charset="0"/>
              </a:rPr>
              <a:t> extend </a:t>
            </a:r>
            <a:r>
              <a:rPr lang="en-US" sz="1600" dirty="0" err="1" smtClean="0">
                <a:solidFill>
                  <a:srgbClr val="0000FF"/>
                </a:solidFill>
                <a:latin typeface="Lucida Console" pitchFamily="49" charset="0"/>
              </a:rPr>
              <a:t>Astring</a:t>
            </a: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Variable length </a:t>
            </a:r>
            <a:r>
              <a:rPr lang="en-US" sz="1600" dirty="0" smtClean="0">
                <a:solidFill>
                  <a:srgbClr val="0000FF"/>
                </a:solidFill>
                <a:latin typeface="Lucida Console" pitchFamily="49" charset="0"/>
              </a:rPr>
              <a:t>String*/ …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virtual unit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 /* One dimensional array abstraction*/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[G-&gt;Any </a:t>
            </a:r>
            <a:r>
              <a:rPr lang="en-US" sz="1600"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N: Integer</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Integer,Integer</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 </a:t>
            </a:r>
            <a:r>
              <a:rPr lang="en-US" sz="1600" dirty="0" smtClean="0">
                <a:solidFill>
                  <a:srgbClr val="0000FF"/>
                </a:solidFill>
                <a:latin typeface="Lucida Console" pitchFamily="49" charset="0"/>
              </a:rPr>
              <a:t>/* Static one dimensional array*/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 -&gt; Any </a:t>
            </a:r>
            <a:r>
              <a:rPr lang="en-US" sz="1600" b="1"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 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Dynamic </a:t>
            </a:r>
            <a:r>
              <a:rPr lang="en-US" sz="1600" dirty="0" smtClean="0">
                <a:solidFill>
                  <a:srgbClr val="0000FF"/>
                </a:solidFill>
                <a:latin typeface="Lucida Console" pitchFamily="49" charset="0"/>
              </a:rPr>
              <a:t>one dimensional array*/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50</a:t>
            </a:fld>
            <a:endParaRPr lang="en-US" dirty="0"/>
          </a:p>
        </p:txBody>
      </p:sp>
    </p:spTree>
    <p:extLst>
      <p:ext uri="{BB962C8B-B14F-4D97-AF65-F5344CB8AC3E}">
        <p14:creationId xmlns:p14="http://schemas.microsoft.com/office/powerpoint/2010/main" val="25451784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Unit </a:t>
            </a:r>
            <a:r>
              <a:rPr lang="en-US" sz="3400" b="1" dirty="0">
                <a:solidFill>
                  <a:srgbClr val="CC6600"/>
                </a:solidFill>
                <a:latin typeface="Comic Sans MS" pitchFamily="66" charset="0"/>
              </a:rPr>
              <a:t>extensions</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endParaRPr lang="ru-RU" sz="1600" dirty="0"/>
          </a:p>
          <a:p>
            <a:r>
              <a:rPr lang="en-US" sz="3000" dirty="0" smtClean="0"/>
              <a:t>All sources are compiled separately</a:t>
            </a:r>
          </a:p>
          <a:p>
            <a:r>
              <a:rPr lang="en-US" sz="3000" dirty="0" smtClean="0"/>
              <a:t>Smart linking is required to support valid objects creation</a:t>
            </a:r>
          </a:p>
          <a:p>
            <a:r>
              <a:rPr lang="en-US" sz="3000" dirty="0" smtClean="0"/>
              <a:t>Source4 validity depends on what sources are included into the assembly</a:t>
            </a:r>
            <a:endParaRPr lang="en-US" sz="3000" dirty="0"/>
          </a:p>
        </p:txBody>
      </p:sp>
      <p:sp>
        <p:nvSpPr>
          <p:cNvPr id="4" name="Объект 3"/>
          <p:cNvSpPr>
            <a:spLocks noGrp="1"/>
          </p:cNvSpPr>
          <p:nvPr>
            <p:ph sz="quarter" idx="2"/>
          </p:nvPr>
        </p:nvSpPr>
        <p:spPr>
          <a:xfrm>
            <a:off x="3886200" y="657225"/>
            <a:ext cx="4953000" cy="6048375"/>
          </a:xfrm>
        </p:spPr>
        <p:txBody>
          <a:bodyPr>
            <a:noAutofit/>
          </a:bodyPr>
          <a:lstStyle/>
          <a:p>
            <a:pPr marL="0" indent="0">
              <a:buNone/>
            </a:pPr>
            <a:r>
              <a:rPr lang="en-US" sz="1600" u="sng" dirty="0" smtClean="0">
                <a:solidFill>
                  <a:srgbClr val="0000FF"/>
                </a:solidFill>
                <a:latin typeface="Lucida Console" pitchFamily="49" charset="0"/>
              </a:rPr>
              <a:t>Source1: </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Source2: </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goo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Source3:</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B</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too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too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Source4:</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t>
            </a:r>
          </a:p>
          <a:p>
            <a:pPr marL="0" indent="0">
              <a:buNone/>
            </a:pPr>
            <a:r>
              <a:rPr lang="en-US" sz="1600" dirty="0" err="1" smtClean="0">
                <a:solidFill>
                  <a:srgbClr val="0000FF"/>
                </a:solidFill>
                <a:latin typeface="Lucida Console" pitchFamily="49" charset="0"/>
              </a:rPr>
              <a:t>a.too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a.foo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a.goo</a:t>
            </a: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51</a:t>
            </a:fld>
            <a:endParaRPr lang="en-US" dirty="0"/>
          </a:p>
        </p:txBody>
      </p:sp>
    </p:spTree>
    <p:extLst>
      <p:ext uri="{BB962C8B-B14F-4D97-AF65-F5344CB8AC3E}">
        <p14:creationId xmlns:p14="http://schemas.microsoft.com/office/powerpoint/2010/main" val="40379414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6201" y="685800"/>
            <a:ext cx="8991600" cy="6035675"/>
          </a:xfrm>
        </p:spPr>
        <p:txBody>
          <a:bodyPr>
            <a:normAutofit/>
          </a:bodyPr>
          <a:lstStyle/>
          <a:p>
            <a:pPr marL="0" indent="0">
              <a:buNone/>
            </a:pPr>
            <a:r>
              <a:rPr lang="en-US" altLang="en-US" sz="1800" dirty="0">
                <a:solidFill>
                  <a:srgbClr val="0000FF"/>
                </a:solidFill>
                <a:latin typeface="Lucida Console" pitchFamily="49" charset="0"/>
                <a:ea typeface="+mn-ea"/>
                <a:cs typeface="+mn-cs"/>
              </a:rPr>
              <a:t>// Source #1</a:t>
            </a:r>
          </a:p>
          <a:p>
            <a:pPr marL="0" indent="0">
              <a:buNone/>
            </a:pPr>
            <a:r>
              <a:rPr lang="en-US" altLang="en-US" sz="1800" b="1" dirty="0" smtClean="0">
                <a:solidFill>
                  <a:srgbClr val="0000FF"/>
                </a:solidFill>
                <a:latin typeface="Lucida Console" pitchFamily="49" charset="0"/>
                <a:ea typeface="+mn-ea"/>
                <a:cs typeface="+mn-cs"/>
              </a:rPr>
              <a:t>virtual unit</a:t>
            </a:r>
            <a:r>
              <a:rPr lang="en-US" altLang="en-US" sz="1800" dirty="0" smtClean="0">
                <a:solidFill>
                  <a:srgbClr val="0000FF"/>
                </a:solidFill>
                <a:latin typeface="Lucida Console" pitchFamily="49" charset="0"/>
                <a:ea typeface="+mn-ea"/>
                <a:cs typeface="+mn-cs"/>
              </a:rPr>
              <a:t> 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Figure): Boolean </a:t>
            </a:r>
            <a:r>
              <a:rPr lang="en-US" altLang="en-US" sz="1800" b="1" dirty="0" smtClean="0">
                <a:solidFill>
                  <a:srgbClr val="0000FF"/>
                </a:solidFill>
                <a:latin typeface="Lucida Console" pitchFamily="49" charset="0"/>
                <a:ea typeface="+mn-ea"/>
                <a:cs typeface="+mn-cs"/>
              </a:rPr>
              <a:t>virtual</a:t>
            </a:r>
            <a:endParaRPr lang="en-US" altLang="en-US" sz="1800" b="1"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#2</a:t>
            </a: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Circle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Circle): Boolean </a:t>
            </a:r>
            <a:r>
              <a:rPr lang="en-US" altLang="en-US" sz="1800" b="1" dirty="0" smtClean="0">
                <a:solidFill>
                  <a:srgbClr val="0000FF"/>
                </a:solidFill>
                <a:latin typeface="Lucida Console" pitchFamily="49" charset="0"/>
                <a:ea typeface="+mn-ea"/>
                <a:cs typeface="+mn-cs"/>
              </a:rPr>
              <a:t>do</a:t>
            </a:r>
            <a:r>
              <a:rPr lang="en-US" altLang="en-US" sz="1800" dirty="0" smtClean="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end</a:t>
            </a: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#3</a:t>
            </a: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Triangle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Triangle): 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 </a:t>
            </a:r>
          </a:p>
          <a:p>
            <a:pPr marL="0" indent="0">
              <a:buNone/>
            </a:pPr>
            <a:r>
              <a:rPr lang="en-US" altLang="en-US" sz="1800" b="1" dirty="0">
                <a:solidFill>
                  <a:srgbClr val="0000FF"/>
                </a:solidFill>
                <a:latin typeface="Lucida Console" pitchFamily="49" charset="0"/>
                <a:ea typeface="+mn-ea"/>
                <a:cs typeface="+mn-cs"/>
              </a:rPr>
              <a:t>extend unit</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Circle</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 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Triangle): 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Source #4</a:t>
            </a:r>
          </a:p>
          <a:p>
            <a:pPr marL="0" indent="0">
              <a:buNone/>
            </a:pPr>
            <a:r>
              <a:rPr lang="en-US" altLang="en-US" sz="1800" dirty="0">
                <a:solidFill>
                  <a:srgbClr val="0000FF"/>
                </a:solidFill>
                <a:latin typeface="Lucida Console" pitchFamily="49" charset="0"/>
                <a:ea typeface="+mn-ea"/>
                <a:cs typeface="+mn-cs"/>
              </a:rPr>
              <a:t>a: Array [Figure] </a:t>
            </a:r>
            <a:r>
              <a:rPr lang="en-US" altLang="en-US" sz="1800" b="1" dirty="0">
                <a:solidFill>
                  <a:srgbClr val="0000FF"/>
                </a:solidFill>
                <a:latin typeface="Lucida Console" pitchFamily="49" charset="0"/>
                <a:ea typeface="+mn-ea"/>
                <a:cs typeface="+mn-cs"/>
              </a:rPr>
              <a:t>is</a:t>
            </a:r>
            <a:r>
              <a:rPr lang="en-US" altLang="en-US" sz="1800" dirty="0">
                <a:solidFill>
                  <a:srgbClr val="0000FF"/>
                </a:solidFill>
                <a:latin typeface="Lucida Console" pitchFamily="49" charset="0"/>
                <a:ea typeface="+mn-ea"/>
                <a:cs typeface="+mn-cs"/>
              </a:rPr>
              <a:t> (Circle, Triangle)</a:t>
            </a:r>
          </a:p>
          <a:p>
            <a:pPr marL="0" indent="0">
              <a:buNone/>
            </a:pPr>
            <a:r>
              <a:rPr lang="en-US" altLang="en-US" sz="1800" b="1" dirty="0">
                <a:solidFill>
                  <a:srgbClr val="0000FF"/>
                </a:solidFill>
                <a:latin typeface="Lucida Console" pitchFamily="49" charset="0"/>
                <a:ea typeface="+mn-ea"/>
                <a:cs typeface="+mn-cs"/>
              </a:rPr>
              <a:t>if</a:t>
            </a:r>
            <a:r>
              <a:rPr lang="en-US" altLang="en-US" sz="1800" dirty="0">
                <a:solidFill>
                  <a:srgbClr val="0000FF"/>
                </a:solidFill>
                <a:latin typeface="Lucida Console" pitchFamily="49" charset="0"/>
                <a:ea typeface="+mn-ea"/>
                <a:cs typeface="+mn-cs"/>
              </a:rPr>
              <a:t> a(1).</a:t>
            </a:r>
            <a:r>
              <a:rPr lang="en-US" altLang="en-US" sz="1800" dirty="0" err="1">
                <a:solidFill>
                  <a:srgbClr val="0000FF"/>
                </a:solidFill>
                <a:latin typeface="Lucida Console" pitchFamily="49" charset="0"/>
                <a:ea typeface="+mn-ea"/>
                <a:cs typeface="+mn-cs"/>
              </a:rPr>
              <a:t>inscrinedInto</a:t>
            </a:r>
            <a:r>
              <a:rPr lang="en-US" altLang="en-US" sz="1800" dirty="0">
                <a:solidFill>
                  <a:srgbClr val="0000FF"/>
                </a:solidFill>
                <a:latin typeface="Lucida Console" pitchFamily="49" charset="0"/>
                <a:ea typeface="+mn-ea"/>
                <a:cs typeface="+mn-cs"/>
              </a:rPr>
              <a:t> (a(2)) </a:t>
            </a:r>
            <a:r>
              <a:rPr lang="en-US" altLang="en-US" sz="1800" b="1" dirty="0" smtClean="0">
                <a:solidFill>
                  <a:srgbClr val="0000FF"/>
                </a:solidFill>
                <a:latin typeface="Lucida Console" pitchFamily="49" charset="0"/>
                <a:ea typeface="+mn-ea"/>
                <a:cs typeface="+mn-cs"/>
              </a:rPr>
              <a:t>then </a:t>
            </a:r>
            <a:r>
              <a:rPr lang="en-US" altLang="en-US" sz="1800" dirty="0" smtClean="0">
                <a:solidFill>
                  <a:srgbClr val="0000FF"/>
                </a:solidFill>
                <a:latin typeface="Lucida Console" pitchFamily="49" charset="0"/>
                <a:ea typeface="+mn-ea"/>
                <a:cs typeface="+mn-cs"/>
              </a:rPr>
              <a:t>… </a:t>
            </a: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p:txBody>
      </p:sp>
      <p:sp>
        <p:nvSpPr>
          <p:cNvPr id="4"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52</a:t>
            </a:fld>
            <a:endParaRPr lang="en-US" dirty="0"/>
          </a:p>
        </p:txBody>
      </p:sp>
      <p:sp>
        <p:nvSpPr>
          <p:cNvPr id="6"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overriding (I)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3848604695"/>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Группа 48"/>
          <p:cNvGrpSpPr/>
          <p:nvPr/>
        </p:nvGrpSpPr>
        <p:grpSpPr>
          <a:xfrm>
            <a:off x="52792" y="616008"/>
            <a:ext cx="9067799" cy="3383984"/>
            <a:chOff x="112885" y="1504560"/>
            <a:chExt cx="9483256" cy="3383984"/>
          </a:xfrm>
        </p:grpSpPr>
        <p:sp>
          <p:nvSpPr>
            <p:cNvPr id="5" name="Овал 5"/>
            <p:cNvSpPr/>
            <p:nvPr/>
          </p:nvSpPr>
          <p:spPr>
            <a:xfrm>
              <a:off x="2755903" y="1657936"/>
              <a:ext cx="1377457"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Figure</a:t>
              </a:r>
              <a:endParaRPr lang="en-US" dirty="0">
                <a:latin typeface="Arial" pitchFamily="34" charset="0"/>
                <a:cs typeface="Arial" pitchFamily="34" charset="0"/>
              </a:endParaRPr>
            </a:p>
          </p:txBody>
        </p:sp>
        <p:sp>
          <p:nvSpPr>
            <p:cNvPr id="12" name="Овал 29"/>
            <p:cNvSpPr/>
            <p:nvPr/>
          </p:nvSpPr>
          <p:spPr>
            <a:xfrm>
              <a:off x="4271570" y="3849901"/>
              <a:ext cx="1981448"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Triangle</a:t>
              </a:r>
              <a:endParaRPr lang="en-US" dirty="0">
                <a:latin typeface="Arial" pitchFamily="34" charset="0"/>
                <a:cs typeface="Arial" pitchFamily="34" charset="0"/>
              </a:endParaRPr>
            </a:p>
          </p:txBody>
        </p:sp>
        <p:sp>
          <p:nvSpPr>
            <p:cNvPr id="13" name="Овал 29"/>
            <p:cNvSpPr/>
            <p:nvPr/>
          </p:nvSpPr>
          <p:spPr>
            <a:xfrm>
              <a:off x="112885" y="3978074"/>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15" name="Прямая со стрелкой 35"/>
            <p:cNvCxnSpPr>
              <a:stCxn id="12" idx="0"/>
              <a:endCxn id="5" idx="4"/>
            </p:cNvCxnSpPr>
            <p:nvPr/>
          </p:nvCxnSpPr>
          <p:spPr>
            <a:xfrm flipH="1" flipV="1">
              <a:off x="3444632" y="2124661"/>
              <a:ext cx="1817662" cy="17252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35"/>
            <p:cNvCxnSpPr>
              <a:stCxn id="13" idx="0"/>
              <a:endCxn id="5" idx="4"/>
            </p:cNvCxnSpPr>
            <p:nvPr/>
          </p:nvCxnSpPr>
          <p:spPr>
            <a:xfrm flipV="1">
              <a:off x="776038" y="2124661"/>
              <a:ext cx="2668594" cy="1853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26241" y="1504560"/>
              <a:ext cx="3250414" cy="400110"/>
            </a:xfrm>
            <a:prstGeom prst="rect">
              <a:avLst/>
            </a:prstGeom>
            <a:noFill/>
          </p:spPr>
          <p:txBody>
            <a:bodyPr wrap="square" rtlCol="0">
              <a:spAutoFit/>
            </a:bodyPr>
            <a:lstStyle/>
            <a:p>
              <a:r>
                <a:rPr kumimoji="1" lang="en-US" alt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lang="en-US" dirty="0" smtClean="0"/>
                <a:t> </a:t>
              </a:r>
              <a:r>
                <a:rPr kumimoji="1" lang="en-US" sz="1800" dirty="0">
                  <a:solidFill>
                    <a:srgbClr val="0000FF"/>
                  </a:solidFill>
                  <a:latin typeface="Lucida Console" pitchFamily="49" charset="0"/>
                  <a:ea typeface="Arial Unicode MS" panose="020B0604020202020204" pitchFamily="34" charset="-128"/>
                  <a:cs typeface="Calibri" pitchFamily="34" charset="0"/>
                </a:rPr>
                <a:t>(Figure)</a:t>
              </a:r>
            </a:p>
          </p:txBody>
        </p:sp>
        <p:sp>
          <p:nvSpPr>
            <p:cNvPr id="36" name="TextBox 35"/>
            <p:cNvSpPr txBox="1"/>
            <p:nvPr/>
          </p:nvSpPr>
          <p:spPr>
            <a:xfrm>
              <a:off x="1318807"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(Circle)</a:t>
              </a:r>
            </a:p>
          </p:txBody>
        </p:sp>
        <p:sp>
          <p:nvSpPr>
            <p:cNvPr id="42" name="TextBox 41"/>
            <p:cNvSpPr txBox="1"/>
            <p:nvPr/>
          </p:nvSpPr>
          <p:spPr>
            <a:xfrm>
              <a:off x="6019675"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sp>
          <p:nvSpPr>
            <p:cNvPr id="48" name="TextBox 47"/>
            <p:cNvSpPr txBox="1"/>
            <p:nvPr/>
          </p:nvSpPr>
          <p:spPr>
            <a:xfrm>
              <a:off x="1318806" y="4211436"/>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grpSp>
      <p:sp>
        <p:nvSpPr>
          <p:cNvPr id="51" name="TextBox 50"/>
          <p:cNvSpPr txBox="1"/>
          <p:nvPr/>
        </p:nvSpPr>
        <p:spPr>
          <a:xfrm>
            <a:off x="62232" y="4221074"/>
            <a:ext cx="8856585" cy="2123658"/>
          </a:xfrm>
          <a:prstGeom prst="rect">
            <a:avLst/>
          </a:prstGeom>
          <a:noFill/>
        </p:spPr>
        <p:txBody>
          <a:bodyPr wrap="square" rtlCol="0">
            <a:spAutoFit/>
          </a:bodyPr>
          <a:lstStyle/>
          <a:p>
            <a:pPr marL="0" indent="0">
              <a:buNone/>
            </a:pPr>
            <a:r>
              <a:rPr lang="en-US" altLang="en-US" dirty="0">
                <a:solidFill>
                  <a:srgbClr val="0000FF"/>
                </a:solidFill>
                <a:latin typeface="Lucida Console" pitchFamily="49" charset="0"/>
                <a:cs typeface="Calibri" pitchFamily="34" charset="0"/>
              </a:rPr>
              <a:t>a: Array [Figure] </a:t>
            </a:r>
            <a:r>
              <a:rPr lang="en-US" altLang="en-US" b="1" dirty="0">
                <a:solidFill>
                  <a:srgbClr val="0000FF"/>
                </a:solidFill>
                <a:latin typeface="Lucida Console" pitchFamily="49" charset="0"/>
                <a:cs typeface="Calibri" pitchFamily="34" charset="0"/>
              </a:rPr>
              <a:t>is</a:t>
            </a:r>
            <a:r>
              <a:rPr lang="en-US" altLang="en-US" dirty="0">
                <a:solidFill>
                  <a:srgbClr val="0000FF"/>
                </a:solidFill>
                <a:latin typeface="Lucida Console" pitchFamily="49" charset="0"/>
                <a:cs typeface="Calibri" pitchFamily="34" charset="0"/>
              </a:rPr>
              <a:t> (Circle, Triangle)</a:t>
            </a:r>
          </a:p>
          <a:p>
            <a:pPr marL="0" indent="0">
              <a:buNone/>
            </a:pPr>
            <a:r>
              <a:rPr lang="en-US" altLang="en-US" b="1" dirty="0">
                <a:solidFill>
                  <a:srgbClr val="0000FF"/>
                </a:solidFill>
                <a:latin typeface="Lucida Console" pitchFamily="49" charset="0"/>
                <a:cs typeface="Calibri" pitchFamily="34" charset="0"/>
              </a:rPr>
              <a:t>if</a:t>
            </a:r>
            <a:r>
              <a:rPr lang="en-US" altLang="en-US" dirty="0">
                <a:solidFill>
                  <a:srgbClr val="0000FF"/>
                </a:solidFill>
                <a:latin typeface="Lucida Console" pitchFamily="49" charset="0"/>
                <a:cs typeface="Calibri" pitchFamily="34" charset="0"/>
              </a:rPr>
              <a:t> a(1).</a:t>
            </a:r>
            <a:r>
              <a:rPr lang="en-US" altLang="en-US" dirty="0" err="1">
                <a:solidFill>
                  <a:srgbClr val="0000FF"/>
                </a:solidFill>
                <a:latin typeface="Lucida Console" pitchFamily="49" charset="0"/>
                <a:cs typeface="Calibri" pitchFamily="34" charset="0"/>
              </a:rPr>
              <a:t>inscrinedInto</a:t>
            </a:r>
            <a:r>
              <a:rPr lang="en-US" altLang="en-US" dirty="0">
                <a:solidFill>
                  <a:srgbClr val="0000FF"/>
                </a:solidFill>
                <a:latin typeface="Lucida Console" pitchFamily="49" charset="0"/>
                <a:cs typeface="Calibri" pitchFamily="34" charset="0"/>
              </a:rPr>
              <a:t> (a(2)) </a:t>
            </a:r>
            <a:r>
              <a:rPr lang="en-US" altLang="en-US" b="1" dirty="0">
                <a:solidFill>
                  <a:srgbClr val="0000FF"/>
                </a:solidFill>
                <a:latin typeface="Lucida Console" pitchFamily="49" charset="0"/>
                <a:cs typeface="Calibri" pitchFamily="34" charset="0"/>
              </a:rPr>
              <a:t>then</a:t>
            </a:r>
            <a:r>
              <a:rPr lang="en-US" altLang="en-US" dirty="0">
                <a:solidFill>
                  <a:srgbClr val="0000FF"/>
                </a:solidFill>
                <a:latin typeface="Lucida Console" pitchFamily="49" charset="0"/>
                <a:cs typeface="Calibri" pitchFamily="34" charset="0"/>
              </a:rPr>
              <a:t> … </a:t>
            </a:r>
            <a:r>
              <a:rPr lang="en-US" altLang="en-US" b="1" dirty="0">
                <a:solidFill>
                  <a:srgbClr val="0000FF"/>
                </a:solidFill>
                <a:latin typeface="Lucida Console" pitchFamily="49" charset="0"/>
                <a:cs typeface="Calibri" pitchFamily="34" charset="0"/>
              </a:rPr>
              <a:t>end</a:t>
            </a:r>
          </a:p>
          <a:p>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Call to </a:t>
            </a:r>
            <a:r>
              <a:rPr kumimoji="1" lang="en-US" sz="2400" dirty="0" err="1" smtClean="0">
                <a:solidFill>
                  <a:srgbClr val="0000FF"/>
                </a:solidFill>
                <a:latin typeface="Lucida Console" pitchFamily="49" charset="0"/>
                <a:ea typeface="Arial Unicode MS" panose="020B0604020202020204" pitchFamily="34" charset="-128"/>
                <a:cs typeface="Calibri" pitchFamily="34" charset="0"/>
              </a:rPr>
              <a:t>inscribedInto</a:t>
            </a:r>
            <a:r>
              <a:rPr kumimoji="1" lang="en-US" sz="2400" dirty="0" smtClean="0">
                <a:solidFill>
                  <a:srgbClr val="0000FF"/>
                </a:solidFill>
                <a:latin typeface="Lucida Console" pitchFamily="49" charset="0"/>
                <a:ea typeface="Arial Unicode MS" panose="020B0604020202020204" pitchFamily="34" charset="-128"/>
                <a:cs typeface="Calibri" pitchFamily="34" charset="0"/>
              </a:rPr>
              <a:t>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is valid if and only if for every dynamic type of a(1) there is a version of </a:t>
            </a:r>
            <a:r>
              <a:rPr kumimoji="1" lang="en-US" sz="24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with the signature to which call </a:t>
            </a:r>
            <a:r>
              <a:rPr kumimoji="1" lang="en-US" altLang="en-US" sz="24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altLang="en-US" sz="2400" dirty="0">
                <a:solidFill>
                  <a:srgbClr val="0000FF"/>
                </a:solidFill>
                <a:latin typeface="Lucida Console" pitchFamily="49" charset="0"/>
                <a:ea typeface="Arial Unicode MS" panose="020B0604020202020204" pitchFamily="34" charset="-128"/>
                <a:cs typeface="Calibri" pitchFamily="34" charset="0"/>
              </a:rPr>
              <a:t> (a(2))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conforms to</a:t>
            </a:r>
            <a:endParaRPr lang="en-US" dirty="0"/>
          </a:p>
        </p:txBody>
      </p:sp>
      <p:sp>
        <p:nvSpPr>
          <p:cNvPr id="1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53</a:t>
            </a:fld>
            <a:endParaRPr lang="en-US" dirty="0"/>
          </a:p>
        </p:txBody>
      </p:sp>
      <p:sp>
        <p:nvSpPr>
          <p:cNvPr id="2" name="Заголовок 1"/>
          <p:cNvSpPr>
            <a:spLocks noGrp="1"/>
          </p:cNvSpPr>
          <p:nvPr>
            <p:ph type="title"/>
          </p:nvPr>
        </p:nvSpPr>
        <p:spPr/>
        <p:txBody>
          <a:bodyPr/>
          <a:lstStyle/>
          <a:p>
            <a:endParaRPr lang="en-US"/>
          </a:p>
        </p:txBody>
      </p:sp>
      <p:sp>
        <p:nvSpPr>
          <p:cNvPr id="18"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overriding (II)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1715599450"/>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Generics - example</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1295400"/>
          </a:xfrm>
        </p:spPr>
        <p:txBody>
          <a:bodyPr vert="horz" lIns="0" tIns="0" rIns="91440" bIns="45720" rtlCol="0">
            <a:normAutofit/>
          </a:bodyPr>
          <a:lstStyle/>
          <a:p>
            <a:r>
              <a:rPr lang="en-US" sz="2400" dirty="0" smtClean="0"/>
              <a:t>Standalone routines can be parameterized by type and /or value</a:t>
            </a:r>
            <a:endParaRPr lang="en-US" sz="2400" dirty="0"/>
          </a:p>
        </p:txBody>
      </p:sp>
      <p:sp>
        <p:nvSpPr>
          <p:cNvPr id="4" name="Объект 3"/>
          <p:cNvSpPr>
            <a:spLocks noGrp="1"/>
          </p:cNvSpPr>
          <p:nvPr>
            <p:ph sz="quarter" idx="2"/>
          </p:nvPr>
        </p:nvSpPr>
        <p:spPr>
          <a:xfrm>
            <a:off x="3505200" y="609600"/>
            <a:ext cx="5638800" cy="6172200"/>
          </a:xfrm>
        </p:spPr>
        <p:txBody>
          <a:bodyPr>
            <a:normAutofit/>
          </a:bodyPr>
          <a:lstStyle/>
          <a:p>
            <a:pPr marL="0" indent="0">
              <a:buNone/>
            </a:pPr>
            <a:r>
              <a:rPr lang="en-US" sz="1600" dirty="0">
                <a:solidFill>
                  <a:srgbClr val="0000FF"/>
                </a:solidFill>
                <a:latin typeface="Lucida Console" pitchFamily="49" charset="0"/>
              </a:rPr>
              <a:t>x1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factorial1 [Integer] (3) /* call to factorial1 function will be executed at run-time </a:t>
            </a:r>
            <a:r>
              <a:rPr lang="en-US" sz="1600" dirty="0" smtClean="0">
                <a:solidFill>
                  <a:srgbClr val="0000FF"/>
                </a:solidFill>
                <a:latin typeface="Lucida Console" pitchFamily="49" charset="0"/>
              </a:rPr>
              <a:t>*/</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x2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factorial2 [3] /*This call </a:t>
            </a:r>
            <a:r>
              <a:rPr lang="en-US" sz="1600" dirty="0" smtClean="0">
                <a:solidFill>
                  <a:srgbClr val="0000FF"/>
                </a:solidFill>
                <a:latin typeface="Lucida Console" pitchFamily="49" charset="0"/>
              </a:rPr>
              <a:t>can be </a:t>
            </a:r>
            <a:r>
              <a:rPr lang="en-US" sz="1600" dirty="0">
                <a:solidFill>
                  <a:srgbClr val="0000FF"/>
                </a:solidFill>
                <a:latin typeface="Lucida Console" pitchFamily="49" charset="0"/>
              </a:rPr>
              <a:t>processed at compile-time!!!*/</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factorial1 </a:t>
            </a:r>
            <a:r>
              <a:rPr lang="en-US" sz="1600" dirty="0">
                <a:solidFill>
                  <a:srgbClr val="0000FF"/>
                </a:solidFill>
                <a:latin typeface="Lucida Console" pitchFamily="49" charset="0"/>
              </a:rPr>
              <a:t>[G</a:t>
            </a:r>
            <a:r>
              <a:rPr lang="en-US" sz="1600" b="1" dirty="0">
                <a:solidFill>
                  <a:srgbClr val="0000FF"/>
                </a:solidFill>
                <a:latin typeface="Lucida Console" pitchFamily="49" charset="0"/>
              </a:rPr>
              <a:t>-&gt;</a:t>
            </a:r>
            <a:r>
              <a:rPr lang="en-US" sz="1600" dirty="0">
                <a:solidFill>
                  <a:srgbClr val="0000FF"/>
                </a:solidFill>
                <a:latin typeface="Lucida Console" pitchFamily="49" charset="0"/>
              </a:rPr>
              <a:t>Numeric] (x: G): G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return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x.one</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else</a:t>
            </a:r>
          </a:p>
          <a:p>
            <a:pPr marL="0" indent="0">
              <a:buNone/>
            </a:pPr>
            <a:r>
              <a:rPr lang="en-US" sz="1600" dirty="0" smtClean="0">
                <a:solidFill>
                  <a:srgbClr val="0000FF"/>
                </a:solidFill>
                <a:latin typeface="Lucida Console" pitchFamily="49" charset="0"/>
              </a:rPr>
              <a:t>      x </a:t>
            </a:r>
            <a:r>
              <a:rPr lang="en-US" sz="1600" dirty="0">
                <a:solidFill>
                  <a:srgbClr val="0000FF"/>
                </a:solidFill>
                <a:latin typeface="Lucida Console" pitchFamily="49" charset="0"/>
              </a:rPr>
              <a:t>* factorial1 (x – x.one)</a:t>
            </a:r>
          </a:p>
          <a:p>
            <a:pPr marL="0" indent="0">
              <a:buNone/>
            </a:pPr>
            <a:r>
              <a:rPr lang="en-US" sz="1600" b="1" dirty="0" smtClean="0">
                <a:solidFill>
                  <a:srgbClr val="0000FF"/>
                </a:solidFill>
                <a:latin typeface="Lucida Console" pitchFamily="49" charset="0"/>
              </a:rPr>
              <a:t>end</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factorial2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x:Numeric</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as</a:t>
            </a:r>
            <a:r>
              <a:rPr lang="en-US" sz="1600" dirty="0">
                <a:solidFill>
                  <a:srgbClr val="0000FF"/>
                </a:solidFill>
                <a:latin typeface="Lucida Console" pitchFamily="49" charset="0"/>
              </a:rPr>
              <a:t> x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x.one</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x </a:t>
            </a:r>
            <a:r>
              <a:rPr lang="en-US" sz="1600" dirty="0">
                <a:solidFill>
                  <a:srgbClr val="0000FF"/>
                </a:solidFill>
                <a:latin typeface="Lucida Console" pitchFamily="49" charset="0"/>
              </a:rPr>
              <a:t>* factorial2 [x – x.one]</a:t>
            </a: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54</a:t>
            </a:fld>
            <a:endParaRPr lang="en-US" dirty="0"/>
          </a:p>
        </p:txBody>
      </p:sp>
    </p:spTree>
    <p:extLst>
      <p:ext uri="{BB962C8B-B14F-4D97-AF65-F5344CB8AC3E}">
        <p14:creationId xmlns:p14="http://schemas.microsoft.com/office/powerpoint/2010/main" val="17660473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7647"/>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Dining philosophers - example</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457200"/>
            <a:ext cx="9067800" cy="6324600"/>
          </a:xfrm>
        </p:spPr>
        <p:txBody>
          <a:bodyPr>
            <a:noAutofit/>
          </a:bodyPr>
          <a:lstStyle/>
          <a:p>
            <a:pPr marL="0" indent="0">
              <a:buNone/>
            </a:pPr>
            <a:r>
              <a:rPr lang="en-US" sz="1100" dirty="0">
                <a:solidFill>
                  <a:srgbClr val="0000FF"/>
                </a:solidFill>
                <a:latin typeface="Lucida Console" pitchFamily="49" charset="0"/>
              </a:rPr>
              <a:t>philosophers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(Philosopher </a:t>
            </a:r>
            <a:r>
              <a:rPr lang="en-US" sz="1100" dirty="0">
                <a:solidFill>
                  <a:srgbClr val="0000FF"/>
                </a:solidFill>
                <a:latin typeface="Lucida Console" pitchFamily="49" charset="0"/>
              </a:rPr>
              <a:t>("Aristotle"), </a:t>
            </a:r>
            <a:r>
              <a:rPr lang="en-US" sz="1100" dirty="0" smtClean="0">
                <a:solidFill>
                  <a:srgbClr val="0000FF"/>
                </a:solidFill>
                <a:latin typeface="Lucida Console" pitchFamily="49" charset="0"/>
              </a:rPr>
              <a:t>Philosopher </a:t>
            </a:r>
            <a:r>
              <a:rPr lang="en-US" sz="1100" dirty="0">
                <a:solidFill>
                  <a:srgbClr val="0000FF"/>
                </a:solidFill>
                <a:latin typeface="Lucida Console" pitchFamily="49" charset="0"/>
              </a:rPr>
              <a:t>("Kant</a:t>
            </a:r>
            <a:r>
              <a:rPr lang="en-US" sz="1100" dirty="0" smtClean="0">
                <a:solidFill>
                  <a:srgbClr val="0000FF"/>
                </a:solidFill>
                <a:latin typeface="Lucida Console" pitchFamily="49" charset="0"/>
              </a:rPr>
              <a:t>"), Philosopher </a:t>
            </a:r>
            <a:r>
              <a:rPr lang="en-US" sz="1100" dirty="0">
                <a:solidFill>
                  <a:srgbClr val="0000FF"/>
                </a:solidFill>
                <a:latin typeface="Lucida Console" pitchFamily="49" charset="0"/>
              </a:rPr>
              <a:t>("Spinoza</a:t>
            </a:r>
            <a:r>
              <a:rPr lang="en-US" sz="1100" dirty="0" smtClean="0">
                <a:solidFill>
                  <a:srgbClr val="0000FF"/>
                </a:solidFill>
                <a:latin typeface="Lucida Console" pitchFamily="49" charset="0"/>
              </a:rPr>
              <a:t>"), Philosopher </a:t>
            </a:r>
            <a:r>
              <a:rPr lang="en-US" sz="1100" dirty="0">
                <a:solidFill>
                  <a:srgbClr val="0000FF"/>
                </a:solidFill>
                <a:latin typeface="Lucida Console" pitchFamily="49" charset="0"/>
              </a:rPr>
              <a:t>("Marx</a:t>
            </a:r>
            <a:r>
              <a:rPr lang="en-US" sz="1100" dirty="0" smtClean="0">
                <a:solidFill>
                  <a:srgbClr val="0000FF"/>
                </a:solidFill>
                <a:latin typeface="Lucida Console" pitchFamily="49" charset="0"/>
              </a:rPr>
              <a:t>"), Philosopher </a:t>
            </a:r>
            <a:r>
              <a:rPr lang="en-US" sz="1100" dirty="0">
                <a:solidFill>
                  <a:srgbClr val="0000FF"/>
                </a:solidFill>
                <a:latin typeface="Lucida Console" pitchFamily="49" charset="0"/>
              </a:rPr>
              <a:t>("Russell</a:t>
            </a:r>
            <a:r>
              <a:rPr lang="en-US" sz="1100" dirty="0" smtClean="0">
                <a:solidFill>
                  <a:srgbClr val="0000FF"/>
                </a:solidFill>
                <a:latin typeface="Lucida Console" pitchFamily="49" charset="0"/>
              </a:rPr>
              <a:t>"))</a:t>
            </a:r>
          </a:p>
          <a:p>
            <a:pPr marL="0" indent="0">
              <a:buNone/>
            </a:pPr>
            <a:r>
              <a:rPr lang="en-US" sz="1100" dirty="0" smtClean="0">
                <a:solidFill>
                  <a:srgbClr val="0000FF"/>
                </a:solidFill>
                <a:latin typeface="Lucida Console" pitchFamily="49" charset="0"/>
              </a:rPr>
              <a:t>forks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(1),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(2),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(3),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(4),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(5))</a:t>
            </a:r>
          </a:p>
          <a:p>
            <a:pPr marL="0" indent="0">
              <a:buNone/>
            </a:pPr>
            <a:r>
              <a:rPr lang="en-US" sz="1100" b="1" dirty="0" smtClean="0">
                <a:solidFill>
                  <a:srgbClr val="0000FF"/>
                </a:solidFill>
                <a:latin typeface="Lucida Console" pitchFamily="49" charset="0"/>
              </a:rPr>
              <a:t>require</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philosophers.count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or else </a:t>
            </a:r>
            <a:r>
              <a:rPr lang="en-US" sz="1100" dirty="0" err="1">
                <a:solidFill>
                  <a:srgbClr val="0000FF"/>
                </a:solidFill>
                <a:latin typeface="Lucida Console" pitchFamily="49" charset="0"/>
              </a:rPr>
              <a:t>philosophers.count</a:t>
            </a:r>
            <a:r>
              <a:rPr lang="en-US" sz="1100" dirty="0">
                <a:solidFill>
                  <a:srgbClr val="0000FF"/>
                </a:solidFill>
                <a:latin typeface="Lucida Console" pitchFamily="49" charset="0"/>
              </a:rPr>
              <a:t> = 1 and then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 2</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Task is valid</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if # of forks is </a:t>
            </a:r>
            <a:r>
              <a:rPr lang="en-US" sz="1100" dirty="0" err="1" smtClean="0">
                <a:solidFill>
                  <a:srgbClr val="0000FF"/>
                </a:solidFill>
                <a:latin typeface="Lucida Console" pitchFamily="49" charset="0"/>
              </a:rPr>
              <a:t>eual</a:t>
            </a:r>
            <a:r>
              <a:rPr lang="en-US" sz="1100" dirty="0" smtClean="0">
                <a:solidFill>
                  <a:srgbClr val="0000FF"/>
                </a:solidFill>
                <a:latin typeface="Lucida Console" pitchFamily="49" charset="0"/>
              </a:rPr>
              <a:t> to the # of philosophers or if there is only 1 philosopher then # of </a:t>
            </a:r>
            <a:r>
              <a:rPr lang="en-US" sz="1100" dirty="0" err="1" smtClean="0">
                <a:solidFill>
                  <a:srgbClr val="0000FF"/>
                </a:solidFill>
                <a:latin typeface="Lucida Console" pitchFamily="49" charset="0"/>
              </a:rPr>
              <a:t>froks</a:t>
            </a:r>
            <a:r>
              <a:rPr lang="en-US" sz="1100" dirty="0" smtClean="0">
                <a:solidFill>
                  <a:srgbClr val="0000FF"/>
                </a:solidFill>
                <a:latin typeface="Lucida Console" pitchFamily="49" charset="0"/>
              </a:rPr>
              <a:t> is equal to 2</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 end</a:t>
            </a:r>
            <a:endParaRPr lang="en-US" sz="1100" b="1" dirty="0">
              <a:solidFill>
                <a:srgbClr val="0000FF"/>
              </a:solidFill>
              <a:latin typeface="Lucida Console" pitchFamily="49" charset="0"/>
            </a:endParaRPr>
          </a:p>
          <a:p>
            <a:pPr marL="0" indent="0">
              <a:buNone/>
            </a:pPr>
            <a:r>
              <a:rPr lang="en-US" sz="1100" b="1" dirty="0" smtClean="0">
                <a:solidFill>
                  <a:srgbClr val="0000FF"/>
                </a:solidFill>
                <a:latin typeface="Lucida Console" pitchFamily="49" charset="0"/>
              </a:rPr>
              <a:t>while </a:t>
            </a:r>
            <a:r>
              <a:rPr lang="en-US" sz="1100" dirty="0" smtClean="0">
                <a:solidFill>
                  <a:srgbClr val="0000FF"/>
                </a:solidFill>
                <a:latin typeface="Lucida Console" pitchFamily="49" charset="0"/>
              </a:rPr>
              <a:t>true</a:t>
            </a:r>
            <a:r>
              <a:rPr lang="en-US" sz="1100" b="1" dirty="0" smtClean="0">
                <a:solidFill>
                  <a:srgbClr val="0000FF"/>
                </a:solidFill>
                <a:latin typeface="Lucida Console" pitchFamily="49" charset="0"/>
              </a:rPr>
              <a:t> do</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Let them eat forever</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Other algorithms may be applied</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while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seat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philosophers.lower</a:t>
            </a:r>
            <a:r>
              <a:rPr lang="en-US" sz="1100" dirty="0">
                <a:solidFill>
                  <a:srgbClr val="0000FF"/>
                </a:solidFill>
                <a:latin typeface="Lucida Console" pitchFamily="49" charset="0"/>
              </a:rPr>
              <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philosophers (seat).name + "' is awake for lunch\n")</a:t>
            </a:r>
          </a:p>
          <a:p>
            <a:pPr marL="0" indent="0">
              <a:buNone/>
            </a:pPr>
            <a:r>
              <a:rPr lang="en-US" sz="1100" dirty="0" smtClean="0">
                <a:solidFill>
                  <a:srgbClr val="0000FF"/>
                </a:solidFill>
                <a:latin typeface="Lucida Console" pitchFamily="49" charset="0"/>
              </a:rPr>
              <a:t>      eat </a:t>
            </a:r>
            <a:r>
              <a:rPr lang="en-US" sz="1100" dirty="0">
                <a:solidFill>
                  <a:srgbClr val="0000FF"/>
                </a:solidFill>
                <a:latin typeface="Lucida Console" pitchFamily="49" charset="0"/>
              </a:rPr>
              <a:t>(philosophers (seat), forks (seat), forks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seat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forks.lower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seat + 1</a:t>
            </a:r>
            <a:r>
              <a:rPr lang="en-US" sz="1100" dirty="0" smtClean="0">
                <a:solidFill>
                  <a:srgbClr val="0000FF"/>
                </a:solidFill>
                <a:latin typeface="Lucida Console" pitchFamily="49" charset="0"/>
              </a:rPr>
              <a:t>))</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eat </a:t>
            </a:r>
            <a:r>
              <a:rPr lang="en-US" sz="1100" dirty="0">
                <a:solidFill>
                  <a:srgbClr val="0000FF"/>
                </a:solidFill>
                <a:latin typeface="Lucida Console" pitchFamily="49" charset="0"/>
              </a:rPr>
              <a:t>(philosopher: </a:t>
            </a:r>
            <a:r>
              <a:rPr lang="en-US" sz="1100" dirty="0" smtClean="0">
                <a:solidFill>
                  <a:srgbClr val="0000FF"/>
                </a:solidFill>
                <a:latin typeface="Lucida Console" pitchFamily="49" charset="0"/>
              </a:rPr>
              <a:t>Philosopher</a:t>
            </a:r>
            <a:r>
              <a:rPr lang="en-US" sz="1100" dirty="0">
                <a:solidFill>
                  <a:srgbClr val="0000FF"/>
                </a:solidFill>
                <a:latin typeface="Lucida Console" pitchFamily="49" charset="0"/>
              </a:rPr>
              <a:t>; left, right: </a:t>
            </a:r>
            <a:r>
              <a:rPr lang="en-US" sz="1100" dirty="0" smtClean="0">
                <a:solidFill>
                  <a:srgbClr val="0000FF"/>
                </a:solidFill>
                <a:latin typeface="Lucida Console" pitchFamily="49" charset="0"/>
              </a:rPr>
              <a:t>Fork</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Procedure with 3 concurrent parameters. Every call to eat creates a critical section which is parameterized by required resources to enter it. When all resources are captured then the call is being made having all resources in the exclusive access within the procedure</a:t>
            </a:r>
            <a:r>
              <a:rPr lang="ru-RU" sz="1100" dirty="0" smtClean="0">
                <a:solidFill>
                  <a:srgbClr val="0000FF"/>
                </a:solidFill>
                <a:latin typeface="Lucida Console" pitchFamily="49" charset="0"/>
              </a:rPr>
              <a:t> *</a:t>
            </a:r>
            <a:r>
              <a:rPr lang="en-US" sz="1100" dirty="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philosopher.name + "' is eating with forks #" + left.id + " and #" + right.id + "\n")</a:t>
            </a:r>
          </a:p>
          <a:p>
            <a:pPr marL="0" indent="0">
              <a:buNone/>
            </a:pPr>
            <a:r>
              <a:rPr lang="en-US" sz="1100" b="1" dirty="0">
                <a:solidFill>
                  <a:srgbClr val="0000FF"/>
                </a:solidFill>
                <a:latin typeface="Lucida Console" pitchFamily="49" charset="0"/>
              </a:rPr>
              <a:t>end</a:t>
            </a:r>
          </a:p>
          <a:p>
            <a:pPr marL="0" indent="0">
              <a:buNone/>
            </a:pPr>
            <a:r>
              <a:rPr lang="en-US" sz="1100" b="1" dirty="0">
                <a:solidFill>
                  <a:srgbClr val="0000FF"/>
                </a:solidFill>
                <a:latin typeface="Lucida Console" pitchFamily="49" charset="0"/>
              </a:rPr>
              <a:t>concurrent </a:t>
            </a: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name</a:t>
            </a:r>
            <a:r>
              <a:rPr lang="en-US" sz="1100" dirty="0">
                <a:solidFill>
                  <a:srgbClr val="0000FF"/>
                </a:solidFill>
                <a:latin typeface="Lucida Console" pitchFamily="49" charset="0"/>
              </a:rPr>
              <a:t>: String</a:t>
            </a:r>
          </a:p>
          <a:p>
            <a:pPr marL="0" indent="0">
              <a:buNone/>
            </a:pPr>
            <a:r>
              <a:rPr lang="en-US" sz="1100" dirty="0" smtClean="0">
                <a:solidFill>
                  <a:srgbClr val="0000FF"/>
                </a:solidFill>
                <a:latin typeface="Lucida Console" pitchFamily="49" charset="0"/>
              </a:rPr>
              <a:t>   Philosopher (:= name) </a:t>
            </a:r>
            <a:r>
              <a:rPr lang="en-US" sz="1100" b="1" dirty="0" smtClean="0">
                <a:solidFill>
                  <a:srgbClr val="0000FF"/>
                </a:solidFill>
                <a:latin typeface="Lucida Console" pitchFamily="49" charset="0"/>
              </a:rPr>
              <a:t>none</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a:solidFill>
                  <a:srgbClr val="0000FF"/>
                </a:solidFill>
                <a:latin typeface="Lucida Console" pitchFamily="49" charset="0"/>
              </a:rPr>
              <a:t>concurrent unit</a:t>
            </a:r>
            <a:r>
              <a:rPr lang="en-US" sz="1100" dirty="0" smtClean="0">
                <a:solidFill>
                  <a:srgbClr val="0000FF"/>
                </a:solidFill>
                <a:latin typeface="Lucida Console" pitchFamily="49" charset="0"/>
              </a:rPr>
              <a:t> Fork</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id</a:t>
            </a:r>
            <a:r>
              <a:rPr lang="en-US" sz="1100" dirty="0">
                <a:solidFill>
                  <a:srgbClr val="0000FF"/>
                </a:solidFill>
                <a:latin typeface="Lucida Console" pitchFamily="49" charset="0"/>
              </a:rPr>
              <a:t>: Integer</a:t>
            </a:r>
          </a:p>
          <a:p>
            <a:pPr marL="0" indent="0">
              <a:buNone/>
            </a:pPr>
            <a:r>
              <a:rPr lang="en-US" sz="1100" dirty="0" smtClean="0">
                <a:solidFill>
                  <a:srgbClr val="0000FF"/>
                </a:solidFill>
                <a:latin typeface="Lucida Console" pitchFamily="49" charset="0"/>
              </a:rPr>
              <a:t>   Fork (:= id) </a:t>
            </a:r>
            <a:r>
              <a:rPr lang="en-US" sz="1100" b="1" dirty="0" smtClean="0">
                <a:solidFill>
                  <a:srgbClr val="0000FF"/>
                </a:solidFill>
                <a:latin typeface="Lucida Console" pitchFamily="49" charset="0"/>
              </a:rPr>
              <a:t>none</a:t>
            </a:r>
          </a:p>
          <a:p>
            <a:pPr marL="0" indent="0">
              <a:buNone/>
            </a:pP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55</a:t>
            </a:fld>
            <a:endParaRPr lang="en-US" dirty="0"/>
          </a:p>
        </p:txBody>
      </p:sp>
    </p:spTree>
    <p:extLst>
      <p:ext uri="{BB962C8B-B14F-4D97-AF65-F5344CB8AC3E}">
        <p14:creationId xmlns:p14="http://schemas.microsoft.com/office/powerpoint/2010/main" val="17580132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fontScale="90000"/>
          </a:bodyPr>
          <a:lstStyle/>
          <a:p>
            <a:r>
              <a:rPr lang="en-US" b="1" dirty="0" smtClean="0">
                <a:solidFill>
                  <a:srgbClr val="CC6600"/>
                </a:solidFill>
                <a:latin typeface="Comic Sans MS" pitchFamily="66" charset="0"/>
              </a:rPr>
              <a:t>Conformance</a:t>
            </a:r>
            <a:endParaRPr lang="en-US" b="1" dirty="0">
              <a:solidFill>
                <a:srgbClr val="CC6600"/>
              </a:solidFill>
              <a:latin typeface="Comic Sans MS" pitchFamily="66" charset="0"/>
            </a:endParaRPr>
          </a:p>
        </p:txBody>
      </p:sp>
      <p:sp>
        <p:nvSpPr>
          <p:cNvPr id="6" name="Объект 5"/>
          <p:cNvSpPr>
            <a:spLocks noGrp="1"/>
          </p:cNvSpPr>
          <p:nvPr>
            <p:ph idx="1"/>
          </p:nvPr>
        </p:nvSpPr>
        <p:spPr>
          <a:xfrm>
            <a:off x="234214" y="963044"/>
            <a:ext cx="3804386" cy="5590156"/>
          </a:xfrm>
        </p:spPr>
        <p:txBody>
          <a:bodyPr>
            <a:normAutofit fontScale="92500" lnSpcReduction="10000"/>
          </a:bodyPr>
          <a:lstStyle/>
          <a:p>
            <a:pPr marL="514350" indent="-514350">
              <a:buFont typeface="+mj-lt"/>
              <a:buAutoNum type="arabicPeriod"/>
            </a:pPr>
            <a:r>
              <a:rPr lang="en-US" dirty="0" smtClean="0"/>
              <a:t>Unit A conform to unit B if there is a path in inheritance graph from A to B.</a:t>
            </a:r>
          </a:p>
          <a:p>
            <a:pPr marL="514350" indent="-514350">
              <a:buFont typeface="+mj-lt"/>
              <a:buAutoNum type="arabicPeriod"/>
            </a:pPr>
            <a:r>
              <a:rPr lang="en-US" dirty="0" smtClean="0"/>
              <a:t>Signature foo conforms to signature goo if every type of signature foo conforms to corresponding type of signature goo.</a:t>
            </a:r>
            <a:endParaRPr lang="en-US" dirty="0"/>
          </a:p>
        </p:txBody>
      </p:sp>
      <p:sp>
        <p:nvSpPr>
          <p:cNvPr id="7" name="Овал 6"/>
          <p:cNvSpPr/>
          <p:nvPr/>
        </p:nvSpPr>
        <p:spPr>
          <a:xfrm>
            <a:off x="4724400" y="10668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8" name="Овал 7"/>
          <p:cNvSpPr/>
          <p:nvPr/>
        </p:nvSpPr>
        <p:spPr>
          <a:xfrm>
            <a:off x="4724400" y="23622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9" name="Прямая со стрелкой 8"/>
          <p:cNvCxnSpPr>
            <a:stCxn id="8" idx="0"/>
            <a:endCxn id="7" idx="4"/>
          </p:cNvCxnSpPr>
          <p:nvPr/>
        </p:nvCxnSpPr>
        <p:spPr>
          <a:xfrm flipV="1">
            <a:off x="5176838" y="1533525"/>
            <a:ext cx="0" cy="828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066800"/>
            <a:ext cx="3037115" cy="1754326"/>
          </a:xfrm>
          <a:prstGeom prst="rect">
            <a:avLst/>
          </a:prstGeom>
          <a:noFill/>
        </p:spPr>
        <p:txBody>
          <a:bodyPr wrap="square" rtlCol="0">
            <a:spAutoFit/>
          </a:bodyPr>
          <a:lstStyle/>
          <a:p>
            <a:r>
              <a:rPr lang="en-US" b="1" dirty="0">
                <a:solidFill>
                  <a:srgbClr val="0000FF"/>
                </a:solidFill>
                <a:latin typeface="Lucida Console" pitchFamily="49" charset="0"/>
              </a:rPr>
              <a:t>unit</a:t>
            </a:r>
            <a:r>
              <a:rPr lang="en-US" dirty="0">
                <a:solidFill>
                  <a:srgbClr val="0000FF"/>
                </a:solidFill>
                <a:latin typeface="Lucida Console" pitchFamily="49" charset="0"/>
              </a:rPr>
              <a:t> B</a:t>
            </a:r>
          </a:p>
          <a:p>
            <a:r>
              <a:rPr lang="en-US" b="1" dirty="0">
                <a:solidFill>
                  <a:srgbClr val="0000FF"/>
                </a:solidFill>
                <a:latin typeface="Lucida Console" pitchFamily="49" charset="0"/>
              </a:rPr>
              <a:t>e</a:t>
            </a:r>
            <a:r>
              <a:rPr lang="en-US" b="1" dirty="0" smtClean="0">
                <a:solidFill>
                  <a:srgbClr val="0000FF"/>
                </a:solidFill>
                <a:latin typeface="Lucida Console" pitchFamily="49" charset="0"/>
              </a:rPr>
              <a:t>nd</a:t>
            </a:r>
          </a:p>
          <a:p>
            <a:endParaRPr lang="en-US" dirty="0" smtClean="0">
              <a:solidFill>
                <a:srgbClr val="0000FF"/>
              </a:solidFill>
              <a:latin typeface="Lucida Console" pitchFamily="49" charset="0"/>
            </a:endParaRPr>
          </a:p>
          <a:p>
            <a:endParaRPr lang="en-US" dirty="0">
              <a:solidFill>
                <a:srgbClr val="0000FF"/>
              </a:solidFill>
              <a:latin typeface="Lucida Console" pitchFamily="49" charset="0"/>
            </a:endParaRPr>
          </a:p>
          <a:p>
            <a:r>
              <a:rPr lang="en-US" b="1" dirty="0" smtClean="0">
                <a:solidFill>
                  <a:srgbClr val="0000FF"/>
                </a:solidFill>
                <a:latin typeface="Lucida Console" pitchFamily="49" charset="0"/>
              </a:rPr>
              <a:t>unit</a:t>
            </a:r>
            <a:r>
              <a:rPr lang="en-US" dirty="0" smtClean="0">
                <a:solidFill>
                  <a:srgbClr val="0000FF"/>
                </a:solidFill>
                <a:latin typeface="Lucida Console" pitchFamily="49" charset="0"/>
              </a:rPr>
              <a:t> A </a:t>
            </a:r>
            <a:r>
              <a:rPr lang="en-US" b="1" dirty="0" smtClean="0">
                <a:solidFill>
                  <a:srgbClr val="0000FF"/>
                </a:solidFill>
                <a:latin typeface="Lucida Console" pitchFamily="49" charset="0"/>
              </a:rPr>
              <a:t>extend</a:t>
            </a:r>
            <a:r>
              <a:rPr lang="en-US" dirty="0" smtClean="0">
                <a:solidFill>
                  <a:srgbClr val="0000FF"/>
                </a:solidFill>
                <a:latin typeface="Lucida Console" pitchFamily="49" charset="0"/>
              </a:rPr>
              <a:t> B</a:t>
            </a:r>
          </a:p>
          <a:p>
            <a:r>
              <a:rPr lang="en-US" b="1" dirty="0" smtClean="0">
                <a:solidFill>
                  <a:srgbClr val="0000FF"/>
                </a:solidFill>
                <a:latin typeface="Lucida Console" pitchFamily="49" charset="0"/>
              </a:rPr>
              <a:t>end</a:t>
            </a:r>
            <a:endParaRPr lang="en-US" b="1" dirty="0">
              <a:solidFill>
                <a:srgbClr val="0000FF"/>
              </a:solidFill>
              <a:latin typeface="Lucida Console" pitchFamily="49" charset="0"/>
            </a:endParaRPr>
          </a:p>
        </p:txBody>
      </p:sp>
      <p:sp>
        <p:nvSpPr>
          <p:cNvPr id="14" name="TextBox 13"/>
          <p:cNvSpPr txBox="1"/>
          <p:nvPr/>
        </p:nvSpPr>
        <p:spPr>
          <a:xfrm>
            <a:off x="4533054" y="3352800"/>
            <a:ext cx="3620346" cy="1754326"/>
          </a:xfrm>
          <a:prstGeom prst="rect">
            <a:avLst/>
          </a:prstGeom>
          <a:noFill/>
        </p:spPr>
        <p:txBody>
          <a:bodyPr wrap="square" rtlCol="0">
            <a:spAutoFit/>
          </a:bodyPr>
          <a:lstStyle/>
          <a:p>
            <a:r>
              <a:rPr lang="en-US" dirty="0" smtClean="0">
                <a:solidFill>
                  <a:srgbClr val="0000FF"/>
                </a:solidFill>
                <a:latin typeface="Lucida Console" pitchFamily="49" charset="0"/>
              </a:rPr>
              <a:t>goo (T</a:t>
            </a:r>
            <a:r>
              <a:rPr lang="en-US" baseline="-25000" dirty="0" smtClean="0">
                <a:solidFill>
                  <a:srgbClr val="0000FF"/>
                </a:solidFill>
                <a:latin typeface="Lucida Console" pitchFamily="49" charset="0"/>
              </a:rPr>
              <a:t>1</a:t>
            </a:r>
            <a:r>
              <a:rPr lang="en-US" dirty="0" smtClean="0">
                <a:solidFill>
                  <a:srgbClr val="0000FF"/>
                </a:solidFill>
                <a:latin typeface="Lucida Console" pitchFamily="49" charset="0"/>
              </a:rPr>
              <a:t>, T</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f</a:t>
            </a:r>
            <a:r>
              <a:rPr lang="en-US" dirty="0" smtClean="0">
                <a:solidFill>
                  <a:srgbClr val="0000FF"/>
                </a:solidFill>
                <a:latin typeface="Lucida Console" pitchFamily="49" charset="0"/>
              </a:rPr>
              <a:t>oo (U</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U</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U</a:t>
            </a:r>
            <a:r>
              <a:rPr lang="en-US" baseline="-25000" dirty="0">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i</a:t>
            </a:r>
            <a:r>
              <a:rPr lang="en-US" dirty="0" smtClean="0">
                <a:solidFill>
                  <a:srgbClr val="0000FF"/>
                </a:solidFill>
                <a:latin typeface="Lucida Console" pitchFamily="49" charset="0"/>
              </a:rPr>
              <a:t>f for </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in </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 </a:t>
            </a:r>
            <a:r>
              <a:rPr lang="en-US" baseline="-25000" dirty="0" smtClean="0">
                <a:solidFill>
                  <a:srgbClr val="0000FF"/>
                </a:solidFill>
                <a:latin typeface="Lucida Console" pitchFamily="49" charset="0"/>
              </a:rPr>
              <a:t>N</a:t>
            </a:r>
          </a:p>
          <a:p>
            <a:r>
              <a:rPr lang="en-US" baseline="-25000" dirty="0">
                <a:solidFill>
                  <a:srgbClr val="0000FF"/>
                </a:solidFill>
                <a:latin typeface="Lucida Console" pitchFamily="49" charset="0"/>
              </a:rPr>
              <a:t>	</a:t>
            </a:r>
            <a:r>
              <a:rPr lang="en-US" dirty="0" err="1" smtClean="0">
                <a:solidFill>
                  <a:srgbClr val="0000FF"/>
                </a:solidFill>
                <a:latin typeface="Lucida Console" pitchFamily="49" charset="0"/>
              </a:rPr>
              <a:t>U</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conforms to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i</a:t>
            </a:r>
            <a:endParaRPr lang="en-US" baseline="-25000" dirty="0">
              <a:solidFill>
                <a:srgbClr val="0000FF"/>
              </a:solidFill>
              <a:latin typeface="Lucida Console" pitchFamily="49" charset="0"/>
            </a:endParaRPr>
          </a:p>
        </p:txBody>
      </p:sp>
      <p:cxnSp>
        <p:nvCxnSpPr>
          <p:cNvPr id="15" name="Прямая со стрелкой 14"/>
          <p:cNvCxnSpPr/>
          <p:nvPr/>
        </p:nvCxnSpPr>
        <p:spPr>
          <a:xfrm flipV="1">
            <a:off x="5486400" y="3657600"/>
            <a:ext cx="0" cy="371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56</a:t>
            </a:fld>
            <a:endParaRPr lang="en-US" dirty="0"/>
          </a:p>
        </p:txBody>
      </p:sp>
    </p:spTree>
    <p:extLst>
      <p:ext uri="{BB962C8B-B14F-4D97-AF65-F5344CB8AC3E}">
        <p14:creationId xmlns:p14="http://schemas.microsoft.com/office/powerpoint/2010/main" val="5641588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339930" y="1347389"/>
            <a:ext cx="6939131" cy="2448272"/>
          </a:xfrm>
          <a:prstGeom prst="rect">
            <a:avLst/>
          </a:prstGeom>
          <a:ln>
            <a:solidFill>
              <a:schemeClr val="accent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S</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implicity and flexibility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R</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eliability and reuse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C</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oncurrency and performance</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97248" y="3847568"/>
            <a:ext cx="1254621" cy="171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7067692" y="1515993"/>
            <a:ext cx="1440160" cy="1967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304800" y="228600"/>
            <a:ext cx="7696200" cy="7683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CC6600"/>
                </a:solidFill>
                <a:latin typeface="Comic Sans MS" pitchFamily="66" charset="0"/>
              </a:rPr>
              <a:t>Trinity</a:t>
            </a:r>
            <a:endParaRPr lang="en-US" b="1" dirty="0">
              <a:solidFill>
                <a:srgbClr val="CC6600"/>
              </a:solidFill>
              <a:latin typeface="Comic Sans MS" pitchFamily="66" charset="0"/>
            </a:endParaRPr>
          </a:p>
        </p:txBody>
      </p:sp>
    </p:spTree>
    <p:extLst>
      <p:ext uri="{BB962C8B-B14F-4D97-AF65-F5344CB8AC3E}">
        <p14:creationId xmlns:p14="http://schemas.microsoft.com/office/powerpoint/2010/main" val="1726131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696200" cy="768350"/>
          </a:xfrm>
        </p:spPr>
        <p:txBody>
          <a:bodyPr>
            <a:normAutofit/>
          </a:bodyPr>
          <a:lstStyle/>
          <a:p>
            <a:r>
              <a:rPr lang="en-US" b="1" dirty="0" smtClean="0">
                <a:solidFill>
                  <a:srgbClr val="CC6600"/>
                </a:solidFill>
                <a:latin typeface="Comic Sans MS" pitchFamily="66" charset="0"/>
              </a:rPr>
              <a:t>Features classification</a:t>
            </a:r>
            <a:endParaRPr lang="en-US" b="1" dirty="0">
              <a:solidFill>
                <a:srgbClr val="CC6600"/>
              </a:solidFill>
              <a:latin typeface="Comic Sans MS" pitchFamily="66" charset="0"/>
            </a:endParaRPr>
          </a:p>
        </p:txBody>
      </p:sp>
      <p:sp>
        <p:nvSpPr>
          <p:cNvPr id="1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58</a:t>
            </a:fld>
            <a:endParaRPr lang="en-US" dirty="0"/>
          </a:p>
        </p:txBody>
      </p:sp>
      <p:sp>
        <p:nvSpPr>
          <p:cNvPr id="12" name="Content Placeholder 1"/>
          <p:cNvSpPr txBox="1">
            <a:spLocks/>
          </p:cNvSpPr>
          <p:nvPr/>
        </p:nvSpPr>
        <p:spPr>
          <a:xfrm>
            <a:off x="76200" y="990600"/>
            <a:ext cx="8784976" cy="5760640"/>
          </a:xfrm>
          <a:prstGeom prst="rect">
            <a:avLst/>
          </a:prstGeom>
        </p:spPr>
        <p:txBody>
          <a:bodyPr lIns="0" rIns="0"/>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Modules, classes, routines, code sequences (reliability, flexibility)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Inheritance and usage (reuse, simplicity)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Assertions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Scopes (simplicity, reliability)</a:t>
            </a:r>
            <a:endPar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Generics (simplicity, reuse)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Objects’ creation/declaration (simplicity), constructors (flexibility), NULL safety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err="1" smtClean="0">
                <a:ln>
                  <a:noFill/>
                </a:ln>
                <a:solidFill>
                  <a:schemeClr val="tx1"/>
                </a:solidFill>
                <a:effectLst/>
                <a:uLnTx/>
                <a:uFillTx/>
                <a:latin typeface="Arial" pitchFamily="34" charset="0"/>
                <a:cs typeface="Arial" pitchFamily="34" charset="0"/>
              </a:rPr>
              <a:t>Tuples</a:t>
            </a: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(flexibility, simplicity)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Lambda – functional programming (flexibility,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Simple concurrency (simplicity)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Smart interfacing with 3</a:t>
            </a:r>
            <a:r>
              <a:rPr kumimoji="0" lang="en-US" sz="2400" b="0" i="0" u="none" strike="noStrike" kern="1200" cap="none" spc="0" normalizeH="0" baseline="30000" noProof="0" dirty="0" smtClean="0">
                <a:ln>
                  <a:noFill/>
                </a:ln>
                <a:solidFill>
                  <a:schemeClr val="tx1"/>
                </a:solidFill>
                <a:effectLst/>
                <a:uLnTx/>
                <a:uFillTx/>
                <a:latin typeface="Arial" pitchFamily="34" charset="0"/>
                <a:cs typeface="Arial" pitchFamily="34" charset="0"/>
              </a:rPr>
              <a:t>rd</a:t>
            </a: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parties’ code – (reuse)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Native code compilation and optimizations (performance)</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35946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6772275" cy="636360"/>
          </a:xfrm>
        </p:spPr>
        <p:txBody>
          <a:bodyPr>
            <a:normAutofit fontScale="90000"/>
          </a:bodyPr>
          <a:lstStyle/>
          <a:p>
            <a:r>
              <a:rPr lang="en-US" sz="3600" b="1" dirty="0" smtClean="0">
                <a:solidFill>
                  <a:srgbClr val="CC6600"/>
                </a:solidFill>
                <a:latin typeface="Comic Sans MS" pitchFamily="66" charset="0"/>
              </a:rPr>
              <a:t>From rationale to requirements</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6</a:t>
            </a:fld>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2928173720"/>
              </p:ext>
            </p:extLst>
          </p:nvPr>
        </p:nvGraphicFramePr>
        <p:xfrm>
          <a:off x="35536" y="609601"/>
          <a:ext cx="8956063" cy="5951270"/>
        </p:xfrm>
        <a:graphic>
          <a:graphicData uri="http://schemas.openxmlformats.org/drawingml/2006/table">
            <a:tbl>
              <a:tblPr firstRow="1" bandRow="1">
                <a:tableStyleId>{5C22544A-7EE6-4342-B048-85BDC9FD1C3A}</a:tableStyleId>
              </a:tblPr>
              <a:tblGrid>
                <a:gridCol w="2076768"/>
                <a:gridCol w="6879295"/>
              </a:tblGrid>
              <a:tr h="437254">
                <a:tc>
                  <a:txBody>
                    <a:bodyPr/>
                    <a:lstStyle/>
                    <a:p>
                      <a:r>
                        <a:rPr lang="en-US" dirty="0" smtClean="0"/>
                        <a:t>Requirement </a:t>
                      </a:r>
                      <a:endParaRPr lang="en-US" dirty="0"/>
                    </a:p>
                  </a:txBody>
                  <a:tcPr/>
                </a:tc>
                <a:tc>
                  <a:txBody>
                    <a:bodyPr/>
                    <a:lstStyle/>
                    <a:p>
                      <a:r>
                        <a:rPr lang="en-US" dirty="0" smtClean="0"/>
                        <a:t>Feature of the programing language</a:t>
                      </a:r>
                      <a:endParaRPr lang="en-US" dirty="0"/>
                    </a:p>
                  </a:txBody>
                  <a:tcPr/>
                </a:tc>
              </a:tr>
              <a:tr h="1399216">
                <a:tc>
                  <a:txBody>
                    <a:bodyPr/>
                    <a:lstStyle/>
                    <a:p>
                      <a:r>
                        <a:rPr lang="en-US" sz="1800" kern="1200" dirty="0" smtClean="0">
                          <a:solidFill>
                            <a:schemeClr val="dk1"/>
                          </a:solidFill>
                          <a:latin typeface="+mn-lt"/>
                          <a:ea typeface="+mn-ea"/>
                          <a:cs typeface="+mn-cs"/>
                        </a:rPr>
                        <a:t>Reuse of already well-tested (verified) software components</a:t>
                      </a:r>
                      <a:endParaRPr lang="en-US" dirty="0"/>
                    </a:p>
                  </a:txBody>
                  <a:tcPr/>
                </a:tc>
                <a:tc>
                  <a:txBody>
                    <a:bodyPr/>
                    <a:lstStyle/>
                    <a:p>
                      <a:r>
                        <a:rPr lang="en-US" dirty="0" smtClean="0"/>
                        <a:t>Multiple inheritance,</a:t>
                      </a:r>
                    </a:p>
                    <a:p>
                      <a:r>
                        <a:rPr lang="en-US" dirty="0" smtClean="0"/>
                        <a:t>encapsulation control, ability</a:t>
                      </a:r>
                      <a:r>
                        <a:rPr lang="en-US" baseline="0" dirty="0" smtClean="0"/>
                        <a:t> to create libraries of precompiled components on top of </a:t>
                      </a:r>
                      <a:r>
                        <a:rPr lang="en-US" dirty="0" smtClean="0"/>
                        <a:t>classe</a:t>
                      </a:r>
                      <a:r>
                        <a:rPr lang="en-US" baseline="0" dirty="0" smtClean="0"/>
                        <a:t>s and modules, unified type system</a:t>
                      </a:r>
                      <a:endParaRPr lang="en-US" dirty="0" smtClean="0"/>
                    </a:p>
                  </a:txBody>
                  <a:tcPr/>
                </a:tc>
              </a:tr>
              <a:tr h="1399216">
                <a:tc>
                  <a:txBody>
                    <a:bodyPr/>
                    <a:lstStyle/>
                    <a:p>
                      <a:r>
                        <a:rPr lang="en-US" dirty="0" smtClean="0"/>
                        <a:t>Increase productivity of the software development process</a:t>
                      </a:r>
                      <a:endParaRPr lang="en-US" dirty="0"/>
                    </a:p>
                  </a:txBody>
                  <a:tcPr/>
                </a:tc>
                <a:tc>
                  <a:txBody>
                    <a:bodyPr/>
                    <a:lstStyle/>
                    <a:p>
                      <a:r>
                        <a:rPr lang="en-US" dirty="0" smtClean="0"/>
                        <a:t>Systematic assertions – focus on the task not on checking parameters – different programming philosophy, minimal required set of language concepts including concurrent programming, easy to read and write syntax with type</a:t>
                      </a:r>
                      <a:r>
                        <a:rPr lang="en-US" baseline="0" dirty="0" smtClean="0"/>
                        <a:t> inference</a:t>
                      </a:r>
                      <a:endParaRPr lang="en-US" dirty="0"/>
                    </a:p>
                  </a:txBody>
                  <a:tcPr/>
                </a:tc>
              </a:tr>
              <a:tr h="113686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Decrease the cost of software maintenance and support</a:t>
                      </a:r>
                      <a:endParaRPr lang="en-US" dirty="0"/>
                    </a:p>
                  </a:txBody>
                  <a:tcPr/>
                </a:tc>
                <a:tc>
                  <a:txBody>
                    <a:bodyPr/>
                    <a:lstStyle/>
                    <a:p>
                      <a:r>
                        <a:rPr lang="en-US" dirty="0" smtClean="0"/>
                        <a:t>Systematic</a:t>
                      </a:r>
                      <a:r>
                        <a:rPr lang="en-US" baseline="0" dirty="0" smtClean="0"/>
                        <a:t> assertions set the stage for easy bugs triaging techniques and straightforward root cause identification and fix suggestion</a:t>
                      </a:r>
                      <a:endParaRPr lang="en-US" dirty="0"/>
                    </a:p>
                  </a:txBody>
                  <a:tcPr/>
                </a:tc>
              </a:tr>
              <a:tr h="354662">
                <a:tc>
                  <a:txBody>
                    <a:bodyPr/>
                    <a:lstStyle/>
                    <a:p>
                      <a:r>
                        <a:rPr lang="en-US" dirty="0" smtClean="0"/>
                        <a:t>Work across different current and future HW and SW architectures</a:t>
                      </a:r>
                      <a:endParaRPr lang="en-US" dirty="0"/>
                    </a:p>
                  </a:txBody>
                  <a:tcPr/>
                </a:tc>
                <a:tc>
                  <a:txBody>
                    <a:bodyPr/>
                    <a:lstStyle/>
                    <a:p>
                      <a:r>
                        <a:rPr lang="en-US" dirty="0" smtClean="0"/>
                        <a:t>Unified type system sets the minimal required set of data types and operations to be supported by</a:t>
                      </a:r>
                      <a:r>
                        <a:rPr lang="en-US" baseline="0" dirty="0" smtClean="0"/>
                        <a:t> the compiler. Easy for quick port and opportunities for high-level and low-level optimizations using reference  and value entities, pure and safe functions and smart control over object life cycle</a:t>
                      </a:r>
                      <a:endParaRPr lang="en-US" dirty="0"/>
                    </a:p>
                  </a:txBody>
                  <a:tcPr/>
                </a:tc>
              </a:tr>
            </a:tbl>
          </a:graphicData>
        </a:graphic>
      </p:graphicFrame>
    </p:spTree>
    <p:extLst>
      <p:ext uri="{BB962C8B-B14F-4D97-AF65-F5344CB8AC3E}">
        <p14:creationId xmlns:p14="http://schemas.microsoft.com/office/powerpoint/2010/main" val="2865309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696075" cy="636360"/>
          </a:xfrm>
        </p:spPr>
        <p:txBody>
          <a:bodyPr>
            <a:normAutofit fontScale="90000"/>
          </a:bodyPr>
          <a:lstStyle/>
          <a:p>
            <a:r>
              <a:rPr lang="en-US" sz="3600" b="1" dirty="0">
                <a:solidFill>
                  <a:srgbClr val="CC6600"/>
                </a:solidFill>
                <a:latin typeface="Comic Sans MS" pitchFamily="66" charset="0"/>
              </a:rPr>
              <a:t>Brief overview of the </a:t>
            </a:r>
            <a:r>
              <a:rPr lang="en-US" sz="3600" b="1" dirty="0" smtClean="0">
                <a:solidFill>
                  <a:srgbClr val="CC6600"/>
                </a:solidFill>
                <a:latin typeface="Comic Sans MS" pitchFamily="66" charset="0"/>
              </a:rPr>
              <a:t>language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685800"/>
            <a:ext cx="8991600" cy="5791200"/>
          </a:xfrm>
        </p:spPr>
        <p:txBody>
          <a:bodyPr>
            <a:noAutofit/>
          </a:bodyPr>
          <a:lstStyle/>
          <a:p>
            <a:pPr marL="285750" indent="-285750"/>
            <a:r>
              <a:rPr lang="en-US" sz="2400" dirty="0" smtClean="0"/>
              <a:t>Object is the central element. Every object has the type it belongs to. Every object has state and behavior defined by the type. Objects can be concurrent!</a:t>
            </a:r>
          </a:p>
          <a:p>
            <a:pPr marL="685800" lvl="1"/>
            <a:r>
              <a:rPr lang="en-US" sz="2000" dirty="0" smtClean="0"/>
              <a:t>They can interact between each other calling functions and accessing attributes of each other. </a:t>
            </a:r>
          </a:p>
          <a:p>
            <a:pPr marL="685800" lvl="1"/>
            <a:r>
              <a:rPr lang="en-US" sz="2000" dirty="0" smtClean="0"/>
              <a:t>Every object has its own life cycle: creation, loop processing function calls and attributes’ access, dismissal</a:t>
            </a:r>
          </a:p>
          <a:p>
            <a:pPr marL="685800" lvl="1"/>
            <a:r>
              <a:rPr lang="en-US" sz="2000" dirty="0" smtClean="0"/>
              <a:t>Program is a collection of interacting objects</a:t>
            </a:r>
          </a:p>
          <a:p>
            <a:pPr marL="285750" indent="-285750"/>
            <a:r>
              <a:rPr lang="en-US" sz="2400" dirty="0" smtClean="0"/>
              <a:t>There are only 6 kinds of types: union(class), generic</a:t>
            </a:r>
            <a:r>
              <a:rPr lang="en-US" sz="2400" dirty="0"/>
              <a:t>, </a:t>
            </a:r>
            <a:r>
              <a:rPr lang="en-US" sz="2400" dirty="0" smtClean="0"/>
              <a:t>anchored, algebraic sum(multi) and product (tuple), and routine(functional) ones</a:t>
            </a:r>
          </a:p>
          <a:p>
            <a:pPr marL="285750" indent="-285750"/>
            <a:r>
              <a:rPr lang="en-US" sz="2400" dirty="0" smtClean="0"/>
              <a:t>One may compile a script (set of statements), standalone routine, or unit (class). Program entry point can be start of script, some standalone routine, or some unit(class) construction procedure</a:t>
            </a:r>
            <a:endParaRPr lang="ru-RU"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7</a:t>
            </a:fld>
            <a:endParaRPr lang="en-US" dirty="0"/>
          </a:p>
        </p:txBody>
      </p:sp>
    </p:spTree>
    <p:extLst>
      <p:ext uri="{BB962C8B-B14F-4D97-AF65-F5344CB8AC3E}">
        <p14:creationId xmlns:p14="http://schemas.microsoft.com/office/powerpoint/2010/main" val="2656502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696075" cy="636360"/>
          </a:xfrm>
        </p:spPr>
        <p:txBody>
          <a:bodyPr>
            <a:normAutofit fontScale="90000"/>
          </a:bodyPr>
          <a:lstStyle/>
          <a:p>
            <a:r>
              <a:rPr lang="en-US" sz="3600" b="1" dirty="0">
                <a:solidFill>
                  <a:srgbClr val="CC6600"/>
                </a:solidFill>
                <a:latin typeface="Comic Sans MS" pitchFamily="66" charset="0"/>
              </a:rPr>
              <a:t>Brief overview of the approach</a:t>
            </a:r>
          </a:p>
        </p:txBody>
      </p:sp>
      <p:sp>
        <p:nvSpPr>
          <p:cNvPr id="3" name="Content Placeholder 2"/>
          <p:cNvSpPr>
            <a:spLocks noGrp="1"/>
          </p:cNvSpPr>
          <p:nvPr>
            <p:ph sz="half" idx="1"/>
          </p:nvPr>
        </p:nvSpPr>
        <p:spPr>
          <a:xfrm>
            <a:off x="76200" y="685800"/>
            <a:ext cx="8991600" cy="5791200"/>
          </a:xfrm>
        </p:spPr>
        <p:txBody>
          <a:bodyPr>
            <a:noAutofit/>
          </a:bodyPr>
          <a:lstStyle/>
          <a:p>
            <a:pPr marL="285750" indent="-285750"/>
            <a:r>
              <a:rPr lang="en-US" sz="2400" dirty="0" smtClean="0"/>
              <a:t>Design the programming language which supports all the requirements. Create full language specification </a:t>
            </a:r>
          </a:p>
          <a:p>
            <a:pPr marL="285750" indent="-285750"/>
            <a:r>
              <a:rPr lang="en-US" sz="2400" dirty="0" smtClean="0"/>
              <a:t>Design and develop</a:t>
            </a:r>
          </a:p>
          <a:p>
            <a:pPr marL="685800" lvl="1"/>
            <a:r>
              <a:rPr lang="en-US" dirty="0" smtClean="0"/>
              <a:t>the compilation system for this language using bootstrap technology (ideally both native code and virtual machine based)</a:t>
            </a:r>
          </a:p>
          <a:p>
            <a:pPr marL="685800" lvl="1"/>
            <a:r>
              <a:rPr lang="en-US" dirty="0" smtClean="0"/>
              <a:t>minimal required set of standard libraries</a:t>
            </a:r>
          </a:p>
          <a:p>
            <a:pPr marL="685800" lvl="1"/>
            <a:r>
              <a:rPr lang="en-US" dirty="0" smtClean="0"/>
              <a:t>hybrid runtime system for the language</a:t>
            </a:r>
          </a:p>
          <a:p>
            <a:pPr marL="685800" lvl="1"/>
            <a:r>
              <a:rPr lang="en-US" dirty="0" smtClean="0"/>
              <a:t>language validation test suite</a:t>
            </a:r>
          </a:p>
          <a:p>
            <a:pPr marL="685800" lvl="1"/>
            <a:r>
              <a:rPr lang="en-US" dirty="0" smtClean="0"/>
              <a:t>documentation with play grounds and other enablers</a:t>
            </a:r>
          </a:p>
          <a:p>
            <a:pPr marL="285750" indent="-285750"/>
            <a:r>
              <a:rPr lang="en-US" sz="2400" dirty="0" smtClean="0"/>
              <a:t>Go open source attracting developers and MNC </a:t>
            </a:r>
          </a:p>
          <a:p>
            <a:pPr marL="285750" lvl="0" indent="-285750"/>
            <a:r>
              <a:rPr lang="en-US" sz="2400" b="1" dirty="0"/>
              <a:t>Current status: </a:t>
            </a:r>
            <a:r>
              <a:rPr lang="en-US" sz="2400" dirty="0"/>
              <a:t>The language definition with scanner-parser are 97-98% ready. Semantics and project control are started. The code is </a:t>
            </a:r>
            <a:r>
              <a:rPr lang="en-US" sz="2400" dirty="0" smtClean="0">
                <a:hlinkClick r:id="rId2"/>
              </a:rPr>
              <a:t>here</a:t>
            </a:r>
            <a:endParaRPr lang="ru-RU"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8</a:t>
            </a:fld>
            <a:endParaRPr lang="en-US" dirty="0"/>
          </a:p>
        </p:txBody>
      </p:sp>
    </p:spTree>
    <p:extLst>
      <p:ext uri="{BB962C8B-B14F-4D97-AF65-F5344CB8AC3E}">
        <p14:creationId xmlns:p14="http://schemas.microsoft.com/office/powerpoint/2010/main" val="2999458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9</a:t>
            </a:fld>
            <a:endParaRPr lang="en-US" dirty="0"/>
          </a:p>
        </p:txBody>
      </p:sp>
      <p:sp>
        <p:nvSpPr>
          <p:cNvPr id="6" name="Объект 5"/>
          <p:cNvSpPr>
            <a:spLocks noGrp="1"/>
          </p:cNvSpPr>
          <p:nvPr>
            <p:ph idx="1"/>
          </p:nvPr>
        </p:nvSpPr>
        <p:spPr>
          <a:xfrm>
            <a:off x="228600" y="990600"/>
            <a:ext cx="8458200" cy="5135563"/>
          </a:xfrm>
        </p:spPr>
        <p:txBody>
          <a:bodyPr>
            <a:normAutofit fontScale="92500" lnSpcReduction="20000"/>
          </a:bodyPr>
          <a:lstStyle/>
          <a:p>
            <a:r>
              <a:rPr lang="en-US" dirty="0">
                <a:latin typeface="Arial" pitchFamily="34" charset="0"/>
                <a:cs typeface="Arial" pitchFamily="34" charset="0"/>
              </a:rPr>
              <a:t>Concurrent programming with classes protected with predicates is to become industry standard for the software  </a:t>
            </a:r>
            <a:r>
              <a:rPr lang="en-US" dirty="0" smtClean="0">
                <a:latin typeface="Arial" pitchFamily="34" charset="0"/>
                <a:cs typeface="Arial" pitchFamily="34" charset="0"/>
              </a:rPr>
              <a:t>development</a:t>
            </a:r>
          </a:p>
          <a:p>
            <a:r>
              <a:rPr lang="en-US" dirty="0" smtClean="0">
                <a:latin typeface="Arial" pitchFamily="34" charset="0"/>
                <a:cs typeface="Arial" pitchFamily="34" charset="0"/>
              </a:rPr>
              <a:t>Set </a:t>
            </a:r>
            <a:r>
              <a:rPr lang="en-US" dirty="0">
                <a:latin typeface="Arial" pitchFamily="34" charset="0"/>
                <a:cs typeface="Arial" pitchFamily="34" charset="0"/>
              </a:rPr>
              <a:t>the stage for the future software development with intelligent compiler and programming language </a:t>
            </a:r>
            <a:r>
              <a:rPr lang="en-US" dirty="0" smtClean="0">
                <a:latin typeface="Arial" pitchFamily="34" charset="0"/>
                <a:cs typeface="Arial" pitchFamily="34" charset="0"/>
              </a:rPr>
              <a:t>across </a:t>
            </a:r>
            <a:r>
              <a:rPr lang="en-US" dirty="0">
                <a:latin typeface="Arial" pitchFamily="34" charset="0"/>
                <a:cs typeface="Arial" pitchFamily="34" charset="0"/>
              </a:rPr>
              <a:t>different markets segments – introducing the modern way of programming focusing on simplicity of development, code </a:t>
            </a:r>
            <a:r>
              <a:rPr lang="en-US" dirty="0" smtClean="0">
                <a:latin typeface="Arial" pitchFamily="34" charset="0"/>
                <a:cs typeface="Arial" pitchFamily="34" charset="0"/>
              </a:rPr>
              <a:t>reuse and robustness</a:t>
            </a:r>
          </a:p>
          <a:p>
            <a:r>
              <a:rPr lang="en-US" dirty="0" smtClean="0">
                <a:latin typeface="Arial" pitchFamily="34" charset="0"/>
                <a:cs typeface="Arial" pitchFamily="34" charset="0"/>
              </a:rPr>
              <a:t>There </a:t>
            </a:r>
            <a:r>
              <a:rPr lang="en-US" dirty="0">
                <a:latin typeface="Arial" pitchFamily="34" charset="0"/>
                <a:cs typeface="Arial" pitchFamily="34" charset="0"/>
              </a:rPr>
              <a:t>is expertise and drive to start such activity and produce product quality programming ecosystem using 15x15 </a:t>
            </a:r>
            <a:r>
              <a:rPr lang="en-US" dirty="0" smtClean="0">
                <a:latin typeface="Arial" pitchFamily="34" charset="0"/>
                <a:cs typeface="Arial" pitchFamily="34" charset="0"/>
              </a:rPr>
              <a:t>scheme</a:t>
            </a:r>
          </a:p>
          <a:p>
            <a:r>
              <a:rPr lang="en-US" dirty="0" smtClean="0">
                <a:latin typeface="Arial" pitchFamily="34" charset="0"/>
                <a:cs typeface="Arial" pitchFamily="34" charset="0"/>
              </a:rPr>
              <a:t>So </a:t>
            </a:r>
            <a:r>
              <a:rPr lang="en-US" dirty="0">
                <a:latin typeface="Arial" pitchFamily="34" charset="0"/>
                <a:cs typeface="Arial" pitchFamily="34" charset="0"/>
              </a:rPr>
              <a:t>radical today – so obvious tomorrow!</a:t>
            </a:r>
          </a:p>
        </p:txBody>
      </p:sp>
    </p:spTree>
    <p:extLst>
      <p:ext uri="{BB962C8B-B14F-4D97-AF65-F5344CB8AC3E}">
        <p14:creationId xmlns:p14="http://schemas.microsoft.com/office/powerpoint/2010/main" val="266666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48616</TotalTime>
  <Words>5957</Words>
  <Application>Microsoft Office PowerPoint</Application>
  <PresentationFormat>Экран (4:3)</PresentationFormat>
  <Paragraphs>1156</Paragraphs>
  <Slides>58</Slides>
  <Notes>14</Notes>
  <HiddenSlides>0</HiddenSlides>
  <MMClips>0</MMClips>
  <ScaleCrop>false</ScaleCrop>
  <HeadingPairs>
    <vt:vector size="4" baseType="variant">
      <vt:variant>
        <vt:lpstr>Тема</vt:lpstr>
      </vt:variant>
      <vt:variant>
        <vt:i4>1</vt:i4>
      </vt:variant>
      <vt:variant>
        <vt:lpstr>Заголовки слайдов</vt:lpstr>
      </vt:variant>
      <vt:variant>
        <vt:i4>58</vt:i4>
      </vt:variant>
    </vt:vector>
  </HeadingPairs>
  <TitlesOfParts>
    <vt:vector size="59" baseType="lpstr">
      <vt:lpstr>Тема Office</vt:lpstr>
      <vt:lpstr>Презентация PowerPoint</vt:lpstr>
      <vt:lpstr>Content</vt:lpstr>
      <vt:lpstr>Personal introduction</vt:lpstr>
      <vt:lpstr>Motivation and objective</vt:lpstr>
      <vt:lpstr>Rationale</vt:lpstr>
      <vt:lpstr>From rationale to requirements</vt:lpstr>
      <vt:lpstr>Brief overview of the language</vt:lpstr>
      <vt:lpstr>Brief overview of the approach</vt:lpstr>
      <vt:lpstr>Summary</vt:lpstr>
      <vt:lpstr>Technological summary</vt:lpstr>
      <vt:lpstr>Suggested roadmap: 15HRx15M</vt:lpstr>
      <vt:lpstr>Appendix</vt:lpstr>
      <vt:lpstr>Презентация PowerPoint</vt:lpstr>
      <vt:lpstr>Презентация PowerPoint</vt:lpstr>
      <vt:lpstr>Презентация PowerPoint</vt:lpstr>
      <vt:lpstr>Differentiating factors</vt:lpstr>
      <vt:lpstr>Language Innovation approach</vt:lpstr>
      <vt:lpstr>Презентация PowerPoint</vt:lpstr>
      <vt:lpstr>Long term view</vt:lpstr>
      <vt:lpstr>Презентация PowerPoint</vt:lpstr>
      <vt:lpstr>Vocabulary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Operators – if &amp; loop</vt:lpstr>
      <vt:lpstr>Operators – super block</vt:lpstr>
      <vt:lpstr>Systematic assertions and more …</vt:lpstr>
      <vt:lpstr>Презентация PowerPoint</vt:lpstr>
      <vt:lpstr>Презентация PowerPoint</vt:lpstr>
      <vt:lpstr>Feature call</vt:lpstr>
      <vt:lpstr>Approach to inheritance, feature call validity-1</vt:lpstr>
      <vt:lpstr>Approach to inheritance, feature call validity-2</vt:lpstr>
      <vt:lpstr>Reference and value objects</vt:lpstr>
      <vt:lpstr>Null-safety and non-initialized attributes</vt:lpstr>
      <vt:lpstr>Duck typing</vt:lpstr>
      <vt:lpstr>Type conversions and setters</vt:lpstr>
      <vt:lpstr>Type system foudation</vt:lpstr>
      <vt:lpstr>Constant objects</vt:lpstr>
      <vt:lpstr>Constant objects - examples</vt:lpstr>
      <vt:lpstr>Standard library basics: everything is defined</vt:lpstr>
      <vt:lpstr>Standard library basics: everything is defined</vt:lpstr>
      <vt:lpstr>Extended overloading</vt:lpstr>
      <vt:lpstr>Unit extensions</vt:lpstr>
      <vt:lpstr>Презентация PowerPoint</vt:lpstr>
      <vt:lpstr>Презентация PowerPoint</vt:lpstr>
      <vt:lpstr>Generics - example</vt:lpstr>
      <vt:lpstr>Dining philosophers - example</vt:lpstr>
      <vt:lpstr>Conformance</vt:lpstr>
      <vt:lpstr>Презентация PowerPoint</vt:lpstr>
      <vt:lpstr>Features classification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kanatov</cp:lastModifiedBy>
  <cp:revision>253</cp:revision>
  <dcterms:created xsi:type="dcterms:W3CDTF">2016-10-01T07:59:59Z</dcterms:created>
  <dcterms:modified xsi:type="dcterms:W3CDTF">2023-03-31T14:51:16Z</dcterms:modified>
</cp:coreProperties>
</file>