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7" r:id="rId2"/>
    <p:sldId id="473" r:id="rId3"/>
    <p:sldId id="474" r:id="rId4"/>
    <p:sldId id="47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8" autoAdjust="0"/>
    <p:restoredTop sz="94995" autoAdjust="0"/>
  </p:normalViewPr>
  <p:slideViewPr>
    <p:cSldViewPr>
      <p:cViewPr>
        <p:scale>
          <a:sx n="137" d="100"/>
          <a:sy n="137" d="100"/>
        </p:scale>
        <p:origin x="-1433" y="-10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36AF55-1040-40CF-A754-1C8EC16A97A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61EAACF-C34B-4327-9A3B-7485E280F00A}">
      <dgm:prSet/>
      <dgm:spPr/>
      <dgm:t>
        <a:bodyPr/>
        <a:lstStyle/>
        <a:p>
          <a:pPr rtl="0"/>
          <a:r>
            <a:rPr lang="en-US" smtClean="0"/>
            <a:t>Scripting – ability to create sequence of statements. Works well for mobile, WEB,  IoT programming. For beginners – just write your code. But all libraries used are protected from incorrect usage with predicates. </a:t>
          </a:r>
          <a:endParaRPr lang="en-US"/>
        </a:p>
      </dgm:t>
    </dgm:pt>
    <dgm:pt modelId="{0B5FD8B9-3BDF-482F-A70E-9EE074420688}" type="parTrans" cxnId="{4CCB58A2-80B8-4A85-BB57-1B46D53A7D03}">
      <dgm:prSet/>
      <dgm:spPr/>
      <dgm:t>
        <a:bodyPr/>
        <a:lstStyle/>
        <a:p>
          <a:endParaRPr lang="en-US"/>
        </a:p>
      </dgm:t>
    </dgm:pt>
    <dgm:pt modelId="{C2E00B92-752C-4959-804E-3349460C2BAD}" type="sibTrans" cxnId="{4CCB58A2-80B8-4A85-BB57-1B46D53A7D03}">
      <dgm:prSet/>
      <dgm:spPr/>
      <dgm:t>
        <a:bodyPr/>
        <a:lstStyle/>
        <a:p>
          <a:endParaRPr lang="en-US"/>
        </a:p>
      </dgm:t>
    </dgm:pt>
    <dgm:pt modelId="{7D00F7C8-6033-4802-9524-2DDB5B6F6783}">
      <dgm:prSet/>
      <dgm:spPr/>
      <dgm:t>
        <a:bodyPr/>
        <a:lstStyle/>
        <a:p>
          <a:pPr rtl="0"/>
          <a:r>
            <a:rPr lang="en-US" smtClean="0"/>
            <a:t>Code reuse</a:t>
          </a:r>
          <a:endParaRPr lang="en-US"/>
        </a:p>
      </dgm:t>
    </dgm:pt>
    <dgm:pt modelId="{3F04314C-D80D-4044-85F4-F8F94974A2D0}" type="parTrans" cxnId="{3A52AE12-D7B4-4FBC-AFBD-6BB85C651454}">
      <dgm:prSet/>
      <dgm:spPr/>
      <dgm:t>
        <a:bodyPr/>
        <a:lstStyle/>
        <a:p>
          <a:endParaRPr lang="en-US"/>
        </a:p>
      </dgm:t>
    </dgm:pt>
    <dgm:pt modelId="{C99CF3A5-0418-4F47-82BF-061C6EF8F96C}" type="sibTrans" cxnId="{3A52AE12-D7B4-4FBC-AFBD-6BB85C651454}">
      <dgm:prSet/>
      <dgm:spPr/>
      <dgm:t>
        <a:bodyPr/>
        <a:lstStyle/>
        <a:p>
          <a:endParaRPr lang="en-US"/>
        </a:p>
      </dgm:t>
    </dgm:pt>
    <dgm:pt modelId="{E8486289-33D4-4916-B7C0-67841B2C9AF9}">
      <dgm:prSet/>
      <dgm:spPr/>
      <dgm:t>
        <a:bodyPr/>
        <a:lstStyle/>
        <a:p>
          <a:pPr rtl="0"/>
          <a:r>
            <a:rPr lang="en-US" smtClean="0"/>
            <a:t>Class, module, type – 3 in 1. Unit is the approach to organization of the SW which supports separate compilation, singletons, inheritance. This works well for server, desktop and mobile segments programming</a:t>
          </a:r>
          <a:endParaRPr lang="en-US"/>
        </a:p>
      </dgm:t>
    </dgm:pt>
    <dgm:pt modelId="{AF820F4F-B2D8-4197-B8B2-0CB8447ED455}" type="parTrans" cxnId="{D084666C-2F13-4460-8529-9DF3077B09D4}">
      <dgm:prSet/>
      <dgm:spPr/>
      <dgm:t>
        <a:bodyPr/>
        <a:lstStyle/>
        <a:p>
          <a:endParaRPr lang="en-US"/>
        </a:p>
      </dgm:t>
    </dgm:pt>
    <dgm:pt modelId="{DF75473D-C46F-467C-AFDE-C5EB73CF5B39}" type="sibTrans" cxnId="{D084666C-2F13-4460-8529-9DF3077B09D4}">
      <dgm:prSet/>
      <dgm:spPr/>
      <dgm:t>
        <a:bodyPr/>
        <a:lstStyle/>
        <a:p>
          <a:endParaRPr lang="en-US"/>
        </a:p>
      </dgm:t>
    </dgm:pt>
    <dgm:pt modelId="{5D587922-5A70-49E3-A93B-1F794DA611F4}">
      <dgm:prSet/>
      <dgm:spPr/>
      <dgm:t>
        <a:bodyPr/>
        <a:lstStyle/>
        <a:p>
          <a:pPr rtl="0"/>
          <a:r>
            <a:rPr lang="en-US" smtClean="0"/>
            <a:t>New scheme of multiple inheritance with overloading and conflicts resolution. One concept makes programming simpler. </a:t>
          </a:r>
          <a:endParaRPr lang="en-US"/>
        </a:p>
      </dgm:t>
    </dgm:pt>
    <dgm:pt modelId="{A70DA5AC-B03F-4265-AC42-48576C1357F6}" type="parTrans" cxnId="{21EC31D3-2838-440D-B92C-DB0FA3DDACCD}">
      <dgm:prSet/>
      <dgm:spPr/>
      <dgm:t>
        <a:bodyPr/>
        <a:lstStyle/>
        <a:p>
          <a:endParaRPr lang="en-US"/>
        </a:p>
      </dgm:t>
    </dgm:pt>
    <dgm:pt modelId="{172CE07B-5F18-4D84-AD2D-D0E6CE516FC6}" type="sibTrans" cxnId="{21EC31D3-2838-440D-B92C-DB0FA3DDACCD}">
      <dgm:prSet/>
      <dgm:spPr/>
      <dgm:t>
        <a:bodyPr/>
        <a:lstStyle/>
        <a:p>
          <a:endParaRPr lang="en-US"/>
        </a:p>
      </dgm:t>
    </dgm:pt>
    <dgm:pt modelId="{DBDCF3D2-6E79-46B4-BD46-8A80B7B6B738}">
      <dgm:prSet/>
      <dgm:spPr/>
      <dgm:t>
        <a:bodyPr/>
        <a:lstStyle/>
        <a:p>
          <a:pPr rtl="0"/>
          <a:r>
            <a:rPr lang="en-US" smtClean="0"/>
            <a:t>Unit extensions. Programmer can add new routines and attributes into already compiled units.</a:t>
          </a:r>
          <a:endParaRPr lang="en-US"/>
        </a:p>
      </dgm:t>
    </dgm:pt>
    <dgm:pt modelId="{9E3A94E4-27D5-4F3E-AD1B-195FFD8AB1E8}" type="parTrans" cxnId="{C394FAD9-4949-4508-AA5A-75BFC26BF51D}">
      <dgm:prSet/>
      <dgm:spPr/>
      <dgm:t>
        <a:bodyPr/>
        <a:lstStyle/>
        <a:p>
          <a:endParaRPr lang="en-US"/>
        </a:p>
      </dgm:t>
    </dgm:pt>
    <dgm:pt modelId="{0AEF19B2-9CEA-4B21-AA2E-A54F5665E837}" type="sibTrans" cxnId="{C394FAD9-4949-4508-AA5A-75BFC26BF51D}">
      <dgm:prSet/>
      <dgm:spPr/>
      <dgm:t>
        <a:bodyPr/>
        <a:lstStyle/>
        <a:p>
          <a:endParaRPr lang="en-US"/>
        </a:p>
      </dgm:t>
    </dgm:pt>
    <dgm:pt modelId="{2AC4E7FB-059C-4488-B210-7A0281D716B9}">
      <dgm:prSet/>
      <dgm:spPr/>
      <dgm:t>
        <a:bodyPr/>
        <a:lstStyle/>
        <a:p>
          <a:pPr rtl="0"/>
          <a:r>
            <a:rPr lang="en-US" smtClean="0"/>
            <a:t>Reliability </a:t>
          </a:r>
          <a:endParaRPr lang="en-US"/>
        </a:p>
      </dgm:t>
    </dgm:pt>
    <dgm:pt modelId="{E4099EFF-0F70-4AB0-B5E8-97DFB3E36930}" type="parTrans" cxnId="{3B9CF5CF-FE10-42E6-AD51-7693D10AABA6}">
      <dgm:prSet/>
      <dgm:spPr/>
      <dgm:t>
        <a:bodyPr/>
        <a:lstStyle/>
        <a:p>
          <a:endParaRPr lang="en-US"/>
        </a:p>
      </dgm:t>
    </dgm:pt>
    <dgm:pt modelId="{76BCBCD4-6727-43B9-AD26-A5A8B1DB75E0}" type="sibTrans" cxnId="{3B9CF5CF-FE10-42E6-AD51-7693D10AABA6}">
      <dgm:prSet/>
      <dgm:spPr/>
      <dgm:t>
        <a:bodyPr/>
        <a:lstStyle/>
        <a:p>
          <a:endParaRPr lang="en-US"/>
        </a:p>
      </dgm:t>
    </dgm:pt>
    <dgm:pt modelId="{00855415-2289-4F39-AB69-D5A25B5B920C}">
      <dgm:prSet/>
      <dgm:spPr/>
      <dgm:t>
        <a:bodyPr/>
        <a:lstStyle/>
        <a:p>
          <a:pPr rtl="0"/>
          <a:r>
            <a:rPr lang="en-US" dirty="0" smtClean="0"/>
            <a:t>No NULL at all. No runtime checks as every valid reference is valid.</a:t>
          </a:r>
          <a:endParaRPr lang="en-US" dirty="0"/>
        </a:p>
      </dgm:t>
    </dgm:pt>
    <dgm:pt modelId="{627C5F03-0A62-437A-A28B-030DE9F648EB}" type="parTrans" cxnId="{EC8E5876-9071-41C3-AB22-131CC91A6E35}">
      <dgm:prSet/>
      <dgm:spPr/>
      <dgm:t>
        <a:bodyPr/>
        <a:lstStyle/>
        <a:p>
          <a:endParaRPr lang="en-US"/>
        </a:p>
      </dgm:t>
    </dgm:pt>
    <dgm:pt modelId="{B901A65A-8A23-40DD-B936-2F7887D688E4}" type="sibTrans" cxnId="{EC8E5876-9071-41C3-AB22-131CC91A6E35}">
      <dgm:prSet/>
      <dgm:spPr/>
      <dgm:t>
        <a:bodyPr/>
        <a:lstStyle/>
        <a:p>
          <a:endParaRPr lang="en-US"/>
        </a:p>
      </dgm:t>
    </dgm:pt>
    <dgm:pt modelId="{BEDAAE7F-F014-48F8-B993-88C096AC8B57}">
      <dgm:prSet/>
      <dgm:spPr/>
      <dgm:t>
        <a:bodyPr/>
        <a:lstStyle/>
        <a:p>
          <a:pPr rtl="0"/>
          <a:r>
            <a:rPr lang="en-US" smtClean="0"/>
            <a:t>No non-initialized data for value and reference entities. It works well if HW support be provided – tagged architecture.</a:t>
          </a:r>
          <a:endParaRPr lang="en-US"/>
        </a:p>
      </dgm:t>
    </dgm:pt>
    <dgm:pt modelId="{F2AA8D64-35D0-40C5-A885-6FB8957C5BA9}" type="parTrans" cxnId="{9E0E9019-794F-47F1-81DF-442EB85307A3}">
      <dgm:prSet/>
      <dgm:spPr/>
      <dgm:t>
        <a:bodyPr/>
        <a:lstStyle/>
        <a:p>
          <a:endParaRPr lang="en-US"/>
        </a:p>
      </dgm:t>
    </dgm:pt>
    <dgm:pt modelId="{A63008D9-D75D-43AF-8352-0024624B5E54}" type="sibTrans" cxnId="{9E0E9019-794F-47F1-81DF-442EB85307A3}">
      <dgm:prSet/>
      <dgm:spPr/>
      <dgm:t>
        <a:bodyPr/>
        <a:lstStyle/>
        <a:p>
          <a:endParaRPr lang="en-US"/>
        </a:p>
      </dgm:t>
    </dgm:pt>
    <dgm:pt modelId="{63923208-114C-4947-8F93-959F2386A491}">
      <dgm:prSet/>
      <dgm:spPr/>
      <dgm:t>
        <a:bodyPr/>
        <a:lstStyle/>
        <a:p>
          <a:pPr rtl="0"/>
          <a:r>
            <a:rPr lang="en-US" smtClean="0"/>
            <a:t>Predicates (preconditions, postconditions, invariants). Ease of debugging. There is a limited set of runtime errors and for every error is fully know where the error occurred, why and in many cases it is straightforward how to fix it. </a:t>
          </a:r>
          <a:endParaRPr lang="en-US"/>
        </a:p>
      </dgm:t>
    </dgm:pt>
    <dgm:pt modelId="{E4178718-DAD9-4A07-9F4C-E2EF6DB17E6F}" type="parTrans" cxnId="{7CBA079C-9BEE-4710-956F-BBFB96A085C0}">
      <dgm:prSet/>
      <dgm:spPr/>
      <dgm:t>
        <a:bodyPr/>
        <a:lstStyle/>
        <a:p>
          <a:endParaRPr lang="en-US"/>
        </a:p>
      </dgm:t>
    </dgm:pt>
    <dgm:pt modelId="{78F777D0-9C35-4914-A27E-B43FFFDC1C88}" type="sibTrans" cxnId="{7CBA079C-9BEE-4710-956F-BBFB96A085C0}">
      <dgm:prSet/>
      <dgm:spPr/>
      <dgm:t>
        <a:bodyPr/>
        <a:lstStyle/>
        <a:p>
          <a:endParaRPr lang="en-US"/>
        </a:p>
      </dgm:t>
    </dgm:pt>
    <dgm:pt modelId="{93DC62ED-0D16-4AB0-875B-FC1317BA5776}">
      <dgm:prSet/>
      <dgm:spPr/>
      <dgm:t>
        <a:bodyPr/>
        <a:lstStyle/>
        <a:p>
          <a:pPr rtl="0"/>
          <a:r>
            <a:rPr lang="en-US" smtClean="0"/>
            <a:t>Parallelism</a:t>
          </a:r>
          <a:endParaRPr lang="en-US"/>
        </a:p>
      </dgm:t>
    </dgm:pt>
    <dgm:pt modelId="{02435CE7-2EF0-4E2F-AD8C-F26CAC899115}" type="parTrans" cxnId="{DF0D7AC9-F6C4-4BFD-BA8C-581BD377F88C}">
      <dgm:prSet/>
      <dgm:spPr/>
      <dgm:t>
        <a:bodyPr/>
        <a:lstStyle/>
        <a:p>
          <a:endParaRPr lang="en-US"/>
        </a:p>
      </dgm:t>
    </dgm:pt>
    <dgm:pt modelId="{1CFC30FB-5A02-4048-8992-7B9033CF532A}" type="sibTrans" cxnId="{DF0D7AC9-F6C4-4BFD-BA8C-581BD377F88C}">
      <dgm:prSet/>
      <dgm:spPr/>
      <dgm:t>
        <a:bodyPr/>
        <a:lstStyle/>
        <a:p>
          <a:endParaRPr lang="en-US"/>
        </a:p>
      </dgm:t>
    </dgm:pt>
    <dgm:pt modelId="{C4C30527-44BF-443E-BC40-DB1D990C9736}">
      <dgm:prSet/>
      <dgm:spPr/>
      <dgm:t>
        <a:bodyPr/>
        <a:lstStyle/>
        <a:p>
          <a:pPr rtl="0"/>
          <a:r>
            <a:rPr lang="en-US" smtClean="0"/>
            <a:t>Language level – one keyword  and a special synchronization mechanism based on procedure and function calls. Dead-locks prevention mechanism.</a:t>
          </a:r>
          <a:endParaRPr lang="en-US"/>
        </a:p>
      </dgm:t>
    </dgm:pt>
    <dgm:pt modelId="{F8DFFFCC-D88D-417B-AB5E-5F30A39454C2}" type="parTrans" cxnId="{3EE5EB68-DC3D-4BB7-8F3A-AAA136534EB2}">
      <dgm:prSet/>
      <dgm:spPr/>
      <dgm:t>
        <a:bodyPr/>
        <a:lstStyle/>
        <a:p>
          <a:endParaRPr lang="en-US"/>
        </a:p>
      </dgm:t>
    </dgm:pt>
    <dgm:pt modelId="{B5543672-605B-43CC-B3C1-8C876FD5847C}" type="sibTrans" cxnId="{3EE5EB68-DC3D-4BB7-8F3A-AAA136534EB2}">
      <dgm:prSet/>
      <dgm:spPr/>
      <dgm:t>
        <a:bodyPr/>
        <a:lstStyle/>
        <a:p>
          <a:endParaRPr lang="en-US"/>
        </a:p>
      </dgm:t>
    </dgm:pt>
    <dgm:pt modelId="{79774972-3738-42ED-A59E-2EE2B9DA52C5}">
      <dgm:prSet/>
      <dgm:spPr/>
      <dgm:t>
        <a:bodyPr/>
        <a:lstStyle/>
        <a:p>
          <a:pPr rtl="0"/>
          <a:r>
            <a:rPr lang="en-US" smtClean="0"/>
            <a:t>Auto-par – compiler level.</a:t>
          </a:r>
          <a:endParaRPr lang="en-US"/>
        </a:p>
      </dgm:t>
    </dgm:pt>
    <dgm:pt modelId="{10CB9AFD-1ABD-4E7F-87EC-B9BF05B464E5}" type="parTrans" cxnId="{3C85C9E3-60AF-4220-AB90-DE45432AFA11}">
      <dgm:prSet/>
      <dgm:spPr/>
      <dgm:t>
        <a:bodyPr/>
        <a:lstStyle/>
        <a:p>
          <a:endParaRPr lang="en-US"/>
        </a:p>
      </dgm:t>
    </dgm:pt>
    <dgm:pt modelId="{B8ED64E6-C153-4152-A2D1-E14866066779}" type="sibTrans" cxnId="{3C85C9E3-60AF-4220-AB90-DE45432AFA11}">
      <dgm:prSet/>
      <dgm:spPr/>
      <dgm:t>
        <a:bodyPr/>
        <a:lstStyle/>
        <a:p>
          <a:endParaRPr lang="en-US"/>
        </a:p>
      </dgm:t>
    </dgm:pt>
    <dgm:pt modelId="{554ED6A1-9BB0-464F-84A6-C0190F316785}">
      <dgm:prSet/>
      <dgm:spPr/>
      <dgm:t>
        <a:bodyPr/>
        <a:lstStyle/>
        <a:p>
          <a:pPr rtl="0"/>
          <a:r>
            <a:rPr lang="en-US" smtClean="0"/>
            <a:t>3</a:t>
          </a:r>
          <a:r>
            <a:rPr lang="en-US" baseline="30000" smtClean="0"/>
            <a:t>rd</a:t>
          </a:r>
          <a:r>
            <a:rPr lang="en-US" smtClean="0"/>
            <a:t> party libraries like OpenMP, MPI</a:t>
          </a:r>
          <a:endParaRPr lang="en-US"/>
        </a:p>
      </dgm:t>
    </dgm:pt>
    <dgm:pt modelId="{977E3A57-3D08-4337-BC73-9C6AAB76E2CE}" type="parTrans" cxnId="{54C97486-8687-4652-9F7E-62CB9DB45E81}">
      <dgm:prSet/>
      <dgm:spPr/>
      <dgm:t>
        <a:bodyPr/>
        <a:lstStyle/>
        <a:p>
          <a:endParaRPr lang="en-US"/>
        </a:p>
      </dgm:t>
    </dgm:pt>
    <dgm:pt modelId="{CC76EA1B-39E8-4AEF-B493-8D5C4AA441FA}" type="sibTrans" cxnId="{54C97486-8687-4652-9F7E-62CB9DB45E81}">
      <dgm:prSet/>
      <dgm:spPr/>
      <dgm:t>
        <a:bodyPr/>
        <a:lstStyle/>
        <a:p>
          <a:endParaRPr lang="en-US"/>
        </a:p>
      </dgm:t>
    </dgm:pt>
    <dgm:pt modelId="{D601B47C-0D44-45DD-9203-022652254D2D}">
      <dgm:prSet/>
      <dgm:spPr/>
      <dgm:t>
        <a:bodyPr/>
        <a:lstStyle/>
        <a:p>
          <a:pPr rtl="0"/>
          <a:r>
            <a:rPr lang="en-US" dirty="0" smtClean="0"/>
            <a:t>Ease of code development</a:t>
          </a:r>
          <a:endParaRPr lang="en-US" dirty="0"/>
        </a:p>
      </dgm:t>
    </dgm:pt>
    <dgm:pt modelId="{A0CCA3E1-C244-4254-84E7-E94756AC8A63}" type="parTrans" cxnId="{F58EBE3B-6A9A-495B-9FA0-9A0AFFF245BA}">
      <dgm:prSet/>
      <dgm:spPr/>
      <dgm:t>
        <a:bodyPr/>
        <a:lstStyle/>
        <a:p>
          <a:endParaRPr lang="en-US"/>
        </a:p>
      </dgm:t>
    </dgm:pt>
    <dgm:pt modelId="{E296C3B7-54CE-433F-B030-3D2B18108640}" type="sibTrans" cxnId="{F58EBE3B-6A9A-495B-9FA0-9A0AFFF245BA}">
      <dgm:prSet/>
      <dgm:spPr/>
      <dgm:t>
        <a:bodyPr/>
        <a:lstStyle/>
        <a:p>
          <a:endParaRPr lang="en-US"/>
        </a:p>
      </dgm:t>
    </dgm:pt>
    <dgm:pt modelId="{76BBC72C-A319-41D2-91A6-98544A7B220B}">
      <dgm:prSet/>
      <dgm:spPr/>
      <dgm:t>
        <a:bodyPr/>
        <a:lstStyle/>
        <a:p>
          <a:pPr rtl="0"/>
          <a:r>
            <a:rPr lang="en-US" smtClean="0"/>
            <a:t>Functional programming in place</a:t>
          </a:r>
          <a:endParaRPr lang="en-US"/>
        </a:p>
      </dgm:t>
    </dgm:pt>
    <dgm:pt modelId="{E8BF973B-77C0-477D-84FF-EC343D7CDE2C}" type="parTrans" cxnId="{F1656689-B715-42CC-B1D2-EA854BA2BCA6}">
      <dgm:prSet/>
      <dgm:spPr/>
      <dgm:t>
        <a:bodyPr/>
        <a:lstStyle/>
        <a:p>
          <a:endParaRPr lang="en-US"/>
        </a:p>
      </dgm:t>
    </dgm:pt>
    <dgm:pt modelId="{47049D19-192F-4193-AFB8-B7F10E443E0D}" type="sibTrans" cxnId="{F1656689-B715-42CC-B1D2-EA854BA2BCA6}">
      <dgm:prSet/>
      <dgm:spPr/>
      <dgm:t>
        <a:bodyPr/>
        <a:lstStyle/>
        <a:p>
          <a:endParaRPr lang="en-US"/>
        </a:p>
      </dgm:t>
    </dgm:pt>
    <dgm:pt modelId="{0792A167-1375-4F89-AD82-AF6EFA53016A}">
      <dgm:prSet/>
      <dgm:spPr/>
      <dgm:t>
        <a:bodyPr/>
        <a:lstStyle/>
        <a:p>
          <a:pPr rtl="0"/>
          <a:r>
            <a:rPr lang="en-US" smtClean="0"/>
            <a:t>Type inference</a:t>
          </a:r>
          <a:endParaRPr lang="en-US"/>
        </a:p>
      </dgm:t>
    </dgm:pt>
    <dgm:pt modelId="{E6C87572-B8C9-4162-BA7F-E27F896135C6}" type="parTrans" cxnId="{1FD64617-1289-45BC-96F0-A07ED518F8C4}">
      <dgm:prSet/>
      <dgm:spPr/>
      <dgm:t>
        <a:bodyPr/>
        <a:lstStyle/>
        <a:p>
          <a:endParaRPr lang="en-US"/>
        </a:p>
      </dgm:t>
    </dgm:pt>
    <dgm:pt modelId="{86660078-3EDF-4962-837A-61D8B60F1F81}" type="sibTrans" cxnId="{1FD64617-1289-45BC-96F0-A07ED518F8C4}">
      <dgm:prSet/>
      <dgm:spPr/>
      <dgm:t>
        <a:bodyPr/>
        <a:lstStyle/>
        <a:p>
          <a:endParaRPr lang="en-US"/>
        </a:p>
      </dgm:t>
    </dgm:pt>
    <dgm:pt modelId="{A56C1272-81C7-4A28-876A-E77862BC710D}" type="pres">
      <dgm:prSet presAssocID="{4936AF55-1040-40CF-A754-1C8EC16A97A9}" presName="linear" presStyleCnt="0">
        <dgm:presLayoutVars>
          <dgm:animLvl val="lvl"/>
          <dgm:resizeHandles val="exact"/>
        </dgm:presLayoutVars>
      </dgm:prSet>
      <dgm:spPr/>
    </dgm:pt>
    <dgm:pt modelId="{02AC33D1-2242-4916-8991-9EA3EA4252B3}" type="pres">
      <dgm:prSet presAssocID="{D61EAACF-C34B-4327-9A3B-7485E280F00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C1FDFA9-E61E-462E-BA0C-42442886AA78}" type="pres">
      <dgm:prSet presAssocID="{C2E00B92-752C-4959-804E-3349460C2BAD}" presName="spacer" presStyleCnt="0"/>
      <dgm:spPr/>
    </dgm:pt>
    <dgm:pt modelId="{B14694A1-1853-49E2-806C-637AB44FD25B}" type="pres">
      <dgm:prSet presAssocID="{7D00F7C8-6033-4802-9524-2DDB5B6F678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5B7CAC0-A646-47A7-A023-DA21584500A6}" type="pres">
      <dgm:prSet presAssocID="{7D00F7C8-6033-4802-9524-2DDB5B6F6783}" presName="childText" presStyleLbl="revTx" presStyleIdx="0" presStyleCnt="4">
        <dgm:presLayoutVars>
          <dgm:bulletEnabled val="1"/>
        </dgm:presLayoutVars>
      </dgm:prSet>
      <dgm:spPr/>
    </dgm:pt>
    <dgm:pt modelId="{3D63F7FC-BDA2-4553-9377-CB2504414BED}" type="pres">
      <dgm:prSet presAssocID="{2AC4E7FB-059C-4488-B210-7A0281D716B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672837C-D969-4DA2-A397-E1C91DFDA987}" type="pres">
      <dgm:prSet presAssocID="{2AC4E7FB-059C-4488-B210-7A0281D716B9}" presName="childText" presStyleLbl="revTx" presStyleIdx="1" presStyleCnt="4">
        <dgm:presLayoutVars>
          <dgm:bulletEnabled val="1"/>
        </dgm:presLayoutVars>
      </dgm:prSet>
      <dgm:spPr/>
    </dgm:pt>
    <dgm:pt modelId="{F78F0EC7-2B15-4A6E-BE68-230FC1955D6C}" type="pres">
      <dgm:prSet presAssocID="{93DC62ED-0D16-4AB0-875B-FC1317BA577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BE3DAE1-9659-48B4-8403-C09CE513844E}" type="pres">
      <dgm:prSet presAssocID="{93DC62ED-0D16-4AB0-875B-FC1317BA5776}" presName="childText" presStyleLbl="revTx" presStyleIdx="2" presStyleCnt="4">
        <dgm:presLayoutVars>
          <dgm:bulletEnabled val="1"/>
        </dgm:presLayoutVars>
      </dgm:prSet>
      <dgm:spPr/>
    </dgm:pt>
    <dgm:pt modelId="{C1241C19-03A8-4D8C-BAB0-16E2E6A212E4}" type="pres">
      <dgm:prSet presAssocID="{D601B47C-0D44-45DD-9203-022652254D2D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52802652-D723-40B9-9292-9FBF8886920F}" type="pres">
      <dgm:prSet presAssocID="{D601B47C-0D44-45DD-9203-022652254D2D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AF45DFA4-B366-4C67-A0A2-416EF3F49F72}" type="presOf" srcId="{76BBC72C-A319-41D2-91A6-98544A7B220B}" destId="{52802652-D723-40B9-9292-9FBF8886920F}" srcOrd="0" destOrd="0" presId="urn:microsoft.com/office/officeart/2005/8/layout/vList2"/>
    <dgm:cxn modelId="{21EC31D3-2838-440D-B92C-DB0FA3DDACCD}" srcId="{7D00F7C8-6033-4802-9524-2DDB5B6F6783}" destId="{5D587922-5A70-49E3-A93B-1F794DA611F4}" srcOrd="1" destOrd="0" parTransId="{A70DA5AC-B03F-4265-AC42-48576C1357F6}" sibTransId="{172CE07B-5F18-4D84-AD2D-D0E6CE516FC6}"/>
    <dgm:cxn modelId="{A754BA07-43CC-4915-8528-5B0000B4BA09}" type="presOf" srcId="{2AC4E7FB-059C-4488-B210-7A0281D716B9}" destId="{3D63F7FC-BDA2-4553-9377-CB2504414BED}" srcOrd="0" destOrd="0" presId="urn:microsoft.com/office/officeart/2005/8/layout/vList2"/>
    <dgm:cxn modelId="{F1656689-B715-42CC-B1D2-EA854BA2BCA6}" srcId="{D601B47C-0D44-45DD-9203-022652254D2D}" destId="{76BBC72C-A319-41D2-91A6-98544A7B220B}" srcOrd="0" destOrd="0" parTransId="{E8BF973B-77C0-477D-84FF-EC343D7CDE2C}" sibTransId="{47049D19-192F-4193-AFB8-B7F10E443E0D}"/>
    <dgm:cxn modelId="{EC15FBD4-5267-48B2-9F55-2F83C6E2EAB7}" type="presOf" srcId="{00855415-2289-4F39-AB69-D5A25B5B920C}" destId="{B672837C-D969-4DA2-A397-E1C91DFDA987}" srcOrd="0" destOrd="0" presId="urn:microsoft.com/office/officeart/2005/8/layout/vList2"/>
    <dgm:cxn modelId="{54C97486-8687-4652-9F7E-62CB9DB45E81}" srcId="{93DC62ED-0D16-4AB0-875B-FC1317BA5776}" destId="{554ED6A1-9BB0-464F-84A6-C0190F316785}" srcOrd="2" destOrd="0" parTransId="{977E3A57-3D08-4337-BC73-9C6AAB76E2CE}" sibTransId="{CC76EA1B-39E8-4AEF-B493-8D5C4AA441FA}"/>
    <dgm:cxn modelId="{38980920-E82A-43E5-8899-40BEFD9EC271}" type="presOf" srcId="{554ED6A1-9BB0-464F-84A6-C0190F316785}" destId="{3BE3DAE1-9659-48B4-8403-C09CE513844E}" srcOrd="0" destOrd="2" presId="urn:microsoft.com/office/officeart/2005/8/layout/vList2"/>
    <dgm:cxn modelId="{D084666C-2F13-4460-8529-9DF3077B09D4}" srcId="{7D00F7C8-6033-4802-9524-2DDB5B6F6783}" destId="{E8486289-33D4-4916-B7C0-67841B2C9AF9}" srcOrd="0" destOrd="0" parTransId="{AF820F4F-B2D8-4197-B8B2-0CB8447ED455}" sibTransId="{DF75473D-C46F-467C-AFDE-C5EB73CF5B39}"/>
    <dgm:cxn modelId="{3EE5EB68-DC3D-4BB7-8F3A-AAA136534EB2}" srcId="{93DC62ED-0D16-4AB0-875B-FC1317BA5776}" destId="{C4C30527-44BF-443E-BC40-DB1D990C9736}" srcOrd="0" destOrd="0" parTransId="{F8DFFFCC-D88D-417B-AB5E-5F30A39454C2}" sibTransId="{B5543672-605B-43CC-B3C1-8C876FD5847C}"/>
    <dgm:cxn modelId="{FF91D7FD-EDDB-4986-A678-1743D1AE7629}" type="presOf" srcId="{D601B47C-0D44-45DD-9203-022652254D2D}" destId="{C1241C19-03A8-4D8C-BAB0-16E2E6A212E4}" srcOrd="0" destOrd="0" presId="urn:microsoft.com/office/officeart/2005/8/layout/vList2"/>
    <dgm:cxn modelId="{3C85C9E3-60AF-4220-AB90-DE45432AFA11}" srcId="{93DC62ED-0D16-4AB0-875B-FC1317BA5776}" destId="{79774972-3738-42ED-A59E-2EE2B9DA52C5}" srcOrd="1" destOrd="0" parTransId="{10CB9AFD-1ABD-4E7F-87EC-B9BF05B464E5}" sibTransId="{B8ED64E6-C153-4152-A2D1-E14866066779}"/>
    <dgm:cxn modelId="{4CCB58A2-80B8-4A85-BB57-1B46D53A7D03}" srcId="{4936AF55-1040-40CF-A754-1C8EC16A97A9}" destId="{D61EAACF-C34B-4327-9A3B-7485E280F00A}" srcOrd="0" destOrd="0" parTransId="{0B5FD8B9-3BDF-482F-A70E-9EE074420688}" sibTransId="{C2E00B92-752C-4959-804E-3349460C2BAD}"/>
    <dgm:cxn modelId="{48E9D24A-9910-40B0-8093-CEF9BDBE1A38}" type="presOf" srcId="{0792A167-1375-4F89-AD82-AF6EFA53016A}" destId="{52802652-D723-40B9-9292-9FBF8886920F}" srcOrd="0" destOrd="1" presId="urn:microsoft.com/office/officeart/2005/8/layout/vList2"/>
    <dgm:cxn modelId="{E5D3424B-5E58-4CA7-835D-DA4B8ABD7258}" type="presOf" srcId="{63923208-114C-4947-8F93-959F2386A491}" destId="{B672837C-D969-4DA2-A397-E1C91DFDA987}" srcOrd="0" destOrd="2" presId="urn:microsoft.com/office/officeart/2005/8/layout/vList2"/>
    <dgm:cxn modelId="{3A52AE12-D7B4-4FBC-AFBD-6BB85C651454}" srcId="{4936AF55-1040-40CF-A754-1C8EC16A97A9}" destId="{7D00F7C8-6033-4802-9524-2DDB5B6F6783}" srcOrd="1" destOrd="0" parTransId="{3F04314C-D80D-4044-85F4-F8F94974A2D0}" sibTransId="{C99CF3A5-0418-4F47-82BF-061C6EF8F96C}"/>
    <dgm:cxn modelId="{AE0F97C5-5BA2-48EF-A976-4CCCE2893681}" type="presOf" srcId="{E8486289-33D4-4916-B7C0-67841B2C9AF9}" destId="{85B7CAC0-A646-47A7-A023-DA21584500A6}" srcOrd="0" destOrd="0" presId="urn:microsoft.com/office/officeart/2005/8/layout/vList2"/>
    <dgm:cxn modelId="{1FD64617-1289-45BC-96F0-A07ED518F8C4}" srcId="{D601B47C-0D44-45DD-9203-022652254D2D}" destId="{0792A167-1375-4F89-AD82-AF6EFA53016A}" srcOrd="1" destOrd="0" parTransId="{E6C87572-B8C9-4162-BA7F-E27F896135C6}" sibTransId="{86660078-3EDF-4962-837A-61D8B60F1F81}"/>
    <dgm:cxn modelId="{B390DDA8-E644-4F80-9AB8-DE5D143034F7}" type="presOf" srcId="{5D587922-5A70-49E3-A93B-1F794DA611F4}" destId="{85B7CAC0-A646-47A7-A023-DA21584500A6}" srcOrd="0" destOrd="1" presId="urn:microsoft.com/office/officeart/2005/8/layout/vList2"/>
    <dgm:cxn modelId="{772EDBDF-C5F2-4F49-B5EB-86F783CD082A}" type="presOf" srcId="{BEDAAE7F-F014-48F8-B993-88C096AC8B57}" destId="{B672837C-D969-4DA2-A397-E1C91DFDA987}" srcOrd="0" destOrd="1" presId="urn:microsoft.com/office/officeart/2005/8/layout/vList2"/>
    <dgm:cxn modelId="{C394FAD9-4949-4508-AA5A-75BFC26BF51D}" srcId="{7D00F7C8-6033-4802-9524-2DDB5B6F6783}" destId="{DBDCF3D2-6E79-46B4-BD46-8A80B7B6B738}" srcOrd="2" destOrd="0" parTransId="{9E3A94E4-27D5-4F3E-AD1B-195FFD8AB1E8}" sibTransId="{0AEF19B2-9CEA-4B21-AA2E-A54F5665E837}"/>
    <dgm:cxn modelId="{058F3C80-02FA-4110-95DD-78BB172B650F}" type="presOf" srcId="{4936AF55-1040-40CF-A754-1C8EC16A97A9}" destId="{A56C1272-81C7-4A28-876A-E77862BC710D}" srcOrd="0" destOrd="0" presId="urn:microsoft.com/office/officeart/2005/8/layout/vList2"/>
    <dgm:cxn modelId="{7CBA079C-9BEE-4710-956F-BBFB96A085C0}" srcId="{2AC4E7FB-059C-4488-B210-7A0281D716B9}" destId="{63923208-114C-4947-8F93-959F2386A491}" srcOrd="2" destOrd="0" parTransId="{E4178718-DAD9-4A07-9F4C-E2EF6DB17E6F}" sibTransId="{78F777D0-9C35-4914-A27E-B43FFFDC1C88}"/>
    <dgm:cxn modelId="{EC8E5876-9071-41C3-AB22-131CC91A6E35}" srcId="{2AC4E7FB-059C-4488-B210-7A0281D716B9}" destId="{00855415-2289-4F39-AB69-D5A25B5B920C}" srcOrd="0" destOrd="0" parTransId="{627C5F03-0A62-437A-A28B-030DE9F648EB}" sibTransId="{B901A65A-8A23-40DD-B936-2F7887D688E4}"/>
    <dgm:cxn modelId="{DB239765-9E16-4F92-8110-4166E0EF05E5}" type="presOf" srcId="{C4C30527-44BF-443E-BC40-DB1D990C9736}" destId="{3BE3DAE1-9659-48B4-8403-C09CE513844E}" srcOrd="0" destOrd="0" presId="urn:microsoft.com/office/officeart/2005/8/layout/vList2"/>
    <dgm:cxn modelId="{2C4F1E19-C880-4C62-A5E4-7816FFD71684}" type="presOf" srcId="{DBDCF3D2-6E79-46B4-BD46-8A80B7B6B738}" destId="{85B7CAC0-A646-47A7-A023-DA21584500A6}" srcOrd="0" destOrd="2" presId="urn:microsoft.com/office/officeart/2005/8/layout/vList2"/>
    <dgm:cxn modelId="{C9542DD5-39F1-47C2-A4F5-991B97AA8FF2}" type="presOf" srcId="{93DC62ED-0D16-4AB0-875B-FC1317BA5776}" destId="{F78F0EC7-2B15-4A6E-BE68-230FC1955D6C}" srcOrd="0" destOrd="0" presId="urn:microsoft.com/office/officeart/2005/8/layout/vList2"/>
    <dgm:cxn modelId="{F3EB689A-B9CD-4967-ABEC-B8AD3527D103}" type="presOf" srcId="{D61EAACF-C34B-4327-9A3B-7485E280F00A}" destId="{02AC33D1-2242-4916-8991-9EA3EA4252B3}" srcOrd="0" destOrd="0" presId="urn:microsoft.com/office/officeart/2005/8/layout/vList2"/>
    <dgm:cxn modelId="{DF0D7AC9-F6C4-4BFD-BA8C-581BD377F88C}" srcId="{4936AF55-1040-40CF-A754-1C8EC16A97A9}" destId="{93DC62ED-0D16-4AB0-875B-FC1317BA5776}" srcOrd="3" destOrd="0" parTransId="{02435CE7-2EF0-4E2F-AD8C-F26CAC899115}" sibTransId="{1CFC30FB-5A02-4048-8992-7B9033CF532A}"/>
    <dgm:cxn modelId="{F58EBE3B-6A9A-495B-9FA0-9A0AFFF245BA}" srcId="{4936AF55-1040-40CF-A754-1C8EC16A97A9}" destId="{D601B47C-0D44-45DD-9203-022652254D2D}" srcOrd="4" destOrd="0" parTransId="{A0CCA3E1-C244-4254-84E7-E94756AC8A63}" sibTransId="{E296C3B7-54CE-433F-B030-3D2B18108640}"/>
    <dgm:cxn modelId="{9E0E9019-794F-47F1-81DF-442EB85307A3}" srcId="{2AC4E7FB-059C-4488-B210-7A0281D716B9}" destId="{BEDAAE7F-F014-48F8-B993-88C096AC8B57}" srcOrd="1" destOrd="0" parTransId="{F2AA8D64-35D0-40C5-A885-6FB8957C5BA9}" sibTransId="{A63008D9-D75D-43AF-8352-0024624B5E54}"/>
    <dgm:cxn modelId="{49BF8154-FB75-4518-8B6E-C75E8EF14317}" type="presOf" srcId="{7D00F7C8-6033-4802-9524-2DDB5B6F6783}" destId="{B14694A1-1853-49E2-806C-637AB44FD25B}" srcOrd="0" destOrd="0" presId="urn:microsoft.com/office/officeart/2005/8/layout/vList2"/>
    <dgm:cxn modelId="{3B9CF5CF-FE10-42E6-AD51-7693D10AABA6}" srcId="{4936AF55-1040-40CF-A754-1C8EC16A97A9}" destId="{2AC4E7FB-059C-4488-B210-7A0281D716B9}" srcOrd="2" destOrd="0" parTransId="{E4099EFF-0F70-4AB0-B5E8-97DFB3E36930}" sibTransId="{76BCBCD4-6727-43B9-AD26-A5A8B1DB75E0}"/>
    <dgm:cxn modelId="{7905DFE8-9CBB-4764-9A79-01055EA3E3D7}" type="presOf" srcId="{79774972-3738-42ED-A59E-2EE2B9DA52C5}" destId="{3BE3DAE1-9659-48B4-8403-C09CE513844E}" srcOrd="0" destOrd="1" presId="urn:microsoft.com/office/officeart/2005/8/layout/vList2"/>
    <dgm:cxn modelId="{087593BA-A356-4D2E-9791-B0500DCE557B}" type="presParOf" srcId="{A56C1272-81C7-4A28-876A-E77862BC710D}" destId="{02AC33D1-2242-4916-8991-9EA3EA4252B3}" srcOrd="0" destOrd="0" presId="urn:microsoft.com/office/officeart/2005/8/layout/vList2"/>
    <dgm:cxn modelId="{366AA6B6-8C33-4C44-887B-120F50B78BB2}" type="presParOf" srcId="{A56C1272-81C7-4A28-876A-E77862BC710D}" destId="{CC1FDFA9-E61E-462E-BA0C-42442886AA78}" srcOrd="1" destOrd="0" presId="urn:microsoft.com/office/officeart/2005/8/layout/vList2"/>
    <dgm:cxn modelId="{188B04F4-8B3B-456E-807C-176AB13F4023}" type="presParOf" srcId="{A56C1272-81C7-4A28-876A-E77862BC710D}" destId="{B14694A1-1853-49E2-806C-637AB44FD25B}" srcOrd="2" destOrd="0" presId="urn:microsoft.com/office/officeart/2005/8/layout/vList2"/>
    <dgm:cxn modelId="{D467F604-5FFD-4B57-A297-460A59E764F9}" type="presParOf" srcId="{A56C1272-81C7-4A28-876A-E77862BC710D}" destId="{85B7CAC0-A646-47A7-A023-DA21584500A6}" srcOrd="3" destOrd="0" presId="urn:microsoft.com/office/officeart/2005/8/layout/vList2"/>
    <dgm:cxn modelId="{A885805A-FA9F-42DD-92E3-6AF0EC64CDA1}" type="presParOf" srcId="{A56C1272-81C7-4A28-876A-E77862BC710D}" destId="{3D63F7FC-BDA2-4553-9377-CB2504414BED}" srcOrd="4" destOrd="0" presId="urn:microsoft.com/office/officeart/2005/8/layout/vList2"/>
    <dgm:cxn modelId="{DD0B88D7-1511-44F3-B55C-91C410CBE8C0}" type="presParOf" srcId="{A56C1272-81C7-4A28-876A-E77862BC710D}" destId="{B672837C-D969-4DA2-A397-E1C91DFDA987}" srcOrd="5" destOrd="0" presId="urn:microsoft.com/office/officeart/2005/8/layout/vList2"/>
    <dgm:cxn modelId="{1D90167F-646E-4A5E-9FB3-F9CF1EDE3BFE}" type="presParOf" srcId="{A56C1272-81C7-4A28-876A-E77862BC710D}" destId="{F78F0EC7-2B15-4A6E-BE68-230FC1955D6C}" srcOrd="6" destOrd="0" presId="urn:microsoft.com/office/officeart/2005/8/layout/vList2"/>
    <dgm:cxn modelId="{B3E31CD0-4B01-41CF-8AE2-DFBC9B6D1F81}" type="presParOf" srcId="{A56C1272-81C7-4A28-876A-E77862BC710D}" destId="{3BE3DAE1-9659-48B4-8403-C09CE513844E}" srcOrd="7" destOrd="0" presId="urn:microsoft.com/office/officeart/2005/8/layout/vList2"/>
    <dgm:cxn modelId="{1E5762C6-0D84-499D-AE87-EEDE803AD8C2}" type="presParOf" srcId="{A56C1272-81C7-4A28-876A-E77862BC710D}" destId="{C1241C19-03A8-4D8C-BAB0-16E2E6A212E4}" srcOrd="8" destOrd="0" presId="urn:microsoft.com/office/officeart/2005/8/layout/vList2"/>
    <dgm:cxn modelId="{17F92CD5-B07C-4215-869E-7088F8240CAC}" type="presParOf" srcId="{A56C1272-81C7-4A28-876A-E77862BC710D}" destId="{52802652-D723-40B9-9292-9FBF8886920F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AC33D1-2242-4916-8991-9EA3EA4252B3}">
      <dsp:nvSpPr>
        <dsp:cNvPr id="0" name=""/>
        <dsp:cNvSpPr/>
      </dsp:nvSpPr>
      <dsp:spPr>
        <a:xfrm>
          <a:off x="0" y="112051"/>
          <a:ext cx="8915400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Scripting – ability to create sequence of statements. Works well for mobile, WEB,  IoT programming. For beginners – just write your code. But all libraries used are protected from incorrect usage with predicates. </a:t>
          </a:r>
          <a:endParaRPr lang="en-US" sz="1600" kern="1200"/>
        </a:p>
      </dsp:txBody>
      <dsp:txXfrm>
        <a:off x="31070" y="143121"/>
        <a:ext cx="8853260" cy="574340"/>
      </dsp:txXfrm>
    </dsp:sp>
    <dsp:sp modelId="{B14694A1-1853-49E2-806C-637AB44FD25B}">
      <dsp:nvSpPr>
        <dsp:cNvPr id="0" name=""/>
        <dsp:cNvSpPr/>
      </dsp:nvSpPr>
      <dsp:spPr>
        <a:xfrm>
          <a:off x="0" y="794611"/>
          <a:ext cx="8915400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Code reuse</a:t>
          </a:r>
          <a:endParaRPr lang="en-US" sz="1600" kern="1200"/>
        </a:p>
      </dsp:txBody>
      <dsp:txXfrm>
        <a:off x="31070" y="825681"/>
        <a:ext cx="8853260" cy="574340"/>
      </dsp:txXfrm>
    </dsp:sp>
    <dsp:sp modelId="{85B7CAC0-A646-47A7-A023-DA21584500A6}">
      <dsp:nvSpPr>
        <dsp:cNvPr id="0" name=""/>
        <dsp:cNvSpPr/>
      </dsp:nvSpPr>
      <dsp:spPr>
        <a:xfrm>
          <a:off x="0" y="1431091"/>
          <a:ext cx="8915400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smtClean="0"/>
            <a:t>Class, module, type – 3 in 1. Unit is the approach to organization of the SW which supports separate compilation, singletons, inheritance. This works well for server, desktop and mobile segments programming</a:t>
          </a:r>
          <a:endParaRPr lang="en-US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smtClean="0"/>
            <a:t>New scheme of multiple inheritance with overloading and conflicts resolution. One concept makes programming simpler. </a:t>
          </a:r>
          <a:endParaRPr lang="en-US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smtClean="0"/>
            <a:t>Unit extensions. Programmer can add new routines and attributes into already compiled units.</a:t>
          </a:r>
          <a:endParaRPr lang="en-US" sz="1200" kern="1200"/>
        </a:p>
      </dsp:txBody>
      <dsp:txXfrm>
        <a:off x="0" y="1431091"/>
        <a:ext cx="8915400" cy="794880"/>
      </dsp:txXfrm>
    </dsp:sp>
    <dsp:sp modelId="{3D63F7FC-BDA2-4553-9377-CB2504414BED}">
      <dsp:nvSpPr>
        <dsp:cNvPr id="0" name=""/>
        <dsp:cNvSpPr/>
      </dsp:nvSpPr>
      <dsp:spPr>
        <a:xfrm>
          <a:off x="0" y="2225971"/>
          <a:ext cx="8915400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Reliability </a:t>
          </a:r>
          <a:endParaRPr lang="en-US" sz="1600" kern="1200"/>
        </a:p>
      </dsp:txBody>
      <dsp:txXfrm>
        <a:off x="31070" y="2257041"/>
        <a:ext cx="8853260" cy="574340"/>
      </dsp:txXfrm>
    </dsp:sp>
    <dsp:sp modelId="{B672837C-D969-4DA2-A397-E1C91DFDA987}">
      <dsp:nvSpPr>
        <dsp:cNvPr id="0" name=""/>
        <dsp:cNvSpPr/>
      </dsp:nvSpPr>
      <dsp:spPr>
        <a:xfrm>
          <a:off x="0" y="2862452"/>
          <a:ext cx="8915400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smtClean="0"/>
            <a:t>No NULL at all. No runtime checks as every valid reference is valid.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smtClean="0"/>
            <a:t>No non-initialized data for value and reference entities. It works well if HW support be provided – tagged architecture.</a:t>
          </a:r>
          <a:endParaRPr lang="en-US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smtClean="0"/>
            <a:t>Predicates (preconditions, postconditions, invariants). Ease of debugging. There is a limited set of runtime errors and for every error is fully know where the error occurred, why and in many cases it is straightforward how to fix it. </a:t>
          </a:r>
          <a:endParaRPr lang="en-US" sz="1200" kern="1200"/>
        </a:p>
      </dsp:txBody>
      <dsp:txXfrm>
        <a:off x="0" y="2862452"/>
        <a:ext cx="8915400" cy="794880"/>
      </dsp:txXfrm>
    </dsp:sp>
    <dsp:sp modelId="{F78F0EC7-2B15-4A6E-BE68-230FC1955D6C}">
      <dsp:nvSpPr>
        <dsp:cNvPr id="0" name=""/>
        <dsp:cNvSpPr/>
      </dsp:nvSpPr>
      <dsp:spPr>
        <a:xfrm>
          <a:off x="0" y="3657332"/>
          <a:ext cx="8915400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Parallelism</a:t>
          </a:r>
          <a:endParaRPr lang="en-US" sz="1600" kern="1200"/>
        </a:p>
      </dsp:txBody>
      <dsp:txXfrm>
        <a:off x="31070" y="3688402"/>
        <a:ext cx="8853260" cy="574340"/>
      </dsp:txXfrm>
    </dsp:sp>
    <dsp:sp modelId="{3BE3DAE1-9659-48B4-8403-C09CE513844E}">
      <dsp:nvSpPr>
        <dsp:cNvPr id="0" name=""/>
        <dsp:cNvSpPr/>
      </dsp:nvSpPr>
      <dsp:spPr>
        <a:xfrm>
          <a:off x="0" y="4293811"/>
          <a:ext cx="8915400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smtClean="0"/>
            <a:t>Language level – one keyword  and a special synchronization mechanism based on procedure and function calls. Dead-locks prevention mechanism.</a:t>
          </a:r>
          <a:endParaRPr lang="en-US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smtClean="0"/>
            <a:t>Auto-par – compiler level.</a:t>
          </a:r>
          <a:endParaRPr lang="en-US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smtClean="0"/>
            <a:t>3</a:t>
          </a:r>
          <a:r>
            <a:rPr lang="en-US" sz="1200" kern="1200" baseline="30000" smtClean="0"/>
            <a:t>rd</a:t>
          </a:r>
          <a:r>
            <a:rPr lang="en-US" sz="1200" kern="1200" smtClean="0"/>
            <a:t> party libraries like OpenMP, MPI</a:t>
          </a:r>
          <a:endParaRPr lang="en-US" sz="1200" kern="1200"/>
        </a:p>
      </dsp:txBody>
      <dsp:txXfrm>
        <a:off x="0" y="4293811"/>
        <a:ext cx="8915400" cy="794880"/>
      </dsp:txXfrm>
    </dsp:sp>
    <dsp:sp modelId="{C1241C19-03A8-4D8C-BAB0-16E2E6A212E4}">
      <dsp:nvSpPr>
        <dsp:cNvPr id="0" name=""/>
        <dsp:cNvSpPr/>
      </dsp:nvSpPr>
      <dsp:spPr>
        <a:xfrm>
          <a:off x="0" y="5088692"/>
          <a:ext cx="8915400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Ease of code development</a:t>
          </a:r>
          <a:endParaRPr lang="en-US" sz="1600" kern="1200" dirty="0"/>
        </a:p>
      </dsp:txBody>
      <dsp:txXfrm>
        <a:off x="31070" y="5119762"/>
        <a:ext cx="8853260" cy="574340"/>
      </dsp:txXfrm>
    </dsp:sp>
    <dsp:sp modelId="{52802652-D723-40B9-9292-9FBF8886920F}">
      <dsp:nvSpPr>
        <dsp:cNvPr id="0" name=""/>
        <dsp:cNvSpPr/>
      </dsp:nvSpPr>
      <dsp:spPr>
        <a:xfrm>
          <a:off x="0" y="5725172"/>
          <a:ext cx="89154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smtClean="0"/>
            <a:t>Functional programming in place</a:t>
          </a:r>
          <a:endParaRPr lang="en-US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smtClean="0"/>
            <a:t>Type inference</a:t>
          </a:r>
          <a:endParaRPr lang="en-US" sz="1200" kern="1200"/>
        </a:p>
      </dsp:txBody>
      <dsp:txXfrm>
        <a:off x="0" y="5725172"/>
        <a:ext cx="8915400" cy="41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4A0F3-7311-4BBD-8F7B-1553C9764F91}" type="datetimeFigureOut">
              <a:rPr lang="ru-RU" smtClean="0"/>
              <a:t>13.07.2019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13E58-DF0A-488B-B79E-47383D5B9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019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13E58-DF0A-488B-B79E-47383D5B91C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099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9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6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2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6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0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1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6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1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6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3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8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 txBox="1">
            <a:spLocks noChangeArrowheads="1"/>
          </p:cNvSpPr>
          <p:nvPr/>
        </p:nvSpPr>
        <p:spPr bwMode="auto">
          <a:xfrm>
            <a:off x="228600" y="152400"/>
            <a:ext cx="884739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Oxygen. Elephant, dolphin and mouse breathe. But they are different</a:t>
            </a:r>
            <a:r>
              <a:rPr lang="en-US" altLang="ko-KR" sz="4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44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kumimoji="0" lang="en-US" altLang="ko-KR" sz="44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Slang. </a:t>
            </a:r>
            <a:r>
              <a:rPr lang="en-US" altLang="ko-KR" sz="44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President and bum speak the same language. But they speak differently.</a:t>
            </a:r>
          </a:p>
          <a:p>
            <a:pPr algn="ctr"/>
            <a:r>
              <a:rPr lang="en-US" altLang="ko-KR" sz="44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Different </a:t>
            </a:r>
            <a:r>
              <a:rPr lang="en-US" altLang="ko-KR" sz="4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u</a:t>
            </a:r>
            <a:r>
              <a:rPr lang="en-US" altLang="ko-KR" sz="44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sage models may share the same tool. </a:t>
            </a:r>
            <a:endParaRPr kumimoji="0" lang="en-US" altLang="ko-KR" sz="44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1600" y="5656299"/>
            <a:ext cx="76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Alexey </a:t>
            </a:r>
            <a:r>
              <a:rPr lang="en-US" sz="2000" b="1" dirty="0" err="1" smtClean="0"/>
              <a:t>Kanatov</a:t>
            </a:r>
            <a:r>
              <a:rPr lang="en-US" sz="2000" b="1" dirty="0" smtClean="0"/>
              <a:t>: Let’s consider how one programming language and environment may help programmers to develop applications for different targets in a uniform way.</a:t>
            </a:r>
            <a:endParaRPr lang="ru-RU" sz="20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" y="5041345"/>
            <a:ext cx="1143000" cy="171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16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56625" y="76200"/>
            <a:ext cx="4800600" cy="36933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Text file</a:t>
            </a:r>
            <a:r>
              <a:rPr lang="en-US" dirty="0"/>
              <a:t>	</a:t>
            </a:r>
            <a:r>
              <a:rPr lang="en-US" dirty="0" smtClean="0"/>
              <a:t>	Database		Stored IR</a:t>
            </a:r>
            <a:endParaRPr lang="en-US" dirty="0"/>
          </a:p>
        </p:txBody>
      </p:sp>
      <p:sp>
        <p:nvSpPr>
          <p:cNvPr id="4" name="Скругленная прямоугольная выноска 3"/>
          <p:cNvSpPr/>
          <p:nvPr/>
        </p:nvSpPr>
        <p:spPr>
          <a:xfrm>
            <a:off x="7071525" y="533400"/>
            <a:ext cx="1600200" cy="457200"/>
          </a:xfrm>
          <a:prstGeom prst="wedgeRoundRectCallout">
            <a:avLst>
              <a:gd name="adj1" fmla="val -55616"/>
              <a:gd name="adj2" fmla="val -108805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Possibly encrypted</a:t>
            </a:r>
            <a:endParaRPr lang="en-US" sz="16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307576" y="838200"/>
            <a:ext cx="2514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Internal representation (IR)</a:t>
            </a:r>
            <a:endParaRPr lang="en-US" dirty="0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2651925" y="381000"/>
            <a:ext cx="1066800" cy="457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endCxn id="5" idx="0"/>
          </p:cNvCxnSpPr>
          <p:nvPr/>
        </p:nvCxnSpPr>
        <p:spPr>
          <a:xfrm>
            <a:off x="4499937" y="381000"/>
            <a:ext cx="64939" cy="457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32206" y="46886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   a   r   s   e   r</a:t>
            </a:r>
            <a:endParaRPr lang="en-US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3261525" y="2209800"/>
            <a:ext cx="2514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Validated IR</a:t>
            </a:r>
            <a:endParaRPr lang="en-US" dirty="0"/>
          </a:p>
        </p:txBody>
      </p:sp>
      <p:cxnSp>
        <p:nvCxnSpPr>
          <p:cNvPr id="19" name="Прямая со стрелкой 18"/>
          <p:cNvCxnSpPr>
            <a:stCxn id="5" idx="2"/>
            <a:endCxn id="18" idx="0"/>
          </p:cNvCxnSpPr>
          <p:nvPr/>
        </p:nvCxnSpPr>
        <p:spPr>
          <a:xfrm flipH="1">
            <a:off x="4518825" y="1676400"/>
            <a:ext cx="46051" cy="533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84606" y="1758434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Validity (semantics) checker</a:t>
            </a:r>
            <a:endParaRPr lang="en-US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1394625" y="4255532"/>
            <a:ext cx="21105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 machine </a:t>
            </a:r>
          </a:p>
          <a:p>
            <a:pPr algn="ctr"/>
            <a:r>
              <a:rPr lang="en-US" dirty="0" smtClean="0"/>
              <a:t>(native) code</a:t>
            </a:r>
            <a:endParaRPr lang="en-US" dirty="0"/>
          </a:p>
        </p:txBody>
      </p:sp>
      <p:cxnSp>
        <p:nvCxnSpPr>
          <p:cNvPr id="26" name="Прямая со стрелкой 25"/>
          <p:cNvCxnSpPr/>
          <p:nvPr/>
        </p:nvCxnSpPr>
        <p:spPr>
          <a:xfrm flipH="1">
            <a:off x="4464821" y="2749034"/>
            <a:ext cx="46051" cy="533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09125" y="283106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Optimizer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200" y="872430"/>
            <a:ext cx="318532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romanUcParenBoth"/>
            </a:pPr>
            <a:r>
              <a:rPr lang="en-US" sz="2400" b="1" u="sng" dirty="0" smtClean="0"/>
              <a:t>High-level overview</a:t>
            </a:r>
          </a:p>
          <a:p>
            <a:r>
              <a:rPr lang="en-US" sz="2000" dirty="0" smtClean="0"/>
              <a:t>Different usage models require different formats of executable program code. Native is fast, Byte code is compact. Programming language and environment should support both.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85325" y="38862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Code generator</a:t>
            </a:r>
            <a:endParaRPr lang="en-US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3452025" y="3286280"/>
            <a:ext cx="2514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Optimized IR</a:t>
            </a:r>
            <a:endParaRPr lang="en-US" dirty="0"/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495014" y="4255532"/>
            <a:ext cx="2514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Interpretable, virtual machine  (‘byte’) code.</a:t>
            </a:r>
            <a:endParaRPr lang="en-US" dirty="0"/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5242725" y="381000"/>
            <a:ext cx="1066800" cy="457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3505200" y="3819680"/>
            <a:ext cx="1027206" cy="56476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4800600" y="3819680"/>
            <a:ext cx="694414" cy="52372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32" idx="1"/>
          </p:cNvCxnSpPr>
          <p:nvPr/>
        </p:nvCxnSpPr>
        <p:spPr>
          <a:xfrm flipH="1">
            <a:off x="3505200" y="4522232"/>
            <a:ext cx="1989814" cy="730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757238" y="4532814"/>
            <a:ext cx="161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JIT or AOT</a:t>
            </a:r>
            <a:endParaRPr lang="en-US" dirty="0"/>
          </a:p>
        </p:txBody>
      </p:sp>
      <p:sp>
        <p:nvSpPr>
          <p:cNvPr id="45" name="Овал 44"/>
          <p:cNvSpPr/>
          <p:nvPr/>
        </p:nvSpPr>
        <p:spPr>
          <a:xfrm>
            <a:off x="3474554" y="5317031"/>
            <a:ext cx="2262975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Mixed/hybrid execution mode</a:t>
            </a:r>
            <a:endParaRPr lang="en-US" dirty="0"/>
          </a:p>
        </p:txBody>
      </p:sp>
      <p:cxnSp>
        <p:nvCxnSpPr>
          <p:cNvPr id="46" name="Прямая со стрелкой 45"/>
          <p:cNvCxnSpPr/>
          <p:nvPr/>
        </p:nvCxnSpPr>
        <p:spPr>
          <a:xfrm>
            <a:off x="3261525" y="4793311"/>
            <a:ext cx="757278" cy="61688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>
            <a:off x="5181600" y="4797801"/>
            <a:ext cx="1069533" cy="61239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/>
          <p:cNvSpPr/>
          <p:nvPr/>
        </p:nvSpPr>
        <p:spPr>
          <a:xfrm>
            <a:off x="990600" y="5257800"/>
            <a:ext cx="116602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Прямоугольник 52"/>
          <p:cNvSpPr/>
          <p:nvPr/>
        </p:nvSpPr>
        <p:spPr>
          <a:xfrm>
            <a:off x="1143000" y="5410200"/>
            <a:ext cx="116602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Прямоугольник 53"/>
          <p:cNvSpPr/>
          <p:nvPr/>
        </p:nvSpPr>
        <p:spPr>
          <a:xfrm>
            <a:off x="1295400" y="5562600"/>
            <a:ext cx="116602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Прямоугольник 54"/>
          <p:cNvSpPr/>
          <p:nvPr/>
        </p:nvSpPr>
        <p:spPr>
          <a:xfrm>
            <a:off x="1447800" y="5715000"/>
            <a:ext cx="1600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Runtime libraries (native code)</a:t>
            </a:r>
            <a:endParaRPr lang="en-US" dirty="0"/>
          </a:p>
        </p:txBody>
      </p:sp>
      <p:sp>
        <p:nvSpPr>
          <p:cNvPr id="56" name="Прямоугольник 55"/>
          <p:cNvSpPr/>
          <p:nvPr/>
        </p:nvSpPr>
        <p:spPr>
          <a:xfrm>
            <a:off x="6169301" y="5067300"/>
            <a:ext cx="116602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Прямоугольник 56"/>
          <p:cNvSpPr/>
          <p:nvPr/>
        </p:nvSpPr>
        <p:spPr>
          <a:xfrm>
            <a:off x="6321701" y="5219700"/>
            <a:ext cx="116602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Прямоугольник 57"/>
          <p:cNvSpPr/>
          <p:nvPr/>
        </p:nvSpPr>
        <p:spPr>
          <a:xfrm>
            <a:off x="6474101" y="5372100"/>
            <a:ext cx="116602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Прямоугольник 58"/>
          <p:cNvSpPr/>
          <p:nvPr/>
        </p:nvSpPr>
        <p:spPr>
          <a:xfrm>
            <a:off x="6626501" y="5524500"/>
            <a:ext cx="116602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Прямоугольник 59"/>
          <p:cNvSpPr/>
          <p:nvPr/>
        </p:nvSpPr>
        <p:spPr>
          <a:xfrm>
            <a:off x="6778901" y="5676900"/>
            <a:ext cx="1679299" cy="1104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User/3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 (native/byte code)</a:t>
            </a:r>
            <a:endParaRPr lang="en-US" dirty="0"/>
          </a:p>
        </p:txBody>
      </p:sp>
      <p:cxnSp>
        <p:nvCxnSpPr>
          <p:cNvPr id="61" name="Прямая со стрелкой 60"/>
          <p:cNvCxnSpPr/>
          <p:nvPr/>
        </p:nvCxnSpPr>
        <p:spPr>
          <a:xfrm>
            <a:off x="2819400" y="5600700"/>
            <a:ext cx="675901" cy="76200"/>
          </a:xfrm>
          <a:prstGeom prst="straightConnector1">
            <a:avLst/>
          </a:prstGeom>
          <a:ln w="25400" cmpd="dbl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 flipH="1" flipV="1">
            <a:off x="5776126" y="5753100"/>
            <a:ext cx="472274" cy="114300"/>
          </a:xfrm>
          <a:prstGeom prst="straightConnector1">
            <a:avLst/>
          </a:prstGeom>
          <a:ln w="25400" cmpd="dbl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2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79592" y="838200"/>
            <a:ext cx="6648449" cy="388620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Server(enterprise) =&gt; speed, parallelism, power consumption </a:t>
            </a:r>
          </a:p>
          <a:p>
            <a:r>
              <a:rPr lang="en-US" sz="2800" dirty="0" smtClean="0"/>
              <a:t>Desktop(single user) =&gt; speed</a:t>
            </a:r>
          </a:p>
          <a:p>
            <a:r>
              <a:rPr lang="en-US" sz="2800" dirty="0" smtClean="0"/>
              <a:t>Mobile =&gt; code size, power consumption </a:t>
            </a:r>
          </a:p>
          <a:p>
            <a:r>
              <a:rPr lang="en-US" sz="2800" dirty="0" smtClean="0"/>
              <a:t>Embedded, real-time =&gt; code size, speed, no GC delays</a:t>
            </a:r>
          </a:p>
          <a:p>
            <a:r>
              <a:rPr lang="en-US" sz="2800" dirty="0" smtClean="0"/>
              <a:t>Ultra mobile (</a:t>
            </a:r>
            <a:r>
              <a:rPr lang="en-US" sz="2800" dirty="0" err="1" smtClean="0"/>
              <a:t>IoT</a:t>
            </a:r>
            <a:r>
              <a:rPr lang="en-US" sz="2800" dirty="0" smtClean="0"/>
              <a:t>) =&gt; code size, power consumption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31858" y="152400"/>
            <a:ext cx="7183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AutoNum type="romanUcParenBoth" startAt="2"/>
            </a:pPr>
            <a:r>
              <a:rPr lang="en-US" sz="2400" b="1" u="sng" dirty="0" smtClean="0"/>
              <a:t>Execution targets, usage models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192" y="838200"/>
            <a:ext cx="923330" cy="426720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vert="vert" wrap="square" rtlCol="0">
            <a:spAutoFit/>
          </a:bodyPr>
          <a:lstStyle/>
          <a:p>
            <a:r>
              <a:rPr lang="en-US" sz="2400" dirty="0" smtClean="0"/>
              <a:t>Code reuse and  reliability. </a:t>
            </a:r>
          </a:p>
          <a:p>
            <a:r>
              <a:rPr lang="en-US" sz="2400" dirty="0" smtClean="0"/>
              <a:t>Rapid application development.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70930" y="845489"/>
            <a:ext cx="553998" cy="281940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vert="vert" wrap="square" rtlCol="0">
            <a:spAutoFit/>
          </a:bodyPr>
          <a:lstStyle/>
          <a:p>
            <a:r>
              <a:rPr lang="en-US" sz="2400" dirty="0" smtClean="0"/>
              <a:t>Complicated program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2438400"/>
            <a:ext cx="553998" cy="228600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vert="vert" wrap="square" rtlCol="0">
            <a:spAutoFit/>
          </a:bodyPr>
          <a:lstStyle/>
          <a:p>
            <a:r>
              <a:rPr lang="en-US" sz="2400" dirty="0" smtClean="0"/>
              <a:t>Script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4953000"/>
            <a:ext cx="7391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JIT &amp; AOT compilation leads to increase of power consumption on device. </a:t>
            </a:r>
          </a:p>
          <a:p>
            <a:r>
              <a:rPr lang="en-US" sz="2000" dirty="0" smtClean="0"/>
              <a:t>Native code leads to code size growth (can be optimized with going down to 16 or 8 bit coding.</a:t>
            </a:r>
          </a:p>
          <a:p>
            <a:r>
              <a:rPr lang="en-US" sz="2000" dirty="0" smtClean="0"/>
              <a:t>So, hybrid execution mode allows to cover all target segments.</a:t>
            </a:r>
          </a:p>
        </p:txBody>
      </p:sp>
    </p:spTree>
    <p:extLst>
      <p:ext uri="{BB962C8B-B14F-4D97-AF65-F5344CB8AC3E}">
        <p14:creationId xmlns:p14="http://schemas.microsoft.com/office/powerpoint/2010/main" val="443304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68911"/>
            <a:ext cx="922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AutoNum type="romanUcParenBoth" startAt="3"/>
            </a:pPr>
            <a:r>
              <a:rPr lang="en-US" sz="2400" b="1" u="sng" dirty="0" smtClean="0"/>
              <a:t>The Slang language: we all speak slang, so let’s program in Slang!</a:t>
            </a:r>
          </a:p>
        </p:txBody>
      </p:sp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2405359491"/>
              </p:ext>
            </p:extLst>
          </p:nvPr>
        </p:nvGraphicFramePr>
        <p:xfrm>
          <a:off x="152400" y="530576"/>
          <a:ext cx="8915400" cy="6251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90438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31424</TotalTime>
  <Words>518</Words>
  <Application>Microsoft Office PowerPoint</Application>
  <PresentationFormat>Экран (4:3)</PresentationFormat>
  <Paragraphs>56</Paragraphs>
  <Slides>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kanatov</dc:creator>
  <cp:lastModifiedBy>kanatov</cp:lastModifiedBy>
  <cp:revision>182</cp:revision>
  <dcterms:created xsi:type="dcterms:W3CDTF">2016-10-01T07:59:59Z</dcterms:created>
  <dcterms:modified xsi:type="dcterms:W3CDTF">2019-07-13T17:28:39Z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