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7" r:id="rId2"/>
    <p:sldId id="300" r:id="rId3"/>
    <p:sldId id="303" r:id="rId4"/>
    <p:sldId id="310" r:id="rId5"/>
    <p:sldId id="304" r:id="rId6"/>
    <p:sldId id="335" r:id="rId7"/>
    <p:sldId id="311" r:id="rId8"/>
    <p:sldId id="312" r:id="rId9"/>
    <p:sldId id="329" r:id="rId10"/>
    <p:sldId id="330" r:id="rId11"/>
    <p:sldId id="299" r:id="rId12"/>
    <p:sldId id="336" r:id="rId13"/>
    <p:sldId id="290" r:id="rId14"/>
    <p:sldId id="337" r:id="rId15"/>
    <p:sldId id="338" r:id="rId16"/>
    <p:sldId id="339" r:id="rId17"/>
    <p:sldId id="340" r:id="rId18"/>
    <p:sldId id="341" r:id="rId19"/>
    <p:sldId id="342" r:id="rId20"/>
    <p:sldId id="343" r:id="rId21"/>
    <p:sldId id="291" r:id="rId22"/>
    <p:sldId id="328" r:id="rId23"/>
    <p:sldId id="321" r:id="rId24"/>
    <p:sldId id="319" r:id="rId25"/>
    <p:sldId id="320" r:id="rId26"/>
    <p:sldId id="317" r:id="rId27"/>
    <p:sldId id="318" r:id="rId28"/>
    <p:sldId id="307" r:id="rId29"/>
    <p:sldId id="308" r:id="rId30"/>
    <p:sldId id="298" r:id="rId31"/>
    <p:sldId id="313" r:id="rId32"/>
    <p:sldId id="323" r:id="rId33"/>
    <p:sldId id="324" r:id="rId34"/>
    <p:sldId id="325" r:id="rId35"/>
    <p:sldId id="326" r:id="rId36"/>
    <p:sldId id="327" r:id="rId37"/>
    <p:sldId id="331" r:id="rId38"/>
    <p:sldId id="333"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2668B0"/>
    <a:srgbClr val="FFFF9F"/>
    <a:srgbClr val="619CDD"/>
    <a:srgbClr val="F8A764"/>
    <a:srgbClr val="F7994B"/>
    <a:srgbClr val="009900"/>
    <a:srgbClr val="89CAF7"/>
    <a:srgbClr val="73C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453" autoAdjust="0"/>
  </p:normalViewPr>
  <p:slideViewPr>
    <p:cSldViewPr>
      <p:cViewPr>
        <p:scale>
          <a:sx n="150" d="100"/>
          <a:sy n="150" d="100"/>
        </p:scale>
        <p:origin x="-1005" y="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3" Type="http://schemas.openxmlformats.org/officeDocument/2006/relationships/hyperlink" Target="http://sk.ru/news/b/press/archive/2012/06/28/samsung_2700_s-plans-in-russia.aspx" TargetMode="External"/><Relationship Id="rId2" Type="http://schemas.openxmlformats.org/officeDocument/2006/relationships/hyperlink" Target="http://sk.ru/news/b/news/archive/2014/12/09/samsung-puts-skolkovo-startups-through-their-paces.aspx" TargetMode="External"/><Relationship Id="rId1" Type="http://schemas.openxmlformats.org/officeDocument/2006/relationships/hyperlink" Target="http://sk.ru/new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3" Type="http://schemas.openxmlformats.org/officeDocument/2006/relationships/hyperlink" Target="http://sk.ru/news/b/press/archive/2012/06/28/samsung_2700_s-plans-in-russia.aspx" TargetMode="External"/><Relationship Id="rId2" Type="http://schemas.openxmlformats.org/officeDocument/2006/relationships/hyperlink" Target="http://sk.ru/news/b/news/archive/2014/12/09/samsung-puts-skolkovo-startups-through-their-paces.aspx" TargetMode="External"/><Relationship Id="rId1" Type="http://schemas.openxmlformats.org/officeDocument/2006/relationships/hyperlink" Target="http://sk.ru/new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A068DE-40C2-4B14-97C4-B737EBA9F1DA}"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A7BDD9DE-B390-4D07-9EBD-71158F2F0224}">
      <dgm:prSet custT="1"/>
      <dgm:spPr/>
      <dgm:t>
        <a:bodyPr/>
        <a:lstStyle/>
        <a:p>
          <a:pPr rtl="0"/>
          <a:r>
            <a:rPr lang="en-US" sz="2400" dirty="0" smtClean="0"/>
            <a:t>Java – industrial usage 42%. ART – aims to get rid of  Java performance bottlenecks. Go – server-oriented language</a:t>
          </a:r>
          <a:endParaRPr lang="en-US" sz="2400" dirty="0"/>
        </a:p>
      </dgm:t>
    </dgm:pt>
    <dgm:pt modelId="{734ABBFD-2D15-42F3-B92B-7A5217167FD2}" type="parTrans" cxnId="{8D36C0AF-4B88-466C-BA6B-7685BD136205}">
      <dgm:prSet/>
      <dgm:spPr/>
      <dgm:t>
        <a:bodyPr/>
        <a:lstStyle/>
        <a:p>
          <a:endParaRPr lang="en-US"/>
        </a:p>
      </dgm:t>
    </dgm:pt>
    <dgm:pt modelId="{5D724A29-1B00-41BF-929E-B3ECD131AAE7}" type="sibTrans" cxnId="{8D36C0AF-4B88-466C-BA6B-7685BD136205}">
      <dgm:prSet/>
      <dgm:spPr/>
      <dgm:t>
        <a:bodyPr/>
        <a:lstStyle/>
        <a:p>
          <a:endParaRPr lang="en-US"/>
        </a:p>
      </dgm:t>
    </dgm:pt>
    <dgm:pt modelId="{0C3C9CEA-6BF6-48F6-867A-5F0D4CD85B88}">
      <dgm:prSet custT="1"/>
      <dgm:spPr/>
      <dgm:t>
        <a:bodyPr/>
        <a:lstStyle/>
        <a:p>
          <a:pPr rtl="0"/>
          <a:r>
            <a:rPr lang="en-US" sz="2400" dirty="0" smtClean="0"/>
            <a:t>Objective-C – industrial usage 32%, SWIFT  as a replacement</a:t>
          </a:r>
          <a:endParaRPr lang="en-US" sz="2400" dirty="0"/>
        </a:p>
      </dgm:t>
    </dgm:pt>
    <dgm:pt modelId="{8F3C3831-1EF9-432C-BE17-E05DFDAF7C94}" type="parTrans" cxnId="{7C93C567-B72D-4A69-B318-7230E74D5C6B}">
      <dgm:prSet/>
      <dgm:spPr/>
      <dgm:t>
        <a:bodyPr/>
        <a:lstStyle/>
        <a:p>
          <a:endParaRPr lang="en-US"/>
        </a:p>
      </dgm:t>
    </dgm:pt>
    <dgm:pt modelId="{B6A15205-11D0-4B55-A456-6E32D5343A89}" type="sibTrans" cxnId="{7C93C567-B72D-4A69-B318-7230E74D5C6B}">
      <dgm:prSet/>
      <dgm:spPr/>
      <dgm:t>
        <a:bodyPr/>
        <a:lstStyle/>
        <a:p>
          <a:endParaRPr lang="en-US"/>
        </a:p>
      </dgm:t>
    </dgm:pt>
    <dgm:pt modelId="{6BCDF9E2-CD34-4FE9-951E-1D5DFEFF9C6C}">
      <dgm:prSet custT="1"/>
      <dgm:spPr/>
      <dgm:t>
        <a:bodyPr/>
        <a:lstStyle/>
        <a:p>
          <a:pPr rtl="0"/>
          <a:r>
            <a:rPr lang="en-US" sz="2400" dirty="0" smtClean="0"/>
            <a:t>C# - industrial usage 10%, SPEC#, etc. – a family of research languages</a:t>
          </a:r>
          <a:endParaRPr lang="en-US" sz="2400" dirty="0"/>
        </a:p>
      </dgm:t>
    </dgm:pt>
    <dgm:pt modelId="{8A4F9FC1-EB75-4E94-88FC-55CE531DD2DD}" type="parTrans" cxnId="{3FBB7DE7-AD55-4CA6-8C0B-3CA17F2989DD}">
      <dgm:prSet/>
      <dgm:spPr/>
      <dgm:t>
        <a:bodyPr/>
        <a:lstStyle/>
        <a:p>
          <a:endParaRPr lang="en-US"/>
        </a:p>
      </dgm:t>
    </dgm:pt>
    <dgm:pt modelId="{F8D527A5-2785-450D-A19D-B91236778A47}" type="sibTrans" cxnId="{3FBB7DE7-AD55-4CA6-8C0B-3CA17F2989DD}">
      <dgm:prSet/>
      <dgm:spPr/>
      <dgm:t>
        <a:bodyPr/>
        <a:lstStyle/>
        <a:p>
          <a:endParaRPr lang="en-US"/>
        </a:p>
      </dgm:t>
    </dgm:pt>
    <dgm:pt modelId="{38CFE7C5-AAC4-4C50-B450-9987ECD16350}" type="pres">
      <dgm:prSet presAssocID="{00A068DE-40C2-4B14-97C4-B737EBA9F1DA}" presName="linearFlow" presStyleCnt="0">
        <dgm:presLayoutVars>
          <dgm:dir/>
          <dgm:resizeHandles val="exact"/>
        </dgm:presLayoutVars>
      </dgm:prSet>
      <dgm:spPr/>
      <dgm:t>
        <a:bodyPr/>
        <a:lstStyle/>
        <a:p>
          <a:endParaRPr lang="en-US"/>
        </a:p>
      </dgm:t>
    </dgm:pt>
    <dgm:pt modelId="{296A00B5-6DBF-4D9A-BCAD-51D1F748D985}" type="pres">
      <dgm:prSet presAssocID="{A7BDD9DE-B390-4D07-9EBD-71158F2F0224}" presName="composite" presStyleCnt="0"/>
      <dgm:spPr/>
    </dgm:pt>
    <dgm:pt modelId="{E354349F-F19F-4297-9226-C3E34D13FCB9}" type="pres">
      <dgm:prSet presAssocID="{A7BDD9DE-B390-4D07-9EBD-71158F2F0224}" presName="imgShp" presStyleLbl="fgImgPlace1" presStyleIdx="0" presStyleCnt="3"/>
      <dgm:spPr>
        <a:blipFill rotWithShape="1">
          <a:blip xmlns:r="http://schemas.openxmlformats.org/officeDocument/2006/relationships" r:embed="rId1"/>
          <a:stretch>
            <a:fillRect/>
          </a:stretch>
        </a:blipFill>
      </dgm:spPr>
      <dgm:t>
        <a:bodyPr/>
        <a:lstStyle/>
        <a:p>
          <a:endParaRPr lang="en-US"/>
        </a:p>
      </dgm:t>
    </dgm:pt>
    <dgm:pt modelId="{19D5E7BE-8F56-4B7E-8D6B-8F7E19953B45}" type="pres">
      <dgm:prSet presAssocID="{A7BDD9DE-B390-4D07-9EBD-71158F2F0224}" presName="txShp" presStyleLbl="node1" presStyleIdx="0" presStyleCnt="3">
        <dgm:presLayoutVars>
          <dgm:bulletEnabled val="1"/>
        </dgm:presLayoutVars>
      </dgm:prSet>
      <dgm:spPr/>
      <dgm:t>
        <a:bodyPr/>
        <a:lstStyle/>
        <a:p>
          <a:endParaRPr lang="en-US"/>
        </a:p>
      </dgm:t>
    </dgm:pt>
    <dgm:pt modelId="{A420FD84-D739-41FB-BD76-522B0052666B}" type="pres">
      <dgm:prSet presAssocID="{5D724A29-1B00-41BF-929E-B3ECD131AAE7}" presName="spacing" presStyleCnt="0"/>
      <dgm:spPr/>
    </dgm:pt>
    <dgm:pt modelId="{B61BB119-CF95-4BB7-AB93-B6D2E3EF8B5F}" type="pres">
      <dgm:prSet presAssocID="{0C3C9CEA-6BF6-48F6-867A-5F0D4CD85B88}" presName="composite" presStyleCnt="0"/>
      <dgm:spPr/>
    </dgm:pt>
    <dgm:pt modelId="{58B19D08-582C-4C9A-A3F4-19F91C4AD400}" type="pres">
      <dgm:prSet presAssocID="{0C3C9CEA-6BF6-48F6-867A-5F0D4CD85B88}" presName="imgShp" presStyleLbl="fgImgPlace1" presStyleIdx="1" presStyleCnt="3"/>
      <dgm:spPr>
        <a:blipFill rotWithShape="1">
          <a:blip xmlns:r="http://schemas.openxmlformats.org/officeDocument/2006/relationships" r:embed="rId2"/>
          <a:stretch>
            <a:fillRect/>
          </a:stretch>
        </a:blipFill>
      </dgm:spPr>
      <dgm:t>
        <a:bodyPr/>
        <a:lstStyle/>
        <a:p>
          <a:endParaRPr lang="en-US"/>
        </a:p>
      </dgm:t>
    </dgm:pt>
    <dgm:pt modelId="{4C5C985F-CA7D-4C12-AB4D-2B3C6FE597BF}" type="pres">
      <dgm:prSet presAssocID="{0C3C9CEA-6BF6-48F6-867A-5F0D4CD85B88}" presName="txShp" presStyleLbl="node1" presStyleIdx="1" presStyleCnt="3">
        <dgm:presLayoutVars>
          <dgm:bulletEnabled val="1"/>
        </dgm:presLayoutVars>
      </dgm:prSet>
      <dgm:spPr/>
      <dgm:t>
        <a:bodyPr/>
        <a:lstStyle/>
        <a:p>
          <a:endParaRPr lang="en-US"/>
        </a:p>
      </dgm:t>
    </dgm:pt>
    <dgm:pt modelId="{5ED03D9A-E52D-490C-8A86-DFB54F0DCB43}" type="pres">
      <dgm:prSet presAssocID="{B6A15205-11D0-4B55-A456-6E32D5343A89}" presName="spacing" presStyleCnt="0"/>
      <dgm:spPr/>
    </dgm:pt>
    <dgm:pt modelId="{24BA1E51-1A47-442A-8F7C-D0D97FDE2B52}" type="pres">
      <dgm:prSet presAssocID="{6BCDF9E2-CD34-4FE9-951E-1D5DFEFF9C6C}" presName="composite" presStyleCnt="0"/>
      <dgm:spPr/>
    </dgm:pt>
    <dgm:pt modelId="{4FDE13CC-F813-498E-A73C-2984F1AEFC3A}" type="pres">
      <dgm:prSet presAssocID="{6BCDF9E2-CD34-4FE9-951E-1D5DFEFF9C6C}" presName="imgShp" presStyleLbl="fgImgPlace1" presStyleIdx="2" presStyleCnt="3"/>
      <dgm:spPr>
        <a:blipFill rotWithShape="1">
          <a:blip xmlns:r="http://schemas.openxmlformats.org/officeDocument/2006/relationships" r:embed="rId3"/>
          <a:stretch>
            <a:fillRect/>
          </a:stretch>
        </a:blipFill>
      </dgm:spPr>
      <dgm:t>
        <a:bodyPr/>
        <a:lstStyle/>
        <a:p>
          <a:endParaRPr lang="en-US"/>
        </a:p>
      </dgm:t>
    </dgm:pt>
    <dgm:pt modelId="{BE60E249-1D7F-4D91-A3DA-4D02DE921292}" type="pres">
      <dgm:prSet presAssocID="{6BCDF9E2-CD34-4FE9-951E-1D5DFEFF9C6C}" presName="txShp" presStyleLbl="node1" presStyleIdx="2" presStyleCnt="3">
        <dgm:presLayoutVars>
          <dgm:bulletEnabled val="1"/>
        </dgm:presLayoutVars>
      </dgm:prSet>
      <dgm:spPr/>
      <dgm:t>
        <a:bodyPr/>
        <a:lstStyle/>
        <a:p>
          <a:endParaRPr lang="en-US"/>
        </a:p>
      </dgm:t>
    </dgm:pt>
  </dgm:ptLst>
  <dgm:cxnLst>
    <dgm:cxn modelId="{5CEF8401-09B8-4F09-A5FC-960E20E59B99}" type="presOf" srcId="{0C3C9CEA-6BF6-48F6-867A-5F0D4CD85B88}" destId="{4C5C985F-CA7D-4C12-AB4D-2B3C6FE597BF}" srcOrd="0" destOrd="0" presId="urn:microsoft.com/office/officeart/2005/8/layout/vList3#1"/>
    <dgm:cxn modelId="{3FBB7DE7-AD55-4CA6-8C0B-3CA17F2989DD}" srcId="{00A068DE-40C2-4B14-97C4-B737EBA9F1DA}" destId="{6BCDF9E2-CD34-4FE9-951E-1D5DFEFF9C6C}" srcOrd="2" destOrd="0" parTransId="{8A4F9FC1-EB75-4E94-88FC-55CE531DD2DD}" sibTransId="{F8D527A5-2785-450D-A19D-B91236778A47}"/>
    <dgm:cxn modelId="{04DC9854-BBA1-49B0-8EA4-69A00056FBB1}" type="presOf" srcId="{00A068DE-40C2-4B14-97C4-B737EBA9F1DA}" destId="{38CFE7C5-AAC4-4C50-B450-9987ECD16350}" srcOrd="0" destOrd="0" presId="urn:microsoft.com/office/officeart/2005/8/layout/vList3#1"/>
    <dgm:cxn modelId="{CE44516A-320A-4B30-A6D4-5FCFA8F5D5B9}" type="presOf" srcId="{6BCDF9E2-CD34-4FE9-951E-1D5DFEFF9C6C}" destId="{BE60E249-1D7F-4D91-A3DA-4D02DE921292}" srcOrd="0" destOrd="0" presId="urn:microsoft.com/office/officeart/2005/8/layout/vList3#1"/>
    <dgm:cxn modelId="{F74E3C89-6D4F-42F0-AB81-2A714EB07DDE}" type="presOf" srcId="{A7BDD9DE-B390-4D07-9EBD-71158F2F0224}" destId="{19D5E7BE-8F56-4B7E-8D6B-8F7E19953B45}" srcOrd="0" destOrd="0" presId="urn:microsoft.com/office/officeart/2005/8/layout/vList3#1"/>
    <dgm:cxn modelId="{7C93C567-B72D-4A69-B318-7230E74D5C6B}" srcId="{00A068DE-40C2-4B14-97C4-B737EBA9F1DA}" destId="{0C3C9CEA-6BF6-48F6-867A-5F0D4CD85B88}" srcOrd="1" destOrd="0" parTransId="{8F3C3831-1EF9-432C-BE17-E05DFDAF7C94}" sibTransId="{B6A15205-11D0-4B55-A456-6E32D5343A89}"/>
    <dgm:cxn modelId="{8D36C0AF-4B88-466C-BA6B-7685BD136205}" srcId="{00A068DE-40C2-4B14-97C4-B737EBA9F1DA}" destId="{A7BDD9DE-B390-4D07-9EBD-71158F2F0224}" srcOrd="0" destOrd="0" parTransId="{734ABBFD-2D15-42F3-B92B-7A5217167FD2}" sibTransId="{5D724A29-1B00-41BF-929E-B3ECD131AAE7}"/>
    <dgm:cxn modelId="{0C27A829-705B-45D7-AA82-7A1409047090}" type="presParOf" srcId="{38CFE7C5-AAC4-4C50-B450-9987ECD16350}" destId="{296A00B5-6DBF-4D9A-BCAD-51D1F748D985}" srcOrd="0" destOrd="0" presId="urn:microsoft.com/office/officeart/2005/8/layout/vList3#1"/>
    <dgm:cxn modelId="{566D2755-4254-406F-97A7-6CAA10FDDC32}" type="presParOf" srcId="{296A00B5-6DBF-4D9A-BCAD-51D1F748D985}" destId="{E354349F-F19F-4297-9226-C3E34D13FCB9}" srcOrd="0" destOrd="0" presId="urn:microsoft.com/office/officeart/2005/8/layout/vList3#1"/>
    <dgm:cxn modelId="{64ECC354-97C6-4DE7-84F0-50F3057D8EED}" type="presParOf" srcId="{296A00B5-6DBF-4D9A-BCAD-51D1F748D985}" destId="{19D5E7BE-8F56-4B7E-8D6B-8F7E19953B45}" srcOrd="1" destOrd="0" presId="urn:microsoft.com/office/officeart/2005/8/layout/vList3#1"/>
    <dgm:cxn modelId="{4CD9CE46-9F91-487E-9E40-5770FA8E91C7}" type="presParOf" srcId="{38CFE7C5-AAC4-4C50-B450-9987ECD16350}" destId="{A420FD84-D739-41FB-BD76-522B0052666B}" srcOrd="1" destOrd="0" presId="urn:microsoft.com/office/officeart/2005/8/layout/vList3#1"/>
    <dgm:cxn modelId="{2070BE34-AF05-459E-8A14-59B8C5D4247E}" type="presParOf" srcId="{38CFE7C5-AAC4-4C50-B450-9987ECD16350}" destId="{B61BB119-CF95-4BB7-AB93-B6D2E3EF8B5F}" srcOrd="2" destOrd="0" presId="urn:microsoft.com/office/officeart/2005/8/layout/vList3#1"/>
    <dgm:cxn modelId="{6948BF5B-594A-454A-9351-AB566F03D9AC}" type="presParOf" srcId="{B61BB119-CF95-4BB7-AB93-B6D2E3EF8B5F}" destId="{58B19D08-582C-4C9A-A3F4-19F91C4AD400}" srcOrd="0" destOrd="0" presId="urn:microsoft.com/office/officeart/2005/8/layout/vList3#1"/>
    <dgm:cxn modelId="{7774065F-DDC8-40E4-A3F9-3EFBBF474D23}" type="presParOf" srcId="{B61BB119-CF95-4BB7-AB93-B6D2E3EF8B5F}" destId="{4C5C985F-CA7D-4C12-AB4D-2B3C6FE597BF}" srcOrd="1" destOrd="0" presId="urn:microsoft.com/office/officeart/2005/8/layout/vList3#1"/>
    <dgm:cxn modelId="{3DBC70C9-23F0-4B0B-A773-9D0915C786D5}" type="presParOf" srcId="{38CFE7C5-AAC4-4C50-B450-9987ECD16350}" destId="{5ED03D9A-E52D-490C-8A86-DFB54F0DCB43}" srcOrd="3" destOrd="0" presId="urn:microsoft.com/office/officeart/2005/8/layout/vList3#1"/>
    <dgm:cxn modelId="{6A5227E8-A2D1-4390-A7D5-94A4F5084CF3}" type="presParOf" srcId="{38CFE7C5-AAC4-4C50-B450-9987ECD16350}" destId="{24BA1E51-1A47-442A-8F7C-D0D97FDE2B52}" srcOrd="4" destOrd="0" presId="urn:microsoft.com/office/officeart/2005/8/layout/vList3#1"/>
    <dgm:cxn modelId="{44921AE9-D7CC-4FBF-8B51-84AD3D8F8410}" type="presParOf" srcId="{24BA1E51-1A47-442A-8F7C-D0D97FDE2B52}" destId="{4FDE13CC-F813-498E-A73C-2984F1AEFC3A}" srcOrd="0" destOrd="0" presId="urn:microsoft.com/office/officeart/2005/8/layout/vList3#1"/>
    <dgm:cxn modelId="{82CE1FE9-3F96-4305-A404-0F39C0F25158}" type="presParOf" srcId="{24BA1E51-1A47-442A-8F7C-D0D97FDE2B52}" destId="{BE60E249-1D7F-4D91-A3DA-4D02DE921292}"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41AB94-A452-4ED1-B16B-1E319739486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0223BF3C-BC96-428C-962B-E710C21EFE06}">
      <dgm:prSet custT="1"/>
      <dgm:spPr/>
      <dgm:t>
        <a:bodyPr/>
        <a:lstStyle/>
        <a:p>
          <a:pPr rtl="0"/>
          <a:r>
            <a:rPr lang="en-US" sz="2800" b="1" dirty="0" smtClean="0"/>
            <a:t>Samsung’s Ownership</a:t>
          </a:r>
          <a:r>
            <a:rPr lang="en-US" sz="2400" dirty="0" smtClean="0"/>
            <a:t>: full control over the language and the </a:t>
          </a:r>
          <a:r>
            <a:rPr lang="en-US" sz="2400" dirty="0" err="1" smtClean="0"/>
            <a:t>toolchain</a:t>
          </a:r>
          <a:r>
            <a:rPr lang="en-US" sz="2400" dirty="0" smtClean="0"/>
            <a:t>, lock-in for developers</a:t>
          </a:r>
          <a:endParaRPr lang="en-US" sz="2400" dirty="0"/>
        </a:p>
      </dgm:t>
    </dgm:pt>
    <dgm:pt modelId="{442908BA-DAAE-41E0-A21D-EE00C9BF9D93}" type="parTrans" cxnId="{9CDCC872-78BD-4873-AF25-EEE8A0A1D1C5}">
      <dgm:prSet/>
      <dgm:spPr/>
      <dgm:t>
        <a:bodyPr/>
        <a:lstStyle/>
        <a:p>
          <a:endParaRPr lang="en-US" sz="2400"/>
        </a:p>
      </dgm:t>
    </dgm:pt>
    <dgm:pt modelId="{BC396A73-8CF2-40C6-89C1-B036FA787967}" type="sibTrans" cxnId="{9CDCC872-78BD-4873-AF25-EEE8A0A1D1C5}">
      <dgm:prSet/>
      <dgm:spPr/>
      <dgm:t>
        <a:bodyPr/>
        <a:lstStyle/>
        <a:p>
          <a:endParaRPr lang="en-US" sz="2400"/>
        </a:p>
      </dgm:t>
    </dgm:pt>
    <dgm:pt modelId="{1450A380-398D-44A3-A1D7-A4C0A32C3BA4}">
      <dgm:prSet custT="1"/>
      <dgm:spPr/>
      <dgm:t>
        <a:bodyPr/>
        <a:lstStyle/>
        <a:p>
          <a:pPr rtl="0"/>
          <a:r>
            <a:rPr lang="en-US" sz="2800" b="1" dirty="0" smtClean="0"/>
            <a:t>SW quality increase </a:t>
          </a:r>
          <a:r>
            <a:rPr lang="en-US" sz="2400" dirty="0" smtClean="0"/>
            <a:t>(product quality increase)</a:t>
          </a:r>
          <a:endParaRPr lang="en-US" sz="2400" dirty="0"/>
        </a:p>
      </dgm:t>
    </dgm:pt>
    <dgm:pt modelId="{1767D38B-4302-4E3A-9B67-81796C1B9A5B}" type="parTrans" cxnId="{B9870A92-C141-45D6-9897-2A400E0B1548}">
      <dgm:prSet/>
      <dgm:spPr/>
      <dgm:t>
        <a:bodyPr/>
        <a:lstStyle/>
        <a:p>
          <a:endParaRPr lang="en-US" sz="2400"/>
        </a:p>
      </dgm:t>
    </dgm:pt>
    <dgm:pt modelId="{357B5FC0-F934-427B-B539-D3F30CE82634}" type="sibTrans" cxnId="{B9870A92-C141-45D6-9897-2A400E0B1548}">
      <dgm:prSet/>
      <dgm:spPr/>
      <dgm:t>
        <a:bodyPr/>
        <a:lstStyle/>
        <a:p>
          <a:endParaRPr lang="en-US" sz="2400"/>
        </a:p>
      </dgm:t>
    </dgm:pt>
    <dgm:pt modelId="{0D4A1698-6E0C-4EC6-B40F-C8B4306AC4B0}">
      <dgm:prSet custT="1"/>
      <dgm:spPr/>
      <dgm:t>
        <a:bodyPr/>
        <a:lstStyle/>
        <a:p>
          <a:pPr rtl="0"/>
          <a:r>
            <a:rPr lang="en-US" sz="2800" b="1" dirty="0" smtClean="0"/>
            <a:t>Brand Image</a:t>
          </a:r>
          <a:r>
            <a:rPr lang="en-US" sz="2400" dirty="0" smtClean="0"/>
            <a:t>: Confirm Samsung as global S/W company</a:t>
          </a:r>
          <a:endParaRPr lang="en-US" sz="2400" dirty="0"/>
        </a:p>
      </dgm:t>
    </dgm:pt>
    <dgm:pt modelId="{6E1C6878-C153-4741-8507-ECF516C87FE6}" type="parTrans" cxnId="{01A024B1-90F9-4EE8-89EF-C758C17E0765}">
      <dgm:prSet/>
      <dgm:spPr/>
      <dgm:t>
        <a:bodyPr/>
        <a:lstStyle/>
        <a:p>
          <a:endParaRPr lang="ru-RU" sz="2400"/>
        </a:p>
      </dgm:t>
    </dgm:pt>
    <dgm:pt modelId="{7FB82F1B-B051-4B26-81E5-DAD13AA8D51A}" type="sibTrans" cxnId="{01A024B1-90F9-4EE8-89EF-C758C17E0765}">
      <dgm:prSet/>
      <dgm:spPr/>
      <dgm:t>
        <a:bodyPr/>
        <a:lstStyle/>
        <a:p>
          <a:endParaRPr lang="ru-RU" sz="2400"/>
        </a:p>
      </dgm:t>
    </dgm:pt>
    <dgm:pt modelId="{B824D78D-D8E5-4E7A-962E-A018D316A461}">
      <dgm:prSet custT="1"/>
      <dgm:spPr/>
      <dgm:t>
        <a:bodyPr/>
        <a:lstStyle/>
        <a:p>
          <a:pPr rtl="0"/>
          <a:r>
            <a:rPr lang="en-US" sz="2400" b="1" dirty="0" smtClean="0"/>
            <a:t>Short</a:t>
          </a:r>
          <a:r>
            <a:rPr lang="en-US" sz="2400" dirty="0" smtClean="0"/>
            <a:t> SW product development </a:t>
          </a:r>
          <a:r>
            <a:rPr lang="en-US" sz="2400" b="1" dirty="0" smtClean="0"/>
            <a:t>cycle</a:t>
          </a:r>
          <a:r>
            <a:rPr lang="en-US" sz="2400" dirty="0" smtClean="0"/>
            <a:t>, </a:t>
          </a:r>
          <a:r>
            <a:rPr lang="en-US" sz="2400" b="1" dirty="0" smtClean="0"/>
            <a:t>lower cost </a:t>
          </a:r>
          <a:r>
            <a:rPr lang="en-US" sz="2400" dirty="0" smtClean="0"/>
            <a:t>of ownership</a:t>
          </a:r>
          <a:endParaRPr lang="en-US" sz="2400" dirty="0"/>
        </a:p>
      </dgm:t>
    </dgm:pt>
    <dgm:pt modelId="{6682DF55-45B0-4CC4-AF34-87A78075BB78}" type="parTrans" cxnId="{1230D04E-AE15-4046-934E-6D863666CC6C}">
      <dgm:prSet/>
      <dgm:spPr/>
      <dgm:t>
        <a:bodyPr/>
        <a:lstStyle/>
        <a:p>
          <a:endParaRPr lang="ru-RU" sz="2400"/>
        </a:p>
      </dgm:t>
    </dgm:pt>
    <dgm:pt modelId="{3B6F590E-8D07-4E35-A1B3-11EFD6068DDE}" type="sibTrans" cxnId="{1230D04E-AE15-4046-934E-6D863666CC6C}">
      <dgm:prSet/>
      <dgm:spPr/>
      <dgm:t>
        <a:bodyPr/>
        <a:lstStyle/>
        <a:p>
          <a:endParaRPr lang="ru-RU" sz="2400"/>
        </a:p>
      </dgm:t>
    </dgm:pt>
    <dgm:pt modelId="{4F0137DC-23D2-4B9B-A0FE-337F3656E95C}">
      <dgm:prSet custT="1"/>
      <dgm:spPr/>
      <dgm:t>
        <a:bodyPr/>
        <a:lstStyle/>
        <a:p>
          <a:pPr rtl="0"/>
          <a:r>
            <a:rPr lang="en-US" sz="2800" b="1" dirty="0" smtClean="0"/>
            <a:t>Ease of parallel programming </a:t>
          </a:r>
          <a:r>
            <a:rPr lang="en-US" sz="2400" dirty="0" smtClean="0"/>
            <a:t>is aligned with multi-core trend</a:t>
          </a:r>
          <a:endParaRPr lang="en-US" sz="2400" dirty="0"/>
        </a:p>
      </dgm:t>
    </dgm:pt>
    <dgm:pt modelId="{A6579411-9592-45EF-B4C9-15AED61F9586}" type="parTrans" cxnId="{DC90A6D7-5A24-469E-A8F0-B2474E33BBAC}">
      <dgm:prSet/>
      <dgm:spPr/>
      <dgm:t>
        <a:bodyPr/>
        <a:lstStyle/>
        <a:p>
          <a:endParaRPr lang="ru-RU" sz="2400"/>
        </a:p>
      </dgm:t>
    </dgm:pt>
    <dgm:pt modelId="{9F0153FD-13E1-4D10-8680-2105062B2645}" type="sibTrans" cxnId="{DC90A6D7-5A24-469E-A8F0-B2474E33BBAC}">
      <dgm:prSet/>
      <dgm:spPr/>
      <dgm:t>
        <a:bodyPr/>
        <a:lstStyle/>
        <a:p>
          <a:endParaRPr lang="ru-RU" sz="2400"/>
        </a:p>
      </dgm:t>
    </dgm:pt>
    <dgm:pt modelId="{EDFE2371-47CF-419A-BC85-E5A71FF4EB4D}">
      <dgm:prSet custT="1"/>
      <dgm:spPr/>
      <dgm:t>
        <a:bodyPr/>
        <a:lstStyle/>
        <a:p>
          <a:pPr rtl="0"/>
          <a:r>
            <a:rPr lang="en-US" sz="2800" b="1" dirty="0" smtClean="0"/>
            <a:t>Platform Basis</a:t>
          </a:r>
          <a:r>
            <a:rPr lang="en-US" sz="2400" dirty="0" smtClean="0"/>
            <a:t> for future S/W innovations</a:t>
          </a:r>
          <a:endParaRPr lang="en-US" sz="2400" dirty="0"/>
        </a:p>
      </dgm:t>
    </dgm:pt>
    <dgm:pt modelId="{485E768A-6393-432F-AFF0-ACF5ECB39AB0}" type="parTrans" cxnId="{D383880D-6F57-4566-B67A-63DAF73234B8}">
      <dgm:prSet/>
      <dgm:spPr/>
      <dgm:t>
        <a:bodyPr/>
        <a:lstStyle/>
        <a:p>
          <a:endParaRPr lang="ru-RU" sz="2400"/>
        </a:p>
      </dgm:t>
    </dgm:pt>
    <dgm:pt modelId="{95355162-3680-44C4-B3E9-5A2E98B95722}" type="sibTrans" cxnId="{D383880D-6F57-4566-B67A-63DAF73234B8}">
      <dgm:prSet/>
      <dgm:spPr/>
      <dgm:t>
        <a:bodyPr/>
        <a:lstStyle/>
        <a:p>
          <a:endParaRPr lang="ru-RU" sz="2400"/>
        </a:p>
      </dgm:t>
    </dgm:pt>
    <dgm:pt modelId="{514B5F59-9281-4B84-A279-4B365640DD52}" type="pres">
      <dgm:prSet presAssocID="{DC41AB94-A452-4ED1-B16B-1E3197394869}" presName="linear" presStyleCnt="0">
        <dgm:presLayoutVars>
          <dgm:animLvl val="lvl"/>
          <dgm:resizeHandles val="exact"/>
        </dgm:presLayoutVars>
      </dgm:prSet>
      <dgm:spPr/>
      <dgm:t>
        <a:bodyPr/>
        <a:lstStyle/>
        <a:p>
          <a:endParaRPr lang="ru-RU"/>
        </a:p>
      </dgm:t>
    </dgm:pt>
    <dgm:pt modelId="{E4179725-1CBE-463A-B4B9-BC08AC3F6690}" type="pres">
      <dgm:prSet presAssocID="{0223BF3C-BC96-428C-962B-E710C21EFE06}" presName="parentText" presStyleLbl="node1" presStyleIdx="0" presStyleCnt="6">
        <dgm:presLayoutVars>
          <dgm:chMax val="0"/>
          <dgm:bulletEnabled val="1"/>
        </dgm:presLayoutVars>
      </dgm:prSet>
      <dgm:spPr/>
      <dgm:t>
        <a:bodyPr/>
        <a:lstStyle/>
        <a:p>
          <a:endParaRPr lang="ru-RU"/>
        </a:p>
      </dgm:t>
    </dgm:pt>
    <dgm:pt modelId="{D874F64D-2E07-4F12-94E1-54E53FFB8D87}" type="pres">
      <dgm:prSet presAssocID="{BC396A73-8CF2-40C6-89C1-B036FA787967}" presName="spacer" presStyleCnt="0"/>
      <dgm:spPr/>
      <dgm:t>
        <a:bodyPr/>
        <a:lstStyle/>
        <a:p>
          <a:endParaRPr lang="ru-RU"/>
        </a:p>
      </dgm:t>
    </dgm:pt>
    <dgm:pt modelId="{9B94FFCA-A052-45B7-966A-4FBC0C2C9892}" type="pres">
      <dgm:prSet presAssocID="{0D4A1698-6E0C-4EC6-B40F-C8B4306AC4B0}" presName="parentText" presStyleLbl="node1" presStyleIdx="1" presStyleCnt="6">
        <dgm:presLayoutVars>
          <dgm:chMax val="0"/>
          <dgm:bulletEnabled val="1"/>
        </dgm:presLayoutVars>
      </dgm:prSet>
      <dgm:spPr/>
      <dgm:t>
        <a:bodyPr/>
        <a:lstStyle/>
        <a:p>
          <a:endParaRPr lang="ru-RU"/>
        </a:p>
      </dgm:t>
    </dgm:pt>
    <dgm:pt modelId="{0F42F37A-9B50-4B07-94A4-2C03CA9CBE29}" type="pres">
      <dgm:prSet presAssocID="{7FB82F1B-B051-4B26-81E5-DAD13AA8D51A}" presName="spacer" presStyleCnt="0"/>
      <dgm:spPr/>
      <dgm:t>
        <a:bodyPr/>
        <a:lstStyle/>
        <a:p>
          <a:endParaRPr lang="ru-RU"/>
        </a:p>
      </dgm:t>
    </dgm:pt>
    <dgm:pt modelId="{CBFC44B8-A220-46C0-98A6-06A3B6D8259E}" type="pres">
      <dgm:prSet presAssocID="{EDFE2371-47CF-419A-BC85-E5A71FF4EB4D}" presName="parentText" presStyleLbl="node1" presStyleIdx="2" presStyleCnt="6">
        <dgm:presLayoutVars>
          <dgm:chMax val="0"/>
          <dgm:bulletEnabled val="1"/>
        </dgm:presLayoutVars>
      </dgm:prSet>
      <dgm:spPr/>
      <dgm:t>
        <a:bodyPr/>
        <a:lstStyle/>
        <a:p>
          <a:endParaRPr lang="ru-RU"/>
        </a:p>
      </dgm:t>
    </dgm:pt>
    <dgm:pt modelId="{DF133CFD-D409-45C7-BBA9-15421A835F3A}" type="pres">
      <dgm:prSet presAssocID="{95355162-3680-44C4-B3E9-5A2E98B95722}" presName="spacer" presStyleCnt="0"/>
      <dgm:spPr/>
      <dgm:t>
        <a:bodyPr/>
        <a:lstStyle/>
        <a:p>
          <a:endParaRPr lang="ru-RU"/>
        </a:p>
      </dgm:t>
    </dgm:pt>
    <dgm:pt modelId="{819B5F03-7AF7-4610-97FE-4C3069BDEEAE}" type="pres">
      <dgm:prSet presAssocID="{1450A380-398D-44A3-A1D7-A4C0A32C3BA4}" presName="parentText" presStyleLbl="node1" presStyleIdx="3" presStyleCnt="6">
        <dgm:presLayoutVars>
          <dgm:chMax val="0"/>
          <dgm:bulletEnabled val="1"/>
        </dgm:presLayoutVars>
      </dgm:prSet>
      <dgm:spPr/>
      <dgm:t>
        <a:bodyPr/>
        <a:lstStyle/>
        <a:p>
          <a:endParaRPr lang="ru-RU"/>
        </a:p>
      </dgm:t>
    </dgm:pt>
    <dgm:pt modelId="{7116E8EC-0110-48E1-A668-23C17EB9CFC6}" type="pres">
      <dgm:prSet presAssocID="{357B5FC0-F934-427B-B539-D3F30CE82634}" presName="spacer" presStyleCnt="0"/>
      <dgm:spPr/>
      <dgm:t>
        <a:bodyPr/>
        <a:lstStyle/>
        <a:p>
          <a:endParaRPr lang="ru-RU"/>
        </a:p>
      </dgm:t>
    </dgm:pt>
    <dgm:pt modelId="{7BC91B5C-9A10-4E74-B2C6-6A04BA4A0E89}" type="pres">
      <dgm:prSet presAssocID="{4F0137DC-23D2-4B9B-A0FE-337F3656E95C}" presName="parentText" presStyleLbl="node1" presStyleIdx="4" presStyleCnt="6">
        <dgm:presLayoutVars>
          <dgm:chMax val="0"/>
          <dgm:bulletEnabled val="1"/>
        </dgm:presLayoutVars>
      </dgm:prSet>
      <dgm:spPr/>
      <dgm:t>
        <a:bodyPr/>
        <a:lstStyle/>
        <a:p>
          <a:endParaRPr lang="ru-RU"/>
        </a:p>
      </dgm:t>
    </dgm:pt>
    <dgm:pt modelId="{6DE00D92-1FF7-4DCF-92B4-745A594FCC59}" type="pres">
      <dgm:prSet presAssocID="{9F0153FD-13E1-4D10-8680-2105062B2645}" presName="spacer" presStyleCnt="0"/>
      <dgm:spPr/>
      <dgm:t>
        <a:bodyPr/>
        <a:lstStyle/>
        <a:p>
          <a:endParaRPr lang="ru-RU"/>
        </a:p>
      </dgm:t>
    </dgm:pt>
    <dgm:pt modelId="{1CE38F1B-F926-431B-A040-BC2AFDAEF9DA}" type="pres">
      <dgm:prSet presAssocID="{B824D78D-D8E5-4E7A-962E-A018D316A461}" presName="parentText" presStyleLbl="node1" presStyleIdx="5" presStyleCnt="6">
        <dgm:presLayoutVars>
          <dgm:chMax val="0"/>
          <dgm:bulletEnabled val="1"/>
        </dgm:presLayoutVars>
      </dgm:prSet>
      <dgm:spPr/>
      <dgm:t>
        <a:bodyPr/>
        <a:lstStyle/>
        <a:p>
          <a:endParaRPr lang="ru-RU"/>
        </a:p>
      </dgm:t>
    </dgm:pt>
  </dgm:ptLst>
  <dgm:cxnLst>
    <dgm:cxn modelId="{D0404CBA-333C-4216-B17F-0A281D6A98B1}" type="presOf" srcId="{0D4A1698-6E0C-4EC6-B40F-C8B4306AC4B0}" destId="{9B94FFCA-A052-45B7-966A-4FBC0C2C9892}" srcOrd="0" destOrd="0" presId="urn:microsoft.com/office/officeart/2005/8/layout/vList2"/>
    <dgm:cxn modelId="{B9870A92-C141-45D6-9897-2A400E0B1548}" srcId="{DC41AB94-A452-4ED1-B16B-1E3197394869}" destId="{1450A380-398D-44A3-A1D7-A4C0A32C3BA4}" srcOrd="3" destOrd="0" parTransId="{1767D38B-4302-4E3A-9B67-81796C1B9A5B}" sibTransId="{357B5FC0-F934-427B-B539-D3F30CE82634}"/>
    <dgm:cxn modelId="{C695995E-27E8-43B7-AD46-0905161B7B0A}" type="presOf" srcId="{DC41AB94-A452-4ED1-B16B-1E3197394869}" destId="{514B5F59-9281-4B84-A279-4B365640DD52}" srcOrd="0" destOrd="0" presId="urn:microsoft.com/office/officeart/2005/8/layout/vList2"/>
    <dgm:cxn modelId="{01A024B1-90F9-4EE8-89EF-C758C17E0765}" srcId="{DC41AB94-A452-4ED1-B16B-1E3197394869}" destId="{0D4A1698-6E0C-4EC6-B40F-C8B4306AC4B0}" srcOrd="1" destOrd="0" parTransId="{6E1C6878-C153-4741-8507-ECF516C87FE6}" sibTransId="{7FB82F1B-B051-4B26-81E5-DAD13AA8D51A}"/>
    <dgm:cxn modelId="{F84F0638-E427-4CCF-9A3F-9B18713717FB}" type="presOf" srcId="{4F0137DC-23D2-4B9B-A0FE-337F3656E95C}" destId="{7BC91B5C-9A10-4E74-B2C6-6A04BA4A0E89}" srcOrd="0" destOrd="0" presId="urn:microsoft.com/office/officeart/2005/8/layout/vList2"/>
    <dgm:cxn modelId="{1230D04E-AE15-4046-934E-6D863666CC6C}" srcId="{DC41AB94-A452-4ED1-B16B-1E3197394869}" destId="{B824D78D-D8E5-4E7A-962E-A018D316A461}" srcOrd="5" destOrd="0" parTransId="{6682DF55-45B0-4CC4-AF34-87A78075BB78}" sibTransId="{3B6F590E-8D07-4E35-A1B3-11EFD6068DDE}"/>
    <dgm:cxn modelId="{1B788698-34C1-40B9-A1C7-180574F4F83E}" type="presOf" srcId="{B824D78D-D8E5-4E7A-962E-A018D316A461}" destId="{1CE38F1B-F926-431B-A040-BC2AFDAEF9DA}" srcOrd="0" destOrd="0" presId="urn:microsoft.com/office/officeart/2005/8/layout/vList2"/>
    <dgm:cxn modelId="{524F8144-799A-4974-8CFC-E7C055551417}" type="presOf" srcId="{EDFE2371-47CF-419A-BC85-E5A71FF4EB4D}" destId="{CBFC44B8-A220-46C0-98A6-06A3B6D8259E}" srcOrd="0" destOrd="0" presId="urn:microsoft.com/office/officeart/2005/8/layout/vList2"/>
    <dgm:cxn modelId="{2EBEDD26-B24D-4EB5-B29C-B618416333F3}" type="presOf" srcId="{0223BF3C-BC96-428C-962B-E710C21EFE06}" destId="{E4179725-1CBE-463A-B4B9-BC08AC3F6690}" srcOrd="0" destOrd="0" presId="urn:microsoft.com/office/officeart/2005/8/layout/vList2"/>
    <dgm:cxn modelId="{DC90A6D7-5A24-469E-A8F0-B2474E33BBAC}" srcId="{DC41AB94-A452-4ED1-B16B-1E3197394869}" destId="{4F0137DC-23D2-4B9B-A0FE-337F3656E95C}" srcOrd="4" destOrd="0" parTransId="{A6579411-9592-45EF-B4C9-15AED61F9586}" sibTransId="{9F0153FD-13E1-4D10-8680-2105062B2645}"/>
    <dgm:cxn modelId="{9CDCC872-78BD-4873-AF25-EEE8A0A1D1C5}" srcId="{DC41AB94-A452-4ED1-B16B-1E3197394869}" destId="{0223BF3C-BC96-428C-962B-E710C21EFE06}" srcOrd="0" destOrd="0" parTransId="{442908BA-DAAE-41E0-A21D-EE00C9BF9D93}" sibTransId="{BC396A73-8CF2-40C6-89C1-B036FA787967}"/>
    <dgm:cxn modelId="{C081CCAF-0239-4C6B-BCAD-E2BDB797D2B1}" type="presOf" srcId="{1450A380-398D-44A3-A1D7-A4C0A32C3BA4}" destId="{819B5F03-7AF7-4610-97FE-4C3069BDEEAE}" srcOrd="0" destOrd="0" presId="urn:microsoft.com/office/officeart/2005/8/layout/vList2"/>
    <dgm:cxn modelId="{D383880D-6F57-4566-B67A-63DAF73234B8}" srcId="{DC41AB94-A452-4ED1-B16B-1E3197394869}" destId="{EDFE2371-47CF-419A-BC85-E5A71FF4EB4D}" srcOrd="2" destOrd="0" parTransId="{485E768A-6393-432F-AFF0-ACF5ECB39AB0}" sibTransId="{95355162-3680-44C4-B3E9-5A2E98B95722}"/>
    <dgm:cxn modelId="{FA66D571-3A42-43F4-86F7-D6437A200C28}" type="presParOf" srcId="{514B5F59-9281-4B84-A279-4B365640DD52}" destId="{E4179725-1CBE-463A-B4B9-BC08AC3F6690}" srcOrd="0" destOrd="0" presId="urn:microsoft.com/office/officeart/2005/8/layout/vList2"/>
    <dgm:cxn modelId="{A47CE362-DFB0-4A08-8C72-785546AA811B}" type="presParOf" srcId="{514B5F59-9281-4B84-A279-4B365640DD52}" destId="{D874F64D-2E07-4F12-94E1-54E53FFB8D87}" srcOrd="1" destOrd="0" presId="urn:microsoft.com/office/officeart/2005/8/layout/vList2"/>
    <dgm:cxn modelId="{AA234520-69F4-43E0-B981-F5E881CE8DE7}" type="presParOf" srcId="{514B5F59-9281-4B84-A279-4B365640DD52}" destId="{9B94FFCA-A052-45B7-966A-4FBC0C2C9892}" srcOrd="2" destOrd="0" presId="urn:microsoft.com/office/officeart/2005/8/layout/vList2"/>
    <dgm:cxn modelId="{1FC10388-7D8F-4FB1-9CC3-A1AE4CE9C444}" type="presParOf" srcId="{514B5F59-9281-4B84-A279-4B365640DD52}" destId="{0F42F37A-9B50-4B07-94A4-2C03CA9CBE29}" srcOrd="3" destOrd="0" presId="urn:microsoft.com/office/officeart/2005/8/layout/vList2"/>
    <dgm:cxn modelId="{B4359049-6E35-4B05-9FEC-0E8FD1055254}" type="presParOf" srcId="{514B5F59-9281-4B84-A279-4B365640DD52}" destId="{CBFC44B8-A220-46C0-98A6-06A3B6D8259E}" srcOrd="4" destOrd="0" presId="urn:microsoft.com/office/officeart/2005/8/layout/vList2"/>
    <dgm:cxn modelId="{EB8A3DC9-9A83-44DC-9E13-EF47758A8F74}" type="presParOf" srcId="{514B5F59-9281-4B84-A279-4B365640DD52}" destId="{DF133CFD-D409-45C7-BBA9-15421A835F3A}" srcOrd="5" destOrd="0" presId="urn:microsoft.com/office/officeart/2005/8/layout/vList2"/>
    <dgm:cxn modelId="{F66F19F0-C090-48FC-9B51-00365CC4ABB2}" type="presParOf" srcId="{514B5F59-9281-4B84-A279-4B365640DD52}" destId="{819B5F03-7AF7-4610-97FE-4C3069BDEEAE}" srcOrd="6" destOrd="0" presId="urn:microsoft.com/office/officeart/2005/8/layout/vList2"/>
    <dgm:cxn modelId="{E691219E-10AD-4F9C-B5F8-56A45FB5428D}" type="presParOf" srcId="{514B5F59-9281-4B84-A279-4B365640DD52}" destId="{7116E8EC-0110-48E1-A668-23C17EB9CFC6}" srcOrd="7" destOrd="0" presId="urn:microsoft.com/office/officeart/2005/8/layout/vList2"/>
    <dgm:cxn modelId="{2BB322A5-C92E-45D2-97F7-9CDCCA392A2C}" type="presParOf" srcId="{514B5F59-9281-4B84-A279-4B365640DD52}" destId="{7BC91B5C-9A10-4E74-B2C6-6A04BA4A0E89}" srcOrd="8" destOrd="0" presId="urn:microsoft.com/office/officeart/2005/8/layout/vList2"/>
    <dgm:cxn modelId="{6696D051-25C5-44A4-A3FC-65CF600A1FA4}" type="presParOf" srcId="{514B5F59-9281-4B84-A279-4B365640DD52}" destId="{6DE00D92-1FF7-4DCF-92B4-745A594FCC59}" srcOrd="9" destOrd="0" presId="urn:microsoft.com/office/officeart/2005/8/layout/vList2"/>
    <dgm:cxn modelId="{7F275FF9-2205-4339-A228-B0DC44AD4AE8}" type="presParOf" srcId="{514B5F59-9281-4B84-A279-4B365640DD52}" destId="{1CE38F1B-F926-431B-A040-BC2AFDAEF9DA}" srcOrd="10"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41AB94-A452-4ED1-B16B-1E319739486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0223BF3C-BC96-428C-962B-E710C21EFE06}">
      <dgm:prSet custT="1"/>
      <dgm:spPr/>
      <dgm:t>
        <a:bodyPr/>
        <a:lstStyle/>
        <a:p>
          <a:pPr rtl="0"/>
          <a:r>
            <a:rPr lang="en-US" sz="2800" b="1" dirty="0" smtClean="0"/>
            <a:t>Samsung’s internal project</a:t>
          </a:r>
          <a:r>
            <a:rPr lang="en-US" sz="2400" smtClean="0"/>
            <a:t>: to apply </a:t>
          </a:r>
          <a:r>
            <a:rPr lang="en-US" sz="2400" dirty="0" smtClean="0"/>
            <a:t>for ADF funding, work with SWC and other business division (VD, printing, …)</a:t>
          </a:r>
          <a:endParaRPr lang="en-US" sz="2400" dirty="0"/>
        </a:p>
      </dgm:t>
    </dgm:pt>
    <dgm:pt modelId="{442908BA-DAAE-41E0-A21D-EE00C9BF9D93}" type="parTrans" cxnId="{9CDCC872-78BD-4873-AF25-EEE8A0A1D1C5}">
      <dgm:prSet/>
      <dgm:spPr/>
      <dgm:t>
        <a:bodyPr/>
        <a:lstStyle/>
        <a:p>
          <a:endParaRPr lang="en-US" sz="2400"/>
        </a:p>
      </dgm:t>
    </dgm:pt>
    <dgm:pt modelId="{BC396A73-8CF2-40C6-89C1-B036FA787967}" type="sibTrans" cxnId="{9CDCC872-78BD-4873-AF25-EEE8A0A1D1C5}">
      <dgm:prSet/>
      <dgm:spPr/>
      <dgm:t>
        <a:bodyPr/>
        <a:lstStyle/>
        <a:p>
          <a:endParaRPr lang="en-US" sz="2400"/>
        </a:p>
      </dgm:t>
    </dgm:pt>
    <dgm:pt modelId="{0D4A1698-6E0C-4EC6-B40F-C8B4306AC4B0}">
      <dgm:prSet custT="1"/>
      <dgm:spPr/>
      <dgm:t>
        <a:bodyPr/>
        <a:lstStyle/>
        <a:p>
          <a:pPr rtl="0"/>
          <a:r>
            <a:rPr lang="en-US" sz="2800" b="1" dirty="0" smtClean="0"/>
            <a:t>SRR internship program</a:t>
          </a:r>
          <a:r>
            <a:rPr lang="en-US" sz="2400" dirty="0" smtClean="0"/>
            <a:t>: To develop </a:t>
          </a:r>
          <a:r>
            <a:rPr lang="en-US" sz="2400" dirty="0" err="1" smtClean="0"/>
            <a:t>SLang</a:t>
          </a:r>
          <a:r>
            <a:rPr lang="en-US" sz="2400" dirty="0" smtClean="0"/>
            <a:t> specification as “moonlighting” activity of enthusiasts and actual coding to be done by summer interns and future part-timers funded by SRR</a:t>
          </a:r>
          <a:endParaRPr lang="en-US" sz="2400" dirty="0"/>
        </a:p>
      </dgm:t>
    </dgm:pt>
    <dgm:pt modelId="{6E1C6878-C153-4741-8507-ECF516C87FE6}" type="parTrans" cxnId="{01A024B1-90F9-4EE8-89EF-C758C17E0765}">
      <dgm:prSet/>
      <dgm:spPr/>
      <dgm:t>
        <a:bodyPr/>
        <a:lstStyle/>
        <a:p>
          <a:endParaRPr lang="ru-RU" sz="2400"/>
        </a:p>
      </dgm:t>
    </dgm:pt>
    <dgm:pt modelId="{7FB82F1B-B051-4B26-81E5-DAD13AA8D51A}" type="sibTrans" cxnId="{01A024B1-90F9-4EE8-89EF-C758C17E0765}">
      <dgm:prSet/>
      <dgm:spPr/>
      <dgm:t>
        <a:bodyPr/>
        <a:lstStyle/>
        <a:p>
          <a:endParaRPr lang="ru-RU" sz="2400"/>
        </a:p>
      </dgm:t>
    </dgm:pt>
    <dgm:pt modelId="{EDFE2371-47CF-419A-BC85-E5A71FF4EB4D}">
      <dgm:prSet custT="1"/>
      <dgm:spPr/>
      <dgm:t>
        <a:bodyPr/>
        <a:lstStyle/>
        <a:p>
          <a:pPr rtl="0"/>
          <a:r>
            <a:rPr lang="en-US" sz="2800" b="1" dirty="0" err="1" smtClean="0">
              <a:hlinkClick xmlns:r="http://schemas.openxmlformats.org/officeDocument/2006/relationships" r:id="rId1"/>
            </a:rPr>
            <a:t>Skolkovo</a:t>
          </a:r>
          <a:r>
            <a:rPr lang="en-US" sz="2800" b="1" dirty="0" smtClean="0"/>
            <a:t> (SK) opportunity:</a:t>
          </a:r>
          <a:r>
            <a:rPr lang="en-US" sz="2400" dirty="0" smtClean="0"/>
            <a:t> To use tax preferences for </a:t>
          </a:r>
          <a:r>
            <a:rPr lang="en-US" sz="2400" dirty="0" err="1" smtClean="0"/>
            <a:t>Skolkovo</a:t>
          </a:r>
          <a:r>
            <a:rPr lang="en-US" sz="2400" dirty="0" smtClean="0"/>
            <a:t> and start </a:t>
          </a:r>
          <a:r>
            <a:rPr lang="en-US" sz="2400" dirty="0" err="1" smtClean="0"/>
            <a:t>SLang</a:t>
          </a:r>
          <a:r>
            <a:rPr lang="en-US" sz="2400" dirty="0" smtClean="0"/>
            <a:t> project thru </a:t>
          </a:r>
          <a:r>
            <a:rPr lang="en-US" sz="2400" dirty="0" err="1" smtClean="0"/>
            <a:t>Skolkovo</a:t>
          </a:r>
          <a:r>
            <a:rPr lang="en-US" sz="2400" dirty="0" smtClean="0"/>
            <a:t> grants and separate Samsung legal entity (LE) as a place for Samsung SW innovations in Russia.  </a:t>
          </a:r>
          <a:r>
            <a:rPr lang="en-US" sz="2400" dirty="0" smtClean="0">
              <a:hlinkClick xmlns:r="http://schemas.openxmlformats.org/officeDocument/2006/relationships" r:id="rId2"/>
            </a:rPr>
            <a:t>Samsung in SK now.</a:t>
          </a:r>
          <a:r>
            <a:rPr lang="en-US" sz="2400" dirty="0" smtClean="0"/>
            <a:t> </a:t>
          </a:r>
          <a:r>
            <a:rPr lang="en-US" sz="2400" dirty="0" smtClean="0">
              <a:hlinkClick xmlns:r="http://schemas.openxmlformats.org/officeDocument/2006/relationships" r:id="rId3"/>
            </a:rPr>
            <a:t>Samsung plan for SK.</a:t>
          </a:r>
          <a:endParaRPr lang="en-US" sz="2400" dirty="0"/>
        </a:p>
      </dgm:t>
    </dgm:pt>
    <dgm:pt modelId="{485E768A-6393-432F-AFF0-ACF5ECB39AB0}" type="parTrans" cxnId="{D383880D-6F57-4566-B67A-63DAF73234B8}">
      <dgm:prSet/>
      <dgm:spPr/>
      <dgm:t>
        <a:bodyPr/>
        <a:lstStyle/>
        <a:p>
          <a:endParaRPr lang="ru-RU" sz="2400"/>
        </a:p>
      </dgm:t>
    </dgm:pt>
    <dgm:pt modelId="{95355162-3680-44C4-B3E9-5A2E98B95722}" type="sibTrans" cxnId="{D383880D-6F57-4566-B67A-63DAF73234B8}">
      <dgm:prSet/>
      <dgm:spPr/>
      <dgm:t>
        <a:bodyPr/>
        <a:lstStyle/>
        <a:p>
          <a:endParaRPr lang="ru-RU" sz="2400"/>
        </a:p>
      </dgm:t>
    </dgm:pt>
    <dgm:pt modelId="{514B5F59-9281-4B84-A279-4B365640DD52}" type="pres">
      <dgm:prSet presAssocID="{DC41AB94-A452-4ED1-B16B-1E3197394869}" presName="linear" presStyleCnt="0">
        <dgm:presLayoutVars>
          <dgm:animLvl val="lvl"/>
          <dgm:resizeHandles val="exact"/>
        </dgm:presLayoutVars>
      </dgm:prSet>
      <dgm:spPr/>
      <dgm:t>
        <a:bodyPr/>
        <a:lstStyle/>
        <a:p>
          <a:endParaRPr lang="ru-RU"/>
        </a:p>
      </dgm:t>
    </dgm:pt>
    <dgm:pt modelId="{E4179725-1CBE-463A-B4B9-BC08AC3F6690}" type="pres">
      <dgm:prSet presAssocID="{0223BF3C-BC96-428C-962B-E710C21EFE06}" presName="parentText" presStyleLbl="node1" presStyleIdx="0" presStyleCnt="3">
        <dgm:presLayoutVars>
          <dgm:chMax val="0"/>
          <dgm:bulletEnabled val="1"/>
        </dgm:presLayoutVars>
      </dgm:prSet>
      <dgm:spPr/>
      <dgm:t>
        <a:bodyPr/>
        <a:lstStyle/>
        <a:p>
          <a:endParaRPr lang="ru-RU"/>
        </a:p>
      </dgm:t>
    </dgm:pt>
    <dgm:pt modelId="{D874F64D-2E07-4F12-94E1-54E53FFB8D87}" type="pres">
      <dgm:prSet presAssocID="{BC396A73-8CF2-40C6-89C1-B036FA787967}" presName="spacer" presStyleCnt="0"/>
      <dgm:spPr/>
      <dgm:t>
        <a:bodyPr/>
        <a:lstStyle/>
        <a:p>
          <a:endParaRPr lang="ru-RU"/>
        </a:p>
      </dgm:t>
    </dgm:pt>
    <dgm:pt modelId="{9B94FFCA-A052-45B7-966A-4FBC0C2C9892}" type="pres">
      <dgm:prSet presAssocID="{0D4A1698-6E0C-4EC6-B40F-C8B4306AC4B0}" presName="parentText" presStyleLbl="node1" presStyleIdx="1" presStyleCnt="3" custLinFactNeighborY="-36175">
        <dgm:presLayoutVars>
          <dgm:chMax val="0"/>
          <dgm:bulletEnabled val="1"/>
        </dgm:presLayoutVars>
      </dgm:prSet>
      <dgm:spPr/>
      <dgm:t>
        <a:bodyPr/>
        <a:lstStyle/>
        <a:p>
          <a:endParaRPr lang="ru-RU"/>
        </a:p>
      </dgm:t>
    </dgm:pt>
    <dgm:pt modelId="{0F42F37A-9B50-4B07-94A4-2C03CA9CBE29}" type="pres">
      <dgm:prSet presAssocID="{7FB82F1B-B051-4B26-81E5-DAD13AA8D51A}" presName="spacer" presStyleCnt="0"/>
      <dgm:spPr/>
      <dgm:t>
        <a:bodyPr/>
        <a:lstStyle/>
        <a:p>
          <a:endParaRPr lang="ru-RU"/>
        </a:p>
      </dgm:t>
    </dgm:pt>
    <dgm:pt modelId="{CBFC44B8-A220-46C0-98A6-06A3B6D8259E}" type="pres">
      <dgm:prSet presAssocID="{EDFE2371-47CF-419A-BC85-E5A71FF4EB4D}" presName="parentText" presStyleLbl="node1" presStyleIdx="2" presStyleCnt="3" custLinFactNeighborX="-10569" custLinFactNeighborY="-63817">
        <dgm:presLayoutVars>
          <dgm:chMax val="0"/>
          <dgm:bulletEnabled val="1"/>
        </dgm:presLayoutVars>
      </dgm:prSet>
      <dgm:spPr/>
      <dgm:t>
        <a:bodyPr/>
        <a:lstStyle/>
        <a:p>
          <a:endParaRPr lang="ru-RU"/>
        </a:p>
      </dgm:t>
    </dgm:pt>
  </dgm:ptLst>
  <dgm:cxnLst>
    <dgm:cxn modelId="{AB136D54-6E1F-4B38-ADB4-AD3EB3703E37}" type="presOf" srcId="{0223BF3C-BC96-428C-962B-E710C21EFE06}" destId="{E4179725-1CBE-463A-B4B9-BC08AC3F6690}" srcOrd="0" destOrd="0" presId="urn:microsoft.com/office/officeart/2005/8/layout/vList2"/>
    <dgm:cxn modelId="{D383880D-6F57-4566-B67A-63DAF73234B8}" srcId="{DC41AB94-A452-4ED1-B16B-1E3197394869}" destId="{EDFE2371-47CF-419A-BC85-E5A71FF4EB4D}" srcOrd="2" destOrd="0" parTransId="{485E768A-6393-432F-AFF0-ACF5ECB39AB0}" sibTransId="{95355162-3680-44C4-B3E9-5A2E98B95722}"/>
    <dgm:cxn modelId="{01A024B1-90F9-4EE8-89EF-C758C17E0765}" srcId="{DC41AB94-A452-4ED1-B16B-1E3197394869}" destId="{0D4A1698-6E0C-4EC6-B40F-C8B4306AC4B0}" srcOrd="1" destOrd="0" parTransId="{6E1C6878-C153-4741-8507-ECF516C87FE6}" sibTransId="{7FB82F1B-B051-4B26-81E5-DAD13AA8D51A}"/>
    <dgm:cxn modelId="{9CDCC872-78BD-4873-AF25-EEE8A0A1D1C5}" srcId="{DC41AB94-A452-4ED1-B16B-1E3197394869}" destId="{0223BF3C-BC96-428C-962B-E710C21EFE06}" srcOrd="0" destOrd="0" parTransId="{442908BA-DAAE-41E0-A21D-EE00C9BF9D93}" sibTransId="{BC396A73-8CF2-40C6-89C1-B036FA787967}"/>
    <dgm:cxn modelId="{3C06B23A-C919-4802-A4CD-C09F219DEC6E}" type="presOf" srcId="{0D4A1698-6E0C-4EC6-B40F-C8B4306AC4B0}" destId="{9B94FFCA-A052-45B7-966A-4FBC0C2C9892}" srcOrd="0" destOrd="0" presId="urn:microsoft.com/office/officeart/2005/8/layout/vList2"/>
    <dgm:cxn modelId="{2D907EBC-76B6-41A6-8590-B9B0E472888D}" type="presOf" srcId="{EDFE2371-47CF-419A-BC85-E5A71FF4EB4D}" destId="{CBFC44B8-A220-46C0-98A6-06A3B6D8259E}" srcOrd="0" destOrd="0" presId="urn:microsoft.com/office/officeart/2005/8/layout/vList2"/>
    <dgm:cxn modelId="{3D2BB283-C206-4ADE-BF15-38F01317E887}" type="presOf" srcId="{DC41AB94-A452-4ED1-B16B-1E3197394869}" destId="{514B5F59-9281-4B84-A279-4B365640DD52}" srcOrd="0" destOrd="0" presId="urn:microsoft.com/office/officeart/2005/8/layout/vList2"/>
    <dgm:cxn modelId="{360F8201-38F4-4459-9F5B-58CB22530D97}" type="presParOf" srcId="{514B5F59-9281-4B84-A279-4B365640DD52}" destId="{E4179725-1CBE-463A-B4B9-BC08AC3F6690}" srcOrd="0" destOrd="0" presId="urn:microsoft.com/office/officeart/2005/8/layout/vList2"/>
    <dgm:cxn modelId="{C1B2EA67-6062-456F-9DA2-68662559FE0B}" type="presParOf" srcId="{514B5F59-9281-4B84-A279-4B365640DD52}" destId="{D874F64D-2E07-4F12-94E1-54E53FFB8D87}" srcOrd="1" destOrd="0" presId="urn:microsoft.com/office/officeart/2005/8/layout/vList2"/>
    <dgm:cxn modelId="{27BD84FD-F1DB-405F-8C9A-6983F662ED55}" type="presParOf" srcId="{514B5F59-9281-4B84-A279-4B365640DD52}" destId="{9B94FFCA-A052-45B7-966A-4FBC0C2C9892}" srcOrd="2" destOrd="0" presId="urn:microsoft.com/office/officeart/2005/8/layout/vList2"/>
    <dgm:cxn modelId="{ED634279-0F08-4184-B2B8-8322DFC2D505}" type="presParOf" srcId="{514B5F59-9281-4B84-A279-4B365640DD52}" destId="{0F42F37A-9B50-4B07-94A4-2C03CA9CBE29}" srcOrd="3" destOrd="0" presId="urn:microsoft.com/office/officeart/2005/8/layout/vList2"/>
    <dgm:cxn modelId="{D075FC2F-0FE3-4AE7-835E-529566B29951}" type="presParOf" srcId="{514B5F59-9281-4B84-A279-4B365640DD52}" destId="{CBFC44B8-A220-46C0-98A6-06A3B6D8259E}" srcOrd="4"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581BC8-FDF1-403C-AE2A-70BBD135A07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97DEE615-3BE6-4FF8-8C18-50F10929CCB6}">
      <dgm:prSet custT="1"/>
      <dgm:spPr/>
      <dgm:t>
        <a:bodyPr/>
        <a:lstStyle/>
        <a:p>
          <a:pPr algn="l" rtl="0"/>
          <a:r>
            <a:rPr lang="en-US" sz="2400" b="1" dirty="0" smtClean="0"/>
            <a:t>Parallel programming with classes protected with predicates </a:t>
          </a:r>
          <a:r>
            <a:rPr lang="en-US" sz="2400" dirty="0" smtClean="0"/>
            <a:t>is to become industry standard for the software  development to be set by Samsung</a:t>
          </a:r>
        </a:p>
      </dgm:t>
    </dgm:pt>
    <dgm:pt modelId="{D6869474-A735-49F2-9C57-B750F79ABE03}" type="parTrans" cxnId="{01B786C1-92F7-442F-ACA0-C35488BF6765}">
      <dgm:prSet/>
      <dgm:spPr/>
      <dgm:t>
        <a:bodyPr/>
        <a:lstStyle/>
        <a:p>
          <a:pPr algn="r"/>
          <a:endParaRPr lang="en-US"/>
        </a:p>
      </dgm:t>
    </dgm:pt>
    <dgm:pt modelId="{BC923270-C328-4010-B989-72AC52885027}" type="sibTrans" cxnId="{01B786C1-92F7-442F-ACA0-C35488BF6765}">
      <dgm:prSet/>
      <dgm:spPr/>
      <dgm:t>
        <a:bodyPr/>
        <a:lstStyle/>
        <a:p>
          <a:pPr algn="r"/>
          <a:endParaRPr lang="en-US"/>
        </a:p>
      </dgm:t>
    </dgm:pt>
    <dgm:pt modelId="{E3939F4D-96EF-49E6-A7E3-6966FF76CB8E}">
      <dgm:prSet custT="1"/>
      <dgm:spPr/>
      <dgm:t>
        <a:bodyPr/>
        <a:lstStyle/>
        <a:p>
          <a:pPr algn="l" rtl="0"/>
          <a:r>
            <a:rPr lang="en-US" sz="2400" b="1" dirty="0" smtClean="0"/>
            <a:t>To strengthen </a:t>
          </a:r>
          <a:r>
            <a:rPr lang="en-US" sz="2400" b="1" dirty="0" err="1" smtClean="0"/>
            <a:t>Tizen</a:t>
          </a:r>
          <a:r>
            <a:rPr lang="en-US" sz="2400" b="1" dirty="0" smtClean="0"/>
            <a:t> promotion </a:t>
          </a:r>
          <a:r>
            <a:rPr lang="en-US" sz="2400" b="0" dirty="0" smtClean="0"/>
            <a:t>across markets segments including </a:t>
          </a:r>
          <a:r>
            <a:rPr lang="en-US" sz="2400" b="0" dirty="0" err="1" smtClean="0"/>
            <a:t>IoT</a:t>
          </a:r>
          <a:r>
            <a:rPr lang="en-US" sz="2400" b="1" dirty="0" smtClean="0"/>
            <a:t> </a:t>
          </a:r>
          <a:r>
            <a:rPr lang="en-US" sz="2400" dirty="0" smtClean="0"/>
            <a:t>– introducing the modern way of programming focusing on simplicity of development, code robustness, easy parallelism with classes and code performance</a:t>
          </a:r>
          <a:endParaRPr lang="en-US" sz="2400" dirty="0"/>
        </a:p>
      </dgm:t>
    </dgm:pt>
    <dgm:pt modelId="{C2FE7337-9EB0-441C-9259-D02B66CC9326}" type="parTrans" cxnId="{C573BC6A-E185-45E1-AE76-561C47C41FBD}">
      <dgm:prSet/>
      <dgm:spPr/>
      <dgm:t>
        <a:bodyPr/>
        <a:lstStyle/>
        <a:p>
          <a:pPr algn="r"/>
          <a:endParaRPr lang="en-US"/>
        </a:p>
      </dgm:t>
    </dgm:pt>
    <dgm:pt modelId="{C2A53A17-E11B-447F-BA39-3262A76F849A}" type="sibTrans" cxnId="{C573BC6A-E185-45E1-AE76-561C47C41FBD}">
      <dgm:prSet/>
      <dgm:spPr/>
      <dgm:t>
        <a:bodyPr/>
        <a:lstStyle/>
        <a:p>
          <a:pPr algn="r"/>
          <a:endParaRPr lang="en-US"/>
        </a:p>
      </dgm:t>
    </dgm:pt>
    <dgm:pt modelId="{5C5360EA-2447-4109-89F1-00E45E3EB9DC}">
      <dgm:prSet custT="1"/>
      <dgm:spPr/>
      <dgm:t>
        <a:bodyPr/>
        <a:lstStyle/>
        <a:p>
          <a:pPr algn="l" rtl="0"/>
          <a:r>
            <a:rPr lang="en-US" sz="2400" b="1" dirty="0" smtClean="0"/>
            <a:t>SRR has expertise and drive to start </a:t>
          </a:r>
          <a:r>
            <a:rPr lang="en-US" sz="2400" dirty="0" smtClean="0"/>
            <a:t>such activity and produce programming environment with set of libraries using 15x15 in 2015/2016 scheme or other business models</a:t>
          </a:r>
        </a:p>
      </dgm:t>
    </dgm:pt>
    <dgm:pt modelId="{85B665B8-758B-4115-B6FA-B075A06558EE}" type="parTrans" cxnId="{8BBDE146-B6DF-4640-86AD-7D772877023E}">
      <dgm:prSet/>
      <dgm:spPr/>
      <dgm:t>
        <a:bodyPr/>
        <a:lstStyle/>
        <a:p>
          <a:pPr algn="r"/>
          <a:endParaRPr lang="en-US"/>
        </a:p>
      </dgm:t>
    </dgm:pt>
    <dgm:pt modelId="{A9F62965-F740-4DAB-9553-FCC3523B2734}" type="sibTrans" cxnId="{8BBDE146-B6DF-4640-86AD-7D772877023E}">
      <dgm:prSet/>
      <dgm:spPr/>
      <dgm:t>
        <a:bodyPr/>
        <a:lstStyle/>
        <a:p>
          <a:pPr algn="r"/>
          <a:endParaRPr lang="en-US"/>
        </a:p>
      </dgm:t>
    </dgm:pt>
    <dgm:pt modelId="{1FBE697C-EF2C-419E-8BE0-838936A1646C}">
      <dgm:prSet custT="1"/>
      <dgm:spPr/>
      <dgm:t>
        <a:bodyPr/>
        <a:lstStyle/>
        <a:p>
          <a:pPr algn="l" rtl="0"/>
          <a:r>
            <a:rPr lang="en-US" sz="2400" b="1" dirty="0" smtClean="0"/>
            <a:t>Current status </a:t>
          </a:r>
          <a:r>
            <a:rPr lang="en-US" sz="2400" dirty="0" smtClean="0"/>
            <a:t>– work in progress. Language concepts are being reviewed by Compiler committee:  7 of 14 reviewed. General spec readiness about 30-40% at the moment.</a:t>
          </a:r>
        </a:p>
      </dgm:t>
    </dgm:pt>
    <dgm:pt modelId="{36A7A27C-1E06-4F88-ADAC-2B67AAF6A259}" type="parTrans" cxnId="{7B021A99-3A9E-4F60-92A9-50F15A00092A}">
      <dgm:prSet/>
      <dgm:spPr/>
      <dgm:t>
        <a:bodyPr/>
        <a:lstStyle/>
        <a:p>
          <a:endParaRPr lang="en-US"/>
        </a:p>
      </dgm:t>
    </dgm:pt>
    <dgm:pt modelId="{A73E4833-774F-4E06-A4BB-19462ADCBAEB}" type="sibTrans" cxnId="{7B021A99-3A9E-4F60-92A9-50F15A00092A}">
      <dgm:prSet/>
      <dgm:spPr/>
      <dgm:t>
        <a:bodyPr/>
        <a:lstStyle/>
        <a:p>
          <a:endParaRPr lang="en-US"/>
        </a:p>
      </dgm:t>
    </dgm:pt>
    <dgm:pt modelId="{6D347C8C-B8A4-48E7-B154-61BFC2469F27}">
      <dgm:prSet custT="1"/>
      <dgm:spPr/>
      <dgm:t>
        <a:bodyPr/>
        <a:lstStyle/>
        <a:p>
          <a:pPr algn="l" rtl="0"/>
          <a:r>
            <a:rPr lang="en-US" sz="2400" b="1" smtClean="0">
              <a:solidFill>
                <a:schemeClr val="tx1"/>
              </a:solidFill>
            </a:rPr>
            <a:t>So radical today – so obvious tomorrow!</a:t>
          </a:r>
          <a:endParaRPr lang="en-US" sz="2400" dirty="0" smtClean="0"/>
        </a:p>
      </dgm:t>
    </dgm:pt>
    <dgm:pt modelId="{BF829C79-8F0E-48B6-9E50-B970C413E28E}" type="parTrans" cxnId="{AC716717-7882-413E-86CF-4E4E62111DE8}">
      <dgm:prSet/>
      <dgm:spPr/>
      <dgm:t>
        <a:bodyPr/>
        <a:lstStyle/>
        <a:p>
          <a:endParaRPr lang="en-US"/>
        </a:p>
      </dgm:t>
    </dgm:pt>
    <dgm:pt modelId="{88BB47FA-3022-401D-85CD-03AC60153195}" type="sibTrans" cxnId="{AC716717-7882-413E-86CF-4E4E62111DE8}">
      <dgm:prSet/>
      <dgm:spPr/>
      <dgm:t>
        <a:bodyPr/>
        <a:lstStyle/>
        <a:p>
          <a:endParaRPr lang="en-US"/>
        </a:p>
      </dgm:t>
    </dgm:pt>
    <dgm:pt modelId="{11F8755B-2FE9-4870-A9FB-064CCBBDA0C3}" type="pres">
      <dgm:prSet presAssocID="{2D581BC8-FDF1-403C-AE2A-70BBD135A074}" presName="linear" presStyleCnt="0">
        <dgm:presLayoutVars>
          <dgm:animLvl val="lvl"/>
          <dgm:resizeHandles val="exact"/>
        </dgm:presLayoutVars>
      </dgm:prSet>
      <dgm:spPr/>
      <dgm:t>
        <a:bodyPr/>
        <a:lstStyle/>
        <a:p>
          <a:endParaRPr lang="en-US"/>
        </a:p>
      </dgm:t>
    </dgm:pt>
    <dgm:pt modelId="{93848A00-FC33-492C-B382-0A03EB87DF52}" type="pres">
      <dgm:prSet presAssocID="{97DEE615-3BE6-4FF8-8C18-50F10929CCB6}" presName="parentText" presStyleLbl="node1" presStyleIdx="0" presStyleCnt="5" custScaleY="118930">
        <dgm:presLayoutVars>
          <dgm:chMax val="0"/>
          <dgm:bulletEnabled val="1"/>
        </dgm:presLayoutVars>
      </dgm:prSet>
      <dgm:spPr/>
      <dgm:t>
        <a:bodyPr/>
        <a:lstStyle/>
        <a:p>
          <a:endParaRPr lang="en-US"/>
        </a:p>
      </dgm:t>
    </dgm:pt>
    <dgm:pt modelId="{26170D44-81AB-4C6A-A35E-BE59DDC185E0}" type="pres">
      <dgm:prSet presAssocID="{BC923270-C328-4010-B989-72AC52885027}" presName="spacer" presStyleCnt="0"/>
      <dgm:spPr/>
      <dgm:t>
        <a:bodyPr/>
        <a:lstStyle/>
        <a:p>
          <a:endParaRPr lang="ru-RU"/>
        </a:p>
      </dgm:t>
    </dgm:pt>
    <dgm:pt modelId="{A49E68D3-B6D9-4C06-9EAC-F8C39E60A46C}" type="pres">
      <dgm:prSet presAssocID="{E3939F4D-96EF-49E6-A7E3-6966FF76CB8E}" presName="parentText" presStyleLbl="node1" presStyleIdx="1" presStyleCnt="5" custScaleY="126847">
        <dgm:presLayoutVars>
          <dgm:chMax val="0"/>
          <dgm:bulletEnabled val="1"/>
        </dgm:presLayoutVars>
      </dgm:prSet>
      <dgm:spPr/>
      <dgm:t>
        <a:bodyPr/>
        <a:lstStyle/>
        <a:p>
          <a:endParaRPr lang="en-US"/>
        </a:p>
      </dgm:t>
    </dgm:pt>
    <dgm:pt modelId="{47A0F7D2-9558-4263-B324-41452DB909FC}" type="pres">
      <dgm:prSet presAssocID="{C2A53A17-E11B-447F-BA39-3262A76F849A}" presName="spacer" presStyleCnt="0"/>
      <dgm:spPr/>
      <dgm:t>
        <a:bodyPr/>
        <a:lstStyle/>
        <a:p>
          <a:endParaRPr lang="ru-RU"/>
        </a:p>
      </dgm:t>
    </dgm:pt>
    <dgm:pt modelId="{2C72FA30-E0B0-4A3D-AE11-8EEA12D37F82}" type="pres">
      <dgm:prSet presAssocID="{5C5360EA-2447-4109-89F1-00E45E3EB9DC}" presName="parentText" presStyleLbl="node1" presStyleIdx="2" presStyleCnt="5">
        <dgm:presLayoutVars>
          <dgm:chMax val="0"/>
          <dgm:bulletEnabled val="1"/>
        </dgm:presLayoutVars>
      </dgm:prSet>
      <dgm:spPr/>
      <dgm:t>
        <a:bodyPr/>
        <a:lstStyle/>
        <a:p>
          <a:endParaRPr lang="en-US"/>
        </a:p>
      </dgm:t>
    </dgm:pt>
    <dgm:pt modelId="{D234F549-7A2C-40F8-9680-C3FEEF555DC8}" type="pres">
      <dgm:prSet presAssocID="{A9F62965-F740-4DAB-9553-FCC3523B2734}" presName="spacer" presStyleCnt="0"/>
      <dgm:spPr/>
    </dgm:pt>
    <dgm:pt modelId="{16181BC6-D423-4418-B9A6-26062397AFB1}" type="pres">
      <dgm:prSet presAssocID="{1FBE697C-EF2C-419E-8BE0-838936A1646C}" presName="parentText" presStyleLbl="node1" presStyleIdx="3" presStyleCnt="5">
        <dgm:presLayoutVars>
          <dgm:chMax val="0"/>
          <dgm:bulletEnabled val="1"/>
        </dgm:presLayoutVars>
      </dgm:prSet>
      <dgm:spPr/>
      <dgm:t>
        <a:bodyPr/>
        <a:lstStyle/>
        <a:p>
          <a:endParaRPr lang="en-US"/>
        </a:p>
      </dgm:t>
    </dgm:pt>
    <dgm:pt modelId="{0725980D-FC6F-4A4D-9926-F6F60BEE99B6}" type="pres">
      <dgm:prSet presAssocID="{A73E4833-774F-4E06-A4BB-19462ADCBAEB}" presName="spacer" presStyleCnt="0"/>
      <dgm:spPr/>
    </dgm:pt>
    <dgm:pt modelId="{A47881A4-004A-45F0-B4FF-0CD02605082E}" type="pres">
      <dgm:prSet presAssocID="{6D347C8C-B8A4-48E7-B154-61BFC2469F27}" presName="parentText" presStyleLbl="node1" presStyleIdx="4" presStyleCnt="5" custScaleY="40776">
        <dgm:presLayoutVars>
          <dgm:chMax val="0"/>
          <dgm:bulletEnabled val="1"/>
        </dgm:presLayoutVars>
      </dgm:prSet>
      <dgm:spPr/>
      <dgm:t>
        <a:bodyPr/>
        <a:lstStyle/>
        <a:p>
          <a:endParaRPr lang="en-US"/>
        </a:p>
      </dgm:t>
    </dgm:pt>
  </dgm:ptLst>
  <dgm:cxnLst>
    <dgm:cxn modelId="{C158D69F-6D7F-44A7-9EE4-E374060C1DE3}" type="presOf" srcId="{2D581BC8-FDF1-403C-AE2A-70BBD135A074}" destId="{11F8755B-2FE9-4870-A9FB-064CCBBDA0C3}" srcOrd="0" destOrd="0" presId="urn:microsoft.com/office/officeart/2005/8/layout/vList2"/>
    <dgm:cxn modelId="{01B786C1-92F7-442F-ACA0-C35488BF6765}" srcId="{2D581BC8-FDF1-403C-AE2A-70BBD135A074}" destId="{97DEE615-3BE6-4FF8-8C18-50F10929CCB6}" srcOrd="0" destOrd="0" parTransId="{D6869474-A735-49F2-9C57-B750F79ABE03}" sibTransId="{BC923270-C328-4010-B989-72AC52885027}"/>
    <dgm:cxn modelId="{AC716717-7882-413E-86CF-4E4E62111DE8}" srcId="{2D581BC8-FDF1-403C-AE2A-70BBD135A074}" destId="{6D347C8C-B8A4-48E7-B154-61BFC2469F27}" srcOrd="4" destOrd="0" parTransId="{BF829C79-8F0E-48B6-9E50-B970C413E28E}" sibTransId="{88BB47FA-3022-401D-85CD-03AC60153195}"/>
    <dgm:cxn modelId="{A6AF9B91-B62D-4501-ABD7-0D012AD3EA0F}" type="presOf" srcId="{E3939F4D-96EF-49E6-A7E3-6966FF76CB8E}" destId="{A49E68D3-B6D9-4C06-9EAC-F8C39E60A46C}" srcOrd="0" destOrd="0" presId="urn:microsoft.com/office/officeart/2005/8/layout/vList2"/>
    <dgm:cxn modelId="{11F667F3-3AFC-42C1-B74E-3DFA658FB166}" type="presOf" srcId="{97DEE615-3BE6-4FF8-8C18-50F10929CCB6}" destId="{93848A00-FC33-492C-B382-0A03EB87DF52}" srcOrd="0" destOrd="0" presId="urn:microsoft.com/office/officeart/2005/8/layout/vList2"/>
    <dgm:cxn modelId="{39FD8148-A4CB-4E94-84CC-E79C95A223FA}" type="presOf" srcId="{6D347C8C-B8A4-48E7-B154-61BFC2469F27}" destId="{A47881A4-004A-45F0-B4FF-0CD02605082E}" srcOrd="0" destOrd="0" presId="urn:microsoft.com/office/officeart/2005/8/layout/vList2"/>
    <dgm:cxn modelId="{D697A1A6-63E0-461C-9815-CBF149BA0AB0}" type="presOf" srcId="{1FBE697C-EF2C-419E-8BE0-838936A1646C}" destId="{16181BC6-D423-4418-B9A6-26062397AFB1}" srcOrd="0" destOrd="0" presId="urn:microsoft.com/office/officeart/2005/8/layout/vList2"/>
    <dgm:cxn modelId="{42C1D5D1-B368-4F26-8DF4-43B63183A02B}" type="presOf" srcId="{5C5360EA-2447-4109-89F1-00E45E3EB9DC}" destId="{2C72FA30-E0B0-4A3D-AE11-8EEA12D37F82}" srcOrd="0" destOrd="0" presId="urn:microsoft.com/office/officeart/2005/8/layout/vList2"/>
    <dgm:cxn modelId="{7B021A99-3A9E-4F60-92A9-50F15A00092A}" srcId="{2D581BC8-FDF1-403C-AE2A-70BBD135A074}" destId="{1FBE697C-EF2C-419E-8BE0-838936A1646C}" srcOrd="3" destOrd="0" parTransId="{36A7A27C-1E06-4F88-ADAC-2B67AAF6A259}" sibTransId="{A73E4833-774F-4E06-A4BB-19462ADCBAEB}"/>
    <dgm:cxn modelId="{C573BC6A-E185-45E1-AE76-561C47C41FBD}" srcId="{2D581BC8-FDF1-403C-AE2A-70BBD135A074}" destId="{E3939F4D-96EF-49E6-A7E3-6966FF76CB8E}" srcOrd="1" destOrd="0" parTransId="{C2FE7337-9EB0-441C-9259-D02B66CC9326}" sibTransId="{C2A53A17-E11B-447F-BA39-3262A76F849A}"/>
    <dgm:cxn modelId="{8BBDE146-B6DF-4640-86AD-7D772877023E}" srcId="{2D581BC8-FDF1-403C-AE2A-70BBD135A074}" destId="{5C5360EA-2447-4109-89F1-00E45E3EB9DC}" srcOrd="2" destOrd="0" parTransId="{85B665B8-758B-4115-B6FA-B075A06558EE}" sibTransId="{A9F62965-F740-4DAB-9553-FCC3523B2734}"/>
    <dgm:cxn modelId="{0349CF6E-FBB7-438D-9764-3FA74CC3B8CA}" type="presParOf" srcId="{11F8755B-2FE9-4870-A9FB-064CCBBDA0C3}" destId="{93848A00-FC33-492C-B382-0A03EB87DF52}" srcOrd="0" destOrd="0" presId="urn:microsoft.com/office/officeart/2005/8/layout/vList2"/>
    <dgm:cxn modelId="{513011D7-79AB-4C39-9481-2C325A0529B6}" type="presParOf" srcId="{11F8755B-2FE9-4870-A9FB-064CCBBDA0C3}" destId="{26170D44-81AB-4C6A-A35E-BE59DDC185E0}" srcOrd="1" destOrd="0" presId="urn:microsoft.com/office/officeart/2005/8/layout/vList2"/>
    <dgm:cxn modelId="{56236308-3BA6-44DD-88F2-728A83A35234}" type="presParOf" srcId="{11F8755B-2FE9-4870-A9FB-064CCBBDA0C3}" destId="{A49E68D3-B6D9-4C06-9EAC-F8C39E60A46C}" srcOrd="2" destOrd="0" presId="urn:microsoft.com/office/officeart/2005/8/layout/vList2"/>
    <dgm:cxn modelId="{88EA2AF4-0D2B-4CE2-8294-46E32745E6EC}" type="presParOf" srcId="{11F8755B-2FE9-4870-A9FB-064CCBBDA0C3}" destId="{47A0F7D2-9558-4263-B324-41452DB909FC}" srcOrd="3" destOrd="0" presId="urn:microsoft.com/office/officeart/2005/8/layout/vList2"/>
    <dgm:cxn modelId="{11BD19F8-7510-487A-A130-91BEC1A82FCD}" type="presParOf" srcId="{11F8755B-2FE9-4870-A9FB-064CCBBDA0C3}" destId="{2C72FA30-E0B0-4A3D-AE11-8EEA12D37F82}" srcOrd="4" destOrd="0" presId="urn:microsoft.com/office/officeart/2005/8/layout/vList2"/>
    <dgm:cxn modelId="{2B487872-ACFE-4A2C-A105-8D17138039DA}" type="presParOf" srcId="{11F8755B-2FE9-4870-A9FB-064CCBBDA0C3}" destId="{D234F549-7A2C-40F8-9680-C3FEEF555DC8}" srcOrd="5" destOrd="0" presId="urn:microsoft.com/office/officeart/2005/8/layout/vList2"/>
    <dgm:cxn modelId="{878DF977-B2F6-4CFA-BE20-389943EE6D60}" type="presParOf" srcId="{11F8755B-2FE9-4870-A9FB-064CCBBDA0C3}" destId="{16181BC6-D423-4418-B9A6-26062397AFB1}" srcOrd="6" destOrd="0" presId="urn:microsoft.com/office/officeart/2005/8/layout/vList2"/>
    <dgm:cxn modelId="{89E8E492-54DA-4EAD-BC39-44A7DC89C179}" type="presParOf" srcId="{11F8755B-2FE9-4870-A9FB-064CCBBDA0C3}" destId="{0725980D-FC6F-4A4D-9926-F6F60BEE99B6}" srcOrd="7" destOrd="0" presId="urn:microsoft.com/office/officeart/2005/8/layout/vList2"/>
    <dgm:cxn modelId="{8FBE6C58-33D4-4066-BE58-14098A893110}" type="presParOf" srcId="{11F8755B-2FE9-4870-A9FB-064CCBBDA0C3}" destId="{A47881A4-004A-45F0-B4FF-0CD02605082E}" srcOrd="8"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5E7BE-8F56-4B7E-8D6B-8F7E19953B45}">
      <dsp:nvSpPr>
        <dsp:cNvPr id="0" name=""/>
        <dsp:cNvSpPr/>
      </dsp:nvSpPr>
      <dsp:spPr>
        <a:xfrm rot="10800000">
          <a:off x="2195982" y="1206"/>
          <a:ext cx="7517995" cy="120940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316" tIns="91440" rIns="170688" bIns="91440" numCol="1" spcCol="1270" anchor="ctr" anchorCtr="0">
          <a:noAutofit/>
        </a:bodyPr>
        <a:lstStyle/>
        <a:p>
          <a:pPr lvl="0" algn="ctr" defTabSz="1066800" rtl="0">
            <a:lnSpc>
              <a:spcPct val="90000"/>
            </a:lnSpc>
            <a:spcBef>
              <a:spcPct val="0"/>
            </a:spcBef>
            <a:spcAft>
              <a:spcPct val="35000"/>
            </a:spcAft>
          </a:pPr>
          <a:r>
            <a:rPr lang="en-US" sz="2400" kern="1200" dirty="0" smtClean="0"/>
            <a:t>Java – industrial usage 42%. ART – aims to get rid of  Java performance bottlenecks. Go – server-oriented language</a:t>
          </a:r>
          <a:endParaRPr lang="en-US" sz="2400" kern="1200" dirty="0"/>
        </a:p>
      </dsp:txBody>
      <dsp:txXfrm rot="10800000">
        <a:off x="2498334" y="1206"/>
        <a:ext cx="7215643" cy="1209408"/>
      </dsp:txXfrm>
    </dsp:sp>
    <dsp:sp modelId="{E354349F-F19F-4297-9226-C3E34D13FCB9}">
      <dsp:nvSpPr>
        <dsp:cNvPr id="0" name=""/>
        <dsp:cNvSpPr/>
      </dsp:nvSpPr>
      <dsp:spPr>
        <a:xfrm>
          <a:off x="1591278" y="1206"/>
          <a:ext cx="1209408" cy="1209408"/>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5C985F-CA7D-4C12-AB4D-2B3C6FE597BF}">
      <dsp:nvSpPr>
        <dsp:cNvPr id="0" name=""/>
        <dsp:cNvSpPr/>
      </dsp:nvSpPr>
      <dsp:spPr>
        <a:xfrm rot="10800000">
          <a:off x="2195982" y="1555535"/>
          <a:ext cx="7517995" cy="120940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316" tIns="91440" rIns="170688" bIns="91440" numCol="1" spcCol="1270" anchor="ctr" anchorCtr="0">
          <a:noAutofit/>
        </a:bodyPr>
        <a:lstStyle/>
        <a:p>
          <a:pPr lvl="0" algn="ctr" defTabSz="1066800" rtl="0">
            <a:lnSpc>
              <a:spcPct val="90000"/>
            </a:lnSpc>
            <a:spcBef>
              <a:spcPct val="0"/>
            </a:spcBef>
            <a:spcAft>
              <a:spcPct val="35000"/>
            </a:spcAft>
          </a:pPr>
          <a:r>
            <a:rPr lang="en-US" sz="2400" kern="1200" dirty="0" smtClean="0"/>
            <a:t>Objective-C – industrial usage 32%, SWIFT  as a replacement</a:t>
          </a:r>
          <a:endParaRPr lang="en-US" sz="2400" kern="1200" dirty="0"/>
        </a:p>
      </dsp:txBody>
      <dsp:txXfrm rot="10800000">
        <a:off x="2498334" y="1555535"/>
        <a:ext cx="7215643" cy="1209408"/>
      </dsp:txXfrm>
    </dsp:sp>
    <dsp:sp modelId="{58B19D08-582C-4C9A-A3F4-19F91C4AD400}">
      <dsp:nvSpPr>
        <dsp:cNvPr id="0" name=""/>
        <dsp:cNvSpPr/>
      </dsp:nvSpPr>
      <dsp:spPr>
        <a:xfrm>
          <a:off x="1591278" y="1555535"/>
          <a:ext cx="1209408" cy="1209408"/>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60E249-1D7F-4D91-A3DA-4D02DE921292}">
      <dsp:nvSpPr>
        <dsp:cNvPr id="0" name=""/>
        <dsp:cNvSpPr/>
      </dsp:nvSpPr>
      <dsp:spPr>
        <a:xfrm rot="10800000">
          <a:off x="2195982" y="3109865"/>
          <a:ext cx="7517995" cy="120940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316" tIns="91440" rIns="170688" bIns="91440" numCol="1" spcCol="1270" anchor="ctr" anchorCtr="0">
          <a:noAutofit/>
        </a:bodyPr>
        <a:lstStyle/>
        <a:p>
          <a:pPr lvl="0" algn="ctr" defTabSz="1066800" rtl="0">
            <a:lnSpc>
              <a:spcPct val="90000"/>
            </a:lnSpc>
            <a:spcBef>
              <a:spcPct val="0"/>
            </a:spcBef>
            <a:spcAft>
              <a:spcPct val="35000"/>
            </a:spcAft>
          </a:pPr>
          <a:r>
            <a:rPr lang="en-US" sz="2400" kern="1200" dirty="0" smtClean="0"/>
            <a:t>C# - industrial usage 10%, SPEC#, etc. – a family of research languages</a:t>
          </a:r>
          <a:endParaRPr lang="en-US" sz="2400" kern="1200" dirty="0"/>
        </a:p>
      </dsp:txBody>
      <dsp:txXfrm rot="10800000">
        <a:off x="2498334" y="3109865"/>
        <a:ext cx="7215643" cy="1209408"/>
      </dsp:txXfrm>
    </dsp:sp>
    <dsp:sp modelId="{4FDE13CC-F813-498E-A73C-2984F1AEFC3A}">
      <dsp:nvSpPr>
        <dsp:cNvPr id="0" name=""/>
        <dsp:cNvSpPr/>
      </dsp:nvSpPr>
      <dsp:spPr>
        <a:xfrm>
          <a:off x="1591278" y="3109865"/>
          <a:ext cx="1209408" cy="1209408"/>
        </a:xfrm>
        <a:prstGeom prst="ellipse">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79725-1CBE-463A-B4B9-BC08AC3F6690}">
      <dsp:nvSpPr>
        <dsp:cNvPr id="0" name=""/>
        <dsp:cNvSpPr/>
      </dsp:nvSpPr>
      <dsp:spPr>
        <a:xfrm>
          <a:off x="0" y="1398"/>
          <a:ext cx="8856984" cy="88949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Samsung’s Ownership</a:t>
          </a:r>
          <a:r>
            <a:rPr lang="en-US" sz="2400" kern="1200" dirty="0" smtClean="0"/>
            <a:t>: full control over the language and the </a:t>
          </a:r>
          <a:r>
            <a:rPr lang="en-US" sz="2400" kern="1200" dirty="0" err="1" smtClean="0"/>
            <a:t>toolchain</a:t>
          </a:r>
          <a:r>
            <a:rPr lang="en-US" sz="2400" kern="1200" dirty="0" smtClean="0"/>
            <a:t>, lock-in for developers</a:t>
          </a:r>
          <a:endParaRPr lang="en-US" sz="2400" kern="1200" dirty="0"/>
        </a:p>
      </dsp:txBody>
      <dsp:txXfrm>
        <a:off x="43422" y="44820"/>
        <a:ext cx="8770140" cy="802653"/>
      </dsp:txXfrm>
    </dsp:sp>
    <dsp:sp modelId="{9B94FFCA-A052-45B7-966A-4FBC0C2C9892}">
      <dsp:nvSpPr>
        <dsp:cNvPr id="0" name=""/>
        <dsp:cNvSpPr/>
      </dsp:nvSpPr>
      <dsp:spPr>
        <a:xfrm>
          <a:off x="0" y="903059"/>
          <a:ext cx="8856984" cy="88949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Brand Image</a:t>
          </a:r>
          <a:r>
            <a:rPr lang="en-US" sz="2400" kern="1200" dirty="0" smtClean="0"/>
            <a:t>: Confirm Samsung as global S/W company</a:t>
          </a:r>
          <a:endParaRPr lang="en-US" sz="2400" kern="1200" dirty="0"/>
        </a:p>
      </dsp:txBody>
      <dsp:txXfrm>
        <a:off x="43422" y="946481"/>
        <a:ext cx="8770140" cy="802653"/>
      </dsp:txXfrm>
    </dsp:sp>
    <dsp:sp modelId="{CBFC44B8-A220-46C0-98A6-06A3B6D8259E}">
      <dsp:nvSpPr>
        <dsp:cNvPr id="0" name=""/>
        <dsp:cNvSpPr/>
      </dsp:nvSpPr>
      <dsp:spPr>
        <a:xfrm>
          <a:off x="0" y="1804720"/>
          <a:ext cx="8856984" cy="88949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Platform Basis</a:t>
          </a:r>
          <a:r>
            <a:rPr lang="en-US" sz="2400" kern="1200" dirty="0" smtClean="0"/>
            <a:t> for future S/W innovations</a:t>
          </a:r>
          <a:endParaRPr lang="en-US" sz="2400" kern="1200" dirty="0"/>
        </a:p>
      </dsp:txBody>
      <dsp:txXfrm>
        <a:off x="43422" y="1848142"/>
        <a:ext cx="8770140" cy="802653"/>
      </dsp:txXfrm>
    </dsp:sp>
    <dsp:sp modelId="{819B5F03-7AF7-4610-97FE-4C3069BDEEAE}">
      <dsp:nvSpPr>
        <dsp:cNvPr id="0" name=""/>
        <dsp:cNvSpPr/>
      </dsp:nvSpPr>
      <dsp:spPr>
        <a:xfrm>
          <a:off x="0" y="2706382"/>
          <a:ext cx="8856984" cy="88949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SW quality increase </a:t>
          </a:r>
          <a:r>
            <a:rPr lang="en-US" sz="2400" kern="1200" dirty="0" smtClean="0"/>
            <a:t>(product quality increase)</a:t>
          </a:r>
          <a:endParaRPr lang="en-US" sz="2400" kern="1200" dirty="0"/>
        </a:p>
      </dsp:txBody>
      <dsp:txXfrm>
        <a:off x="43422" y="2749804"/>
        <a:ext cx="8770140" cy="802653"/>
      </dsp:txXfrm>
    </dsp:sp>
    <dsp:sp modelId="{7BC91B5C-9A10-4E74-B2C6-6A04BA4A0E89}">
      <dsp:nvSpPr>
        <dsp:cNvPr id="0" name=""/>
        <dsp:cNvSpPr/>
      </dsp:nvSpPr>
      <dsp:spPr>
        <a:xfrm>
          <a:off x="0" y="3608043"/>
          <a:ext cx="8856984" cy="88949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Ease of parallel programming </a:t>
          </a:r>
          <a:r>
            <a:rPr lang="en-US" sz="2400" kern="1200" dirty="0" smtClean="0"/>
            <a:t>is aligned with multi-core trend</a:t>
          </a:r>
          <a:endParaRPr lang="en-US" sz="2400" kern="1200" dirty="0"/>
        </a:p>
      </dsp:txBody>
      <dsp:txXfrm>
        <a:off x="43422" y="3651465"/>
        <a:ext cx="8770140" cy="802653"/>
      </dsp:txXfrm>
    </dsp:sp>
    <dsp:sp modelId="{1CE38F1B-F926-431B-A040-BC2AFDAEF9DA}">
      <dsp:nvSpPr>
        <dsp:cNvPr id="0" name=""/>
        <dsp:cNvSpPr/>
      </dsp:nvSpPr>
      <dsp:spPr>
        <a:xfrm>
          <a:off x="0" y="4509704"/>
          <a:ext cx="8856984" cy="88949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Short</a:t>
          </a:r>
          <a:r>
            <a:rPr lang="en-US" sz="2400" kern="1200" dirty="0" smtClean="0"/>
            <a:t> SW product development </a:t>
          </a:r>
          <a:r>
            <a:rPr lang="en-US" sz="2400" b="1" kern="1200" dirty="0" smtClean="0"/>
            <a:t>cycle</a:t>
          </a:r>
          <a:r>
            <a:rPr lang="en-US" sz="2400" kern="1200" dirty="0" smtClean="0"/>
            <a:t>, </a:t>
          </a:r>
          <a:r>
            <a:rPr lang="en-US" sz="2400" b="1" kern="1200" dirty="0" smtClean="0"/>
            <a:t>lower cost </a:t>
          </a:r>
          <a:r>
            <a:rPr lang="en-US" sz="2400" kern="1200" dirty="0" smtClean="0"/>
            <a:t>of ownership</a:t>
          </a:r>
          <a:endParaRPr lang="en-US" sz="2400" kern="1200" dirty="0"/>
        </a:p>
      </dsp:txBody>
      <dsp:txXfrm>
        <a:off x="43422" y="4553126"/>
        <a:ext cx="8770140" cy="8026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79725-1CBE-463A-B4B9-BC08AC3F6690}">
      <dsp:nvSpPr>
        <dsp:cNvPr id="0" name=""/>
        <dsp:cNvSpPr/>
      </dsp:nvSpPr>
      <dsp:spPr>
        <a:xfrm>
          <a:off x="0" y="1213"/>
          <a:ext cx="8856984" cy="178991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Samsung’s internal project</a:t>
          </a:r>
          <a:r>
            <a:rPr lang="en-US" sz="2400" kern="1200" smtClean="0"/>
            <a:t>: to apply </a:t>
          </a:r>
          <a:r>
            <a:rPr lang="en-US" sz="2400" kern="1200" dirty="0" smtClean="0"/>
            <a:t>for ADF funding, work with SWC and other business division (VD, printing, …)</a:t>
          </a:r>
          <a:endParaRPr lang="en-US" sz="2400" kern="1200" dirty="0"/>
        </a:p>
      </dsp:txBody>
      <dsp:txXfrm>
        <a:off x="87376" y="88589"/>
        <a:ext cx="8682232" cy="1615161"/>
      </dsp:txXfrm>
    </dsp:sp>
    <dsp:sp modelId="{9B94FFCA-A052-45B7-966A-4FBC0C2C9892}">
      <dsp:nvSpPr>
        <dsp:cNvPr id="0" name=""/>
        <dsp:cNvSpPr/>
      </dsp:nvSpPr>
      <dsp:spPr>
        <a:xfrm>
          <a:off x="0" y="1800200"/>
          <a:ext cx="8856984" cy="178991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SRR internship program</a:t>
          </a:r>
          <a:r>
            <a:rPr lang="en-US" sz="2400" kern="1200" dirty="0" smtClean="0"/>
            <a:t>: To develop </a:t>
          </a:r>
          <a:r>
            <a:rPr lang="en-US" sz="2400" kern="1200" dirty="0" err="1" smtClean="0"/>
            <a:t>SLang</a:t>
          </a:r>
          <a:r>
            <a:rPr lang="en-US" sz="2400" kern="1200" dirty="0" smtClean="0"/>
            <a:t> specification as “moonlighting” activity of enthusiasts and actual coding to be done by summer interns and future part-timers funded by SRR</a:t>
          </a:r>
          <a:endParaRPr lang="en-US" sz="2400" kern="1200" dirty="0"/>
        </a:p>
      </dsp:txBody>
      <dsp:txXfrm>
        <a:off x="87376" y="1887576"/>
        <a:ext cx="8682232" cy="1615161"/>
      </dsp:txXfrm>
    </dsp:sp>
    <dsp:sp modelId="{CBFC44B8-A220-46C0-98A6-06A3B6D8259E}">
      <dsp:nvSpPr>
        <dsp:cNvPr id="0" name=""/>
        <dsp:cNvSpPr/>
      </dsp:nvSpPr>
      <dsp:spPr>
        <a:xfrm>
          <a:off x="0" y="3600400"/>
          <a:ext cx="8856984" cy="178991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err="1" smtClean="0">
              <a:hlinkClick xmlns:r="http://schemas.openxmlformats.org/officeDocument/2006/relationships" r:id="rId1"/>
            </a:rPr>
            <a:t>Skolkovo</a:t>
          </a:r>
          <a:r>
            <a:rPr lang="en-US" sz="2800" b="1" kern="1200" dirty="0" smtClean="0"/>
            <a:t> (SK) opportunity:</a:t>
          </a:r>
          <a:r>
            <a:rPr lang="en-US" sz="2400" kern="1200" dirty="0" smtClean="0"/>
            <a:t> To use tax preferences for </a:t>
          </a:r>
          <a:r>
            <a:rPr lang="en-US" sz="2400" kern="1200" dirty="0" err="1" smtClean="0"/>
            <a:t>Skolkovo</a:t>
          </a:r>
          <a:r>
            <a:rPr lang="en-US" sz="2400" kern="1200" dirty="0" smtClean="0"/>
            <a:t> and start </a:t>
          </a:r>
          <a:r>
            <a:rPr lang="en-US" sz="2400" kern="1200" dirty="0" err="1" smtClean="0"/>
            <a:t>SLang</a:t>
          </a:r>
          <a:r>
            <a:rPr lang="en-US" sz="2400" kern="1200" dirty="0" smtClean="0"/>
            <a:t> project thru </a:t>
          </a:r>
          <a:r>
            <a:rPr lang="en-US" sz="2400" kern="1200" dirty="0" err="1" smtClean="0"/>
            <a:t>Skolkovo</a:t>
          </a:r>
          <a:r>
            <a:rPr lang="en-US" sz="2400" kern="1200" dirty="0" smtClean="0"/>
            <a:t> grants and separate Samsung legal entity (LE) as a place for Samsung SW innovations in Russia.  </a:t>
          </a:r>
          <a:r>
            <a:rPr lang="en-US" sz="2400" kern="1200" dirty="0" smtClean="0">
              <a:hlinkClick xmlns:r="http://schemas.openxmlformats.org/officeDocument/2006/relationships" r:id="rId2"/>
            </a:rPr>
            <a:t>Samsung in SK now.</a:t>
          </a:r>
          <a:r>
            <a:rPr lang="en-US" sz="2400" kern="1200" dirty="0" smtClean="0"/>
            <a:t> </a:t>
          </a:r>
          <a:r>
            <a:rPr lang="en-US" sz="2400" kern="1200" dirty="0" smtClean="0">
              <a:hlinkClick xmlns:r="http://schemas.openxmlformats.org/officeDocument/2006/relationships" r:id="rId3"/>
            </a:rPr>
            <a:t>Samsung plan for SK.</a:t>
          </a:r>
          <a:endParaRPr lang="en-US" sz="2400" kern="1200" dirty="0"/>
        </a:p>
      </dsp:txBody>
      <dsp:txXfrm>
        <a:off x="87376" y="3687776"/>
        <a:ext cx="8682232" cy="16151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48A00-FC33-492C-B382-0A03EB87DF52}">
      <dsp:nvSpPr>
        <dsp:cNvPr id="0" name=""/>
        <dsp:cNvSpPr/>
      </dsp:nvSpPr>
      <dsp:spPr>
        <a:xfrm>
          <a:off x="0" y="4507"/>
          <a:ext cx="8640960" cy="140087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Parallel programming with classes protected with predicates </a:t>
          </a:r>
          <a:r>
            <a:rPr lang="en-US" sz="2400" kern="1200" dirty="0" smtClean="0"/>
            <a:t>is to become industry standard for the software  development to be set by Samsung</a:t>
          </a:r>
        </a:p>
      </dsp:txBody>
      <dsp:txXfrm>
        <a:off x="68385" y="72892"/>
        <a:ext cx="8504190" cy="1264102"/>
      </dsp:txXfrm>
    </dsp:sp>
    <dsp:sp modelId="{A49E68D3-B6D9-4C06-9EAC-F8C39E60A46C}">
      <dsp:nvSpPr>
        <dsp:cNvPr id="0" name=""/>
        <dsp:cNvSpPr/>
      </dsp:nvSpPr>
      <dsp:spPr>
        <a:xfrm>
          <a:off x="0" y="1410513"/>
          <a:ext cx="8640960" cy="149412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To strengthen </a:t>
          </a:r>
          <a:r>
            <a:rPr lang="en-US" sz="2400" b="1" kern="1200" dirty="0" err="1" smtClean="0"/>
            <a:t>Tizen</a:t>
          </a:r>
          <a:r>
            <a:rPr lang="en-US" sz="2400" b="1" kern="1200" dirty="0" smtClean="0"/>
            <a:t> promotion </a:t>
          </a:r>
          <a:r>
            <a:rPr lang="en-US" sz="2400" b="0" kern="1200" dirty="0" smtClean="0"/>
            <a:t>across markets segments including </a:t>
          </a:r>
          <a:r>
            <a:rPr lang="en-US" sz="2400" b="0" kern="1200" dirty="0" err="1" smtClean="0"/>
            <a:t>IoT</a:t>
          </a:r>
          <a:r>
            <a:rPr lang="en-US" sz="2400" b="1" kern="1200" dirty="0" smtClean="0"/>
            <a:t> </a:t>
          </a:r>
          <a:r>
            <a:rPr lang="en-US" sz="2400" kern="1200" dirty="0" smtClean="0"/>
            <a:t>– introducing the modern way of programming focusing on simplicity of development, code robustness, easy parallelism with classes and code performance</a:t>
          </a:r>
          <a:endParaRPr lang="en-US" sz="2400" kern="1200" dirty="0"/>
        </a:p>
      </dsp:txBody>
      <dsp:txXfrm>
        <a:off x="72937" y="1483450"/>
        <a:ext cx="8495086" cy="1348252"/>
      </dsp:txXfrm>
    </dsp:sp>
    <dsp:sp modelId="{2C72FA30-E0B0-4A3D-AE11-8EEA12D37F82}">
      <dsp:nvSpPr>
        <dsp:cNvPr id="0" name=""/>
        <dsp:cNvSpPr/>
      </dsp:nvSpPr>
      <dsp:spPr>
        <a:xfrm>
          <a:off x="0" y="2909773"/>
          <a:ext cx="8640960" cy="117789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SRR has expertise and drive to start </a:t>
          </a:r>
          <a:r>
            <a:rPr lang="en-US" sz="2400" kern="1200" dirty="0" smtClean="0"/>
            <a:t>such activity and produce programming environment with set of libraries using 15x15 in 2015/2016 scheme or other business models</a:t>
          </a:r>
        </a:p>
      </dsp:txBody>
      <dsp:txXfrm>
        <a:off x="57500" y="2967273"/>
        <a:ext cx="8525960" cy="1062896"/>
      </dsp:txXfrm>
    </dsp:sp>
    <dsp:sp modelId="{16181BC6-D423-4418-B9A6-26062397AFB1}">
      <dsp:nvSpPr>
        <dsp:cNvPr id="0" name=""/>
        <dsp:cNvSpPr/>
      </dsp:nvSpPr>
      <dsp:spPr>
        <a:xfrm>
          <a:off x="0" y="4092803"/>
          <a:ext cx="8640960" cy="117789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Current status </a:t>
          </a:r>
          <a:r>
            <a:rPr lang="en-US" sz="2400" kern="1200" dirty="0" smtClean="0"/>
            <a:t>– work in progress. Language concepts are being reviewed by Compiler committee:  7 of 14 reviewed. General spec readiness about 30-40% at the moment.</a:t>
          </a:r>
        </a:p>
      </dsp:txBody>
      <dsp:txXfrm>
        <a:off x="57500" y="4150303"/>
        <a:ext cx="8525960" cy="1062896"/>
      </dsp:txXfrm>
    </dsp:sp>
    <dsp:sp modelId="{A47881A4-004A-45F0-B4FF-0CD02605082E}">
      <dsp:nvSpPr>
        <dsp:cNvPr id="0" name=""/>
        <dsp:cNvSpPr/>
      </dsp:nvSpPr>
      <dsp:spPr>
        <a:xfrm>
          <a:off x="0" y="5275833"/>
          <a:ext cx="8640960" cy="48029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smtClean="0">
              <a:solidFill>
                <a:schemeClr val="tx1"/>
              </a:solidFill>
            </a:rPr>
            <a:t>So radical today – so obvious tomorrow!</a:t>
          </a:r>
          <a:endParaRPr lang="en-US" sz="2400" kern="1200" dirty="0" smtClean="0"/>
        </a:p>
      </dsp:txBody>
      <dsp:txXfrm>
        <a:off x="23446" y="5299279"/>
        <a:ext cx="8594068" cy="433406"/>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BFBC5-8024-4F30-990D-BA736DE1CBE2}" type="datetimeFigureOut">
              <a:rPr lang="ru-RU" smtClean="0"/>
              <a:pPr/>
              <a:t>20.02.2020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64AA29-0779-4D4B-8BAD-3EB57EE3F683}" type="slidenum">
              <a:rPr lang="ru-RU" smtClean="0"/>
              <a:pPr/>
              <a:t>‹#›</a:t>
            </a:fld>
            <a:endParaRPr lang="ru-RU"/>
          </a:p>
        </p:txBody>
      </p:sp>
    </p:spTree>
    <p:extLst>
      <p:ext uri="{BB962C8B-B14F-4D97-AF65-F5344CB8AC3E}">
        <p14:creationId xmlns:p14="http://schemas.microsoft.com/office/powerpoint/2010/main" val="245411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1864AA29-0779-4D4B-8BAD-3EB57EE3F683}"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64AA29-0779-4D4B-8BAD-3EB57EE3F683}" type="slidenum">
              <a:rPr lang="ru-RU" smtClean="0"/>
              <a:pPr/>
              <a:t>11</a:t>
            </a:fld>
            <a:endParaRPr lang="ru-RU"/>
          </a:p>
        </p:txBody>
      </p:sp>
    </p:spTree>
    <p:extLst>
      <p:ext uri="{BB962C8B-B14F-4D97-AF65-F5344CB8AC3E}">
        <p14:creationId xmlns:p14="http://schemas.microsoft.com/office/powerpoint/2010/main" val="762293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Slide Number Placeholder 6"/>
          <p:cNvSpPr>
            <a:spLocks noGrp="1"/>
          </p:cNvSpPr>
          <p:nvPr>
            <p:ph type="sldNum" sz="quarter" idx="12"/>
          </p:nvPr>
        </p:nvSpPr>
        <p:spPr>
          <a:xfrm>
            <a:off x="4153272" y="6381328"/>
            <a:ext cx="837456" cy="365125"/>
          </a:xfrm>
        </p:spPr>
        <p:txBody>
          <a:bodyPr/>
          <a:lstStyle>
            <a:lvl1pPr>
              <a:defRPr>
                <a:solidFill>
                  <a:schemeClr val="bg1"/>
                </a:solidFill>
              </a:defRPr>
            </a:lvl1pPr>
          </a:lstStyle>
          <a:p>
            <a:fld id="{DE4A6B8F-AC14-4C4C-9105-6FAF8A86EA9B}" type="slidenum">
              <a:rPr lang="ru-RU" smtClean="0"/>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D3B238-8814-424B-B62C-50F858EA811C}" type="datetimeFigureOut">
              <a:rPr lang="ru-RU" smtClean="0"/>
              <a:pPr/>
              <a:t>20.02.2020</a:t>
            </a:fld>
            <a:endParaRPr lang="ru-RU"/>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ru-RU"/>
          </a:p>
        </p:txBody>
      </p:sp>
      <p:sp>
        <p:nvSpPr>
          <p:cNvPr id="6" name="Slide Number Placeholder 5"/>
          <p:cNvSpPr>
            <a:spLocks noGrp="1"/>
          </p:cNvSpPr>
          <p:nvPr>
            <p:ph type="sldNum" sz="quarter" idx="12"/>
          </p:nvPr>
        </p:nvSpPr>
        <p:spPr/>
        <p:txBody>
          <a:bodyPr/>
          <a:lstStyle/>
          <a:p>
            <a:fld id="{DE4A6B8F-AC14-4C4C-9105-6FAF8A86EA9B}"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D3B238-8814-424B-B62C-50F858EA811C}" type="datetimeFigureOut">
              <a:rPr lang="ru-RU" smtClean="0"/>
              <a:pPr/>
              <a:t>20.02.2020</a:t>
            </a:fld>
            <a:endParaRPr lang="ru-RU"/>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ru-RU"/>
          </a:p>
        </p:txBody>
      </p:sp>
      <p:sp>
        <p:nvSpPr>
          <p:cNvPr id="6" name="Slide Number Placeholder 5"/>
          <p:cNvSpPr>
            <a:spLocks noGrp="1"/>
          </p:cNvSpPr>
          <p:nvPr>
            <p:ph type="sldNum" sz="quarter" idx="12"/>
          </p:nvPr>
        </p:nvSpPr>
        <p:spPr/>
        <p:txBody>
          <a:bodyPr/>
          <a:lstStyle/>
          <a:p>
            <a:fld id="{DE4A6B8F-AC14-4C4C-9105-6FAF8A86EA9B}"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빈 화면">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a:xfrm>
            <a:off x="18280" y="0"/>
            <a:ext cx="7506048" cy="549275"/>
          </a:xfrm>
          <a:prstGeom prst="rect">
            <a:avLst/>
          </a:prstGeom>
        </p:spPr>
        <p:txBody>
          <a:bodyPr/>
          <a:lstStyle>
            <a:lvl1pPr>
              <a:buNone/>
              <a:defRPr sz="3200" b="1">
                <a:solidFill>
                  <a:schemeClr val="bg1">
                    <a:lumMod val="95000"/>
                  </a:schemeClr>
                </a:solidFill>
                <a:latin typeface="Arial" pitchFamily="34" charset="0"/>
                <a:ea typeface="HY견고딕" pitchFamily="18" charset="-127"/>
                <a:cs typeface="Arial" pitchFamily="34" charset="0"/>
              </a:defRPr>
            </a:lvl1pPr>
            <a:lvl2pPr>
              <a:defRPr sz="3200">
                <a:latin typeface="HY견고딕" pitchFamily="18" charset="-127"/>
                <a:ea typeface="HY견고딕" pitchFamily="18" charset="-127"/>
              </a:defRPr>
            </a:lvl2pPr>
            <a:lvl3pPr>
              <a:defRPr sz="3200">
                <a:latin typeface="HY견고딕" pitchFamily="18" charset="-127"/>
                <a:ea typeface="HY견고딕" pitchFamily="18" charset="-127"/>
              </a:defRPr>
            </a:lvl3pPr>
            <a:lvl4pPr>
              <a:defRPr sz="3200">
                <a:latin typeface="HY견고딕" pitchFamily="18" charset="-127"/>
                <a:ea typeface="HY견고딕" pitchFamily="18" charset="-127"/>
              </a:defRPr>
            </a:lvl4pPr>
            <a:lvl5pPr>
              <a:defRPr sz="3200">
                <a:latin typeface="HY견고딕" pitchFamily="18" charset="-127"/>
                <a:ea typeface="HY견고딕" pitchFamily="18" charset="-127"/>
              </a:defRPr>
            </a:lvl5pPr>
          </a:lstStyle>
          <a:p>
            <a:pPr lvl="0"/>
            <a:r>
              <a:rPr lang="ko-KR" altLang="en-US" dirty="0" smtClean="0"/>
              <a:t>마스터 텍스트 스타일을 편집합니다</a:t>
            </a:r>
          </a:p>
        </p:txBody>
      </p:sp>
      <p:sp>
        <p:nvSpPr>
          <p:cNvPr id="4" name="내용 개체 틀 3"/>
          <p:cNvSpPr>
            <a:spLocks noGrp="1"/>
          </p:cNvSpPr>
          <p:nvPr>
            <p:ph sz="quarter" idx="11"/>
          </p:nvPr>
        </p:nvSpPr>
        <p:spPr>
          <a:xfrm>
            <a:off x="179388" y="692150"/>
            <a:ext cx="8785225" cy="2862322"/>
          </a:xfrm>
          <a:prstGeom prst="rect">
            <a:avLst/>
          </a:prstGeom>
          <a:noFill/>
        </p:spPr>
        <p:txBody>
          <a:bodyPr wrap="square" rtlCol="0">
            <a:spAutoFit/>
          </a:bodyPr>
          <a:lstStyle>
            <a:lvl1pPr algn="l" rtl="0" fontAlgn="base">
              <a:spcBef>
                <a:spcPct val="0"/>
              </a:spcBef>
              <a:spcAft>
                <a:spcPct val="0"/>
              </a:spcAft>
              <a:defRPr lang="ko-KR" altLang="en-US" sz="3600" kern="1200" dirty="0" smtClean="0">
                <a:solidFill>
                  <a:schemeClr val="tx1"/>
                </a:solidFill>
                <a:latin typeface="Arial" pitchFamily="34" charset="0"/>
                <a:ea typeface="HY견고딕" pitchFamily="18" charset="-127"/>
                <a:cs typeface="Arial" pitchFamily="34" charset="0"/>
              </a:defRPr>
            </a:lvl1pPr>
            <a:lvl2pPr algn="l" rtl="0" fontAlgn="base">
              <a:spcBef>
                <a:spcPct val="0"/>
              </a:spcBef>
              <a:spcAft>
                <a:spcPct val="0"/>
              </a:spcAft>
              <a:defRPr lang="ko-KR" altLang="en-US" sz="3600" kern="1200" dirty="0" smtClean="0">
                <a:solidFill>
                  <a:schemeClr val="tx1"/>
                </a:solidFill>
                <a:latin typeface="Arial" pitchFamily="34" charset="0"/>
                <a:ea typeface="HY견고딕" pitchFamily="18" charset="-127"/>
                <a:cs typeface="Arial" pitchFamily="34" charset="0"/>
              </a:defRPr>
            </a:lvl2pPr>
            <a:lvl3pPr algn="l" rtl="0" fontAlgn="base">
              <a:spcBef>
                <a:spcPct val="0"/>
              </a:spcBef>
              <a:spcAft>
                <a:spcPct val="0"/>
              </a:spcAft>
              <a:defRPr lang="ko-KR" altLang="en-US" sz="3600" kern="1200" dirty="0" smtClean="0">
                <a:solidFill>
                  <a:schemeClr val="tx1"/>
                </a:solidFill>
                <a:latin typeface="Arial" pitchFamily="34" charset="0"/>
                <a:ea typeface="HY견고딕" pitchFamily="18" charset="-127"/>
                <a:cs typeface="Arial" pitchFamily="34" charset="0"/>
              </a:defRPr>
            </a:lvl3pPr>
            <a:lvl4pPr algn="l" rtl="0" fontAlgn="base">
              <a:spcBef>
                <a:spcPct val="0"/>
              </a:spcBef>
              <a:spcAft>
                <a:spcPct val="0"/>
              </a:spcAft>
              <a:defRPr lang="ko-KR" altLang="en-US" sz="3600" kern="1200" dirty="0" smtClean="0">
                <a:solidFill>
                  <a:schemeClr val="tx1"/>
                </a:solidFill>
                <a:latin typeface="Arial" pitchFamily="34" charset="0"/>
                <a:ea typeface="HY견고딕" pitchFamily="18" charset="-127"/>
                <a:cs typeface="Arial" pitchFamily="34" charset="0"/>
              </a:defRPr>
            </a:lvl4pPr>
            <a:lvl5pPr algn="l" rtl="0" fontAlgn="base">
              <a:spcBef>
                <a:spcPct val="0"/>
              </a:spcBef>
              <a:spcAft>
                <a:spcPct val="0"/>
              </a:spcAft>
              <a:defRPr lang="ko-KR" altLang="en-US" sz="3600" kern="1200" dirty="0">
                <a:solidFill>
                  <a:schemeClr val="tx1"/>
                </a:solidFill>
                <a:latin typeface="Arial" pitchFamily="34" charset="0"/>
                <a:ea typeface="HY견고딕" pitchFamily="18" charset="-127"/>
                <a:cs typeface="Arial"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6880948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1072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32504"/>
      </p:ext>
    </p:extLst>
  </p:cSld>
  <p:clrMapOvr>
    <a:masterClrMapping/>
  </p:clrMapOvr>
  <p:transition advClick="0"/>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54033981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20688"/>
          </a:xfrm>
        </p:spPr>
        <p:txBody>
          <a:bodyPr/>
          <a:lstStyle>
            <a:lvl1pPr>
              <a:defRPr>
                <a:solidFill>
                  <a:schemeClr val="bg1"/>
                </a:solidFill>
              </a:defRPr>
            </a:lvl1pPr>
          </a:lstStyle>
          <a:p>
            <a:r>
              <a:rPr lang="en-US" dirty="0" smtClean="0"/>
              <a:t>Click to edit Master title style</a:t>
            </a:r>
            <a:endParaRPr lang="ru-RU" dirty="0"/>
          </a:p>
        </p:txBody>
      </p:sp>
      <p:sp>
        <p:nvSpPr>
          <p:cNvPr id="3" name="Content Placeholder 2"/>
          <p:cNvSpPr>
            <a:spLocks noGrp="1"/>
          </p:cNvSpPr>
          <p:nvPr>
            <p:ph idx="1"/>
          </p:nvPr>
        </p:nvSpPr>
        <p:spPr>
          <a:xfrm>
            <a:off x="107504" y="764704"/>
            <a:ext cx="8856984" cy="54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ru-RU" dirty="0"/>
          </a:p>
        </p:txBody>
      </p:sp>
      <p:sp>
        <p:nvSpPr>
          <p:cNvPr id="6" name="Slide Number Placeholder 5"/>
          <p:cNvSpPr>
            <a:spLocks noGrp="1"/>
          </p:cNvSpPr>
          <p:nvPr>
            <p:ph type="sldNum" sz="quarter" idx="12"/>
          </p:nvPr>
        </p:nvSpPr>
        <p:spPr>
          <a:xfrm>
            <a:off x="4146612" y="6381328"/>
            <a:ext cx="850776" cy="365125"/>
          </a:xfrm>
        </p:spPr>
        <p:txBody>
          <a:bodyPr/>
          <a:lstStyle>
            <a:lvl1pPr algn="ctr">
              <a:defRPr>
                <a:solidFill>
                  <a:schemeClr val="bg1"/>
                </a:solidFill>
              </a:defRPr>
            </a:lvl1pPr>
          </a:lstStyle>
          <a:p>
            <a:fld id="{DE4A6B8F-AC14-4C4C-9105-6FAF8A86EA9B}"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4153272" y="6381328"/>
            <a:ext cx="837456" cy="365125"/>
          </a:xfrm>
        </p:spPr>
        <p:txBody>
          <a:bodyPr/>
          <a:lstStyle/>
          <a:p>
            <a:fld id="{DE4A6B8F-AC14-4C4C-9105-6FAF8A86EA9B}"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3D3B238-8814-424B-B62C-50F858EA811C}" type="datetimeFigureOut">
              <a:rPr lang="ru-RU" smtClean="0"/>
              <a:pPr/>
              <a:t>20.02.2020</a:t>
            </a:fld>
            <a:endParaRPr lang="ru-RU"/>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ru-RU"/>
          </a:p>
        </p:txBody>
      </p:sp>
      <p:sp>
        <p:nvSpPr>
          <p:cNvPr id="7" name="Slide Number Placeholder 6"/>
          <p:cNvSpPr>
            <a:spLocks noGrp="1"/>
          </p:cNvSpPr>
          <p:nvPr>
            <p:ph type="sldNum" sz="quarter" idx="12"/>
          </p:nvPr>
        </p:nvSpPr>
        <p:spPr/>
        <p:txBody>
          <a:bodyPr/>
          <a:lstStyle/>
          <a:p>
            <a:fld id="{DE4A6B8F-AC14-4C4C-9105-6FAF8A86EA9B}"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9" name="Slide Number Placeholder 8"/>
          <p:cNvSpPr>
            <a:spLocks noGrp="1"/>
          </p:cNvSpPr>
          <p:nvPr>
            <p:ph type="sldNum" sz="quarter" idx="12"/>
          </p:nvPr>
        </p:nvSpPr>
        <p:spPr/>
        <p:txBody>
          <a:bodyPr/>
          <a:lstStyle/>
          <a:p>
            <a:fld id="{DE4A6B8F-AC14-4C4C-9105-6FAF8A86EA9B}"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5" name="Slide Number Placeholder 4"/>
          <p:cNvSpPr>
            <a:spLocks noGrp="1"/>
          </p:cNvSpPr>
          <p:nvPr>
            <p:ph type="sldNum" sz="quarter" idx="12"/>
          </p:nvPr>
        </p:nvSpPr>
        <p:spPr/>
        <p:txBody>
          <a:bodyPr/>
          <a:lstStyle/>
          <a:p>
            <a:fld id="{DE4A6B8F-AC14-4C4C-9105-6FAF8A86EA9B}"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E4A6B8F-AC14-4C4C-9105-6FAF8A86EA9B}"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DE4A6B8F-AC14-4C4C-9105-6FAF8A86EA9B}"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DE4A6B8F-AC14-4C4C-9105-6FAF8A86EA9B}" type="slidenum">
              <a:rPr lang="ru-RU" smtClean="0"/>
              <a:pPr/>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44624"/>
            <a:ext cx="8229600" cy="622697"/>
          </a:xfrm>
          <a:prstGeom prst="rect">
            <a:avLst/>
          </a:prstGeom>
        </p:spPr>
        <p:txBody>
          <a:bodyPr vert="horz" lIns="91440" tIns="45720" rIns="91440" bIns="45720" rtlCol="0" anchor="ctr">
            <a:normAutofit/>
          </a:bodyPr>
          <a:lstStyle/>
          <a:p>
            <a:r>
              <a:rPr lang="en-US" dirty="0" smtClean="0"/>
              <a:t>Click to edit Master title style</a:t>
            </a:r>
            <a:endParaRPr lang="ru-RU" dirty="0"/>
          </a:p>
        </p:txBody>
      </p:sp>
      <p:sp>
        <p:nvSpPr>
          <p:cNvPr id="3" name="Text Placeholder 2"/>
          <p:cNvSpPr>
            <a:spLocks noGrp="1"/>
          </p:cNvSpPr>
          <p:nvPr>
            <p:ph type="body" idx="1"/>
          </p:nvPr>
        </p:nvSpPr>
        <p:spPr>
          <a:xfrm>
            <a:off x="179512" y="908720"/>
            <a:ext cx="8784976" cy="53285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ru-RU" dirty="0"/>
          </a:p>
        </p:txBody>
      </p:sp>
      <p:sp>
        <p:nvSpPr>
          <p:cNvPr id="6" name="Slide Number Placeholder 5"/>
          <p:cNvSpPr>
            <a:spLocks noGrp="1"/>
          </p:cNvSpPr>
          <p:nvPr>
            <p:ph type="sldNum" sz="quarter" idx="4"/>
          </p:nvPr>
        </p:nvSpPr>
        <p:spPr>
          <a:xfrm>
            <a:off x="4153272" y="6381328"/>
            <a:ext cx="837456" cy="365125"/>
          </a:xfrm>
          <a:prstGeom prst="rect">
            <a:avLst/>
          </a:prstGeom>
        </p:spPr>
        <p:txBody>
          <a:bodyPr vert="horz" lIns="91440" tIns="45720" rIns="91440" bIns="45720" rtlCol="0" anchor="ctr"/>
          <a:lstStyle>
            <a:lvl1pPr algn="ctr">
              <a:defRPr sz="1200">
                <a:solidFill>
                  <a:schemeClr val="bg1"/>
                </a:solidFill>
              </a:defRPr>
            </a:lvl1pPr>
          </a:lstStyle>
          <a:p>
            <a:fld id="{DE4A6B8F-AC14-4C4C-9105-6FAF8A86EA9B}"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live.sec.samsung.net/content/forwardGlobalContentDetail.do?seqId=40142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www.literateprogramming.com/c++critique.pdf" TargetMode="External"/><Relationship Id="rId2" Type="http://schemas.openxmlformats.org/officeDocument/2006/relationships/slide" Target="slide32.xml"/><Relationship Id="rId1" Type="http://schemas.openxmlformats.org/officeDocument/2006/relationships/slideLayout" Target="../slideLayouts/slideLayout13.xml"/><Relationship Id="rId4" Type="http://schemas.openxmlformats.org/officeDocument/2006/relationships/slide" Target="slide3.xml"/></Relationships>
</file>

<file path=ppt/slides/_rels/slide2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Boolean-valued_function" TargetMode="External"/><Relationship Id="rId2" Type="http://schemas.openxmlformats.org/officeDocument/2006/relationships/hyperlink" Target="http://en.wikipedia.org/wiki/Mathematics" TargetMode="Externa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8.xml.rels><?xml version="1.0" encoding="UTF-8" standalone="yes"?>
<Relationships xmlns="http://schemas.openxmlformats.org/package/2006/relationships"><Relationship Id="rId2" Type="http://schemas.openxmlformats.org/officeDocument/2006/relationships/hyperlink" Target="http://www.cs.ucr.edu/~neamtiu/pubs/icse11bhattacharya.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oracle.com/technetwork/articles/entarch/cost-of-ownership-088625.html?ssSourceSiteId=otnj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30.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google.ru/url?sa=i&amp;rct=j&amp;q=&amp;esrc=s&amp;frm=1&amp;source=images&amp;cd=&amp;ved=0CAcQjRw&amp;url=http://blog.zuehlke.com/en/lean-innovation-mit-nabc/&amp;ei=CtCTVP6BKovM8gWN64LoDw&amp;bvm=bv.82001339,d.dGc&amp;psig=AFQjCNGcpQoho_l6DlLdppO1FZRVgna8_A&amp;ust=1419059561760811"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683568" y="2708920"/>
            <a:ext cx="8136904" cy="2123658"/>
          </a:xfrm>
          <a:prstGeom prst="rect">
            <a:avLst/>
          </a:prstGeom>
          <a:noFill/>
        </p:spPr>
        <p:txBody>
          <a:bodyPr wrap="square" rtlCol="0">
            <a:spAutoFit/>
          </a:bodyPr>
          <a:lstStyle/>
          <a:p>
            <a:pPr algn="ctr"/>
            <a:r>
              <a:rPr lang="en-US" sz="4400" dirty="0" smtClean="0">
                <a:solidFill>
                  <a:schemeClr val="bg1"/>
                </a:solidFill>
                <a:latin typeface="Arial" panose="020B0604020202020204" pitchFamily="34" charset="0"/>
                <a:ea typeface="Adobe Myungjo Std M" pitchFamily="18" charset="-128"/>
                <a:cs typeface="Arial" panose="020B0604020202020204" pitchFamily="34" charset="0"/>
              </a:rPr>
              <a:t>Samsung Programming Language (</a:t>
            </a:r>
            <a:r>
              <a:rPr lang="en-US" sz="4400" dirty="0" err="1" smtClean="0">
                <a:solidFill>
                  <a:schemeClr val="bg1"/>
                </a:solidFill>
                <a:latin typeface="Arial" panose="020B0604020202020204" pitchFamily="34" charset="0"/>
                <a:ea typeface="Adobe Myungjo Std M" pitchFamily="18" charset="-128"/>
                <a:cs typeface="Arial" panose="020B0604020202020204" pitchFamily="34" charset="0"/>
              </a:rPr>
              <a:t>SLang</a:t>
            </a:r>
            <a:r>
              <a:rPr lang="en-US" sz="4400" dirty="0" smtClean="0">
                <a:solidFill>
                  <a:schemeClr val="bg1"/>
                </a:solidFill>
                <a:latin typeface="Arial" panose="020B0604020202020204" pitchFamily="34" charset="0"/>
                <a:ea typeface="Adobe Myungjo Std M" pitchFamily="18" charset="-128"/>
                <a:cs typeface="Arial" panose="020B0604020202020204" pitchFamily="34" charset="0"/>
              </a:rPr>
              <a:t>) </a:t>
            </a:r>
            <a:r>
              <a:rPr lang="en-US" sz="4400" smtClean="0">
                <a:solidFill>
                  <a:schemeClr val="bg1"/>
                </a:solidFill>
                <a:latin typeface="Arial" panose="020B0604020202020204" pitchFamily="34" charset="0"/>
                <a:ea typeface="Adobe Myungjo Std M" pitchFamily="18" charset="-128"/>
                <a:cs typeface="Arial" panose="020B0604020202020204" pitchFamily="34" charset="0"/>
              </a:rPr>
              <a:t>– it </a:t>
            </a:r>
            <a:r>
              <a:rPr lang="en-US" sz="4400" dirty="0" smtClean="0">
                <a:solidFill>
                  <a:schemeClr val="bg1"/>
                </a:solidFill>
                <a:latin typeface="Arial" panose="020B0604020202020204" pitchFamily="34" charset="0"/>
                <a:ea typeface="Adobe Myungjo Std M" pitchFamily="18" charset="-128"/>
                <a:cs typeface="Arial" panose="020B0604020202020204" pitchFamily="34" charset="0"/>
              </a:rPr>
              <a:t>is to be SW ecosystem</a:t>
            </a:r>
            <a:endParaRPr lang="ru-RU" sz="4400" dirty="0">
              <a:solidFill>
                <a:schemeClr val="bg1"/>
              </a:solidFill>
              <a:latin typeface="Arial" panose="020B0604020202020204" pitchFamily="34" charset="0"/>
              <a:ea typeface="Adobe Myungjo Std M" pitchFamily="18" charset="-128"/>
              <a:cs typeface="Arial" panose="020B0604020202020204" pitchFamily="34" charset="0"/>
            </a:endParaRPr>
          </a:p>
        </p:txBody>
      </p:sp>
      <p:sp>
        <p:nvSpPr>
          <p:cNvPr id="7" name="TextBox 6"/>
          <p:cNvSpPr txBox="1"/>
          <p:nvPr/>
        </p:nvSpPr>
        <p:spPr>
          <a:xfrm>
            <a:off x="899592" y="5085184"/>
            <a:ext cx="6804756" cy="1200329"/>
          </a:xfrm>
          <a:prstGeom prst="rect">
            <a:avLst/>
          </a:prstGeom>
          <a:noFill/>
        </p:spPr>
        <p:txBody>
          <a:bodyPr wrap="square" rtlCol="0">
            <a:spAutoFit/>
          </a:bodyPr>
          <a:lstStyle/>
          <a:p>
            <a:pPr algn="ctr"/>
            <a:r>
              <a:rPr lang="en-US" altLang="ko-KR" sz="2400" b="1" dirty="0" smtClean="0">
                <a:solidFill>
                  <a:srgbClr val="0066FF"/>
                </a:solidFill>
                <a:latin typeface="Arial" panose="020B0604020202020204" pitchFamily="34" charset="0"/>
                <a:ea typeface="Adobe Myungjo Std M" pitchFamily="18" charset="-128"/>
                <a:cs typeface="Arial" panose="020B0604020202020204" pitchFamily="34" charset="0"/>
              </a:rPr>
              <a:t>Oct, 2014 – Feb, 2015</a:t>
            </a:r>
            <a:endParaRPr lang="en-US" altLang="ko-KR" sz="2400" b="1" dirty="0">
              <a:solidFill>
                <a:srgbClr val="0066FF"/>
              </a:solidFill>
              <a:latin typeface="Arial" panose="020B0604020202020204" pitchFamily="34" charset="0"/>
              <a:ea typeface="Adobe Myungjo Std M" pitchFamily="18" charset="-128"/>
              <a:cs typeface="Arial" panose="020B0604020202020204" pitchFamily="34" charset="0"/>
            </a:endParaRPr>
          </a:p>
          <a:p>
            <a:pPr algn="ctr"/>
            <a:r>
              <a:rPr lang="en-US" altLang="ko-KR" sz="2400" b="1" dirty="0" smtClean="0">
                <a:solidFill>
                  <a:srgbClr val="0066FF"/>
                </a:solidFill>
                <a:latin typeface="Arial" panose="020B0604020202020204" pitchFamily="34" charset="0"/>
                <a:ea typeface="Adobe Myungjo Std M" pitchFamily="18" charset="-128"/>
                <a:cs typeface="Arial" panose="020B0604020202020204" pitchFamily="34" charset="0"/>
              </a:rPr>
              <a:t>Prof. Evgueni </a:t>
            </a:r>
            <a:r>
              <a:rPr lang="en-US" altLang="ko-KR" sz="2400" b="1" dirty="0">
                <a:solidFill>
                  <a:srgbClr val="0066FF"/>
                </a:solidFill>
                <a:latin typeface="Arial" panose="020B0604020202020204" pitchFamily="34" charset="0"/>
                <a:ea typeface="Adobe Myungjo Std M" pitchFamily="18" charset="-128"/>
                <a:cs typeface="Arial" panose="020B0604020202020204" pitchFamily="34" charset="0"/>
              </a:rPr>
              <a:t>Zouev, </a:t>
            </a:r>
            <a:r>
              <a:rPr lang="en-US" altLang="ko-KR" sz="2400" b="1" dirty="0" smtClean="0">
                <a:solidFill>
                  <a:srgbClr val="0066FF"/>
                </a:solidFill>
                <a:latin typeface="Arial" panose="020B0604020202020204" pitchFamily="34" charset="0"/>
                <a:ea typeface="Adobe Myungjo Std M" pitchFamily="18" charset="-128"/>
                <a:cs typeface="Arial" panose="020B0604020202020204" pitchFamily="34" charset="0"/>
              </a:rPr>
              <a:t>M.Sc. </a:t>
            </a:r>
            <a:r>
              <a:rPr lang="en-US" altLang="ko-KR" sz="2400" b="1" dirty="0">
                <a:solidFill>
                  <a:srgbClr val="0066FF"/>
                </a:solidFill>
                <a:latin typeface="Arial" panose="020B0604020202020204" pitchFamily="34" charset="0"/>
                <a:ea typeface="Adobe Myungjo Std M" pitchFamily="18" charset="-128"/>
                <a:cs typeface="Arial" panose="020B0604020202020204" pitchFamily="34" charset="0"/>
              </a:rPr>
              <a:t>Alexey Kanatov</a:t>
            </a:r>
          </a:p>
          <a:p>
            <a:pPr algn="ctr"/>
            <a:r>
              <a:rPr lang="en-US" altLang="ko-KR" sz="2400" b="1" dirty="0" smtClean="0">
                <a:solidFill>
                  <a:srgbClr val="0066FF"/>
                </a:solidFill>
                <a:latin typeface="Arial" panose="020B0604020202020204" pitchFamily="34" charset="0"/>
                <a:ea typeface="Adobe Myungjo Std M" pitchFamily="18" charset="-128"/>
                <a:cs typeface="Arial" panose="020B0604020202020204" pitchFamily="34" charset="0"/>
              </a:rPr>
              <a:t>Samsung </a:t>
            </a:r>
            <a:r>
              <a:rPr lang="en-US" altLang="ko-KR" sz="2400" b="1" dirty="0">
                <a:solidFill>
                  <a:srgbClr val="0066FF"/>
                </a:solidFill>
                <a:latin typeface="Arial" panose="020B0604020202020204" pitchFamily="34" charset="0"/>
                <a:ea typeface="Adobe Myungjo Std M" pitchFamily="18" charset="-128"/>
                <a:cs typeface="Arial" panose="020B0604020202020204" pitchFamily="34" charset="0"/>
              </a:rPr>
              <a:t>R&amp;D Institute </a:t>
            </a:r>
            <a:r>
              <a:rPr lang="en-US" altLang="ko-KR" sz="2400" b="1" dirty="0" smtClean="0">
                <a:solidFill>
                  <a:srgbClr val="0066FF"/>
                </a:solidFill>
                <a:latin typeface="Arial" panose="020B0604020202020204" pitchFamily="34" charset="0"/>
                <a:ea typeface="Adobe Myungjo Std M" pitchFamily="18" charset="-128"/>
                <a:cs typeface="Arial" panose="020B0604020202020204" pitchFamily="34" charset="0"/>
              </a:rPr>
              <a:t>Russia</a:t>
            </a:r>
            <a:endParaRPr lang="ko-KR" altLang="en-US" sz="2400" b="1" dirty="0">
              <a:solidFill>
                <a:srgbClr val="0066FF"/>
              </a:solidFill>
              <a:latin typeface="Arial" panose="020B0604020202020204" pitchFamily="34" charset="0"/>
              <a:ea typeface="Adobe Myungjo Std M" pitchFamily="18" charset="-128"/>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440615" cy="646331"/>
          </a:xfrm>
          <a:prstGeom prst="rect">
            <a:avLst/>
          </a:prstGeom>
          <a:noFill/>
        </p:spPr>
        <p:txBody>
          <a:bodyPr wrap="square" lIns="91440" tIns="45720" rIns="91440" bIns="45720">
            <a:spAutoFit/>
          </a:bodyPr>
          <a:lstStyle/>
          <a:p>
            <a:r>
              <a:rPr lang="en-US" sz="3600" dirty="0" err="1" smtClean="0">
                <a:solidFill>
                  <a:schemeClr val="bg1"/>
                </a:solidFill>
              </a:rPr>
              <a:t>SLang</a:t>
            </a:r>
            <a:r>
              <a:rPr lang="en-US" sz="3600" dirty="0" smtClean="0">
                <a:solidFill>
                  <a:schemeClr val="bg1"/>
                </a:solidFill>
              </a:rPr>
              <a:t> – how to proceed further</a:t>
            </a:r>
            <a:endParaRPr lang="en-US" sz="3600" dirty="0">
              <a:solidFill>
                <a:schemeClr val="bg1"/>
              </a:solidFill>
            </a:endParaRPr>
          </a:p>
        </p:txBody>
      </p:sp>
      <p:graphicFrame>
        <p:nvGraphicFramePr>
          <p:cNvPr id="3" name="Content Placeholder 3"/>
          <p:cNvGraphicFramePr>
            <a:graphicFrameLocks/>
          </p:cNvGraphicFramePr>
          <p:nvPr>
            <p:extLst>
              <p:ext uri="{D42A27DB-BD31-4B8C-83A1-F6EECF244321}">
                <p14:modId xmlns:p14="http://schemas.microsoft.com/office/powerpoint/2010/main" val="3387244186"/>
              </p:ext>
            </p:extLst>
          </p:nvPr>
        </p:nvGraphicFramePr>
        <p:xfrm>
          <a:off x="179512" y="908720"/>
          <a:ext cx="885698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907819"/>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52" y="-99392"/>
            <a:ext cx="9036496" cy="936104"/>
          </a:xfrm>
        </p:spPr>
        <p:txBody>
          <a:bodyPr>
            <a:normAutofit/>
          </a:bodyPr>
          <a:lstStyle/>
          <a:p>
            <a:r>
              <a:rPr lang="en-US" dirty="0" smtClean="0">
                <a:latin typeface="Arial" panose="020B0604020202020204" pitchFamily="34" charset="0"/>
                <a:cs typeface="Arial" panose="020B0604020202020204" pitchFamily="34" charset="0"/>
              </a:rPr>
              <a:t>Project roadmap: 15HRx15M</a:t>
            </a:r>
            <a:endParaRPr lang="en-US"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42068399"/>
              </p:ext>
            </p:extLst>
          </p:nvPr>
        </p:nvGraphicFramePr>
        <p:xfrm>
          <a:off x="131347" y="692696"/>
          <a:ext cx="9012653" cy="3200400"/>
        </p:xfrm>
        <a:graphic>
          <a:graphicData uri="http://schemas.openxmlformats.org/drawingml/2006/table">
            <a:tbl>
              <a:tblPr firstRow="1" bandRow="1">
                <a:tableStyleId>{5C22544A-7EE6-4342-B048-85BDC9FD1C3A}</a:tableStyleId>
              </a:tblPr>
              <a:tblGrid>
                <a:gridCol w="4248471"/>
                <a:gridCol w="648072"/>
                <a:gridCol w="504056"/>
                <a:gridCol w="216024"/>
                <a:gridCol w="336037"/>
                <a:gridCol w="744083"/>
                <a:gridCol w="875751"/>
                <a:gridCol w="699251"/>
                <a:gridCol w="740908"/>
              </a:tblGrid>
              <a:tr h="230642">
                <a:tc>
                  <a:txBody>
                    <a:bodyPr/>
                    <a:lstStyle/>
                    <a:p>
                      <a:pPr algn="ctr"/>
                      <a:r>
                        <a:rPr lang="en-US" dirty="0" smtClean="0"/>
                        <a:t>Implementation roadmap</a:t>
                      </a:r>
                      <a:endParaRPr lang="en-US" dirty="0"/>
                    </a:p>
                  </a:txBody>
                  <a:tcPr anchor="ctr"/>
                </a:tc>
                <a:tc gridSpan="3">
                  <a:txBody>
                    <a:bodyPr/>
                    <a:lstStyle/>
                    <a:p>
                      <a:pPr algn="ctr"/>
                      <a:r>
                        <a:rPr lang="en-US" dirty="0" smtClean="0"/>
                        <a:t>Q1</a:t>
                      </a:r>
                      <a:endParaRPr lang="en-US" dirty="0"/>
                    </a:p>
                  </a:txBody>
                  <a:tcPr anchor="ctr"/>
                </a:tc>
                <a:tc hMerge="1">
                  <a:txBody>
                    <a:bodyPr/>
                    <a:lstStyle/>
                    <a:p>
                      <a:pPr algn="ctr"/>
                      <a:endParaRPr lang="en-US" dirty="0"/>
                    </a:p>
                  </a:txBody>
                  <a:tcPr/>
                </a:tc>
                <a:tc hMerge="1">
                  <a:txBody>
                    <a:bodyPr/>
                    <a:lstStyle/>
                    <a:p>
                      <a:pPr algn="ctr"/>
                      <a:endParaRPr lang="en-US" dirty="0"/>
                    </a:p>
                  </a:txBody>
                  <a:tcPr/>
                </a:tc>
                <a:tc gridSpan="2">
                  <a:txBody>
                    <a:bodyPr/>
                    <a:lstStyle/>
                    <a:p>
                      <a:pPr algn="ctr"/>
                      <a:r>
                        <a:rPr lang="en-US" dirty="0" smtClean="0"/>
                        <a:t>Q2</a:t>
                      </a:r>
                      <a:endParaRPr lang="en-US" dirty="0"/>
                    </a:p>
                  </a:txBody>
                  <a:tcPr anchor="ctr"/>
                </a:tc>
                <a:tc hMerge="1">
                  <a:txBody>
                    <a:bodyPr/>
                    <a:lstStyle/>
                    <a:p>
                      <a:pPr algn="ctr"/>
                      <a:endParaRPr lang="en-US" dirty="0"/>
                    </a:p>
                  </a:txBody>
                  <a:tcPr/>
                </a:tc>
                <a:tc>
                  <a:txBody>
                    <a:bodyPr/>
                    <a:lstStyle/>
                    <a:p>
                      <a:pPr algn="ctr"/>
                      <a:r>
                        <a:rPr lang="en-US" dirty="0" smtClean="0"/>
                        <a:t>Q3</a:t>
                      </a:r>
                      <a:endParaRPr lang="en-US" dirty="0"/>
                    </a:p>
                  </a:txBody>
                  <a:tcPr anchor="ctr"/>
                </a:tc>
                <a:tc>
                  <a:txBody>
                    <a:bodyPr/>
                    <a:lstStyle/>
                    <a:p>
                      <a:pPr algn="ctr"/>
                      <a:r>
                        <a:rPr lang="en-US" dirty="0" smtClean="0"/>
                        <a:t>Q4</a:t>
                      </a:r>
                      <a:endParaRPr lang="en-US" dirty="0"/>
                    </a:p>
                  </a:txBody>
                  <a:tcPr anchor="ctr"/>
                </a:tc>
                <a:tc>
                  <a:txBody>
                    <a:bodyPr/>
                    <a:lstStyle/>
                    <a:p>
                      <a:pPr algn="ctr"/>
                      <a:r>
                        <a:rPr lang="en-US" dirty="0" smtClean="0"/>
                        <a:t>Q5</a:t>
                      </a:r>
                      <a:endParaRPr lang="en-US" dirty="0"/>
                    </a:p>
                  </a:txBody>
                  <a:tcPr anchor="ctr"/>
                </a:tc>
              </a:tr>
              <a:tr h="323311">
                <a:tc>
                  <a:txBody>
                    <a:bodyPr/>
                    <a:lstStyle/>
                    <a:p>
                      <a:r>
                        <a:rPr lang="en-US" dirty="0" smtClean="0"/>
                        <a:t>Language design</a:t>
                      </a:r>
                      <a:endParaRPr lang="en-US" dirty="0"/>
                    </a:p>
                  </a:txBody>
                  <a:tcPr anchor="ctr"/>
                </a:tc>
                <a:tc gridSpan="3">
                  <a:txBody>
                    <a:bodyPr/>
                    <a:lstStyle/>
                    <a:p>
                      <a:pPr algn="ctr"/>
                      <a:r>
                        <a:rPr lang="en-US" sz="1800" kern="1200" dirty="0" smtClean="0">
                          <a:solidFill>
                            <a:schemeClr val="dk1"/>
                          </a:solidFill>
                          <a:latin typeface="+mn-lt"/>
                          <a:ea typeface="+mn-ea"/>
                          <a:cs typeface="+mn-cs"/>
                        </a:rPr>
                        <a:t>2HR</a:t>
                      </a:r>
                      <a:endParaRPr lang="en-US" sz="1800" kern="1200" dirty="0">
                        <a:solidFill>
                          <a:schemeClr val="dk1"/>
                        </a:solidFill>
                        <a:latin typeface="+mn-lt"/>
                        <a:ea typeface="+mn-ea"/>
                        <a:cs typeface="+mn-cs"/>
                      </a:endParaRPr>
                    </a:p>
                  </a:txBody>
                  <a:tcPr anchor="ctr">
                    <a:solidFill>
                      <a:schemeClr val="accent2"/>
                    </a:solidFill>
                  </a:tcPr>
                </a:tc>
                <a:tc hMerge="1">
                  <a:txBody>
                    <a:bodyPr/>
                    <a:lstStyle/>
                    <a:p>
                      <a:pPr algn="ctr"/>
                      <a:endParaRPr lang="en-US" dirty="0"/>
                    </a:p>
                  </a:txBody>
                  <a:tcPr/>
                </a:tc>
                <a:tc hMerge="1">
                  <a:txBody>
                    <a:bodyPr/>
                    <a:lstStyle/>
                    <a:p>
                      <a:pPr algn="ctr"/>
                      <a:endParaRPr lang="en-US" dirty="0"/>
                    </a:p>
                  </a:txBody>
                  <a:tcPr/>
                </a:tc>
                <a:tc gridSpan="2">
                  <a:txBody>
                    <a:bodyPr/>
                    <a:lstStyle/>
                    <a:p>
                      <a:endParaRPr lang="en-US" dirty="0"/>
                    </a:p>
                  </a:txBody>
                  <a:tcPr anchor="ctr">
                    <a:solidFill>
                      <a:schemeClr val="bg1">
                        <a:lumMod val="85000"/>
                      </a:schemeClr>
                    </a:solidFill>
                  </a:tcPr>
                </a:tc>
                <a:tc hMerge="1">
                  <a:txBody>
                    <a:bodyPr/>
                    <a:lstStyle/>
                    <a:p>
                      <a:pPr algn="ctr"/>
                      <a:endParaRPr lang="en-US" dirty="0"/>
                    </a:p>
                  </a:txBody>
                  <a:tcPr/>
                </a:tc>
                <a:tc>
                  <a:txBody>
                    <a:bodyPr/>
                    <a:lstStyle/>
                    <a:p>
                      <a:endParaRPr lang="ru-RU" dirty="0"/>
                    </a:p>
                  </a:txBody>
                  <a:tcPr anchor="ctr">
                    <a:solidFill>
                      <a:schemeClr val="bg1">
                        <a:lumMod val="85000"/>
                      </a:schemeClr>
                    </a:solidFill>
                  </a:tcPr>
                </a:tc>
                <a:tc>
                  <a:txBody>
                    <a:bodyPr/>
                    <a:lstStyle/>
                    <a:p>
                      <a:endParaRPr lang="ru-RU"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r>
              <a:tr h="565794">
                <a:tc>
                  <a:txBody>
                    <a:bodyPr/>
                    <a:lstStyle/>
                    <a:p>
                      <a:r>
                        <a:rPr lang="en-US" dirty="0" smtClean="0"/>
                        <a:t>Compiler design and development (LLVM-based)</a:t>
                      </a:r>
                      <a:endParaRPr lang="en-US" dirty="0"/>
                    </a:p>
                  </a:txBody>
                  <a:tcPr anchor="ctr"/>
                </a:tc>
                <a:tc gridSpan="5">
                  <a:txBody>
                    <a:bodyPr/>
                    <a:lstStyle/>
                    <a:p>
                      <a:pPr algn="ctr"/>
                      <a:r>
                        <a:rPr lang="en-US" sz="1800" kern="1200" dirty="0" smtClean="0">
                          <a:solidFill>
                            <a:schemeClr val="dk1"/>
                          </a:solidFill>
                          <a:latin typeface="+mn-lt"/>
                          <a:ea typeface="+mn-ea"/>
                          <a:cs typeface="+mn-cs"/>
                        </a:rPr>
                        <a:t>3HR</a:t>
                      </a:r>
                    </a:p>
                  </a:txBody>
                  <a:tcPr anchor="ct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3HR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Runtime design and development</a:t>
                      </a:r>
                      <a:endParaRPr lang="en-US" dirty="0"/>
                    </a:p>
                  </a:txBody>
                  <a:tcPr anchor="ctr"/>
                </a:tc>
                <a:tc>
                  <a:txBody>
                    <a:bodyPr/>
                    <a:lstStyle/>
                    <a:p>
                      <a:pPr algn="ctr"/>
                      <a:endParaRPr lang="en-US" dirty="0"/>
                    </a:p>
                  </a:txBody>
                  <a:tcPr anchor="ctr">
                    <a:solidFill>
                      <a:schemeClr val="bg1">
                        <a:lumMod val="85000"/>
                      </a:schemeClr>
                    </a:solidFill>
                  </a:tcPr>
                </a:tc>
                <a:tc gridSpan="4">
                  <a:txBody>
                    <a:bodyPr/>
                    <a:lstStyle/>
                    <a:p>
                      <a:pPr algn="ctr"/>
                      <a:r>
                        <a:rPr lang="en-US" dirty="0" smtClean="0"/>
                        <a:t>1HR</a:t>
                      </a:r>
                      <a:endParaRPr lang="en-US" dirty="0"/>
                    </a:p>
                  </a:txBody>
                  <a:tcPr anchor="ctr">
                    <a:solidFill>
                      <a:schemeClr val="accent2"/>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5HR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Libraries design and development</a:t>
                      </a:r>
                      <a:endParaRPr lang="en-US" dirty="0"/>
                    </a:p>
                  </a:txBody>
                  <a:tcPr anchor="ctr"/>
                </a:tc>
                <a:tc>
                  <a:txBody>
                    <a:bodyPr/>
                    <a:lstStyle/>
                    <a:p>
                      <a:pPr algn="ctr"/>
                      <a:endParaRPr lang="en-US" dirty="0"/>
                    </a:p>
                  </a:txBody>
                  <a:tcPr anchor="ctr">
                    <a:solidFill>
                      <a:schemeClr val="bg1">
                        <a:lumMod val="85000"/>
                      </a:schemeClr>
                    </a:solidFill>
                  </a:tcPr>
                </a:tc>
                <a:tc gridSpan="4">
                  <a:txBody>
                    <a:bodyPr/>
                    <a:lstStyle/>
                    <a:p>
                      <a:pPr algn="ctr"/>
                      <a:r>
                        <a:rPr lang="en-US" dirty="0" smtClean="0"/>
                        <a:t>1HR</a:t>
                      </a:r>
                      <a:endParaRPr lang="en-US" dirty="0"/>
                    </a:p>
                  </a:txBody>
                  <a:tcPr anchor="ctr">
                    <a:solidFill>
                      <a:schemeClr val="accent2"/>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3HR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IDE integration (Eclipse)</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solidFill>
                      <a:schemeClr val="bg1">
                        <a:lumMod val="85000"/>
                      </a:schemeClr>
                    </a:solidFill>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1HR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Integration and QA</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3">
                  <a:txBody>
                    <a:bodyPr/>
                    <a:lstStyle/>
                    <a:p>
                      <a:pPr algn="ctr"/>
                      <a:endParaRPr lang="en-US" dirty="0"/>
                    </a:p>
                  </a:txBody>
                  <a:tcPr anchor="ctr">
                    <a:solidFill>
                      <a:schemeClr val="bg1">
                        <a:lumMod val="85000"/>
                      </a:schemeClr>
                    </a:solidFill>
                  </a:tcPr>
                </a:tc>
                <a:tc hMerge="1">
                  <a:txBody>
                    <a:bodyPr/>
                    <a:lstStyle/>
                    <a:p>
                      <a:endParaRPr lang="en-US"/>
                    </a:p>
                  </a:txBody>
                  <a:tcPr/>
                </a:tc>
                <a:tc hMerge="1">
                  <a:txBody>
                    <a:bodyPr/>
                    <a:lstStyle/>
                    <a:p>
                      <a:pPr algn="ctr"/>
                      <a:endParaRPr lang="en-US" dirty="0"/>
                    </a:p>
                  </a:txBody>
                  <a:tcPr/>
                </a:tc>
                <a:tc gridSpan="3">
                  <a:txBody>
                    <a:bodyPr/>
                    <a:lstStyle/>
                    <a:p>
                      <a:pPr algn="ctr"/>
                      <a:r>
                        <a:rPr lang="en-US" dirty="0" smtClean="0"/>
                        <a:t>2HR</a:t>
                      </a:r>
                      <a:endParaRPr lang="ru-RU" dirty="0"/>
                    </a:p>
                  </a:txBody>
                  <a:tcPr anchor="ctr">
                    <a:solidFill>
                      <a:schemeClr val="accent2"/>
                    </a:solidFill>
                  </a:tcPr>
                </a:tc>
                <a:tc hMerge="1">
                  <a:txBody>
                    <a:bodyPr/>
                    <a:lstStyle/>
                    <a:p>
                      <a:endParaRPr lang="ru-RU"/>
                    </a:p>
                  </a:txBody>
                  <a:tcPr/>
                </a:tc>
                <a:tc hMerge="1">
                  <a:txBody>
                    <a:bodyPr/>
                    <a:lstStyle/>
                    <a:p>
                      <a:pPr algn="ctr"/>
                      <a:endParaRPr lang="en-US" dirty="0"/>
                    </a:p>
                  </a:txBody>
                  <a:tcPr>
                    <a:solidFill>
                      <a:schemeClr val="accent2"/>
                    </a:solidFill>
                  </a:tcPr>
                </a:tc>
              </a:tr>
              <a:tr h="323311">
                <a:tc>
                  <a:txBody>
                    <a:bodyPr/>
                    <a:lstStyle/>
                    <a:p>
                      <a:r>
                        <a:rPr lang="en-US" dirty="0" smtClean="0"/>
                        <a:t>Documentation</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2">
                  <a:txBody>
                    <a:bodyPr/>
                    <a:lstStyle/>
                    <a:p>
                      <a:pPr algn="ctr"/>
                      <a:endParaRPr lang="en-US" dirty="0"/>
                    </a:p>
                  </a:txBody>
                  <a:tcPr anchor="ctr">
                    <a:solidFill>
                      <a:schemeClr val="bg1">
                        <a:lumMod val="85000"/>
                      </a:schemeClr>
                    </a:solidFill>
                  </a:tcPr>
                </a:tc>
                <a:tc hMerge="1">
                  <a:txBody>
                    <a:bodyPr/>
                    <a:lstStyle/>
                    <a:p>
                      <a:endParaRPr lang="en-US"/>
                    </a:p>
                  </a:txBody>
                  <a:tcPr/>
                </a:tc>
                <a:tc>
                  <a:txBody>
                    <a:bodyPr/>
                    <a:lstStyle/>
                    <a:p>
                      <a:pPr algn="ctr"/>
                      <a:endParaRPr lang="en-US" dirty="0"/>
                    </a:p>
                  </a:txBody>
                  <a:tcPr anchor="ctr">
                    <a:solidFill>
                      <a:schemeClr val="bg1">
                        <a:lumMod val="85000"/>
                      </a:schemeClr>
                    </a:solidFill>
                  </a:tcPr>
                </a:tc>
                <a:tc gridSpan="3">
                  <a:txBody>
                    <a:bodyPr/>
                    <a:lstStyle/>
                    <a:p>
                      <a:pPr algn="ctr"/>
                      <a:r>
                        <a:rPr lang="en-US" dirty="0" smtClean="0"/>
                        <a:t>1HR</a:t>
                      </a:r>
                      <a:endParaRPr lang="ru-RU" dirty="0"/>
                    </a:p>
                  </a:txBody>
                  <a:tcPr anchor="ctr">
                    <a:solidFill>
                      <a:schemeClr val="accent2"/>
                    </a:solidFill>
                  </a:tcPr>
                </a:tc>
                <a:tc hMerge="1">
                  <a:txBody>
                    <a:bodyPr/>
                    <a:lstStyle/>
                    <a:p>
                      <a:endParaRPr lang="ru-RU"/>
                    </a:p>
                  </a:txBody>
                  <a:tcPr/>
                </a:tc>
                <a:tc hMerge="1">
                  <a:txBody>
                    <a:bodyPr/>
                    <a:lstStyle/>
                    <a:p>
                      <a:pPr algn="ct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34529467"/>
              </p:ext>
            </p:extLst>
          </p:nvPr>
        </p:nvGraphicFramePr>
        <p:xfrm>
          <a:off x="215008" y="4221088"/>
          <a:ext cx="8928992" cy="2306320"/>
        </p:xfrm>
        <a:graphic>
          <a:graphicData uri="http://schemas.openxmlformats.org/drawingml/2006/table">
            <a:tbl>
              <a:tblPr firstRow="1" bandRow="1">
                <a:tableStyleId>{5C22544A-7EE6-4342-B048-85BDC9FD1C3A}</a:tableStyleId>
              </a:tblPr>
              <a:tblGrid>
                <a:gridCol w="4212976"/>
                <a:gridCol w="731178"/>
                <a:gridCol w="590347"/>
                <a:gridCol w="406667"/>
                <a:gridCol w="648072"/>
                <a:gridCol w="863888"/>
                <a:gridCol w="737933"/>
                <a:gridCol w="737931"/>
              </a:tblGrid>
              <a:tr h="125606">
                <a:tc>
                  <a:txBody>
                    <a:bodyPr/>
                    <a:lstStyle/>
                    <a:p>
                      <a:pPr algn="ctr"/>
                      <a:r>
                        <a:rPr lang="en-US" dirty="0" smtClean="0"/>
                        <a:t>Deliverables roadmap</a:t>
                      </a:r>
                      <a:endParaRPr lang="en-US" dirty="0"/>
                    </a:p>
                  </a:txBody>
                  <a:tcPr/>
                </a:tc>
                <a:tc gridSpan="2">
                  <a:txBody>
                    <a:bodyPr/>
                    <a:lstStyle/>
                    <a:p>
                      <a:pPr algn="ctr"/>
                      <a:r>
                        <a:rPr lang="en-US" dirty="0" smtClean="0"/>
                        <a:t>Q1</a:t>
                      </a:r>
                      <a:endParaRPr lang="en-US" dirty="0"/>
                    </a:p>
                  </a:txBody>
                  <a:tcPr anchor="ctr"/>
                </a:tc>
                <a:tc hMerge="1">
                  <a:txBody>
                    <a:bodyPr/>
                    <a:lstStyle/>
                    <a:p>
                      <a:pPr algn="ctr"/>
                      <a:endParaRPr lang="en-US" dirty="0"/>
                    </a:p>
                  </a:txBody>
                  <a:tcPr/>
                </a:tc>
                <a:tc gridSpan="2">
                  <a:txBody>
                    <a:bodyPr/>
                    <a:lstStyle/>
                    <a:p>
                      <a:pPr algn="ctr"/>
                      <a:r>
                        <a:rPr lang="en-US" dirty="0" smtClean="0"/>
                        <a:t>Q2</a:t>
                      </a:r>
                      <a:endParaRPr lang="en-US" dirty="0"/>
                    </a:p>
                  </a:txBody>
                  <a:tcPr anchor="ctr"/>
                </a:tc>
                <a:tc hMerge="1">
                  <a:txBody>
                    <a:bodyPr/>
                    <a:lstStyle/>
                    <a:p>
                      <a:pPr algn="ctr"/>
                      <a:endParaRPr lang="en-US" dirty="0"/>
                    </a:p>
                  </a:txBody>
                  <a:tcPr/>
                </a:tc>
                <a:tc>
                  <a:txBody>
                    <a:bodyPr/>
                    <a:lstStyle/>
                    <a:p>
                      <a:pPr algn="ctr"/>
                      <a:r>
                        <a:rPr lang="en-US" dirty="0" smtClean="0"/>
                        <a:t>Q3</a:t>
                      </a:r>
                      <a:endParaRPr lang="en-US" dirty="0"/>
                    </a:p>
                  </a:txBody>
                  <a:tcPr anchor="ctr"/>
                </a:tc>
                <a:tc>
                  <a:txBody>
                    <a:bodyPr/>
                    <a:lstStyle/>
                    <a:p>
                      <a:pPr algn="ctr"/>
                      <a:r>
                        <a:rPr lang="en-US" dirty="0" smtClean="0"/>
                        <a:t>Q4</a:t>
                      </a:r>
                      <a:endParaRPr lang="en-US" dirty="0"/>
                    </a:p>
                  </a:txBody>
                  <a:tcPr anchor="ctr"/>
                </a:tc>
                <a:tc>
                  <a:txBody>
                    <a:bodyPr/>
                    <a:lstStyle/>
                    <a:p>
                      <a:pPr algn="ctr"/>
                      <a:r>
                        <a:rPr lang="en-US" dirty="0" smtClean="0"/>
                        <a:t>Q5</a:t>
                      </a:r>
                      <a:endParaRPr lang="en-US" dirty="0"/>
                    </a:p>
                  </a:txBody>
                  <a:tcPr anchor="ctr"/>
                </a:tc>
              </a:tr>
              <a:tr h="370840">
                <a:tc>
                  <a:txBody>
                    <a:bodyPr/>
                    <a:lstStyle/>
                    <a:p>
                      <a:r>
                        <a:rPr lang="en-US" dirty="0" smtClean="0"/>
                        <a:t>Language description</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alpha</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beta</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final</a:t>
                      </a: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r>
              <a:tr h="370840">
                <a:tc>
                  <a:txBody>
                    <a:bodyPr/>
                    <a:lstStyle/>
                    <a:p>
                      <a:r>
                        <a:rPr lang="en-US" dirty="0" smtClean="0"/>
                        <a:t>Command-line</a:t>
                      </a:r>
                      <a:r>
                        <a:rPr lang="en-US" baseline="0" dirty="0" smtClean="0"/>
                        <a:t> compiler releases</a:t>
                      </a:r>
                      <a:endParaRPr lang="en-US" dirty="0"/>
                    </a:p>
                  </a:txBody>
                  <a:tcPr/>
                </a:tc>
                <a:tc>
                  <a:txBody>
                    <a:bodyPr/>
                    <a:lstStyle/>
                    <a:p>
                      <a:endParaRPr lang="en-US"/>
                    </a:p>
                  </a:txBody>
                  <a:tcPr/>
                </a:tc>
                <a:tc>
                  <a:txBody>
                    <a:bodyPr/>
                    <a:lstStyle/>
                    <a:p>
                      <a:endParaRPr lang="en-US" dirty="0"/>
                    </a:p>
                  </a:txBody>
                  <a:tcPr/>
                </a:tc>
                <a:tc>
                  <a:txBody>
                    <a:bodyPr/>
                    <a:lstStyle/>
                    <a:p>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beta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r h="370840">
                <a:tc>
                  <a:txBody>
                    <a:bodyPr/>
                    <a:lstStyle/>
                    <a:p>
                      <a:r>
                        <a:rPr lang="en-US" dirty="0" smtClean="0"/>
                        <a:t>Runtime</a:t>
                      </a:r>
                      <a:r>
                        <a:rPr lang="en-US" baseline="0" dirty="0" smtClean="0"/>
                        <a:t> releases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algn="r"/>
                      <a:r>
                        <a:rPr lang="en-US" sz="1200" b="1" dirty="0" smtClean="0"/>
                        <a:t>Hello world</a:t>
                      </a:r>
                      <a:endParaRPr lang="en-US" sz="1200" b="1" dirty="0"/>
                    </a:p>
                  </a:txBody>
                  <a:tcPr/>
                </a:tc>
                <a:tc>
                  <a:txBody>
                    <a:bodyPr/>
                    <a:lstStyle/>
                    <a:p>
                      <a:pPr algn="r"/>
                      <a:r>
                        <a:rPr lang="en-US" sz="1200" dirty="0" smtClean="0"/>
                        <a:t>Garbage</a:t>
                      </a:r>
                      <a:r>
                        <a:rPr lang="en-US" sz="1200" baseline="0" dirty="0" smtClean="0"/>
                        <a:t> collector</a:t>
                      </a:r>
                      <a:endParaRPr lang="en-US" sz="1200" dirty="0"/>
                    </a:p>
                  </a:txBody>
                  <a:tcPr/>
                </a:tc>
                <a:tc>
                  <a:txBody>
                    <a:bodyPr/>
                    <a:lstStyle/>
                    <a:p>
                      <a:endParaRPr lang="en-US" dirty="0"/>
                    </a:p>
                  </a:txBody>
                  <a:tcPr/>
                </a:tc>
                <a:tc>
                  <a:txBody>
                    <a:bodyPr/>
                    <a:lstStyle/>
                    <a:p>
                      <a:endParaRPr lang="en-US" b="1" dirty="0"/>
                    </a:p>
                  </a:txBody>
                  <a:tcPr/>
                </a:tc>
              </a:tr>
              <a:tr h="370840">
                <a:tc>
                  <a:txBody>
                    <a:bodyPr/>
                    <a:lstStyle/>
                    <a:p>
                      <a:r>
                        <a:rPr lang="en-US" dirty="0" smtClean="0"/>
                        <a:t>Libraries</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sz="1200" kern="1200" dirty="0" smtClean="0">
                          <a:solidFill>
                            <a:schemeClr val="dk1"/>
                          </a:solidFill>
                          <a:latin typeface="+mn-lt"/>
                          <a:ea typeface="+mn-ea"/>
                          <a:cs typeface="+mn-cs"/>
                        </a:rPr>
                        <a:t>design</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beta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r h="370840">
                <a:tc>
                  <a:txBody>
                    <a:bodyPr/>
                    <a:lstStyle/>
                    <a:p>
                      <a:r>
                        <a:rPr lang="en-US" dirty="0" err="1" smtClean="0"/>
                        <a:t>SLang</a:t>
                      </a:r>
                      <a:r>
                        <a:rPr lang="en-US" dirty="0" smtClean="0"/>
                        <a:t> SDK for </a:t>
                      </a:r>
                      <a:r>
                        <a:rPr lang="en-US" dirty="0" err="1" smtClean="0"/>
                        <a:t>Tizen</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sz="1200" kern="1200" dirty="0">
                        <a:solidFill>
                          <a:schemeClr val="dk1"/>
                        </a:solidFill>
                        <a:latin typeface="+mn-lt"/>
                        <a:ea typeface="+mn-ea"/>
                        <a:cs typeface="+mn-cs"/>
                      </a:endParaRPr>
                    </a:p>
                  </a:txBody>
                  <a:tcPr/>
                </a:tc>
                <a:tc>
                  <a:txBody>
                    <a:bodyPr/>
                    <a:lstStyle/>
                    <a:p>
                      <a:pPr algn="ctr"/>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91854585"/>
              </p:ext>
            </p:extLst>
          </p:nvPr>
        </p:nvGraphicFramePr>
        <p:xfrm>
          <a:off x="4391472" y="3874212"/>
          <a:ext cx="4752528" cy="365760"/>
        </p:xfrm>
        <a:graphic>
          <a:graphicData uri="http://schemas.openxmlformats.org/drawingml/2006/table">
            <a:tbl>
              <a:tblPr firstRow="1" bandRow="1">
                <a:tableStyleId>{5C22544A-7EE6-4342-B048-85BDC9FD1C3A}</a:tableStyleId>
              </a:tblPr>
              <a:tblGrid>
                <a:gridCol w="2448272"/>
                <a:gridCol w="2304256"/>
              </a:tblGrid>
              <a:tr h="360039">
                <a:tc>
                  <a:txBody>
                    <a:bodyPr/>
                    <a:lstStyle/>
                    <a:p>
                      <a:r>
                        <a:rPr lang="en-US" dirty="0" smtClean="0"/>
                        <a:t>Phase I</a:t>
                      </a:r>
                      <a:endParaRPr lang="en-US" dirty="0"/>
                    </a:p>
                  </a:txBody>
                  <a:tcPr/>
                </a:tc>
                <a:tc>
                  <a:txBody>
                    <a:bodyPr/>
                    <a:lstStyle/>
                    <a:p>
                      <a:r>
                        <a:rPr lang="en-US" dirty="0" smtClean="0"/>
                        <a:t>Phase II</a:t>
                      </a:r>
                      <a:endParaRPr lang="en-US" dirty="0"/>
                    </a:p>
                  </a:txBody>
                  <a:tcPr/>
                </a:tc>
              </a:tr>
            </a:tbl>
          </a:graphicData>
        </a:graphic>
      </p:graphicFrame>
    </p:spTree>
    <p:extLst>
      <p:ext uri="{BB962C8B-B14F-4D97-AF65-F5344CB8AC3E}">
        <p14:creationId xmlns:p14="http://schemas.microsoft.com/office/powerpoint/2010/main" val="2345745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Long term view</a:t>
            </a:r>
            <a:endParaRPr lang="en-US" dirty="0"/>
          </a:p>
        </p:txBody>
      </p:sp>
      <p:sp>
        <p:nvSpPr>
          <p:cNvPr id="3" name="Content Placeholder 2"/>
          <p:cNvSpPr>
            <a:spLocks noGrp="1"/>
          </p:cNvSpPr>
          <p:nvPr>
            <p:ph idx="1"/>
          </p:nvPr>
        </p:nvSpPr>
        <p:spPr/>
        <p:txBody>
          <a:bodyPr/>
          <a:lstStyle/>
          <a:p>
            <a:r>
              <a:rPr lang="en-US" dirty="0" err="1" smtClean="0"/>
              <a:t>SLang</a:t>
            </a:r>
            <a:r>
              <a:rPr lang="en-US" dirty="0" smtClean="0"/>
              <a:t> is to become the long term initiative similar to MS Visual Studio solution which lasts for years </a:t>
            </a:r>
          </a:p>
          <a:p>
            <a:r>
              <a:rPr lang="en-US" dirty="0" smtClean="0"/>
              <a:t>Further language and environment development (e.g. mathematical verification of program correctness, different tools – from code coverage to alternative approach to GUI and WEB programming)</a:t>
            </a:r>
          </a:p>
          <a:p>
            <a:r>
              <a:rPr lang="en-US" dirty="0" smtClean="0"/>
              <a:t>Support and enabling of </a:t>
            </a:r>
            <a:r>
              <a:rPr lang="en-US" dirty="0" err="1" smtClean="0"/>
              <a:t>SLang</a:t>
            </a:r>
            <a:r>
              <a:rPr lang="en-US" dirty="0" smtClean="0"/>
              <a:t> for Samsung internally, regular external releases. Open source or commercial models </a:t>
            </a:r>
            <a:endParaRPr lang="en-US" dirty="0"/>
          </a:p>
        </p:txBody>
      </p:sp>
    </p:spTree>
    <p:extLst>
      <p:ext uri="{BB962C8B-B14F-4D97-AF65-F5344CB8AC3E}">
        <p14:creationId xmlns:p14="http://schemas.microsoft.com/office/powerpoint/2010/main" val="264241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9392"/>
            <a:ext cx="8229600" cy="764704"/>
          </a:xfrm>
        </p:spPr>
        <p:txBody>
          <a:bodyPr>
            <a:normAutofit/>
          </a:bodyPr>
          <a:lstStyle/>
          <a:p>
            <a:pPr lvl="0"/>
            <a:r>
              <a:rPr lang="en-US" dirty="0" smtClean="0"/>
              <a:t>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1764191"/>
              </p:ext>
            </p:extLst>
          </p:nvPr>
        </p:nvGraphicFramePr>
        <p:xfrm>
          <a:off x="323528" y="620688"/>
          <a:ext cx="864096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7165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42088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Some extra reasons for </a:t>
            </a:r>
            <a:r>
              <a:rPr kumimoji="0" lang="en-US" sz="4400" b="1" i="0" u="none" strike="noStrike" kern="1200" cap="none" spc="0" normalizeH="0" baseline="0" noProof="0" dirty="0" err="1" smtClean="0">
                <a:ln>
                  <a:noFill/>
                </a:ln>
                <a:solidFill>
                  <a:schemeClr val="tx1"/>
                </a:solidFill>
                <a:effectLst/>
                <a:uLnTx/>
                <a:uFillTx/>
                <a:latin typeface="+mj-lt"/>
                <a:ea typeface="+mj-ea"/>
                <a:cs typeface="+mj-cs"/>
              </a:rPr>
              <a:t>SLang</a:t>
            </a:r>
            <a:r>
              <a:rPr lang="en-US" sz="4400" b="1" noProof="0" dirty="0" smtClean="0">
                <a:latin typeface="+mj-lt"/>
                <a:ea typeface="+mj-ea"/>
                <a:cs typeface="+mj-cs"/>
              </a:rPr>
              <a:t>…</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256032" y="781344"/>
            <a:ext cx="8604448" cy="5757456"/>
          </a:xfrm>
          <a:prstGeom prst="rect">
            <a:avLst/>
          </a:prstGeom>
        </p:spPr>
        <p:txBody>
          <a:bodyPr wrap="square"/>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S</a:t>
            </a: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oftware becomes essential part of electronics –</a:t>
            </a:r>
            <a:b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smartphones, tablets, TVsets, IoT – software is</a:t>
            </a:r>
            <a:b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everywhere. SW is brains!</a:t>
            </a:r>
          </a:p>
          <a:p>
            <a:pPr marL="447675" marR="0" lvl="0" indent="-447675"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We continue to develop things’ “brains” with</a:t>
            </a:r>
            <a:b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error-prone C/C++ code, we cannot fully use the</a:t>
            </a:r>
            <a:b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power of existing and future HW limited by</a:t>
            </a:r>
            <a:b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Java/C# (no balance between reliability and</a:t>
            </a:r>
            <a:b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performance)</a:t>
            </a:r>
          </a:p>
          <a:p>
            <a:pPr marL="447675" marR="0" lvl="0" indent="-447675"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We have to rely on other companies to develop</a:t>
            </a:r>
            <a:b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next version of the toolchain to power our HW.</a:t>
            </a:r>
            <a:b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We follow and have to invest in others’ business</a:t>
            </a:r>
            <a:b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br>
            <a:r>
              <a:rPr kumimoji="0" lang="en-US" sz="2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growth.</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3" name="Title 2"/>
          <p:cNvSpPr txBox="1">
            <a:spLocks/>
          </p:cNvSpPr>
          <p:nvPr/>
        </p:nvSpPr>
        <p:spPr>
          <a:xfrm>
            <a:off x="0" y="18024"/>
            <a:ext cx="8964488" cy="602664"/>
          </a:xfrm>
          <a:prstGeom prst="rect">
            <a:avLst/>
          </a:prstGeom>
        </p:spPr>
        <p:txBody>
          <a:bodyPr lIns="0" rIns="0"/>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smtClean="0">
                <a:ln>
                  <a:noFill/>
                </a:ln>
                <a:solidFill>
                  <a:schemeClr val="bg1"/>
                </a:solidFill>
                <a:effectLst/>
                <a:uLnTx/>
                <a:uFillTx/>
                <a:latin typeface="Arial" pitchFamily="34" charset="0"/>
                <a:ea typeface="HY헤드라인M" panose="02030600000101010101" pitchFamily="18" charset="-127"/>
                <a:cs typeface="Arial" pitchFamily="34" charset="0"/>
              </a:rPr>
              <a:t>Why do we need yet one more programming language?</a:t>
            </a:r>
            <a:endParaRPr kumimoji="0" lang="en-US" sz="2600" b="1" i="0" u="none" strike="noStrike" kern="1200" cap="none" spc="0" normalizeH="0" baseline="0" noProof="0" dirty="0">
              <a:ln>
                <a:noFill/>
              </a:ln>
              <a:solidFill>
                <a:schemeClr val="bg1"/>
              </a:solidFill>
              <a:effectLst/>
              <a:uLnTx/>
              <a:uFillTx/>
              <a:latin typeface="Arial" pitchFamily="34" charset="0"/>
              <a:ea typeface="HY헤드라인M" panose="02030600000101010101" pitchFamily="18" charset="-127"/>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07504" y="764704"/>
            <a:ext cx="8829616" cy="5368840"/>
          </a:xfrm>
          <a:prstGeom prst="rect">
            <a:avLst/>
          </a:prstGeom>
        </p:spPr>
        <p:txBody>
          <a:bodyPr/>
          <a:lstStyle/>
          <a:p>
            <a:pPr marL="357188" marR="0" lvl="0" indent="-3571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Think hard helps! </a:t>
            </a: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sym typeface="Wingdings" panose="05000000000000000000" pitchFamily="2" charset="2"/>
              </a:rPr>
              <a:t> </a:t>
            </a: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Take the best from the best</a:t>
            </a:r>
            <a:b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initiatives! (Reuse and improve)</a:t>
            </a:r>
          </a:p>
          <a:p>
            <a:pPr marL="357188" marR="0" lvl="0" indent="-3571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Take modules from Modula-2/</a:t>
            </a:r>
            <a:r>
              <a:rPr kumimoji="0" lang="en-US" sz="26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Ada</a:t>
            </a: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classes from</a:t>
            </a:r>
            <a:b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C++/Java/C#/Eiffel and </a:t>
            </a:r>
            <a:r>
              <a:rPr kumimoji="0" lang="en-US" sz="2600" b="0"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mix</a:t>
            </a: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marL="357188" marR="0" lvl="0" indent="-3571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Take assertions and simple parallel programming from</a:t>
            </a:r>
            <a:b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Eiffel and </a:t>
            </a:r>
            <a:r>
              <a:rPr kumimoji="0" lang="en-US" sz="2600" b="0"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adopt</a:t>
            </a: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marL="357188" marR="0" lvl="0" indent="-3571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Take functional programming concepts from </a:t>
            </a:r>
            <a:r>
              <a:rPr kumimoji="0" lang="en-US" sz="26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Scala</a:t>
            </a: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r>
            <a:b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and </a:t>
            </a:r>
            <a:r>
              <a:rPr kumimoji="0" lang="en-US" sz="2600" b="0"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adopt!</a:t>
            </a:r>
          </a:p>
          <a:p>
            <a:pPr marL="357188" marR="0" lvl="0" indent="-3571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Analyze classes, interfaces, traits and steps up with</a:t>
            </a:r>
            <a:b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2600" b="0"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own multiple inheritance solution</a:t>
            </a:r>
          </a:p>
          <a:p>
            <a:pPr marL="357188" marR="0" lvl="0" indent="-3571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Analyze script languages and step up with </a:t>
            </a:r>
            <a:r>
              <a:rPr kumimoji="0" lang="en-US" sz="2600" b="0"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own</a:t>
            </a:r>
            <a:br>
              <a:rPr kumimoji="0" lang="en-US" sz="2600" b="0"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2600" b="0"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scalable program structure concept</a:t>
            </a:r>
            <a:endParaRPr kumimoji="0" lang="en-US" sz="2800" b="1" i="0" u="sng" strike="noStrike" kern="1200" cap="none" spc="0" normalizeH="0" baseline="0" noProof="0" dirty="0" smtClean="0">
              <a:ln>
                <a:noFill/>
              </a:ln>
              <a:solidFill>
                <a:schemeClr val="tx1"/>
              </a:solidFill>
              <a:effectLst/>
              <a:uLnTx/>
              <a:uFillTx/>
              <a:latin typeface="+mn-lt"/>
              <a:ea typeface="+mn-ea"/>
              <a:cs typeface="+mn-cs"/>
            </a:endParaRPr>
          </a:p>
        </p:txBody>
      </p:sp>
      <p:sp>
        <p:nvSpPr>
          <p:cNvPr id="3" name="Title 2"/>
          <p:cNvSpPr txBox="1">
            <a:spLocks/>
          </p:cNvSpPr>
          <p:nvPr/>
        </p:nvSpPr>
        <p:spPr>
          <a:xfrm>
            <a:off x="68129" y="45456"/>
            <a:ext cx="5023416" cy="56110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pitchFamily="34" charset="0"/>
                <a:ea typeface="HY헤드라인M" panose="02030600000101010101" pitchFamily="18" charset="-127"/>
                <a:cs typeface="Arial" pitchFamily="34" charset="0"/>
              </a:rPr>
              <a:t>It is difficult to innovate…</a:t>
            </a:r>
            <a:endParaRPr kumimoji="0" lang="en-US" sz="2800" b="1" i="0" u="none" strike="noStrike" kern="1200" cap="none" spc="0" normalizeH="0" baseline="0" noProof="0" dirty="0">
              <a:ln>
                <a:noFill/>
              </a:ln>
              <a:solidFill>
                <a:schemeClr val="bg1"/>
              </a:solidFill>
              <a:effectLst/>
              <a:uLnTx/>
              <a:uFillTx/>
              <a:latin typeface="Arial" pitchFamily="34" charset="0"/>
              <a:ea typeface="HY헤드라인M" panose="02030600000101010101" pitchFamily="18" charset="-127"/>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784" y="94869"/>
            <a:ext cx="6048672" cy="523220"/>
          </a:xfrm>
          <a:prstGeom prst="rect">
            <a:avLst/>
          </a:prstGeom>
          <a:noFill/>
        </p:spPr>
        <p:txBody>
          <a:bodyPr wrap="square" rtlCol="0">
            <a:spAutoFit/>
          </a:bodyPr>
          <a:lstStyle/>
          <a:p>
            <a:pPr algn="ctr"/>
            <a:r>
              <a:rPr lang="en-US" sz="2800" b="1" dirty="0" err="1">
                <a:solidFill>
                  <a:schemeClr val="bg1"/>
                </a:solidFill>
                <a:latin typeface="Arial" pitchFamily="34" charset="0"/>
                <a:ea typeface="HY헤드라인M" panose="02030600000101010101" pitchFamily="18" charset="-127"/>
                <a:cs typeface="Arial" pitchFamily="34" charset="0"/>
              </a:rPr>
              <a:t>SLang</a:t>
            </a:r>
            <a:r>
              <a:rPr lang="en-US" sz="2800" b="1" dirty="0">
                <a:solidFill>
                  <a:schemeClr val="bg1"/>
                </a:solidFill>
                <a:latin typeface="Arial" pitchFamily="34" charset="0"/>
                <a:ea typeface="HY헤드라인M" panose="02030600000101010101" pitchFamily="18" charset="-127"/>
                <a:cs typeface="Arial" pitchFamily="34" charset="0"/>
              </a:rPr>
              <a:t> </a:t>
            </a:r>
            <a:r>
              <a:rPr lang="en-US" sz="2800" b="1" dirty="0" smtClean="0">
                <a:solidFill>
                  <a:schemeClr val="bg1"/>
                </a:solidFill>
                <a:latin typeface="Arial" pitchFamily="34" charset="0"/>
                <a:ea typeface="HY헤드라인M" panose="02030600000101010101" pitchFamily="18" charset="-127"/>
                <a:cs typeface="Arial" pitchFamily="34" charset="0"/>
              </a:rPr>
              <a:t>to cover all </a:t>
            </a:r>
            <a:r>
              <a:rPr lang="en-US" sz="2800" b="1" dirty="0" err="1" smtClean="0">
                <a:solidFill>
                  <a:schemeClr val="bg1"/>
                </a:solidFill>
                <a:latin typeface="Arial" pitchFamily="34" charset="0"/>
                <a:ea typeface="HY헤드라인M" panose="02030600000101010101" pitchFamily="18" charset="-127"/>
                <a:cs typeface="Arial" pitchFamily="34" charset="0"/>
              </a:rPr>
              <a:t>IoT</a:t>
            </a:r>
            <a:r>
              <a:rPr lang="en-US" sz="2800" b="1" dirty="0" smtClean="0">
                <a:solidFill>
                  <a:schemeClr val="bg1"/>
                </a:solidFill>
                <a:latin typeface="Arial" pitchFamily="34" charset="0"/>
                <a:ea typeface="HY헤드라인M" panose="02030600000101010101" pitchFamily="18" charset="-127"/>
                <a:cs typeface="Arial" pitchFamily="34" charset="0"/>
              </a:rPr>
              <a:t> </a:t>
            </a:r>
            <a:r>
              <a:rPr lang="en-US" sz="2800" b="1" dirty="0">
                <a:solidFill>
                  <a:schemeClr val="bg1"/>
                </a:solidFill>
                <a:latin typeface="Arial" pitchFamily="34" charset="0"/>
                <a:ea typeface="HY헤드라인M" panose="02030600000101010101" pitchFamily="18" charset="-127"/>
                <a:cs typeface="Arial" pitchFamily="34" charset="0"/>
              </a:rPr>
              <a:t>segments</a:t>
            </a:r>
            <a:endParaRPr lang="ru-RU" sz="2800" b="1" dirty="0">
              <a:solidFill>
                <a:schemeClr val="bg1"/>
              </a:solidFill>
              <a:latin typeface="Arial" pitchFamily="34" charset="0"/>
              <a:ea typeface="HY헤드라인M" panose="02030600000101010101" pitchFamily="18" charset="-127"/>
              <a:cs typeface="Arial" pitchFamily="34" charset="0"/>
            </a:endParaRPr>
          </a:p>
        </p:txBody>
      </p:sp>
      <p:sp>
        <p:nvSpPr>
          <p:cNvPr id="3" name="Rounded Rectangle 2"/>
          <p:cNvSpPr/>
          <p:nvPr/>
        </p:nvSpPr>
        <p:spPr>
          <a:xfrm>
            <a:off x="107504" y="1684048"/>
            <a:ext cx="2174329" cy="902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Terminal </a:t>
            </a:r>
          </a:p>
          <a:p>
            <a:pPr algn="ctr"/>
            <a:r>
              <a:rPr lang="en-US" sz="2000" b="1" dirty="0" smtClean="0">
                <a:solidFill>
                  <a:schemeClr val="tx1"/>
                </a:solidFill>
              </a:rPr>
              <a:t>Sensors</a:t>
            </a:r>
            <a:endParaRPr lang="ru-RU" sz="2000" b="1" dirty="0">
              <a:solidFill>
                <a:schemeClr val="tx1"/>
              </a:solidFill>
            </a:endParaRPr>
          </a:p>
        </p:txBody>
      </p:sp>
      <p:sp>
        <p:nvSpPr>
          <p:cNvPr id="4" name="Rounded Rectangle 3"/>
          <p:cNvSpPr/>
          <p:nvPr/>
        </p:nvSpPr>
        <p:spPr>
          <a:xfrm>
            <a:off x="107504" y="3211967"/>
            <a:ext cx="2174329"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a:t>
            </a:r>
            <a:r>
              <a:rPr lang="en-US" sz="2000" b="1" dirty="0" smtClean="0">
                <a:solidFill>
                  <a:schemeClr val="tx1"/>
                </a:solidFill>
              </a:rPr>
              <a:t>ubs</a:t>
            </a:r>
            <a:endParaRPr lang="ru-RU" sz="2000" b="1" dirty="0">
              <a:solidFill>
                <a:schemeClr val="tx1"/>
              </a:solidFill>
            </a:endParaRPr>
          </a:p>
        </p:txBody>
      </p:sp>
      <p:sp>
        <p:nvSpPr>
          <p:cNvPr id="5" name="Rounded Rectangle 4"/>
          <p:cNvSpPr/>
          <p:nvPr/>
        </p:nvSpPr>
        <p:spPr>
          <a:xfrm>
            <a:off x="107505" y="4714883"/>
            <a:ext cx="217432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Servers &amp; </a:t>
            </a:r>
            <a:r>
              <a:rPr lang="en-US" sz="2000" b="1" smtClean="0">
                <a:solidFill>
                  <a:schemeClr val="tx1"/>
                </a:solidFill>
              </a:rPr>
              <a:t>Rich Clients</a:t>
            </a:r>
            <a:endParaRPr lang="ru-RU" sz="2000" b="1" dirty="0">
              <a:solidFill>
                <a:schemeClr val="tx1"/>
              </a:solidFill>
            </a:endParaRPr>
          </a:p>
        </p:txBody>
      </p:sp>
      <p:sp>
        <p:nvSpPr>
          <p:cNvPr id="6" name="TextBox 5"/>
          <p:cNvSpPr txBox="1"/>
          <p:nvPr/>
        </p:nvSpPr>
        <p:spPr>
          <a:xfrm>
            <a:off x="2319933" y="1553377"/>
            <a:ext cx="3672408" cy="1077218"/>
          </a:xfrm>
          <a:prstGeom prst="rect">
            <a:avLst/>
          </a:prstGeom>
          <a:noFill/>
        </p:spPr>
        <p:txBody>
          <a:bodyPr wrap="square" rtlCol="0">
            <a:spAutoFit/>
          </a:bodyPr>
          <a:lstStyle/>
          <a:p>
            <a:pPr marL="180975" indent="-180975">
              <a:buFont typeface="Arial" pitchFamily="34" charset="0"/>
              <a:buChar char="•"/>
            </a:pPr>
            <a:r>
              <a:rPr lang="en-US" sz="1600" dirty="0" smtClean="0">
                <a:solidFill>
                  <a:schemeClr val="tx1"/>
                </a:solidFill>
              </a:rPr>
              <a:t>Very simple logic (if any at all)</a:t>
            </a:r>
          </a:p>
          <a:p>
            <a:pPr marL="180975" indent="-180975">
              <a:buFont typeface="Arial" pitchFamily="34" charset="0"/>
              <a:buChar char="•"/>
            </a:pPr>
            <a:r>
              <a:rPr lang="en-US" sz="1600" dirty="0" smtClean="0">
                <a:solidFill>
                  <a:schemeClr val="tx1"/>
                </a:solidFill>
              </a:rPr>
              <a:t>Limited set of action types</a:t>
            </a:r>
          </a:p>
          <a:p>
            <a:pPr marL="180975" indent="-180975">
              <a:buFont typeface="Arial" pitchFamily="34" charset="0"/>
              <a:buChar char="•"/>
            </a:pPr>
            <a:r>
              <a:rPr lang="en-US" sz="1600" dirty="0" smtClean="0">
                <a:solidFill>
                  <a:schemeClr val="tx1"/>
                </a:solidFill>
              </a:rPr>
              <a:t>No system &amp; library calls</a:t>
            </a:r>
          </a:p>
          <a:p>
            <a:pPr marL="180975" indent="-180975">
              <a:buFont typeface="Arial" pitchFamily="34" charset="0"/>
              <a:buChar char="•"/>
            </a:pPr>
            <a:r>
              <a:rPr lang="en-US" sz="1600" dirty="0" smtClean="0">
                <a:solidFill>
                  <a:schemeClr val="tx1"/>
                </a:solidFill>
              </a:rPr>
              <a:t>No need for pre- &amp; </a:t>
            </a:r>
            <a:r>
              <a:rPr lang="en-US" sz="1600" dirty="0" err="1" smtClean="0">
                <a:solidFill>
                  <a:schemeClr val="tx1"/>
                </a:solidFill>
              </a:rPr>
              <a:t>postconditions</a:t>
            </a:r>
            <a:endParaRPr lang="ru-RU" sz="1600" dirty="0">
              <a:solidFill>
                <a:schemeClr val="tx1"/>
              </a:solidFill>
            </a:endParaRPr>
          </a:p>
        </p:txBody>
      </p:sp>
      <p:sp>
        <p:nvSpPr>
          <p:cNvPr id="7" name="TextBox 6"/>
          <p:cNvSpPr txBox="1"/>
          <p:nvPr/>
        </p:nvSpPr>
        <p:spPr>
          <a:xfrm>
            <a:off x="2295922" y="3076583"/>
            <a:ext cx="3705944" cy="1077218"/>
          </a:xfrm>
          <a:prstGeom prst="rect">
            <a:avLst/>
          </a:prstGeom>
          <a:noFill/>
        </p:spPr>
        <p:txBody>
          <a:bodyPr wrap="square" rtlCol="0">
            <a:spAutoFit/>
          </a:bodyPr>
          <a:lstStyle/>
          <a:p>
            <a:pPr marL="180975" indent="-180975">
              <a:buFont typeface="Arial" pitchFamily="34" charset="0"/>
              <a:buChar char="•"/>
            </a:pPr>
            <a:r>
              <a:rPr lang="en-US" sz="1600" dirty="0">
                <a:solidFill>
                  <a:schemeClr val="tx1"/>
                </a:solidFill>
              </a:rPr>
              <a:t>Simple logic</a:t>
            </a:r>
          </a:p>
          <a:p>
            <a:pPr marL="180975" indent="-180975">
              <a:buFont typeface="Arial" pitchFamily="34" charset="0"/>
              <a:buChar char="•"/>
            </a:pPr>
            <a:r>
              <a:rPr lang="en-US" sz="1600" dirty="0">
                <a:solidFill>
                  <a:schemeClr val="tx1"/>
                </a:solidFill>
              </a:rPr>
              <a:t>Many data types and operations</a:t>
            </a:r>
          </a:p>
          <a:p>
            <a:pPr marL="180975" indent="-180975">
              <a:buFont typeface="Arial" pitchFamily="34" charset="0"/>
              <a:buChar char="•"/>
            </a:pPr>
            <a:r>
              <a:rPr lang="en-US" sz="1600" dirty="0">
                <a:solidFill>
                  <a:schemeClr val="tx1"/>
                </a:solidFill>
              </a:rPr>
              <a:t>Needs significant level of reliability</a:t>
            </a:r>
          </a:p>
          <a:p>
            <a:pPr marL="180975" indent="-180975">
              <a:buFont typeface="Arial" pitchFamily="34" charset="0"/>
              <a:buChar char="•"/>
            </a:pPr>
            <a:r>
              <a:rPr lang="en-US" sz="1600" dirty="0">
                <a:solidFill>
                  <a:schemeClr val="tx1"/>
                </a:solidFill>
              </a:rPr>
              <a:t>Concurrency</a:t>
            </a:r>
          </a:p>
        </p:txBody>
      </p:sp>
      <p:sp>
        <p:nvSpPr>
          <p:cNvPr id="8" name="TextBox 7"/>
          <p:cNvSpPr txBox="1"/>
          <p:nvPr/>
        </p:nvSpPr>
        <p:spPr>
          <a:xfrm>
            <a:off x="2281833" y="4536934"/>
            <a:ext cx="3657550" cy="1323439"/>
          </a:xfrm>
          <a:prstGeom prst="rect">
            <a:avLst/>
          </a:prstGeom>
          <a:noFill/>
        </p:spPr>
        <p:txBody>
          <a:bodyPr wrap="square" rtlCol="0">
            <a:spAutoFit/>
          </a:bodyPr>
          <a:lstStyle/>
          <a:p>
            <a:pPr marL="180975" indent="-180975">
              <a:buFont typeface="Arial" pitchFamily="34" charset="0"/>
              <a:buChar char="•"/>
            </a:pPr>
            <a:r>
              <a:rPr lang="en-US" sz="1600" dirty="0">
                <a:solidFill>
                  <a:schemeClr val="tx1"/>
                </a:solidFill>
              </a:rPr>
              <a:t>Extensive logic</a:t>
            </a:r>
          </a:p>
          <a:p>
            <a:pPr marL="180975" indent="-180975">
              <a:buFont typeface="Arial" pitchFamily="34" charset="0"/>
              <a:buChar char="•"/>
            </a:pPr>
            <a:r>
              <a:rPr lang="en-US" sz="1600" dirty="0">
                <a:solidFill>
                  <a:schemeClr val="tx1"/>
                </a:solidFill>
              </a:rPr>
              <a:t>Full set of action types</a:t>
            </a:r>
          </a:p>
          <a:p>
            <a:pPr marL="180975" indent="-180975">
              <a:buFont typeface="Arial" pitchFamily="34" charset="0"/>
              <a:buChar char="•"/>
            </a:pPr>
            <a:r>
              <a:rPr lang="en-US" sz="1600" dirty="0">
                <a:solidFill>
                  <a:schemeClr val="tx1"/>
                </a:solidFill>
              </a:rPr>
              <a:t>Full set of data types &amp; operations</a:t>
            </a:r>
          </a:p>
          <a:p>
            <a:pPr marL="180975" indent="-180975">
              <a:buFont typeface="Arial" pitchFamily="34" charset="0"/>
              <a:buChar char="•"/>
            </a:pPr>
            <a:r>
              <a:rPr lang="en-US" sz="1600" dirty="0">
                <a:solidFill>
                  <a:schemeClr val="tx1"/>
                </a:solidFill>
              </a:rPr>
              <a:t>Needs high-level of reliability</a:t>
            </a:r>
          </a:p>
          <a:p>
            <a:pPr marL="180975" indent="-180975">
              <a:buFont typeface="Arial" pitchFamily="34" charset="0"/>
              <a:buChar char="•"/>
            </a:pPr>
            <a:r>
              <a:rPr lang="en-US" sz="1600" dirty="0">
                <a:solidFill>
                  <a:schemeClr val="tx1"/>
                </a:solidFill>
              </a:rPr>
              <a:t>Concurrency</a:t>
            </a:r>
            <a:endParaRPr lang="ru-RU" sz="1600" dirty="0">
              <a:solidFill>
                <a:schemeClr val="tx1"/>
              </a:solidFill>
            </a:endParaRPr>
          </a:p>
        </p:txBody>
      </p:sp>
      <p:sp>
        <p:nvSpPr>
          <p:cNvPr id="9" name="TextBox 8"/>
          <p:cNvSpPr txBox="1"/>
          <p:nvPr/>
        </p:nvSpPr>
        <p:spPr>
          <a:xfrm>
            <a:off x="2481858" y="861831"/>
            <a:ext cx="2162150" cy="369332"/>
          </a:xfrm>
          <a:prstGeom prst="rect">
            <a:avLst/>
          </a:prstGeom>
          <a:noFill/>
        </p:spPr>
        <p:txBody>
          <a:bodyPr wrap="square" rtlCol="0">
            <a:spAutoFit/>
          </a:bodyPr>
          <a:lstStyle/>
          <a:p>
            <a:r>
              <a:rPr lang="en-US" sz="1800" b="1" dirty="0">
                <a:solidFill>
                  <a:schemeClr val="tx1"/>
                </a:solidFill>
              </a:rPr>
              <a:t>Current state</a:t>
            </a:r>
            <a:endParaRPr lang="ru-RU" sz="1800" b="1" dirty="0">
              <a:solidFill>
                <a:schemeClr val="tx1"/>
              </a:solidFill>
            </a:endParaRPr>
          </a:p>
        </p:txBody>
      </p:sp>
      <p:sp>
        <p:nvSpPr>
          <p:cNvPr id="10" name="TextBox 9"/>
          <p:cNvSpPr txBox="1"/>
          <p:nvPr/>
        </p:nvSpPr>
        <p:spPr>
          <a:xfrm>
            <a:off x="6516216" y="870587"/>
            <a:ext cx="1944216" cy="369332"/>
          </a:xfrm>
          <a:prstGeom prst="rect">
            <a:avLst/>
          </a:prstGeom>
          <a:noFill/>
        </p:spPr>
        <p:txBody>
          <a:bodyPr wrap="square" rtlCol="0">
            <a:spAutoFit/>
          </a:bodyPr>
          <a:lstStyle/>
          <a:p>
            <a:r>
              <a:rPr lang="en-US" sz="1800" b="1" dirty="0" smtClean="0">
                <a:solidFill>
                  <a:schemeClr val="tx1"/>
                </a:solidFill>
              </a:rPr>
              <a:t>Nearest future</a:t>
            </a:r>
            <a:endParaRPr lang="ru-RU" sz="1800" b="1" dirty="0">
              <a:solidFill>
                <a:schemeClr val="tx1"/>
              </a:solidFill>
            </a:endParaRPr>
          </a:p>
        </p:txBody>
      </p:sp>
      <p:sp>
        <p:nvSpPr>
          <p:cNvPr id="11" name="TextBox 10"/>
          <p:cNvSpPr txBox="1"/>
          <p:nvPr/>
        </p:nvSpPr>
        <p:spPr>
          <a:xfrm>
            <a:off x="5900184" y="1629539"/>
            <a:ext cx="3168352" cy="3693319"/>
          </a:xfrm>
          <a:prstGeom prst="rect">
            <a:avLst/>
          </a:prstGeom>
          <a:noFill/>
        </p:spPr>
        <p:txBody>
          <a:bodyPr wrap="square" lIns="36000" rIns="36000" rtlCol="0">
            <a:spAutoFit/>
          </a:bodyPr>
          <a:lstStyle/>
          <a:p>
            <a:pPr marL="180975" indent="-180975"/>
            <a:r>
              <a:rPr lang="en-US" sz="1800" b="1" dirty="0">
                <a:solidFill>
                  <a:schemeClr val="tx1"/>
                </a:solidFill>
              </a:rPr>
              <a:t>For all levels</a:t>
            </a:r>
            <a:r>
              <a:rPr lang="en-US" sz="1800" dirty="0">
                <a:solidFill>
                  <a:schemeClr val="tx1"/>
                </a:solidFill>
              </a:rPr>
              <a:t>:</a:t>
            </a:r>
          </a:p>
          <a:p>
            <a:pPr marL="180975" indent="-180975">
              <a:buFont typeface="Arial" pitchFamily="34" charset="0"/>
              <a:buChar char="•"/>
            </a:pPr>
            <a:r>
              <a:rPr lang="en-US" sz="1800" dirty="0">
                <a:solidFill>
                  <a:schemeClr val="tx1"/>
                </a:solidFill>
              </a:rPr>
              <a:t>Extensive logic for </a:t>
            </a:r>
            <a:r>
              <a:rPr lang="en-US" sz="1800" dirty="0" smtClean="0">
                <a:solidFill>
                  <a:schemeClr val="tx1"/>
                </a:solidFill>
              </a:rPr>
              <a:t>all</a:t>
            </a:r>
            <a:br>
              <a:rPr lang="en-US" sz="1800" dirty="0" smtClean="0">
                <a:solidFill>
                  <a:schemeClr val="tx1"/>
                </a:solidFill>
              </a:rPr>
            </a:br>
            <a:r>
              <a:rPr lang="en-US" sz="1800" dirty="0" smtClean="0">
                <a:solidFill>
                  <a:schemeClr val="tx1"/>
                </a:solidFill>
              </a:rPr>
              <a:t>architecture </a:t>
            </a:r>
            <a:r>
              <a:rPr lang="en-US" sz="1800" dirty="0">
                <a:solidFill>
                  <a:schemeClr val="tx1"/>
                </a:solidFill>
              </a:rPr>
              <a:t>levels</a:t>
            </a:r>
          </a:p>
          <a:p>
            <a:pPr marL="180975" indent="-180975">
              <a:buFont typeface="Arial" pitchFamily="34" charset="0"/>
              <a:buChar char="•"/>
            </a:pPr>
            <a:r>
              <a:rPr lang="en-US" sz="1800" dirty="0">
                <a:solidFill>
                  <a:schemeClr val="tx1"/>
                </a:solidFill>
              </a:rPr>
              <a:t>Full set of action types</a:t>
            </a:r>
          </a:p>
          <a:p>
            <a:pPr marL="180975" indent="-180975">
              <a:buFont typeface="Arial" pitchFamily="34" charset="0"/>
              <a:buChar char="•"/>
            </a:pPr>
            <a:r>
              <a:rPr lang="en-US" sz="1800" dirty="0">
                <a:solidFill>
                  <a:schemeClr val="tx1"/>
                </a:solidFill>
              </a:rPr>
              <a:t>Full set of data types </a:t>
            </a:r>
            <a:r>
              <a:rPr lang="en-US" sz="1800" dirty="0" smtClean="0">
                <a:solidFill>
                  <a:schemeClr val="tx1"/>
                </a:solidFill>
              </a:rPr>
              <a:t>&amp;</a:t>
            </a:r>
            <a:br>
              <a:rPr lang="en-US" sz="1800" dirty="0" smtClean="0">
                <a:solidFill>
                  <a:schemeClr val="tx1"/>
                </a:solidFill>
              </a:rPr>
            </a:br>
            <a:r>
              <a:rPr lang="en-US" sz="1800" dirty="0" smtClean="0">
                <a:solidFill>
                  <a:schemeClr val="tx1"/>
                </a:solidFill>
              </a:rPr>
              <a:t>operations</a:t>
            </a:r>
            <a:endParaRPr lang="en-US" sz="1800" dirty="0">
              <a:solidFill>
                <a:schemeClr val="tx1"/>
              </a:solidFill>
            </a:endParaRPr>
          </a:p>
          <a:p>
            <a:pPr marL="180975" indent="-180975">
              <a:buFont typeface="Arial" pitchFamily="34" charset="0"/>
              <a:buChar char="•"/>
            </a:pPr>
            <a:r>
              <a:rPr lang="en-US" sz="1800" dirty="0">
                <a:solidFill>
                  <a:schemeClr val="tx1"/>
                </a:solidFill>
              </a:rPr>
              <a:t>Needs </a:t>
            </a:r>
            <a:r>
              <a:rPr lang="en-US" sz="1800" dirty="0" smtClean="0">
                <a:solidFill>
                  <a:schemeClr val="tx1"/>
                </a:solidFill>
              </a:rPr>
              <a:t>high-level</a:t>
            </a:r>
            <a:br>
              <a:rPr lang="en-US" sz="1800" dirty="0" smtClean="0">
                <a:solidFill>
                  <a:schemeClr val="tx1"/>
                </a:solidFill>
              </a:rPr>
            </a:br>
            <a:r>
              <a:rPr lang="en-US" sz="1800" dirty="0" smtClean="0">
                <a:solidFill>
                  <a:schemeClr val="tx1"/>
                </a:solidFill>
              </a:rPr>
              <a:t>of </a:t>
            </a:r>
            <a:r>
              <a:rPr lang="en-US" sz="1800" dirty="0">
                <a:solidFill>
                  <a:schemeClr val="tx1"/>
                </a:solidFill>
              </a:rPr>
              <a:t>reliability</a:t>
            </a:r>
          </a:p>
          <a:p>
            <a:pPr marL="180975" indent="-180975">
              <a:buFont typeface="Arial" pitchFamily="34" charset="0"/>
              <a:buChar char="•"/>
            </a:pPr>
            <a:r>
              <a:rPr lang="en-US" sz="1800" dirty="0">
                <a:solidFill>
                  <a:schemeClr val="tx1"/>
                </a:solidFill>
              </a:rPr>
              <a:t>Needs support </a:t>
            </a:r>
            <a:r>
              <a:rPr lang="en-US" sz="1800" dirty="0" smtClean="0">
                <a:solidFill>
                  <a:schemeClr val="tx1"/>
                </a:solidFill>
              </a:rPr>
              <a:t>for</a:t>
            </a:r>
            <a:br>
              <a:rPr lang="en-US" sz="1800" dirty="0" smtClean="0">
                <a:solidFill>
                  <a:schemeClr val="tx1"/>
                </a:solidFill>
              </a:rPr>
            </a:br>
            <a:r>
              <a:rPr lang="en-US" sz="1800" dirty="0" smtClean="0">
                <a:solidFill>
                  <a:schemeClr val="tx1"/>
                </a:solidFill>
              </a:rPr>
              <a:t>reliable </a:t>
            </a:r>
            <a:r>
              <a:rPr lang="en-US" sz="1800" dirty="0">
                <a:solidFill>
                  <a:schemeClr val="tx1"/>
                </a:solidFill>
              </a:rPr>
              <a:t>and </a:t>
            </a:r>
            <a:r>
              <a:rPr lang="en-US" sz="1800" dirty="0" smtClean="0">
                <a:solidFill>
                  <a:schemeClr val="tx1"/>
                </a:solidFill>
              </a:rPr>
              <a:t>fast</a:t>
            </a:r>
            <a:br>
              <a:rPr lang="en-US" sz="1800" dirty="0" smtClean="0">
                <a:solidFill>
                  <a:schemeClr val="tx1"/>
                </a:solidFill>
              </a:rPr>
            </a:br>
            <a:r>
              <a:rPr lang="en-US" sz="1800" dirty="0" smtClean="0">
                <a:solidFill>
                  <a:schemeClr val="tx1"/>
                </a:solidFill>
              </a:rPr>
              <a:t>concurrent </a:t>
            </a:r>
            <a:r>
              <a:rPr lang="en-US" sz="1800" dirty="0">
                <a:solidFill>
                  <a:schemeClr val="tx1"/>
                </a:solidFill>
              </a:rPr>
              <a:t>processing</a:t>
            </a:r>
          </a:p>
          <a:p>
            <a:pPr marL="180975" indent="-180975"/>
            <a:r>
              <a:rPr lang="en-US" sz="1800" b="1" dirty="0">
                <a:solidFill>
                  <a:schemeClr val="tx1"/>
                </a:solidFill>
              </a:rPr>
              <a:t>=&gt; </a:t>
            </a:r>
            <a:r>
              <a:rPr lang="en-US" sz="1800" b="1" dirty="0" err="1">
                <a:solidFill>
                  <a:schemeClr val="tx1"/>
                </a:solidFill>
              </a:rPr>
              <a:t>SLang</a:t>
            </a:r>
            <a:r>
              <a:rPr lang="en-US" sz="1800" b="1" dirty="0">
                <a:solidFill>
                  <a:schemeClr val="tx1"/>
                </a:solidFill>
              </a:rPr>
              <a:t> as a </a:t>
            </a:r>
            <a:r>
              <a:rPr lang="en-US" sz="1800" b="1" dirty="0" smtClean="0">
                <a:solidFill>
                  <a:schemeClr val="tx1"/>
                </a:solidFill>
              </a:rPr>
              <a:t>common</a:t>
            </a:r>
            <a:br>
              <a:rPr lang="en-US" sz="1800" b="1" dirty="0" smtClean="0">
                <a:solidFill>
                  <a:schemeClr val="tx1"/>
                </a:solidFill>
              </a:rPr>
            </a:br>
            <a:r>
              <a:rPr lang="en-US" sz="1800" b="1" dirty="0" smtClean="0">
                <a:solidFill>
                  <a:schemeClr val="tx1"/>
                </a:solidFill>
              </a:rPr>
              <a:t>language for </a:t>
            </a:r>
            <a:r>
              <a:rPr lang="en-US" sz="1800" b="1" dirty="0" err="1">
                <a:solidFill>
                  <a:schemeClr val="tx1"/>
                </a:solidFill>
              </a:rPr>
              <a:t>IoT</a:t>
            </a:r>
            <a:r>
              <a:rPr lang="en-US" sz="1800" b="1" dirty="0">
                <a:solidFill>
                  <a:schemeClr val="tx1"/>
                </a:solidFill>
              </a:rPr>
              <a:t> software</a:t>
            </a:r>
            <a:endParaRPr lang="ru-RU" sz="1800" b="1" dirty="0">
              <a:solidFill>
                <a:schemeClr val="tx1"/>
              </a:solidFill>
            </a:endParaRPr>
          </a:p>
        </p:txBody>
      </p:sp>
      <p:cxnSp>
        <p:nvCxnSpPr>
          <p:cNvPr id="12" name="Straight Connector 11"/>
          <p:cNvCxnSpPr/>
          <p:nvPr/>
        </p:nvCxnSpPr>
        <p:spPr>
          <a:xfrm>
            <a:off x="179512" y="1302635"/>
            <a:ext cx="856895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604" y="5867866"/>
            <a:ext cx="4321435" cy="307777"/>
          </a:xfrm>
          <a:prstGeom prst="rect">
            <a:avLst/>
          </a:prstGeom>
          <a:noFill/>
          <a:ln>
            <a:solidFill>
              <a:schemeClr val="accent1"/>
            </a:solidFill>
          </a:ln>
        </p:spPr>
        <p:txBody>
          <a:bodyPr wrap="square" rtlCol="0">
            <a:spAutoFit/>
          </a:bodyPr>
          <a:lstStyle/>
          <a:p>
            <a:r>
              <a:rPr lang="en-US" sz="1400" dirty="0" smtClean="0">
                <a:solidFill>
                  <a:schemeClr val="tx1"/>
                </a:solidFill>
              </a:rPr>
              <a:t>Structured run-time is the basis for all segments</a:t>
            </a:r>
            <a:endParaRPr lang="ru-RU" sz="14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5725"/>
            <a:ext cx="7380312" cy="523220"/>
          </a:xfrm>
          <a:prstGeom prst="rect">
            <a:avLst/>
          </a:prstGeom>
          <a:noFill/>
        </p:spPr>
        <p:txBody>
          <a:bodyPr wrap="square" rtlCol="0">
            <a:spAutoFit/>
          </a:bodyPr>
          <a:lstStyle/>
          <a:p>
            <a:pPr algn="ctr"/>
            <a:r>
              <a:rPr lang="en-US" sz="2800" b="1" dirty="0" smtClean="0">
                <a:solidFill>
                  <a:schemeClr val="bg1"/>
                </a:solidFill>
                <a:latin typeface="Arial" pitchFamily="34" charset="0"/>
                <a:ea typeface="HY헤드라인M" panose="02030600000101010101" pitchFamily="18" charset="-127"/>
                <a:cs typeface="Arial" pitchFamily="34" charset="0"/>
              </a:rPr>
              <a:t>One SW ecosystem cross </a:t>
            </a:r>
            <a:r>
              <a:rPr lang="en-US" sz="2800" b="1" dirty="0" err="1" smtClean="0">
                <a:solidFill>
                  <a:schemeClr val="bg1"/>
                </a:solidFill>
                <a:latin typeface="Arial" pitchFamily="34" charset="0"/>
                <a:ea typeface="HY헤드라인M" panose="02030600000101010101" pitchFamily="18" charset="-127"/>
                <a:cs typeface="Arial" pitchFamily="34" charset="0"/>
              </a:rPr>
              <a:t>IoT</a:t>
            </a:r>
            <a:r>
              <a:rPr lang="en-US" sz="2800" b="1" dirty="0" smtClean="0">
                <a:solidFill>
                  <a:schemeClr val="bg1"/>
                </a:solidFill>
                <a:latin typeface="Arial" pitchFamily="34" charset="0"/>
                <a:ea typeface="HY헤드라인M" panose="02030600000101010101" pitchFamily="18" charset="-127"/>
                <a:cs typeface="Arial" pitchFamily="34" charset="0"/>
              </a:rPr>
              <a:t> segments</a:t>
            </a:r>
            <a:endParaRPr lang="ru-RU" sz="2800" b="1" dirty="0">
              <a:solidFill>
                <a:schemeClr val="bg1"/>
              </a:solidFill>
              <a:latin typeface="Arial" pitchFamily="34" charset="0"/>
              <a:ea typeface="HY헤드라인M" panose="02030600000101010101" pitchFamily="18" charset="-127"/>
              <a:cs typeface="Arial" pitchFamily="34" charset="0"/>
            </a:endParaRPr>
          </a:p>
        </p:txBody>
      </p:sp>
      <p:sp>
        <p:nvSpPr>
          <p:cNvPr id="3" name="TextBox 2"/>
          <p:cNvSpPr txBox="1"/>
          <p:nvPr/>
        </p:nvSpPr>
        <p:spPr>
          <a:xfrm>
            <a:off x="19016" y="908720"/>
            <a:ext cx="9036496" cy="5016758"/>
          </a:xfrm>
          <a:prstGeom prst="rect">
            <a:avLst/>
          </a:prstGeom>
          <a:noFill/>
        </p:spPr>
        <p:txBody>
          <a:bodyPr wrap="square" rtlCol="0">
            <a:spAutoFit/>
          </a:bodyPr>
          <a:lstStyle/>
          <a:p>
            <a:pPr marL="361950" indent="-361950">
              <a:buFont typeface="Arial" pitchFamily="34" charset="0"/>
              <a:buChar char="•"/>
            </a:pPr>
            <a:r>
              <a:rPr lang="en-US" sz="3200" dirty="0">
                <a:solidFill>
                  <a:schemeClr val="tx1"/>
                </a:solidFill>
              </a:rPr>
              <a:t>To reduce costs </a:t>
            </a:r>
            <a:r>
              <a:rPr lang="en-US" sz="3200" dirty="0" smtClean="0">
                <a:solidFill>
                  <a:schemeClr val="tx1"/>
                </a:solidFill>
              </a:rPr>
              <a:t>of the </a:t>
            </a:r>
            <a:r>
              <a:rPr lang="en-US" sz="3200" dirty="0">
                <a:solidFill>
                  <a:schemeClr val="tx1"/>
                </a:solidFill>
              </a:rPr>
              <a:t>software maintenance</a:t>
            </a:r>
            <a:r>
              <a:rPr lang="en-US" sz="3200" dirty="0" smtClean="0">
                <a:solidFill>
                  <a:schemeClr val="tx1"/>
                </a:solidFill>
              </a:rPr>
              <a:t>.</a:t>
            </a:r>
          </a:p>
          <a:p>
            <a:pPr marL="361950" indent="-361950">
              <a:buFont typeface="Arial" pitchFamily="34" charset="0"/>
              <a:buChar char="•"/>
            </a:pPr>
            <a:r>
              <a:rPr lang="en-US" sz="3200" dirty="0" smtClean="0">
                <a:solidFill>
                  <a:schemeClr val="tx1"/>
                </a:solidFill>
              </a:rPr>
              <a:t>To reduce costs of the SW development.</a:t>
            </a:r>
            <a:endParaRPr lang="en-US" sz="3200" dirty="0">
              <a:solidFill>
                <a:schemeClr val="tx1"/>
              </a:solidFill>
            </a:endParaRPr>
          </a:p>
          <a:p>
            <a:pPr marL="361950" indent="-361950">
              <a:buFont typeface="Arial" pitchFamily="34" charset="0"/>
              <a:buChar char="•"/>
            </a:pPr>
            <a:r>
              <a:rPr lang="en-US" sz="3200" dirty="0" smtClean="0">
                <a:solidFill>
                  <a:schemeClr val="tx1"/>
                </a:solidFill>
              </a:rPr>
              <a:t>To provide the same level of software reliability.</a:t>
            </a:r>
          </a:p>
          <a:p>
            <a:pPr marL="361950" indent="-361950">
              <a:buFont typeface="Arial" pitchFamily="34" charset="0"/>
              <a:buChar char="•"/>
            </a:pPr>
            <a:r>
              <a:rPr lang="en-US" sz="3200" dirty="0" smtClean="0">
                <a:solidFill>
                  <a:schemeClr val="tx1"/>
                </a:solidFill>
              </a:rPr>
              <a:t>To provide similar life cycle for all kinds of company software.</a:t>
            </a:r>
          </a:p>
          <a:p>
            <a:pPr marL="361950" indent="-361950">
              <a:buFont typeface="Arial" pitchFamily="34" charset="0"/>
              <a:buChar char="•"/>
            </a:pPr>
            <a:r>
              <a:rPr lang="en-US" sz="3200" dirty="0" smtClean="0">
                <a:solidFill>
                  <a:schemeClr val="tx1"/>
                </a:solidFill>
              </a:rPr>
              <a:t>To </a:t>
            </a:r>
            <a:r>
              <a:rPr lang="en-US" sz="3200" dirty="0">
                <a:solidFill>
                  <a:schemeClr val="tx1"/>
                </a:solidFill>
              </a:rPr>
              <a:t>reduce costs for teaching employees.</a:t>
            </a:r>
          </a:p>
          <a:p>
            <a:pPr marL="361950" indent="-361950">
              <a:buFont typeface="Arial" pitchFamily="34" charset="0"/>
              <a:buChar char="•"/>
            </a:pPr>
            <a:r>
              <a:rPr lang="en-US" sz="3200" dirty="0" smtClean="0">
                <a:solidFill>
                  <a:schemeClr val="tx1"/>
                </a:solidFill>
              </a:rPr>
              <a:t>To apply the same development, coding and style rules for all SW products within the Company.</a:t>
            </a:r>
          </a:p>
          <a:p>
            <a:pPr marL="361950" indent="-361950">
              <a:buFont typeface="Arial" pitchFamily="34" charset="0"/>
              <a:buChar char="•"/>
            </a:pPr>
            <a:r>
              <a:rPr lang="en-US" sz="3200" dirty="0" smtClean="0">
                <a:solidFill>
                  <a:schemeClr val="tx1"/>
                </a:solidFill>
              </a:rPr>
              <a:t>To improve employees’ retention.</a:t>
            </a:r>
            <a:endParaRPr lang="ru-RU" sz="32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323528" y="908720"/>
            <a:ext cx="6939131" cy="2448272"/>
          </a:xfrm>
          <a:prstGeom prst="rect">
            <a:avLst/>
          </a:prstGeom>
          <a:ln>
            <a:solidFill>
              <a:schemeClr val="accent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S</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implicity and flexibility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R</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eliability and reuse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C</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oncurrency and performance</a:t>
            </a:r>
          </a:p>
        </p:txBody>
      </p:sp>
      <p:sp>
        <p:nvSpPr>
          <p:cNvPr id="3" name="Title 2"/>
          <p:cNvSpPr txBox="1">
            <a:spLocks/>
          </p:cNvSpPr>
          <p:nvPr/>
        </p:nvSpPr>
        <p:spPr>
          <a:xfrm>
            <a:off x="216943" y="116632"/>
            <a:ext cx="5435177" cy="56110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err="1" smtClean="0">
                <a:ln>
                  <a:noFill/>
                </a:ln>
                <a:solidFill>
                  <a:schemeClr val="bg1"/>
                </a:solidFill>
                <a:effectLst/>
                <a:uLnTx/>
                <a:uFillTx/>
                <a:latin typeface="Arial" pitchFamily="34" charset="0"/>
                <a:ea typeface="HY헤드라인M" panose="02030600000101010101" pitchFamily="18" charset="-127"/>
                <a:cs typeface="Arial" pitchFamily="34" charset="0"/>
              </a:rPr>
              <a:t>SLang’s</a:t>
            </a:r>
            <a:r>
              <a:rPr kumimoji="0" lang="en-US" sz="2800" b="1" i="0" u="none" strike="noStrike" kern="1200" cap="none" spc="0" normalizeH="0" baseline="0" noProof="0" dirty="0" smtClean="0">
                <a:ln>
                  <a:noFill/>
                </a:ln>
                <a:solidFill>
                  <a:schemeClr val="bg1"/>
                </a:solidFill>
                <a:effectLst/>
                <a:uLnTx/>
                <a:uFillTx/>
                <a:latin typeface="Arial" pitchFamily="34" charset="0"/>
                <a:ea typeface="HY헤드라인M" panose="02030600000101010101" pitchFamily="18" charset="-127"/>
                <a:cs typeface="Arial" pitchFamily="34" charset="0"/>
              </a:rPr>
              <a:t> trinity and targets</a:t>
            </a:r>
            <a:endParaRPr kumimoji="0" lang="en-US" sz="2800" b="1" i="0" u="none" strike="noStrike" kern="1200" cap="none" spc="0" normalizeH="0" baseline="0" noProof="0" dirty="0">
              <a:ln>
                <a:noFill/>
              </a:ln>
              <a:solidFill>
                <a:schemeClr val="bg1"/>
              </a:solidFill>
              <a:effectLst/>
              <a:uLnTx/>
              <a:uFillTx/>
              <a:latin typeface="Arial" pitchFamily="34" charset="0"/>
              <a:ea typeface="HY헤드라인M" panose="02030600000101010101" pitchFamily="18" charset="-127"/>
              <a:cs typeface="Arial" pitchFamily="34" charset="0"/>
            </a:endParaRPr>
          </a:p>
        </p:txBody>
      </p:sp>
      <p:sp>
        <p:nvSpPr>
          <p:cNvPr id="4" name="Content Placeholder 1"/>
          <p:cNvSpPr txBox="1">
            <a:spLocks/>
          </p:cNvSpPr>
          <p:nvPr/>
        </p:nvSpPr>
        <p:spPr>
          <a:xfrm>
            <a:off x="3995936" y="3717032"/>
            <a:ext cx="4392488" cy="2448272"/>
          </a:xfrm>
          <a:prstGeom prst="rect">
            <a:avLst/>
          </a:prstGeom>
          <a:ln>
            <a:solidFill>
              <a:schemeClr val="accent1"/>
            </a:solidFill>
          </a:ln>
        </p:spPr>
        <p:txBody>
          <a:bodyPr/>
          <a:lstStyle>
            <a:lvl1pPr marL="265113" indent="-265113" algn="l" rtl="0" eaLnBrk="0" fontAlgn="base" latinLnBrk="1" hangingPunct="0">
              <a:spcBef>
                <a:spcPct val="30000"/>
              </a:spcBef>
              <a:spcAft>
                <a:spcPct val="0"/>
              </a:spcAft>
              <a:buFontTx/>
              <a:buBlip>
                <a:blip r:embed="rId2"/>
              </a:buBlip>
              <a:defRPr kumimoji="1" lang="ko-KR" altLang="en-US" sz="1800" b="1" kern="1200" dirty="0" smtClean="0">
                <a:solidFill>
                  <a:srgbClr val="000099"/>
                </a:solidFill>
                <a:latin typeface="맑은 고딕" pitchFamily="50" charset="-127"/>
                <a:ea typeface="맑은 고딕" pitchFamily="50" charset="-127"/>
                <a:cs typeface="+mn-cs"/>
              </a:defRPr>
            </a:lvl1pPr>
            <a:lvl2pPr marL="539750" indent="-274638" algn="l" rtl="0" eaLnBrk="0" fontAlgn="base" latinLnBrk="1" hangingPunct="0">
              <a:spcBef>
                <a:spcPct val="30000"/>
              </a:spcBef>
              <a:spcAft>
                <a:spcPct val="0"/>
              </a:spcAft>
              <a:buChar char="–"/>
              <a:defRPr kumimoji="1" sz="1400">
                <a:solidFill>
                  <a:srgbClr val="4D4D4D"/>
                </a:solidFill>
                <a:latin typeface="+mn-ea"/>
                <a:ea typeface="+mn-ea"/>
              </a:defRPr>
            </a:lvl2pPr>
            <a:lvl3pPr marL="712788" indent="-173038" algn="l" rtl="0" eaLnBrk="0" fontAlgn="base" latinLnBrk="1" hangingPunct="0">
              <a:spcBef>
                <a:spcPct val="30000"/>
              </a:spcBef>
              <a:spcAft>
                <a:spcPct val="0"/>
              </a:spcAft>
              <a:buChar char="•"/>
              <a:defRPr kumimoji="1" sz="1400">
                <a:solidFill>
                  <a:srgbClr val="5F5F5F"/>
                </a:solidFill>
                <a:latin typeface="+mn-ea"/>
                <a:ea typeface="+mn-ea"/>
              </a:defRPr>
            </a:lvl3pPr>
            <a:lvl4pPr marL="987425" indent="-274638" algn="l" rtl="0" eaLnBrk="0" fontAlgn="base" latinLnBrk="1" hangingPunct="0">
              <a:spcBef>
                <a:spcPct val="30000"/>
              </a:spcBef>
              <a:spcAft>
                <a:spcPct val="0"/>
              </a:spcAft>
              <a:buChar char="–"/>
              <a:defRPr kumimoji="1" sz="1400">
                <a:solidFill>
                  <a:srgbClr val="5F5F5F"/>
                </a:solidFill>
                <a:latin typeface="+mn-ea"/>
                <a:ea typeface="+mn-ea"/>
              </a:defRPr>
            </a:lvl4pPr>
            <a:lvl5pPr marL="1162050" indent="-266700" algn="l" rtl="0" eaLnBrk="0" fontAlgn="base" latinLnBrk="1" hangingPunct="0">
              <a:spcBef>
                <a:spcPct val="30000"/>
              </a:spcBef>
              <a:spcAft>
                <a:spcPct val="0"/>
              </a:spcAft>
              <a:buChar char="»"/>
              <a:defRPr kumimoji="1" sz="1400">
                <a:solidFill>
                  <a:srgbClr val="5F5F5F"/>
                </a:solidFill>
                <a:latin typeface="+mn-ea"/>
                <a:ea typeface="+mn-ea"/>
              </a:defRPr>
            </a:lvl5pPr>
            <a:lvl6pPr marL="2514600" indent="-228600" algn="l" rtl="0" fontAlgn="base" latinLnBrk="1">
              <a:spcBef>
                <a:spcPct val="20000"/>
              </a:spcBef>
              <a:spcAft>
                <a:spcPct val="0"/>
              </a:spcAft>
              <a:buChar char="»"/>
              <a:defRPr kumimoji="1" sz="1200">
                <a:solidFill>
                  <a:srgbClr val="5F5F5F"/>
                </a:solidFill>
                <a:latin typeface="+mn-lt"/>
                <a:ea typeface="+mn-ea"/>
              </a:defRPr>
            </a:lvl6pPr>
            <a:lvl7pPr marL="2971800" indent="-228600" algn="l" rtl="0" fontAlgn="base" latinLnBrk="1">
              <a:spcBef>
                <a:spcPct val="20000"/>
              </a:spcBef>
              <a:spcAft>
                <a:spcPct val="0"/>
              </a:spcAft>
              <a:buChar char="»"/>
              <a:defRPr kumimoji="1" sz="1200">
                <a:solidFill>
                  <a:srgbClr val="5F5F5F"/>
                </a:solidFill>
                <a:latin typeface="+mn-lt"/>
                <a:ea typeface="+mn-ea"/>
              </a:defRPr>
            </a:lvl7pPr>
            <a:lvl8pPr marL="3429000" indent="-228600" algn="l" rtl="0" fontAlgn="base" latinLnBrk="1">
              <a:spcBef>
                <a:spcPct val="20000"/>
              </a:spcBef>
              <a:spcAft>
                <a:spcPct val="0"/>
              </a:spcAft>
              <a:buChar char="»"/>
              <a:defRPr kumimoji="1" sz="1200">
                <a:solidFill>
                  <a:srgbClr val="5F5F5F"/>
                </a:solidFill>
                <a:latin typeface="+mn-lt"/>
                <a:ea typeface="+mn-ea"/>
              </a:defRPr>
            </a:lvl8pPr>
            <a:lvl9pPr marL="3886200" indent="-228600" algn="l" rtl="0" fontAlgn="base" latinLnBrk="1">
              <a:spcBef>
                <a:spcPct val="20000"/>
              </a:spcBef>
              <a:spcAft>
                <a:spcPct val="0"/>
              </a:spcAft>
              <a:buChar char="»"/>
              <a:defRPr kumimoji="1" sz="1200">
                <a:solidFill>
                  <a:srgbClr val="5F5F5F"/>
                </a:solidFill>
                <a:latin typeface="+mn-lt"/>
                <a:ea typeface="+mn-ea"/>
              </a:defRPr>
            </a:lvl9pPr>
          </a:lstStyle>
          <a:p>
            <a:pPr marL="358775" indent="-358775">
              <a:buFont typeface="Arial" pitchFamily="34" charset="0"/>
              <a:buChar char="•"/>
            </a:pPr>
            <a:r>
              <a:rPr lang="en-US" sz="3600" dirty="0" err="1" smtClean="0">
                <a:solidFill>
                  <a:schemeClr val="tx1"/>
                </a:solidFill>
                <a:latin typeface="Arial" pitchFamily="34" charset="0"/>
                <a:cs typeface="Arial" pitchFamily="34" charset="0"/>
              </a:rPr>
              <a:t>Tizen</a:t>
            </a:r>
            <a:r>
              <a:rPr lang="en-US" sz="3600" dirty="0" smtClean="0">
                <a:solidFill>
                  <a:schemeClr val="tx1"/>
                </a:solidFill>
                <a:latin typeface="Arial" pitchFamily="34" charset="0"/>
                <a:cs typeface="Arial" pitchFamily="34" charset="0"/>
              </a:rPr>
              <a:t> SDK</a:t>
            </a:r>
            <a:endParaRPr lang="en-US" sz="3200" dirty="0" smtClean="0">
              <a:solidFill>
                <a:schemeClr val="tx1"/>
              </a:solidFill>
              <a:latin typeface="Arial" pitchFamily="34" charset="0"/>
              <a:cs typeface="Arial" pitchFamily="34" charset="0"/>
            </a:endParaRPr>
          </a:p>
          <a:p>
            <a:pPr marL="358775" indent="-358775">
              <a:buFont typeface="Arial" pitchFamily="34" charset="0"/>
              <a:buChar char="•"/>
            </a:pPr>
            <a:r>
              <a:rPr lang="en-US" sz="3600" dirty="0" smtClean="0">
                <a:solidFill>
                  <a:schemeClr val="tx1"/>
                </a:solidFill>
                <a:latin typeface="Arial" pitchFamily="34" charset="0"/>
                <a:cs typeface="Arial" pitchFamily="34" charset="0"/>
              </a:rPr>
              <a:t>Android NDK</a:t>
            </a:r>
          </a:p>
          <a:p>
            <a:pPr marL="358775" indent="-358775">
              <a:buFont typeface="Arial" pitchFamily="34" charset="0"/>
              <a:buChar char="•"/>
            </a:pPr>
            <a:r>
              <a:rPr lang="en-US" sz="3600" dirty="0" err="1" smtClean="0">
                <a:solidFill>
                  <a:schemeClr val="tx1"/>
                </a:solidFill>
                <a:latin typeface="Arial" pitchFamily="34" charset="0"/>
                <a:cs typeface="Arial" pitchFamily="34" charset="0"/>
              </a:rPr>
              <a:t>IoT</a:t>
            </a:r>
            <a:r>
              <a:rPr lang="en-US" sz="3600" dirty="0" smtClean="0">
                <a:solidFill>
                  <a:schemeClr val="tx1"/>
                </a:solidFill>
                <a:latin typeface="Arial" pitchFamily="34" charset="0"/>
                <a:cs typeface="Arial" pitchFamily="34" charset="0"/>
              </a:rPr>
              <a:t> SDK</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2497248" y="3847568"/>
            <a:ext cx="1254621" cy="171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7067692" y="1077324"/>
            <a:ext cx="1440160" cy="1967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92696"/>
          </a:xfrm>
        </p:spPr>
        <p:txBody>
          <a:bodyPr>
            <a:normAutofit fontScale="90000"/>
          </a:bodyPr>
          <a:lstStyle/>
          <a:p>
            <a:r>
              <a:rPr lang="en-US" dirty="0" smtClean="0">
                <a:latin typeface="Arial" panose="020B0604020202020204" pitchFamily="34" charset="0"/>
                <a:cs typeface="Arial" panose="020B0604020202020204" pitchFamily="34" charset="0"/>
              </a:rPr>
              <a:t>Agenda</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836712"/>
            <a:ext cx="8712968" cy="5256584"/>
          </a:xfrm>
        </p:spPr>
        <p:txBody>
          <a:bodyPr/>
          <a:lstStyle/>
          <a:p>
            <a:r>
              <a:rPr lang="en-US" dirty="0" smtClean="0">
                <a:latin typeface="Arial" panose="020B0604020202020204" pitchFamily="34" charset="0"/>
                <a:cs typeface="Arial" panose="020B0604020202020204" pitchFamily="34" charset="0"/>
              </a:rPr>
              <a:t>Driving factors for </a:t>
            </a:r>
            <a:r>
              <a:rPr lang="en-US" dirty="0" err="1" smtClean="0">
                <a:latin typeface="Arial" panose="020B0604020202020204" pitchFamily="34" charset="0"/>
                <a:cs typeface="Arial" panose="020B0604020202020204" pitchFamily="34" charset="0"/>
              </a:rPr>
              <a:t>SLang</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Industrial programming languages</a:t>
            </a:r>
          </a:p>
          <a:p>
            <a:pPr lvl="1"/>
            <a:r>
              <a:rPr lang="en-US" dirty="0" smtClean="0">
                <a:latin typeface="Arial" panose="020B0604020202020204" pitchFamily="34" charset="0"/>
                <a:cs typeface="Arial" panose="020B0604020202020204" pitchFamily="34" charset="0"/>
              </a:rPr>
              <a:t>Competitors’ trends</a:t>
            </a:r>
          </a:p>
          <a:p>
            <a:pPr lvl="1"/>
            <a:r>
              <a:rPr lang="en-US" dirty="0" smtClean="0">
                <a:latin typeface="Arial" panose="020B0604020202020204" pitchFamily="34" charset="0"/>
                <a:cs typeface="Arial" panose="020B0604020202020204" pitchFamily="34" charset="0"/>
              </a:rPr>
              <a:t>Samsung needs</a:t>
            </a:r>
          </a:p>
          <a:p>
            <a:r>
              <a:rPr lang="en-US" dirty="0" smtClean="0">
                <a:latin typeface="Arial" panose="020B0604020202020204" pitchFamily="34" charset="0"/>
                <a:cs typeface="Arial" panose="020B0604020202020204" pitchFamily="34" charset="0"/>
              </a:rPr>
              <a:t>Language Innovation approach:</a:t>
            </a:r>
          </a:p>
          <a:p>
            <a:pPr marL="715963" indent="0">
              <a:buNone/>
            </a:pPr>
            <a:r>
              <a:rPr lang="en-US" sz="2400" b="1" dirty="0" smtClean="0">
                <a:latin typeface="Arial" panose="020B0604020202020204" pitchFamily="34" charset="0"/>
                <a:cs typeface="Arial" panose="020B0604020202020204" pitchFamily="34" charset="0"/>
              </a:rPr>
              <a:t>parallel programming with classes protected with predicates</a:t>
            </a:r>
          </a:p>
          <a:p>
            <a:r>
              <a:rPr lang="en-US" dirty="0" smtClean="0">
                <a:latin typeface="Arial" panose="020B0604020202020204" pitchFamily="34" charset="0"/>
                <a:cs typeface="Arial" panose="020B0604020202020204" pitchFamily="34" charset="0"/>
              </a:rPr>
              <a:t>Expected benefits and opportunities (NABC)</a:t>
            </a:r>
          </a:p>
          <a:p>
            <a:r>
              <a:rPr lang="en-US" dirty="0" smtClean="0">
                <a:latin typeface="Arial" panose="020B0604020202020204" pitchFamily="34" charset="0"/>
                <a:cs typeface="Arial" panose="020B0604020202020204" pitchFamily="34" charset="0"/>
              </a:rPr>
              <a:t>Roadmap</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9970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79512" y="836712"/>
            <a:ext cx="8784976" cy="5760640"/>
          </a:xfrm>
          <a:prstGeom prst="rect">
            <a:avLst/>
          </a:prstGeom>
        </p:spPr>
        <p:txBody>
          <a:bodyPr lIns="0" rIns="0"/>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Modules, classes, routines, code sequences (reliability, flexibility)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Inheritance and usage (reuse, simplicity)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Assertions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Scopes (simplicity, reliability)</a:t>
            </a:r>
            <a:endPar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Generics (simplicity, reuse)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Objects’ creation/declaration (simplicity), constructors (flexibility), NULL safety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err="1" smtClean="0">
                <a:ln>
                  <a:noFill/>
                </a:ln>
                <a:solidFill>
                  <a:schemeClr val="tx1"/>
                </a:solidFill>
                <a:effectLst/>
                <a:uLnTx/>
                <a:uFillTx/>
                <a:latin typeface="Arial" pitchFamily="34" charset="0"/>
                <a:cs typeface="Arial" pitchFamily="34" charset="0"/>
              </a:rPr>
              <a:t>Tuples</a:t>
            </a: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(flexibility, simplicity)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Lambda – functional programming (flexibility,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Simple concurrency (simplicity)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Smart interfacing with 3</a:t>
            </a:r>
            <a:r>
              <a:rPr kumimoji="0" lang="en-US" sz="2400" b="0" i="0" u="none" strike="noStrike" kern="1200" cap="none" spc="0" normalizeH="0" baseline="30000" noProof="0" dirty="0" smtClean="0">
                <a:ln>
                  <a:noFill/>
                </a:ln>
                <a:solidFill>
                  <a:schemeClr val="tx1"/>
                </a:solidFill>
                <a:effectLst/>
                <a:uLnTx/>
                <a:uFillTx/>
                <a:latin typeface="Arial" pitchFamily="34" charset="0"/>
                <a:cs typeface="Arial" pitchFamily="34" charset="0"/>
              </a:rPr>
              <a:t>rd</a:t>
            </a: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parties’ code – (reuse)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Native code compilation and optimizations (performance)</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 name="Title 2"/>
          <p:cNvSpPr txBox="1">
            <a:spLocks/>
          </p:cNvSpPr>
          <p:nvPr/>
        </p:nvSpPr>
        <p:spPr>
          <a:xfrm>
            <a:off x="13260" y="116632"/>
            <a:ext cx="8735204" cy="56110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err="1" smtClean="0">
                <a:ln>
                  <a:noFill/>
                </a:ln>
                <a:solidFill>
                  <a:schemeClr val="bg1"/>
                </a:solidFill>
                <a:effectLst/>
                <a:uLnTx/>
                <a:uFillTx/>
                <a:latin typeface="Arial" pitchFamily="34" charset="0"/>
                <a:ea typeface="HY헤드라인M" panose="02030600000101010101" pitchFamily="18" charset="-127"/>
                <a:cs typeface="Arial" pitchFamily="34" charset="0"/>
              </a:rPr>
              <a:t>SLang</a:t>
            </a:r>
            <a:r>
              <a:rPr kumimoji="0" lang="en-US" sz="2800" b="1" i="0" u="none" strike="noStrike" kern="1200" cap="none" spc="0" normalizeH="0" baseline="0" noProof="0" dirty="0" smtClean="0">
                <a:ln>
                  <a:noFill/>
                </a:ln>
                <a:solidFill>
                  <a:schemeClr val="bg1"/>
                </a:solidFill>
                <a:effectLst/>
                <a:uLnTx/>
                <a:uFillTx/>
                <a:latin typeface="Arial" pitchFamily="34" charset="0"/>
                <a:ea typeface="HY헤드라인M" panose="02030600000101010101" pitchFamily="18" charset="-127"/>
                <a:cs typeface="Arial" pitchFamily="34" charset="0"/>
              </a:rPr>
              <a:t>: key language concepts and capabilities</a:t>
            </a:r>
            <a:endParaRPr kumimoji="0" lang="en-US" sz="2800" b="1" i="0" u="none" strike="noStrike" kern="1200" cap="none" spc="0" normalizeH="0" baseline="0" noProof="0" dirty="0">
              <a:ln>
                <a:noFill/>
              </a:ln>
              <a:solidFill>
                <a:schemeClr val="bg1"/>
              </a:solidFill>
              <a:effectLst/>
              <a:uLnTx/>
              <a:uFillTx/>
              <a:latin typeface="Arial" pitchFamily="34" charset="0"/>
              <a:ea typeface="HY헤드라인M" panose="02030600000101010101" pitchFamily="18" charset="-127"/>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0888"/>
            <a:ext cx="8229600" cy="1143000"/>
          </a:xfrm>
        </p:spPr>
        <p:txBody>
          <a:bodyPr>
            <a:normAutofit/>
          </a:bodyPr>
          <a:lstStyle/>
          <a:p>
            <a:r>
              <a:rPr lang="en-US" b="1" dirty="0" smtClean="0">
                <a:solidFill>
                  <a:schemeClr val="tx1"/>
                </a:solidFill>
              </a:rPr>
              <a:t>Backup</a:t>
            </a:r>
            <a:endParaRPr lang="ru-RU" b="1" dirty="0">
              <a:solidFill>
                <a:schemeClr val="tx1"/>
              </a:solidFill>
            </a:endParaRPr>
          </a:p>
        </p:txBody>
      </p:sp>
    </p:spTree>
    <p:extLst>
      <p:ext uri="{BB962C8B-B14F-4D97-AF65-F5344CB8AC3E}">
        <p14:creationId xmlns:p14="http://schemas.microsoft.com/office/powerpoint/2010/main" val="2014398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Tizen</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live.sec.samsung.net/content/forwardGlobalContentDetail.do?seqId=401422</a:t>
            </a:r>
            <a:endParaRPr lang="en-US" dirty="0" smtClean="0"/>
          </a:p>
          <a:p>
            <a:endParaRPr lang="en-US" dirty="0"/>
          </a:p>
        </p:txBody>
      </p:sp>
    </p:spTree>
    <p:extLst>
      <p:ext uri="{BB962C8B-B14F-4D97-AF65-F5344CB8AC3E}">
        <p14:creationId xmlns:p14="http://schemas.microsoft.com/office/powerpoint/2010/main" val="2306757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1520" y="836712"/>
            <a:ext cx="8712968" cy="5328592"/>
          </a:xfrm>
          <a:prstGeom prst="rect">
            <a:avLst/>
          </a:prstGeom>
        </p:spPr>
        <p:txBody>
          <a:bodyPr vert="horz" lIns="91440" tIns="45720" rIns="91440" bIns="45720" rtlCol="0">
            <a:noAutofit/>
          </a:bodyPr>
          <a:lstStyle/>
          <a:p>
            <a:pPr>
              <a:spcBef>
                <a:spcPts val="0"/>
              </a:spcBef>
              <a:spcAft>
                <a:spcPts val="1200"/>
              </a:spcAft>
            </a:pPr>
            <a:r>
              <a:rPr lang="en-US" sz="3200" dirty="0">
                <a:ea typeface="Malgun Gothic" pitchFamily="34" charset="-127"/>
                <a:cs typeface="Arial" pitchFamily="34" charset="0"/>
              </a:rPr>
              <a:t>General background:</a:t>
            </a:r>
          </a:p>
          <a:p>
            <a:pPr marL="355600" indent="-355600">
              <a:spcBef>
                <a:spcPts val="0"/>
              </a:spcBef>
              <a:spcAft>
                <a:spcPts val="1200"/>
              </a:spcAft>
              <a:buFont typeface="Arial" pitchFamily="34" charset="0"/>
              <a:buChar char="•"/>
            </a:pPr>
            <a:r>
              <a:rPr lang="en-US" sz="3200" dirty="0">
                <a:ea typeface="Malgun Gothic" pitchFamily="34" charset="-127"/>
                <a:cs typeface="Arial" pitchFamily="34" charset="0"/>
              </a:rPr>
              <a:t>Samsung is mature and powerful company enough to design, develop, maintain and evolve its own codebase.</a:t>
            </a:r>
          </a:p>
          <a:p>
            <a:pPr marL="355600" indent="-355600">
              <a:spcBef>
                <a:spcPts val="0"/>
              </a:spcBef>
              <a:spcAft>
                <a:spcPts val="1200"/>
              </a:spcAft>
              <a:buFont typeface="Arial" pitchFamily="34" charset="0"/>
              <a:buChar char="•"/>
            </a:pPr>
            <a:r>
              <a:rPr lang="en-US" sz="3200" dirty="0">
                <a:ea typeface="Malgun Gothic" pitchFamily="34" charset="-127"/>
                <a:cs typeface="Arial" pitchFamily="34" charset="0"/>
              </a:rPr>
              <a:t>The global leader in electronics must not be a permanent “follower” in software.</a:t>
            </a:r>
          </a:p>
          <a:p>
            <a:pPr marL="355600" indent="-355600">
              <a:spcBef>
                <a:spcPts val="0"/>
              </a:spcBef>
              <a:spcAft>
                <a:spcPts val="1200"/>
              </a:spcAft>
              <a:buFont typeface="Arial" pitchFamily="34" charset="0"/>
              <a:buChar char="•"/>
            </a:pPr>
            <a:r>
              <a:rPr lang="en-US" sz="3200" dirty="0">
                <a:ea typeface="Malgun Gothic" pitchFamily="34" charset="-127"/>
                <a:cs typeface="Arial" pitchFamily="34" charset="0"/>
              </a:rPr>
              <a:t>An application programming language for Samsung – is just a first step towards getting the “software independence”.</a:t>
            </a:r>
            <a:endParaRPr lang="ru-RU" sz="3200" dirty="0">
              <a:ea typeface="Malgun Gothic" pitchFamily="34" charset="-127"/>
              <a:cs typeface="Arial" pitchFamily="34" charset="0"/>
            </a:endParaRPr>
          </a:p>
        </p:txBody>
      </p:sp>
      <p:sp>
        <p:nvSpPr>
          <p:cNvPr id="5" name="Title 1"/>
          <p:cNvSpPr txBox="1">
            <a:spLocks/>
          </p:cNvSpPr>
          <p:nvPr/>
        </p:nvSpPr>
        <p:spPr>
          <a:xfrm>
            <a:off x="197768" y="0"/>
            <a:ext cx="8748464" cy="620688"/>
          </a:xfrm>
          <a:prstGeom prst="rect">
            <a:avLst/>
          </a:prstGeom>
        </p:spPr>
        <p:txBody>
          <a:bodyPr>
            <a:no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US" sz="3200" b="1" dirty="0" smtClean="0">
                <a:ea typeface="Malgun Gothic" pitchFamily="34" charset="-127"/>
                <a:cs typeface="Arial" pitchFamily="34" charset="0"/>
              </a:rPr>
              <a:t>Why </a:t>
            </a:r>
            <a:r>
              <a:rPr lang="en-US" sz="3200" b="1" dirty="0">
                <a:ea typeface="Malgun Gothic" pitchFamily="34" charset="-127"/>
                <a:cs typeface="Arial" pitchFamily="34" charset="0"/>
              </a:rPr>
              <a:t>should Samsung think about new </a:t>
            </a:r>
            <a:r>
              <a:rPr lang="en-US" sz="3200" b="1" dirty="0" smtClean="0">
                <a:ea typeface="Malgun Gothic" pitchFamily="34" charset="-127"/>
                <a:cs typeface="Arial" pitchFamily="34" charset="0"/>
              </a:rPr>
              <a:t>language?</a:t>
            </a:r>
            <a:endParaRPr lang="en-US" sz="3200" dirty="0"/>
          </a:p>
        </p:txBody>
      </p:sp>
      <p:sp>
        <p:nvSpPr>
          <p:cNvPr id="6" name="TextBox 5"/>
          <p:cNvSpPr txBox="1"/>
          <p:nvPr/>
        </p:nvSpPr>
        <p:spPr>
          <a:xfrm>
            <a:off x="5004048" y="6488254"/>
            <a:ext cx="1008112"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275118607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57" y="694711"/>
            <a:ext cx="8784976" cy="5801588"/>
          </a:xfrm>
          <a:prstGeom prst="rect">
            <a:avLst/>
          </a:prstGeom>
          <a:noFill/>
        </p:spPr>
        <p:txBody>
          <a:bodyPr wrap="square" lIns="0" tIns="0" rtlCol="0">
            <a:spAutoFit/>
          </a:bodyPr>
          <a:lstStyle/>
          <a:p>
            <a:pPr marL="355600" indent="-355600">
              <a:spcAft>
                <a:spcPts val="600"/>
              </a:spcAft>
              <a:buFont typeface="Arial" pitchFamily="34" charset="0"/>
              <a:buChar char="•"/>
            </a:pPr>
            <a:r>
              <a:rPr lang="en-US" sz="2800" dirty="0" smtClean="0">
                <a:ea typeface="Malgun Gothic" pitchFamily="34" charset="-127"/>
                <a:cs typeface="Arial" pitchFamily="34" charset="0"/>
              </a:rPr>
              <a:t>Existing languages have lots of </a:t>
            </a:r>
            <a:r>
              <a:rPr lang="en-US" sz="2800" b="1" dirty="0" smtClean="0">
                <a:ea typeface="Malgun Gothic" pitchFamily="34" charset="-127"/>
                <a:cs typeface="Arial" pitchFamily="34" charset="0"/>
              </a:rPr>
              <a:t>disadvantages</a:t>
            </a:r>
            <a:r>
              <a:rPr lang="en-US" sz="2800" dirty="0" smtClean="0">
                <a:ea typeface="Malgun Gothic" pitchFamily="34" charset="-127"/>
                <a:cs typeface="Arial" pitchFamily="34" charset="0"/>
              </a:rPr>
              <a:t>: they are archaic, unsafe, inefficient, awkward and too complicated and hard for programming &amp; maintenance… Companies (&amp; developers) are not happy about them.</a:t>
            </a:r>
          </a:p>
          <a:p>
            <a:pPr marL="355600" indent="-355600">
              <a:spcAft>
                <a:spcPts val="600"/>
              </a:spcAft>
              <a:buFont typeface="Arial" pitchFamily="34" charset="0"/>
              <a:buChar char="•"/>
            </a:pPr>
            <a:r>
              <a:rPr lang="en-US" sz="2800" dirty="0" smtClean="0">
                <a:ea typeface="Malgun Gothic" pitchFamily="34" charset="-127"/>
                <a:cs typeface="Arial" pitchFamily="34" charset="0"/>
              </a:rPr>
              <a:t>Existing languages are </a:t>
            </a:r>
            <a:r>
              <a:rPr lang="en-US" sz="2800" b="1" dirty="0" smtClean="0">
                <a:ea typeface="Malgun Gothic" pitchFamily="34" charset="-127"/>
                <a:cs typeface="Arial" pitchFamily="34" charset="0"/>
              </a:rPr>
              <a:t>not suitable</a:t>
            </a:r>
            <a:r>
              <a:rPr lang="en-US" sz="2800" dirty="0" smtClean="0">
                <a:ea typeface="Malgun Gothic" pitchFamily="34" charset="-127"/>
                <a:cs typeface="Arial" pitchFamily="34" charset="0"/>
              </a:rPr>
              <a:t> for solving current problems (e.g. web </a:t>
            </a:r>
            <a:r>
              <a:rPr lang="en-US" sz="2800" dirty="0" err="1" smtClean="0">
                <a:ea typeface="Malgun Gothic" pitchFamily="34" charset="-127"/>
                <a:cs typeface="Arial" pitchFamily="34" charset="0"/>
              </a:rPr>
              <a:t>prog</a:t>
            </a:r>
            <a:r>
              <a:rPr lang="en-US" sz="2800" dirty="0" smtClean="0">
                <a:ea typeface="Malgun Gothic" pitchFamily="34" charset="-127"/>
                <a:cs typeface="Arial" pitchFamily="34" charset="0"/>
              </a:rPr>
              <a:t>, concurrency etc.)</a:t>
            </a:r>
          </a:p>
          <a:p>
            <a:pPr marL="355600" indent="-355600">
              <a:buFont typeface="Arial" pitchFamily="34" charset="0"/>
              <a:buChar char="•"/>
            </a:pPr>
            <a:r>
              <a:rPr lang="en-US" sz="2800" dirty="0" smtClean="0">
                <a:ea typeface="Malgun Gothic" pitchFamily="34" charset="-127"/>
                <a:cs typeface="Arial" pitchFamily="34" charset="0"/>
              </a:rPr>
              <a:t>The language evolution is under the control of third parties. Companies promoting new languages prefer to keep tools they use under their own control.</a:t>
            </a:r>
          </a:p>
          <a:p>
            <a:pPr marL="355600" indent="-355600">
              <a:buFont typeface="Arial" pitchFamily="34" charset="0"/>
              <a:buChar char="•"/>
            </a:pPr>
            <a:r>
              <a:rPr lang="en-US" sz="2800" dirty="0" smtClean="0">
                <a:ea typeface="Malgun Gothic" pitchFamily="34" charset="-127"/>
                <a:cs typeface="Arial" pitchFamily="34" charset="0"/>
              </a:rPr>
              <a:t>New languages are considered as a means for vendor lock-in, for software solution protection, and for developer’s retention. </a:t>
            </a:r>
            <a:endParaRPr lang="en-US" sz="2800" dirty="0" smtClean="0">
              <a:ea typeface="HY견고딕" pitchFamily="18" charset="-127"/>
              <a:cs typeface="Arial" pitchFamily="34" charset="0"/>
            </a:endParaRPr>
          </a:p>
        </p:txBody>
      </p:sp>
      <p:sp>
        <p:nvSpPr>
          <p:cNvPr id="4" name="Title 1"/>
          <p:cNvSpPr txBox="1">
            <a:spLocks/>
          </p:cNvSpPr>
          <p:nvPr/>
        </p:nvSpPr>
        <p:spPr>
          <a:xfrm>
            <a:off x="395536" y="0"/>
            <a:ext cx="8229600" cy="620688"/>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US" dirty="0" smtClean="0"/>
              <a:t>Why </a:t>
            </a:r>
            <a:r>
              <a:rPr lang="en-US" dirty="0"/>
              <a:t>New </a:t>
            </a:r>
            <a:r>
              <a:rPr lang="en-US" dirty="0" smtClean="0"/>
              <a:t>Languages?</a:t>
            </a:r>
            <a:endParaRPr lang="en-US" sz="3600" dirty="0"/>
          </a:p>
        </p:txBody>
      </p:sp>
      <p:sp>
        <p:nvSpPr>
          <p:cNvPr id="5" name="TextBox 4"/>
          <p:cNvSpPr txBox="1"/>
          <p:nvPr/>
        </p:nvSpPr>
        <p:spPr>
          <a:xfrm>
            <a:off x="5004048" y="6488254"/>
            <a:ext cx="1008112"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19087963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52" y="1140151"/>
            <a:ext cx="8784976" cy="4247317"/>
          </a:xfrm>
          <a:prstGeom prst="rect">
            <a:avLst/>
          </a:prstGeom>
          <a:noFill/>
        </p:spPr>
        <p:txBody>
          <a:bodyPr wrap="square" lIns="0" tIns="0" rtlCol="0">
            <a:spAutoFit/>
          </a:bodyPr>
          <a:lstStyle/>
          <a:p>
            <a:pPr marL="355600" indent="-355600">
              <a:spcAft>
                <a:spcPts val="600"/>
              </a:spcAft>
              <a:buFont typeface="Arial" pitchFamily="34" charset="0"/>
              <a:buChar char="•"/>
            </a:pPr>
            <a:r>
              <a:rPr lang="en-US" sz="3200" dirty="0" smtClean="0">
                <a:ea typeface="Malgun Gothic" pitchFamily="34" charset="-127"/>
                <a:cs typeface="Arial" pitchFamily="34" charset="0"/>
              </a:rPr>
              <a:t>There are some glaring flaws of JavaScript, see </a:t>
            </a:r>
            <a:r>
              <a:rPr lang="en-US" sz="3200" dirty="0" smtClean="0">
                <a:ea typeface="Malgun Gothic" pitchFamily="34" charset="-127"/>
                <a:cs typeface="Arial" pitchFamily="34" charset="0"/>
                <a:hlinkClick r:id="rId2" action="ppaction://hlinksldjump"/>
              </a:rPr>
              <a:t>slides at the end of the backup section</a:t>
            </a:r>
            <a:r>
              <a:rPr lang="en-US" sz="3200" dirty="0" smtClean="0">
                <a:ea typeface="Malgun Gothic" pitchFamily="34" charset="-127"/>
                <a:cs typeface="Arial" pitchFamily="34" charset="0"/>
              </a:rPr>
              <a:t>.</a:t>
            </a:r>
          </a:p>
          <a:p>
            <a:pPr marL="355600" indent="-355600">
              <a:spcAft>
                <a:spcPts val="600"/>
              </a:spcAft>
              <a:buFont typeface="Arial" pitchFamily="34" charset="0"/>
              <a:buChar char="•"/>
            </a:pPr>
            <a:r>
              <a:rPr lang="en-US" sz="3200" dirty="0" smtClean="0">
                <a:ea typeface="Malgun Gothic" pitchFamily="34" charset="-127"/>
                <a:cs typeface="Arial" pitchFamily="34" charset="0"/>
              </a:rPr>
              <a:t>For defects and pitfalls of C++, refer to well-known “</a:t>
            </a:r>
            <a:r>
              <a:rPr lang="en-US" sz="3200" b="1" dirty="0" smtClean="0">
                <a:ea typeface="Malgun Gothic" pitchFamily="34" charset="-127"/>
                <a:cs typeface="Arial" pitchFamily="34" charset="0"/>
              </a:rPr>
              <a:t>A Critique of C++</a:t>
            </a:r>
            <a:r>
              <a:rPr lang="en-US" sz="3200" dirty="0" smtClean="0">
                <a:ea typeface="Malgun Gothic" pitchFamily="34" charset="-127"/>
                <a:cs typeface="Arial" pitchFamily="34" charset="0"/>
              </a:rPr>
              <a:t>” by Ian Joyner, </a:t>
            </a:r>
            <a:r>
              <a:rPr lang="en-US" sz="2800" dirty="0" smtClean="0">
                <a:ea typeface="Malgun Gothic" pitchFamily="34" charset="-127"/>
                <a:cs typeface="Arial" pitchFamily="34" charset="0"/>
                <a:hlinkClick r:id="rId3"/>
              </a:rPr>
              <a:t>http://www.literateprogramming.com/c++critique.pdf</a:t>
            </a:r>
            <a:r>
              <a:rPr lang="en-US" sz="2800" dirty="0" smtClean="0">
                <a:ea typeface="Malgun Gothic" pitchFamily="34" charset="-127"/>
                <a:cs typeface="Arial" pitchFamily="34" charset="0"/>
              </a:rPr>
              <a:t>,</a:t>
            </a:r>
            <a:br>
              <a:rPr lang="en-US" sz="2800" dirty="0" smtClean="0">
                <a:ea typeface="Malgun Gothic" pitchFamily="34" charset="-127"/>
                <a:cs typeface="Arial" pitchFamily="34" charset="0"/>
              </a:rPr>
            </a:br>
            <a:r>
              <a:rPr lang="en-US" sz="2800" dirty="0" smtClean="0">
                <a:ea typeface="Malgun Gothic" pitchFamily="34" charset="-127"/>
                <a:cs typeface="Arial" pitchFamily="34" charset="0"/>
              </a:rPr>
              <a:t>and </a:t>
            </a:r>
            <a:r>
              <a:rPr lang="en-US" sz="2800" i="1" dirty="0" smtClean="0">
                <a:ea typeface="Malgun Gothic" pitchFamily="34" charset="-127"/>
                <a:cs typeface="Arial" pitchFamily="34" charset="0"/>
              </a:rPr>
              <a:t>many</a:t>
            </a:r>
            <a:r>
              <a:rPr lang="en-US" sz="2800" dirty="0" smtClean="0">
                <a:ea typeface="Malgun Gothic" pitchFamily="34" charset="-127"/>
                <a:cs typeface="Arial" pitchFamily="34" charset="0"/>
              </a:rPr>
              <a:t> other publications.</a:t>
            </a:r>
            <a:br>
              <a:rPr lang="en-US" sz="2800" dirty="0" smtClean="0">
                <a:ea typeface="Malgun Gothic" pitchFamily="34" charset="-127"/>
                <a:cs typeface="Arial" pitchFamily="34" charset="0"/>
              </a:rPr>
            </a:br>
            <a:r>
              <a:rPr lang="en-US" sz="2800" dirty="0" smtClean="0">
                <a:ea typeface="Malgun Gothic" pitchFamily="34" charset="-127"/>
                <a:cs typeface="Arial" pitchFamily="34" charset="0"/>
              </a:rPr>
              <a:t/>
            </a:r>
            <a:br>
              <a:rPr lang="en-US" sz="2800" dirty="0" smtClean="0">
                <a:ea typeface="Malgun Gothic" pitchFamily="34" charset="-127"/>
                <a:cs typeface="Arial" pitchFamily="34" charset="0"/>
              </a:rPr>
            </a:br>
            <a:r>
              <a:rPr lang="en-US" sz="2800" dirty="0" smtClean="0">
                <a:ea typeface="Malgun Gothic" pitchFamily="34" charset="-127"/>
                <a:cs typeface="Arial" pitchFamily="34" charset="0"/>
              </a:rPr>
              <a:t>(See also </a:t>
            </a:r>
            <a:r>
              <a:rPr lang="en-US" sz="2800" dirty="0" err="1" smtClean="0">
                <a:ea typeface="Malgun Gothic" pitchFamily="34" charset="-127"/>
                <a:cs typeface="Arial" pitchFamily="34" charset="0"/>
              </a:rPr>
              <a:t>Stroustrup’s</a:t>
            </a:r>
            <a:r>
              <a:rPr lang="en-US" sz="2800" dirty="0" smtClean="0">
                <a:ea typeface="Malgun Gothic" pitchFamily="34" charset="-127"/>
                <a:cs typeface="Arial" pitchFamily="34" charset="0"/>
              </a:rPr>
              <a:t> </a:t>
            </a:r>
            <a:r>
              <a:rPr lang="en-US" sz="2800" i="1" dirty="0" smtClean="0">
                <a:ea typeface="Malgun Gothic" pitchFamily="34" charset="-127"/>
                <a:cs typeface="Arial" pitchFamily="34" charset="0"/>
              </a:rPr>
              <a:t>Design and Evolution of C++</a:t>
            </a:r>
            <a:r>
              <a:rPr lang="en-US" sz="2800" dirty="0" smtClean="0">
                <a:ea typeface="Malgun Gothic" pitchFamily="34" charset="-127"/>
                <a:cs typeface="Arial" pitchFamily="34" charset="0"/>
              </a:rPr>
              <a:t> for some criticism of </a:t>
            </a:r>
            <a:r>
              <a:rPr lang="en-US" sz="2800" i="1" dirty="0" smtClean="0">
                <a:ea typeface="Malgun Gothic" pitchFamily="34" charset="-127"/>
                <a:cs typeface="Arial" pitchFamily="34" charset="0"/>
              </a:rPr>
              <a:t>both</a:t>
            </a:r>
            <a:r>
              <a:rPr lang="en-US" sz="2800" dirty="0" smtClean="0">
                <a:ea typeface="Malgun Gothic" pitchFamily="34" charset="-127"/>
                <a:cs typeface="Arial" pitchFamily="34" charset="0"/>
              </a:rPr>
              <a:t> C &amp; C++ design.)</a:t>
            </a:r>
          </a:p>
        </p:txBody>
      </p:sp>
      <p:sp>
        <p:nvSpPr>
          <p:cNvPr id="4" name="Title 1"/>
          <p:cNvSpPr txBox="1">
            <a:spLocks/>
          </p:cNvSpPr>
          <p:nvPr/>
        </p:nvSpPr>
        <p:spPr>
          <a:xfrm>
            <a:off x="395536" y="0"/>
            <a:ext cx="8229600" cy="620688"/>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US" dirty="0" smtClean="0"/>
              <a:t>Why </a:t>
            </a:r>
            <a:r>
              <a:rPr lang="en-US" dirty="0"/>
              <a:t>New </a:t>
            </a:r>
            <a:r>
              <a:rPr lang="en-US" dirty="0" smtClean="0"/>
              <a:t>Languages?</a:t>
            </a:r>
            <a:endParaRPr lang="en-US" sz="3600" dirty="0"/>
          </a:p>
        </p:txBody>
      </p:sp>
      <p:sp>
        <p:nvSpPr>
          <p:cNvPr id="5" name="TextBox 4"/>
          <p:cNvSpPr txBox="1"/>
          <p:nvPr/>
        </p:nvSpPr>
        <p:spPr>
          <a:xfrm>
            <a:off x="5004048" y="6488254"/>
            <a:ext cx="1008112" cy="369332"/>
          </a:xfrm>
          <a:prstGeom prst="rect">
            <a:avLst/>
          </a:prstGeom>
          <a:noFill/>
        </p:spPr>
        <p:txBody>
          <a:bodyPr wrap="square" rtlCol="0">
            <a:spAutoFit/>
          </a:bodyPr>
          <a:lstStyle/>
          <a:p>
            <a:r>
              <a:rPr lang="en-US" dirty="0" smtClean="0">
                <a:hlinkClick r:id="rId4" action="ppaction://hlinksldjump"/>
              </a:rPr>
              <a:t>Back</a:t>
            </a:r>
            <a:endParaRPr lang="en-US" dirty="0"/>
          </a:p>
        </p:txBody>
      </p:sp>
    </p:spTree>
    <p:extLst>
      <p:ext uri="{BB962C8B-B14F-4D97-AF65-F5344CB8AC3E}">
        <p14:creationId xmlns:p14="http://schemas.microsoft.com/office/powerpoint/2010/main" val="178342702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Example1: </a:t>
            </a:r>
            <a:r>
              <a:rPr lang="en-US" sz="3600" dirty="0" smtClean="0"/>
              <a:t>Parallel programming with classes</a:t>
            </a:r>
            <a:endParaRPr lang="en-US" sz="3600" dirty="0"/>
          </a:p>
        </p:txBody>
      </p:sp>
      <p:sp>
        <p:nvSpPr>
          <p:cNvPr id="3" name="Content Placeholder 2"/>
          <p:cNvSpPr>
            <a:spLocks noGrp="1"/>
          </p:cNvSpPr>
          <p:nvPr>
            <p:ph idx="1"/>
          </p:nvPr>
        </p:nvSpPr>
        <p:spPr>
          <a:xfrm>
            <a:off x="53222" y="1340767"/>
            <a:ext cx="8856984" cy="5182303"/>
          </a:xfrm>
        </p:spPr>
        <p:txBody>
          <a:bodyPr>
            <a:normAutofit/>
          </a:bodyPr>
          <a:lstStyle/>
          <a:p>
            <a:r>
              <a:rPr lang="en-US" sz="2800" b="1" dirty="0" smtClean="0"/>
              <a:t>High-level(class-level) parallelism </a:t>
            </a:r>
          </a:p>
          <a:p>
            <a:pPr>
              <a:buNone/>
            </a:pPr>
            <a:r>
              <a:rPr lang="en-US" sz="2800" dirty="0" smtClean="0"/>
              <a:t>   : </a:t>
            </a:r>
            <a:r>
              <a:rPr lang="en-US" sz="2000" dirty="0" smtClean="0"/>
              <a:t>done by the SW developer describing which object will be handled by another processing element. Only 1 keyword in the language.</a:t>
            </a:r>
          </a:p>
          <a:p>
            <a:pPr>
              <a:buNone/>
            </a:pPr>
            <a:endParaRPr lang="en-US" sz="2000" dirty="0" smtClean="0"/>
          </a:p>
          <a:p>
            <a:pPr marL="457200" lvl="1" indent="0">
              <a:buNone/>
            </a:pPr>
            <a:endParaRPr lang="en-US" sz="2400" dirty="0" smtClean="0"/>
          </a:p>
          <a:p>
            <a:pPr marL="457200" lvl="1" indent="0">
              <a:buNone/>
            </a:pPr>
            <a:endParaRPr lang="en-US" sz="2400" dirty="0"/>
          </a:p>
          <a:p>
            <a:r>
              <a:rPr lang="en-US" sz="2800" b="1" dirty="0" smtClean="0"/>
              <a:t>Low-level(routine-level) parallelism</a:t>
            </a:r>
          </a:p>
          <a:p>
            <a:pPr>
              <a:buNone/>
            </a:pPr>
            <a:r>
              <a:rPr lang="en-US" sz="2800" dirty="0" smtClean="0"/>
              <a:t>   : </a:t>
            </a:r>
            <a:r>
              <a:rPr lang="en-US" sz="2000" dirty="0" smtClean="0"/>
              <a:t>done automatically within the class routines by the compiler</a:t>
            </a:r>
          </a:p>
          <a:p>
            <a:pPr marL="0" indent="0">
              <a:buNone/>
            </a:pPr>
            <a:endParaRPr lang="en-US" sz="2000" dirty="0" smtClean="0"/>
          </a:p>
        </p:txBody>
      </p:sp>
      <p:sp>
        <p:nvSpPr>
          <p:cNvPr id="4" name="Rounded Rectangle 3"/>
          <p:cNvSpPr/>
          <p:nvPr/>
        </p:nvSpPr>
        <p:spPr>
          <a:xfrm>
            <a:off x="1691680" y="2780928"/>
            <a:ext cx="5976664" cy="108012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a:t>
            </a:r>
            <a:r>
              <a:rPr lang="en-US" dirty="0" smtClean="0">
                <a:solidFill>
                  <a:schemeClr val="tx1"/>
                </a:solidFill>
              </a:rPr>
              <a:t>:  </a:t>
            </a:r>
            <a:r>
              <a:rPr lang="en-US" b="1" dirty="0" smtClean="0">
                <a:solidFill>
                  <a:schemeClr val="tx1"/>
                </a:solidFill>
              </a:rPr>
              <a:t>separate</a:t>
            </a:r>
            <a:r>
              <a:rPr lang="en-US" dirty="0" smtClean="0">
                <a:solidFill>
                  <a:schemeClr val="tx1"/>
                </a:solidFill>
              </a:rPr>
              <a:t> A = new A();</a:t>
            </a:r>
          </a:p>
          <a:p>
            <a:r>
              <a:rPr lang="en-US" dirty="0" err="1" smtClean="0">
                <a:solidFill>
                  <a:schemeClr val="tx1"/>
                </a:solidFill>
              </a:rPr>
              <a:t>a.procedure_fromA_call</a:t>
            </a:r>
            <a:r>
              <a:rPr lang="en-US" dirty="0" smtClean="0">
                <a:solidFill>
                  <a:schemeClr val="tx1"/>
                </a:solidFill>
              </a:rPr>
              <a:t> (); //</a:t>
            </a:r>
            <a:r>
              <a:rPr lang="en-US" dirty="0" err="1" smtClean="0">
                <a:solidFill>
                  <a:schemeClr val="tx1"/>
                </a:solidFill>
              </a:rPr>
              <a:t>async</a:t>
            </a:r>
            <a:r>
              <a:rPr lang="en-US" dirty="0" smtClean="0">
                <a:solidFill>
                  <a:schemeClr val="tx1"/>
                </a:solidFill>
              </a:rPr>
              <a:t> call</a:t>
            </a:r>
          </a:p>
          <a:p>
            <a:r>
              <a:rPr lang="en-US" dirty="0" smtClean="0">
                <a:solidFill>
                  <a:schemeClr val="tx1"/>
                </a:solidFill>
              </a:rPr>
              <a:t>b := </a:t>
            </a:r>
            <a:r>
              <a:rPr lang="en-US" dirty="0" err="1" smtClean="0">
                <a:solidFill>
                  <a:schemeClr val="tx1"/>
                </a:solidFill>
              </a:rPr>
              <a:t>a.function_from_A_call</a:t>
            </a:r>
            <a:r>
              <a:rPr lang="en-US" dirty="0" smtClean="0">
                <a:solidFill>
                  <a:schemeClr val="tx1"/>
                </a:solidFill>
              </a:rPr>
              <a:t> (); // sync call</a:t>
            </a:r>
            <a:endParaRPr lang="en-US" dirty="0">
              <a:solidFill>
                <a:schemeClr val="tx1"/>
              </a:solidFill>
            </a:endParaRPr>
          </a:p>
        </p:txBody>
      </p:sp>
      <p:sp>
        <p:nvSpPr>
          <p:cNvPr id="5" name="Rounded Rectangle 4"/>
          <p:cNvSpPr/>
          <p:nvPr/>
        </p:nvSpPr>
        <p:spPr>
          <a:xfrm>
            <a:off x="1763688" y="4869160"/>
            <a:ext cx="5976664" cy="136815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a:t>
            </a:r>
            <a:r>
              <a:rPr lang="en-US" dirty="0" smtClean="0">
                <a:solidFill>
                  <a:schemeClr val="tx1"/>
                </a:solidFill>
              </a:rPr>
              <a:t>or  (integer i := 1 to n) {</a:t>
            </a:r>
          </a:p>
          <a:p>
            <a:r>
              <a:rPr lang="en-US" dirty="0" smtClean="0">
                <a:solidFill>
                  <a:schemeClr val="tx1"/>
                </a:solidFill>
              </a:rPr>
              <a:t>	// compiler is to identify if the loop body can be 	// executed  in parallel </a:t>
            </a:r>
          </a:p>
          <a:p>
            <a:r>
              <a:rPr lang="en-US" dirty="0" smtClean="0">
                <a:solidFill>
                  <a:schemeClr val="tx1"/>
                </a:solidFill>
              </a:rPr>
              <a:t>}</a:t>
            </a:r>
            <a:endParaRPr lang="en-US" dirty="0">
              <a:solidFill>
                <a:schemeClr val="tx1"/>
              </a:solidFill>
            </a:endParaRPr>
          </a:p>
        </p:txBody>
      </p:sp>
      <p:sp>
        <p:nvSpPr>
          <p:cNvPr id="7" name="TextBox 6"/>
          <p:cNvSpPr txBox="1"/>
          <p:nvPr/>
        </p:nvSpPr>
        <p:spPr>
          <a:xfrm>
            <a:off x="251520" y="764704"/>
            <a:ext cx="8568952" cy="584775"/>
          </a:xfrm>
          <a:prstGeom prst="rect">
            <a:avLst/>
          </a:prstGeom>
          <a:solidFill>
            <a:srgbClr val="0066FF"/>
          </a:solidFill>
          <a:ln w="25400">
            <a:noFill/>
          </a:ln>
        </p:spPr>
        <p:txBody>
          <a:bodyPr wrap="square" rtlCol="0">
            <a:spAutoFit/>
          </a:bodyPr>
          <a:lstStyle/>
          <a:p>
            <a:pPr algn="ctr"/>
            <a:r>
              <a:rPr lang="en-US" sz="3200" b="1" dirty="0" smtClean="0">
                <a:solidFill>
                  <a:schemeClr val="bg1"/>
                </a:solidFill>
              </a:rPr>
              <a:t>Parallel programming can be more easy!</a:t>
            </a:r>
          </a:p>
        </p:txBody>
      </p:sp>
      <p:sp>
        <p:nvSpPr>
          <p:cNvPr id="8" name="TextBox 7"/>
          <p:cNvSpPr txBox="1"/>
          <p:nvPr/>
        </p:nvSpPr>
        <p:spPr>
          <a:xfrm>
            <a:off x="5004048" y="6488254"/>
            <a:ext cx="1008112"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331686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fontScale="90000"/>
          </a:bodyPr>
          <a:lstStyle/>
          <a:p>
            <a:r>
              <a:rPr lang="en-US" dirty="0" smtClean="0"/>
              <a:t>Example2: </a:t>
            </a:r>
            <a:r>
              <a:rPr lang="en-US" sz="3600" dirty="0" smtClean="0"/>
              <a:t>Programming with classes &amp; predicates</a:t>
            </a:r>
            <a:endParaRPr lang="en-US" sz="3600" dirty="0"/>
          </a:p>
        </p:txBody>
      </p:sp>
      <p:sp>
        <p:nvSpPr>
          <p:cNvPr id="3" name="Content Placeholder 2"/>
          <p:cNvSpPr>
            <a:spLocks noGrp="1"/>
          </p:cNvSpPr>
          <p:nvPr>
            <p:ph idx="1"/>
          </p:nvPr>
        </p:nvSpPr>
        <p:spPr/>
        <p:txBody>
          <a:bodyPr>
            <a:normAutofit/>
          </a:bodyPr>
          <a:lstStyle/>
          <a:p>
            <a:r>
              <a:rPr lang="en-US" dirty="0" smtClean="0"/>
              <a:t>Low complexity of debugging </a:t>
            </a:r>
          </a:p>
          <a:p>
            <a:pPr>
              <a:buNone/>
            </a:pPr>
            <a:r>
              <a:rPr lang="en-US" dirty="0" smtClean="0"/>
              <a:t>   : </a:t>
            </a:r>
            <a:r>
              <a:rPr lang="en-US" sz="2600" dirty="0" smtClean="0"/>
              <a:t>Stating program correctness and checking it at run-time allows dramatically minimize the complexity of debugging</a:t>
            </a:r>
          </a:p>
          <a:p>
            <a:pPr>
              <a:buNone/>
            </a:pPr>
            <a:r>
              <a:rPr lang="en-US" sz="2600" dirty="0" smtClean="0"/>
              <a:t>    : Every access to class routines is protected with predicates</a:t>
            </a:r>
          </a:p>
          <a:p>
            <a:pPr marL="0" indent="0">
              <a:buNone/>
            </a:pPr>
            <a:endParaRPr lang="en-US" dirty="0" smtClean="0"/>
          </a:p>
          <a:p>
            <a:endParaRPr lang="en-US" dirty="0" smtClean="0"/>
          </a:p>
          <a:p>
            <a:endParaRPr lang="en-US" dirty="0" smtClean="0"/>
          </a:p>
          <a:p>
            <a:endParaRPr lang="en-US" dirty="0" smtClean="0"/>
          </a:p>
          <a:p>
            <a:pPr marL="0" indent="0">
              <a:buNone/>
            </a:pPr>
            <a:endParaRPr lang="en-US" dirty="0"/>
          </a:p>
          <a:p>
            <a:endParaRPr lang="en-US" dirty="0" smtClean="0"/>
          </a:p>
          <a:p>
            <a:pPr marL="0" indent="0">
              <a:buNone/>
            </a:pPr>
            <a:endParaRPr lang="en-US" dirty="0"/>
          </a:p>
          <a:p>
            <a:endParaRPr lang="en-US" dirty="0">
              <a:solidFill>
                <a:schemeClr val="bg1"/>
              </a:solidFill>
            </a:endParaRPr>
          </a:p>
        </p:txBody>
      </p:sp>
      <p:sp>
        <p:nvSpPr>
          <p:cNvPr id="4" name="Rounded Rectangle 3"/>
          <p:cNvSpPr/>
          <p:nvPr/>
        </p:nvSpPr>
        <p:spPr>
          <a:xfrm>
            <a:off x="683568" y="2852936"/>
            <a:ext cx="3816424" cy="3132348"/>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endParaRPr>
          </a:p>
          <a:p>
            <a:r>
              <a:rPr lang="en-US" b="1" dirty="0" smtClean="0">
                <a:solidFill>
                  <a:schemeClr val="tx1"/>
                </a:solidFill>
              </a:rPr>
              <a:t>class</a:t>
            </a:r>
            <a:r>
              <a:rPr lang="en-US" dirty="0" smtClean="0">
                <a:solidFill>
                  <a:schemeClr val="tx1"/>
                </a:solidFill>
              </a:rPr>
              <a:t> A</a:t>
            </a:r>
          </a:p>
          <a:p>
            <a:r>
              <a:rPr lang="en-US" dirty="0" err="1" smtClean="0">
                <a:solidFill>
                  <a:schemeClr val="tx1"/>
                </a:solidFill>
              </a:rPr>
              <a:t>routine_foo</a:t>
            </a:r>
            <a:r>
              <a:rPr lang="en-US" dirty="0" smtClean="0">
                <a:solidFill>
                  <a:schemeClr val="tx1"/>
                </a:solidFill>
              </a:rPr>
              <a:t> (arg1: T1; arg2: T2) is</a:t>
            </a:r>
          </a:p>
          <a:p>
            <a:r>
              <a:rPr lang="en-US" b="1" dirty="0" smtClean="0">
                <a:solidFill>
                  <a:schemeClr val="tx1"/>
                </a:solidFill>
              </a:rPr>
              <a:t>require</a:t>
            </a:r>
            <a:r>
              <a:rPr lang="en-US" dirty="0" smtClean="0">
                <a:solidFill>
                  <a:schemeClr val="tx1"/>
                </a:solidFill>
              </a:rPr>
              <a:t>   </a:t>
            </a:r>
          </a:p>
          <a:p>
            <a:r>
              <a:rPr lang="en-US" dirty="0">
                <a:solidFill>
                  <a:schemeClr val="tx1"/>
                </a:solidFill>
              </a:rPr>
              <a:t>	</a:t>
            </a:r>
            <a:r>
              <a:rPr lang="en-US" dirty="0" smtClean="0">
                <a:solidFill>
                  <a:schemeClr val="tx1"/>
                </a:solidFill>
              </a:rPr>
              <a:t>predicate1; predicate2;</a:t>
            </a:r>
          </a:p>
          <a:p>
            <a:r>
              <a:rPr lang="en-US" dirty="0" smtClean="0">
                <a:solidFill>
                  <a:schemeClr val="tx1"/>
                </a:solidFill>
              </a:rPr>
              <a:t>// routine body</a:t>
            </a:r>
          </a:p>
          <a:p>
            <a:r>
              <a:rPr lang="en-US" b="1" dirty="0">
                <a:solidFill>
                  <a:schemeClr val="tx1"/>
                </a:solidFill>
              </a:rPr>
              <a:t>e</a:t>
            </a:r>
            <a:r>
              <a:rPr lang="en-US" b="1" dirty="0" smtClean="0">
                <a:solidFill>
                  <a:schemeClr val="tx1"/>
                </a:solidFill>
              </a:rPr>
              <a:t>nsure</a:t>
            </a:r>
          </a:p>
          <a:p>
            <a:r>
              <a:rPr lang="en-US" dirty="0">
                <a:solidFill>
                  <a:schemeClr val="tx1"/>
                </a:solidFill>
              </a:rPr>
              <a:t>	</a:t>
            </a:r>
            <a:r>
              <a:rPr lang="en-US" dirty="0" smtClean="0">
                <a:solidFill>
                  <a:schemeClr val="tx1"/>
                </a:solidFill>
              </a:rPr>
              <a:t>predicate3; predicate4;</a:t>
            </a:r>
          </a:p>
          <a:p>
            <a:r>
              <a:rPr lang="en-US" b="1" dirty="0" smtClean="0">
                <a:solidFill>
                  <a:schemeClr val="tx1"/>
                </a:solidFill>
              </a:rPr>
              <a:t>end</a:t>
            </a:r>
          </a:p>
          <a:p>
            <a:r>
              <a:rPr lang="en-US" b="1" dirty="0">
                <a:solidFill>
                  <a:schemeClr val="tx1"/>
                </a:solidFill>
              </a:rPr>
              <a:t>i</a:t>
            </a:r>
            <a:r>
              <a:rPr lang="en-US" b="1" dirty="0" smtClean="0">
                <a:solidFill>
                  <a:schemeClr val="tx1"/>
                </a:solidFill>
              </a:rPr>
              <a:t>nvariant</a:t>
            </a:r>
          </a:p>
          <a:p>
            <a:r>
              <a:rPr lang="en-US" b="1" dirty="0">
                <a:solidFill>
                  <a:schemeClr val="tx1"/>
                </a:solidFill>
              </a:rPr>
              <a:t>	</a:t>
            </a:r>
            <a:r>
              <a:rPr lang="en-US" dirty="0" smtClean="0">
                <a:solidFill>
                  <a:schemeClr val="tx1"/>
                </a:solidFill>
              </a:rPr>
              <a:t>predicate5; predicate6;</a:t>
            </a:r>
          </a:p>
          <a:p>
            <a:r>
              <a:rPr lang="en-US" b="1" dirty="0" smtClean="0">
                <a:solidFill>
                  <a:schemeClr val="tx1"/>
                </a:solidFill>
              </a:rPr>
              <a:t>end</a:t>
            </a:r>
          </a:p>
          <a:p>
            <a:endParaRPr lang="en-US" dirty="0">
              <a:solidFill>
                <a:schemeClr val="tx1"/>
              </a:solidFill>
            </a:endParaRPr>
          </a:p>
        </p:txBody>
      </p:sp>
      <p:sp>
        <p:nvSpPr>
          <p:cNvPr id="6" name="Rounded Rectangle 3"/>
          <p:cNvSpPr/>
          <p:nvPr/>
        </p:nvSpPr>
        <p:spPr>
          <a:xfrm>
            <a:off x="4716016" y="2852936"/>
            <a:ext cx="3816424" cy="3132348"/>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Predicate: </a:t>
            </a:r>
            <a:r>
              <a:rPr lang="en-US" dirty="0">
                <a:solidFill>
                  <a:schemeClr val="tx1"/>
                </a:solidFill>
              </a:rPr>
              <a:t>In </a:t>
            </a:r>
            <a:r>
              <a:rPr lang="en-US" dirty="0">
                <a:solidFill>
                  <a:schemeClr val="tx1"/>
                </a:solidFill>
                <a:hlinkClick r:id="rId2" action="ppaction://hlinkfile" tooltip="Mathematics"/>
              </a:rPr>
              <a:t>mathematics</a:t>
            </a:r>
            <a:r>
              <a:rPr lang="en-US" dirty="0">
                <a:solidFill>
                  <a:schemeClr val="tx1"/>
                </a:solidFill>
              </a:rPr>
              <a:t>, a predicate is commonly understood to be a </a:t>
            </a:r>
            <a:r>
              <a:rPr lang="en-US" dirty="0">
                <a:solidFill>
                  <a:schemeClr val="tx1"/>
                </a:solidFill>
                <a:hlinkClick r:id="rId3" action="ppaction://hlinkfile" tooltip="Boolean-valued function"/>
              </a:rPr>
              <a:t>Boolean-valued function</a:t>
            </a:r>
            <a:r>
              <a:rPr lang="en-US" dirty="0">
                <a:solidFill>
                  <a:schemeClr val="tx1"/>
                </a:solidFill>
              </a:rPr>
              <a:t> P: X→ {true, false}, called the predicate on X. Informally, a predicate is a statement that may be true or false depending on the values of its </a:t>
            </a:r>
            <a:r>
              <a:rPr lang="en-US" dirty="0" smtClean="0">
                <a:solidFill>
                  <a:schemeClr val="tx1"/>
                </a:solidFill>
              </a:rPr>
              <a:t>variables. </a:t>
            </a:r>
            <a:br>
              <a:rPr lang="en-US" dirty="0" smtClean="0">
                <a:solidFill>
                  <a:schemeClr val="tx1"/>
                </a:solidFill>
              </a:rPr>
            </a:br>
            <a:r>
              <a:rPr lang="en-US" dirty="0" smtClean="0">
                <a:solidFill>
                  <a:schemeClr val="tx1"/>
                </a:solidFill>
              </a:rPr>
              <a:t>E.g. arg1 == arg2 is a predicate</a:t>
            </a:r>
            <a:endParaRPr lang="en-US" dirty="0">
              <a:solidFill>
                <a:schemeClr val="tx1"/>
              </a:solidFill>
            </a:endParaRPr>
          </a:p>
          <a:p>
            <a:endParaRPr lang="en-US" dirty="0">
              <a:solidFill>
                <a:schemeClr val="tx1"/>
              </a:solidFill>
            </a:endParaRPr>
          </a:p>
        </p:txBody>
      </p:sp>
      <p:sp>
        <p:nvSpPr>
          <p:cNvPr id="7" name="TextBox 6"/>
          <p:cNvSpPr txBox="1"/>
          <p:nvPr/>
        </p:nvSpPr>
        <p:spPr>
          <a:xfrm>
            <a:off x="5004048" y="6488254"/>
            <a:ext cx="1008112" cy="369332"/>
          </a:xfrm>
          <a:prstGeom prst="rect">
            <a:avLst/>
          </a:prstGeom>
          <a:noFill/>
        </p:spPr>
        <p:txBody>
          <a:bodyPr wrap="square" rtlCol="0">
            <a:spAutoFit/>
          </a:bodyPr>
          <a:lstStyle/>
          <a:p>
            <a:r>
              <a:rPr lang="en-US" dirty="0" smtClean="0">
                <a:hlinkClick r:id="rId4" action="ppaction://hlinksldjump"/>
              </a:rPr>
              <a:t>Back</a:t>
            </a:r>
            <a:endParaRPr lang="en-US" dirty="0"/>
          </a:p>
        </p:txBody>
      </p:sp>
    </p:spTree>
    <p:extLst>
      <p:ext uri="{BB962C8B-B14F-4D97-AF65-F5344CB8AC3E}">
        <p14:creationId xmlns:p14="http://schemas.microsoft.com/office/powerpoint/2010/main" val="2555671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Cost </a:t>
            </a:r>
            <a:r>
              <a:rPr lang="en-US" dirty="0"/>
              <a:t>of ownership</a:t>
            </a:r>
          </a:p>
        </p:txBody>
      </p:sp>
      <p:sp>
        <p:nvSpPr>
          <p:cNvPr id="3" name="Content Placeholder 2"/>
          <p:cNvSpPr>
            <a:spLocks noGrp="1"/>
          </p:cNvSpPr>
          <p:nvPr>
            <p:ph idx="1"/>
          </p:nvPr>
        </p:nvSpPr>
        <p:spPr/>
        <p:txBody>
          <a:bodyPr>
            <a:noAutofit/>
          </a:bodyPr>
          <a:lstStyle/>
          <a:p>
            <a:pPr marL="0" indent="0">
              <a:buNone/>
            </a:pPr>
            <a:r>
              <a:rPr lang="en-US" sz="1800" b="1" dirty="0"/>
              <a:t>Assessing Programming Language Impact </a:t>
            </a:r>
            <a:r>
              <a:rPr lang="en-US" sz="1800" b="1" dirty="0" smtClean="0"/>
              <a:t>on Development </a:t>
            </a:r>
            <a:r>
              <a:rPr lang="en-US" sz="1800" b="1" dirty="0"/>
              <a:t>and Maintenance: A Study on C and C</a:t>
            </a:r>
            <a:r>
              <a:rPr lang="en-US" sz="1800" b="1" dirty="0" smtClean="0"/>
              <a:t>++: </a:t>
            </a:r>
            <a:r>
              <a:rPr lang="en-US" sz="1800" dirty="0" smtClean="0"/>
              <a:t>Billions </a:t>
            </a:r>
            <a:r>
              <a:rPr lang="en-US" sz="1800" dirty="0"/>
              <a:t>of dollars are spent every year for building and </a:t>
            </a:r>
            <a:r>
              <a:rPr lang="en-US" sz="1800" dirty="0" smtClean="0"/>
              <a:t>maintaining software</a:t>
            </a:r>
            <a:r>
              <a:rPr lang="en-US" sz="1800" dirty="0"/>
              <a:t>. To reduce these costs we must identify the key </a:t>
            </a:r>
            <a:r>
              <a:rPr lang="en-US" sz="1800" dirty="0" smtClean="0"/>
              <a:t>factors that </a:t>
            </a:r>
            <a:r>
              <a:rPr lang="en-US" sz="1800" dirty="0"/>
              <a:t>lead to better software and more productive development. </a:t>
            </a:r>
            <a:r>
              <a:rPr lang="en-US" sz="1800" dirty="0" smtClean="0"/>
              <a:t>One such </a:t>
            </a:r>
            <a:r>
              <a:rPr lang="en-US" sz="1800" dirty="0"/>
              <a:t>key factor, and the focus of our paper, is the choice of </a:t>
            </a:r>
            <a:r>
              <a:rPr lang="en-US" sz="1800" dirty="0" smtClean="0"/>
              <a:t>programming language</a:t>
            </a:r>
            <a:r>
              <a:rPr lang="en-US" sz="1800" dirty="0"/>
              <a:t>. Existing studies that analyze the impact </a:t>
            </a:r>
            <a:r>
              <a:rPr lang="en-US" sz="1800" dirty="0" smtClean="0"/>
              <a:t>of choice </a:t>
            </a:r>
            <a:r>
              <a:rPr lang="en-US" sz="1800" dirty="0"/>
              <a:t>of programming language suffer from several </a:t>
            </a:r>
            <a:r>
              <a:rPr lang="en-US" sz="1800" dirty="0" smtClean="0"/>
              <a:t>deficiencies with </a:t>
            </a:r>
            <a:r>
              <a:rPr lang="en-US" sz="1800" dirty="0"/>
              <a:t>respect to methodology and the applications they consider. </a:t>
            </a:r>
            <a:r>
              <a:rPr lang="en-US" sz="1800" dirty="0" smtClean="0"/>
              <a:t>For example</a:t>
            </a:r>
            <a:r>
              <a:rPr lang="en-US" sz="1800" dirty="0"/>
              <a:t>, they consider applications built by different teams in </a:t>
            </a:r>
            <a:r>
              <a:rPr lang="en-US" sz="1800" dirty="0" smtClean="0"/>
              <a:t>different languages</a:t>
            </a:r>
            <a:r>
              <a:rPr lang="en-US" sz="1800" dirty="0"/>
              <a:t>, hence fail to control for developer competence, </a:t>
            </a:r>
            <a:r>
              <a:rPr lang="en-US" sz="1800" dirty="0" smtClean="0"/>
              <a:t>or they </a:t>
            </a:r>
            <a:r>
              <a:rPr lang="en-US" sz="1800" dirty="0"/>
              <a:t>consider small-sized, infrequently-used, short-lived projects</a:t>
            </a:r>
            <a:r>
              <a:rPr lang="en-US" sz="1800" dirty="0" smtClean="0"/>
              <a:t>. We </a:t>
            </a:r>
            <a:r>
              <a:rPr lang="en-US" sz="1800" dirty="0"/>
              <a:t>propose a novel methodology which controls for </a:t>
            </a:r>
            <a:r>
              <a:rPr lang="en-US" sz="1800" dirty="0" smtClean="0"/>
              <a:t>development process </a:t>
            </a:r>
            <a:r>
              <a:rPr lang="en-US" sz="1800" dirty="0"/>
              <a:t>and developer competence, and quantifies how the </a:t>
            </a:r>
            <a:r>
              <a:rPr lang="en-US" sz="1800" dirty="0" smtClean="0"/>
              <a:t>choice of </a:t>
            </a:r>
            <a:r>
              <a:rPr lang="en-US" sz="1800" dirty="0"/>
              <a:t>programming language impacts software quality and </a:t>
            </a:r>
            <a:r>
              <a:rPr lang="en-US" sz="1800" dirty="0" smtClean="0"/>
              <a:t>developer productivity</a:t>
            </a:r>
            <a:r>
              <a:rPr lang="en-US" sz="1800" dirty="0"/>
              <a:t>. We conduct a study and statistical analysis on a set </a:t>
            </a:r>
            <a:r>
              <a:rPr lang="en-US" sz="1800" dirty="0" smtClean="0"/>
              <a:t>of long-lived</a:t>
            </a:r>
            <a:r>
              <a:rPr lang="en-US" sz="1800" dirty="0"/>
              <a:t>, widely-used, open source projects—Firefox, Blender</a:t>
            </a:r>
            <a:r>
              <a:rPr lang="en-US" sz="1800" dirty="0" smtClean="0"/>
              <a:t>, VLC</a:t>
            </a:r>
            <a:r>
              <a:rPr lang="en-US" sz="1800" dirty="0"/>
              <a:t>, and MySQL. The key novelties of our study are: (1) we </a:t>
            </a:r>
            <a:r>
              <a:rPr lang="en-US" sz="1800" dirty="0" smtClean="0"/>
              <a:t>only consider </a:t>
            </a:r>
            <a:r>
              <a:rPr lang="en-US" sz="1800" dirty="0"/>
              <a:t>projects which have considerable portions of </a:t>
            </a:r>
            <a:r>
              <a:rPr lang="en-US" sz="1800" dirty="0" smtClean="0"/>
              <a:t>development in </a:t>
            </a:r>
            <a:r>
              <a:rPr lang="en-US" sz="1800" dirty="0"/>
              <a:t>two languages, C and C++, and (2) a majority of developers </a:t>
            </a:r>
            <a:r>
              <a:rPr lang="en-US" sz="1800" dirty="0" smtClean="0"/>
              <a:t>in these </a:t>
            </a:r>
            <a:r>
              <a:rPr lang="en-US" sz="1800" dirty="0"/>
              <a:t>projects contribute to both C and C++ code bases. </a:t>
            </a:r>
            <a:r>
              <a:rPr lang="en-US" sz="1800" b="1" u="sng" dirty="0"/>
              <a:t>We </a:t>
            </a:r>
            <a:r>
              <a:rPr lang="en-US" sz="1800" b="1" u="sng" dirty="0" smtClean="0"/>
              <a:t>found that </a:t>
            </a:r>
            <a:r>
              <a:rPr lang="en-US" sz="1800" b="1" u="sng" dirty="0"/>
              <a:t>using C++ instead of C results in improved software </a:t>
            </a:r>
            <a:r>
              <a:rPr lang="en-US" sz="1800" b="1" u="sng" dirty="0" smtClean="0"/>
              <a:t>quality and </a:t>
            </a:r>
            <a:r>
              <a:rPr lang="en-US" sz="1800" b="1" u="sng" dirty="0"/>
              <a:t>reduced maintenance effort, and that code bases are </a:t>
            </a:r>
            <a:r>
              <a:rPr lang="en-US" sz="1800" b="1" u="sng" dirty="0" smtClean="0"/>
              <a:t>shifting from </a:t>
            </a:r>
            <a:r>
              <a:rPr lang="en-US" sz="1800" b="1" u="sng" dirty="0"/>
              <a:t>C to C++.</a:t>
            </a:r>
            <a:r>
              <a:rPr lang="en-US" sz="1800" dirty="0"/>
              <a:t> Our methodology lays a solid foundation for </a:t>
            </a:r>
            <a:r>
              <a:rPr lang="en-US" sz="1800" dirty="0" smtClean="0"/>
              <a:t>future studies </a:t>
            </a:r>
            <a:r>
              <a:rPr lang="en-US" sz="1800" dirty="0"/>
              <a:t>on comparative advantages of particular </a:t>
            </a:r>
            <a:r>
              <a:rPr lang="en-US" sz="1800" dirty="0" smtClean="0"/>
              <a:t>programming languages. </a:t>
            </a:r>
            <a:r>
              <a:rPr lang="en-US" sz="1800" dirty="0" smtClean="0">
                <a:hlinkClick r:id="rId2"/>
              </a:rPr>
              <a:t>http</a:t>
            </a:r>
            <a:r>
              <a:rPr lang="en-US" sz="1800" dirty="0">
                <a:hlinkClick r:id="rId2"/>
              </a:rPr>
              <a:t>://www.cs.ucr.edu/~</a:t>
            </a:r>
            <a:r>
              <a:rPr lang="en-US" sz="1800" dirty="0" smtClean="0">
                <a:hlinkClick r:id="rId2"/>
              </a:rPr>
              <a:t>neamtiu/pubs/icse11bhattacharya.pdf</a:t>
            </a:r>
            <a:endParaRPr lang="en-US" sz="1800" dirty="0"/>
          </a:p>
        </p:txBody>
      </p:sp>
    </p:spTree>
    <p:extLst>
      <p:ext uri="{BB962C8B-B14F-4D97-AF65-F5344CB8AC3E}">
        <p14:creationId xmlns:p14="http://schemas.microsoft.com/office/powerpoint/2010/main" val="4511347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Cost of ownership</a:t>
            </a:r>
            <a:endParaRPr lang="en-US" dirty="0"/>
          </a:p>
        </p:txBody>
      </p:sp>
      <p:sp>
        <p:nvSpPr>
          <p:cNvPr id="3" name="Content Placeholder 2"/>
          <p:cNvSpPr>
            <a:spLocks noGrp="1"/>
          </p:cNvSpPr>
          <p:nvPr>
            <p:ph idx="1"/>
          </p:nvPr>
        </p:nvSpPr>
        <p:spPr/>
        <p:txBody>
          <a:bodyPr>
            <a:noAutofit/>
          </a:bodyPr>
          <a:lstStyle/>
          <a:p>
            <a:pPr marL="0" indent="0">
              <a:buNone/>
            </a:pPr>
            <a:r>
              <a:rPr lang="en-US" sz="1600" b="1" dirty="0"/>
              <a:t>Total Cost of Ownership: A Comparison of C/C++ and </a:t>
            </a:r>
            <a:r>
              <a:rPr lang="en-US" sz="1600" b="1" dirty="0" smtClean="0"/>
              <a:t>Java, </a:t>
            </a:r>
            <a:r>
              <a:rPr lang="en-US" sz="1600" dirty="0" smtClean="0"/>
              <a:t>08/08/2007 </a:t>
            </a:r>
            <a:endParaRPr lang="en-US" sz="1600" dirty="0"/>
          </a:p>
          <a:p>
            <a:pPr marL="0" indent="0">
              <a:buNone/>
            </a:pPr>
            <a:r>
              <a:rPr lang="en-US" sz="1600" b="1" dirty="0"/>
              <a:t>Abstract</a:t>
            </a:r>
          </a:p>
          <a:p>
            <a:pPr marL="0" indent="0">
              <a:buNone/>
            </a:pPr>
            <a:r>
              <a:rPr lang="en-US" sz="1600" dirty="0" smtClean="0"/>
              <a:t>	Programming </a:t>
            </a:r>
            <a:r>
              <a:rPr lang="en-US" sz="1600" dirty="0"/>
              <a:t>language preference is a favorite debate among developers. Because different languages offer different coding styles, as well as different resources and tools, choosing between languages like C/C++ and Java can come down to developers' personal preference and comfort. But for businesses looking to implement one of these languages, how are they supposed to decide which language to go with? In most cases, it comes down to the bottom line.</a:t>
            </a:r>
          </a:p>
          <a:p>
            <a:pPr marL="0" indent="0">
              <a:buNone/>
            </a:pPr>
            <a:r>
              <a:rPr lang="en-US" sz="1600" dirty="0" smtClean="0"/>
              <a:t>	Determining </a:t>
            </a:r>
            <a:r>
              <a:rPr lang="en-US" sz="1600" dirty="0"/>
              <a:t>the total cost of ownership of C/C++ versus Java development is a complex equation that involves a number of factors, including development time, ease of maintenance, availability of developers, and hard costs like licensing and support. </a:t>
            </a:r>
            <a:r>
              <a:rPr lang="en-US" sz="1600" b="1" u="sng" dirty="0"/>
              <a:t>A recent survey of C/C++ and Java developers conducted by Evans Data Corporation reveals that Java is generally considered cheaper. </a:t>
            </a:r>
            <a:r>
              <a:rPr lang="en-US" sz="1600" dirty="0"/>
              <a:t>This is because, in the developers' experience, Java allows for quicker deployment and maintenance compared to C/C++, which can take 50 percent longer. With a development team of 20 people, this can add up to more than $800,000 a year. In the opinion of many developers, Java tools have more features and allow for greater productivity. Developers familiar with both languages also gauge C/C++ licensing and support to be more expensive than Java licensing and support.</a:t>
            </a:r>
          </a:p>
          <a:p>
            <a:pPr marL="0" indent="0">
              <a:buNone/>
            </a:pPr>
            <a:r>
              <a:rPr lang="en-US" sz="1600" dirty="0" smtClean="0"/>
              <a:t>	In </a:t>
            </a:r>
            <a:r>
              <a:rPr lang="en-US" sz="1600" dirty="0"/>
              <a:t>summary, Java presents a compelling business case for businesses looking to choose a development language. For more detail on the findings of this report, please refer to the full </a:t>
            </a:r>
            <a:r>
              <a:rPr lang="en-US" sz="1600" dirty="0" smtClean="0"/>
              <a:t>article</a:t>
            </a:r>
          </a:p>
          <a:p>
            <a:pPr marL="0" indent="0">
              <a:buNone/>
            </a:pPr>
            <a:r>
              <a:rPr lang="en-US" sz="1600" dirty="0">
                <a:hlinkClick r:id="rId2"/>
              </a:rPr>
              <a:t>http://</a:t>
            </a:r>
            <a:r>
              <a:rPr lang="en-US" sz="1600" dirty="0" smtClean="0">
                <a:hlinkClick r:id="rId2"/>
              </a:rPr>
              <a:t>www.oracle.com/technetwork/articles/entarch/cost-of-ownership-088625.html?ssSourceSiteId=otnjp</a:t>
            </a:r>
            <a:endParaRPr lang="en-US" sz="1600" dirty="0" smtClean="0"/>
          </a:p>
          <a:p>
            <a:pPr marL="0" indent="0">
              <a:buNone/>
            </a:pPr>
            <a:endParaRPr lang="en-US" sz="1600" dirty="0"/>
          </a:p>
        </p:txBody>
      </p:sp>
    </p:spTree>
    <p:extLst>
      <p:ext uri="{BB962C8B-B14F-4D97-AF65-F5344CB8AC3E}">
        <p14:creationId xmlns:p14="http://schemas.microsoft.com/office/powerpoint/2010/main" val="1683274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Industrial programming </a:t>
            </a:r>
            <a:r>
              <a:rPr lang="en-US" dirty="0" smtClean="0">
                <a:latin typeface="Arial" panose="020B0604020202020204" pitchFamily="34" charset="0"/>
                <a:cs typeface="Arial" panose="020B0604020202020204" pitchFamily="34" charset="0"/>
              </a:rPr>
              <a:t>languages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35496" y="692696"/>
            <a:ext cx="9108504" cy="892552"/>
          </a:xfrm>
          <a:prstGeom prst="rect">
            <a:avLst/>
          </a:prstGeom>
          <a:solidFill>
            <a:srgbClr val="0066FF"/>
          </a:solidFill>
          <a:ln w="25400">
            <a:noFill/>
          </a:ln>
        </p:spPr>
        <p:txBody>
          <a:bodyPr wrap="square" rtlCol="0">
            <a:spAutoFit/>
          </a:bodyPr>
          <a:lstStyle/>
          <a:p>
            <a:pPr algn="ctr"/>
            <a:r>
              <a:rPr lang="en-US" sz="2400" b="1" dirty="0" smtClean="0">
                <a:solidFill>
                  <a:schemeClr val="bg1"/>
                </a:solidFill>
                <a:latin typeface="Arial" panose="020B0604020202020204" pitchFamily="34" charset="0"/>
                <a:cs typeface="Arial" panose="020B0604020202020204" pitchFamily="34" charset="0"/>
              </a:rPr>
              <a:t>No single language covers majority of critical features! </a:t>
            </a:r>
          </a:p>
          <a:p>
            <a:pPr algn="ctr"/>
            <a:r>
              <a:rPr lang="en-US" sz="2400" b="1" dirty="0" err="1" smtClean="0">
                <a:solidFill>
                  <a:schemeClr val="bg1"/>
                </a:solidFill>
                <a:latin typeface="Arial" panose="020B0604020202020204" pitchFamily="34" charset="0"/>
                <a:cs typeface="Arial" panose="020B0604020202020204" pitchFamily="34" charset="0"/>
              </a:rPr>
              <a:t>SLang</a:t>
            </a:r>
            <a:r>
              <a:rPr lang="en-US" sz="2400" b="1" dirty="0" smtClean="0">
                <a:solidFill>
                  <a:schemeClr val="bg1"/>
                </a:solidFill>
                <a:latin typeface="Arial" panose="020B0604020202020204" pitchFamily="34" charset="0"/>
                <a:cs typeface="Arial" panose="020B0604020202020204" pitchFamily="34" charset="0"/>
              </a:rPr>
              <a:t> is to be the leap ahead</a:t>
            </a:r>
            <a:r>
              <a:rPr lang="en-US" sz="2800" dirty="0" smtClean="0">
                <a:solidFill>
                  <a:schemeClr val="bg1"/>
                </a:solidFill>
                <a:latin typeface="Arial" panose="020B0604020202020204" pitchFamily="34" charset="0"/>
                <a:cs typeface="Arial" panose="020B0604020202020204" pitchFamily="34" charset="0"/>
              </a:rPr>
              <a:t>!</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4932040" y="6381328"/>
            <a:ext cx="1872208"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hlinkClick r:id="rId2" action="ppaction://hlinksldjump"/>
              </a:rPr>
              <a:t>More details</a:t>
            </a:r>
            <a:endParaRPr lang="en-US" dirty="0">
              <a:latin typeface="Arial" panose="020B0604020202020204" pitchFamily="34" charset="0"/>
              <a:cs typeface="Arial" panose="020B0604020202020204"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4233647906"/>
              </p:ext>
            </p:extLst>
          </p:nvPr>
        </p:nvGraphicFramePr>
        <p:xfrm>
          <a:off x="250887" y="1643208"/>
          <a:ext cx="8642226" cy="4765040"/>
        </p:xfrm>
        <a:graphic>
          <a:graphicData uri="http://schemas.openxmlformats.org/drawingml/2006/table">
            <a:tbl>
              <a:tblPr firstRow="1" bandRow="1">
                <a:tableStyleId>{5C22544A-7EE6-4342-B048-85BDC9FD1C3A}</a:tableStyleId>
              </a:tblPr>
              <a:tblGrid>
                <a:gridCol w="2609122"/>
                <a:gridCol w="952595"/>
                <a:gridCol w="1016102"/>
                <a:gridCol w="952595"/>
                <a:gridCol w="952595"/>
                <a:gridCol w="790432"/>
                <a:gridCol w="1368785"/>
              </a:tblGrid>
              <a:tr h="402590">
                <a:tc>
                  <a:txBody>
                    <a:bodyPr/>
                    <a:lstStyle/>
                    <a:p>
                      <a:pPr algn="ctr"/>
                      <a:r>
                        <a:rPr lang="en-US" b="1" dirty="0" smtClean="0">
                          <a:latin typeface="Arial" pitchFamily="34" charset="0"/>
                          <a:cs typeface="Arial" pitchFamily="34" charset="0"/>
                        </a:rPr>
                        <a:t>Feature</a:t>
                      </a:r>
                      <a:endParaRPr lang="ru-RU" b="1" dirty="0">
                        <a:latin typeface="Arial" pitchFamily="34" charset="0"/>
                        <a:cs typeface="Arial" pitchFamily="34" charset="0"/>
                      </a:endParaRPr>
                    </a:p>
                  </a:txBody>
                  <a:tcPr marL="0" marR="0" anchor="ctr"/>
                </a:tc>
                <a:tc>
                  <a:txBody>
                    <a:bodyPr/>
                    <a:lstStyle/>
                    <a:p>
                      <a:pPr algn="ctr"/>
                      <a:r>
                        <a:rPr lang="en-US" b="1" dirty="0" smtClean="0">
                          <a:latin typeface="Arial" pitchFamily="34" charset="0"/>
                          <a:cs typeface="Arial" pitchFamily="34" charset="0"/>
                        </a:rPr>
                        <a:t>Java</a:t>
                      </a:r>
                      <a:endParaRPr lang="ru-RU" b="1" dirty="0">
                        <a:latin typeface="Arial" pitchFamily="34" charset="0"/>
                        <a:cs typeface="Arial" pitchFamily="34" charset="0"/>
                      </a:endParaRPr>
                    </a:p>
                  </a:txBody>
                  <a:tcPr marL="0" marR="0" anchor="ctr"/>
                </a:tc>
                <a:tc>
                  <a:txBody>
                    <a:bodyPr/>
                    <a:lstStyle/>
                    <a:p>
                      <a:pPr algn="ctr"/>
                      <a:r>
                        <a:rPr lang="en-US" b="1" dirty="0" smtClean="0">
                          <a:latin typeface="Arial" pitchFamily="34" charset="0"/>
                          <a:cs typeface="Arial" pitchFamily="34" charset="0"/>
                        </a:rPr>
                        <a:t>C#</a:t>
                      </a:r>
                      <a:endParaRPr lang="ru-RU" b="1" dirty="0">
                        <a:latin typeface="Arial" pitchFamily="34" charset="0"/>
                        <a:cs typeface="Arial" pitchFamily="34" charset="0"/>
                      </a:endParaRPr>
                    </a:p>
                  </a:txBody>
                  <a:tcPr marL="0" marR="0" anchor="ctr"/>
                </a:tc>
                <a:tc>
                  <a:txBody>
                    <a:bodyPr/>
                    <a:lstStyle/>
                    <a:p>
                      <a:pPr algn="ctr"/>
                      <a:r>
                        <a:rPr lang="en-US" b="1" dirty="0" smtClean="0">
                          <a:latin typeface="Arial" pitchFamily="34" charset="0"/>
                          <a:cs typeface="Arial" pitchFamily="34" charset="0"/>
                        </a:rPr>
                        <a:t>C</a:t>
                      </a:r>
                      <a:endParaRPr lang="ru-RU" b="1" dirty="0">
                        <a:latin typeface="Arial" pitchFamily="34" charset="0"/>
                        <a:cs typeface="Arial" pitchFamily="34" charset="0"/>
                      </a:endParaRPr>
                    </a:p>
                  </a:txBody>
                  <a:tcPr marL="0" marR="0" anchor="ctr"/>
                </a:tc>
                <a:tc>
                  <a:txBody>
                    <a:bodyPr/>
                    <a:lstStyle/>
                    <a:p>
                      <a:pPr algn="ctr"/>
                      <a:r>
                        <a:rPr lang="en-US" b="1" dirty="0" err="1" smtClean="0">
                          <a:latin typeface="Arial" pitchFamily="34" charset="0"/>
                          <a:cs typeface="Arial" pitchFamily="34" charset="0"/>
                        </a:rPr>
                        <a:t>Objec</a:t>
                      </a:r>
                      <a:r>
                        <a:rPr lang="en-US" b="1" dirty="0" smtClean="0">
                          <a:latin typeface="Arial" pitchFamily="34" charset="0"/>
                          <a:cs typeface="Arial" pitchFamily="34" charset="0"/>
                        </a:rPr>
                        <a:t>-</a:t>
                      </a:r>
                      <a:br>
                        <a:rPr lang="en-US" b="1" dirty="0" smtClean="0">
                          <a:latin typeface="Arial" pitchFamily="34" charset="0"/>
                          <a:cs typeface="Arial" pitchFamily="34" charset="0"/>
                        </a:rPr>
                      </a:br>
                      <a:r>
                        <a:rPr lang="en-US" b="1" dirty="0" err="1" smtClean="0">
                          <a:latin typeface="Arial" pitchFamily="34" charset="0"/>
                          <a:cs typeface="Arial" pitchFamily="34" charset="0"/>
                        </a:rPr>
                        <a:t>tive</a:t>
                      </a:r>
                      <a:r>
                        <a:rPr lang="en-US" b="1" dirty="0" smtClean="0">
                          <a:latin typeface="Arial" pitchFamily="34" charset="0"/>
                          <a:cs typeface="Arial" pitchFamily="34" charset="0"/>
                        </a:rPr>
                        <a:t> C</a:t>
                      </a:r>
                      <a:endParaRPr lang="ru-RU" b="1" dirty="0">
                        <a:latin typeface="Arial" pitchFamily="34" charset="0"/>
                        <a:cs typeface="Arial" pitchFamily="34" charset="0"/>
                      </a:endParaRPr>
                    </a:p>
                  </a:txBody>
                  <a:tcPr marL="0" marR="0" anchor="ctr"/>
                </a:tc>
                <a:tc>
                  <a:txBody>
                    <a:bodyPr/>
                    <a:lstStyle/>
                    <a:p>
                      <a:pPr algn="ctr"/>
                      <a:r>
                        <a:rPr lang="en-US" b="1" dirty="0" smtClean="0">
                          <a:latin typeface="Arial" pitchFamily="34" charset="0"/>
                          <a:cs typeface="Arial" pitchFamily="34" charset="0"/>
                        </a:rPr>
                        <a:t>C++</a:t>
                      </a:r>
                      <a:endParaRPr lang="ru-RU" b="1" dirty="0">
                        <a:latin typeface="Arial" pitchFamily="34" charset="0"/>
                        <a:cs typeface="Arial" pitchFamily="34" charset="0"/>
                      </a:endParaRPr>
                    </a:p>
                  </a:txBody>
                  <a:tcPr marL="0" marR="0" anchor="ctr"/>
                </a:tc>
                <a:tc>
                  <a:txBody>
                    <a:bodyPr/>
                    <a:lstStyle/>
                    <a:p>
                      <a:pPr algn="ctr"/>
                      <a:r>
                        <a:rPr lang="en-US" b="1" dirty="0" err="1" smtClean="0">
                          <a:latin typeface="Arial" pitchFamily="34" charset="0"/>
                          <a:cs typeface="Arial" pitchFamily="34" charset="0"/>
                        </a:rPr>
                        <a:t>SLang</a:t>
                      </a:r>
                      <a:endParaRPr lang="ru-RU" b="1" dirty="0">
                        <a:latin typeface="Arial" pitchFamily="34" charset="0"/>
                        <a:cs typeface="Arial" pitchFamily="34" charset="0"/>
                      </a:endParaRPr>
                    </a:p>
                  </a:txBody>
                  <a:tcPr marL="0" marR="0" anchor="ctr">
                    <a:solidFill>
                      <a:srgbClr val="92D050"/>
                    </a:solidFill>
                  </a:tcPr>
                </a:tc>
              </a:tr>
              <a:tr h="370840">
                <a:tc>
                  <a:txBody>
                    <a:bodyPr/>
                    <a:lstStyle/>
                    <a:p>
                      <a:pPr marL="52388" indent="0" algn="ctr"/>
                      <a:r>
                        <a:rPr lang="en-US" sz="1600" dirty="0" smtClean="0">
                          <a:latin typeface="Arial" pitchFamily="34" charset="0"/>
                          <a:cs typeface="Arial" pitchFamily="34" charset="0"/>
                        </a:rPr>
                        <a:t>General safety</a:t>
                      </a:r>
                      <a:endParaRPr lang="ru-RU" sz="1600" dirty="0">
                        <a:latin typeface="Arial" pitchFamily="34" charset="0"/>
                        <a:cs typeface="Arial" pitchFamily="34" charset="0"/>
                      </a:endParaRPr>
                    </a:p>
                  </a:txBody>
                  <a:tcPr marL="0" marR="0" anchor="ctr"/>
                </a:tc>
                <a:tc>
                  <a:txBody>
                    <a:bodyPr/>
                    <a:lstStyle/>
                    <a:p>
                      <a:pPr algn="ctr"/>
                      <a:r>
                        <a:rPr lang="en-US" sz="1600" dirty="0" err="1" smtClean="0">
                          <a:latin typeface="Arial" pitchFamily="34" charset="0"/>
                          <a:cs typeface="Arial" pitchFamily="34" charset="0"/>
                        </a:rPr>
                        <a:t>Avg</a:t>
                      </a:r>
                      <a:endParaRPr lang="ru-RU" sz="1600" dirty="0">
                        <a:latin typeface="Arial" pitchFamily="34" charset="0"/>
                        <a:cs typeface="Arial" pitchFamily="34" charset="0"/>
                      </a:endParaRPr>
                    </a:p>
                  </a:txBody>
                  <a:tcPr marL="0" marR="0" anchor="ctr"/>
                </a:tc>
                <a:tc>
                  <a:txBody>
                    <a:bodyPr/>
                    <a:lstStyle/>
                    <a:p>
                      <a:pPr algn="ctr"/>
                      <a:r>
                        <a:rPr lang="en-US" sz="1600" dirty="0" err="1" smtClean="0">
                          <a:latin typeface="Arial" pitchFamily="34" charset="0"/>
                          <a:cs typeface="Arial" pitchFamily="34" charset="0"/>
                        </a:rPr>
                        <a:t>Avg</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Low</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Low</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Low</a:t>
                      </a:r>
                      <a:endParaRPr lang="ru-RU" sz="1600"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High</a:t>
                      </a:r>
                      <a:endParaRPr lang="ru-RU" sz="1600" b="1" dirty="0">
                        <a:latin typeface="Arial" pitchFamily="34" charset="0"/>
                        <a:cs typeface="Arial" pitchFamily="34" charset="0"/>
                      </a:endParaRPr>
                    </a:p>
                  </a:txBody>
                  <a:tcPr marL="0" marR="0" anchor="ctr">
                    <a:solidFill>
                      <a:srgbClr val="92D050"/>
                    </a:solidFill>
                  </a:tcPr>
                </a:tc>
              </a:tr>
              <a:tr h="370840">
                <a:tc>
                  <a:txBody>
                    <a:bodyPr/>
                    <a:lstStyle/>
                    <a:p>
                      <a:pPr marL="52388" indent="0" algn="ctr" defTabSz="914400" rtl="0" eaLnBrk="1" latinLnBrk="0" hangingPunct="1"/>
                      <a:r>
                        <a:rPr lang="en-US" sz="1600" kern="1200" dirty="0" smtClean="0">
                          <a:solidFill>
                            <a:schemeClr val="dk1"/>
                          </a:solidFill>
                          <a:latin typeface="Arial" pitchFamily="34" charset="0"/>
                          <a:ea typeface="+mn-ea"/>
                          <a:cs typeface="Arial" pitchFamily="34" charset="0"/>
                        </a:rPr>
                        <a:t>Efficiency</a:t>
                      </a:r>
                      <a:endParaRPr lang="ru-RU" sz="1600" kern="1200" dirty="0">
                        <a:solidFill>
                          <a:schemeClr val="dk1"/>
                        </a:solidFill>
                        <a:latin typeface="Arial" pitchFamily="34" charset="0"/>
                        <a:ea typeface="+mn-ea"/>
                        <a:cs typeface="Arial" pitchFamily="34" charset="0"/>
                      </a:endParaRPr>
                    </a:p>
                  </a:txBody>
                  <a:tcPr marL="0" marR="0" anchor="ctr"/>
                </a:tc>
                <a:tc>
                  <a:txBody>
                    <a:bodyPr/>
                    <a:lstStyle/>
                    <a:p>
                      <a:pPr algn="ctr"/>
                      <a:r>
                        <a:rPr lang="en-US" sz="1600" dirty="0" smtClean="0">
                          <a:latin typeface="Arial" pitchFamily="34" charset="0"/>
                          <a:cs typeface="Arial" pitchFamily="34" charset="0"/>
                        </a:rPr>
                        <a:t>Low</a:t>
                      </a:r>
                      <a:endParaRPr lang="ru-RU" sz="1600" dirty="0">
                        <a:latin typeface="Arial" pitchFamily="34" charset="0"/>
                        <a:cs typeface="Arial" pitchFamily="34" charset="0"/>
                      </a:endParaRPr>
                    </a:p>
                  </a:txBody>
                  <a:tcPr marL="0" marR="0" anchor="ctr"/>
                </a:tc>
                <a:tc>
                  <a:txBody>
                    <a:bodyPr/>
                    <a:lstStyle/>
                    <a:p>
                      <a:pPr algn="ctr"/>
                      <a:r>
                        <a:rPr lang="en-US" sz="1600" dirty="0" err="1" smtClean="0">
                          <a:latin typeface="Arial" pitchFamily="34" charset="0"/>
                          <a:cs typeface="Arial" pitchFamily="34" charset="0"/>
                        </a:rPr>
                        <a:t>Avg</a:t>
                      </a:r>
                      <a:endParaRPr lang="ru-RU" sz="1600"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High</a:t>
                      </a:r>
                      <a:endParaRPr lang="ru-RU" sz="1600" b="1" dirty="0">
                        <a:latin typeface="Arial" pitchFamily="34" charset="0"/>
                        <a:cs typeface="Arial" pitchFamily="34" charset="0"/>
                      </a:endParaRPr>
                    </a:p>
                  </a:txBody>
                  <a:tcPr marL="0" marR="0" anchor="ctr"/>
                </a:tc>
                <a:tc>
                  <a:txBody>
                    <a:bodyPr/>
                    <a:lstStyle/>
                    <a:p>
                      <a:pPr algn="ctr"/>
                      <a:r>
                        <a:rPr lang="en-US" sz="1600" b="1" dirty="0" err="1" smtClean="0">
                          <a:latin typeface="Arial" pitchFamily="34" charset="0"/>
                          <a:cs typeface="Arial" pitchFamily="34" charset="0"/>
                        </a:rPr>
                        <a:t>Avg</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High</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High</a:t>
                      </a:r>
                      <a:endParaRPr lang="ru-RU" sz="1600" b="1" dirty="0">
                        <a:latin typeface="Arial" pitchFamily="34" charset="0"/>
                        <a:cs typeface="Arial" pitchFamily="34" charset="0"/>
                      </a:endParaRPr>
                    </a:p>
                  </a:txBody>
                  <a:tcPr marL="0" marR="0" anchor="ctr">
                    <a:solidFill>
                      <a:srgbClr val="92D050"/>
                    </a:solidFill>
                  </a:tcPr>
                </a:tc>
              </a:tr>
              <a:tr h="370840">
                <a:tc>
                  <a:txBody>
                    <a:bodyPr/>
                    <a:lstStyle/>
                    <a:p>
                      <a:pPr marL="52388" indent="0" algn="ctr" defTabSz="914400" rtl="0" eaLnBrk="1" latinLnBrk="0" hangingPunct="1"/>
                      <a:r>
                        <a:rPr lang="en-US" sz="1600" kern="1200" dirty="0" smtClean="0">
                          <a:solidFill>
                            <a:schemeClr val="dk1"/>
                          </a:solidFill>
                          <a:latin typeface="Arial" pitchFamily="34" charset="0"/>
                          <a:ea typeface="+mn-ea"/>
                          <a:cs typeface="Arial" pitchFamily="34" charset="0"/>
                        </a:rPr>
                        <a:t>Strong typing</a:t>
                      </a:r>
                      <a:endParaRPr lang="ru-RU" sz="1600" kern="1200" dirty="0">
                        <a:solidFill>
                          <a:schemeClr val="dk1"/>
                        </a:solidFill>
                        <a:latin typeface="Arial" pitchFamily="34" charset="0"/>
                        <a:ea typeface="+mn-ea"/>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err="1" smtClean="0">
                          <a:latin typeface="Arial" pitchFamily="34" charset="0"/>
                          <a:cs typeface="Arial" pitchFamily="34" charset="0"/>
                        </a:rPr>
                        <a:t>Avg</a:t>
                      </a:r>
                      <a:endParaRPr lang="ru-RU" sz="1600"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solidFill>
                      <a:srgbClr val="92D050"/>
                    </a:solidFill>
                  </a:tcPr>
                </a:tc>
              </a:tr>
              <a:tr h="370840">
                <a:tc>
                  <a:txBody>
                    <a:bodyPr/>
                    <a:lstStyle/>
                    <a:p>
                      <a:pPr marL="52388" indent="0" algn="ctr" defTabSz="914400" rtl="0" eaLnBrk="1" latinLnBrk="0" hangingPunct="1"/>
                      <a:r>
                        <a:rPr lang="en-US" sz="1600" kern="1200" dirty="0" smtClean="0">
                          <a:solidFill>
                            <a:schemeClr val="dk1"/>
                          </a:solidFill>
                          <a:latin typeface="Arial" pitchFamily="34" charset="0"/>
                          <a:ea typeface="+mn-ea"/>
                          <a:cs typeface="Arial" pitchFamily="34" charset="0"/>
                        </a:rPr>
                        <a:t>OOP Support</a:t>
                      </a:r>
                      <a:endParaRPr lang="ru-RU" sz="1600" kern="1200" dirty="0">
                        <a:solidFill>
                          <a:schemeClr val="dk1"/>
                        </a:solidFill>
                        <a:latin typeface="Arial" pitchFamily="34" charset="0"/>
                        <a:ea typeface="+mn-ea"/>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0" dirty="0" smtClean="0">
                          <a:latin typeface="Arial" pitchFamily="34" charset="0"/>
                          <a:cs typeface="Arial" pitchFamily="34" charset="0"/>
                        </a:rPr>
                        <a:t>No</a:t>
                      </a:r>
                      <a:endParaRPr lang="ru-RU" sz="1600" b="0"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solidFill>
                      <a:srgbClr val="92D050"/>
                    </a:solidFill>
                  </a:tcPr>
                </a:tc>
              </a:tr>
              <a:tr h="370840">
                <a:tc>
                  <a:txBody>
                    <a:bodyPr/>
                    <a:lstStyle/>
                    <a:p>
                      <a:pPr marL="52388" indent="0" algn="ctr" defTabSz="914400" rtl="0" eaLnBrk="1" latinLnBrk="0" hangingPunct="1"/>
                      <a:r>
                        <a:rPr lang="en-US" sz="1600" kern="1200" dirty="0" smtClean="0">
                          <a:solidFill>
                            <a:schemeClr val="dk1"/>
                          </a:solidFill>
                          <a:latin typeface="Arial" pitchFamily="34" charset="0"/>
                          <a:ea typeface="+mn-ea"/>
                          <a:cs typeface="Arial" pitchFamily="34" charset="0"/>
                        </a:rPr>
                        <a:t>Native/optimizing</a:t>
                      </a:r>
                      <a:br>
                        <a:rPr lang="en-US" sz="1600" kern="1200" dirty="0" smtClean="0">
                          <a:solidFill>
                            <a:schemeClr val="dk1"/>
                          </a:solidFill>
                          <a:latin typeface="Arial" pitchFamily="34" charset="0"/>
                          <a:ea typeface="+mn-ea"/>
                          <a:cs typeface="Arial" pitchFamily="34" charset="0"/>
                        </a:rPr>
                      </a:br>
                      <a:r>
                        <a:rPr lang="en-US" sz="1600" kern="1200" dirty="0" smtClean="0">
                          <a:solidFill>
                            <a:schemeClr val="dk1"/>
                          </a:solidFill>
                          <a:latin typeface="Arial" pitchFamily="34" charset="0"/>
                          <a:ea typeface="+mn-ea"/>
                          <a:cs typeface="Arial" pitchFamily="34" charset="0"/>
                        </a:rPr>
                        <a:t>compilers</a:t>
                      </a:r>
                      <a:endParaRPr lang="ru-RU" sz="1600" kern="1200" dirty="0">
                        <a:solidFill>
                          <a:schemeClr val="dk1"/>
                        </a:solidFill>
                        <a:latin typeface="Arial" pitchFamily="34" charset="0"/>
                        <a:ea typeface="+mn-ea"/>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solidFill>
                      <a:srgbClr val="92D050"/>
                    </a:solidFill>
                  </a:tcPr>
                </a:tc>
              </a:tr>
              <a:tr h="370840">
                <a:tc>
                  <a:txBody>
                    <a:bodyPr/>
                    <a:lstStyle/>
                    <a:p>
                      <a:pPr marL="52388" indent="0" algn="ctr" defTabSz="914400" rtl="0" eaLnBrk="1" latinLnBrk="0" hangingPunct="1"/>
                      <a:r>
                        <a:rPr lang="en-US" sz="1600" kern="1200" dirty="0" smtClean="0">
                          <a:solidFill>
                            <a:schemeClr val="dk1"/>
                          </a:solidFill>
                          <a:latin typeface="Arial" pitchFamily="34" charset="0"/>
                          <a:ea typeface="+mn-ea"/>
                          <a:cs typeface="Arial" pitchFamily="34" charset="0"/>
                        </a:rPr>
                        <a:t>Garbage collection</a:t>
                      </a: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Yes</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solidFill>
                      <a:srgbClr val="92D050"/>
                    </a:solidFill>
                  </a:tcPr>
                </a:tc>
              </a:tr>
              <a:tr h="370840">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Arial" pitchFamily="34" charset="0"/>
                          <a:ea typeface="+mn-ea"/>
                          <a:cs typeface="Arial" pitchFamily="34" charset="0"/>
                        </a:rPr>
                        <a:t>Language/library</a:t>
                      </a:r>
                      <a:br>
                        <a:rPr lang="en-US" sz="1600" kern="1200" dirty="0" smtClean="0">
                          <a:solidFill>
                            <a:schemeClr val="dk1"/>
                          </a:solidFill>
                          <a:latin typeface="Arial" pitchFamily="34" charset="0"/>
                          <a:ea typeface="+mn-ea"/>
                          <a:cs typeface="Arial" pitchFamily="34" charset="0"/>
                        </a:rPr>
                      </a:br>
                      <a:r>
                        <a:rPr lang="en-US" sz="1600" kern="1200" dirty="0" smtClean="0">
                          <a:solidFill>
                            <a:schemeClr val="dk1"/>
                          </a:solidFill>
                          <a:latin typeface="Arial" pitchFamily="34" charset="0"/>
                          <a:ea typeface="+mn-ea"/>
                          <a:cs typeface="Arial" pitchFamily="34" charset="0"/>
                        </a:rPr>
                        <a:t>support for parallelism</a:t>
                      </a: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solidFill>
                      <a:srgbClr val="92D050"/>
                    </a:solidFill>
                  </a:tcPr>
                </a:tc>
              </a:tr>
              <a:tr h="370840">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Arial" pitchFamily="34" charset="0"/>
                          <a:ea typeface="+mn-ea"/>
                          <a:cs typeface="Arial" pitchFamily="34" charset="0"/>
                        </a:rPr>
                        <a:t>Modularity</a:t>
                      </a: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solidFill>
                      <a:srgbClr val="92D050"/>
                    </a:solidFill>
                  </a:tcPr>
                </a:tc>
              </a:tr>
              <a:tr h="370840">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Arial" pitchFamily="34" charset="0"/>
                          <a:ea typeface="+mn-ea"/>
                          <a:cs typeface="Arial" pitchFamily="34" charset="0"/>
                        </a:rPr>
                        <a:t>Separate compilation</a:t>
                      </a: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No</a:t>
                      </a:r>
                      <a:endParaRPr lang="ru-RU" sz="1600"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tc>
                <a:tc>
                  <a:txBody>
                    <a:bodyPr/>
                    <a:lstStyle/>
                    <a:p>
                      <a:pPr algn="ctr"/>
                      <a:r>
                        <a:rPr lang="en-US" sz="1600" b="1" dirty="0" smtClean="0">
                          <a:latin typeface="Arial" pitchFamily="34" charset="0"/>
                          <a:cs typeface="Arial" pitchFamily="34" charset="0"/>
                        </a:rPr>
                        <a:t>Yes</a:t>
                      </a:r>
                      <a:endParaRPr lang="ru-RU" sz="1600" b="1" dirty="0">
                        <a:latin typeface="Arial" pitchFamily="34" charset="0"/>
                        <a:cs typeface="Arial" pitchFamily="34" charset="0"/>
                      </a:endParaRPr>
                    </a:p>
                  </a:txBody>
                  <a:tcPr marL="0" marR="0" anchor="ctr">
                    <a:solidFill>
                      <a:srgbClr val="92D050"/>
                    </a:solidFill>
                  </a:tcPr>
                </a:tc>
              </a:tr>
              <a:tr h="370840">
                <a:tc>
                  <a:txBody>
                    <a:bodyPr/>
                    <a:lstStyle/>
                    <a:p>
                      <a:pPr marL="52388"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Arial" pitchFamily="34" charset="0"/>
                          <a:ea typeface="+mn-ea"/>
                          <a:cs typeface="Arial" pitchFamily="34" charset="0"/>
                        </a:rPr>
                        <a:t>Overall language design</a:t>
                      </a:r>
                    </a:p>
                  </a:txBody>
                  <a:tcPr marL="0" marR="0" anchor="ctr"/>
                </a:tc>
                <a:tc>
                  <a:txBody>
                    <a:bodyPr/>
                    <a:lstStyle/>
                    <a:p>
                      <a:pPr algn="ctr"/>
                      <a:r>
                        <a:rPr lang="en-US" sz="1600" dirty="0" err="1" smtClean="0">
                          <a:latin typeface="Arial" pitchFamily="34" charset="0"/>
                          <a:cs typeface="Arial" pitchFamily="34" charset="0"/>
                        </a:rPr>
                        <a:t>Avg</a:t>
                      </a:r>
                      <a:endParaRPr lang="ru-RU" sz="1600" dirty="0">
                        <a:latin typeface="Arial" pitchFamily="34" charset="0"/>
                        <a:cs typeface="Arial" pitchFamily="34" charset="0"/>
                      </a:endParaRPr>
                    </a:p>
                  </a:txBody>
                  <a:tcPr marL="0" marR="0" anchor="ctr"/>
                </a:tc>
                <a:tc>
                  <a:txBody>
                    <a:bodyPr/>
                    <a:lstStyle/>
                    <a:p>
                      <a:pPr algn="ctr"/>
                      <a:r>
                        <a:rPr lang="en-US" sz="1600" dirty="0" err="1" smtClean="0">
                          <a:latin typeface="Arial" pitchFamily="34" charset="0"/>
                          <a:cs typeface="Arial" pitchFamily="34" charset="0"/>
                        </a:rPr>
                        <a:t>Avg</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Bad</a:t>
                      </a:r>
                      <a:endParaRPr lang="ru-RU" sz="1600" dirty="0">
                        <a:latin typeface="Arial" pitchFamily="34" charset="0"/>
                        <a:cs typeface="Arial" pitchFamily="34" charset="0"/>
                      </a:endParaRPr>
                    </a:p>
                  </a:txBody>
                  <a:tcPr marL="0" marR="0" anchor="ctr"/>
                </a:tc>
                <a:tc>
                  <a:txBody>
                    <a:bodyPr/>
                    <a:lstStyle/>
                    <a:p>
                      <a:pPr algn="ctr"/>
                      <a:r>
                        <a:rPr lang="en-US" sz="1600" smtClean="0">
                          <a:latin typeface="Arial" pitchFamily="34" charset="0"/>
                          <a:cs typeface="Arial" pitchFamily="34" charset="0"/>
                        </a:rPr>
                        <a:t>Bad</a:t>
                      </a:r>
                      <a:endParaRPr lang="ru-RU" sz="1600" dirty="0">
                        <a:latin typeface="Arial" pitchFamily="34" charset="0"/>
                        <a:cs typeface="Arial" pitchFamily="34" charset="0"/>
                      </a:endParaRPr>
                    </a:p>
                  </a:txBody>
                  <a:tcPr marL="0" marR="0" anchor="ctr"/>
                </a:tc>
                <a:tc>
                  <a:txBody>
                    <a:bodyPr/>
                    <a:lstStyle/>
                    <a:p>
                      <a:pPr algn="ctr"/>
                      <a:r>
                        <a:rPr lang="en-US" sz="1600" dirty="0" smtClean="0">
                          <a:latin typeface="Arial" pitchFamily="34" charset="0"/>
                          <a:cs typeface="Arial" pitchFamily="34" charset="0"/>
                        </a:rPr>
                        <a:t>Bad</a:t>
                      </a:r>
                      <a:endParaRPr lang="ru-RU" sz="1600" dirty="0">
                        <a:latin typeface="Arial" pitchFamily="34" charset="0"/>
                        <a:cs typeface="Arial" pitchFamily="34" charset="0"/>
                      </a:endParaRPr>
                    </a:p>
                  </a:txBody>
                  <a:tcPr marL="0" marR="0" anchor="ctr"/>
                </a:tc>
                <a:tc>
                  <a:txBody>
                    <a:bodyPr/>
                    <a:lstStyle/>
                    <a:p>
                      <a:pPr algn="ctr"/>
                      <a:r>
                        <a:rPr lang="en-US" sz="1600" b="1" kern="1200" dirty="0" smtClean="0">
                          <a:solidFill>
                            <a:schemeClr val="dk1"/>
                          </a:solidFill>
                          <a:latin typeface="Arial" pitchFamily="34" charset="0"/>
                          <a:ea typeface="+mn-ea"/>
                          <a:cs typeface="Arial" pitchFamily="34" charset="0"/>
                        </a:rPr>
                        <a:t>Best!</a:t>
                      </a:r>
                      <a:endParaRPr lang="ru-RU" sz="1600" b="1" kern="1200" dirty="0">
                        <a:solidFill>
                          <a:schemeClr val="dk1"/>
                        </a:solidFill>
                        <a:latin typeface="Arial" pitchFamily="34" charset="0"/>
                        <a:ea typeface="+mn-ea"/>
                        <a:cs typeface="Arial" pitchFamily="34" charset="0"/>
                      </a:endParaRPr>
                    </a:p>
                  </a:txBody>
                  <a:tcPr marL="0" marR="0" anchor="ctr">
                    <a:solidFill>
                      <a:srgbClr val="92D050"/>
                    </a:solidFill>
                  </a:tcPr>
                </a:tc>
              </a:tr>
            </a:tbl>
          </a:graphicData>
        </a:graphic>
      </p:graphicFrame>
    </p:spTree>
    <p:extLst>
      <p:ext uri="{BB962C8B-B14F-4D97-AF65-F5344CB8AC3E}">
        <p14:creationId xmlns:p14="http://schemas.microsoft.com/office/powerpoint/2010/main" val="2616806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640960" cy="956054"/>
          </a:xfrm>
        </p:spPr>
        <p:txBody>
          <a:bodyPr>
            <a:normAutofit/>
          </a:bodyPr>
          <a:lstStyle/>
          <a:p>
            <a:r>
              <a:rPr lang="en-US" dirty="0" smtClean="0"/>
              <a:t>Industrial programming languages</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6408" y="692696"/>
            <a:ext cx="8310048" cy="5916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004048" y="6488254"/>
            <a:ext cx="1008112" cy="369332"/>
          </a:xfrm>
          <a:prstGeom prst="rect">
            <a:avLst/>
          </a:prstGeom>
          <a:noFill/>
        </p:spPr>
        <p:txBody>
          <a:bodyPr wrap="square" rtlCol="0">
            <a:spAutoFit/>
          </a:bodyPr>
          <a:lstStyle/>
          <a:p>
            <a:r>
              <a:rPr lang="en-US" dirty="0" smtClean="0">
                <a:hlinkClick r:id="rId3" action="ppaction://hlinksldjump"/>
              </a:rPr>
              <a:t>Back</a:t>
            </a:r>
            <a:endParaRPr lang="en-US" dirty="0"/>
          </a:p>
        </p:txBody>
      </p:sp>
    </p:spTree>
    <p:extLst>
      <p:ext uri="{BB962C8B-B14F-4D97-AF65-F5344CB8AC3E}">
        <p14:creationId xmlns:p14="http://schemas.microsoft.com/office/powerpoint/2010/main" val="2447912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Swift: Overview</a:t>
            </a:r>
            <a:endParaRPr lang="ru-RU" dirty="0"/>
          </a:p>
        </p:txBody>
      </p:sp>
      <p:sp>
        <p:nvSpPr>
          <p:cNvPr id="4" name="Content Placeholder 2"/>
          <p:cNvSpPr txBox="1">
            <a:spLocks/>
          </p:cNvSpPr>
          <p:nvPr/>
        </p:nvSpPr>
        <p:spPr>
          <a:xfrm>
            <a:off x="107504" y="692696"/>
            <a:ext cx="8928992" cy="4801314"/>
          </a:xfrm>
          <a:prstGeom prst="rect">
            <a:avLst/>
          </a:prstGeom>
          <a:noFill/>
        </p:spPr>
        <p:txBody>
          <a:bodyPr wrap="square" rtlCol="0">
            <a:spAutoFit/>
          </a:bodyPr>
          <a:lstStyle/>
          <a:p>
            <a:pPr marL="180000" indent="-161925" eaLnBrk="0" hangingPunct="0">
              <a:buFont typeface="Arial" charset="0"/>
              <a:buChar char="•"/>
              <a:defRPr/>
            </a:pPr>
            <a:r>
              <a:rPr kumimoji="1" lang="en-US" altLang="en-US" dirty="0" smtClean="0">
                <a:ea typeface="HY견고딕" pitchFamily="18" charset="-127"/>
                <a:cs typeface="Arial" pitchFamily="34" charset="0"/>
              </a:rPr>
              <a:t>It was created for </a:t>
            </a:r>
            <a:r>
              <a:rPr kumimoji="1" lang="en-US" altLang="en-US" dirty="0" err="1" smtClean="0">
                <a:ea typeface="HY견고딕" pitchFamily="18" charset="-127"/>
                <a:cs typeface="Arial" pitchFamily="34" charset="0"/>
              </a:rPr>
              <a:t>iOS</a:t>
            </a:r>
            <a:r>
              <a:rPr kumimoji="1" lang="en-US" altLang="en-US" dirty="0" smtClean="0">
                <a:ea typeface="HY견고딕" pitchFamily="18" charset="-127"/>
                <a:cs typeface="Arial" pitchFamily="34" charset="0"/>
              </a:rPr>
              <a:t> and OS X apps development</a:t>
            </a:r>
          </a:p>
          <a:p>
            <a:pPr marL="180000" indent="-161925" eaLnBrk="0" hangingPunct="0">
              <a:buFont typeface="Arial" charset="0"/>
              <a:buChar char="•"/>
              <a:defRPr/>
            </a:pPr>
            <a:endParaRPr kumimoji="1" lang="en-US" altLang="en-US" dirty="0" smtClean="0">
              <a:ea typeface="HY견고딕" pitchFamily="18" charset="-127"/>
              <a:cs typeface="Arial" pitchFamily="34" charset="0"/>
            </a:endParaRP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Based on Objective C language with </a:t>
            </a:r>
            <a:r>
              <a:rPr kumimoji="1" lang="en-US" altLang="en-US" b="0" i="0" u="sng"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simplified</a:t>
            </a: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 syntax</a:t>
            </a: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endPar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endParaRP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Objective-C and Swift files </a:t>
            </a:r>
            <a:r>
              <a:rPr kumimoji="1" lang="en-US" altLang="en-US" b="0" i="0" u="sng"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can coexist</a:t>
            </a: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 in a single project</a:t>
            </a: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endPar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endParaRP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r>
              <a:rPr kumimoji="1" lang="en-US" altLang="en-US" b="0" i="0" u="sng"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Compiled to native code</a:t>
            </a: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 using LLVM infrastructure</a:t>
            </a: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endPar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endParaRPr>
          </a:p>
          <a:p>
            <a:pPr marL="180000" lvl="0" indent="-161925" eaLnBrk="0" hangingPunct="0">
              <a:buFont typeface="Arial" charset="0"/>
              <a:buChar char="•"/>
              <a:defRPr/>
            </a:pPr>
            <a:r>
              <a:rPr kumimoji="1" lang="en-US" altLang="en-US" dirty="0" smtClean="0">
                <a:ea typeface="HY견고딕" pitchFamily="18" charset="-127"/>
                <a:cs typeface="Arial" pitchFamily="34" charset="0"/>
              </a:rPr>
              <a:t>Swift is a </a:t>
            </a:r>
            <a:r>
              <a:rPr kumimoji="1" lang="en-US" altLang="en-US" u="sng" dirty="0" smtClean="0">
                <a:ea typeface="HY견고딕" pitchFamily="18" charset="-127"/>
                <a:cs typeface="Arial" pitchFamily="34" charset="0"/>
              </a:rPr>
              <a:t>statically-typed</a:t>
            </a:r>
            <a:r>
              <a:rPr kumimoji="1" lang="en-US" altLang="en-US" dirty="0" smtClean="0">
                <a:ea typeface="HY견고딕" pitchFamily="18" charset="-127"/>
                <a:cs typeface="Arial" pitchFamily="34" charset="0"/>
              </a:rPr>
              <a:t> language</a:t>
            </a:r>
            <a:endPar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endParaRP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endPar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endParaRP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Swift provides object-oriented features such as classes, protocols, and generics</a:t>
            </a: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endPar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endParaRPr>
          </a:p>
          <a:p>
            <a:pPr marL="180000" lvl="0" indent="-161925" eaLnBrk="0" hangingPunct="0">
              <a:buFont typeface="Arial" charset="0"/>
              <a:buChar char="•"/>
            </a:pP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Swift supports many </a:t>
            </a:r>
            <a:r>
              <a:rPr kumimoji="1" lang="en-US" altLang="en-US" b="0" i="0" u="sng"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modern</a:t>
            </a: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 features: type inference, automatic references counting (ARC), closures</a:t>
            </a:r>
            <a:r>
              <a:rPr kumimoji="1" lang="en-US" altLang="en-US" dirty="0" smtClean="0">
                <a:ea typeface="HY견고딕" pitchFamily="18" charset="-127"/>
                <a:cs typeface="Arial" pitchFamily="34" charset="0"/>
              </a:rPr>
              <a:t>, extensions, </a:t>
            </a:r>
            <a:r>
              <a:rPr kumimoji="1" lang="en-US" altLang="en-US" dirty="0" err="1" smtClean="0">
                <a:ea typeface="HY견고딕" pitchFamily="18" charset="-127"/>
                <a:cs typeface="Arial" pitchFamily="34" charset="0"/>
              </a:rPr>
              <a:t>optionals</a:t>
            </a:r>
            <a:r>
              <a:rPr kumimoji="1" lang="en-US" altLang="en-US" dirty="0" smtClean="0">
                <a:ea typeface="HY견고딕" pitchFamily="18" charset="-127"/>
                <a:cs typeface="Arial" pitchFamily="34" charset="0"/>
              </a:rPr>
              <a:t>, </a:t>
            </a: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etc.</a:t>
            </a:r>
          </a:p>
          <a:p>
            <a:pPr marL="180000" lvl="0" indent="-161925" eaLnBrk="0" hangingPunct="0">
              <a:buFont typeface="Arial" charset="0"/>
              <a:buChar char="•"/>
            </a:pPr>
            <a:endPar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endParaRPr>
          </a:p>
          <a:p>
            <a:pPr marL="180000" marR="0" lvl="0" indent="-161925" algn="l" defTabSz="914400" rtl="0" eaLnBrk="0" fontAlgn="base" latinLnBrk="0" hangingPunct="0">
              <a:lnSpc>
                <a:spcPct val="100000"/>
              </a:lnSpc>
              <a:spcBef>
                <a:spcPct val="0"/>
              </a:spcBef>
              <a:spcAft>
                <a:spcPct val="0"/>
              </a:spcAft>
              <a:buClrTx/>
              <a:buSzTx/>
              <a:buFont typeface="Arial" charset="0"/>
              <a:buChar char="•"/>
              <a:tabLst/>
              <a:defRPr/>
            </a:pP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Designed for </a:t>
            </a:r>
            <a:r>
              <a:rPr kumimoji="1" lang="en-US" altLang="en-US" b="0" i="0" u="sng"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safety</a:t>
            </a:r>
            <a:r>
              <a:rPr kumimoji="1" lang="en-US" altLang="en-US" b="0" i="0" u="none" strike="noStrike" kern="1200" cap="none" spc="0" normalizeH="0" baseline="0" noProof="0" dirty="0" smtClean="0">
                <a:ln>
                  <a:noFill/>
                </a:ln>
                <a:solidFill>
                  <a:schemeClr val="tx1"/>
                </a:solidFill>
                <a:effectLst/>
                <a:uLnTx/>
                <a:uFillTx/>
                <a:latin typeface="Arial" pitchFamily="34" charset="0"/>
                <a:ea typeface="HY견고딕" pitchFamily="18" charset="-127"/>
                <a:cs typeface="Arial" pitchFamily="34" charset="0"/>
              </a:rPr>
              <a:t>: variables are always initialized before use, arrays and integers are checked for overflow, and memory is managed automatically (with ARC)</a:t>
            </a:r>
          </a:p>
        </p:txBody>
      </p:sp>
      <p:pic>
        <p:nvPicPr>
          <p:cNvPr id="5" name="Picture 2" descr="C:\Users\e.pavlov\Pictures\swift-hero.png"/>
          <p:cNvPicPr>
            <a:picLocks noChangeAspect="1" noChangeArrowheads="1"/>
          </p:cNvPicPr>
          <p:nvPr/>
        </p:nvPicPr>
        <p:blipFill>
          <a:blip r:embed="rId2" cstate="print"/>
          <a:srcRect/>
          <a:stretch>
            <a:fillRect/>
          </a:stretch>
        </p:blipFill>
        <p:spPr bwMode="auto">
          <a:xfrm>
            <a:off x="7740352" y="836712"/>
            <a:ext cx="1080120" cy="1080120"/>
          </a:xfrm>
          <a:prstGeom prst="rect">
            <a:avLst/>
          </a:prstGeom>
          <a:noFill/>
        </p:spPr>
      </p:pic>
    </p:spTree>
    <p:extLst>
      <p:ext uri="{BB962C8B-B14F-4D97-AF65-F5344CB8AC3E}">
        <p14:creationId xmlns:p14="http://schemas.microsoft.com/office/powerpoint/2010/main" val="159529559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32064" y="-2997"/>
            <a:ext cx="5708087" cy="584775"/>
          </a:xfrm>
          <a:prstGeom prst="rect">
            <a:avLst/>
          </a:prstGeom>
          <a:noFill/>
          <a:ln w="9525">
            <a:noFill/>
            <a:miter lim="800000"/>
            <a:headEnd/>
            <a:tailEnd/>
          </a:ln>
        </p:spPr>
        <p:txBody>
          <a:bodyPr wrap="square" anchor="ctr" anchorCtr="0">
            <a:spAutoFit/>
          </a:bodyPr>
          <a:lstStyle/>
          <a:p>
            <a:r>
              <a:rPr lang="en-US" altLang="ko-KR" sz="3200" b="1" dirty="0" smtClean="0">
                <a:solidFill>
                  <a:srgbClr val="FFFFFF"/>
                </a:solidFill>
                <a:latin typeface="맑은 고딕" pitchFamily="50" charset="-127"/>
                <a:ea typeface="맑은 고딕" pitchFamily="50" charset="-127"/>
              </a:rPr>
              <a:t>JavaScript</a:t>
            </a:r>
          </a:p>
        </p:txBody>
      </p:sp>
      <p:sp>
        <p:nvSpPr>
          <p:cNvPr id="3" name="TextBox 2"/>
          <p:cNvSpPr txBox="1"/>
          <p:nvPr/>
        </p:nvSpPr>
        <p:spPr>
          <a:xfrm>
            <a:off x="179512" y="692696"/>
            <a:ext cx="8712968" cy="5601533"/>
          </a:xfrm>
          <a:prstGeom prst="rect">
            <a:avLst/>
          </a:prstGeom>
          <a:noFill/>
          <a:ln cap="rnd">
            <a:noFill/>
          </a:ln>
          <a:effectLst/>
        </p:spPr>
        <p:txBody>
          <a:bodyPr wrap="square" lIns="72000" rIns="0" rtlCol="0">
            <a:spAutoFit/>
          </a:bodyPr>
          <a:lstStyle/>
          <a:p>
            <a:pPr marL="2066925" indent="-2066925">
              <a:spcAft>
                <a:spcPts val="1200"/>
              </a:spcAft>
            </a:pPr>
            <a:r>
              <a:rPr lang="en-US" sz="2600" b="1" dirty="0" smtClean="0">
                <a:solidFill>
                  <a:srgbClr val="FF0000"/>
                </a:solidFill>
              </a:rPr>
              <a:t>JavaScript</a:t>
            </a:r>
            <a:r>
              <a:rPr lang="en-US" sz="2600" b="1" dirty="0" smtClean="0">
                <a:solidFill>
                  <a:schemeClr val="tx2">
                    <a:lumMod val="75000"/>
                  </a:schemeClr>
                </a:solidFill>
              </a:rPr>
              <a:t> – the widely-used (if not the single) language for writing web apps, and…</a:t>
            </a:r>
          </a:p>
          <a:p>
            <a:pPr indent="1704975">
              <a:spcAft>
                <a:spcPts val="1200"/>
              </a:spcAft>
            </a:pPr>
            <a:r>
              <a:rPr lang="en-US" sz="2600" b="1" dirty="0" smtClean="0">
                <a:solidFill>
                  <a:srgbClr val="FF0000"/>
                </a:solidFill>
              </a:rPr>
              <a:t> – ONE BIG MISTAKE</a:t>
            </a:r>
          </a:p>
          <a:p>
            <a:pPr marL="361950" indent="-361950">
              <a:spcAft>
                <a:spcPts val="1200"/>
              </a:spcAft>
              <a:buFont typeface="Arial" pitchFamily="34" charset="0"/>
              <a:buChar char="•"/>
            </a:pPr>
            <a:r>
              <a:rPr lang="en-US" sz="2200" b="1" dirty="0" smtClean="0"/>
              <a:t>“Lisp in C-like clothes”: </a:t>
            </a:r>
            <a:r>
              <a:rPr lang="en-US" sz="2200" dirty="0" smtClean="0"/>
              <a:t>An experimental &amp; research language pushed to the very “industrial” area.</a:t>
            </a:r>
          </a:p>
          <a:p>
            <a:pPr marL="361950">
              <a:spcAft>
                <a:spcPts val="1200"/>
              </a:spcAft>
            </a:pPr>
            <a:r>
              <a:rPr lang="en-US" sz="2200" dirty="0" smtClean="0"/>
              <a:t>A bright example of personal taste claiming to become an industrial standard for developers.</a:t>
            </a:r>
          </a:p>
          <a:p>
            <a:pPr marL="361950">
              <a:spcAft>
                <a:spcPts val="1200"/>
              </a:spcAft>
            </a:pPr>
            <a:r>
              <a:rPr lang="en-US" sz="2200" dirty="0" smtClean="0"/>
              <a:t>Historical reasons &amp; human’s (developer’s) conservatism: it seems hard (really? </a:t>
            </a:r>
            <a:r>
              <a:rPr lang="en-US" sz="2200" dirty="0" smtClean="0">
                <a:sym typeface="Wingdings" pitchFamily="2" charset="2"/>
              </a:rPr>
              <a:t>) </a:t>
            </a:r>
            <a:r>
              <a:rPr lang="en-US" sz="2200" dirty="0" smtClean="0"/>
              <a:t>and expensive (?) to switch to another language.</a:t>
            </a:r>
          </a:p>
          <a:p>
            <a:pPr marL="361950" indent="-361950">
              <a:spcAft>
                <a:spcPts val="1200"/>
              </a:spcAft>
              <a:buFont typeface="Arial" pitchFamily="34" charset="0"/>
              <a:buChar char="•"/>
            </a:pPr>
            <a:r>
              <a:rPr lang="en-US" sz="2200" b="1" dirty="0" smtClean="0"/>
              <a:t>Awkward syntax </a:t>
            </a:r>
            <a:r>
              <a:rPr lang="en-US" sz="2200" dirty="0" smtClean="0"/>
              <a:t>together with </a:t>
            </a:r>
            <a:r>
              <a:rPr lang="en-US" sz="2200" b="1" dirty="0" smtClean="0"/>
              <a:t>overcomplicated semantics </a:t>
            </a:r>
            <a:r>
              <a:rPr lang="en-US" sz="2200" dirty="0" smtClean="0"/>
              <a:t>(just have a look at the ECMA-262 standard!).</a:t>
            </a:r>
          </a:p>
          <a:p>
            <a:pPr marL="361950" indent="-361950">
              <a:spcAft>
                <a:spcPts val="1200"/>
              </a:spcAft>
              <a:buFont typeface="Arial" pitchFamily="34" charset="0"/>
              <a:buChar char="•"/>
            </a:pPr>
            <a:r>
              <a:rPr lang="en-US" sz="2200" b="1" dirty="0" smtClean="0"/>
              <a:t>Overcomplicated and tricky dynamic semantics</a:t>
            </a:r>
            <a:r>
              <a:rPr lang="en-US" sz="2200" dirty="0" smtClean="0"/>
              <a:t> (dynamic typing is just a part of it) is the permanent source of runtime errors.</a:t>
            </a:r>
          </a:p>
        </p:txBody>
      </p:sp>
    </p:spTree>
    <p:extLst>
      <p:ext uri="{BB962C8B-B14F-4D97-AF65-F5344CB8AC3E}">
        <p14:creationId xmlns:p14="http://schemas.microsoft.com/office/powerpoint/2010/main" val="244644221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51520" y="35913"/>
            <a:ext cx="8640960" cy="584775"/>
          </a:xfrm>
          <a:prstGeom prst="rect">
            <a:avLst/>
          </a:prstGeom>
          <a:noFill/>
          <a:ln w="9525">
            <a:noFill/>
            <a:miter lim="800000"/>
            <a:headEnd/>
            <a:tailEnd/>
          </a:ln>
        </p:spPr>
        <p:txBody>
          <a:bodyPr wrap="square">
            <a:spAutoFit/>
          </a:bodyPr>
          <a:lstStyle/>
          <a:p>
            <a:r>
              <a:rPr lang="en-US" altLang="ko-KR" sz="3200" b="1" dirty="0" smtClean="0">
                <a:solidFill>
                  <a:srgbClr val="FFFFFF"/>
                </a:solidFill>
                <a:latin typeface="맑은 고딕" pitchFamily="50" charset="-127"/>
                <a:ea typeface="맑은 고딕" pitchFamily="50" charset="-127"/>
              </a:rPr>
              <a:t>JavaScript: Funny &amp; Weird Features</a:t>
            </a:r>
            <a:endParaRPr lang="ru-RU" altLang="ko-KR" sz="3200" b="1" dirty="0">
              <a:solidFill>
                <a:srgbClr val="FFFFFF"/>
              </a:solidFill>
              <a:latin typeface="맑은 고딕" pitchFamily="50" charset="-127"/>
              <a:ea typeface="맑은 고딕" pitchFamily="50" charset="-127"/>
            </a:endParaRPr>
          </a:p>
        </p:txBody>
      </p:sp>
      <p:sp>
        <p:nvSpPr>
          <p:cNvPr id="3" name="Rectangle 2"/>
          <p:cNvSpPr/>
          <p:nvPr/>
        </p:nvSpPr>
        <p:spPr>
          <a:xfrm>
            <a:off x="539552" y="1124744"/>
            <a:ext cx="3816424" cy="2092881"/>
          </a:xfrm>
          <a:prstGeom prst="rect">
            <a:avLst/>
          </a:prstGeom>
          <a:solidFill>
            <a:schemeClr val="tx2">
              <a:lumMod val="20000"/>
              <a:lumOff val="80000"/>
            </a:schemeClr>
          </a:solidFill>
        </p:spPr>
        <p:txBody>
          <a:bodyPr wrap="square">
            <a:spAutoFit/>
          </a:bodyPr>
          <a:lstStyle/>
          <a:p>
            <a:pPr marL="85725">
              <a:spcAft>
                <a:spcPts val="1200"/>
              </a:spcAft>
            </a:pPr>
            <a:r>
              <a:rPr lang="en-US" sz="2000" b="1" dirty="0" smtClean="0"/>
              <a:t>No block scope</a:t>
            </a:r>
          </a:p>
          <a:p>
            <a:pPr marL="85725">
              <a:spcAft>
                <a:spcPts val="1200"/>
              </a:spcAft>
            </a:pPr>
            <a:r>
              <a:rPr lang="en-US" sz="2000" b="1" dirty="0" err="1" smtClean="0">
                <a:solidFill>
                  <a:srgbClr val="0000FF"/>
                </a:solidFill>
                <a:latin typeface="Consolas" pitchFamily="49" charset="0"/>
                <a:cs typeface="Consolas" pitchFamily="49" charset="0"/>
              </a:rPr>
              <a:t>var</a:t>
            </a:r>
            <a:r>
              <a:rPr lang="en-US" sz="2000" dirty="0" smtClean="0">
                <a:latin typeface="Consolas" pitchFamily="49" charset="0"/>
                <a:cs typeface="Consolas" pitchFamily="49" charset="0"/>
              </a:rPr>
              <a:t> x = </a:t>
            </a:r>
            <a:r>
              <a:rPr lang="en-US" sz="2000" dirty="0" smtClean="0">
                <a:solidFill>
                  <a:srgbClr val="FF0000"/>
                </a:solidFill>
                <a:latin typeface="Consolas" pitchFamily="49" charset="0"/>
                <a:cs typeface="Consolas" pitchFamily="49" charset="0"/>
              </a:rPr>
              <a:t>1</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b="1" dirty="0" err="1" smtClean="0">
                <a:solidFill>
                  <a:srgbClr val="0000FF"/>
                </a:solidFill>
                <a:latin typeface="Consolas" pitchFamily="49" charset="0"/>
                <a:cs typeface="Consolas" pitchFamily="49" charset="0"/>
              </a:rPr>
              <a:t>var</a:t>
            </a:r>
            <a:r>
              <a:rPr lang="en-US" sz="2000" dirty="0" smtClean="0">
                <a:latin typeface="Consolas" pitchFamily="49" charset="0"/>
                <a:cs typeface="Consolas" pitchFamily="49" charset="0"/>
              </a:rPr>
              <a:t> x = </a:t>
            </a:r>
            <a:r>
              <a:rPr lang="en-US" sz="2000" dirty="0" smtClean="0">
                <a:solidFill>
                  <a:srgbClr val="FF0000"/>
                </a:solidFill>
                <a:latin typeface="Consolas" pitchFamily="49" charset="0"/>
                <a:cs typeface="Consolas" pitchFamily="49" charset="0"/>
              </a:rPr>
              <a:t>2</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alert(x);  </a:t>
            </a:r>
            <a:r>
              <a:rPr lang="en-US" sz="2000" dirty="0" smtClean="0">
                <a:solidFill>
                  <a:srgbClr val="006666"/>
                </a:solidFill>
                <a:latin typeface="Consolas" pitchFamily="49" charset="0"/>
                <a:cs typeface="Consolas" pitchFamily="49" charset="0"/>
              </a:rPr>
              <a:t>// outputs 2</a:t>
            </a:r>
          </a:p>
        </p:txBody>
      </p:sp>
      <p:sp>
        <p:nvSpPr>
          <p:cNvPr id="4" name="Rectangle 3"/>
          <p:cNvSpPr/>
          <p:nvPr/>
        </p:nvSpPr>
        <p:spPr>
          <a:xfrm>
            <a:off x="525834" y="3501008"/>
            <a:ext cx="8510662" cy="2092881"/>
          </a:xfrm>
          <a:prstGeom prst="rect">
            <a:avLst/>
          </a:prstGeom>
          <a:solidFill>
            <a:schemeClr val="tx2">
              <a:lumMod val="20000"/>
              <a:lumOff val="80000"/>
            </a:schemeClr>
          </a:solidFill>
        </p:spPr>
        <p:txBody>
          <a:bodyPr wrap="square">
            <a:spAutoFit/>
          </a:bodyPr>
          <a:lstStyle/>
          <a:p>
            <a:pPr marL="85725">
              <a:spcAft>
                <a:spcPts val="1200"/>
              </a:spcAft>
            </a:pPr>
            <a:r>
              <a:rPr lang="en-US" sz="2000" b="1" dirty="0" smtClean="0"/>
              <a:t>Functions are objects</a:t>
            </a:r>
          </a:p>
          <a:p>
            <a:pPr marL="85725">
              <a:spcAft>
                <a:spcPts val="1200"/>
              </a:spcAft>
            </a:pPr>
            <a:r>
              <a:rPr lang="en-US" sz="2000" dirty="0" smtClean="0">
                <a:latin typeface="Consolas" pitchFamily="49" charset="0"/>
                <a:cs typeface="Consolas" pitchFamily="49" charset="0"/>
              </a:rPr>
              <a:t>fn = </a:t>
            </a:r>
            <a:r>
              <a:rPr lang="en-US" sz="2000" b="1" dirty="0" smtClean="0">
                <a:solidFill>
                  <a:srgbClr val="0000FF"/>
                </a:solidFill>
                <a:latin typeface="Consolas" pitchFamily="49" charset="0"/>
                <a:cs typeface="Consolas" pitchFamily="49" charset="0"/>
              </a:rPr>
              <a:t>function</a:t>
            </a:r>
            <a:r>
              <a:rPr lang="en-US" sz="2000" dirty="0" smtClean="0">
                <a:latin typeface="Consolas" pitchFamily="49" charset="0"/>
                <a:cs typeface="Consolas" pitchFamily="49" charset="0"/>
              </a:rPr>
              <a:t>(x)</a:t>
            </a:r>
            <a:r>
              <a:rPr lang="en-US" sz="2000" dirty="0" smtClean="0">
                <a:solidFill>
                  <a:srgbClr val="0000FF"/>
                </a:solidFill>
                <a:latin typeface="Consolas" pitchFamily="49" charset="0"/>
                <a:cs typeface="Consolas" pitchFamily="49" charset="0"/>
              </a:rPr>
              <a:t> </a:t>
            </a:r>
            <a:r>
              <a:rPr lang="en-US" sz="2000" dirty="0" smtClean="0">
                <a:latin typeface="Consolas" pitchFamily="49" charset="0"/>
                <a:cs typeface="Consolas" pitchFamily="49" charset="0"/>
              </a:rPr>
              <a:t>{ ... } </a:t>
            </a:r>
            <a:r>
              <a:rPr lang="en-US" sz="2000" dirty="0" smtClean="0">
                <a:solidFill>
                  <a:srgbClr val="006666"/>
                </a:solidFill>
                <a:latin typeface="Consolas" pitchFamily="49" charset="0"/>
                <a:cs typeface="Consolas" pitchFamily="49" charset="0"/>
              </a:rPr>
              <a:t>// fn is a function...</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fn.foo = </a:t>
            </a:r>
            <a:r>
              <a:rPr lang="en-US" sz="2000" dirty="0" smtClean="0">
                <a:solidFill>
                  <a:srgbClr val="FF0000"/>
                </a:solidFill>
                <a:latin typeface="Consolas" pitchFamily="49" charset="0"/>
                <a:cs typeface="Consolas" pitchFamily="49" charset="0"/>
              </a:rPr>
              <a:t>1</a:t>
            </a:r>
            <a:r>
              <a:rPr lang="en-US" sz="2000" dirty="0" smtClean="0">
                <a:latin typeface="Consolas" pitchFamily="49" charset="0"/>
                <a:cs typeface="Consolas" pitchFamily="49" charset="0"/>
              </a:rPr>
              <a:t>;              </a:t>
            </a:r>
            <a:r>
              <a:rPr lang="en-US" sz="2000" dirty="0" smtClean="0">
                <a:solidFill>
                  <a:srgbClr val="006666"/>
                </a:solidFill>
                <a:latin typeface="Consolas" pitchFamily="49" charset="0"/>
                <a:cs typeface="Consolas" pitchFamily="49" charset="0"/>
              </a:rPr>
              <a:t>// ...and has a property ‘</a:t>
            </a:r>
            <a:r>
              <a:rPr lang="en-US" sz="2000" dirty="0" err="1" smtClean="0">
                <a:solidFill>
                  <a:srgbClr val="006666"/>
                </a:solidFill>
                <a:latin typeface="Consolas" pitchFamily="49" charset="0"/>
                <a:cs typeface="Consolas" pitchFamily="49" charset="0"/>
              </a:rPr>
              <a:t>foo</a:t>
            </a:r>
            <a:r>
              <a:rPr lang="en-US" sz="2000" dirty="0" smtClean="0">
                <a:solidFill>
                  <a:srgbClr val="006666"/>
                </a:solidFill>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err="1" smtClean="0">
                <a:latin typeface="Consolas" pitchFamily="49" charset="0"/>
                <a:cs typeface="Consolas" pitchFamily="49" charset="0"/>
              </a:rPr>
              <a:t>fn.next</a:t>
            </a:r>
            <a:r>
              <a:rPr lang="en-US" sz="2000" dirty="0" smtClean="0">
                <a:latin typeface="Consolas" pitchFamily="49" charset="0"/>
                <a:cs typeface="Consolas" pitchFamily="49" charset="0"/>
              </a:rPr>
              <a:t> = </a:t>
            </a:r>
            <a:r>
              <a:rPr lang="en-US" sz="2000" b="1" dirty="0" smtClean="0">
                <a:solidFill>
                  <a:srgbClr val="0000FF"/>
                </a:solidFill>
                <a:latin typeface="Consolas" pitchFamily="49" charset="0"/>
                <a:cs typeface="Consolas" pitchFamily="49" charset="0"/>
              </a:rPr>
              <a:t>function</a:t>
            </a:r>
            <a:r>
              <a:rPr lang="en-US" sz="2000" dirty="0" smtClean="0">
                <a:latin typeface="Consolas" pitchFamily="49" charset="0"/>
                <a:cs typeface="Consolas" pitchFamily="49" charset="0"/>
              </a:rPr>
              <a:t>(y) { ...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6666"/>
                </a:solidFill>
                <a:latin typeface="Consolas" pitchFamily="49" charset="0"/>
                <a:cs typeface="Consolas" pitchFamily="49" charset="0"/>
              </a:rPr>
              <a:t>// ...and has a property ‘next’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6666"/>
                </a:solidFill>
                <a:latin typeface="Consolas" pitchFamily="49" charset="0"/>
                <a:cs typeface="Consolas" pitchFamily="49" charset="0"/>
              </a:rPr>
              <a:t>// which is in turn function!</a:t>
            </a:r>
          </a:p>
        </p:txBody>
      </p:sp>
      <p:sp>
        <p:nvSpPr>
          <p:cNvPr id="5" name="TextBox 4"/>
          <p:cNvSpPr txBox="1"/>
          <p:nvPr/>
        </p:nvSpPr>
        <p:spPr>
          <a:xfrm>
            <a:off x="2908604" y="6114917"/>
            <a:ext cx="6120680" cy="338554"/>
          </a:xfrm>
          <a:prstGeom prst="rect">
            <a:avLst/>
          </a:prstGeom>
          <a:noFill/>
        </p:spPr>
        <p:txBody>
          <a:bodyPr wrap="square" rtlCol="0">
            <a:spAutoFit/>
          </a:bodyPr>
          <a:lstStyle/>
          <a:p>
            <a:r>
              <a:rPr lang="en-US" sz="1600" b="1" dirty="0" smtClean="0">
                <a:ea typeface="HY견고딕" pitchFamily="18" charset="-127"/>
                <a:cs typeface="Arial" pitchFamily="34" charset="0"/>
              </a:rPr>
              <a:t>My thanks to Andrew Shitov for good JavaScript examples.</a:t>
            </a:r>
            <a:endParaRPr lang="ru-RU" sz="1600" b="1" dirty="0" smtClean="0">
              <a:ea typeface="HY견고딕" pitchFamily="18" charset="-127"/>
              <a:cs typeface="Arial" pitchFamily="34" charset="0"/>
            </a:endParaRPr>
          </a:p>
        </p:txBody>
      </p:sp>
    </p:spTree>
    <p:extLst>
      <p:ext uri="{BB962C8B-B14F-4D97-AF65-F5344CB8AC3E}">
        <p14:creationId xmlns:p14="http://schemas.microsoft.com/office/powerpoint/2010/main" val="327107639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51520" y="35913"/>
            <a:ext cx="8640960" cy="584775"/>
          </a:xfrm>
          <a:prstGeom prst="rect">
            <a:avLst/>
          </a:prstGeom>
          <a:noFill/>
          <a:ln w="9525">
            <a:noFill/>
            <a:miter lim="800000"/>
            <a:headEnd/>
            <a:tailEnd/>
          </a:ln>
        </p:spPr>
        <p:txBody>
          <a:bodyPr wrap="square">
            <a:spAutoFit/>
          </a:bodyPr>
          <a:lstStyle/>
          <a:p>
            <a:r>
              <a:rPr lang="en-US" altLang="ko-KR" sz="3200" b="1" dirty="0" smtClean="0">
                <a:solidFill>
                  <a:srgbClr val="FFFFFF"/>
                </a:solidFill>
                <a:latin typeface="맑은 고딕" pitchFamily="50" charset="-127"/>
                <a:ea typeface="맑은 고딕" pitchFamily="50" charset="-127"/>
              </a:rPr>
              <a:t>JavaScript: Funny &amp; Weird Features</a:t>
            </a:r>
            <a:endParaRPr lang="ru-RU" altLang="ko-KR" sz="3200" b="1" dirty="0">
              <a:solidFill>
                <a:srgbClr val="FFFFFF"/>
              </a:solidFill>
              <a:latin typeface="맑은 고딕" pitchFamily="50" charset="-127"/>
              <a:ea typeface="맑은 고딕" pitchFamily="50" charset="-127"/>
            </a:endParaRPr>
          </a:p>
        </p:txBody>
      </p:sp>
      <p:sp>
        <p:nvSpPr>
          <p:cNvPr id="3" name="Rectangle 2"/>
          <p:cNvSpPr/>
          <p:nvPr/>
        </p:nvSpPr>
        <p:spPr>
          <a:xfrm>
            <a:off x="539552" y="836712"/>
            <a:ext cx="7920880" cy="3016210"/>
          </a:xfrm>
          <a:prstGeom prst="rect">
            <a:avLst/>
          </a:prstGeom>
          <a:solidFill>
            <a:schemeClr val="tx2">
              <a:lumMod val="20000"/>
              <a:lumOff val="80000"/>
            </a:schemeClr>
          </a:solidFill>
        </p:spPr>
        <p:txBody>
          <a:bodyPr wrap="square">
            <a:spAutoFit/>
          </a:bodyPr>
          <a:lstStyle/>
          <a:p>
            <a:pPr marL="85725">
              <a:spcAft>
                <a:spcPts val="1200"/>
              </a:spcAft>
            </a:pPr>
            <a:r>
              <a:rPr lang="en-US" sz="2000" b="1" dirty="0" smtClean="0"/>
              <a:t>Hoisting</a:t>
            </a:r>
          </a:p>
          <a:p>
            <a:pPr marL="85725">
              <a:spcAft>
                <a:spcPts val="1200"/>
              </a:spcAft>
            </a:pPr>
            <a:r>
              <a:rPr lang="en-US" sz="2000" b="1" dirty="0" err="1" smtClean="0">
                <a:solidFill>
                  <a:srgbClr val="0000FF"/>
                </a:solidFill>
                <a:latin typeface="Consolas" pitchFamily="49" charset="0"/>
                <a:cs typeface="Consolas" pitchFamily="49" charset="0"/>
              </a:rPr>
              <a:t>var</a:t>
            </a:r>
            <a:r>
              <a:rPr lang="en-US" sz="2000" dirty="0" smtClean="0">
                <a:latin typeface="Consolas" pitchFamily="49" charset="0"/>
                <a:cs typeface="Consolas" pitchFamily="49" charset="0"/>
              </a:rPr>
              <a:t> a = </a:t>
            </a:r>
            <a:r>
              <a:rPr lang="en-US" sz="2000" dirty="0" smtClean="0">
                <a:solidFill>
                  <a:srgbClr val="FF0000"/>
                </a:solidFill>
                <a:latin typeface="Consolas" pitchFamily="49" charset="0"/>
                <a:cs typeface="Consolas" pitchFamily="49" charset="0"/>
              </a:rPr>
              <a:t>10</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t>
            </a:r>
            <a:r>
              <a:rPr lang="en-US" sz="2000" b="1" dirty="0" smtClean="0">
                <a:solidFill>
                  <a:srgbClr val="0000FF"/>
                </a:solidFill>
                <a:latin typeface="Consolas" pitchFamily="49" charset="0"/>
                <a:cs typeface="Consolas" pitchFamily="49" charset="0"/>
              </a:rPr>
              <a:t>function</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alert(a);   </a:t>
            </a:r>
            <a:r>
              <a:rPr lang="en-US" sz="2000" dirty="0" smtClean="0">
                <a:solidFill>
                  <a:srgbClr val="006666"/>
                </a:solidFill>
                <a:latin typeface="Consolas" pitchFamily="49" charset="0"/>
                <a:cs typeface="Consolas" pitchFamily="49" charset="0"/>
              </a:rPr>
              <a:t>// </a:t>
            </a:r>
            <a:r>
              <a:rPr lang="en-US" sz="2000" b="1" dirty="0" smtClean="0">
                <a:solidFill>
                  <a:srgbClr val="006666"/>
                </a:solidFill>
                <a:latin typeface="Consolas" pitchFamily="49" charset="0"/>
                <a:cs typeface="Consolas" pitchFamily="49" charset="0"/>
              </a:rPr>
              <a:t>undefined</a:t>
            </a:r>
            <a:r>
              <a:rPr lang="en-US" sz="2000" dirty="0" smtClean="0">
                <a:solidFill>
                  <a:srgbClr val="006666"/>
                </a:solidFill>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b="1" dirty="0" err="1" smtClean="0">
                <a:solidFill>
                  <a:srgbClr val="0000FF"/>
                </a:solidFill>
                <a:latin typeface="Consolas" pitchFamily="49" charset="0"/>
                <a:cs typeface="Consolas" pitchFamily="49" charset="0"/>
              </a:rPr>
              <a:t>var</a:t>
            </a:r>
            <a:r>
              <a:rPr lang="en-US" sz="2000" dirty="0" smtClean="0">
                <a:latin typeface="Consolas" pitchFamily="49" charset="0"/>
                <a:cs typeface="Consolas" pitchFamily="49" charset="0"/>
              </a:rPr>
              <a:t> a = </a:t>
            </a:r>
            <a:r>
              <a:rPr lang="en-US" sz="2000" dirty="0" smtClean="0">
                <a:solidFill>
                  <a:srgbClr val="FF0000"/>
                </a:solidFill>
                <a:latin typeface="Consolas" pitchFamily="49" charset="0"/>
                <a:cs typeface="Consolas" pitchFamily="49" charset="0"/>
              </a:rPr>
              <a:t>20</a:t>
            </a:r>
            <a:r>
              <a:rPr lang="en-US" sz="2000" dirty="0" smtClean="0">
                <a:latin typeface="Consolas" pitchFamily="49" charset="0"/>
                <a:cs typeface="Consolas" pitchFamily="49" charset="0"/>
              </a:rPr>
              <a:t>; </a:t>
            </a:r>
            <a:r>
              <a:rPr lang="en-US" sz="2000" dirty="0" smtClean="0">
                <a:solidFill>
                  <a:srgbClr val="006666"/>
                </a:solidFill>
                <a:latin typeface="Consolas" pitchFamily="49" charset="0"/>
                <a:cs typeface="Consolas" pitchFamily="49" charset="0"/>
              </a:rPr>
              <a:t>// declaration ‘</a:t>
            </a:r>
            <a:r>
              <a:rPr lang="en-US" sz="2000" dirty="0" err="1" smtClean="0">
                <a:solidFill>
                  <a:srgbClr val="006666"/>
                </a:solidFill>
                <a:latin typeface="Consolas" pitchFamily="49" charset="0"/>
                <a:cs typeface="Consolas" pitchFamily="49" charset="0"/>
              </a:rPr>
              <a:t>var</a:t>
            </a:r>
            <a:r>
              <a:rPr lang="en-US" sz="2000" dirty="0" smtClean="0">
                <a:solidFill>
                  <a:srgbClr val="006666"/>
                </a:solidFill>
                <a:latin typeface="Consolas" pitchFamily="49" charset="0"/>
                <a:cs typeface="Consolas" pitchFamily="49" charset="0"/>
              </a:rPr>
              <a:t> a;’ goes to the</a:t>
            </a:r>
            <a:br>
              <a:rPr lang="en-US" sz="2000" dirty="0" smtClean="0">
                <a:solidFill>
                  <a:srgbClr val="006666"/>
                </a:solidFill>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6666"/>
                </a:solidFill>
                <a:latin typeface="Consolas" pitchFamily="49" charset="0"/>
                <a:cs typeface="Consolas" pitchFamily="49" charset="0"/>
              </a:rPr>
              <a:t>// beginning of the scope (up)</a:t>
            </a:r>
            <a:br>
              <a:rPr lang="en-US" sz="2000" dirty="0" smtClean="0">
                <a:solidFill>
                  <a:srgbClr val="006666"/>
                </a:solidFill>
                <a:latin typeface="Consolas" pitchFamily="49" charset="0"/>
                <a:cs typeface="Consolas" pitchFamily="49" charset="0"/>
              </a:rPr>
            </a:br>
            <a:r>
              <a:rPr lang="en-US" sz="2000" dirty="0" smtClean="0">
                <a:latin typeface="Consolas" pitchFamily="49" charset="0"/>
                <a:cs typeface="Consolas" pitchFamily="49" charset="0"/>
              </a:rPr>
              <a:t>                </a:t>
            </a:r>
            <a:r>
              <a:rPr lang="en-US" sz="2000" dirty="0" smtClean="0">
                <a:solidFill>
                  <a:srgbClr val="006666"/>
                </a:solidFill>
                <a:latin typeface="Consolas" pitchFamily="49" charset="0"/>
                <a:cs typeface="Consolas" pitchFamily="49" charset="0"/>
              </a:rPr>
              <a:t>// and here we actually have</a:t>
            </a:r>
            <a:br>
              <a:rPr lang="en-US" sz="2000" dirty="0" smtClean="0">
                <a:solidFill>
                  <a:srgbClr val="006666"/>
                </a:solidFill>
                <a:latin typeface="Consolas" pitchFamily="49" charset="0"/>
                <a:cs typeface="Consolas" pitchFamily="49" charset="0"/>
              </a:rPr>
            </a:br>
            <a:r>
              <a:rPr lang="en-US" sz="2000" dirty="0" smtClean="0">
                <a:solidFill>
                  <a:srgbClr val="006666"/>
                </a:solidFill>
                <a:latin typeface="Consolas" pitchFamily="49" charset="0"/>
                <a:cs typeface="Consolas" pitchFamily="49" charset="0"/>
              </a:rPr>
              <a:t>                // assignment ‘a = 20;’</a:t>
            </a:r>
            <a:r>
              <a:rPr lang="en-US" sz="2000" dirty="0" smtClean="0">
                <a:latin typeface="Consolas" pitchFamily="49" charset="0"/>
                <a:cs typeface="Consolas" pitchFamily="49" charset="0"/>
              </a:rPr>
              <a:t>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t>
            </a:r>
            <a:endParaRPr lang="en-US" sz="2000" dirty="0" smtClean="0">
              <a:solidFill>
                <a:srgbClr val="006666"/>
              </a:solidFill>
              <a:latin typeface="Consolas" pitchFamily="49" charset="0"/>
              <a:cs typeface="Consolas" pitchFamily="49" charset="0"/>
            </a:endParaRPr>
          </a:p>
        </p:txBody>
      </p:sp>
      <p:sp>
        <p:nvSpPr>
          <p:cNvPr id="4" name="Rectangle 3"/>
          <p:cNvSpPr/>
          <p:nvPr/>
        </p:nvSpPr>
        <p:spPr>
          <a:xfrm>
            <a:off x="506785" y="4403204"/>
            <a:ext cx="4968552" cy="1631216"/>
          </a:xfrm>
          <a:prstGeom prst="rect">
            <a:avLst/>
          </a:prstGeom>
          <a:solidFill>
            <a:schemeClr val="tx2">
              <a:lumMod val="20000"/>
              <a:lumOff val="80000"/>
            </a:schemeClr>
          </a:solidFill>
        </p:spPr>
        <p:txBody>
          <a:bodyPr wrap="square">
            <a:spAutoFit/>
          </a:bodyPr>
          <a:lstStyle/>
          <a:p>
            <a:pPr marL="85725">
              <a:spcAft>
                <a:spcPts val="1200"/>
              </a:spcAft>
            </a:pPr>
            <a:r>
              <a:rPr lang="en-US" sz="2000" b="1" dirty="0" smtClean="0">
                <a:solidFill>
                  <a:srgbClr val="0000FF"/>
                </a:solidFill>
                <a:latin typeface="Consolas" pitchFamily="49" charset="0"/>
                <a:cs typeface="Consolas" pitchFamily="49" charset="0"/>
              </a:rPr>
              <a:t>function </a:t>
            </a:r>
            <a:r>
              <a:rPr lang="en-US" sz="2000" dirty="0" err="1" smtClean="0">
                <a:latin typeface="Consolas" pitchFamily="49" charset="0"/>
                <a:cs typeface="Consolas" pitchFamily="49" charset="0"/>
              </a:rPr>
              <a:t>foo</a:t>
            </a:r>
            <a:r>
              <a:rPr lang="en-US" sz="2000" dirty="0" smtClean="0">
                <a:latin typeface="Consolas" pitchFamily="49" charset="0"/>
                <a:cs typeface="Consolas" pitchFamily="49" charset="0"/>
              </a:rPr>
              <a:t>() { alert(</a:t>
            </a:r>
            <a:r>
              <a:rPr lang="en-US" sz="2000" dirty="0" smtClean="0">
                <a:solidFill>
                  <a:srgbClr val="FF0000"/>
                </a:solidFill>
                <a:latin typeface="Consolas" pitchFamily="49" charset="0"/>
                <a:cs typeface="Consolas" pitchFamily="49" charset="0"/>
              </a:rPr>
              <a:t>1</a:t>
            </a:r>
            <a:r>
              <a:rPr lang="en-US" sz="2000" dirty="0" smtClean="0">
                <a:latin typeface="Consolas" pitchFamily="49" charset="0"/>
                <a:cs typeface="Consolas" pitchFamily="49" charset="0"/>
              </a:rPr>
              <a:t>);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err="1" smtClean="0">
                <a:latin typeface="Consolas" pitchFamily="49" charset="0"/>
                <a:cs typeface="Consolas" pitchFamily="49" charset="0"/>
              </a:rPr>
              <a:t>foo</a:t>
            </a:r>
            <a:r>
              <a:rPr lang="en-US" sz="2000" dirty="0" smtClean="0">
                <a:latin typeface="Consolas" pitchFamily="49" charset="0"/>
                <a:cs typeface="Consolas" pitchFamily="49" charset="0"/>
              </a:rPr>
              <a:t>(); </a:t>
            </a:r>
            <a:r>
              <a:rPr lang="en-US" sz="2000" dirty="0" smtClean="0">
                <a:solidFill>
                  <a:srgbClr val="006666"/>
                </a:solidFill>
                <a:latin typeface="Consolas" pitchFamily="49" charset="0"/>
                <a:cs typeface="Consolas" pitchFamily="49" charset="0"/>
              </a:rPr>
              <a:t>// alerts 2!</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b="1" dirty="0" smtClean="0">
                <a:solidFill>
                  <a:srgbClr val="0000FF"/>
                </a:solidFill>
                <a:latin typeface="Consolas" pitchFamily="49" charset="0"/>
                <a:cs typeface="Consolas" pitchFamily="49" charset="0"/>
              </a:rPr>
              <a:t>function</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foo</a:t>
            </a:r>
            <a:r>
              <a:rPr lang="en-US" sz="2000" dirty="0" smtClean="0">
                <a:latin typeface="Consolas" pitchFamily="49" charset="0"/>
                <a:cs typeface="Consolas" pitchFamily="49" charset="0"/>
              </a:rPr>
              <a:t>() { alert(</a:t>
            </a:r>
            <a:r>
              <a:rPr lang="en-US" sz="2000" dirty="0" smtClean="0">
                <a:solidFill>
                  <a:srgbClr val="FF0000"/>
                </a:solidFill>
                <a:latin typeface="Consolas" pitchFamily="49" charset="0"/>
                <a:cs typeface="Consolas" pitchFamily="49" charset="0"/>
              </a:rPr>
              <a:t>2</a:t>
            </a:r>
            <a:r>
              <a:rPr lang="en-US" sz="2000" dirty="0" smtClean="0">
                <a:latin typeface="Consolas" pitchFamily="49" charset="0"/>
                <a:cs typeface="Consolas" pitchFamily="49" charset="0"/>
              </a:rPr>
              <a:t>); }</a:t>
            </a:r>
            <a:endParaRPr lang="en-US" sz="2000" dirty="0" smtClean="0">
              <a:solidFill>
                <a:srgbClr val="006666"/>
              </a:solidFill>
              <a:latin typeface="Consolas" pitchFamily="49" charset="0"/>
              <a:cs typeface="Consolas" pitchFamily="49" charset="0"/>
            </a:endParaRPr>
          </a:p>
        </p:txBody>
      </p:sp>
    </p:spTree>
    <p:extLst>
      <p:ext uri="{BB962C8B-B14F-4D97-AF65-F5344CB8AC3E}">
        <p14:creationId xmlns:p14="http://schemas.microsoft.com/office/powerpoint/2010/main" val="14891740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51520" y="35913"/>
            <a:ext cx="8640960" cy="584775"/>
          </a:xfrm>
          <a:prstGeom prst="rect">
            <a:avLst/>
          </a:prstGeom>
          <a:noFill/>
          <a:ln w="9525">
            <a:noFill/>
            <a:miter lim="800000"/>
            <a:headEnd/>
            <a:tailEnd/>
          </a:ln>
        </p:spPr>
        <p:txBody>
          <a:bodyPr wrap="square">
            <a:spAutoFit/>
          </a:bodyPr>
          <a:lstStyle/>
          <a:p>
            <a:r>
              <a:rPr lang="en-US" altLang="ko-KR" sz="3200" b="1" dirty="0" smtClean="0">
                <a:solidFill>
                  <a:srgbClr val="FFFFFF"/>
                </a:solidFill>
                <a:latin typeface="맑은 고딕" pitchFamily="50" charset="-127"/>
                <a:ea typeface="맑은 고딕" pitchFamily="50" charset="-127"/>
              </a:rPr>
              <a:t>JavaScript: Funny &amp; Weird Features</a:t>
            </a:r>
            <a:endParaRPr lang="ru-RU" altLang="ko-KR" sz="3200" b="1" dirty="0">
              <a:solidFill>
                <a:srgbClr val="FFFFFF"/>
              </a:solidFill>
              <a:latin typeface="맑은 고딕" pitchFamily="50" charset="-127"/>
              <a:ea typeface="맑은 고딕" pitchFamily="50" charset="-127"/>
            </a:endParaRPr>
          </a:p>
        </p:txBody>
      </p:sp>
      <p:sp>
        <p:nvSpPr>
          <p:cNvPr id="3" name="Rectangle 2"/>
          <p:cNvSpPr/>
          <p:nvPr/>
        </p:nvSpPr>
        <p:spPr>
          <a:xfrm>
            <a:off x="1115616" y="836712"/>
            <a:ext cx="6264696" cy="5478423"/>
          </a:xfrm>
          <a:prstGeom prst="rect">
            <a:avLst/>
          </a:prstGeom>
          <a:solidFill>
            <a:schemeClr val="tx2">
              <a:lumMod val="20000"/>
              <a:lumOff val="80000"/>
            </a:schemeClr>
          </a:solidFill>
        </p:spPr>
        <p:txBody>
          <a:bodyPr wrap="square">
            <a:spAutoFit/>
          </a:bodyPr>
          <a:lstStyle/>
          <a:p>
            <a:pPr marL="85725">
              <a:spcAft>
                <a:spcPts val="1200"/>
              </a:spcAft>
            </a:pPr>
            <a:r>
              <a:rPr lang="en-US" sz="2000" b="1" dirty="0" smtClean="0"/>
              <a:t>‘This’ ambiguity</a:t>
            </a:r>
          </a:p>
          <a:p>
            <a:pPr marL="85725">
              <a:spcAft>
                <a:spcPts val="1200"/>
              </a:spcAft>
            </a:pPr>
            <a:r>
              <a:rPr lang="en-US" sz="2000" b="1" dirty="0" err="1" smtClean="0">
                <a:solidFill>
                  <a:srgbClr val="0000FF"/>
                </a:solidFill>
                <a:latin typeface="Consolas" pitchFamily="49" charset="0"/>
                <a:cs typeface="Consolas" pitchFamily="49" charset="0"/>
              </a:rPr>
              <a:t>var</a:t>
            </a:r>
            <a:r>
              <a:rPr lang="en-US" sz="2000" dirty="0" smtClean="0">
                <a:latin typeface="Consolas" pitchFamily="49" charset="0"/>
                <a:cs typeface="Consolas" pitchFamily="49" charset="0"/>
              </a:rPr>
              <a:t> x = </a:t>
            </a:r>
            <a:r>
              <a:rPr lang="en-US" sz="2000" dirty="0" smtClean="0">
                <a:solidFill>
                  <a:srgbClr val="FF0000"/>
                </a:solidFill>
                <a:latin typeface="Consolas" pitchFamily="49" charset="0"/>
                <a:cs typeface="Consolas" pitchFamily="49" charset="0"/>
              </a:rPr>
              <a:t>10</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b="1" dirty="0" err="1" smtClean="0">
                <a:solidFill>
                  <a:srgbClr val="0000FF"/>
                </a:solidFill>
                <a:latin typeface="Consolas" pitchFamily="49" charset="0"/>
                <a:cs typeface="Consolas" pitchFamily="49" charset="0"/>
              </a:rPr>
              <a:t>var</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foo</a:t>
            </a:r>
            <a:r>
              <a:rPr lang="en-US" sz="2000" dirty="0" smtClean="0">
                <a:latin typeface="Consolas" pitchFamily="49" charset="0"/>
                <a:cs typeface="Consolas" pitchFamily="49" charset="0"/>
              </a:rPr>
              <a:t> =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x : </a:t>
            </a:r>
            <a:r>
              <a:rPr lang="en-US" sz="2000" dirty="0" smtClean="0">
                <a:solidFill>
                  <a:srgbClr val="FF0000"/>
                </a:solidFill>
                <a:latin typeface="Consolas" pitchFamily="49" charset="0"/>
                <a:cs typeface="Consolas" pitchFamily="49" charset="0"/>
              </a:rPr>
              <a:t>20</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bar : </a:t>
            </a:r>
            <a:r>
              <a:rPr lang="en-US" sz="2000" b="1" dirty="0" smtClean="0">
                <a:solidFill>
                  <a:srgbClr val="0000FF"/>
                </a:solidFill>
                <a:latin typeface="Consolas" pitchFamily="49" charset="0"/>
                <a:cs typeface="Consolas" pitchFamily="49" charset="0"/>
              </a:rPr>
              <a:t>function</a:t>
            </a:r>
            <a:r>
              <a:rPr lang="en-US" sz="2000" dirty="0" smtClean="0">
                <a:latin typeface="Consolas" pitchFamily="49" charset="0"/>
                <a:cs typeface="Consolas" pitchFamily="49" charset="0"/>
              </a:rPr>
              <a:t>()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b="1" dirty="0" err="1" smtClean="0">
                <a:solidFill>
                  <a:srgbClr val="0000FF"/>
                </a:solidFill>
                <a:latin typeface="Consolas" pitchFamily="49" charset="0"/>
                <a:cs typeface="Consolas" pitchFamily="49" charset="0"/>
              </a:rPr>
              <a:t>var</a:t>
            </a:r>
            <a:r>
              <a:rPr lang="en-US" sz="2000" dirty="0" smtClean="0">
                <a:latin typeface="Consolas" pitchFamily="49" charset="0"/>
                <a:cs typeface="Consolas" pitchFamily="49" charset="0"/>
              </a:rPr>
              <a:t> x = </a:t>
            </a:r>
            <a:r>
              <a:rPr lang="en-US" sz="2000" dirty="0" smtClean="0">
                <a:solidFill>
                  <a:srgbClr val="FF0000"/>
                </a:solidFill>
                <a:latin typeface="Consolas" pitchFamily="49" charset="0"/>
                <a:cs typeface="Consolas" pitchFamily="49" charset="0"/>
              </a:rPr>
              <a:t>30</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b="1" dirty="0" smtClean="0">
                <a:solidFill>
                  <a:srgbClr val="0000FF"/>
                </a:solidFill>
                <a:latin typeface="Consolas" pitchFamily="49" charset="0"/>
                <a:cs typeface="Consolas" pitchFamily="49" charset="0"/>
              </a:rPr>
              <a:t>return</a:t>
            </a:r>
            <a:r>
              <a:rPr lang="en-US" sz="2000" dirty="0" smtClean="0">
                <a:latin typeface="Consolas" pitchFamily="49" charset="0"/>
                <a:cs typeface="Consolas" pitchFamily="49" charset="0"/>
              </a:rPr>
              <a:t> </a:t>
            </a:r>
            <a:r>
              <a:rPr lang="en-US" sz="2000" b="1" dirty="0" err="1" smtClean="0">
                <a:solidFill>
                  <a:srgbClr val="0000FF"/>
                </a:solidFill>
                <a:latin typeface="Consolas" pitchFamily="49" charset="0"/>
                <a:cs typeface="Consolas" pitchFamily="49" charset="0"/>
              </a:rPr>
              <a:t>this.x</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t>
            </a:r>
          </a:p>
          <a:p>
            <a:pPr marL="85725">
              <a:spcAft>
                <a:spcPts val="1200"/>
              </a:spcAft>
            </a:pPr>
            <a:endParaRPr lang="en-US" sz="2000" dirty="0" smtClean="0">
              <a:latin typeface="Consolas" pitchFamily="49" charset="0"/>
              <a:cs typeface="Consolas" pitchFamily="49" charset="0"/>
            </a:endParaRPr>
          </a:p>
          <a:p>
            <a:pPr marL="85725">
              <a:spcAft>
                <a:spcPts val="1200"/>
              </a:spcAft>
            </a:pPr>
            <a:r>
              <a:rPr lang="en-US" sz="2000" dirty="0" smtClean="0">
                <a:latin typeface="Consolas" pitchFamily="49" charset="0"/>
                <a:cs typeface="Consolas" pitchFamily="49" charset="0"/>
              </a:rPr>
              <a:t>console.log(</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foo.bar(),              </a:t>
            </a:r>
            <a:r>
              <a:rPr lang="en-US" sz="2000" dirty="0" smtClean="0">
                <a:solidFill>
                  <a:srgbClr val="006666"/>
                </a:solidFill>
                <a:latin typeface="Consolas" pitchFamily="49" charset="0"/>
                <a:cs typeface="Consolas" pitchFamily="49" charset="0"/>
              </a:rPr>
              <a:t>// outputs 20</a:t>
            </a:r>
            <a:br>
              <a:rPr lang="en-US" sz="2000" dirty="0" smtClean="0">
                <a:solidFill>
                  <a:srgbClr val="006666"/>
                </a:solidFill>
                <a:latin typeface="Consolas" pitchFamily="49" charset="0"/>
                <a:cs typeface="Consolas" pitchFamily="49" charset="0"/>
              </a:rPr>
            </a:br>
            <a:r>
              <a:rPr lang="en-US" sz="2000" dirty="0" smtClean="0">
                <a:latin typeface="Consolas" pitchFamily="49" charset="0"/>
                <a:cs typeface="Consolas" pitchFamily="49" charset="0"/>
              </a:rPr>
              <a:t>    (foo.bar)(),            </a:t>
            </a:r>
            <a:r>
              <a:rPr lang="en-US" sz="2000" dirty="0" smtClean="0">
                <a:solidFill>
                  <a:srgbClr val="006666"/>
                </a:solidFill>
                <a:latin typeface="Consolas" pitchFamily="49" charset="0"/>
                <a:cs typeface="Consolas" pitchFamily="49" charset="0"/>
              </a:rPr>
              <a:t>// outputs 20</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(foo.bar = foo.bar)(),  </a:t>
            </a:r>
            <a:r>
              <a:rPr lang="en-US" sz="2000" dirty="0" smtClean="0">
                <a:solidFill>
                  <a:srgbClr val="006666"/>
                </a:solidFill>
                <a:latin typeface="Consolas" pitchFamily="49" charset="0"/>
                <a:cs typeface="Consolas" pitchFamily="49" charset="0"/>
              </a:rPr>
              <a:t>// outputs 10</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(foo.bar, foo.bar)()    </a:t>
            </a:r>
            <a:r>
              <a:rPr lang="en-US" sz="2000" dirty="0" smtClean="0">
                <a:solidFill>
                  <a:srgbClr val="006666"/>
                </a:solidFill>
                <a:latin typeface="Consolas" pitchFamily="49" charset="0"/>
                <a:cs typeface="Consolas" pitchFamily="49" charset="0"/>
              </a:rPr>
              <a:t>// outputs 10</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a:t>
            </a:r>
            <a:endParaRPr lang="en-US" sz="2000" dirty="0" smtClean="0">
              <a:solidFill>
                <a:srgbClr val="006666"/>
              </a:solidFill>
              <a:latin typeface="Consolas" pitchFamily="49" charset="0"/>
              <a:cs typeface="Consolas" pitchFamily="49" charset="0"/>
            </a:endParaRPr>
          </a:p>
        </p:txBody>
      </p:sp>
    </p:spTree>
    <p:extLst>
      <p:ext uri="{BB962C8B-B14F-4D97-AF65-F5344CB8AC3E}">
        <p14:creationId xmlns:p14="http://schemas.microsoft.com/office/powerpoint/2010/main" val="60146400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51520" y="35913"/>
            <a:ext cx="8640960" cy="584775"/>
          </a:xfrm>
          <a:prstGeom prst="rect">
            <a:avLst/>
          </a:prstGeom>
          <a:noFill/>
          <a:ln w="9525">
            <a:noFill/>
            <a:miter lim="800000"/>
            <a:headEnd/>
            <a:tailEnd/>
          </a:ln>
        </p:spPr>
        <p:txBody>
          <a:bodyPr wrap="square">
            <a:spAutoFit/>
          </a:bodyPr>
          <a:lstStyle/>
          <a:p>
            <a:r>
              <a:rPr lang="en-US" altLang="ko-KR" sz="3200" b="1" dirty="0" smtClean="0">
                <a:solidFill>
                  <a:srgbClr val="FFFFFF"/>
                </a:solidFill>
                <a:latin typeface="맑은 고딕" pitchFamily="50" charset="-127"/>
                <a:ea typeface="맑은 고딕" pitchFamily="50" charset="-127"/>
              </a:rPr>
              <a:t>JavaScript: Funny &amp; Weird Features</a:t>
            </a:r>
            <a:endParaRPr lang="ru-RU" altLang="ko-KR" sz="3200" b="1" dirty="0">
              <a:solidFill>
                <a:srgbClr val="FFFFFF"/>
              </a:solidFill>
              <a:latin typeface="맑은 고딕" pitchFamily="50" charset="-127"/>
              <a:ea typeface="맑은 고딕" pitchFamily="50" charset="-127"/>
            </a:endParaRPr>
          </a:p>
        </p:txBody>
      </p:sp>
      <p:sp>
        <p:nvSpPr>
          <p:cNvPr id="3" name="Rectangle 2"/>
          <p:cNvSpPr/>
          <p:nvPr/>
        </p:nvSpPr>
        <p:spPr>
          <a:xfrm>
            <a:off x="323528" y="1052736"/>
            <a:ext cx="6264696" cy="861774"/>
          </a:xfrm>
          <a:prstGeom prst="rect">
            <a:avLst/>
          </a:prstGeom>
          <a:solidFill>
            <a:schemeClr val="tx2">
              <a:lumMod val="20000"/>
              <a:lumOff val="80000"/>
            </a:schemeClr>
          </a:solidFill>
        </p:spPr>
        <p:txBody>
          <a:bodyPr wrap="square">
            <a:spAutoFit/>
          </a:bodyPr>
          <a:lstStyle/>
          <a:p>
            <a:pPr marL="85725">
              <a:spcAft>
                <a:spcPts val="1200"/>
              </a:spcAft>
            </a:pPr>
            <a:r>
              <a:rPr lang="en-US" sz="2000" b="1" dirty="0" smtClean="0"/>
              <a:t>Comma operator</a:t>
            </a:r>
          </a:p>
          <a:p>
            <a:pPr marL="85725">
              <a:spcAft>
                <a:spcPts val="1200"/>
              </a:spcAft>
            </a:pPr>
            <a:r>
              <a:rPr lang="en-US" sz="2000" b="1" dirty="0" err="1" smtClean="0">
                <a:solidFill>
                  <a:srgbClr val="0000FF"/>
                </a:solidFill>
                <a:latin typeface="Consolas" pitchFamily="49" charset="0"/>
                <a:cs typeface="Consolas" pitchFamily="49" charset="0"/>
              </a:rPr>
              <a:t>var</a:t>
            </a:r>
            <a:r>
              <a:rPr lang="en-US" sz="2000" dirty="0" smtClean="0">
                <a:latin typeface="Consolas" pitchFamily="49" charset="0"/>
                <a:cs typeface="Consolas" pitchFamily="49" charset="0"/>
              </a:rPr>
              <a:t> a = (</a:t>
            </a:r>
            <a:r>
              <a:rPr lang="en-US" sz="2000" dirty="0" smtClean="0">
                <a:solidFill>
                  <a:srgbClr val="FF0000"/>
                </a:solidFill>
                <a:latin typeface="Consolas" pitchFamily="49" charset="0"/>
                <a:cs typeface="Consolas" pitchFamily="49" charset="0"/>
              </a:rPr>
              <a:t>1</a:t>
            </a:r>
            <a:r>
              <a:rPr lang="en-US" sz="2000" dirty="0" smtClean="0">
                <a:latin typeface="Consolas" pitchFamily="49" charset="0"/>
                <a:cs typeface="Consolas" pitchFamily="49" charset="0"/>
              </a:rPr>
              <a:t>,</a:t>
            </a:r>
            <a:r>
              <a:rPr lang="en-US" sz="2000" dirty="0" smtClean="0">
                <a:solidFill>
                  <a:srgbClr val="FF0000"/>
                </a:solidFill>
                <a:latin typeface="Consolas" pitchFamily="49" charset="0"/>
                <a:cs typeface="Consolas" pitchFamily="49" charset="0"/>
              </a:rPr>
              <a:t>5 </a:t>
            </a:r>
            <a:r>
              <a:rPr lang="en-US" sz="2000" dirty="0" smtClean="0">
                <a:latin typeface="Consolas" pitchFamily="49" charset="0"/>
                <a:cs typeface="Consolas" pitchFamily="49" charset="0"/>
              </a:rPr>
              <a:t>–</a:t>
            </a:r>
            <a:r>
              <a:rPr lang="en-US" sz="2000" dirty="0" smtClean="0">
                <a:solidFill>
                  <a:srgbClr val="FF0000"/>
                </a:solidFill>
                <a:latin typeface="Consolas" pitchFamily="49" charset="0"/>
                <a:cs typeface="Consolas" pitchFamily="49" charset="0"/>
              </a:rPr>
              <a:t> 1</a:t>
            </a:r>
            <a:r>
              <a:rPr lang="en-US" sz="2000" dirty="0" smtClean="0">
                <a:latin typeface="Consolas" pitchFamily="49" charset="0"/>
                <a:cs typeface="Consolas" pitchFamily="49" charset="0"/>
              </a:rPr>
              <a:t>) *</a:t>
            </a:r>
            <a:r>
              <a:rPr lang="en-US" sz="2000" dirty="0" smtClean="0">
                <a:solidFill>
                  <a:srgbClr val="FF0000"/>
                </a:solidFill>
                <a:latin typeface="Consolas" pitchFamily="49" charset="0"/>
                <a:cs typeface="Consolas" pitchFamily="49" charset="0"/>
              </a:rPr>
              <a:t> 2</a:t>
            </a:r>
            <a:r>
              <a:rPr lang="en-US" sz="2000" dirty="0" smtClean="0">
                <a:latin typeface="Consolas" pitchFamily="49" charset="0"/>
                <a:cs typeface="Consolas" pitchFamily="49" charset="0"/>
              </a:rPr>
              <a:t>;  </a:t>
            </a:r>
            <a:r>
              <a:rPr lang="en-US" sz="2000" dirty="0" smtClean="0">
                <a:solidFill>
                  <a:srgbClr val="006666"/>
                </a:solidFill>
                <a:latin typeface="Consolas" pitchFamily="49" charset="0"/>
                <a:cs typeface="Consolas" pitchFamily="49" charset="0"/>
              </a:rPr>
              <a:t>// result is a = 8</a:t>
            </a:r>
          </a:p>
        </p:txBody>
      </p:sp>
      <p:sp>
        <p:nvSpPr>
          <p:cNvPr id="4" name="Rectangle 3"/>
          <p:cNvSpPr/>
          <p:nvPr/>
        </p:nvSpPr>
        <p:spPr>
          <a:xfrm>
            <a:off x="2483768" y="2060848"/>
            <a:ext cx="6264696" cy="1477328"/>
          </a:xfrm>
          <a:prstGeom prst="rect">
            <a:avLst/>
          </a:prstGeom>
          <a:solidFill>
            <a:schemeClr val="tx2">
              <a:lumMod val="20000"/>
              <a:lumOff val="80000"/>
            </a:schemeClr>
          </a:solidFill>
        </p:spPr>
        <p:txBody>
          <a:bodyPr wrap="square">
            <a:spAutoFit/>
          </a:bodyPr>
          <a:lstStyle/>
          <a:p>
            <a:pPr marL="85725">
              <a:spcAft>
                <a:spcPts val="1200"/>
              </a:spcAft>
            </a:pPr>
            <a:r>
              <a:rPr lang="en-US" sz="2000" b="1" dirty="0" smtClean="0"/>
              <a:t>Dangerously reminds the old and terribly famous Fortran error:</a:t>
            </a:r>
          </a:p>
          <a:p>
            <a:pPr marL="85725">
              <a:spcAft>
                <a:spcPts val="1200"/>
              </a:spcAft>
            </a:pPr>
            <a:r>
              <a:rPr lang="en-US" sz="2000" b="1" dirty="0" smtClean="0">
                <a:solidFill>
                  <a:srgbClr val="0000FF"/>
                </a:solidFill>
                <a:latin typeface="Consolas" pitchFamily="49" charset="0"/>
                <a:cs typeface="Consolas" pitchFamily="49" charset="0"/>
              </a:rPr>
              <a:t>    DO I = 1</a:t>
            </a:r>
            <a:r>
              <a:rPr lang="en-US" sz="2000" b="1" dirty="0" smtClean="0">
                <a:solidFill>
                  <a:srgbClr val="FF0000"/>
                </a:solidFill>
                <a:latin typeface="Consolas" pitchFamily="49" charset="0"/>
                <a:cs typeface="Consolas" pitchFamily="49" charset="0"/>
              </a:rPr>
              <a:t>.</a:t>
            </a:r>
            <a:r>
              <a:rPr lang="en-US" sz="2000" b="1" dirty="0" smtClean="0">
                <a:solidFill>
                  <a:srgbClr val="0000FF"/>
                </a:solidFill>
                <a:latin typeface="Consolas" pitchFamily="49" charset="0"/>
                <a:cs typeface="Consolas" pitchFamily="49" charset="0"/>
              </a:rPr>
              <a:t>5</a:t>
            </a:r>
            <a:br>
              <a:rPr lang="en-US" sz="2000" b="1" dirty="0" smtClean="0">
                <a:solidFill>
                  <a:srgbClr val="0000FF"/>
                </a:solidFill>
                <a:latin typeface="Consolas" pitchFamily="49" charset="0"/>
                <a:cs typeface="Consolas" pitchFamily="49" charset="0"/>
              </a:rPr>
            </a:br>
            <a:r>
              <a:rPr lang="en-US" sz="2000" b="1" dirty="0" smtClean="0">
                <a:solidFill>
                  <a:srgbClr val="0000FF"/>
                </a:solidFill>
                <a:latin typeface="Consolas" pitchFamily="49" charset="0"/>
                <a:cs typeface="Consolas" pitchFamily="49" charset="0"/>
              </a:rPr>
              <a:t>      ...</a:t>
            </a:r>
            <a:endParaRPr lang="en-US" sz="2000" dirty="0" smtClean="0">
              <a:solidFill>
                <a:srgbClr val="006666"/>
              </a:solidFill>
              <a:latin typeface="Consolas" pitchFamily="49" charset="0"/>
              <a:cs typeface="Consolas" pitchFamily="49" charset="0"/>
            </a:endParaRPr>
          </a:p>
        </p:txBody>
      </p:sp>
      <p:cxnSp>
        <p:nvCxnSpPr>
          <p:cNvPr id="5" name="Straight Arrow Connector 4"/>
          <p:cNvCxnSpPr/>
          <p:nvPr/>
        </p:nvCxnSpPr>
        <p:spPr>
          <a:xfrm flipH="1" flipV="1">
            <a:off x="4427984" y="3212976"/>
            <a:ext cx="72008" cy="1152128"/>
          </a:xfrm>
          <a:prstGeom prst="straightConnector1">
            <a:avLst/>
          </a:prstGeom>
          <a:ln w="38100" cmpd="dbl">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63885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0168" y="1750721"/>
            <a:ext cx="6939131" cy="3262343"/>
          </a:xfrm>
        </p:spPr>
        <p:txBody>
          <a:bodyPr/>
          <a:lstStyle/>
          <a:p>
            <a:r>
              <a:rPr lang="en-US" sz="3600" b="1" dirty="0" smtClean="0"/>
              <a:t>S</a:t>
            </a:r>
            <a:r>
              <a:rPr lang="en-US" sz="3200" b="1" dirty="0" smtClean="0"/>
              <a:t>implicity </a:t>
            </a:r>
            <a:r>
              <a:rPr lang="en-US" sz="3200" b="1" dirty="0" smtClean="0">
                <a:sym typeface="Wingdings" panose="05000000000000000000" pitchFamily="2" charset="2"/>
              </a:rPr>
              <a:t></a:t>
            </a:r>
            <a:endParaRPr lang="en-US" sz="3200" b="1" dirty="0" smtClean="0"/>
          </a:p>
          <a:p>
            <a:r>
              <a:rPr lang="en-US" sz="3600" b="1" dirty="0" smtClean="0"/>
              <a:t>R</a:t>
            </a:r>
            <a:r>
              <a:rPr lang="en-US" sz="3200" b="1" dirty="0" smtClean="0"/>
              <a:t>eliability</a:t>
            </a:r>
          </a:p>
          <a:p>
            <a:r>
              <a:rPr lang="en-US" sz="3600" b="1" dirty="0" smtClean="0"/>
              <a:t>C</a:t>
            </a:r>
            <a:r>
              <a:rPr lang="en-US" sz="3200" b="1" dirty="0" smtClean="0"/>
              <a:t>oncurrency</a:t>
            </a:r>
          </a:p>
        </p:txBody>
      </p:sp>
      <p:sp>
        <p:nvSpPr>
          <p:cNvPr id="3" name="Title 2"/>
          <p:cNvSpPr>
            <a:spLocks noGrp="1"/>
          </p:cNvSpPr>
          <p:nvPr>
            <p:ph type="title"/>
          </p:nvPr>
        </p:nvSpPr>
        <p:spPr>
          <a:xfrm>
            <a:off x="187200" y="-111138"/>
            <a:ext cx="8956800" cy="561104"/>
          </a:xfrm>
        </p:spPr>
        <p:txBody>
          <a:bodyPr/>
          <a:lstStyle/>
          <a:p>
            <a:r>
              <a:rPr lang="en-US" dirty="0" err="1" smtClean="0">
                <a:solidFill>
                  <a:schemeClr val="tx1"/>
                </a:solidFill>
              </a:rPr>
              <a:t>SLang’s</a:t>
            </a:r>
            <a:r>
              <a:rPr lang="en-US" dirty="0" smtClean="0">
                <a:solidFill>
                  <a:schemeClr val="tx1"/>
                </a:solidFill>
              </a:rPr>
              <a:t> trinity</a:t>
            </a:r>
            <a:endParaRPr lang="en-US" dirty="0">
              <a:solidFill>
                <a:schemeClr val="tx1"/>
              </a:solidFill>
            </a:endParaRPr>
          </a:p>
        </p:txBody>
      </p:sp>
    </p:spTree>
    <p:extLst>
      <p:ext uri="{BB962C8B-B14F-4D97-AF65-F5344CB8AC3E}">
        <p14:creationId xmlns:p14="http://schemas.microsoft.com/office/powerpoint/2010/main" val="51068728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 y="436542"/>
            <a:ext cx="9090660" cy="6221638"/>
          </a:xfrm>
        </p:spPr>
        <p:txBody>
          <a:bodyPr/>
          <a:lstStyle/>
          <a:p>
            <a:r>
              <a:rPr lang="en-US" sz="2400" dirty="0" smtClean="0"/>
              <a:t>Program structure and components +</a:t>
            </a:r>
          </a:p>
          <a:p>
            <a:r>
              <a:rPr lang="en-US" sz="2400" dirty="0" smtClean="0"/>
              <a:t>Collections +</a:t>
            </a:r>
          </a:p>
          <a:p>
            <a:r>
              <a:rPr lang="en-US" sz="2400" dirty="0" smtClean="0"/>
              <a:t>Compilation +</a:t>
            </a:r>
          </a:p>
          <a:p>
            <a:r>
              <a:rPr lang="en-US" altLang="en-US" sz="2400" dirty="0"/>
              <a:t>Relations between </a:t>
            </a:r>
            <a:r>
              <a:rPr lang="en-US" altLang="en-US" sz="2400" dirty="0" smtClean="0"/>
              <a:t>collections +</a:t>
            </a:r>
          </a:p>
          <a:p>
            <a:r>
              <a:rPr lang="en-US" sz="2400" dirty="0" smtClean="0"/>
              <a:t>Accessibility +</a:t>
            </a:r>
            <a:endParaRPr lang="en-US" altLang="en-US" sz="2400" dirty="0"/>
          </a:p>
          <a:p>
            <a:r>
              <a:rPr lang="en-US" altLang="en-US" sz="2400" dirty="0" smtClean="0"/>
              <a:t>Generics +</a:t>
            </a:r>
            <a:endParaRPr lang="en-US" altLang="en-US" sz="2400" dirty="0"/>
          </a:p>
          <a:p>
            <a:r>
              <a:rPr lang="en-US" altLang="en-US" sz="2400" dirty="0"/>
              <a:t>Creation of objects, constructors, NULL </a:t>
            </a:r>
            <a:r>
              <a:rPr lang="en-US" altLang="en-US" sz="2400" dirty="0" smtClean="0"/>
              <a:t>safety +</a:t>
            </a:r>
            <a:endParaRPr lang="en-US" altLang="en-US" sz="2400" dirty="0"/>
          </a:p>
          <a:p>
            <a:r>
              <a:rPr lang="en-US" altLang="en-US" sz="2400" dirty="0"/>
              <a:t>Assertions</a:t>
            </a:r>
          </a:p>
          <a:p>
            <a:r>
              <a:rPr lang="en-US" altLang="en-US" sz="2400" dirty="0" smtClean="0"/>
              <a:t>Exceptions</a:t>
            </a:r>
          </a:p>
          <a:p>
            <a:r>
              <a:rPr lang="en-US" altLang="en-US" sz="2400" dirty="0" smtClean="0"/>
              <a:t>Tuples</a:t>
            </a:r>
            <a:endParaRPr lang="en-US" altLang="en-US" sz="2400" dirty="0"/>
          </a:p>
          <a:p>
            <a:r>
              <a:rPr lang="en-US" altLang="en-US" sz="2400" dirty="0"/>
              <a:t>Lambda </a:t>
            </a:r>
            <a:r>
              <a:rPr lang="en-US" altLang="en-US" sz="2400" dirty="0" smtClean="0"/>
              <a:t>(routines as 1st </a:t>
            </a:r>
            <a:r>
              <a:rPr lang="en-US" altLang="en-US" sz="2400" dirty="0"/>
              <a:t>class citizens)</a:t>
            </a:r>
          </a:p>
          <a:p>
            <a:r>
              <a:rPr lang="en-US" altLang="en-US" sz="2400" dirty="0"/>
              <a:t>Simple </a:t>
            </a:r>
            <a:r>
              <a:rPr lang="en-US" altLang="en-US" sz="2400" dirty="0" smtClean="0"/>
              <a:t>concurrency</a:t>
            </a:r>
          </a:p>
          <a:p>
            <a:r>
              <a:rPr lang="en-US" altLang="en-US" sz="2400" dirty="0" smtClean="0"/>
              <a:t>Predefined classes</a:t>
            </a:r>
          </a:p>
          <a:p>
            <a:r>
              <a:rPr lang="en-US" sz="2400" dirty="0" smtClean="0"/>
              <a:t>Interfacing with 3</a:t>
            </a:r>
            <a:r>
              <a:rPr lang="en-US" sz="2400" baseline="30000" dirty="0" smtClean="0"/>
              <a:t>rd</a:t>
            </a:r>
            <a:r>
              <a:rPr lang="en-US" sz="2400" dirty="0" smtClean="0"/>
              <a:t> parties</a:t>
            </a:r>
            <a:endParaRPr lang="en-US" sz="2400" dirty="0"/>
          </a:p>
        </p:txBody>
      </p:sp>
      <p:sp>
        <p:nvSpPr>
          <p:cNvPr id="3" name="Title 2"/>
          <p:cNvSpPr>
            <a:spLocks noGrp="1"/>
          </p:cNvSpPr>
          <p:nvPr>
            <p:ph type="title"/>
          </p:nvPr>
        </p:nvSpPr>
        <p:spPr>
          <a:xfrm>
            <a:off x="187200" y="-111138"/>
            <a:ext cx="8956800" cy="561104"/>
          </a:xfrm>
        </p:spPr>
        <p:txBody>
          <a:bodyPr/>
          <a:lstStyle/>
          <a:p>
            <a:r>
              <a:rPr lang="en-US" dirty="0" err="1" smtClean="0">
                <a:solidFill>
                  <a:schemeClr val="tx1"/>
                </a:solidFill>
              </a:rPr>
              <a:t>SLang</a:t>
            </a:r>
            <a:r>
              <a:rPr lang="en-US" dirty="0" smtClean="0">
                <a:solidFill>
                  <a:schemeClr val="tx1"/>
                </a:solidFill>
              </a:rPr>
              <a:t>: key concepts and advanced capabilities</a:t>
            </a:r>
            <a:endParaRPr lang="en-US" dirty="0">
              <a:solidFill>
                <a:schemeClr val="tx1"/>
              </a:solidFill>
            </a:endParaRPr>
          </a:p>
        </p:txBody>
      </p:sp>
    </p:spTree>
    <p:extLst>
      <p:ext uri="{BB962C8B-B14F-4D97-AF65-F5344CB8AC3E}">
        <p14:creationId xmlns:p14="http://schemas.microsoft.com/office/powerpoint/2010/main" val="35106636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314" y="-171400"/>
            <a:ext cx="7787373" cy="1070992"/>
          </a:xfrm>
        </p:spPr>
        <p:txBody>
          <a:bodyPr>
            <a:normAutofit/>
          </a:bodyPr>
          <a:lstStyle/>
          <a:p>
            <a:r>
              <a:rPr lang="en-US" dirty="0" smtClean="0">
                <a:latin typeface="Arial" panose="020B0604020202020204" pitchFamily="34" charset="0"/>
                <a:cs typeface="Arial" panose="020B0604020202020204" pitchFamily="34" charset="0"/>
              </a:rPr>
              <a:t>Competitors </a:t>
            </a:r>
            <a:r>
              <a:rPr lang="en-US" dirty="0">
                <a:latin typeface="Arial" panose="020B0604020202020204" pitchFamily="34" charset="0"/>
                <a:cs typeface="Arial" panose="020B0604020202020204" pitchFamily="34" charset="0"/>
              </a:rPr>
              <a:t>trends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22398715"/>
              </p:ext>
            </p:extLst>
          </p:nvPr>
        </p:nvGraphicFramePr>
        <p:xfrm>
          <a:off x="-972616" y="1916832"/>
          <a:ext cx="11305256"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23528" y="980728"/>
            <a:ext cx="8568952" cy="584775"/>
          </a:xfrm>
          <a:prstGeom prst="rect">
            <a:avLst/>
          </a:prstGeom>
          <a:solidFill>
            <a:srgbClr val="0066FF"/>
          </a:solidFill>
          <a:ln w="25400">
            <a:noFill/>
          </a:ln>
        </p:spPr>
        <p:txBody>
          <a:bodyPr wrap="square" rtlCol="0">
            <a:spAutoFit/>
          </a:bodyPr>
          <a:lstStyle/>
          <a:p>
            <a:pPr algn="ctr"/>
            <a:r>
              <a:rPr lang="en-US" sz="3200" b="1" dirty="0" smtClean="0">
                <a:solidFill>
                  <a:schemeClr val="bg1"/>
                </a:solidFill>
                <a:latin typeface="Arial" panose="020B0604020202020204" pitchFamily="34" charset="0"/>
                <a:cs typeface="Arial" panose="020B0604020202020204" pitchFamily="34" charset="0"/>
              </a:rPr>
              <a:t>Innovations </a:t>
            </a:r>
            <a:r>
              <a:rPr lang="en-US" sz="2400" b="1" dirty="0" smtClean="0">
                <a:solidFill>
                  <a:schemeClr val="bg1"/>
                </a:solidFill>
                <a:latin typeface="Arial" panose="020B0604020202020204" pitchFamily="34" charset="0"/>
                <a:cs typeface="Arial" panose="020B0604020202020204" pitchFamily="34" charset="0"/>
              </a:rPr>
              <a:t>from new programming languages</a:t>
            </a:r>
          </a:p>
        </p:txBody>
      </p:sp>
      <p:sp>
        <p:nvSpPr>
          <p:cNvPr id="3" name="TextBox 2"/>
          <p:cNvSpPr txBox="1"/>
          <p:nvPr/>
        </p:nvSpPr>
        <p:spPr>
          <a:xfrm>
            <a:off x="4211960" y="6381328"/>
            <a:ext cx="2232248"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hlinkClick r:id="rId7" action="ppaction://hlinksldjump"/>
              </a:rPr>
              <a:t>Platform lock-in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3101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0"/>
            <a:ext cx="9865096" cy="620688"/>
          </a:xfrm>
        </p:spPr>
        <p:txBody>
          <a:bodyPr>
            <a:noAutofit/>
          </a:bodyPr>
          <a:lstStyle/>
          <a:p>
            <a:r>
              <a:rPr lang="en-US" sz="3600" dirty="0" smtClean="0">
                <a:latin typeface="Arial" panose="020B0604020202020204" pitchFamily="34" charset="0"/>
                <a:cs typeface="Arial" panose="020B0604020202020204" pitchFamily="34" charset="0"/>
              </a:rPr>
              <a:t>Samsung need: How to strengthen </a:t>
            </a:r>
            <a:r>
              <a:rPr lang="en-US" sz="3600" dirty="0" err="1" smtClean="0">
                <a:latin typeface="Arial" panose="020B0604020202020204" pitchFamily="34" charset="0"/>
                <a:cs typeface="Arial" panose="020B0604020202020204" pitchFamily="34" charset="0"/>
              </a:rPr>
              <a:t>Tizen</a:t>
            </a:r>
            <a:r>
              <a:rPr lang="en-US" sz="3600"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22211" y="908720"/>
            <a:ext cx="8856984" cy="4464496"/>
          </a:xfrm>
        </p:spPr>
        <p:txBody>
          <a:bodyPr>
            <a:normAutofit fontScale="92500" lnSpcReduction="20000"/>
          </a:bodyPr>
          <a:lstStyle/>
          <a:p>
            <a:r>
              <a:rPr lang="en-US" sz="2800" b="1" dirty="0" smtClean="0">
                <a:latin typeface="Arial" panose="020B0604020202020204" pitchFamily="34" charset="0"/>
                <a:cs typeface="Arial" panose="020B0604020202020204" pitchFamily="34" charset="0"/>
              </a:rPr>
              <a:t>Reliability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applications development</a:t>
            </a:r>
          </a:p>
          <a:p>
            <a:pPr lvl="1"/>
            <a:r>
              <a:rPr lang="en-US" sz="2400" dirty="0" smtClean="0">
                <a:latin typeface="Arial" panose="020B0604020202020204" pitchFamily="34" charset="0"/>
                <a:cs typeface="Arial" panose="020B0604020202020204" pitchFamily="34" charset="0"/>
              </a:rPr>
              <a:t>Bug free code (C/C++:Low, C#/</a:t>
            </a:r>
            <a:r>
              <a:rPr lang="en-US" sz="2400" dirty="0" err="1" smtClean="0">
                <a:latin typeface="Arial" panose="020B0604020202020204" pitchFamily="34" charset="0"/>
                <a:cs typeface="Arial" panose="020B0604020202020204" pitchFamily="34" charset="0"/>
              </a:rPr>
              <a:t>Java:Med</a:t>
            </a:r>
            <a:r>
              <a:rPr lang="en-US" sz="2400" dirty="0" smtClean="0">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Cost of ownership</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b="1"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(development and support)</a:t>
            </a:r>
          </a:p>
          <a:p>
            <a:pPr lvl="1"/>
            <a:r>
              <a:rPr lang="en-US" sz="2400" dirty="0" smtClean="0">
                <a:latin typeface="Arial" panose="020B0604020202020204" pitchFamily="34" charset="0"/>
                <a:cs typeface="Arial" panose="020B0604020202020204" pitchFamily="34" charset="0"/>
              </a:rPr>
              <a:t>C/C++: High, C#/Java: Med, </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Performance </a:t>
            </a:r>
            <a:r>
              <a:rPr lang="en-US" sz="3000" b="1" dirty="0" smtClean="0">
                <a:solidFill>
                  <a:srgbClr val="0000FF"/>
                </a:solidFill>
                <a:latin typeface="Arial" panose="020B0604020202020204" pitchFamily="34" charset="0"/>
                <a:ea typeface="샘물체"/>
                <a:cs typeface="Arial" panose="020B0604020202020204" pitchFamily="34" charset="0"/>
              </a:rPr>
              <a:t>↑</a:t>
            </a:r>
            <a:endParaRPr lang="en-US" sz="3000" b="1" dirty="0" smtClean="0">
              <a:solidFill>
                <a:srgbClr val="0000FF"/>
              </a:solidFill>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C/C++: High, HTML5, JavaScript: Low,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Complexity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parallel programming</a:t>
            </a:r>
          </a:p>
          <a:p>
            <a:pPr lvl="1"/>
            <a:r>
              <a:rPr lang="en-US" sz="2400" dirty="0" smtClean="0">
                <a:latin typeface="Arial" panose="020B0604020202020204" pitchFamily="34" charset="0"/>
                <a:cs typeface="Arial" panose="020B0604020202020204" pitchFamily="34" charset="0"/>
              </a:rPr>
              <a:t>C/C++: High,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endParaRPr lang="en-US" sz="2400" dirty="0">
              <a:solidFill>
                <a:srgbClr val="0000FF"/>
              </a:solidFill>
              <a:latin typeface="Arial" panose="020B0604020202020204" pitchFamily="34" charset="0"/>
              <a:cs typeface="Arial" panose="020B0604020202020204" pitchFamily="34" charset="0"/>
            </a:endParaRPr>
          </a:p>
        </p:txBody>
      </p:sp>
      <p:sp>
        <p:nvSpPr>
          <p:cNvPr id="11" name="TextBox 10"/>
          <p:cNvSpPr txBox="1"/>
          <p:nvPr/>
        </p:nvSpPr>
        <p:spPr>
          <a:xfrm>
            <a:off x="107504" y="5373216"/>
            <a:ext cx="8928992" cy="1077218"/>
          </a:xfrm>
          <a:prstGeom prst="rect">
            <a:avLst/>
          </a:prstGeom>
          <a:solidFill>
            <a:srgbClr val="0066FF"/>
          </a:solidFill>
          <a:ln w="25400">
            <a:noFill/>
          </a:ln>
        </p:spPr>
        <p:txBody>
          <a:bodyPr wrap="square" rtlCol="0">
            <a:spAutoFit/>
          </a:bodyPr>
          <a:lstStyle/>
          <a:p>
            <a:pPr algn="ctr"/>
            <a:r>
              <a:rPr lang="en-US" sz="3200" b="1" dirty="0" smtClean="0">
                <a:solidFill>
                  <a:schemeClr val="bg1"/>
                </a:solidFill>
                <a:latin typeface="Arial" panose="020B0604020202020204" pitchFamily="34" charset="0"/>
                <a:cs typeface="Arial" panose="020B0604020202020204" pitchFamily="34" charset="0"/>
              </a:rPr>
              <a:t>Extend </a:t>
            </a:r>
            <a:r>
              <a:rPr lang="en-US" sz="3200" b="1" dirty="0" err="1" smtClean="0">
                <a:solidFill>
                  <a:schemeClr val="bg1"/>
                </a:solidFill>
                <a:latin typeface="Arial" panose="020B0604020202020204" pitchFamily="34" charset="0"/>
                <a:cs typeface="Arial" panose="020B0604020202020204" pitchFamily="34" charset="0"/>
              </a:rPr>
              <a:t>Tizen</a:t>
            </a:r>
            <a:r>
              <a:rPr lang="en-US" sz="3200" b="1" dirty="0" smtClean="0">
                <a:solidFill>
                  <a:schemeClr val="bg1"/>
                </a:solidFill>
                <a:latin typeface="Arial" panose="020B0604020202020204" pitchFamily="34" charset="0"/>
                <a:cs typeface="Arial" panose="020B0604020202020204" pitchFamily="34" charset="0"/>
              </a:rPr>
              <a:t> SDK with </a:t>
            </a:r>
            <a:r>
              <a:rPr lang="en-US" sz="3200" b="1" dirty="0" err="1" smtClean="0">
                <a:solidFill>
                  <a:schemeClr val="bg1"/>
                </a:solidFill>
                <a:latin typeface="Arial" panose="020B0604020202020204" pitchFamily="34" charset="0"/>
                <a:cs typeface="Arial" panose="020B0604020202020204" pitchFamily="34" charset="0"/>
              </a:rPr>
              <a:t>SLang</a:t>
            </a:r>
            <a:r>
              <a:rPr lang="en-US" sz="3200" b="1" dirty="0" smtClean="0">
                <a:solidFill>
                  <a:schemeClr val="bg1"/>
                </a:solidFill>
                <a:latin typeface="Arial" panose="020B0604020202020204" pitchFamily="34" charset="0"/>
                <a:cs typeface="Arial" panose="020B0604020202020204" pitchFamily="34" charset="0"/>
              </a:rPr>
              <a:t> ecosystem to utilize 4 key differentiating factors</a:t>
            </a:r>
            <a:endParaRPr lang="en-US" sz="2400" b="1"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944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138016"/>
            <a:ext cx="10009112" cy="908720"/>
          </a:xfrm>
        </p:spPr>
        <p:txBody>
          <a:bodyPr>
            <a:noAutofit/>
          </a:bodyPr>
          <a:lstStyle/>
          <a:p>
            <a:r>
              <a:rPr lang="en-US" sz="2800" dirty="0" smtClean="0">
                <a:latin typeface="Arial" panose="020B0604020202020204" pitchFamily="34" charset="0"/>
                <a:cs typeface="Arial" panose="020B0604020202020204" pitchFamily="34" charset="0"/>
              </a:rPr>
              <a:t>Samsung need: </a:t>
            </a:r>
            <a:br>
              <a:rPr lang="en-US" sz="2800" dirty="0" smtClean="0">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How to strengthen in-house SW development?</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2211" y="908720"/>
            <a:ext cx="8856984" cy="4464496"/>
          </a:xfrm>
        </p:spPr>
        <p:txBody>
          <a:bodyPr>
            <a:normAutofit fontScale="92500" lnSpcReduction="20000"/>
          </a:bodyPr>
          <a:lstStyle/>
          <a:p>
            <a:r>
              <a:rPr lang="en-US" sz="2800" b="1" dirty="0" smtClean="0">
                <a:latin typeface="Arial" panose="020B0604020202020204" pitchFamily="34" charset="0"/>
                <a:cs typeface="Arial" panose="020B0604020202020204" pitchFamily="34" charset="0"/>
              </a:rPr>
              <a:t>Reliability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applications development</a:t>
            </a:r>
          </a:p>
          <a:p>
            <a:pPr lvl="1"/>
            <a:r>
              <a:rPr lang="en-US" sz="2400" dirty="0" smtClean="0">
                <a:latin typeface="Arial" panose="020B0604020202020204" pitchFamily="34" charset="0"/>
                <a:cs typeface="Arial" panose="020B0604020202020204" pitchFamily="34" charset="0"/>
              </a:rPr>
              <a:t>Bug free code (C/C++:Low, C#/</a:t>
            </a:r>
            <a:r>
              <a:rPr lang="en-US" sz="2400" dirty="0" err="1" smtClean="0">
                <a:latin typeface="Arial" panose="020B0604020202020204" pitchFamily="34" charset="0"/>
                <a:cs typeface="Arial" panose="020B0604020202020204" pitchFamily="34" charset="0"/>
              </a:rPr>
              <a:t>Java:Med</a:t>
            </a:r>
            <a:r>
              <a:rPr lang="en-US" sz="2400" dirty="0" smtClean="0">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Cost of ownership</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b="1"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(development and support)</a:t>
            </a:r>
          </a:p>
          <a:p>
            <a:pPr lvl="1"/>
            <a:r>
              <a:rPr lang="en-US" sz="2400" dirty="0" smtClean="0">
                <a:latin typeface="Arial" panose="020B0604020202020204" pitchFamily="34" charset="0"/>
                <a:cs typeface="Arial" panose="020B0604020202020204" pitchFamily="34" charset="0"/>
              </a:rPr>
              <a:t>C/C++: High, C#/Java: Med, </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Performance </a:t>
            </a:r>
            <a:r>
              <a:rPr lang="en-US" sz="3000" b="1" dirty="0" smtClean="0">
                <a:solidFill>
                  <a:srgbClr val="0000FF"/>
                </a:solidFill>
                <a:latin typeface="Arial" panose="020B0604020202020204" pitchFamily="34" charset="0"/>
                <a:ea typeface="샘물체"/>
                <a:cs typeface="Arial" panose="020B0604020202020204" pitchFamily="34" charset="0"/>
              </a:rPr>
              <a:t>↑</a:t>
            </a:r>
            <a:endParaRPr lang="en-US" sz="3000" b="1" dirty="0" smtClean="0">
              <a:solidFill>
                <a:srgbClr val="0000FF"/>
              </a:solidFill>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C/C++: High, HTML5, JavaScript: Low,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Complexity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parallel programming</a:t>
            </a:r>
          </a:p>
          <a:p>
            <a:pPr lvl="1"/>
            <a:r>
              <a:rPr lang="en-US" sz="2400" dirty="0" smtClean="0">
                <a:latin typeface="Arial" panose="020B0604020202020204" pitchFamily="34" charset="0"/>
                <a:cs typeface="Arial" panose="020B0604020202020204" pitchFamily="34" charset="0"/>
              </a:rPr>
              <a:t>C/C++: High,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endParaRPr lang="en-US" sz="2400" dirty="0">
              <a:solidFill>
                <a:srgbClr val="0000FF"/>
              </a:solidFill>
              <a:latin typeface="Arial" panose="020B0604020202020204" pitchFamily="34" charset="0"/>
              <a:cs typeface="Arial" panose="020B0604020202020204" pitchFamily="34" charset="0"/>
            </a:endParaRPr>
          </a:p>
        </p:txBody>
      </p:sp>
      <p:sp>
        <p:nvSpPr>
          <p:cNvPr id="11" name="TextBox 10"/>
          <p:cNvSpPr txBox="1"/>
          <p:nvPr/>
        </p:nvSpPr>
        <p:spPr>
          <a:xfrm>
            <a:off x="107504" y="5373216"/>
            <a:ext cx="8928992" cy="1077218"/>
          </a:xfrm>
          <a:prstGeom prst="rect">
            <a:avLst/>
          </a:prstGeom>
          <a:solidFill>
            <a:srgbClr val="0066FF"/>
          </a:solidFill>
          <a:ln w="25400">
            <a:noFill/>
          </a:ln>
        </p:spPr>
        <p:txBody>
          <a:bodyPr wrap="square" rtlCol="0">
            <a:spAutoFit/>
          </a:bodyPr>
          <a:lstStyle/>
          <a:p>
            <a:pPr algn="ctr"/>
            <a:r>
              <a:rPr lang="en-US" sz="3200" b="1" dirty="0" smtClean="0">
                <a:solidFill>
                  <a:schemeClr val="bg1"/>
                </a:solidFill>
                <a:latin typeface="Arial" panose="020B0604020202020204" pitchFamily="34" charset="0"/>
                <a:cs typeface="Arial" panose="020B0604020202020204" pitchFamily="34" charset="0"/>
              </a:rPr>
              <a:t>Setup </a:t>
            </a:r>
            <a:r>
              <a:rPr lang="en-US" sz="3200" b="1" dirty="0" err="1" smtClean="0">
                <a:solidFill>
                  <a:schemeClr val="bg1"/>
                </a:solidFill>
                <a:latin typeface="Arial" panose="020B0604020202020204" pitchFamily="34" charset="0"/>
                <a:cs typeface="Arial" panose="020B0604020202020204" pitchFamily="34" charset="0"/>
              </a:rPr>
              <a:t>SLang</a:t>
            </a:r>
            <a:r>
              <a:rPr lang="en-US" sz="3200" b="1" dirty="0" smtClean="0">
                <a:solidFill>
                  <a:schemeClr val="bg1"/>
                </a:solidFill>
                <a:latin typeface="Arial" panose="020B0604020202020204" pitchFamily="34" charset="0"/>
                <a:cs typeface="Arial" panose="020B0604020202020204" pitchFamily="34" charset="0"/>
              </a:rPr>
              <a:t> ecosystem as Samsung SW development toolchain</a:t>
            </a:r>
            <a:endParaRPr lang="en-US" sz="2400" b="1"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6904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Language Innovation </a:t>
            </a:r>
            <a:r>
              <a:rPr lang="en-US" dirty="0" smtClean="0">
                <a:latin typeface="Arial" panose="020B0604020202020204" pitchFamily="34" charset="0"/>
                <a:cs typeface="Arial" panose="020B0604020202020204" pitchFamily="34" charset="0"/>
              </a:rPr>
              <a:t>approach</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7504" y="764704"/>
            <a:ext cx="8856984" cy="5760640"/>
          </a:xfrm>
        </p:spPr>
        <p:txBody>
          <a:bodyPr>
            <a:normAutofit fontScale="70000" lnSpcReduction="20000"/>
          </a:bodyPr>
          <a:lstStyle/>
          <a:p>
            <a:r>
              <a:rPr lang="en-US" sz="3300" b="1" dirty="0">
                <a:latin typeface="Arial" panose="020B0604020202020204" pitchFamily="34" charset="0"/>
                <a:cs typeface="Arial" panose="020B0604020202020204" pitchFamily="34" charset="0"/>
              </a:rPr>
              <a:t>Reliability</a:t>
            </a:r>
            <a:r>
              <a:rPr lang="en-US" sz="3300" dirty="0">
                <a:latin typeface="Arial" panose="020B0604020202020204" pitchFamily="34" charset="0"/>
                <a:cs typeface="Arial" panose="020B0604020202020204" pitchFamily="34" charset="0"/>
              </a:rPr>
              <a:t> of applications </a:t>
            </a:r>
            <a:r>
              <a:rPr lang="en-US" sz="3300" dirty="0" smtClean="0">
                <a:latin typeface="Arial" panose="020B0604020202020204" pitchFamily="34" charset="0"/>
                <a:cs typeface="Arial" panose="020B0604020202020204" pitchFamily="34" charset="0"/>
              </a:rPr>
              <a:t>development </a:t>
            </a:r>
            <a:r>
              <a:rPr lang="en-US" sz="3300" b="1" dirty="0" smtClean="0">
                <a:latin typeface="Arial" panose="020B0604020202020204" pitchFamily="34" charset="0"/>
                <a:cs typeface="Arial" panose="020B0604020202020204" pitchFamily="34" charset="0"/>
              </a:rPr>
              <a:t>(3-5x higher)</a:t>
            </a:r>
            <a:endParaRPr lang="en-US" sz="3300" b="1"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Predicates (preconditions, </a:t>
            </a:r>
            <a:r>
              <a:rPr lang="en-US" dirty="0" err="1" smtClean="0">
                <a:latin typeface="Arial" panose="020B0604020202020204" pitchFamily="34" charset="0"/>
                <a:cs typeface="Arial" panose="020B0604020202020204" pitchFamily="34" charset="0"/>
              </a:rPr>
              <a:t>postconditions</a:t>
            </a:r>
            <a:r>
              <a:rPr lang="en-US" dirty="0" smtClean="0">
                <a:latin typeface="Arial" panose="020B0604020202020204" pitchFamily="34" charset="0"/>
                <a:cs typeface="Arial" panose="020B0604020202020204" pitchFamily="34" charset="0"/>
              </a:rPr>
              <a:t>, class invariants)</a:t>
            </a:r>
          </a:p>
          <a:p>
            <a:pPr lvl="1"/>
            <a:r>
              <a:rPr lang="en-US" dirty="0" smtClean="0">
                <a:latin typeface="Arial" panose="020B0604020202020204" pitchFamily="34" charset="0"/>
                <a:cs typeface="Arial" panose="020B0604020202020204" pitchFamily="34" charset="0"/>
              </a:rPr>
              <a:t>Type safety (conformance, conversions)</a:t>
            </a:r>
          </a:p>
          <a:p>
            <a:pPr lvl="1"/>
            <a:r>
              <a:rPr lang="en-US" dirty="0" smtClean="0">
                <a:latin typeface="Arial" panose="020B0604020202020204" pitchFamily="34" charset="0"/>
                <a:cs typeface="Arial" panose="020B0604020202020204" pitchFamily="34" charset="0"/>
              </a:rPr>
              <a:t>NULL safety (no more NULL pointer dereferencing)</a:t>
            </a:r>
          </a:p>
          <a:p>
            <a:pPr lvl="1"/>
            <a:endParaRPr lang="en-US" dirty="0">
              <a:latin typeface="Arial" panose="020B0604020202020204" pitchFamily="34" charset="0"/>
              <a:cs typeface="Arial" panose="020B0604020202020204" pitchFamily="34" charset="0"/>
            </a:endParaRPr>
          </a:p>
          <a:p>
            <a:r>
              <a:rPr lang="en-US" sz="3300" b="1" dirty="0">
                <a:latin typeface="Arial" panose="020B0604020202020204" pitchFamily="34" charset="0"/>
                <a:cs typeface="Arial" panose="020B0604020202020204" pitchFamily="34" charset="0"/>
              </a:rPr>
              <a:t>Cost of ownership</a:t>
            </a:r>
            <a:r>
              <a:rPr lang="en-US" sz="3300" dirty="0">
                <a:latin typeface="Arial" panose="020B0604020202020204" pitchFamily="34" charset="0"/>
                <a:cs typeface="Arial" panose="020B0604020202020204" pitchFamily="34" charset="0"/>
              </a:rPr>
              <a:t> (development and support</a:t>
            </a:r>
            <a:r>
              <a:rPr lang="en-US" sz="3300" dirty="0" smtClean="0">
                <a:latin typeface="Arial" panose="020B0604020202020204" pitchFamily="34" charset="0"/>
                <a:cs typeface="Arial" panose="020B0604020202020204" pitchFamily="34" charset="0"/>
              </a:rPr>
              <a:t>) </a:t>
            </a:r>
            <a:r>
              <a:rPr lang="en-US" sz="3300" b="1" dirty="0" smtClean="0">
                <a:latin typeface="Arial" panose="020B0604020202020204" pitchFamily="34" charset="0"/>
                <a:cs typeface="Arial" panose="020B0604020202020204" pitchFamily="34" charset="0"/>
              </a:rPr>
              <a:t>(3-5x lower)</a:t>
            </a:r>
            <a:endParaRPr lang="en-US" sz="3300" b="1"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Inheritance with covariant conformance</a:t>
            </a:r>
          </a:p>
          <a:p>
            <a:pPr lvl="1"/>
            <a:r>
              <a:rPr lang="en-US" dirty="0" smtClean="0">
                <a:latin typeface="Arial" panose="020B0604020202020204" pitchFamily="34" charset="0"/>
                <a:cs typeface="Arial" panose="020B0604020202020204" pitchFamily="34" charset="0"/>
              </a:rPr>
              <a:t>Interoperability with existing SW</a:t>
            </a:r>
          </a:p>
          <a:p>
            <a:pPr lvl="1"/>
            <a:r>
              <a:rPr lang="en-US" dirty="0" smtClean="0">
                <a:latin typeface="Arial" panose="020B0604020202020204" pitchFamily="34" charset="0"/>
                <a:cs typeface="Arial" panose="020B0604020202020204" pitchFamily="34" charset="0"/>
              </a:rPr>
              <a:t>Modular, object-oriented and functional programming (3 in 1)</a:t>
            </a:r>
          </a:p>
          <a:p>
            <a:pPr lvl="1"/>
            <a:endParaRPr lang="en-US" dirty="0">
              <a:latin typeface="Arial" panose="020B0604020202020204" pitchFamily="34" charset="0"/>
              <a:cs typeface="Arial" panose="020B0604020202020204" pitchFamily="34" charset="0"/>
            </a:endParaRPr>
          </a:p>
          <a:p>
            <a:r>
              <a:rPr lang="en-US" sz="3300" b="1" dirty="0" smtClean="0">
                <a:latin typeface="Arial" panose="020B0604020202020204" pitchFamily="34" charset="0"/>
                <a:cs typeface="Arial" panose="020B0604020202020204" pitchFamily="34" charset="0"/>
              </a:rPr>
              <a:t>Performance (better than C++ code)</a:t>
            </a:r>
          </a:p>
          <a:p>
            <a:pPr lvl="1"/>
            <a:r>
              <a:rPr lang="en-US" dirty="0" smtClean="0">
                <a:latin typeface="Arial" panose="020B0604020202020204" pitchFamily="34" charset="0"/>
                <a:cs typeface="Arial" panose="020B0604020202020204" pitchFamily="34" charset="0"/>
              </a:rPr>
              <a:t>High-level language specific optimizations</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LLVM-optimizing back-ends</a:t>
            </a:r>
          </a:p>
          <a:p>
            <a:pPr marL="457200" lvl="1" indent="0">
              <a:buNone/>
            </a:pPr>
            <a:endParaRPr lang="en-US" dirty="0">
              <a:latin typeface="Arial" panose="020B0604020202020204" pitchFamily="34" charset="0"/>
              <a:cs typeface="Arial" panose="020B0604020202020204" pitchFamily="34" charset="0"/>
            </a:endParaRPr>
          </a:p>
          <a:p>
            <a:r>
              <a:rPr lang="en-US" sz="3300" b="1" dirty="0">
                <a:latin typeface="Arial" panose="020B0604020202020204" pitchFamily="34" charset="0"/>
                <a:cs typeface="Arial" panose="020B0604020202020204" pitchFamily="34" charset="0"/>
              </a:rPr>
              <a:t>Complexity of parallel </a:t>
            </a:r>
            <a:r>
              <a:rPr lang="en-US" sz="3300" b="1" dirty="0" smtClean="0">
                <a:latin typeface="Arial" panose="020B0604020202020204" pitchFamily="34" charset="0"/>
                <a:cs typeface="Arial" panose="020B0604020202020204" pitchFamily="34" charset="0"/>
              </a:rPr>
              <a:t>programming </a:t>
            </a:r>
            <a:r>
              <a:rPr lang="en-US" sz="3300" b="1" dirty="0">
                <a:latin typeface="Arial" panose="020B0604020202020204" pitchFamily="34" charset="0"/>
                <a:cs typeface="Arial" panose="020B0604020202020204" pitchFamily="34" charset="0"/>
              </a:rPr>
              <a:t>(3-5x lower)</a:t>
            </a:r>
            <a:endParaRPr lang="en-US" sz="33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Parallel programming with classes =&gt; only 1 additional keyword</a:t>
            </a:r>
          </a:p>
          <a:p>
            <a:pPr lvl="1"/>
            <a:r>
              <a:rPr lang="en-US" dirty="0" smtClean="0">
                <a:latin typeface="Arial" panose="020B0604020202020204" pitchFamily="34" charset="0"/>
                <a:cs typeface="Arial" panose="020B0604020202020204" pitchFamily="34" charset="0"/>
              </a:rPr>
              <a:t>Auto-parallelization for routine bodies</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4" name="TextBox 3"/>
          <p:cNvSpPr txBox="1"/>
          <p:nvPr/>
        </p:nvSpPr>
        <p:spPr>
          <a:xfrm>
            <a:off x="4211960" y="6381328"/>
            <a:ext cx="2232248"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hlinkClick r:id="rId2" action="ppaction://hlinksldjump"/>
              </a:rPr>
              <a:t>Examples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04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0"/>
            <a:ext cx="8856984" cy="620688"/>
          </a:xfrm>
        </p:spPr>
        <p:txBody>
          <a:bodyPr>
            <a:normAutofit fontScale="90000"/>
          </a:bodyPr>
          <a:lstStyle/>
          <a:p>
            <a:r>
              <a:rPr lang="en-US" dirty="0">
                <a:latin typeface="Arial" panose="020B0604020202020204" pitchFamily="34" charset="0"/>
                <a:cs typeface="Arial" panose="020B0604020202020204" pitchFamily="34" charset="0"/>
              </a:rPr>
              <a:t>Expected benefits and </a:t>
            </a:r>
            <a:r>
              <a:rPr lang="en-US" dirty="0" smtClean="0">
                <a:latin typeface="Arial" panose="020B0604020202020204" pitchFamily="34" charset="0"/>
                <a:cs typeface="Arial" panose="020B0604020202020204" pitchFamily="34" charset="0"/>
              </a:rPr>
              <a:t>opportunities</a:t>
            </a:r>
            <a:endParaRPr lang="en-US"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6957844"/>
              </p:ext>
            </p:extLst>
          </p:nvPr>
        </p:nvGraphicFramePr>
        <p:xfrm>
          <a:off x="179512" y="908720"/>
          <a:ext cx="885698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941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8440615" cy="646331"/>
          </a:xfrm>
          <a:prstGeom prst="rect">
            <a:avLst/>
          </a:prstGeom>
          <a:noFill/>
        </p:spPr>
        <p:txBody>
          <a:bodyPr wrap="square" lIns="91440" tIns="45720" rIns="91440" bIns="45720">
            <a:spAutoFit/>
          </a:bodyPr>
          <a:lstStyle/>
          <a:p>
            <a:r>
              <a:rPr lang="en-US" sz="3600" dirty="0" err="1" smtClean="0">
                <a:solidFill>
                  <a:schemeClr val="bg1"/>
                </a:solidFill>
              </a:rPr>
              <a:t>SLang</a:t>
            </a:r>
            <a:r>
              <a:rPr lang="en-US" sz="3600" dirty="0" smtClean="0">
                <a:solidFill>
                  <a:schemeClr val="bg1"/>
                </a:solidFill>
              </a:rPr>
              <a:t> </a:t>
            </a:r>
            <a:r>
              <a:rPr lang="en-US" sz="3600" dirty="0">
                <a:solidFill>
                  <a:schemeClr val="bg1"/>
                </a:solidFill>
              </a:rPr>
              <a:t>NABC</a:t>
            </a:r>
          </a:p>
        </p:txBody>
      </p:sp>
      <p:sp>
        <p:nvSpPr>
          <p:cNvPr id="3" name="Rounded Rectangle 2"/>
          <p:cNvSpPr/>
          <p:nvPr/>
        </p:nvSpPr>
        <p:spPr>
          <a:xfrm>
            <a:off x="67107" y="710516"/>
            <a:ext cx="4360985" cy="2743200"/>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pPr marL="57150" lvl="1">
              <a:spcBef>
                <a:spcPct val="20000"/>
              </a:spcBef>
            </a:pPr>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Needs:</a:t>
            </a:r>
          </a:p>
          <a:p>
            <a:pPr marL="566738" lvl="1" indent="-509588">
              <a:spcBef>
                <a:spcPct val="20000"/>
              </a:spcBef>
              <a:buFont typeface="+mj-lt"/>
              <a:buAutoNum type="alphaUcPeriod"/>
            </a:pPr>
            <a:r>
              <a:rPr lang="en-US" sz="1600" dirty="0">
                <a:solidFill>
                  <a:prstClr val="black"/>
                </a:solidFill>
                <a:latin typeface="Arial" panose="020B0604020202020204" pitchFamily="34" charset="0"/>
                <a:ea typeface="Verdana" panose="020B0604030504040204" pitchFamily="34" charset="0"/>
                <a:cs typeface="Arial" panose="020B0604020202020204" pitchFamily="34" charset="0"/>
              </a:rPr>
              <a:t>To support </a:t>
            </a:r>
            <a:r>
              <a:rPr lang="en-US" sz="1600" dirty="0" err="1" smtClean="0">
                <a:solidFill>
                  <a:prstClr val="black"/>
                </a:solidFill>
                <a:latin typeface="Arial" panose="020B0604020202020204" pitchFamily="34" charset="0"/>
                <a:ea typeface="Verdana" panose="020B0604030504040204" pitchFamily="34" charset="0"/>
                <a:cs typeface="Arial" panose="020B0604020202020204" pitchFamily="34" charset="0"/>
              </a:rPr>
              <a:t>Tizen</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 promotion covering all market segments from mobile,  wearables, IVI to </a:t>
            </a:r>
            <a:r>
              <a:rPr lang="en-US" sz="1600" dirty="0" err="1" smtClean="0">
                <a:solidFill>
                  <a:prstClr val="black"/>
                </a:solidFill>
                <a:latin typeface="Arial" panose="020B0604020202020204" pitchFamily="34" charset="0"/>
                <a:ea typeface="Verdana" panose="020B0604030504040204" pitchFamily="34" charset="0"/>
                <a:cs typeface="Arial" panose="020B0604020202020204" pitchFamily="34" charset="0"/>
              </a:rPr>
              <a:t>IoT</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 with new programming eco-system to differentiate </a:t>
            </a:r>
            <a:r>
              <a:rPr lang="en-US" sz="1600" dirty="0" err="1" smtClean="0">
                <a:solidFill>
                  <a:prstClr val="black"/>
                </a:solidFill>
                <a:latin typeface="Arial" panose="020B0604020202020204" pitchFamily="34" charset="0"/>
                <a:ea typeface="Verdana" panose="020B0604030504040204" pitchFamily="34" charset="0"/>
                <a:cs typeface="Arial" panose="020B0604020202020204" pitchFamily="34" charset="0"/>
              </a:rPr>
              <a:t>Tizen</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 from other offerings</a:t>
            </a:r>
          </a:p>
          <a:p>
            <a:pPr marL="566738" lvl="1" indent="-509588">
              <a:spcBef>
                <a:spcPct val="20000"/>
              </a:spcBef>
              <a:buFont typeface="+mj-lt"/>
              <a:buAutoNum type="alphaUcPeriod"/>
            </a:pP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To suggest alternative to C/C++ programming for Android via NDK</a:t>
            </a:r>
          </a:p>
          <a:p>
            <a:pPr marL="566738" lvl="1" indent="-509588">
              <a:spcBef>
                <a:spcPct val="20000"/>
              </a:spcBef>
              <a:buFont typeface="+mj-lt"/>
              <a:buAutoNum type="alphaUcPeriod"/>
            </a:pP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To provide to Samsung for internal SW development simple and reliable eco-system fully controlled by Samsung</a:t>
            </a:r>
          </a:p>
        </p:txBody>
      </p:sp>
      <p:sp>
        <p:nvSpPr>
          <p:cNvPr id="38" name="Rounded Rectangle 37"/>
          <p:cNvSpPr/>
          <p:nvPr/>
        </p:nvSpPr>
        <p:spPr>
          <a:xfrm>
            <a:off x="4506774" y="710516"/>
            <a:ext cx="4563656" cy="2743200"/>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pPr marL="57150" lvl="1">
              <a:spcBef>
                <a:spcPct val="20000"/>
              </a:spcBef>
            </a:pPr>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Approach:</a:t>
            </a:r>
          </a:p>
          <a:p>
            <a:pPr marL="400050" lvl="1" indent="-342900">
              <a:spcBef>
                <a:spcPct val="20000"/>
              </a:spcBef>
              <a:buFont typeface="+mj-lt"/>
              <a:buAutoNum type="alphaUcPeriod"/>
            </a:pPr>
            <a:r>
              <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rPr>
              <a:t>To develop native code compiler LLVM-based + interpreter for the fast prototyping which can work with native libraries, then IDE and other tools</a:t>
            </a:r>
          </a:p>
          <a:p>
            <a:pPr marL="400050" lvl="1" indent="-342900">
              <a:spcBef>
                <a:spcPct val="20000"/>
              </a:spcBef>
              <a:buFont typeface="+mj-lt"/>
              <a:buAutoNum type="alphaUcPeriod"/>
            </a:pPr>
            <a:r>
              <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rPr>
              <a:t>To reuse expertise and practical experience with C++ and Eiffel compilers development and programming languages design we have at SRR</a:t>
            </a:r>
          </a:p>
        </p:txBody>
      </p:sp>
      <p:sp>
        <p:nvSpPr>
          <p:cNvPr id="39" name="Rounded Rectangle 38"/>
          <p:cNvSpPr/>
          <p:nvPr/>
        </p:nvSpPr>
        <p:spPr>
          <a:xfrm>
            <a:off x="67107" y="3511444"/>
            <a:ext cx="4360985" cy="2941891"/>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Benefits:</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Significantly reduce cost of SW development for Samsung and </a:t>
            </a:r>
            <a:r>
              <a:rPr lang="en-US" dirty="0" err="1" smtClean="0">
                <a:solidFill>
                  <a:prstClr val="black"/>
                </a:solidFill>
                <a:latin typeface="Arial" panose="020B0604020202020204" pitchFamily="34" charset="0"/>
                <a:ea typeface="Verdana" panose="020B0604030504040204" pitchFamily="34" charset="0"/>
                <a:cs typeface="Arial" panose="020B0604020202020204" pitchFamily="34" charset="0"/>
              </a:rPr>
              <a:t>Tizen</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 programmers.</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Utilize modern multi-core Samsung HW with very easy programming model</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Utilize(Reuse) already developed </a:t>
            </a:r>
            <a:r>
              <a:rPr lang="en-US" smtClean="0">
                <a:solidFill>
                  <a:prstClr val="black"/>
                </a:solidFill>
                <a:latin typeface="Arial" panose="020B0604020202020204" pitchFamily="34" charset="0"/>
                <a:ea typeface="Verdana" panose="020B0604030504040204" pitchFamily="34" charset="0"/>
                <a:cs typeface="Arial" panose="020B0604020202020204" pitchFamily="34" charset="0"/>
              </a:rPr>
              <a:t>code in </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C/C++</a:t>
            </a:r>
          </a:p>
        </p:txBody>
      </p:sp>
      <p:sp>
        <p:nvSpPr>
          <p:cNvPr id="40" name="Rounded Rectangle 39"/>
          <p:cNvSpPr/>
          <p:nvPr/>
        </p:nvSpPr>
        <p:spPr>
          <a:xfrm>
            <a:off x="4506774" y="3511444"/>
            <a:ext cx="4563656" cy="2941891"/>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Competitors:</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C/C++ and legacy code</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Java and its eco-system (Google)</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C# and its eco-system (Microsoft)</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Swift, Rust</a:t>
            </a:r>
          </a:p>
        </p:txBody>
      </p:sp>
      <p:pic>
        <p:nvPicPr>
          <p:cNvPr id="1028" name="Picture 4" descr="http://blog.zuehlke.com/wp-content/uploads/2013/04/NABCAkronym.jpg">
            <a:hlinkClick r:id="rId2"/>
          </p:cNvPr>
          <p:cNvPicPr>
            <a:picLocks noChangeAspect="1" noChangeArrowheads="1"/>
          </p:cNvPicPr>
          <p:nvPr/>
        </p:nvPicPr>
        <p:blipFill rotWithShape="1">
          <a:blip r:embed="rId3" cstate="print">
            <a:clrChange>
              <a:clrFrom>
                <a:srgbClr val="F5F4F0"/>
              </a:clrFrom>
              <a:clrTo>
                <a:srgbClr val="F5F4F0">
                  <a:alpha val="0"/>
                </a:srgbClr>
              </a:clrTo>
            </a:clrChange>
            <a:extLst>
              <a:ext uri="{28A0092B-C50C-407E-A947-70E740481C1C}">
                <a14:useLocalDpi xmlns:a14="http://schemas.microsoft.com/office/drawing/2010/main" val="0"/>
              </a:ext>
            </a:extLst>
          </a:blip>
          <a:srcRect l="6892" t="6626" r="22146" b="39410"/>
          <a:stretch/>
        </p:blipFill>
        <p:spPr bwMode="auto">
          <a:xfrm>
            <a:off x="8100392" y="5733256"/>
            <a:ext cx="862144" cy="5329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spTree>
    <p:extLst>
      <p:ext uri="{BB962C8B-B14F-4D97-AF65-F5344CB8AC3E}">
        <p14:creationId xmlns:p14="http://schemas.microsoft.com/office/powerpoint/2010/main" val="26781399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030A0"/>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12287</TotalTime>
  <Words>2555</Words>
  <Application>Microsoft Office PowerPoint</Application>
  <PresentationFormat>Экран (4:3)</PresentationFormat>
  <Paragraphs>436</Paragraphs>
  <Slides>38</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Office Theme</vt:lpstr>
      <vt:lpstr>Презентация PowerPoint</vt:lpstr>
      <vt:lpstr>Agenda</vt:lpstr>
      <vt:lpstr>Industrial programming languages</vt:lpstr>
      <vt:lpstr>Competitors trends</vt:lpstr>
      <vt:lpstr>Samsung need: How to strengthen Tizen?</vt:lpstr>
      <vt:lpstr>Samsung need:  How to strengthen in-house SW development?</vt:lpstr>
      <vt:lpstr>Language Innovation approach</vt:lpstr>
      <vt:lpstr>Expected benefits and opportunities</vt:lpstr>
      <vt:lpstr>Презентация PowerPoint</vt:lpstr>
      <vt:lpstr>Презентация PowerPoint</vt:lpstr>
      <vt:lpstr>Project roadmap: 15HRx15M</vt:lpstr>
      <vt:lpstr>Long term view</vt:lpstr>
      <vt:lpstr>Summary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Backup</vt:lpstr>
      <vt:lpstr>Tizen</vt:lpstr>
      <vt:lpstr>Презентация PowerPoint</vt:lpstr>
      <vt:lpstr>Презентация PowerPoint</vt:lpstr>
      <vt:lpstr>Презентация PowerPoint</vt:lpstr>
      <vt:lpstr>Example1: Parallel programming with classes</vt:lpstr>
      <vt:lpstr>Example2: Programming with classes &amp; predicates</vt:lpstr>
      <vt:lpstr>Cost of ownership</vt:lpstr>
      <vt:lpstr>Cost of ownership</vt:lpstr>
      <vt:lpstr>Industrial programming languages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SLang’s trinity</vt:lpstr>
      <vt:lpstr>SLang: key concepts and advanced capabilities</vt:lpstr>
    </vt:vector>
  </TitlesOfParts>
  <Company>Samsung Electronics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s.valevich</dc:creator>
  <cp:lastModifiedBy>kanatov</cp:lastModifiedBy>
  <cp:revision>574</cp:revision>
  <dcterms:created xsi:type="dcterms:W3CDTF">2013-08-07T05:12:50Z</dcterms:created>
  <dcterms:modified xsi:type="dcterms:W3CDTF">2020-02-20T18:13:25Z</dcterms:modified>
</cp:coreProperties>
</file>