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27" r:id="rId5"/>
  </p:sldMasterIdLst>
  <p:notesMasterIdLst>
    <p:notesMasterId r:id="rId106"/>
  </p:notesMasterIdLst>
  <p:handoutMasterIdLst>
    <p:handoutMasterId r:id="rId107"/>
  </p:handoutMasterIdLst>
  <p:sldIdLst>
    <p:sldId id="330" r:id="rId6"/>
    <p:sldId id="331" r:id="rId7"/>
    <p:sldId id="442" r:id="rId8"/>
    <p:sldId id="443" r:id="rId9"/>
    <p:sldId id="436" r:id="rId10"/>
    <p:sldId id="437" r:id="rId11"/>
    <p:sldId id="372" r:id="rId12"/>
    <p:sldId id="332" r:id="rId13"/>
    <p:sldId id="333" r:id="rId14"/>
    <p:sldId id="337" r:id="rId15"/>
    <p:sldId id="338" r:id="rId16"/>
    <p:sldId id="382" r:id="rId17"/>
    <p:sldId id="394" r:id="rId18"/>
    <p:sldId id="334" r:id="rId19"/>
    <p:sldId id="419" r:id="rId20"/>
    <p:sldId id="376" r:id="rId21"/>
    <p:sldId id="361" r:id="rId22"/>
    <p:sldId id="335" r:id="rId23"/>
    <p:sldId id="336" r:id="rId24"/>
    <p:sldId id="407" r:id="rId25"/>
    <p:sldId id="432" r:id="rId26"/>
    <p:sldId id="341" r:id="rId27"/>
    <p:sldId id="355" r:id="rId28"/>
    <p:sldId id="356" r:id="rId29"/>
    <p:sldId id="357" r:id="rId30"/>
    <p:sldId id="369" r:id="rId31"/>
    <p:sldId id="358" r:id="rId32"/>
    <p:sldId id="359" r:id="rId33"/>
    <p:sldId id="360" r:id="rId34"/>
    <p:sldId id="373" r:id="rId35"/>
    <p:sldId id="383" r:id="rId36"/>
    <p:sldId id="408" r:id="rId37"/>
    <p:sldId id="438" r:id="rId38"/>
    <p:sldId id="371" r:id="rId39"/>
    <p:sldId id="422" r:id="rId40"/>
    <p:sldId id="339" r:id="rId41"/>
    <p:sldId id="340" r:id="rId42"/>
    <p:sldId id="434" r:id="rId43"/>
    <p:sldId id="342" r:id="rId44"/>
    <p:sldId id="343" r:id="rId45"/>
    <p:sldId id="363" r:id="rId46"/>
    <p:sldId id="384" r:id="rId47"/>
    <p:sldId id="344" r:id="rId48"/>
    <p:sldId id="417" r:id="rId49"/>
    <p:sldId id="418" r:id="rId50"/>
    <p:sldId id="395" r:id="rId51"/>
    <p:sldId id="396" r:id="rId52"/>
    <p:sldId id="397" r:id="rId53"/>
    <p:sldId id="345" r:id="rId54"/>
    <p:sldId id="352" r:id="rId55"/>
    <p:sldId id="351" r:id="rId56"/>
    <p:sldId id="346" r:id="rId57"/>
    <p:sldId id="392" r:id="rId58"/>
    <p:sldId id="393" r:id="rId59"/>
    <p:sldId id="391" r:id="rId60"/>
    <p:sldId id="398" r:id="rId61"/>
    <p:sldId id="424" r:id="rId62"/>
    <p:sldId id="403" r:id="rId63"/>
    <p:sldId id="405" r:id="rId64"/>
    <p:sldId id="347" r:id="rId65"/>
    <p:sldId id="353" r:id="rId66"/>
    <p:sldId id="375" r:id="rId67"/>
    <p:sldId id="386" r:id="rId68"/>
    <p:sldId id="387" r:id="rId69"/>
    <p:sldId id="388" r:id="rId70"/>
    <p:sldId id="348" r:id="rId71"/>
    <p:sldId id="354" r:id="rId72"/>
    <p:sldId id="385" r:id="rId73"/>
    <p:sldId id="430" r:id="rId74"/>
    <p:sldId id="439" r:id="rId75"/>
    <p:sldId id="431" r:id="rId76"/>
    <p:sldId id="364" r:id="rId77"/>
    <p:sldId id="365" r:id="rId78"/>
    <p:sldId id="421" r:id="rId79"/>
    <p:sldId id="366" r:id="rId80"/>
    <p:sldId id="411" r:id="rId81"/>
    <p:sldId id="380" r:id="rId82"/>
    <p:sldId id="433" r:id="rId83"/>
    <p:sldId id="349" r:id="rId84"/>
    <p:sldId id="435" r:id="rId85"/>
    <p:sldId id="378" r:id="rId86"/>
    <p:sldId id="350" r:id="rId87"/>
    <p:sldId id="368" r:id="rId88"/>
    <p:sldId id="429" r:id="rId89"/>
    <p:sldId id="412" r:id="rId90"/>
    <p:sldId id="367" r:id="rId91"/>
    <p:sldId id="410" r:id="rId92"/>
    <p:sldId id="370" r:id="rId93"/>
    <p:sldId id="406" r:id="rId94"/>
    <p:sldId id="420" r:id="rId95"/>
    <p:sldId id="401" r:id="rId96"/>
    <p:sldId id="440" r:id="rId97"/>
    <p:sldId id="441" r:id="rId98"/>
    <p:sldId id="389" r:id="rId99"/>
    <p:sldId id="399" r:id="rId100"/>
    <p:sldId id="400" r:id="rId101"/>
    <p:sldId id="404" r:id="rId102"/>
    <p:sldId id="415" r:id="rId103"/>
    <p:sldId id="427" r:id="rId104"/>
    <p:sldId id="428" r:id="rId105"/>
  </p:sldIdLst>
  <p:sldSz cx="9144000" cy="6858000" type="screen4x3"/>
  <p:notesSz cx="7150100" cy="9448800"/>
  <p:custShowLst>
    <p:custShow name="Optimization_notice" id="0">
      <p:sldLst/>
    </p:custShow>
  </p:custShowLst>
  <p:kinsoku lang="ko-KR" invalStChars="" invalEndChars=""/>
  <p:defaultTextStyle>
    <a:defPPr>
      <a:defRPr lang="en-US"/>
    </a:defPPr>
    <a:lvl1pPr algn="l" rtl="0" fontAlgn="base">
      <a:spcBef>
        <a:spcPct val="0"/>
      </a:spcBef>
      <a:spcAft>
        <a:spcPct val="0"/>
      </a:spcAft>
      <a:defRPr sz="2000"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sz="2000"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sz="2000"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sz="2000"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sz="2000" kern="1200">
        <a:solidFill>
          <a:schemeClr val="tx1"/>
        </a:solidFill>
        <a:latin typeface="Verdana" pitchFamily="34" charset="0"/>
        <a:ea typeface="MS PGothic" pitchFamily="34" charset="-128"/>
        <a:cs typeface="+mn-cs"/>
      </a:defRPr>
    </a:lvl5pPr>
    <a:lvl6pPr marL="2286000" algn="l" defTabSz="914400" rtl="0" eaLnBrk="1" latinLnBrk="0" hangingPunct="1">
      <a:defRPr sz="2000" kern="1200">
        <a:solidFill>
          <a:schemeClr val="tx1"/>
        </a:solidFill>
        <a:latin typeface="Verdana" pitchFamily="34" charset="0"/>
        <a:ea typeface="MS PGothic" pitchFamily="34" charset="-128"/>
        <a:cs typeface="+mn-cs"/>
      </a:defRPr>
    </a:lvl6pPr>
    <a:lvl7pPr marL="2743200" algn="l" defTabSz="914400" rtl="0" eaLnBrk="1" latinLnBrk="0" hangingPunct="1">
      <a:defRPr sz="2000" kern="1200">
        <a:solidFill>
          <a:schemeClr val="tx1"/>
        </a:solidFill>
        <a:latin typeface="Verdana" pitchFamily="34" charset="0"/>
        <a:ea typeface="MS PGothic" pitchFamily="34" charset="-128"/>
        <a:cs typeface="+mn-cs"/>
      </a:defRPr>
    </a:lvl7pPr>
    <a:lvl8pPr marL="3200400" algn="l" defTabSz="914400" rtl="0" eaLnBrk="1" latinLnBrk="0" hangingPunct="1">
      <a:defRPr sz="2000" kern="1200">
        <a:solidFill>
          <a:schemeClr val="tx1"/>
        </a:solidFill>
        <a:latin typeface="Verdana" pitchFamily="34" charset="0"/>
        <a:ea typeface="MS PGothic" pitchFamily="34" charset="-128"/>
        <a:cs typeface="+mn-cs"/>
      </a:defRPr>
    </a:lvl8pPr>
    <a:lvl9pPr marL="3657600" algn="l" defTabSz="914400" rtl="0" eaLnBrk="1" latinLnBrk="0" hangingPunct="1">
      <a:defRPr sz="2000"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76">
          <p15:clr>
            <a:srgbClr val="A4A3A4"/>
          </p15:clr>
        </p15:guide>
        <p15:guide id="2" pos="22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8" autoAdjust="0"/>
    <p:restoredTop sz="79932" autoAdjust="0"/>
  </p:normalViewPr>
  <p:slideViewPr>
    <p:cSldViewPr snapToGrid="0">
      <p:cViewPr>
        <p:scale>
          <a:sx n="103" d="100"/>
          <a:sy n="103" d="100"/>
        </p:scale>
        <p:origin x="-160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41" d="100"/>
          <a:sy n="141" d="100"/>
        </p:scale>
        <p:origin x="-96" y="-1098"/>
      </p:cViewPr>
      <p:guideLst>
        <p:guide orient="horz" pos="2976"/>
        <p:guide pos="225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handoutMaster" Target="handoutMasters/handoutMaster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viewProps" Target="view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sz="quarter"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2D511F77-0B54-4919-B452-F589AF861F05}" type="datetime1">
              <a:rPr lang="en-US"/>
              <a:pPr>
                <a:defRPr/>
              </a:pPr>
              <a:t>1/26/2020</a:t>
            </a:fld>
            <a:endParaRPr lang="en-US"/>
          </a:p>
        </p:txBody>
      </p:sp>
      <p:sp>
        <p:nvSpPr>
          <p:cNvPr id="4" name="Footer Placeholder 3"/>
          <p:cNvSpPr>
            <a:spLocks noGrp="1"/>
          </p:cNvSpPr>
          <p:nvPr>
            <p:ph type="ftr" sz="quarter" idx="2"/>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1BE916E9-5F77-4733-A4A1-94ACD57F1EBF}" type="slidenum">
              <a:rPr lang="en-US"/>
              <a:pPr>
                <a:defRPr/>
              </a:pPr>
              <a:t>‹#›</a:t>
            </a:fld>
            <a:endParaRPr lang="en-US"/>
          </a:p>
        </p:txBody>
      </p:sp>
    </p:spTree>
    <p:extLst>
      <p:ext uri="{BB962C8B-B14F-4D97-AF65-F5344CB8AC3E}">
        <p14:creationId xmlns:p14="http://schemas.microsoft.com/office/powerpoint/2010/main" val="39937634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0F6439E0-DA50-4634-A350-BC6F0B9D9797}" type="datetime1">
              <a:rPr lang="en-US"/>
              <a:pPr>
                <a:defRPr/>
              </a:pPr>
              <a:t>1/26/2020</a:t>
            </a:fld>
            <a:endParaRPr lang="en-US"/>
          </a:p>
        </p:txBody>
      </p:sp>
      <p:sp>
        <p:nvSpPr>
          <p:cNvPr id="4" name="Slide Image Placeholder 3"/>
          <p:cNvSpPr>
            <a:spLocks noGrp="1" noRot="1" noChangeAspect="1"/>
          </p:cNvSpPr>
          <p:nvPr>
            <p:ph type="sldImg" idx="2"/>
          </p:nvPr>
        </p:nvSpPr>
        <p:spPr>
          <a:xfrm>
            <a:off x="1212850" y="708025"/>
            <a:ext cx="4724400" cy="35433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14375" y="4487863"/>
            <a:ext cx="5721350" cy="425291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9EB02FB1-AF3E-4ED4-9526-A74C676463A6}" type="slidenum">
              <a:rPr lang="en-US"/>
              <a:pPr>
                <a:defRPr/>
              </a:pPr>
              <a:t>‹#›</a:t>
            </a:fld>
            <a:endParaRPr lang="en-US"/>
          </a:p>
        </p:txBody>
      </p:sp>
    </p:spTree>
    <p:extLst>
      <p:ext uri="{BB962C8B-B14F-4D97-AF65-F5344CB8AC3E}">
        <p14:creationId xmlns:p14="http://schemas.microsoft.com/office/powerpoint/2010/main" val="1510599963"/>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StandardIO</a:t>
            </a:r>
            <a:r>
              <a:rPr lang="en-US" baseline="0" dirty="0" smtClean="0"/>
              <a:t> is the name of the module</a:t>
            </a:r>
          </a:p>
          <a:p>
            <a:r>
              <a:rPr lang="en-US" baseline="0" dirty="0" err="1" smtClean="0"/>
              <a:t>putString</a:t>
            </a:r>
            <a:r>
              <a:rPr lang="en-US" baseline="0" dirty="0" smtClean="0"/>
              <a:t> is the name of the routine to be called</a:t>
            </a:r>
            <a:endParaRPr lang="en-US" dirty="0"/>
          </a:p>
        </p:txBody>
      </p:sp>
    </p:spTree>
    <p:extLst>
      <p:ext uri="{BB962C8B-B14F-4D97-AF65-F5344CB8AC3E}">
        <p14:creationId xmlns:p14="http://schemas.microsoft.com/office/powerpoint/2010/main" val="130844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a:t>
            </a:r>
            <a:r>
              <a:rPr lang="en-US" baseline="0" dirty="0" smtClean="0"/>
              <a:t> answer is 4 – do not forget that </a:t>
            </a:r>
            <a:r>
              <a:rPr lang="en-US" baseline="0" dirty="0" err="1" smtClean="0"/>
              <a:t>C.buildCobject</a:t>
            </a:r>
            <a:r>
              <a:rPr lang="en-US" baseline="0" dirty="0" smtClean="0"/>
              <a:t> – means create a module object …</a:t>
            </a:r>
            <a:endParaRPr lang="ru-RU" dirty="0"/>
          </a:p>
        </p:txBody>
      </p:sp>
    </p:spTree>
    <p:extLst>
      <p:ext uri="{BB962C8B-B14F-4D97-AF65-F5344CB8AC3E}">
        <p14:creationId xmlns:p14="http://schemas.microsoft.com/office/powerpoint/2010/main" val="99109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159" name="Rectangle 63"/>
          <p:cNvSpPr>
            <a:spLocks noGrp="1" noChangeArrowheads="1"/>
          </p:cNvSpPr>
          <p:nvPr>
            <p:ph type="ctrTitle" sz="quarter"/>
          </p:nvPr>
        </p:nvSpPr>
        <p:spPr>
          <a:xfrm>
            <a:off x="246065" y="2741614"/>
            <a:ext cx="8455025" cy="795337"/>
          </a:xfrm>
          <a:prstGeom prst="rect">
            <a:avLst/>
          </a:prstGeom>
        </p:spPr>
        <p:txBody>
          <a:bodyPr anchor="b"/>
          <a:lstStyle>
            <a:lvl1pPr algn="r">
              <a:defRPr sz="4000">
                <a:solidFill>
                  <a:srgbClr val="0860A8"/>
                </a:solidFill>
              </a:defRPr>
            </a:lvl1pPr>
          </a:lstStyle>
          <a:p>
            <a:r>
              <a:rPr lang="en-US" dirty="0"/>
              <a:t>Click to edit Master title style</a:t>
            </a:r>
          </a:p>
        </p:txBody>
      </p:sp>
      <p:sp>
        <p:nvSpPr>
          <p:cNvPr id="4160" name="Rectangle 64"/>
          <p:cNvSpPr>
            <a:spLocks noGrp="1" noChangeArrowheads="1"/>
          </p:cNvSpPr>
          <p:nvPr>
            <p:ph type="subTitle" sz="quarter" idx="1"/>
          </p:nvPr>
        </p:nvSpPr>
        <p:spPr>
          <a:xfrm>
            <a:off x="455614" y="3709988"/>
            <a:ext cx="8218487" cy="1590675"/>
          </a:xfrm>
          <a:prstGeom prst="rect">
            <a:avLst/>
          </a:prstGeom>
        </p:spPr>
        <p:txBody>
          <a:bodyPr/>
          <a:lstStyle>
            <a:lvl1pPr marL="0" indent="0" algn="r">
              <a:lnSpc>
                <a:spcPct val="85000"/>
              </a:lnSpc>
              <a:buFontTx/>
              <a:buNone/>
              <a:defRPr sz="1600" b="1">
                <a:solidFill>
                  <a:srgbClr val="080808"/>
                </a:solidFill>
              </a:defRPr>
            </a:lvl1pPr>
          </a:lstStyle>
          <a:p>
            <a:r>
              <a:rPr lang="en-US" dirty="0"/>
              <a:t>Click to edit Master subtitle style</a:t>
            </a:r>
          </a:p>
        </p:txBody>
      </p:sp>
    </p:spTree>
    <p:extLst>
      <p:ext uri="{BB962C8B-B14F-4D97-AF65-F5344CB8AC3E}">
        <p14:creationId xmlns:p14="http://schemas.microsoft.com/office/powerpoint/2010/main" val="18679270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74953520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ackground4"/>
          <p:cNvPicPr>
            <a:picLocks noChangeAspect="1" noChangeArrowheads="1"/>
          </p:cNvPicPr>
          <p:nvPr/>
        </p:nvPicPr>
        <p:blipFill>
          <a:blip r:embed="rId5" cstate="print"/>
          <a:srcRect/>
          <a:stretch>
            <a:fillRect/>
          </a:stretch>
        </p:blipFill>
        <p:spPr bwMode="auto">
          <a:xfrm>
            <a:off x="0" y="-44449"/>
            <a:ext cx="9142859" cy="690244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2" r:id="rId1"/>
    <p:sldLayoutId id="2147483813" r:id="rId2"/>
    <p:sldLayoutId id="2147483816" r:id="rId3"/>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2600" b="1">
          <a:solidFill>
            <a:schemeClr val="tx2"/>
          </a:solidFill>
          <a:latin typeface="+mn-lt"/>
          <a:ea typeface="MS PGothic" pitchFamily="34" charset="-128"/>
          <a:cs typeface="ＭＳ Ｐゴシック" charset="-128"/>
        </a:defRPr>
      </a:lvl1pPr>
      <a:lvl2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customer.name/" TargetMode="External"/><Relationship Id="rId2" Type="http://schemas.openxmlformats.org/officeDocument/2006/relationships/hyperlink" Target="http://a.customer.name/"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66.xml"/><Relationship Id="rId18" Type="http://schemas.openxmlformats.org/officeDocument/2006/relationships/slide" Target="slide88.xml"/><Relationship Id="rId3" Type="http://schemas.openxmlformats.org/officeDocument/2006/relationships/slide" Target="slide8.xml"/><Relationship Id="rId7" Type="http://schemas.openxmlformats.org/officeDocument/2006/relationships/slide" Target="slide35.xml"/><Relationship Id="rId12" Type="http://schemas.openxmlformats.org/officeDocument/2006/relationships/slide" Target="slide60.xml"/><Relationship Id="rId17" Type="http://schemas.openxmlformats.org/officeDocument/2006/relationships/slide" Target="slide86.xml"/><Relationship Id="rId2" Type="http://schemas.openxmlformats.org/officeDocument/2006/relationships/notesSlide" Target="../notesSlides/notesSlide2.xml"/><Relationship Id="rId16" Type="http://schemas.openxmlformats.org/officeDocument/2006/relationships/slide" Target="slide82.xml"/><Relationship Id="rId1" Type="http://schemas.openxmlformats.org/officeDocument/2006/relationships/slideLayout" Target="../slideLayouts/slideLayout3.xml"/><Relationship Id="rId6" Type="http://schemas.openxmlformats.org/officeDocument/2006/relationships/slide" Target="slide22.xml"/><Relationship Id="rId11" Type="http://schemas.openxmlformats.org/officeDocument/2006/relationships/slide" Target="slide49.xml"/><Relationship Id="rId5" Type="http://schemas.openxmlformats.org/officeDocument/2006/relationships/slide" Target="slide17.xml"/><Relationship Id="rId15" Type="http://schemas.openxmlformats.org/officeDocument/2006/relationships/slide" Target="slide79.xml"/><Relationship Id="rId10" Type="http://schemas.openxmlformats.org/officeDocument/2006/relationships/slide" Target="slide46.xml"/><Relationship Id="rId19" Type="http://schemas.openxmlformats.org/officeDocument/2006/relationships/slide" Target="slide89.xml"/><Relationship Id="rId4" Type="http://schemas.openxmlformats.org/officeDocument/2006/relationships/slide" Target="slide18.xml"/><Relationship Id="rId9" Type="http://schemas.openxmlformats.org/officeDocument/2006/relationships/slide" Target="slide43.xml"/><Relationship Id="rId14" Type="http://schemas.openxmlformats.org/officeDocument/2006/relationships/slide" Target="slide7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hyperlink" Target="http://cme.ethz.ch/scoop/" TargetMode="External"/><Relationship Id="rId2" Type="http://schemas.openxmlformats.org/officeDocument/2006/relationships/hyperlink" Target="http://se.ethz.ch/~meyer/publications/concurrency/scoop_laser.pdf" TargetMode="Externa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76" y="1990166"/>
            <a:ext cx="8756725" cy="1546786"/>
          </a:xfrm>
        </p:spPr>
        <p:txBody>
          <a:bodyPr/>
          <a:lstStyle/>
          <a:p>
            <a:r>
              <a:rPr lang="en-US" dirty="0" smtClean="0"/>
              <a:t>Let’s </a:t>
            </a:r>
            <a:r>
              <a:rPr lang="en-US" dirty="0" err="1" smtClean="0"/>
              <a:t>SLang</a:t>
            </a:r>
            <a:r>
              <a:rPr lang="en-US" dirty="0" smtClean="0"/>
              <a:t>!</a:t>
            </a:r>
            <a:endParaRPr lang="en-US" sz="2400" dirty="0"/>
          </a:p>
        </p:txBody>
      </p:sp>
      <p:sp>
        <p:nvSpPr>
          <p:cNvPr id="3" name="Subtitle 2"/>
          <p:cNvSpPr>
            <a:spLocks noGrp="1"/>
          </p:cNvSpPr>
          <p:nvPr>
            <p:ph type="subTitle" idx="1"/>
          </p:nvPr>
        </p:nvSpPr>
        <p:spPr/>
        <p:txBody>
          <a:bodyPr/>
          <a:lstStyle/>
          <a:p>
            <a:r>
              <a:rPr lang="en-US" dirty="0" smtClean="0"/>
              <a:t>Alexey V. Kanatov</a:t>
            </a:r>
          </a:p>
          <a:p>
            <a:r>
              <a:rPr lang="en-US" dirty="0" smtClean="0"/>
              <a:t>2015-2016</a:t>
            </a:r>
          </a:p>
          <a:p>
            <a:r>
              <a:rPr lang="en-US" dirty="0" smtClean="0"/>
              <a:t>Version 0.96</a:t>
            </a:r>
          </a:p>
          <a:p>
            <a:r>
              <a:rPr lang="en-US" dirty="0" smtClean="0"/>
              <a:t>WIP!!!!</a:t>
            </a:r>
            <a:endParaRPr lang="en-US" dirty="0"/>
          </a:p>
        </p:txBody>
      </p:sp>
    </p:spTree>
    <p:extLst>
      <p:ext uri="{BB962C8B-B14F-4D97-AF65-F5344CB8AC3E}">
        <p14:creationId xmlns:p14="http://schemas.microsoft.com/office/powerpoint/2010/main" val="1033295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20688"/>
            <a:ext cx="8820650" cy="6036966"/>
          </a:xfrm>
        </p:spPr>
        <p:txBody>
          <a:bodyPr/>
          <a:lstStyle/>
          <a:p>
            <a:pPr marL="0" indent="0" eaLnBrk="0">
              <a:buNone/>
            </a:pPr>
            <a:r>
              <a:rPr lang="en-US" b="1" dirty="0" smtClean="0"/>
              <a:t>unit</a:t>
            </a:r>
            <a:r>
              <a:rPr lang="en-US" dirty="0" smtClean="0"/>
              <a:t> Math</a:t>
            </a:r>
          </a:p>
          <a:p>
            <a:pPr marL="0" indent="0" eaLnBrk="0">
              <a:buNone/>
            </a:pPr>
            <a:r>
              <a:rPr lang="en-US" dirty="0" smtClean="0"/>
              <a:t>	sin (x: Real): Real</a:t>
            </a:r>
          </a:p>
          <a:p>
            <a:pPr marL="0" indent="0" eaLnBrk="0">
              <a:buNone/>
            </a:pPr>
            <a:r>
              <a:rPr lang="en-US" dirty="0"/>
              <a:t>	</a:t>
            </a:r>
            <a:r>
              <a:rPr lang="en-US" dirty="0" smtClean="0"/>
              <a:t>cos (x: Real): Real</a:t>
            </a:r>
          </a:p>
          <a:p>
            <a:pPr marL="0" indent="0" eaLnBrk="0">
              <a:buNone/>
            </a:pPr>
            <a:r>
              <a:rPr lang="en-US" b="1" dirty="0" smtClean="0"/>
              <a:t>end</a:t>
            </a:r>
            <a:r>
              <a:rPr lang="en-US" dirty="0" smtClean="0"/>
              <a:t> Math</a:t>
            </a:r>
          </a:p>
          <a:p>
            <a:pPr marL="0" indent="0" eaLnBrk="0">
              <a:buNone/>
            </a:pPr>
            <a:r>
              <a:rPr lang="en-US" dirty="0" smtClean="0"/>
              <a:t>/* That is example of the unit which is to be used like module. It provides trigonometrical functionality. The straightforward way to use this unit is via use directive like module*/</a:t>
            </a:r>
          </a:p>
          <a:p>
            <a:pPr marL="0" indent="0" eaLnBrk="0">
              <a:buNone/>
            </a:pPr>
            <a:r>
              <a:rPr lang="en-US" dirty="0" smtClean="0"/>
              <a:t>Also worth to note that all names are stored in the global name context and are case sensitive.</a:t>
            </a:r>
          </a:p>
          <a:p>
            <a:pPr marL="0" indent="0" eaLnBrk="0">
              <a:buNone/>
            </a:pPr>
            <a:endParaRPr lang="en-US" dirty="0" smtClean="0"/>
          </a:p>
          <a:p>
            <a:pPr marL="0" indent="0" eaLnBrk="0">
              <a:buNone/>
            </a:pPr>
            <a:endParaRPr lang="en-US" dirty="0" smtClean="0"/>
          </a:p>
          <a:p>
            <a:pPr marL="0" indent="0" eaLnBrk="0">
              <a:buNone/>
            </a:pPr>
            <a:endParaRPr lang="en-US" dirty="0" smtClean="0"/>
          </a:p>
          <a:p>
            <a:pPr marL="0" indent="0" eaLnBrk="0">
              <a:buNone/>
            </a:pPr>
            <a:endParaRPr lang="en-US"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III)</a:t>
            </a:r>
            <a:endParaRPr lang="en-US" dirty="0"/>
          </a:p>
        </p:txBody>
      </p:sp>
    </p:spTree>
    <p:extLst>
      <p:ext uri="{BB962C8B-B14F-4D97-AF65-F5344CB8AC3E}">
        <p14:creationId xmlns:p14="http://schemas.microsoft.com/office/powerpoint/2010/main" val="3785361540"/>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30306"/>
            <a:ext cx="8993393" cy="6395420"/>
          </a:xfrm>
        </p:spPr>
        <p:txBody>
          <a:bodyPr/>
          <a:lstStyle/>
          <a:p>
            <a:pPr marL="0" indent="0">
              <a:buNone/>
            </a:pPr>
            <a:r>
              <a:rPr lang="en-US" sz="1600" b="1" dirty="0" smtClean="0"/>
              <a:t>abstract unit</a:t>
            </a:r>
            <a:r>
              <a:rPr lang="en-US" sz="1600" dirty="0" smtClean="0"/>
              <a:t> Routine [Arguments-&gt;(), Result]</a:t>
            </a:r>
          </a:p>
          <a:p>
            <a:pPr marL="0" indent="0">
              <a:buNone/>
            </a:pPr>
            <a:r>
              <a:rPr lang="en-US" sz="1600" dirty="0" smtClean="0"/>
              <a:t>	arguments: like Arguments</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a:t>
            </a:r>
          </a:p>
          <a:p>
            <a:pPr marL="0" indent="0">
              <a:buNone/>
            </a:pPr>
            <a:r>
              <a:rPr lang="en-US" sz="1600" dirty="0"/>
              <a:t>	</a:t>
            </a:r>
            <a:r>
              <a:rPr lang="en-US" sz="1600" dirty="0" smtClean="0"/>
              <a:t>	// That is a procedure call</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Result</a:t>
            </a:r>
          </a:p>
          <a:p>
            <a:pPr marL="0" indent="0">
              <a:buNone/>
            </a:pPr>
            <a:r>
              <a:rPr lang="en-US" sz="1600" dirty="0"/>
              <a:t>	</a:t>
            </a:r>
            <a:r>
              <a:rPr lang="en-US" sz="1600" dirty="0" smtClean="0"/>
              <a:t>	// That is a function call</a:t>
            </a:r>
          </a:p>
          <a:p>
            <a:pPr marL="0" indent="0">
              <a:buNone/>
            </a:pPr>
            <a:r>
              <a:rPr lang="en-US" sz="1600" b="1" dirty="0" smtClean="0"/>
              <a:t>end</a:t>
            </a:r>
          </a:p>
          <a:p>
            <a:pPr marL="0" indent="0">
              <a:buNone/>
            </a:pPr>
            <a:r>
              <a:rPr lang="en-US" sz="1600" b="1" dirty="0" smtClean="0"/>
              <a:t>unit</a:t>
            </a:r>
            <a:r>
              <a:rPr lang="en-US" sz="1600" dirty="0" smtClean="0"/>
              <a:t> Procedure [Arguments -&gt; ()] </a:t>
            </a:r>
            <a:r>
              <a:rPr lang="en-US" sz="1600" b="1" dirty="0" smtClean="0"/>
              <a:t>extend</a:t>
            </a:r>
            <a:r>
              <a:rPr lang="en-US" sz="1600" dirty="0" smtClean="0"/>
              <a:t> Routine [Arguments, ()]</a:t>
            </a:r>
          </a:p>
          <a:p>
            <a:pPr marL="0" indent="0">
              <a:buNone/>
            </a:pPr>
            <a:r>
              <a:rPr lang="en-US" sz="1600" dirty="0"/>
              <a:t>	</a:t>
            </a:r>
            <a:r>
              <a:rPr lang="en-US" sz="1600" dirty="0" smtClean="0"/>
              <a:t>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r>
              <a:rPr lang="en-US" sz="1600" dirty="0" smtClean="0"/>
              <a:t>Result </a:t>
            </a:r>
            <a:endParaRPr lang="en-US" sz="1600" dirty="0"/>
          </a:p>
          <a:p>
            <a:pPr marL="0" indent="0">
              <a:buNone/>
            </a:pPr>
            <a:r>
              <a:rPr lang="en-US" sz="1600" dirty="0"/>
              <a:t>		// That is a function call</a:t>
            </a:r>
          </a:p>
          <a:p>
            <a:pPr marL="0" indent="0">
              <a:buNone/>
            </a:pPr>
            <a:r>
              <a:rPr lang="en-US" sz="1600" b="1" dirty="0" smtClean="0"/>
              <a:t>end</a:t>
            </a:r>
          </a:p>
          <a:p>
            <a:pPr marL="0" indent="0">
              <a:buNone/>
            </a:pPr>
            <a:r>
              <a:rPr lang="en-US" sz="1600" b="1" dirty="0"/>
              <a:t>unit</a:t>
            </a:r>
            <a:r>
              <a:rPr lang="en-US" sz="1600" dirty="0"/>
              <a:t> </a:t>
            </a:r>
            <a:r>
              <a:rPr lang="en-US" sz="1600" dirty="0" smtClean="0"/>
              <a:t>Function </a:t>
            </a:r>
            <a:r>
              <a:rPr lang="en-US" sz="1600" dirty="0"/>
              <a:t>[Arguments -&gt; </a:t>
            </a:r>
            <a:r>
              <a:rPr lang="en-US" sz="1600" dirty="0" smtClean="0"/>
              <a:t>(), Result]  </a:t>
            </a:r>
            <a:r>
              <a:rPr lang="en-US" sz="1600" b="1" dirty="0"/>
              <a:t>	extend</a:t>
            </a:r>
            <a:r>
              <a:rPr lang="en-US" sz="1600" dirty="0"/>
              <a:t> Routine [Arguments, </a:t>
            </a:r>
            <a:r>
              <a:rPr lang="en-US" sz="1600" dirty="0" smtClean="0"/>
              <a:t>Result]</a:t>
            </a:r>
            <a:endParaRPr lang="en-US" sz="1600" dirty="0"/>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dirty="0" smtClean="0"/>
              <a:t>apply </a:t>
            </a:r>
            <a:r>
              <a:rPr lang="en-US" sz="1600" dirty="0"/>
              <a:t>(</a:t>
            </a:r>
            <a:r>
              <a:rPr lang="en-US" sz="1600" dirty="0" err="1"/>
              <a:t>args</a:t>
            </a:r>
            <a:r>
              <a:rPr lang="en-US" sz="1600" dirty="0"/>
              <a:t>: Arguments): Result </a:t>
            </a:r>
          </a:p>
          <a:p>
            <a:pPr marL="0" indent="0">
              <a:buNone/>
            </a:pPr>
            <a:r>
              <a:rPr lang="en-US" sz="1600" dirty="0"/>
              <a:t>		// That is a function call</a:t>
            </a:r>
          </a:p>
          <a:p>
            <a:pPr marL="0" indent="0">
              <a:buNone/>
            </a:pPr>
            <a:r>
              <a:rPr lang="en-US" sz="1600" b="1" dirty="0" smtClean="0"/>
              <a:t>end</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chemeClr val="tx1"/>
              </a:solidFill>
            </a:endParaRPr>
          </a:p>
        </p:txBody>
      </p:sp>
    </p:spTree>
    <p:extLst>
      <p:ext uri="{BB962C8B-B14F-4D97-AF65-F5344CB8AC3E}">
        <p14:creationId xmlns:p14="http://schemas.microsoft.com/office/powerpoint/2010/main" val="26499883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620688"/>
            <a:ext cx="8813881" cy="6145872"/>
          </a:xfrm>
        </p:spPr>
        <p:txBody>
          <a:bodyPr/>
          <a:lstStyle/>
          <a:p>
            <a:pPr marL="0" indent="0" eaLnBrk="0">
              <a:buNone/>
            </a:pPr>
            <a:r>
              <a:rPr lang="en-US" sz="1800" b="1" dirty="0" smtClean="0"/>
              <a:t>use</a:t>
            </a:r>
            <a:r>
              <a:rPr lang="en-US" sz="1800" dirty="0" smtClean="0"/>
              <a:t> </a:t>
            </a:r>
            <a:r>
              <a:rPr lang="en-US" sz="1800" dirty="0" err="1" smtClean="0"/>
              <a:t>StandardIO</a:t>
            </a:r>
            <a:r>
              <a:rPr lang="en-US" sz="1800" dirty="0" smtClean="0"/>
              <a:t> </a:t>
            </a:r>
            <a:r>
              <a:rPr lang="en-US" sz="1800" b="1" dirty="0" smtClean="0"/>
              <a:t>as</a:t>
            </a:r>
            <a:r>
              <a:rPr lang="en-US" sz="1800" dirty="0" smtClean="0"/>
              <a:t> </a:t>
            </a:r>
            <a:r>
              <a:rPr lang="en-US" sz="1800" dirty="0" err="1" smtClean="0"/>
              <a:t>io</a:t>
            </a:r>
            <a:endParaRPr lang="en-US" sz="1800" dirty="0" smtClean="0"/>
          </a:p>
          <a:p>
            <a:pPr marL="0" indent="0" eaLnBrk="0">
              <a:buNone/>
            </a:pPr>
            <a:r>
              <a:rPr lang="en-US" sz="1800" dirty="0" smtClean="0"/>
              <a:t>main  (arguments: Array [String])</a:t>
            </a:r>
            <a:r>
              <a:rPr lang="en-US" sz="1800" b="1" dirty="0"/>
              <a:t> is</a:t>
            </a:r>
            <a:endParaRPr lang="en-US" sz="1800" dirty="0" smtClean="0"/>
          </a:p>
          <a:p>
            <a:pPr marL="0" indent="0" eaLnBrk="0">
              <a:buNone/>
            </a:pPr>
            <a:r>
              <a:rPr lang="en-US" sz="1800" dirty="0" smtClean="0"/>
              <a:t>	</a:t>
            </a:r>
            <a:r>
              <a:rPr lang="en-US" sz="1800" dirty="0" err="1" smtClean="0"/>
              <a:t>io.put</a:t>
            </a:r>
            <a:r>
              <a:rPr lang="en-US" sz="1800" dirty="0" smtClean="0"/>
              <a:t> (“Test!\n”)	</a:t>
            </a:r>
          </a:p>
          <a:p>
            <a:pPr marL="0" indent="0" eaLnBrk="0">
              <a:buNone/>
            </a:pPr>
            <a:r>
              <a:rPr lang="en-US" sz="1800" dirty="0"/>
              <a:t>	</a:t>
            </a:r>
            <a:r>
              <a:rPr lang="en-US" sz="1800" dirty="0" smtClean="0"/>
              <a:t>c </a:t>
            </a:r>
            <a:r>
              <a:rPr lang="en-US" sz="1800" b="1" dirty="0" smtClean="0"/>
              <a:t>is</a:t>
            </a:r>
            <a:r>
              <a:rPr lang="en-US" sz="1800" dirty="0" smtClean="0"/>
              <a:t> C (“This is a string”)</a:t>
            </a:r>
          </a:p>
          <a:p>
            <a:pPr marL="0" indent="0" eaLnBrk="0">
              <a:buNone/>
            </a:pPr>
            <a:r>
              <a:rPr lang="en-US" sz="1800" dirty="0"/>
              <a:t>	</a:t>
            </a:r>
            <a:r>
              <a:rPr lang="en-US" sz="1800" dirty="0" err="1" smtClean="0"/>
              <a:t>io.put</a:t>
            </a:r>
            <a:r>
              <a:rPr lang="en-US" sz="1800" dirty="0" smtClean="0"/>
              <a:t> (</a:t>
            </a:r>
            <a:r>
              <a:rPr lang="en-US" sz="1800" dirty="0" err="1" smtClean="0"/>
              <a:t>c.string</a:t>
            </a:r>
            <a:r>
              <a:rPr lang="en-US" sz="1800" dirty="0" smtClean="0"/>
              <a:t>, “\n”)</a:t>
            </a:r>
          </a:p>
          <a:p>
            <a:pPr marL="0" indent="0" eaLnBrk="0">
              <a:buNone/>
            </a:pPr>
            <a:r>
              <a:rPr lang="en-US" sz="1800" dirty="0"/>
              <a:t>	</a:t>
            </a:r>
            <a:r>
              <a:rPr lang="en-US" sz="1800" dirty="0" err="1" smtClean="0"/>
              <a:t>c.setString</a:t>
            </a:r>
            <a:r>
              <a:rPr lang="en-US" sz="1800" dirty="0" smtClean="0"/>
              <a:t> (“Another string”)</a:t>
            </a:r>
          </a:p>
          <a:p>
            <a:pPr marL="0" indent="0" eaLnBrk="0">
              <a:buNone/>
            </a:pPr>
            <a:r>
              <a:rPr lang="en-US" sz="1800" dirty="0"/>
              <a:t>	</a:t>
            </a:r>
            <a:r>
              <a:rPr lang="en-US" sz="1800" dirty="0" err="1" smtClean="0"/>
              <a:t>io.put</a:t>
            </a:r>
            <a:r>
              <a:rPr lang="en-US" sz="1800" dirty="0" smtClean="0"/>
              <a:t> </a:t>
            </a:r>
            <a:r>
              <a:rPr lang="en-US" sz="1800" dirty="0"/>
              <a:t>(</a:t>
            </a:r>
            <a:r>
              <a:rPr lang="en-US" sz="1800" dirty="0" err="1" smtClean="0"/>
              <a:t>c.string</a:t>
            </a:r>
            <a:r>
              <a:rPr lang="en-US" sz="1800" dirty="0" smtClean="0"/>
              <a:t>, “\</a:t>
            </a:r>
            <a:r>
              <a:rPr lang="en-US" sz="1800" dirty="0"/>
              <a:t>n”)</a:t>
            </a:r>
          </a:p>
          <a:p>
            <a:pPr marL="0" indent="0" eaLnBrk="0">
              <a:buNone/>
            </a:pPr>
            <a:r>
              <a:rPr lang="en-US" sz="1800" b="1" dirty="0" smtClean="0"/>
              <a:t>end</a:t>
            </a:r>
            <a:r>
              <a:rPr lang="en-US" sz="1800" dirty="0" smtClean="0"/>
              <a:t> main</a:t>
            </a:r>
          </a:p>
          <a:p>
            <a:pPr marL="0" indent="0" eaLnBrk="0">
              <a:buNone/>
            </a:pPr>
            <a:r>
              <a:rPr lang="en-US" sz="1800" b="1" dirty="0" smtClean="0"/>
              <a:t>unit</a:t>
            </a:r>
            <a:r>
              <a:rPr lang="en-US" sz="1800" dirty="0" smtClean="0"/>
              <a:t> C</a:t>
            </a:r>
          </a:p>
          <a:p>
            <a:pPr marL="0" indent="0" eaLnBrk="0">
              <a:buNone/>
            </a:pPr>
            <a:r>
              <a:rPr lang="en-US" sz="1800" dirty="0" smtClean="0"/>
              <a:t>	string: String</a:t>
            </a:r>
          </a:p>
          <a:p>
            <a:pPr marL="0" indent="0" eaLnBrk="0">
              <a:buNone/>
            </a:pPr>
            <a:r>
              <a:rPr lang="en-US" sz="1800" dirty="0" smtClean="0"/>
              <a:t>	</a:t>
            </a:r>
            <a:r>
              <a:rPr lang="en-US" sz="1800" b="1" dirty="0" err="1" smtClean="0"/>
              <a:t>init</a:t>
            </a:r>
            <a:r>
              <a:rPr lang="en-US" sz="1800" dirty="0" smtClean="0"/>
              <a:t> (</a:t>
            </a:r>
            <a:r>
              <a:rPr lang="en-US" sz="1800" dirty="0" err="1" smtClean="0"/>
              <a:t>aString</a:t>
            </a:r>
            <a:r>
              <a:rPr lang="en-US" sz="1800" dirty="0" smtClean="0"/>
              <a:t>: </a:t>
            </a:r>
            <a:r>
              <a:rPr lang="en-US" sz="1800" b="1" dirty="0" smtClean="0"/>
              <a:t>like</a:t>
            </a:r>
            <a:r>
              <a:rPr lang="en-US" sz="1800" dirty="0" smtClean="0"/>
              <a:t> string) </a:t>
            </a:r>
            <a:r>
              <a:rPr lang="en-US" sz="1800" b="1" dirty="0" smtClean="0"/>
              <a:t>is</a:t>
            </a:r>
          </a:p>
          <a:p>
            <a:pPr marL="0" indent="0" eaLnBrk="0">
              <a:buNone/>
            </a:pPr>
            <a:r>
              <a:rPr lang="en-US" sz="1800" dirty="0" smtClean="0"/>
              <a:t>		</a:t>
            </a:r>
            <a:r>
              <a:rPr lang="en-US" sz="1800" dirty="0" err="1" smtClean="0"/>
              <a:t>setString</a:t>
            </a:r>
            <a:r>
              <a:rPr lang="en-US" sz="1800" dirty="0" smtClean="0"/>
              <a:t> (</a:t>
            </a:r>
            <a:r>
              <a:rPr lang="en-US" sz="1800" dirty="0" err="1" smtClean="0"/>
              <a:t>aString</a:t>
            </a:r>
            <a:r>
              <a:rPr lang="en-US" sz="1800" dirty="0" smtClean="0"/>
              <a:t>)</a:t>
            </a:r>
          </a:p>
          <a:p>
            <a:pPr marL="0" indent="0" eaLnBrk="0">
              <a:buNone/>
            </a:pPr>
            <a:r>
              <a:rPr lang="en-US" sz="1800" dirty="0"/>
              <a:t>	</a:t>
            </a:r>
            <a:r>
              <a:rPr lang="en-US" sz="1800" b="1" dirty="0" smtClean="0"/>
              <a:t>end</a:t>
            </a:r>
          </a:p>
          <a:p>
            <a:pPr marL="0" indent="0" eaLnBrk="0">
              <a:buNone/>
            </a:pPr>
            <a:r>
              <a:rPr lang="en-US" sz="1800" dirty="0"/>
              <a:t>	</a:t>
            </a:r>
            <a:r>
              <a:rPr lang="en-US" sz="1800" dirty="0" err="1" smtClean="0"/>
              <a:t>setString</a:t>
            </a:r>
            <a:r>
              <a:rPr lang="en-US" sz="1800" dirty="0" smtClean="0"/>
              <a:t> </a:t>
            </a:r>
            <a:r>
              <a:rPr lang="en-US" sz="1800" dirty="0"/>
              <a:t>(</a:t>
            </a:r>
            <a:r>
              <a:rPr lang="en-US" sz="1800" dirty="0" err="1"/>
              <a:t>aString</a:t>
            </a:r>
            <a:r>
              <a:rPr lang="en-US" sz="1800" dirty="0"/>
              <a:t>: </a:t>
            </a:r>
            <a:r>
              <a:rPr lang="en-US" sz="1800" b="1" dirty="0"/>
              <a:t>like</a:t>
            </a:r>
            <a:r>
              <a:rPr lang="en-US" sz="1800" dirty="0"/>
              <a:t> string) </a:t>
            </a:r>
            <a:r>
              <a:rPr lang="en-US" sz="1800" b="1" dirty="0"/>
              <a:t>is</a:t>
            </a:r>
          </a:p>
          <a:p>
            <a:pPr marL="0" indent="0" eaLnBrk="0">
              <a:buNone/>
            </a:pPr>
            <a:r>
              <a:rPr lang="en-US" sz="1800" dirty="0"/>
              <a:t>		string := </a:t>
            </a:r>
            <a:r>
              <a:rPr lang="en-US" sz="1800" dirty="0" err="1"/>
              <a:t>aString</a:t>
            </a:r>
            <a:endParaRPr lang="en-US" sz="1800" dirty="0"/>
          </a:p>
          <a:p>
            <a:pPr marL="0" indent="0" eaLnBrk="0">
              <a:buNone/>
            </a:pPr>
            <a:r>
              <a:rPr lang="en-US" sz="1800" dirty="0"/>
              <a:t>	</a:t>
            </a:r>
            <a:r>
              <a:rPr lang="en-US" sz="1800" b="1" dirty="0"/>
              <a:t>end</a:t>
            </a:r>
          </a:p>
          <a:p>
            <a:pPr marL="0" indent="0" eaLnBrk="0">
              <a:buNone/>
            </a:pPr>
            <a:r>
              <a:rPr lang="en-US" sz="1800" b="1" dirty="0" smtClean="0"/>
              <a:t>end</a:t>
            </a:r>
            <a:r>
              <a:rPr lang="en-US" sz="1800" dirty="0" smtClean="0"/>
              <a:t> C</a:t>
            </a:r>
          </a:p>
          <a:p>
            <a:pPr marL="0" indent="0" eaLnBrk="0">
              <a:buNone/>
            </a:pPr>
            <a:r>
              <a:rPr lang="en-US" sz="1800" dirty="0" smtClean="0"/>
              <a:t>/* That is example of the program with entry procedure and one class. Note that class C has only one initialization procedure, </a:t>
            </a:r>
            <a:r>
              <a:rPr lang="en-US" sz="1800" dirty="0" err="1" smtClean="0"/>
              <a:t>setString</a:t>
            </a:r>
            <a:r>
              <a:rPr lang="en-US" sz="1800" dirty="0" smtClean="0"/>
              <a:t> can not be used for initialization*/</a:t>
            </a:r>
            <a:endParaRPr lang="en-US" sz="1800" dirty="0"/>
          </a:p>
        </p:txBody>
      </p:sp>
      <p:sp>
        <p:nvSpPr>
          <p:cNvPr id="3" name="Title 2"/>
          <p:cNvSpPr>
            <a:spLocks noGrp="1"/>
          </p:cNvSpPr>
          <p:nvPr>
            <p:ph type="title"/>
          </p:nvPr>
        </p:nvSpPr>
        <p:spPr/>
        <p:txBody>
          <a:bodyPr/>
          <a:lstStyle/>
          <a:p>
            <a:r>
              <a:rPr lang="en-US" dirty="0">
                <a:solidFill>
                  <a:schemeClr val="tx1"/>
                </a:solidFill>
              </a:rPr>
              <a:t>Program components (</a:t>
            </a:r>
            <a:r>
              <a:rPr lang="en-US" dirty="0" smtClean="0">
                <a:solidFill>
                  <a:schemeClr val="tx1"/>
                </a:solidFill>
              </a:rPr>
              <a:t>IV-1)</a:t>
            </a:r>
            <a:endParaRPr lang="en-US" dirty="0"/>
          </a:p>
        </p:txBody>
      </p:sp>
    </p:spTree>
    <p:extLst>
      <p:ext uri="{BB962C8B-B14F-4D97-AF65-F5344CB8AC3E}">
        <p14:creationId xmlns:p14="http://schemas.microsoft.com/office/powerpoint/2010/main" val="88913023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27177"/>
            <a:ext cx="9143999" cy="6295357"/>
          </a:xfrm>
        </p:spPr>
        <p:txBody>
          <a:bodyPr/>
          <a:lstStyle/>
          <a:p>
            <a:pPr marL="0" indent="0" eaLnBrk="0">
              <a:buNone/>
            </a:pPr>
            <a:r>
              <a:rPr lang="en-US" sz="1600" dirty="0" smtClean="0"/>
              <a:t>Constructor -&gt; initialization procedure. The procedure which is called right after the object creation to ensure object meets its invariant. Keyword </a:t>
            </a:r>
            <a:r>
              <a:rPr lang="en-US" sz="1600" b="1" dirty="0" err="1" smtClean="0"/>
              <a:t>init</a:t>
            </a:r>
            <a:r>
              <a:rPr lang="en-US" sz="1600" dirty="0" smtClean="0"/>
              <a:t> is reserved to use name of the Unit for </a:t>
            </a:r>
            <a:r>
              <a:rPr lang="en-US" sz="1600" b="1" dirty="0" err="1" smtClean="0"/>
              <a:t>init</a:t>
            </a:r>
            <a:r>
              <a:rPr lang="en-US" sz="1600" dirty="0" smtClean="0"/>
              <a:t> procedure and also one may use any name for initialization procedure</a:t>
            </a:r>
          </a:p>
          <a:p>
            <a:pPr marL="0" indent="0" eaLnBrk="0">
              <a:buNone/>
            </a:pPr>
            <a:r>
              <a:rPr lang="en-US" sz="1600" b="1" dirty="0" smtClean="0"/>
              <a:t>unit</a:t>
            </a:r>
            <a:r>
              <a:rPr lang="en-US" sz="1600" dirty="0" smtClean="0"/>
              <a:t> C</a:t>
            </a:r>
          </a:p>
          <a:p>
            <a:pPr marL="0" indent="0" eaLnBrk="0">
              <a:buNone/>
            </a:pPr>
            <a:r>
              <a:rPr lang="en-US" sz="1600" dirty="0"/>
              <a:t>	</a:t>
            </a:r>
            <a:r>
              <a:rPr lang="en-US" sz="1600" dirty="0" err="1" smtClean="0"/>
              <a:t>str</a:t>
            </a:r>
            <a:r>
              <a:rPr lang="en-US" sz="1600" dirty="0" smtClean="0"/>
              <a:t> </a:t>
            </a:r>
            <a:r>
              <a:rPr lang="en-US" sz="1600" b="1" dirty="0" smtClean="0"/>
              <a:t>:</a:t>
            </a:r>
            <a:r>
              <a:rPr lang="en-US" sz="1600" dirty="0" smtClean="0"/>
              <a:t> String</a:t>
            </a:r>
          </a:p>
          <a:p>
            <a:pPr marL="0" indent="0" eaLnBrk="0">
              <a:buNone/>
            </a:pPr>
            <a:r>
              <a:rPr lang="en-US" sz="1600" dirty="0" smtClean="0"/>
              <a:t>	</a:t>
            </a:r>
            <a:r>
              <a:rPr lang="en-US" sz="1600" b="1" dirty="0" err="1" smtClean="0"/>
              <a:t>init</a:t>
            </a:r>
            <a:r>
              <a:rPr lang="en-US" sz="1600" dirty="0" smtClean="0"/>
              <a:t> (</a:t>
            </a:r>
            <a:r>
              <a:rPr lang="en-US" sz="1600" dirty="0" err="1" smtClean="0"/>
              <a:t>a_string</a:t>
            </a:r>
            <a:r>
              <a:rPr lang="en-US" sz="1600" dirty="0" smtClean="0"/>
              <a:t>: </a:t>
            </a:r>
            <a:r>
              <a:rPr lang="en-US" sz="1600" b="1" dirty="0" smtClean="0"/>
              <a:t>like</a:t>
            </a:r>
            <a:r>
              <a:rPr lang="en-US" sz="1600" dirty="0" smtClean="0"/>
              <a:t> </a:t>
            </a:r>
            <a:r>
              <a:rPr lang="en-US" sz="1600" dirty="0" err="1" smtClean="0"/>
              <a:t>str</a:t>
            </a:r>
            <a:r>
              <a:rPr lang="en-US" sz="1600" dirty="0" smtClean="0"/>
              <a:t>) </a:t>
            </a:r>
            <a:r>
              <a:rPr lang="en-US" sz="1600" b="1" dirty="0" smtClean="0"/>
              <a:t>is </a:t>
            </a:r>
            <a:r>
              <a:rPr lang="en-US" sz="1600" dirty="0" smtClean="0"/>
              <a:t>// unnamed initialization procedure</a:t>
            </a:r>
            <a:endParaRPr lang="en-US" sz="1600" b="1" dirty="0" smtClean="0"/>
          </a:p>
          <a:p>
            <a:pPr marL="0" indent="0" eaLnBrk="0">
              <a:buNone/>
            </a:pPr>
            <a:r>
              <a:rPr lang="en-US" sz="1600" dirty="0" smtClean="0"/>
              <a:t>		</a:t>
            </a:r>
            <a:r>
              <a:rPr lang="en-US" sz="1600" dirty="0" err="1" smtClean="0"/>
              <a:t>setString</a:t>
            </a:r>
            <a:r>
              <a:rPr lang="en-US" sz="1600" dirty="0" smtClean="0"/>
              <a:t> (</a:t>
            </a:r>
            <a:r>
              <a:rPr lang="en-US" sz="1600" dirty="0" err="1" smtClean="0"/>
              <a:t>a_string</a:t>
            </a:r>
            <a:r>
              <a:rPr lang="en-US" sz="1600" dirty="0" smtClean="0"/>
              <a:t>)</a:t>
            </a:r>
          </a:p>
          <a:p>
            <a:pPr marL="0" indent="0" eaLnBrk="0">
              <a:buNone/>
            </a:pPr>
            <a:r>
              <a:rPr lang="en-US" sz="1600" dirty="0"/>
              <a:t>	</a:t>
            </a:r>
            <a:r>
              <a:rPr lang="en-US" sz="1600" b="1" dirty="0" smtClean="0"/>
              <a:t>end</a:t>
            </a:r>
          </a:p>
          <a:p>
            <a:pPr marL="0" indent="0" eaLnBrk="0">
              <a:buNone/>
            </a:pPr>
            <a:r>
              <a:rPr lang="en-US" sz="1600" b="1" dirty="0" smtClean="0"/>
              <a:t>	</a:t>
            </a:r>
            <a:r>
              <a:rPr lang="en-US" sz="1600" dirty="0" err="1" smtClean="0"/>
              <a:t>setString</a:t>
            </a:r>
            <a:r>
              <a:rPr lang="en-US" sz="1600" dirty="0" smtClean="0"/>
              <a:t> (</a:t>
            </a:r>
            <a:r>
              <a:rPr lang="en-US" sz="1600" dirty="0" err="1" smtClean="0"/>
              <a:t>aString</a:t>
            </a:r>
            <a:r>
              <a:rPr lang="en-US" sz="1600" dirty="0" smtClean="0"/>
              <a:t>: like </a:t>
            </a:r>
            <a:r>
              <a:rPr lang="en-US" sz="1600" dirty="0" err="1" smtClean="0"/>
              <a:t>str</a:t>
            </a:r>
            <a:r>
              <a:rPr lang="en-US" sz="1600" dirty="0" smtClean="0"/>
              <a:t>) </a:t>
            </a:r>
            <a:r>
              <a:rPr lang="en-US" sz="1600" b="1" dirty="0" smtClean="0"/>
              <a:t>is</a:t>
            </a:r>
            <a:r>
              <a:rPr lang="en-US" sz="1600" dirty="0" smtClean="0"/>
              <a:t> </a:t>
            </a:r>
          </a:p>
          <a:p>
            <a:pPr marL="0" indent="0" eaLnBrk="0">
              <a:buNone/>
            </a:pPr>
            <a:r>
              <a:rPr lang="en-US" sz="1600" dirty="0"/>
              <a:t>	</a:t>
            </a:r>
            <a:r>
              <a:rPr lang="en-US" sz="1600" dirty="0" smtClean="0"/>
              <a:t>	</a:t>
            </a:r>
            <a:r>
              <a:rPr lang="en-US" sz="1600" dirty="0" err="1" smtClean="0"/>
              <a:t>str</a:t>
            </a:r>
            <a:r>
              <a:rPr lang="en-US" sz="1600" dirty="0" smtClean="0"/>
              <a:t> := </a:t>
            </a:r>
            <a:r>
              <a:rPr lang="en-US" sz="1600" dirty="0" err="1" smtClean="0"/>
              <a:t>aString</a:t>
            </a:r>
            <a:r>
              <a:rPr lang="en-US" sz="1600" dirty="0" smtClean="0"/>
              <a:t> </a:t>
            </a:r>
          </a:p>
          <a:p>
            <a:pPr marL="0" indent="0" eaLnBrk="0">
              <a:buNone/>
            </a:pPr>
            <a:r>
              <a:rPr lang="en-US" sz="1600" b="1" dirty="0"/>
              <a:t>	</a:t>
            </a:r>
            <a:r>
              <a:rPr lang="en-US" sz="1600" b="1" dirty="0" smtClean="0"/>
              <a:t>end</a:t>
            </a:r>
          </a:p>
          <a:p>
            <a:pPr marL="0" indent="0" eaLnBrk="0">
              <a:buNone/>
            </a:pPr>
            <a:r>
              <a:rPr lang="en-US" sz="1600" b="1" dirty="0" smtClean="0"/>
              <a:t>end</a:t>
            </a:r>
            <a:r>
              <a:rPr lang="en-US" sz="1600" dirty="0" smtClean="0"/>
              <a:t> C</a:t>
            </a:r>
          </a:p>
          <a:p>
            <a:pPr marL="0" indent="0" eaLnBrk="0">
              <a:buNone/>
            </a:pPr>
            <a:r>
              <a:rPr lang="en-US" sz="1600" dirty="0" smtClean="0"/>
              <a:t>// How to use initialization procedures at object creation – see below</a:t>
            </a:r>
          </a:p>
          <a:p>
            <a:pPr marL="0" indent="0" eaLnBrk="0">
              <a:buNone/>
            </a:pPr>
            <a:r>
              <a:rPr lang="en-US" sz="1600" dirty="0" smtClean="0"/>
              <a:t>c1 </a:t>
            </a:r>
            <a:r>
              <a:rPr lang="en-US" sz="1600" b="1" dirty="0" smtClean="0"/>
              <a:t>is</a:t>
            </a:r>
            <a:r>
              <a:rPr lang="en-US" sz="1600" dirty="0" smtClean="0"/>
              <a:t> C (“String1”) // unnamed </a:t>
            </a:r>
            <a:r>
              <a:rPr lang="en-US" sz="1600" dirty="0" err="1" smtClean="0"/>
              <a:t>init</a:t>
            </a:r>
            <a:r>
              <a:rPr lang="en-US" sz="1600" dirty="0" smtClean="0"/>
              <a:t> – will be called!</a:t>
            </a:r>
          </a:p>
          <a:p>
            <a:pPr marL="0" indent="0" eaLnBrk="0">
              <a:buNone/>
            </a:pPr>
            <a:r>
              <a:rPr lang="en-US" sz="1600" dirty="0" smtClean="0"/>
              <a:t>c2 </a:t>
            </a:r>
            <a:r>
              <a:rPr lang="en-US" sz="1600" b="1" dirty="0" smtClean="0"/>
              <a:t>is</a:t>
            </a:r>
            <a:r>
              <a:rPr lang="en-US" sz="1600" dirty="0" smtClean="0"/>
              <a:t> </a:t>
            </a:r>
            <a:r>
              <a:rPr lang="en-US" sz="1600" dirty="0" err="1" smtClean="0"/>
              <a:t>C.setString</a:t>
            </a:r>
            <a:r>
              <a:rPr lang="en-US" sz="1600" dirty="0" smtClean="0"/>
              <a:t> (“String2”) // Compile time error!!! Why? </a:t>
            </a:r>
            <a:r>
              <a:rPr lang="en-US" sz="1600" dirty="0" smtClean="0">
                <a:sym typeface="Wingdings" panose="05000000000000000000" pitchFamily="2" charset="2"/>
              </a:rPr>
              <a:t></a:t>
            </a:r>
            <a:endParaRPr lang="en-US" sz="1600" dirty="0" smtClean="0"/>
          </a:p>
          <a:p>
            <a:pPr marL="0" indent="0" eaLnBrk="0">
              <a:buNone/>
            </a:pPr>
            <a:r>
              <a:rPr lang="en-US" sz="1600" dirty="0" smtClean="0"/>
              <a:t>c4 </a:t>
            </a:r>
            <a:r>
              <a:rPr lang="en-US" sz="1600" b="1" dirty="0" smtClean="0"/>
              <a:t>:</a:t>
            </a:r>
            <a:r>
              <a:rPr lang="en-US" sz="1600" dirty="0" smtClean="0"/>
              <a:t> ?C</a:t>
            </a:r>
          </a:p>
          <a:p>
            <a:pPr marL="0" indent="0" eaLnBrk="0">
              <a:buNone/>
            </a:pPr>
            <a:r>
              <a:rPr lang="en-US" sz="1600" dirty="0" smtClean="0"/>
              <a:t>c4 := </a:t>
            </a:r>
            <a:r>
              <a:rPr lang="en-US" sz="1600" dirty="0" err="1" smtClean="0"/>
              <a:t>C.setString</a:t>
            </a:r>
            <a:r>
              <a:rPr lang="en-US" sz="1600" dirty="0" smtClean="0"/>
              <a:t> (“String4”) </a:t>
            </a:r>
            <a:r>
              <a:rPr lang="en-US" sz="1600" dirty="0"/>
              <a:t>// Compile time error!!! Why? </a:t>
            </a:r>
            <a:r>
              <a:rPr lang="en-US" sz="1600" dirty="0" smtClean="0">
                <a:sym typeface="Wingdings" panose="05000000000000000000" pitchFamily="2" charset="2"/>
              </a:rPr>
              <a:t></a:t>
            </a:r>
            <a:endParaRPr lang="en-US" sz="1600" dirty="0" smtClean="0"/>
          </a:p>
          <a:p>
            <a:pPr marL="0" indent="0" eaLnBrk="0">
              <a:buNone/>
            </a:pPr>
            <a:r>
              <a:rPr lang="en-US" sz="1600" dirty="0" smtClean="0">
                <a:sym typeface="Wingdings" panose="05000000000000000000" pitchFamily="2" charset="2"/>
              </a:rPr>
              <a:t>c4 := </a:t>
            </a:r>
            <a:r>
              <a:rPr lang="en-US" sz="1600" dirty="0" err="1" smtClean="0">
                <a:sym typeface="Wingdings" panose="05000000000000000000" pitchFamily="2" charset="2"/>
              </a:rPr>
              <a:t>C.set_string</a:t>
            </a:r>
            <a:r>
              <a:rPr lang="en-US" sz="1600" dirty="0" smtClean="0">
                <a:sym typeface="Wingdings" panose="05000000000000000000" pitchFamily="2" charset="2"/>
              </a:rPr>
              <a:t> (“Some string”) </a:t>
            </a:r>
            <a:r>
              <a:rPr lang="en-US" sz="1600" dirty="0"/>
              <a:t>// Compile time error!!! Why </a:t>
            </a:r>
            <a:r>
              <a:rPr lang="en-US" sz="1600" dirty="0" smtClean="0">
                <a:sym typeface="Wingdings" panose="05000000000000000000" pitchFamily="2" charset="2"/>
              </a:rPr>
              <a:t></a:t>
            </a:r>
            <a:endParaRPr lang="en-US" sz="1600" dirty="0"/>
          </a:p>
        </p:txBody>
      </p:sp>
      <p:sp>
        <p:nvSpPr>
          <p:cNvPr id="3" name="Title 2"/>
          <p:cNvSpPr>
            <a:spLocks noGrp="1"/>
          </p:cNvSpPr>
          <p:nvPr>
            <p:ph type="title"/>
          </p:nvPr>
        </p:nvSpPr>
        <p:spPr>
          <a:xfrm>
            <a:off x="0" y="-85266"/>
            <a:ext cx="9144000" cy="561104"/>
          </a:xfrm>
        </p:spPr>
        <p:txBody>
          <a:bodyPr/>
          <a:lstStyle/>
          <a:p>
            <a:r>
              <a:rPr lang="en-US" dirty="0">
                <a:solidFill>
                  <a:schemeClr val="tx1"/>
                </a:solidFill>
              </a:rPr>
              <a:t>Program components (</a:t>
            </a:r>
            <a:r>
              <a:rPr lang="en-US" dirty="0" smtClean="0">
                <a:solidFill>
                  <a:schemeClr val="tx1"/>
                </a:solidFill>
              </a:rPr>
              <a:t>IV-2): constructors</a:t>
            </a:r>
            <a:endParaRPr lang="en-US" dirty="0"/>
          </a:p>
        </p:txBody>
      </p:sp>
    </p:spTree>
    <p:extLst>
      <p:ext uri="{BB962C8B-B14F-4D97-AF65-F5344CB8AC3E}">
        <p14:creationId xmlns:p14="http://schemas.microsoft.com/office/powerpoint/2010/main" val="242244264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530578"/>
            <a:ext cx="9144000" cy="6262874"/>
          </a:xfrm>
        </p:spPr>
        <p:txBody>
          <a:bodyPr/>
          <a:lstStyle/>
          <a:p>
            <a:pPr marL="0" indent="0" eaLnBrk="0">
              <a:buNone/>
            </a:pPr>
            <a:r>
              <a:rPr lang="en-US" sz="2400" dirty="0" smtClean="0"/>
              <a:t>Not every unit can be used as a module. And meaning of the module is in fact an object which will be created only once at run time and its initialization procedure must not have any arguments and must be unique. See examples below</a:t>
            </a:r>
          </a:p>
          <a:p>
            <a:pPr marL="0" indent="0" eaLnBrk="0">
              <a:buNone/>
            </a:pPr>
            <a:r>
              <a:rPr lang="en-US" sz="2000" b="1" dirty="0" smtClean="0"/>
              <a:t>unit</a:t>
            </a:r>
            <a:r>
              <a:rPr lang="en-US" sz="2000" dirty="0" smtClean="0"/>
              <a:t> M1 // Here we have features of the module</a:t>
            </a:r>
          </a:p>
          <a:p>
            <a:pPr marL="0" indent="0" eaLnBrk="0">
              <a:buNone/>
            </a:pPr>
            <a:r>
              <a:rPr lang="en-US" sz="2000" b="1" dirty="0" smtClean="0"/>
              <a:t>	</a:t>
            </a:r>
            <a:r>
              <a:rPr lang="en-US" sz="2000" b="1" dirty="0" err="1" smtClean="0"/>
              <a:t>init</a:t>
            </a:r>
            <a:r>
              <a:rPr lang="en-US" sz="2000" b="1" dirty="0" smtClean="0"/>
              <a:t> is</a:t>
            </a:r>
            <a:endParaRPr lang="en-US" sz="2000" dirty="0" smtClean="0"/>
          </a:p>
          <a:p>
            <a:pPr marL="0" indent="0" eaLnBrk="0">
              <a:buNone/>
            </a:pPr>
            <a:r>
              <a:rPr lang="en-US" sz="2000" dirty="0"/>
              <a:t>	</a:t>
            </a:r>
            <a:r>
              <a:rPr lang="en-US" sz="2000" dirty="0" smtClean="0"/>
              <a:t>// Here we have the initialization code </a:t>
            </a:r>
            <a:endParaRPr lang="en-US" sz="2000" dirty="0"/>
          </a:p>
          <a:p>
            <a:pPr marL="0" indent="0" eaLnBrk="0">
              <a:buNone/>
            </a:pPr>
            <a:r>
              <a:rPr lang="en-US" sz="2000" b="1" dirty="0" smtClean="0"/>
              <a:t>	end</a:t>
            </a:r>
          </a:p>
          <a:p>
            <a:pPr marL="0" indent="0" eaLnBrk="0">
              <a:buNone/>
            </a:pPr>
            <a:r>
              <a:rPr lang="en-US" sz="2000" b="1" dirty="0" smtClean="0"/>
              <a:t>end </a:t>
            </a:r>
            <a:r>
              <a:rPr lang="en-US" sz="2000" dirty="0" smtClean="0"/>
              <a:t>M1</a:t>
            </a:r>
          </a:p>
          <a:p>
            <a:pPr marL="0" indent="0" eaLnBrk="0">
              <a:buNone/>
            </a:pPr>
            <a:r>
              <a:rPr lang="en-US" sz="2000" b="1" dirty="0" smtClean="0"/>
              <a:t>unit </a:t>
            </a:r>
            <a:r>
              <a:rPr lang="en-US" sz="2000" dirty="0" smtClean="0"/>
              <a:t>M2</a:t>
            </a:r>
            <a:r>
              <a:rPr lang="en-US" sz="2000" b="1" dirty="0" smtClean="0"/>
              <a:t> </a:t>
            </a:r>
            <a:r>
              <a:rPr lang="en-US" sz="2000" dirty="0" smtClean="0"/>
              <a:t>// This module has no initialization</a:t>
            </a:r>
          </a:p>
          <a:p>
            <a:pPr marL="0" indent="0" eaLnBrk="0">
              <a:buNone/>
            </a:pPr>
            <a:r>
              <a:rPr lang="en-US" sz="2000" dirty="0" smtClean="0"/>
              <a:t>	// </a:t>
            </a:r>
            <a:r>
              <a:rPr lang="en-US" sz="2000" dirty="0"/>
              <a:t>Here we have features of the module</a:t>
            </a:r>
          </a:p>
          <a:p>
            <a:pPr marL="0" indent="0" eaLnBrk="0">
              <a:buNone/>
            </a:pPr>
            <a:r>
              <a:rPr lang="en-US" sz="2000" b="1" dirty="0" smtClean="0"/>
              <a:t>end </a:t>
            </a:r>
            <a:r>
              <a:rPr lang="en-US" sz="2000" dirty="0" smtClean="0"/>
              <a:t>M2</a:t>
            </a:r>
            <a:endParaRPr lang="en-US" sz="2000" dirty="0"/>
          </a:p>
        </p:txBody>
      </p:sp>
      <p:sp>
        <p:nvSpPr>
          <p:cNvPr id="3" name="Title 2"/>
          <p:cNvSpPr>
            <a:spLocks noGrp="1"/>
          </p:cNvSpPr>
          <p:nvPr>
            <p:ph type="title"/>
          </p:nvPr>
        </p:nvSpPr>
        <p:spPr>
          <a:xfrm>
            <a:off x="187200" y="-126362"/>
            <a:ext cx="8229600" cy="561104"/>
          </a:xfrm>
        </p:spPr>
        <p:txBody>
          <a:bodyPr/>
          <a:lstStyle/>
          <a:p>
            <a:r>
              <a:rPr lang="en-US" dirty="0">
                <a:solidFill>
                  <a:schemeClr val="tx1"/>
                </a:solidFill>
              </a:rPr>
              <a:t>Program components (</a:t>
            </a:r>
            <a:r>
              <a:rPr lang="en-US" dirty="0" smtClean="0">
                <a:solidFill>
                  <a:schemeClr val="tx1"/>
                </a:solidFill>
              </a:rPr>
              <a:t>IV-3): constructors</a:t>
            </a:r>
            <a:endParaRPr lang="en-US" dirty="0"/>
          </a:p>
        </p:txBody>
      </p:sp>
    </p:spTree>
    <p:extLst>
      <p:ext uri="{BB962C8B-B14F-4D97-AF65-F5344CB8AC3E}">
        <p14:creationId xmlns:p14="http://schemas.microsoft.com/office/powerpoint/2010/main" val="335978956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56" y="360252"/>
            <a:ext cx="9356942" cy="6497747"/>
          </a:xfrm>
        </p:spPr>
        <p:txBody>
          <a:bodyPr>
            <a:noAutofit/>
          </a:bodyPr>
          <a:lstStyle/>
          <a:p>
            <a:r>
              <a:rPr lang="en-US" sz="1400" dirty="0" smtClean="0"/>
              <a:t>Features are routines or attributes. Routines can be procedures or functions</a:t>
            </a:r>
          </a:p>
          <a:p>
            <a:pPr marL="339725" lvl="1" indent="0">
              <a:buNone/>
            </a:pPr>
            <a:r>
              <a:rPr lang="en-US" sz="1400" dirty="0" smtClean="0"/>
              <a:t>a  </a:t>
            </a:r>
            <a:r>
              <a:rPr lang="en-US" sz="1400" b="1" dirty="0" smtClean="0"/>
              <a:t>is end</a:t>
            </a:r>
            <a:r>
              <a:rPr lang="en-US" sz="1400" dirty="0" smtClean="0"/>
              <a:t> // that is a procedure without parameters, one may put () after routine name</a:t>
            </a:r>
          </a:p>
          <a:p>
            <a:pPr marL="339725" lvl="1" indent="0">
              <a:buNone/>
            </a:pPr>
            <a:r>
              <a:rPr lang="en-US" sz="1400" dirty="0" smtClean="0"/>
              <a:t>foo: T  </a:t>
            </a:r>
            <a:r>
              <a:rPr lang="en-US" sz="1400" b="1" dirty="0" smtClean="0"/>
              <a:t>is end</a:t>
            </a:r>
            <a:r>
              <a:rPr lang="en-US" sz="1400" dirty="0" smtClean="0"/>
              <a:t> // that is a function without parameters which returns an object of type T</a:t>
            </a:r>
          </a:p>
          <a:p>
            <a:r>
              <a:rPr lang="en-US" sz="1400" dirty="0" smtClean="0"/>
              <a:t>Attributes can be variable or constant</a:t>
            </a:r>
          </a:p>
          <a:p>
            <a:pPr marL="339725" lvl="1" indent="0">
              <a:buNone/>
            </a:pPr>
            <a:r>
              <a:rPr lang="en-US" sz="1400" dirty="0" smtClean="0"/>
              <a:t>d: T // variable d of type T</a:t>
            </a:r>
          </a:p>
          <a:p>
            <a:pPr marL="339725" lvl="1" indent="0">
              <a:buNone/>
            </a:pPr>
            <a:r>
              <a:rPr lang="en-US" sz="1400" b="1" dirty="0" err="1"/>
              <a:t>c</a:t>
            </a:r>
            <a:r>
              <a:rPr lang="en-US" sz="1400" b="1" dirty="0" err="1" smtClean="0"/>
              <a:t>onst</a:t>
            </a:r>
            <a:r>
              <a:rPr lang="en-US" sz="1400" dirty="0" smtClean="0"/>
              <a:t> c: T </a:t>
            </a:r>
            <a:r>
              <a:rPr lang="en-US" sz="1400" b="1" dirty="0" smtClean="0"/>
              <a:t>is</a:t>
            </a:r>
            <a:r>
              <a:rPr lang="en-US" sz="1400" dirty="0" smtClean="0"/>
              <a:t> &lt;expression&gt; /* constant of type T with value which is equal to the first evaluation of the expression*/</a:t>
            </a:r>
          </a:p>
          <a:p>
            <a:r>
              <a:rPr lang="en-US" sz="1400" dirty="0" smtClean="0"/>
              <a:t>Routines may have local attributes which are presented below </a:t>
            </a:r>
          </a:p>
          <a:p>
            <a:pPr marL="0" indent="0">
              <a:buNone/>
            </a:pPr>
            <a:r>
              <a:rPr lang="en-US" sz="1400" b="1" dirty="0"/>
              <a:t>  </a:t>
            </a:r>
            <a:r>
              <a:rPr lang="en-US" sz="1400" b="1" dirty="0" smtClean="0"/>
              <a:t>     </a:t>
            </a:r>
            <a:r>
              <a:rPr lang="en-US" sz="1400" b="1" dirty="0" err="1" smtClean="0"/>
              <a:t>const</a:t>
            </a:r>
            <a:r>
              <a:rPr lang="en-US" sz="1400" dirty="0" smtClean="0"/>
              <a:t> </a:t>
            </a:r>
            <a:r>
              <a:rPr lang="en-US" sz="1400" dirty="0"/>
              <a:t>d </a:t>
            </a:r>
            <a:r>
              <a:rPr lang="en-US" sz="1400" b="1" dirty="0" smtClean="0"/>
              <a:t>is</a:t>
            </a:r>
            <a:r>
              <a:rPr lang="en-US" sz="1400" dirty="0" smtClean="0"/>
              <a:t> T </a:t>
            </a:r>
            <a:r>
              <a:rPr lang="en-US" sz="1400" dirty="0"/>
              <a:t>// </a:t>
            </a:r>
            <a:r>
              <a:rPr lang="en-US" sz="1400" dirty="0" smtClean="0"/>
              <a:t>that is variable entity d </a:t>
            </a:r>
            <a:r>
              <a:rPr lang="en-US" sz="1400" dirty="0"/>
              <a:t>of type </a:t>
            </a:r>
            <a:r>
              <a:rPr lang="en-US" sz="1400" dirty="0" smtClean="0"/>
              <a:t>T, initialized by constructor of T</a:t>
            </a:r>
          </a:p>
          <a:p>
            <a:pPr marL="339725" lvl="1" indent="0">
              <a:buNone/>
            </a:pPr>
            <a:r>
              <a:rPr lang="en-US" sz="1400" b="1" dirty="0" err="1"/>
              <a:t>const</a:t>
            </a:r>
            <a:r>
              <a:rPr lang="en-US" sz="1400" dirty="0"/>
              <a:t> c1 </a:t>
            </a:r>
            <a:r>
              <a:rPr lang="en-US" sz="1400" b="1" dirty="0" smtClean="0"/>
              <a:t>is</a:t>
            </a:r>
            <a:r>
              <a:rPr lang="en-US" sz="1400" dirty="0" smtClean="0"/>
              <a:t> ‘X’ // That is a constant entity, its type is deduced from ‘X’ – Char</a:t>
            </a:r>
          </a:p>
          <a:p>
            <a:pPr marL="339725" lvl="1" indent="0">
              <a:buNone/>
            </a:pPr>
            <a:r>
              <a:rPr lang="en-US" sz="1400" b="1" dirty="0" err="1"/>
              <a:t>const</a:t>
            </a:r>
            <a:r>
              <a:rPr lang="en-US" sz="1400" dirty="0"/>
              <a:t> c2  </a:t>
            </a:r>
            <a:r>
              <a:rPr lang="en-US" sz="1400" b="1" dirty="0" smtClean="0"/>
              <a:t>is</a:t>
            </a:r>
            <a:r>
              <a:rPr lang="en-US" sz="1400" dirty="0" smtClean="0"/>
              <a:t> “X” </a:t>
            </a:r>
            <a:r>
              <a:rPr lang="en-US" sz="1400" dirty="0"/>
              <a:t>// That is a constant entity, its type is deduced from </a:t>
            </a:r>
            <a:r>
              <a:rPr lang="en-US" sz="1400" dirty="0" smtClean="0"/>
              <a:t>“X” </a:t>
            </a:r>
            <a:r>
              <a:rPr lang="en-US" sz="1400" dirty="0"/>
              <a:t>– </a:t>
            </a:r>
            <a:r>
              <a:rPr lang="en-US" sz="1400" dirty="0" smtClean="0"/>
              <a:t>String</a:t>
            </a:r>
          </a:p>
          <a:p>
            <a:pPr marL="339725" lvl="1" indent="0">
              <a:buNone/>
            </a:pPr>
            <a:r>
              <a:rPr lang="en-US" sz="1400" b="1" dirty="0" err="1"/>
              <a:t>const</a:t>
            </a:r>
            <a:r>
              <a:rPr lang="en-US" sz="1400" dirty="0"/>
              <a:t> c3 </a:t>
            </a:r>
            <a:r>
              <a:rPr lang="en-US" sz="1400" dirty="0" smtClean="0"/>
              <a:t>: Integer </a:t>
            </a:r>
            <a:r>
              <a:rPr lang="en-US" sz="1400" b="1" dirty="0" smtClean="0"/>
              <a:t>is</a:t>
            </a:r>
            <a:r>
              <a:rPr lang="en-US" sz="1400" dirty="0" smtClean="0"/>
              <a:t> 5.5 /* That is a constant which will be initialized using conversion routine which takes Real as parameter */</a:t>
            </a:r>
          </a:p>
          <a:p>
            <a:pPr marL="339725" lvl="1" indent="0">
              <a:buNone/>
            </a:pPr>
            <a:r>
              <a:rPr lang="en-US" sz="1400" dirty="0" smtClean="0"/>
              <a:t>c2 : Character </a:t>
            </a:r>
            <a:r>
              <a:rPr lang="en-US" sz="1400" b="1" dirty="0" smtClean="0"/>
              <a:t>is</a:t>
            </a:r>
            <a:r>
              <a:rPr lang="en-US" sz="1400" dirty="0" smtClean="0"/>
              <a:t> ‘x’ // That is a variable – so, we may change it!</a:t>
            </a:r>
          </a:p>
          <a:p>
            <a:pPr marL="339725" lvl="1" indent="0">
              <a:buNone/>
            </a:pPr>
            <a:r>
              <a:rPr lang="en-US" sz="1400" b="1" dirty="0" err="1"/>
              <a:t>c</a:t>
            </a:r>
            <a:r>
              <a:rPr lang="en-US" sz="1400" b="1" dirty="0" err="1" smtClean="0"/>
              <a:t>onst</a:t>
            </a:r>
            <a:r>
              <a:rPr lang="en-US" sz="1400" dirty="0" smtClean="0"/>
              <a:t> o1 </a:t>
            </a:r>
            <a:r>
              <a:rPr lang="en-US" sz="1400" b="1" dirty="0" smtClean="0"/>
              <a:t>is</a:t>
            </a:r>
            <a:r>
              <a:rPr lang="en-US" sz="1400" dirty="0" smtClean="0"/>
              <a:t> &lt;expressions&gt; /* That is constant object with its initialization. Only pure and safe routines can be called*/</a:t>
            </a:r>
          </a:p>
          <a:p>
            <a:pPr marL="339725" lvl="1" indent="0">
              <a:buNone/>
            </a:pPr>
            <a:r>
              <a:rPr lang="en-US" sz="1400" dirty="0" smtClean="0"/>
              <a:t>o2 </a:t>
            </a:r>
            <a:r>
              <a:rPr lang="en-US" sz="1400" b="1" dirty="0" smtClean="0"/>
              <a:t>is</a:t>
            </a:r>
            <a:r>
              <a:rPr lang="en-US" sz="1400" dirty="0" smtClean="0"/>
              <a:t> </a:t>
            </a:r>
            <a:r>
              <a:rPr lang="en-US" sz="1400" dirty="0" err="1" smtClean="0"/>
              <a:t>Type.</a:t>
            </a:r>
            <a:r>
              <a:rPr lang="en-US" sz="1400" b="1" dirty="0" err="1" smtClean="0"/>
              <a:t>init</a:t>
            </a:r>
            <a:r>
              <a:rPr lang="en-US" sz="1400" dirty="0" smtClean="0"/>
              <a:t> (&lt;expressions&gt;) // That is variable object with its initialization</a:t>
            </a:r>
          </a:p>
          <a:p>
            <a:pPr marL="339725" lvl="1" indent="0">
              <a:buNone/>
            </a:pPr>
            <a:r>
              <a:rPr lang="en-US" sz="1400" dirty="0" smtClean="0"/>
              <a:t>o3 </a:t>
            </a:r>
            <a:r>
              <a:rPr lang="en-US" sz="1400" b="1" dirty="0" smtClean="0"/>
              <a:t>is</a:t>
            </a:r>
            <a:r>
              <a:rPr lang="en-US" sz="1400" dirty="0" smtClean="0"/>
              <a:t> Type (&lt;expressions&gt;) </a:t>
            </a:r>
            <a:r>
              <a:rPr lang="en-US" sz="1400" dirty="0"/>
              <a:t>// That is variable object with its </a:t>
            </a:r>
            <a:r>
              <a:rPr lang="en-US" sz="1400" dirty="0" smtClean="0"/>
              <a:t>initialization</a:t>
            </a:r>
          </a:p>
          <a:p>
            <a:pPr marL="339725" lvl="1" indent="0">
              <a:buNone/>
            </a:pPr>
            <a:r>
              <a:rPr lang="en-US" sz="1400" dirty="0" smtClean="0"/>
              <a:t>o4 : Type </a:t>
            </a:r>
            <a:r>
              <a:rPr lang="en-US" sz="1400" b="1" dirty="0"/>
              <a:t>is</a:t>
            </a:r>
            <a:r>
              <a:rPr lang="en-US" sz="1400" dirty="0" smtClean="0"/>
              <a:t> Type1(&lt;expressions&gt;) // </a:t>
            </a:r>
            <a:r>
              <a:rPr lang="en-US" sz="1400" dirty="0"/>
              <a:t>That is variable object with its </a:t>
            </a:r>
            <a:r>
              <a:rPr lang="en-US" sz="1400" dirty="0" smtClean="0"/>
              <a:t>initialization</a:t>
            </a:r>
          </a:p>
          <a:p>
            <a:pPr marL="339725" lvl="1" indent="0">
              <a:buNone/>
            </a:pPr>
            <a:r>
              <a:rPr lang="en-US" sz="1400" dirty="0" smtClean="0"/>
              <a:t>v </a:t>
            </a:r>
            <a:r>
              <a:rPr lang="en-US" sz="1400" b="1" dirty="0" smtClean="0"/>
              <a:t>is</a:t>
            </a:r>
            <a:r>
              <a:rPr lang="en-US" sz="1400" dirty="0" smtClean="0"/>
              <a:t>  &lt;expression&gt; // That is variable with the type equal to the type of the expression</a:t>
            </a:r>
          </a:p>
          <a:p>
            <a:pPr marL="339725" lvl="1" indent="0">
              <a:buNone/>
            </a:pPr>
            <a:r>
              <a:rPr lang="en-US" sz="1400" dirty="0" smtClean="0"/>
              <a:t>o4 := o3 // That is assignment !!!</a:t>
            </a:r>
          </a:p>
          <a:p>
            <a:pPr marL="339725" lvl="1" indent="0">
              <a:buNone/>
            </a:pPr>
            <a:r>
              <a:rPr lang="en-US" sz="1400" dirty="0"/>
              <a:t>c</a:t>
            </a:r>
            <a:r>
              <a:rPr lang="en-US" sz="1400" dirty="0" smtClean="0"/>
              <a:t>1 := ‘Y’ // Compile time error – can not assign to constant entity</a:t>
            </a:r>
          </a:p>
          <a:p>
            <a:r>
              <a:rPr lang="en-US" sz="1400" dirty="0" smtClean="0"/>
              <a:t>Caveat!: It is not yet decided if the </a:t>
            </a:r>
            <a:r>
              <a:rPr lang="en-US" sz="1400" dirty="0" err="1" smtClean="0"/>
              <a:t>const</a:t>
            </a:r>
            <a:r>
              <a:rPr lang="en-US" sz="1400" dirty="0" smtClean="0"/>
              <a:t> status is deep or shallow … For simple (atomic types) the answer is straightforward (shallow semantics is equal to deep one) but for molecules … WIP!!! </a:t>
            </a:r>
            <a:r>
              <a:rPr lang="en-US" sz="1400" b="1" u="sng" dirty="0" smtClean="0"/>
              <a:t>Shallow is the current understanding …</a:t>
            </a:r>
          </a:p>
        </p:txBody>
      </p:sp>
      <p:sp>
        <p:nvSpPr>
          <p:cNvPr id="3" name="Title 2"/>
          <p:cNvSpPr>
            <a:spLocks noGrp="1"/>
          </p:cNvSpPr>
          <p:nvPr>
            <p:ph type="title"/>
          </p:nvPr>
        </p:nvSpPr>
        <p:spPr>
          <a:xfrm>
            <a:off x="0" y="-130586"/>
            <a:ext cx="9144000" cy="561104"/>
          </a:xfrm>
        </p:spPr>
        <p:txBody>
          <a:bodyPr/>
          <a:lstStyle/>
          <a:p>
            <a:r>
              <a:rPr lang="en-US" dirty="0">
                <a:solidFill>
                  <a:schemeClr val="tx1"/>
                </a:solidFill>
              </a:rPr>
              <a:t>Program </a:t>
            </a:r>
            <a:r>
              <a:rPr lang="en-US" dirty="0" smtClean="0">
                <a:solidFill>
                  <a:schemeClr val="tx1"/>
                </a:solidFill>
              </a:rPr>
              <a:t>components(V): feature declarations</a:t>
            </a:r>
            <a:endParaRPr lang="en-US" dirty="0">
              <a:solidFill>
                <a:schemeClr val="tx1"/>
              </a:solidFill>
            </a:endParaRPr>
          </a:p>
        </p:txBody>
      </p:sp>
    </p:spTree>
    <p:extLst>
      <p:ext uri="{BB962C8B-B14F-4D97-AF65-F5344CB8AC3E}">
        <p14:creationId xmlns:p14="http://schemas.microsoft.com/office/powerpoint/2010/main" val="246783390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360252"/>
            <a:ext cx="8804953" cy="6497747"/>
          </a:xfrm>
        </p:spPr>
        <p:txBody>
          <a:bodyPr>
            <a:noAutofit/>
          </a:bodyPr>
          <a:lstStyle/>
          <a:p>
            <a:pPr marL="0" indent="0">
              <a:buNone/>
            </a:pPr>
            <a:r>
              <a:rPr lang="en-US" altLang="en-US" sz="1400" b="1" dirty="0" smtClean="0"/>
              <a:t>unit</a:t>
            </a:r>
            <a:r>
              <a:rPr lang="en-US" altLang="en-US" sz="1400" dirty="0" smtClean="0"/>
              <a:t> </a:t>
            </a:r>
            <a:r>
              <a:rPr lang="en-US" altLang="en-US" sz="1400" dirty="0"/>
              <a:t>X</a:t>
            </a:r>
          </a:p>
          <a:p>
            <a:pPr marL="0" indent="0">
              <a:buNone/>
            </a:pPr>
            <a:r>
              <a:rPr lang="en-US" altLang="en-US" sz="1400" dirty="0" smtClean="0"/>
              <a:t>	</a:t>
            </a:r>
            <a:r>
              <a:rPr lang="en-US" altLang="en-US" sz="1400" b="1" dirty="0" err="1" smtClean="0"/>
              <a:t>const</a:t>
            </a:r>
            <a:r>
              <a:rPr lang="en-US" altLang="en-US" sz="1400" dirty="0" smtClean="0"/>
              <a:t> constant </a:t>
            </a:r>
            <a:r>
              <a:rPr lang="en-US" altLang="en-US" sz="1400" dirty="0"/>
              <a:t>[: Type] </a:t>
            </a:r>
            <a:r>
              <a:rPr lang="en-US" altLang="en-US" sz="1400" b="1" dirty="0"/>
              <a:t>is</a:t>
            </a:r>
            <a:r>
              <a:rPr lang="en-US" altLang="en-US" sz="1400" dirty="0"/>
              <a:t> &lt;expression&gt; // Type is </a:t>
            </a:r>
            <a:r>
              <a:rPr lang="en-US" altLang="en-US" sz="1400" dirty="0" smtClean="0"/>
              <a:t>optional</a:t>
            </a:r>
          </a:p>
          <a:p>
            <a:pPr marL="0" indent="0">
              <a:buNone/>
            </a:pPr>
            <a:r>
              <a:rPr lang="en-US" altLang="en-US" sz="1400" dirty="0"/>
              <a:t>	variable: Type</a:t>
            </a:r>
          </a:p>
          <a:p>
            <a:pPr marL="0" indent="0">
              <a:buNone/>
            </a:pPr>
            <a:r>
              <a:rPr lang="en-US" altLang="en-US" sz="1400" dirty="0"/>
              <a:t>	</a:t>
            </a:r>
            <a:r>
              <a:rPr lang="en-US" altLang="en-US" sz="1400" dirty="0" smtClean="0"/>
              <a:t>variable1: </a:t>
            </a:r>
            <a:r>
              <a:rPr lang="en-US" altLang="en-US" sz="1400" b="1" dirty="0" smtClean="0"/>
              <a:t>?</a:t>
            </a:r>
            <a:r>
              <a:rPr lang="en-US" altLang="en-US" sz="1400" dirty="0" smtClean="0"/>
              <a:t>Type</a:t>
            </a:r>
            <a:endParaRPr lang="en-US" altLang="en-US" sz="1400" dirty="0"/>
          </a:p>
          <a:p>
            <a:pPr marL="0" indent="0">
              <a:buNone/>
            </a:pPr>
            <a:r>
              <a:rPr lang="en-US" altLang="en-US" sz="1400" dirty="0" smtClean="0"/>
              <a:t>	routine </a:t>
            </a:r>
            <a:r>
              <a:rPr lang="en-US" altLang="en-US" sz="1400" b="1" dirty="0"/>
              <a:t>is</a:t>
            </a:r>
          </a:p>
          <a:p>
            <a:pPr marL="0" indent="0">
              <a:buNone/>
            </a:pPr>
            <a:r>
              <a:rPr lang="en-US" altLang="en-US" sz="1400" dirty="0"/>
              <a:t> </a:t>
            </a:r>
            <a:r>
              <a:rPr lang="en-US" altLang="en-US" sz="1400" dirty="0" smtClean="0"/>
              <a:t>		</a:t>
            </a:r>
            <a:r>
              <a:rPr lang="en-US" sz="1400" b="1" dirty="0" err="1" smtClean="0"/>
              <a:t>const</a:t>
            </a:r>
            <a:r>
              <a:rPr lang="en-US" sz="1400" dirty="0" smtClean="0"/>
              <a:t> </a:t>
            </a:r>
            <a:r>
              <a:rPr lang="en-US" altLang="en-US" sz="1400" dirty="0" err="1" smtClean="0"/>
              <a:t>routineConstant</a:t>
            </a:r>
            <a:r>
              <a:rPr lang="en-US" altLang="en-US" sz="1400" dirty="0" smtClean="0"/>
              <a:t> </a:t>
            </a:r>
            <a:r>
              <a:rPr lang="en-US" altLang="en-US" sz="1400" dirty="0"/>
              <a:t>[: Type] </a:t>
            </a:r>
            <a:r>
              <a:rPr lang="en-US" altLang="en-US" sz="1400" b="1" dirty="0"/>
              <a:t>is</a:t>
            </a:r>
            <a:r>
              <a:rPr lang="en-US" altLang="en-US" sz="1400" dirty="0"/>
              <a:t> &lt;expression&gt;</a:t>
            </a:r>
          </a:p>
          <a:p>
            <a:pPr marL="0" indent="0">
              <a:buNone/>
            </a:pPr>
            <a:r>
              <a:rPr lang="en-US" altLang="en-US" sz="1400" dirty="0"/>
              <a:t>  </a:t>
            </a:r>
            <a:r>
              <a:rPr lang="en-US" altLang="en-US" sz="1400" dirty="0" smtClean="0"/>
              <a:t>		</a:t>
            </a:r>
            <a:r>
              <a:rPr lang="en-US" altLang="en-US" sz="1400" dirty="0" err="1" smtClean="0"/>
              <a:t>routineVariable</a:t>
            </a:r>
            <a:r>
              <a:rPr lang="en-US" altLang="en-US" sz="1400" dirty="0" smtClean="0"/>
              <a:t> </a:t>
            </a:r>
            <a:r>
              <a:rPr lang="en-US" altLang="en-US" sz="1400" dirty="0"/>
              <a:t>[: Type]</a:t>
            </a:r>
            <a:r>
              <a:rPr lang="en-US" altLang="en-US" sz="1400" b="1" dirty="0"/>
              <a:t> is </a:t>
            </a:r>
            <a:r>
              <a:rPr lang="en-US" altLang="en-US" sz="1400" dirty="0"/>
              <a:t>&lt;</a:t>
            </a:r>
            <a:r>
              <a:rPr lang="en-US" altLang="en-US" sz="1400" dirty="0" smtClean="0"/>
              <a:t>expression&gt;</a:t>
            </a:r>
          </a:p>
          <a:p>
            <a:pPr marL="0" indent="0">
              <a:buNone/>
            </a:pPr>
            <a:r>
              <a:rPr lang="en-US" altLang="en-US" sz="1400" b="1" dirty="0"/>
              <a:t>	</a:t>
            </a:r>
            <a:r>
              <a:rPr lang="en-US" altLang="en-US" sz="1400" b="1" dirty="0" smtClean="0"/>
              <a:t>end</a:t>
            </a:r>
          </a:p>
          <a:p>
            <a:pPr marL="0" indent="0">
              <a:buNone/>
            </a:pPr>
            <a:r>
              <a:rPr lang="en-US" altLang="en-US" sz="1400" b="1" dirty="0"/>
              <a:t>	</a:t>
            </a:r>
            <a:r>
              <a:rPr lang="en-US" altLang="en-US" sz="1400" b="1" dirty="0" err="1" smtClean="0"/>
              <a:t>init</a:t>
            </a:r>
            <a:r>
              <a:rPr lang="en-US" altLang="en-US" sz="1400" b="1" dirty="0" smtClean="0"/>
              <a:t> </a:t>
            </a:r>
            <a:r>
              <a:rPr lang="en-US" altLang="en-US" sz="1400" b="1" dirty="0"/>
              <a:t>is</a:t>
            </a:r>
          </a:p>
          <a:p>
            <a:pPr marL="0" indent="0">
              <a:buNone/>
            </a:pPr>
            <a:r>
              <a:rPr lang="en-US" altLang="en-US" sz="1400" dirty="0"/>
              <a:t> </a:t>
            </a:r>
            <a:r>
              <a:rPr lang="en-US" altLang="en-US" sz="1400" dirty="0" smtClean="0"/>
              <a:t>		variable </a:t>
            </a:r>
            <a:r>
              <a:rPr lang="en-US" altLang="en-US" sz="1400" dirty="0"/>
              <a:t>:= &lt;expression</a:t>
            </a:r>
            <a:r>
              <a:rPr lang="en-US" altLang="en-US" sz="1400" dirty="0" smtClean="0"/>
              <a:t>&gt;</a:t>
            </a:r>
          </a:p>
          <a:p>
            <a:pPr marL="0" indent="0">
              <a:buNone/>
            </a:pPr>
            <a:r>
              <a:rPr lang="en-US" altLang="en-US" sz="1400" dirty="0"/>
              <a:t>	</a:t>
            </a:r>
            <a:r>
              <a:rPr lang="en-US" altLang="en-US" sz="1400" dirty="0" smtClean="0"/>
              <a:t>	// variable1 stays non-initialized!!!</a:t>
            </a:r>
            <a:endParaRPr lang="en-US" altLang="en-US" sz="1400" dirty="0"/>
          </a:p>
          <a:p>
            <a:pPr marL="0" indent="0">
              <a:buNone/>
            </a:pPr>
            <a:r>
              <a:rPr lang="en-US" altLang="en-US" sz="1400" dirty="0" smtClean="0"/>
              <a:t>	</a:t>
            </a:r>
            <a:r>
              <a:rPr lang="en-US" altLang="en-US" sz="1400" b="1" dirty="0" smtClean="0"/>
              <a:t>end</a:t>
            </a:r>
            <a:endParaRPr lang="en-US" altLang="en-US" sz="1400" b="1" dirty="0"/>
          </a:p>
          <a:p>
            <a:pPr marL="0" indent="0">
              <a:buNone/>
            </a:pPr>
            <a:r>
              <a:rPr lang="en-US" altLang="en-US" sz="1400" b="1" dirty="0" smtClean="0"/>
              <a:t>end </a:t>
            </a:r>
            <a:r>
              <a:rPr lang="en-US" altLang="en-US" sz="1400" dirty="0" smtClean="0"/>
              <a:t>X</a:t>
            </a:r>
            <a:endParaRPr lang="en-US" altLang="en-US" sz="1400" dirty="0"/>
          </a:p>
          <a:p>
            <a:pPr marL="339725" lvl="1" indent="0">
              <a:buNone/>
            </a:pPr>
            <a:endParaRPr lang="en-US" altLang="en-US" sz="1400" dirty="0"/>
          </a:p>
        </p:txBody>
      </p:sp>
      <p:sp>
        <p:nvSpPr>
          <p:cNvPr id="3" name="Title 2"/>
          <p:cNvSpPr>
            <a:spLocks noGrp="1"/>
          </p:cNvSpPr>
          <p:nvPr>
            <p:ph type="title"/>
          </p:nvPr>
        </p:nvSpPr>
        <p:spPr>
          <a:xfrm>
            <a:off x="0" y="-130586"/>
            <a:ext cx="9144000" cy="561104"/>
          </a:xfrm>
        </p:spPr>
        <p:txBody>
          <a:bodyPr/>
          <a:lstStyle/>
          <a:p>
            <a:r>
              <a:rPr lang="en-US" dirty="0">
                <a:solidFill>
                  <a:schemeClr val="tx1"/>
                </a:solidFill>
              </a:rPr>
              <a:t>Program </a:t>
            </a:r>
            <a:r>
              <a:rPr lang="en-US" dirty="0" smtClean="0">
                <a:solidFill>
                  <a:schemeClr val="tx1"/>
                </a:solidFill>
              </a:rPr>
              <a:t>components(V): feature declarations</a:t>
            </a:r>
            <a:endParaRPr lang="en-US" dirty="0">
              <a:solidFill>
                <a:schemeClr val="tx1"/>
              </a:solidFill>
            </a:endParaRPr>
          </a:p>
        </p:txBody>
      </p:sp>
    </p:spTree>
    <p:extLst>
      <p:ext uri="{BB962C8B-B14F-4D97-AF65-F5344CB8AC3E}">
        <p14:creationId xmlns:p14="http://schemas.microsoft.com/office/powerpoint/2010/main" val="46251104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56" y="360252"/>
            <a:ext cx="9356942" cy="6497747"/>
          </a:xfrm>
        </p:spPr>
        <p:txBody>
          <a:bodyPr>
            <a:noAutofit/>
          </a:bodyPr>
          <a:lstStyle/>
          <a:p>
            <a:r>
              <a:rPr lang="en-US" sz="1400" dirty="0" smtClean="0"/>
              <a:t>Recent proposal to minimize the difference between procedures and functions fits well the notation without </a:t>
            </a:r>
            <a:r>
              <a:rPr lang="en-US" sz="1400" dirty="0" err="1" smtClean="0"/>
              <a:t>proc</a:t>
            </a:r>
            <a:r>
              <a:rPr lang="en-US" sz="1400" dirty="0" smtClean="0"/>
              <a:t>/</a:t>
            </a:r>
            <a:r>
              <a:rPr lang="en-US" sz="1400" dirty="0" err="1" smtClean="0"/>
              <a:t>func</a:t>
            </a:r>
            <a:r>
              <a:rPr lang="en-US" sz="1400" dirty="0" smtClean="0"/>
              <a:t>/routine prefix. Instead we may introduce the prefix pure and safe routines. Routine marked as pure can only access its arguments and other pure routines. Safe routine can access its arguments, its unit data in read-only mode and other safe routines. If no prefix specified that is the routine with no limitation on its body.</a:t>
            </a:r>
          </a:p>
          <a:p>
            <a:pPr lvl="1"/>
            <a:r>
              <a:rPr lang="en-US" sz="1400" b="1" dirty="0"/>
              <a:t>p</a:t>
            </a:r>
            <a:r>
              <a:rPr lang="en-US" sz="1400" b="1" dirty="0" smtClean="0"/>
              <a:t>ure</a:t>
            </a:r>
            <a:r>
              <a:rPr lang="en-US" sz="1400" dirty="0" smtClean="0"/>
              <a:t> sin (x: Real): Real</a:t>
            </a:r>
          </a:p>
          <a:p>
            <a:pPr lvl="1"/>
            <a:r>
              <a:rPr lang="en-US" sz="1400" b="1" dirty="0"/>
              <a:t>s</a:t>
            </a:r>
            <a:r>
              <a:rPr lang="en-US" sz="1400" b="1" dirty="0" smtClean="0"/>
              <a:t>afe</a:t>
            </a:r>
            <a:r>
              <a:rPr lang="en-US" sz="1400" dirty="0" smtClean="0"/>
              <a:t> </a:t>
            </a:r>
            <a:r>
              <a:rPr lang="en-US" sz="1400" dirty="0" err="1" smtClean="0"/>
              <a:t>do_someting</a:t>
            </a:r>
            <a:r>
              <a:rPr lang="en-US" sz="1400" dirty="0" smtClean="0"/>
              <a:t> </a:t>
            </a:r>
          </a:p>
          <a:p>
            <a:pPr lvl="1"/>
            <a:r>
              <a:rPr lang="en-US" sz="1400" dirty="0" err="1" smtClean="0"/>
              <a:t>Just_a_routine</a:t>
            </a:r>
            <a:r>
              <a:rPr lang="en-US" sz="1400" dirty="0" smtClean="0"/>
              <a:t> (&lt;signature&gt;)</a:t>
            </a:r>
          </a:p>
          <a:p>
            <a:r>
              <a:rPr lang="en-US" sz="1400" dirty="0" smtClean="0"/>
              <a:t>Well may be we can just even keep only pure keyword. But with two semantics – if body of pure function does access unit’s variable attributes then all calls recursively must be pure with no access to unit variable attributes and can be any kind of pure if we have such access</a:t>
            </a:r>
            <a:endParaRPr lang="en-US" sz="1400" dirty="0"/>
          </a:p>
        </p:txBody>
      </p:sp>
      <p:sp>
        <p:nvSpPr>
          <p:cNvPr id="3" name="Title 2"/>
          <p:cNvSpPr>
            <a:spLocks noGrp="1"/>
          </p:cNvSpPr>
          <p:nvPr>
            <p:ph type="title"/>
          </p:nvPr>
        </p:nvSpPr>
        <p:spPr>
          <a:xfrm>
            <a:off x="187200" y="-130586"/>
            <a:ext cx="8229600" cy="561104"/>
          </a:xfrm>
        </p:spPr>
        <p:txBody>
          <a:bodyPr/>
          <a:lstStyle/>
          <a:p>
            <a:r>
              <a:rPr lang="en-US" dirty="0">
                <a:solidFill>
                  <a:schemeClr val="tx1"/>
                </a:solidFill>
              </a:rPr>
              <a:t>Program </a:t>
            </a:r>
            <a:r>
              <a:rPr lang="en-US" dirty="0" smtClean="0">
                <a:solidFill>
                  <a:schemeClr val="tx1"/>
                </a:solidFill>
              </a:rPr>
              <a:t>components (V): routines' kinds</a:t>
            </a:r>
            <a:endParaRPr lang="en-US" dirty="0">
              <a:solidFill>
                <a:schemeClr val="tx1"/>
              </a:solidFill>
            </a:endParaRPr>
          </a:p>
        </p:txBody>
      </p:sp>
    </p:spTree>
    <p:extLst>
      <p:ext uri="{BB962C8B-B14F-4D97-AF65-F5344CB8AC3E}">
        <p14:creationId xmlns:p14="http://schemas.microsoft.com/office/powerpoint/2010/main" val="385940027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Program </a:t>
            </a:r>
            <a:r>
              <a:rPr lang="en-US" dirty="0" smtClean="0">
                <a:solidFill>
                  <a:schemeClr val="tx1"/>
                </a:solidFill>
              </a:rPr>
              <a:t>components (VI): entry point</a:t>
            </a:r>
            <a:endParaRPr lang="en-US" dirty="0">
              <a:solidFill>
                <a:schemeClr val="tx1"/>
              </a:solidFill>
            </a:endParaRPr>
          </a:p>
        </p:txBody>
      </p:sp>
      <p:cxnSp>
        <p:nvCxnSpPr>
          <p:cNvPr id="5" name="Straight Arrow Connector 4"/>
          <p:cNvCxnSpPr>
            <a:stCxn id="6" idx="4"/>
            <a:endCxn id="25" idx="0"/>
          </p:cNvCxnSpPr>
          <p:nvPr/>
        </p:nvCxnSpPr>
        <p:spPr bwMode="auto">
          <a:xfrm flipH="1">
            <a:off x="914460" y="3888732"/>
            <a:ext cx="3757549" cy="803395"/>
          </a:xfrm>
          <a:prstGeom prst="straightConnector1">
            <a:avLst/>
          </a:prstGeom>
          <a:noFill/>
          <a:ln w="25400" cap="flat" cmpd="sng" algn="ctr">
            <a:solidFill>
              <a:schemeClr val="tx1"/>
            </a:solidFill>
            <a:prstDash val="solid"/>
            <a:round/>
            <a:headEnd type="none" w="med" len="med"/>
            <a:tailEnd type="arrow"/>
          </a:ln>
          <a:effectLst/>
        </p:spPr>
      </p:cxnSp>
      <p:sp>
        <p:nvSpPr>
          <p:cNvPr id="6" name="Oval 5"/>
          <p:cNvSpPr/>
          <p:nvPr/>
        </p:nvSpPr>
        <p:spPr bwMode="auto">
          <a:xfrm>
            <a:off x="2634832" y="2850031"/>
            <a:ext cx="4074354"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Executable</a:t>
            </a:r>
          </a:p>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Entry point</a:t>
            </a:r>
          </a:p>
        </p:txBody>
      </p:sp>
      <p:cxnSp>
        <p:nvCxnSpPr>
          <p:cNvPr id="7" name="Straight Arrow Connector 6"/>
          <p:cNvCxnSpPr>
            <a:stCxn id="6" idx="4"/>
            <a:endCxn id="28" idx="0"/>
          </p:cNvCxnSpPr>
          <p:nvPr/>
        </p:nvCxnSpPr>
        <p:spPr bwMode="auto">
          <a:xfrm flipH="1">
            <a:off x="4054994" y="3888732"/>
            <a:ext cx="617015" cy="792106"/>
          </a:xfrm>
          <a:prstGeom prst="straightConnector1">
            <a:avLst/>
          </a:prstGeom>
          <a:noFill/>
          <a:ln w="25400" cap="flat" cmpd="sng" algn="ctr">
            <a:solidFill>
              <a:schemeClr val="tx1"/>
            </a:solidFill>
            <a:prstDash val="solid"/>
            <a:round/>
            <a:headEnd type="none" w="med" len="med"/>
            <a:tailEnd type="arrow"/>
          </a:ln>
          <a:effectLst/>
        </p:spPr>
      </p:cxnSp>
      <p:sp>
        <p:nvSpPr>
          <p:cNvPr id="8" name="TextBox 7"/>
          <p:cNvSpPr txBox="1"/>
          <p:nvPr/>
        </p:nvSpPr>
        <p:spPr>
          <a:xfrm>
            <a:off x="365760" y="860612"/>
            <a:ext cx="1602890" cy="1323439"/>
          </a:xfrm>
          <a:prstGeom prst="rect">
            <a:avLst/>
          </a:prstGeom>
          <a:noFill/>
          <a:ln w="25400">
            <a:solidFill>
              <a:schemeClr val="tx1"/>
            </a:solidFill>
          </a:ln>
        </p:spPr>
        <p:txBody>
          <a:bodyPr wrap="square" rtlCol="0">
            <a:spAutoFit/>
          </a:bodyPr>
          <a:lstStyle/>
          <a:p>
            <a:r>
              <a:rPr lang="en-US" dirty="0"/>
              <a:t>s</a:t>
            </a:r>
            <a:r>
              <a:rPr lang="en-US" dirty="0" smtClean="0"/>
              <a:t>equence of code</a:t>
            </a:r>
          </a:p>
          <a:p>
            <a:r>
              <a:rPr lang="en-US" dirty="0" smtClean="0"/>
              <a:t>------------</a:t>
            </a:r>
          </a:p>
          <a:p>
            <a:r>
              <a:rPr lang="en-US" dirty="0" smtClean="0"/>
              <a:t>source</a:t>
            </a:r>
            <a:endParaRPr lang="en-US" dirty="0"/>
          </a:p>
        </p:txBody>
      </p:sp>
      <p:sp>
        <p:nvSpPr>
          <p:cNvPr id="9" name="TextBox 8"/>
          <p:cNvSpPr txBox="1"/>
          <p:nvPr/>
        </p:nvSpPr>
        <p:spPr>
          <a:xfrm>
            <a:off x="3562056" y="874557"/>
            <a:ext cx="1602890" cy="1323439"/>
          </a:xfrm>
          <a:prstGeom prst="rect">
            <a:avLst/>
          </a:prstGeom>
          <a:noFill/>
          <a:ln w="25400">
            <a:solidFill>
              <a:schemeClr val="tx1"/>
            </a:solidFill>
          </a:ln>
        </p:spPr>
        <p:txBody>
          <a:bodyPr wrap="square" rtlCol="0">
            <a:spAutoFit/>
          </a:bodyPr>
          <a:lstStyle/>
          <a:p>
            <a:r>
              <a:rPr lang="en-US" dirty="0" smtClean="0"/>
              <a:t>procedure</a:t>
            </a:r>
          </a:p>
          <a:p>
            <a:r>
              <a:rPr lang="en-US" dirty="0"/>
              <a:t>e</a:t>
            </a:r>
            <a:r>
              <a:rPr lang="en-US" dirty="0" smtClean="0"/>
              <a:t>nd</a:t>
            </a:r>
          </a:p>
          <a:p>
            <a:r>
              <a:rPr lang="en-US" dirty="0"/>
              <a:t>------------</a:t>
            </a:r>
          </a:p>
          <a:p>
            <a:r>
              <a:rPr lang="en-US" dirty="0" smtClean="0"/>
              <a:t>source</a:t>
            </a:r>
            <a:endParaRPr lang="en-US" dirty="0"/>
          </a:p>
        </p:txBody>
      </p:sp>
      <p:sp>
        <p:nvSpPr>
          <p:cNvPr id="10" name="TextBox 9"/>
          <p:cNvSpPr txBox="1"/>
          <p:nvPr/>
        </p:nvSpPr>
        <p:spPr>
          <a:xfrm>
            <a:off x="6312549" y="829402"/>
            <a:ext cx="1602890" cy="1323439"/>
          </a:xfrm>
          <a:prstGeom prst="rect">
            <a:avLst/>
          </a:prstGeom>
          <a:noFill/>
          <a:ln w="25400">
            <a:solidFill>
              <a:schemeClr val="tx1"/>
            </a:solidFill>
          </a:ln>
        </p:spPr>
        <p:txBody>
          <a:bodyPr wrap="square" rtlCol="0">
            <a:spAutoFit/>
          </a:bodyPr>
          <a:lstStyle/>
          <a:p>
            <a:r>
              <a:rPr lang="en-US" dirty="0" smtClean="0"/>
              <a:t>unit X</a:t>
            </a:r>
          </a:p>
          <a:p>
            <a:r>
              <a:rPr lang="en-US" dirty="0" smtClean="0"/>
              <a:t>end</a:t>
            </a:r>
          </a:p>
          <a:p>
            <a:r>
              <a:rPr lang="en-US" dirty="0"/>
              <a:t>------------</a:t>
            </a:r>
          </a:p>
          <a:p>
            <a:r>
              <a:rPr lang="en-US" dirty="0" smtClean="0"/>
              <a:t>source</a:t>
            </a:r>
            <a:endParaRPr lang="en-US" dirty="0"/>
          </a:p>
        </p:txBody>
      </p:sp>
      <p:cxnSp>
        <p:nvCxnSpPr>
          <p:cNvPr id="12" name="Straight Arrow Connector 11"/>
          <p:cNvCxnSpPr>
            <a:stCxn id="8" idx="2"/>
            <a:endCxn id="6" idx="0"/>
          </p:cNvCxnSpPr>
          <p:nvPr/>
        </p:nvCxnSpPr>
        <p:spPr bwMode="auto">
          <a:xfrm>
            <a:off x="1167205" y="2184051"/>
            <a:ext cx="3504804" cy="665980"/>
          </a:xfrm>
          <a:prstGeom prst="straightConnector1">
            <a:avLst/>
          </a:prstGeom>
          <a:noFill/>
          <a:ln w="25400" cap="flat" cmpd="sng" algn="ctr">
            <a:solidFill>
              <a:schemeClr val="tx1"/>
            </a:solidFill>
            <a:prstDash val="solid"/>
            <a:round/>
            <a:headEnd type="none" w="med" len="med"/>
            <a:tailEnd type="arrow"/>
          </a:ln>
          <a:effectLst/>
        </p:spPr>
      </p:cxnSp>
      <p:cxnSp>
        <p:nvCxnSpPr>
          <p:cNvPr id="15" name="Straight Arrow Connector 14"/>
          <p:cNvCxnSpPr>
            <a:stCxn id="9" idx="2"/>
            <a:endCxn id="6" idx="0"/>
          </p:cNvCxnSpPr>
          <p:nvPr/>
        </p:nvCxnSpPr>
        <p:spPr bwMode="auto">
          <a:xfrm>
            <a:off x="4363501" y="2197996"/>
            <a:ext cx="308508" cy="652035"/>
          </a:xfrm>
          <a:prstGeom prst="straightConnector1">
            <a:avLst/>
          </a:prstGeom>
          <a:noFill/>
          <a:ln w="25400" cap="flat" cmpd="sng" algn="ctr">
            <a:solidFill>
              <a:schemeClr val="tx1"/>
            </a:solidFill>
            <a:prstDash val="solid"/>
            <a:round/>
            <a:headEnd type="none" w="med" len="med"/>
            <a:tailEnd type="arrow"/>
          </a:ln>
          <a:effectLst/>
        </p:spPr>
      </p:cxnSp>
      <p:cxnSp>
        <p:nvCxnSpPr>
          <p:cNvPr id="18" name="Straight Arrow Connector 17"/>
          <p:cNvCxnSpPr>
            <a:stCxn id="10" idx="2"/>
            <a:endCxn id="6" idx="0"/>
          </p:cNvCxnSpPr>
          <p:nvPr/>
        </p:nvCxnSpPr>
        <p:spPr bwMode="auto">
          <a:xfrm flipH="1">
            <a:off x="4672009" y="2152841"/>
            <a:ext cx="2441985" cy="697190"/>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113015" y="4692127"/>
            <a:ext cx="1602890" cy="1015663"/>
          </a:xfrm>
          <a:prstGeom prst="rect">
            <a:avLst/>
          </a:prstGeom>
          <a:noFill/>
          <a:ln w="25400">
            <a:solidFill>
              <a:schemeClr val="tx1"/>
            </a:solidFill>
          </a:ln>
        </p:spPr>
        <p:txBody>
          <a:bodyPr wrap="square" rtlCol="0">
            <a:spAutoFit/>
          </a:bodyPr>
          <a:lstStyle/>
          <a:p>
            <a:r>
              <a:rPr lang="en-US" dirty="0" smtClean="0"/>
              <a:t>start of code sequence</a:t>
            </a:r>
            <a:endParaRPr lang="en-US" dirty="0"/>
          </a:p>
        </p:txBody>
      </p:sp>
      <p:sp>
        <p:nvSpPr>
          <p:cNvPr id="28" name="TextBox 27"/>
          <p:cNvSpPr txBox="1"/>
          <p:nvPr/>
        </p:nvSpPr>
        <p:spPr>
          <a:xfrm>
            <a:off x="2945385" y="4680838"/>
            <a:ext cx="2219218" cy="1631216"/>
          </a:xfrm>
          <a:prstGeom prst="rect">
            <a:avLst/>
          </a:prstGeom>
          <a:noFill/>
          <a:ln w="25400">
            <a:solidFill>
              <a:schemeClr val="tx1"/>
            </a:solidFill>
          </a:ln>
        </p:spPr>
        <p:txBody>
          <a:bodyPr wrap="square" rtlCol="0">
            <a:spAutoFit/>
          </a:bodyPr>
          <a:lstStyle/>
          <a:p>
            <a:r>
              <a:rPr lang="en-US" dirty="0" smtClean="0"/>
              <a:t>name of procedure</a:t>
            </a:r>
          </a:p>
          <a:p>
            <a:r>
              <a:rPr lang="en-US" dirty="0"/>
              <a:t>w</a:t>
            </a:r>
            <a:r>
              <a:rPr lang="en-US" dirty="0" smtClean="0"/>
              <a:t>ith no parameters or array of string?</a:t>
            </a:r>
          </a:p>
        </p:txBody>
      </p:sp>
      <p:sp>
        <p:nvSpPr>
          <p:cNvPr id="31" name="TextBox 30"/>
          <p:cNvSpPr txBox="1"/>
          <p:nvPr/>
        </p:nvSpPr>
        <p:spPr>
          <a:xfrm>
            <a:off x="6920222" y="4599794"/>
            <a:ext cx="2065734" cy="1015663"/>
          </a:xfrm>
          <a:prstGeom prst="rect">
            <a:avLst/>
          </a:prstGeom>
          <a:noFill/>
          <a:ln w="25400">
            <a:solidFill>
              <a:schemeClr val="tx1"/>
            </a:solidFill>
          </a:ln>
        </p:spPr>
        <p:txBody>
          <a:bodyPr wrap="square" rtlCol="0">
            <a:spAutoFit/>
          </a:bodyPr>
          <a:lstStyle/>
          <a:p>
            <a:r>
              <a:rPr lang="en-US" dirty="0" smtClean="0"/>
              <a:t>unit name +</a:t>
            </a:r>
          </a:p>
          <a:p>
            <a:r>
              <a:rPr lang="en-US" sz="1800" dirty="0" err="1" smtClean="0"/>
              <a:t>init</a:t>
            </a:r>
            <a:r>
              <a:rPr lang="en-US" sz="1800" dirty="0" smtClean="0"/>
              <a:t> procedure</a:t>
            </a:r>
            <a:r>
              <a:rPr lang="en-US" dirty="0" smtClean="0"/>
              <a:t> name</a:t>
            </a:r>
            <a:endParaRPr lang="en-US" dirty="0"/>
          </a:p>
        </p:txBody>
      </p:sp>
      <p:cxnSp>
        <p:nvCxnSpPr>
          <p:cNvPr id="32" name="Straight Arrow Connector 31"/>
          <p:cNvCxnSpPr>
            <a:stCxn id="6" idx="4"/>
            <a:endCxn id="31" idx="0"/>
          </p:cNvCxnSpPr>
          <p:nvPr/>
        </p:nvCxnSpPr>
        <p:spPr bwMode="auto">
          <a:xfrm>
            <a:off x="4672009" y="3888732"/>
            <a:ext cx="3281080" cy="711062"/>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71790509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620688"/>
            <a:ext cx="8911236" cy="5993054"/>
          </a:xfrm>
        </p:spPr>
        <p:txBody>
          <a:bodyPr>
            <a:normAutofit fontScale="77500" lnSpcReduction="20000"/>
          </a:bodyPr>
          <a:lstStyle/>
          <a:p>
            <a:r>
              <a:rPr lang="en-US" dirty="0"/>
              <a:t>U</a:t>
            </a:r>
            <a:r>
              <a:rPr lang="en-US" dirty="0" smtClean="0"/>
              <a:t>nit is a named set of features. That is the only way to group features. There is no need for the embedded units – the structure is made as simple as possible – flat!. Atoms are routines and attributes, while molecules are units – containers of atoms. When program or library is being assembled programmer just states where to look for building blocks – atoms and molecules. </a:t>
            </a:r>
          </a:p>
          <a:p>
            <a:r>
              <a:rPr lang="en-US" dirty="0" smtClean="0"/>
              <a:t>Usage of units may define classes and modules. Classes are mainly templates for many objects to be created at run-time. Modules are mainly define one object which should exist at run-time  sharing its functionality between other program components or hierarchy of units or standalone routines. So, when one inherits from the unit this unit is treated as a class. When we need to use functionality or data of the unit we treat it as a module. When we declare an attribute of the unit type we treat this unit as a type.</a:t>
            </a:r>
          </a:p>
          <a:p>
            <a:r>
              <a:rPr lang="en-US" dirty="0" smtClean="0"/>
              <a:t>There are 3 kinds of relations between units. </a:t>
            </a:r>
          </a:p>
          <a:p>
            <a:pPr lvl="1"/>
            <a:r>
              <a:rPr lang="en-US" dirty="0" smtClean="0"/>
              <a:t>Conformant inheritance</a:t>
            </a:r>
          </a:p>
          <a:p>
            <a:pPr lvl="1"/>
            <a:r>
              <a:rPr lang="en-US" dirty="0" smtClean="0"/>
              <a:t>Non-conformant inheritance</a:t>
            </a:r>
          </a:p>
          <a:p>
            <a:pPr lvl="1"/>
            <a:r>
              <a:rPr lang="en-US" dirty="0" smtClean="0"/>
              <a:t>Usage</a:t>
            </a:r>
            <a:endParaRPr lang="en-US" dirty="0"/>
          </a:p>
        </p:txBody>
      </p:sp>
      <p:sp>
        <p:nvSpPr>
          <p:cNvPr id="3" name="Title 2"/>
          <p:cNvSpPr>
            <a:spLocks noGrp="1"/>
          </p:cNvSpPr>
          <p:nvPr>
            <p:ph type="title"/>
          </p:nvPr>
        </p:nvSpPr>
        <p:spPr>
          <a:xfrm>
            <a:off x="0" y="7200"/>
            <a:ext cx="9144000" cy="561104"/>
          </a:xfrm>
        </p:spPr>
        <p:txBody>
          <a:bodyPr/>
          <a:lstStyle/>
          <a:p>
            <a:r>
              <a:rPr lang="en-US" dirty="0" smtClean="0">
                <a:solidFill>
                  <a:schemeClr val="tx1"/>
                </a:solidFill>
              </a:rPr>
              <a:t>Units</a:t>
            </a:r>
            <a:endParaRPr lang="en-US" dirty="0">
              <a:solidFill>
                <a:schemeClr val="tx1"/>
              </a:solidFill>
            </a:endParaRPr>
          </a:p>
        </p:txBody>
      </p:sp>
    </p:spTree>
    <p:extLst>
      <p:ext uri="{BB962C8B-B14F-4D97-AF65-F5344CB8AC3E}">
        <p14:creationId xmlns:p14="http://schemas.microsoft.com/office/powerpoint/2010/main" val="420482790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87212"/>
            <a:ext cx="9144000" cy="6370787"/>
          </a:xfrm>
        </p:spPr>
        <p:txBody>
          <a:bodyPr>
            <a:normAutofit lnSpcReduction="10000"/>
          </a:bodyPr>
          <a:lstStyle/>
          <a:p>
            <a:r>
              <a:rPr lang="en-US" dirty="0"/>
              <a:t>Conformant </a:t>
            </a:r>
            <a:r>
              <a:rPr lang="en-US" dirty="0" smtClean="0"/>
              <a:t>inheritance</a:t>
            </a:r>
          </a:p>
          <a:p>
            <a:pPr lvl="1"/>
            <a:r>
              <a:rPr lang="en-US" dirty="0" smtClean="0"/>
              <a:t>Heir gets all the features from the parents’ units and at run-time objects of heir type can be assigned to parents’ objects</a:t>
            </a:r>
          </a:p>
          <a:p>
            <a:pPr lvl="1"/>
            <a:r>
              <a:rPr lang="en-US" b="1" dirty="0" smtClean="0"/>
              <a:t>unit</a:t>
            </a:r>
            <a:r>
              <a:rPr lang="en-US" dirty="0" smtClean="0"/>
              <a:t> A </a:t>
            </a:r>
            <a:r>
              <a:rPr lang="en-US" b="1" dirty="0" smtClean="0"/>
              <a:t>extend</a:t>
            </a:r>
            <a:r>
              <a:rPr lang="en-US" dirty="0" smtClean="0"/>
              <a:t> B, C, D </a:t>
            </a:r>
            <a:r>
              <a:rPr lang="en-US" b="1" dirty="0" smtClean="0"/>
              <a:t>end</a:t>
            </a:r>
            <a:endParaRPr lang="en-US" b="1" dirty="0"/>
          </a:p>
          <a:p>
            <a:r>
              <a:rPr lang="en-US" dirty="0"/>
              <a:t>Non-conformant </a:t>
            </a:r>
            <a:r>
              <a:rPr lang="en-US" dirty="0" smtClean="0"/>
              <a:t>inheritance</a:t>
            </a:r>
          </a:p>
          <a:p>
            <a:pPr lvl="1"/>
            <a:r>
              <a:rPr lang="en-US" dirty="0"/>
              <a:t>Heir gets all the features from the parents’ </a:t>
            </a:r>
            <a:r>
              <a:rPr lang="en-US" dirty="0" smtClean="0"/>
              <a:t>units. But conformance chain is broken – no polymorphic assignments</a:t>
            </a:r>
          </a:p>
          <a:p>
            <a:pPr lvl="1"/>
            <a:r>
              <a:rPr lang="en-US" b="1" dirty="0" smtClean="0"/>
              <a:t>unit </a:t>
            </a:r>
            <a:r>
              <a:rPr lang="en-US" dirty="0" smtClean="0"/>
              <a:t>X </a:t>
            </a:r>
            <a:r>
              <a:rPr lang="en-US" b="1" dirty="0" smtClean="0"/>
              <a:t>extend</a:t>
            </a:r>
            <a:r>
              <a:rPr lang="en-US" dirty="0" smtClean="0"/>
              <a:t> ~E, ~F </a:t>
            </a:r>
            <a:r>
              <a:rPr lang="en-US" b="1" dirty="0" smtClean="0"/>
              <a:t>end</a:t>
            </a:r>
          </a:p>
          <a:p>
            <a:pPr marL="339725" lvl="1" indent="0">
              <a:buNone/>
            </a:pPr>
            <a:r>
              <a:rPr lang="en-US" dirty="0" smtClean="0"/>
              <a:t>Example:</a:t>
            </a:r>
          </a:p>
          <a:p>
            <a:pPr marL="339725" lvl="1" indent="0">
              <a:buNone/>
            </a:pPr>
            <a:r>
              <a:rPr lang="en-US" dirty="0"/>
              <a:t>b</a:t>
            </a:r>
            <a:r>
              <a:rPr lang="en-US" dirty="0" smtClean="0"/>
              <a:t>: B </a:t>
            </a:r>
            <a:r>
              <a:rPr lang="en-US" b="1" dirty="0" smtClean="0"/>
              <a:t>is</a:t>
            </a:r>
            <a:r>
              <a:rPr lang="en-US" dirty="0" smtClean="0"/>
              <a:t> A // OK</a:t>
            </a:r>
          </a:p>
          <a:p>
            <a:pPr marL="339725" lvl="1" indent="0">
              <a:buNone/>
            </a:pPr>
            <a:r>
              <a:rPr lang="en-US" dirty="0" smtClean="0"/>
              <a:t>e: E </a:t>
            </a:r>
            <a:r>
              <a:rPr lang="en-US" b="1" dirty="0" smtClean="0"/>
              <a:t>is</a:t>
            </a:r>
            <a:r>
              <a:rPr lang="en-US" dirty="0" smtClean="0"/>
              <a:t> X // Compile time error</a:t>
            </a:r>
          </a:p>
        </p:txBody>
      </p:sp>
      <p:sp>
        <p:nvSpPr>
          <p:cNvPr id="3" name="Title 2"/>
          <p:cNvSpPr>
            <a:spLocks noGrp="1"/>
          </p:cNvSpPr>
          <p:nvPr>
            <p:ph type="title"/>
          </p:nvPr>
        </p:nvSpPr>
        <p:spPr/>
        <p:txBody>
          <a:bodyPr/>
          <a:lstStyle/>
          <a:p>
            <a:r>
              <a:rPr lang="en-US" dirty="0" smtClean="0">
                <a:solidFill>
                  <a:schemeClr val="tx1"/>
                </a:solidFill>
              </a:rPr>
              <a:t>Units: relations </a:t>
            </a:r>
            <a:r>
              <a:rPr lang="en-US" dirty="0">
                <a:solidFill>
                  <a:schemeClr val="tx1"/>
                </a:solidFill>
              </a:rPr>
              <a:t>between </a:t>
            </a:r>
            <a:r>
              <a:rPr lang="en-US" dirty="0" smtClean="0">
                <a:solidFill>
                  <a:schemeClr val="tx1"/>
                </a:solidFill>
              </a:rPr>
              <a:t>them (I)</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66096596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3160" y="934949"/>
            <a:ext cx="8016139" cy="4078116"/>
          </a:xfrm>
        </p:spPr>
        <p:txBody>
          <a:bodyPr/>
          <a:lstStyle/>
          <a:p>
            <a:pPr marL="0" indent="0">
              <a:buNone/>
            </a:pPr>
            <a:r>
              <a:rPr lang="en-US" altLang="en-US" sz="3200" b="1" dirty="0" smtClean="0"/>
              <a:t>Usage defines all </a:t>
            </a:r>
            <a:r>
              <a:rPr lang="en-US" altLang="en-US" sz="3200" b="1" dirty="0" smtClean="0">
                <a:sym typeface="Wingdings" panose="05000000000000000000" pitchFamily="2" charset="2"/>
              </a:rPr>
              <a:t></a:t>
            </a:r>
          </a:p>
          <a:p>
            <a:pPr marL="0" indent="0">
              <a:buNone/>
            </a:pPr>
            <a:endParaRPr lang="en-US" altLang="en-US" sz="3200" b="1" dirty="0" smtClean="0"/>
          </a:p>
          <a:p>
            <a:pPr marL="0" indent="0">
              <a:buNone/>
            </a:pPr>
            <a:r>
              <a:rPr lang="en-US" altLang="en-US" sz="3200" b="1" dirty="0" smtClean="0"/>
              <a:t>Trinity:</a:t>
            </a:r>
            <a:endParaRPr lang="en-US" altLang="en-US" sz="3200" b="1" dirty="0"/>
          </a:p>
          <a:p>
            <a:r>
              <a:rPr lang="en-US" sz="3600" b="1" dirty="0" smtClean="0"/>
              <a:t>S</a:t>
            </a:r>
            <a:r>
              <a:rPr lang="en-US" sz="3200" b="1" dirty="0" smtClean="0"/>
              <a:t>implicity </a:t>
            </a:r>
            <a:r>
              <a:rPr lang="en-US" sz="3200" b="1" dirty="0" smtClean="0">
                <a:sym typeface="Wingdings" panose="05000000000000000000" pitchFamily="2" charset="2"/>
              </a:rPr>
              <a:t></a:t>
            </a:r>
            <a:endParaRPr lang="en-US" sz="3200" b="1" dirty="0" smtClean="0"/>
          </a:p>
          <a:p>
            <a:r>
              <a:rPr lang="en-US" sz="3600" b="1" dirty="0" smtClean="0"/>
              <a:t>R</a:t>
            </a:r>
            <a:r>
              <a:rPr lang="en-US" sz="3200" b="1" dirty="0" smtClean="0"/>
              <a:t>eliability</a:t>
            </a:r>
          </a:p>
          <a:p>
            <a:r>
              <a:rPr lang="en-US" sz="3600" b="1" dirty="0" smtClean="0"/>
              <a:t>C</a:t>
            </a:r>
            <a:r>
              <a:rPr lang="en-US" sz="3200" b="1" dirty="0" smtClean="0"/>
              <a:t>oncurrency</a:t>
            </a:r>
          </a:p>
        </p:txBody>
      </p:sp>
      <p:sp>
        <p:nvSpPr>
          <p:cNvPr id="3" name="Title 2"/>
          <p:cNvSpPr>
            <a:spLocks noGrp="1"/>
          </p:cNvSpPr>
          <p:nvPr>
            <p:ph type="title"/>
          </p:nvPr>
        </p:nvSpPr>
        <p:spPr>
          <a:xfrm>
            <a:off x="187200" y="-111138"/>
            <a:ext cx="8956800" cy="561104"/>
          </a:xfrm>
        </p:spPr>
        <p:txBody>
          <a:bodyPr/>
          <a:lstStyle/>
          <a:p>
            <a:r>
              <a:rPr lang="en-US" dirty="0" err="1" smtClean="0">
                <a:solidFill>
                  <a:schemeClr val="tx1"/>
                </a:solidFill>
              </a:rPr>
              <a:t>SLang’s</a:t>
            </a:r>
            <a:r>
              <a:rPr lang="en-US" dirty="0" smtClean="0">
                <a:solidFill>
                  <a:schemeClr val="tx1"/>
                </a:solidFill>
              </a:rPr>
              <a:t> motto</a:t>
            </a:r>
            <a:endParaRPr lang="en-US" dirty="0">
              <a:solidFill>
                <a:schemeClr val="tx1"/>
              </a:solidFill>
            </a:endParaRPr>
          </a:p>
        </p:txBody>
      </p:sp>
    </p:spTree>
    <p:extLst>
      <p:ext uri="{BB962C8B-B14F-4D97-AF65-F5344CB8AC3E}">
        <p14:creationId xmlns:p14="http://schemas.microsoft.com/office/powerpoint/2010/main" val="167870728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87212"/>
            <a:ext cx="9144000" cy="6370787"/>
          </a:xfrm>
        </p:spPr>
        <p:txBody>
          <a:bodyPr>
            <a:normAutofit fontScale="77500" lnSpcReduction="20000"/>
          </a:bodyPr>
          <a:lstStyle/>
          <a:p>
            <a:r>
              <a:rPr lang="en-US" dirty="0" smtClean="0"/>
              <a:t>It is possible to mix both kinds of inheritance</a:t>
            </a:r>
          </a:p>
          <a:p>
            <a:pPr lvl="1"/>
            <a:r>
              <a:rPr lang="en-US" b="1" dirty="0" smtClean="0"/>
              <a:t>unit</a:t>
            </a:r>
            <a:r>
              <a:rPr lang="en-US" dirty="0" smtClean="0"/>
              <a:t> A  </a:t>
            </a:r>
            <a:r>
              <a:rPr lang="en-US" b="1" dirty="0" smtClean="0"/>
              <a:t>extend </a:t>
            </a:r>
            <a:r>
              <a:rPr lang="en-US" dirty="0" smtClean="0"/>
              <a:t>B, </a:t>
            </a:r>
            <a:r>
              <a:rPr lang="en-US" b="1" dirty="0" smtClean="0"/>
              <a:t>~</a:t>
            </a:r>
            <a:r>
              <a:rPr lang="en-US" dirty="0" smtClean="0"/>
              <a:t>C, D, </a:t>
            </a:r>
            <a:r>
              <a:rPr lang="en-US" b="1" dirty="0" smtClean="0"/>
              <a:t>~</a:t>
            </a:r>
            <a:r>
              <a:rPr lang="en-US" dirty="0" smtClean="0"/>
              <a:t>E,F</a:t>
            </a:r>
          </a:p>
          <a:p>
            <a:r>
              <a:rPr lang="en-US" dirty="0" smtClean="0"/>
              <a:t>Usage. One unit uses (imports or gets access) to all public features of another module(s). There are different forms of usage</a:t>
            </a:r>
          </a:p>
          <a:p>
            <a:pPr lvl="1"/>
            <a:r>
              <a:rPr lang="en-US" b="1" dirty="0" smtClean="0"/>
              <a:t>use</a:t>
            </a:r>
            <a:r>
              <a:rPr lang="en-US" dirty="0" smtClean="0"/>
              <a:t> A, B, C // the whole source has access to features of A, B and C, but qualification is mandatory</a:t>
            </a:r>
          </a:p>
          <a:p>
            <a:pPr lvl="1"/>
            <a:r>
              <a:rPr lang="en-US" dirty="0" err="1" smtClean="0"/>
              <a:t>StandardIO.put</a:t>
            </a:r>
            <a:r>
              <a:rPr lang="en-US" dirty="0" smtClean="0"/>
              <a:t> (“”)  // Direct qualified usage</a:t>
            </a:r>
          </a:p>
          <a:p>
            <a:pPr lvl="1"/>
            <a:r>
              <a:rPr lang="en-US" b="1" dirty="0" smtClean="0"/>
              <a:t>unit</a:t>
            </a:r>
            <a:r>
              <a:rPr lang="en-US" dirty="0" smtClean="0"/>
              <a:t> A </a:t>
            </a:r>
            <a:r>
              <a:rPr lang="en-US" b="1" dirty="0" smtClean="0"/>
              <a:t>extend </a:t>
            </a:r>
            <a:r>
              <a:rPr lang="en-US" dirty="0" smtClean="0"/>
              <a:t>B, </a:t>
            </a:r>
            <a:r>
              <a:rPr lang="en-US" b="1" dirty="0" smtClean="0"/>
              <a:t>~</a:t>
            </a:r>
            <a:r>
              <a:rPr lang="en-US" dirty="0" smtClean="0"/>
              <a:t>C </a:t>
            </a:r>
            <a:r>
              <a:rPr lang="en-US" b="1" dirty="0" smtClean="0"/>
              <a:t>use</a:t>
            </a:r>
            <a:r>
              <a:rPr lang="en-US" dirty="0" smtClean="0"/>
              <a:t> M </a:t>
            </a:r>
            <a:r>
              <a:rPr lang="en-US" b="1" dirty="0" smtClean="0"/>
              <a:t>as</a:t>
            </a:r>
            <a:r>
              <a:rPr lang="en-US" dirty="0" smtClean="0"/>
              <a:t> m /* all object of type A and its descendants share the same module M available thru proxy m*/</a:t>
            </a:r>
          </a:p>
          <a:p>
            <a:pPr lvl="1"/>
            <a:r>
              <a:rPr lang="en-US" dirty="0" smtClean="0"/>
              <a:t>foo (</a:t>
            </a:r>
            <a:r>
              <a:rPr lang="en-US" dirty="0" err="1" smtClean="0"/>
              <a:t>arg</a:t>
            </a:r>
            <a:r>
              <a:rPr lang="en-US" dirty="0" smtClean="0"/>
              <a:t>: T) </a:t>
            </a:r>
            <a:r>
              <a:rPr lang="en-US" b="1" dirty="0" smtClean="0"/>
              <a:t>use</a:t>
            </a:r>
            <a:r>
              <a:rPr lang="en-US" dirty="0" smtClean="0"/>
              <a:t> </a:t>
            </a:r>
            <a:r>
              <a:rPr lang="en-US" dirty="0"/>
              <a:t>M </a:t>
            </a:r>
            <a:r>
              <a:rPr lang="en-US" b="1" dirty="0"/>
              <a:t>as</a:t>
            </a:r>
            <a:r>
              <a:rPr lang="en-US" dirty="0"/>
              <a:t> m /* </a:t>
            </a:r>
            <a:r>
              <a:rPr lang="en-US" dirty="0" smtClean="0"/>
              <a:t>routine will use module </a:t>
            </a:r>
            <a:r>
              <a:rPr lang="en-US" dirty="0"/>
              <a:t>M available thru proxy </a:t>
            </a:r>
            <a:r>
              <a:rPr lang="en-US" dirty="0" smtClean="0"/>
              <a:t>m*/</a:t>
            </a:r>
          </a:p>
          <a:p>
            <a:r>
              <a:rPr lang="en-US" dirty="0" smtClean="0"/>
              <a:t>Types</a:t>
            </a:r>
          </a:p>
          <a:p>
            <a:pPr lvl="1"/>
            <a:r>
              <a:rPr lang="en-US" dirty="0" smtClean="0"/>
              <a:t>entity </a:t>
            </a:r>
            <a:r>
              <a:rPr lang="en-US" b="1" dirty="0"/>
              <a:t>:</a:t>
            </a:r>
            <a:r>
              <a:rPr lang="en-US" dirty="0" smtClean="0"/>
              <a:t> Type // source or unit or routine which surrounds this entity uses Type</a:t>
            </a:r>
          </a:p>
          <a:p>
            <a:r>
              <a:rPr lang="en-US" dirty="0" smtClean="0"/>
              <a:t>To use unit as a module it may have no or only one initialization procedure (optionally named) without arguments. If unit is abstract it can not be used thru use directive and must not have initialization procedure. </a:t>
            </a:r>
          </a:p>
        </p:txBody>
      </p:sp>
      <p:sp>
        <p:nvSpPr>
          <p:cNvPr id="3" name="Title 2"/>
          <p:cNvSpPr>
            <a:spLocks noGrp="1"/>
          </p:cNvSpPr>
          <p:nvPr>
            <p:ph type="title"/>
          </p:nvPr>
        </p:nvSpPr>
        <p:spPr/>
        <p:txBody>
          <a:bodyPr/>
          <a:lstStyle/>
          <a:p>
            <a:r>
              <a:rPr lang="en-US" dirty="0" smtClean="0">
                <a:solidFill>
                  <a:schemeClr val="tx1"/>
                </a:solidFill>
              </a:rPr>
              <a:t>Units: relations </a:t>
            </a:r>
            <a:r>
              <a:rPr lang="en-US" dirty="0">
                <a:solidFill>
                  <a:schemeClr val="tx1"/>
                </a:solidFill>
              </a:rPr>
              <a:t>between </a:t>
            </a:r>
            <a:r>
              <a:rPr lang="en-US" dirty="0" smtClean="0">
                <a:solidFill>
                  <a:schemeClr val="tx1"/>
                </a:solidFill>
              </a:rPr>
              <a:t>them (II)</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89566928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400" dirty="0" smtClean="0"/>
              <a:t>We distinguish 3 kinds of usage – global(assembly-wide), unit (hierarchy-wide), routine</a:t>
            </a:r>
          </a:p>
          <a:p>
            <a:pPr marL="0" indent="0">
              <a:buNone/>
            </a:pPr>
            <a:endParaRPr lang="en-US" altLang="en-US" sz="1400" b="1" dirty="0" smtClean="0"/>
          </a:p>
          <a:p>
            <a:pPr marL="0" indent="0">
              <a:buNone/>
            </a:pPr>
            <a:r>
              <a:rPr lang="en-US" altLang="en-US" sz="2300" b="1" dirty="0"/>
              <a:t>use  </a:t>
            </a:r>
            <a:r>
              <a:rPr lang="en-US" altLang="en-US" sz="2400" dirty="0" err="1" smtClean="0"/>
              <a:t>UnitName</a:t>
            </a:r>
            <a:r>
              <a:rPr lang="en-US" altLang="en-US" sz="2400" dirty="0" smtClean="0"/>
              <a:t> /* That's global usage – one singleton per assembly*/</a:t>
            </a:r>
          </a:p>
          <a:p>
            <a:pPr marL="0" indent="0">
              <a:buNone/>
            </a:pPr>
            <a:endParaRPr lang="en-US" altLang="en-US" sz="1400" b="1" dirty="0" smtClean="0"/>
          </a:p>
          <a:p>
            <a:pPr marL="0" indent="0">
              <a:buNone/>
            </a:pPr>
            <a:r>
              <a:rPr lang="en-US" altLang="en-US" sz="2300" b="1" dirty="0"/>
              <a:t>unit </a:t>
            </a:r>
            <a:r>
              <a:rPr lang="en-US" altLang="en-US" sz="1400" dirty="0" smtClean="0"/>
              <a:t>X </a:t>
            </a:r>
            <a:r>
              <a:rPr lang="en-US" altLang="en-US" sz="2300" b="1" dirty="0"/>
              <a:t>use </a:t>
            </a:r>
            <a:r>
              <a:rPr lang="en-US" altLang="en-US" sz="2400" dirty="0" err="1"/>
              <a:t>UnitName</a:t>
            </a:r>
            <a:r>
              <a:rPr lang="en-US" altLang="en-US" sz="2400" dirty="0"/>
              <a:t> </a:t>
            </a:r>
            <a:r>
              <a:rPr lang="en-US" altLang="en-US" sz="2400" dirty="0" smtClean="0"/>
              <a:t>/* </a:t>
            </a:r>
            <a:r>
              <a:rPr lang="en-US" altLang="en-US" sz="2400" dirty="0"/>
              <a:t>That is unit-wide and all its descendants </a:t>
            </a:r>
            <a:r>
              <a:rPr lang="en-US" altLang="en-US" sz="2400" dirty="0" smtClean="0"/>
              <a:t>singleton*/</a:t>
            </a:r>
            <a:endParaRPr lang="en-US" altLang="en-US" sz="2400" dirty="0"/>
          </a:p>
          <a:p>
            <a:pPr marL="0" indent="0">
              <a:buNone/>
            </a:pPr>
            <a:r>
              <a:rPr lang="en-US" altLang="en-US" sz="2300" b="1" dirty="0"/>
              <a:t>end</a:t>
            </a:r>
          </a:p>
          <a:p>
            <a:pPr marL="0" indent="0">
              <a:buNone/>
            </a:pPr>
            <a:endParaRPr lang="en-US" altLang="en-US" sz="1400" dirty="0" smtClean="0"/>
          </a:p>
          <a:p>
            <a:pPr marL="0" indent="0">
              <a:buNone/>
            </a:pPr>
            <a:r>
              <a:rPr lang="en-US" altLang="en-US" sz="2400" dirty="0"/>
              <a:t>routine</a:t>
            </a:r>
            <a:r>
              <a:rPr lang="en-US" altLang="en-US" sz="1400" b="1" dirty="0" smtClean="0"/>
              <a:t> </a:t>
            </a:r>
            <a:r>
              <a:rPr lang="en-US" altLang="en-US" sz="2300" b="1" dirty="0"/>
              <a:t>use  </a:t>
            </a:r>
            <a:r>
              <a:rPr lang="en-US" altLang="en-US" sz="2400" dirty="0" err="1"/>
              <a:t>UnitName</a:t>
            </a:r>
            <a:r>
              <a:rPr lang="en-US" altLang="en-US" sz="1400" b="1" dirty="0" smtClean="0"/>
              <a:t> </a:t>
            </a:r>
            <a:r>
              <a:rPr lang="en-US" altLang="en-US" sz="2300" b="1" dirty="0"/>
              <a:t>is </a:t>
            </a:r>
            <a:r>
              <a:rPr lang="en-US" altLang="en-US" sz="2400" dirty="0"/>
              <a:t>// That is per routine singleton</a:t>
            </a:r>
          </a:p>
          <a:p>
            <a:pPr marL="0" indent="0">
              <a:buNone/>
            </a:pPr>
            <a:r>
              <a:rPr lang="en-US" altLang="en-US" sz="2300" b="1" dirty="0" smtClean="0"/>
              <a:t>end</a:t>
            </a:r>
          </a:p>
          <a:p>
            <a:pPr marL="0" indent="0">
              <a:buNone/>
            </a:pPr>
            <a:endParaRPr lang="en-US" altLang="en-US" sz="2300" b="1" dirty="0" smtClean="0"/>
          </a:p>
          <a:p>
            <a:pPr marL="0" indent="0">
              <a:buNone/>
            </a:pPr>
            <a:r>
              <a:rPr lang="en-US" altLang="en-US" sz="2300" dirty="0" smtClean="0"/>
              <a:t>Usage of use is recommended for the global usage but is not mandatory, but unit and routine use is mandatory to support semantics of the singleton.</a:t>
            </a:r>
            <a:endParaRPr lang="en-US" altLang="en-US" sz="2300" b="1" dirty="0"/>
          </a:p>
        </p:txBody>
      </p:sp>
      <p:sp>
        <p:nvSpPr>
          <p:cNvPr id="3" name="Title 2"/>
          <p:cNvSpPr>
            <a:spLocks noGrp="1"/>
          </p:cNvSpPr>
          <p:nvPr>
            <p:ph type="title"/>
          </p:nvPr>
        </p:nvSpPr>
        <p:spPr/>
        <p:txBody>
          <a:bodyPr/>
          <a:lstStyle/>
          <a:p>
            <a:r>
              <a:rPr lang="en-US" dirty="0" smtClean="0">
                <a:solidFill>
                  <a:schemeClr val="tx1"/>
                </a:solidFill>
              </a:rPr>
              <a:t>Units: 3 kinds of usage</a:t>
            </a:r>
            <a:endParaRPr lang="en-US" dirty="0">
              <a:solidFill>
                <a:schemeClr val="tx1"/>
              </a:solidFill>
            </a:endParaRPr>
          </a:p>
        </p:txBody>
      </p:sp>
    </p:spTree>
    <p:extLst>
      <p:ext uri="{BB962C8B-B14F-4D97-AF65-F5344CB8AC3E}">
        <p14:creationId xmlns:p14="http://schemas.microsoft.com/office/powerpoint/2010/main" val="11400533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011219"/>
            <a:ext cx="9144000" cy="5712309"/>
          </a:xfrm>
        </p:spPr>
        <p:txBody>
          <a:bodyPr/>
          <a:lstStyle/>
          <a:p>
            <a:pPr marL="0" indent="0">
              <a:buNone/>
            </a:pPr>
            <a:r>
              <a:rPr lang="en-US" sz="2400" b="1" dirty="0" smtClean="0"/>
              <a:t>unit</a:t>
            </a:r>
            <a:r>
              <a:rPr lang="en-US" sz="2400" dirty="0" smtClean="0"/>
              <a:t> A </a:t>
            </a:r>
            <a:r>
              <a:rPr lang="en-US" sz="2400" b="1" dirty="0" smtClean="0"/>
              <a:t>extend</a:t>
            </a:r>
            <a:r>
              <a:rPr lang="en-US" sz="2400" dirty="0" smtClean="0"/>
              <a:t> B, C </a:t>
            </a:r>
            <a:r>
              <a:rPr lang="en-US" sz="2400" b="1" dirty="0" smtClean="0"/>
              <a:t>end</a:t>
            </a:r>
          </a:p>
          <a:p>
            <a:pPr marL="0" indent="0">
              <a:buNone/>
            </a:pPr>
            <a:r>
              <a:rPr lang="en-US" sz="2400" b="1" dirty="0" smtClean="0"/>
              <a:t>unit</a:t>
            </a:r>
            <a:r>
              <a:rPr lang="en-US" sz="2400" dirty="0" smtClean="0"/>
              <a:t> B </a:t>
            </a:r>
            <a:r>
              <a:rPr lang="en-US" sz="2400" b="1" dirty="0" smtClean="0"/>
              <a:t>is</a:t>
            </a:r>
            <a:r>
              <a:rPr lang="en-US" sz="2400" dirty="0" smtClean="0"/>
              <a:t> foo &lt;S&gt; </a:t>
            </a:r>
            <a:r>
              <a:rPr lang="en-US" sz="2400" b="1" dirty="0" smtClean="0"/>
              <a:t>end</a:t>
            </a:r>
          </a:p>
          <a:p>
            <a:pPr marL="0" indent="0">
              <a:buNone/>
            </a:pPr>
            <a:r>
              <a:rPr lang="en-US" sz="2400" b="1" dirty="0" smtClean="0"/>
              <a:t>unit</a:t>
            </a:r>
            <a:r>
              <a:rPr lang="en-US" sz="2400" dirty="0" smtClean="0"/>
              <a:t> C </a:t>
            </a:r>
            <a:r>
              <a:rPr lang="en-US" sz="2400" b="1" dirty="0" smtClean="0"/>
              <a:t>is </a:t>
            </a:r>
            <a:r>
              <a:rPr lang="en-US" sz="2400" dirty="0" smtClean="0"/>
              <a:t>foo &lt;S&gt; </a:t>
            </a:r>
            <a:r>
              <a:rPr lang="en-US" sz="2400" b="1" dirty="0" smtClean="0"/>
              <a:t>end</a:t>
            </a:r>
          </a:p>
          <a:p>
            <a:pPr marL="0" indent="0">
              <a:buNone/>
            </a:pPr>
            <a:r>
              <a:rPr lang="en-US" sz="2400" dirty="0" smtClean="0"/>
              <a:t>Where &lt;S&gt; stands for the signature and &lt;B&gt; stands for routine body.</a:t>
            </a:r>
          </a:p>
          <a:p>
            <a:pPr marL="0" indent="0">
              <a:buNone/>
            </a:pPr>
            <a:r>
              <a:rPr lang="en-US" sz="2400" dirty="0" smtClean="0"/>
              <a:t>How many copies of foo are in A? if both foo are growing from the same seed and signatures are identical (and body is the same for routines) than 1 copy else 2 different features (regardless of the seed the same or not)!</a:t>
            </a:r>
          </a:p>
          <a:p>
            <a:pPr marL="0" indent="0">
              <a:buNone/>
            </a:pPr>
            <a:r>
              <a:rPr lang="en-US" sz="2400" dirty="0" smtClean="0"/>
              <a:t>So, if you consider the following code</a:t>
            </a:r>
          </a:p>
          <a:p>
            <a:pPr marL="0" indent="0">
              <a:buNone/>
            </a:pPr>
            <a:r>
              <a:rPr lang="en-US" sz="2400" dirty="0"/>
              <a:t>a</a:t>
            </a:r>
            <a:r>
              <a:rPr lang="en-US" sz="2400" dirty="0" smtClean="0"/>
              <a:t>: A</a:t>
            </a:r>
          </a:p>
          <a:p>
            <a:pPr marL="0" indent="0">
              <a:buNone/>
            </a:pPr>
            <a:r>
              <a:rPr lang="en-US" sz="2400" dirty="0" err="1" smtClean="0"/>
              <a:t>a.foo</a:t>
            </a:r>
            <a:r>
              <a:rPr lang="en-US" sz="2400" dirty="0" smtClean="0"/>
              <a:t> // this call can be ambiguous or not</a:t>
            </a:r>
          </a:p>
          <a:p>
            <a:pPr marL="0" indent="0">
              <a:buNone/>
            </a:pPr>
            <a:r>
              <a:rPr lang="en-US" sz="2400" dirty="0" smtClean="0"/>
              <a:t>Please note it works for both routines and attributes!</a:t>
            </a:r>
          </a:p>
        </p:txBody>
      </p:sp>
      <p:sp>
        <p:nvSpPr>
          <p:cNvPr id="3" name="Title 2"/>
          <p:cNvSpPr>
            <a:spLocks noGrp="1"/>
          </p:cNvSpPr>
          <p:nvPr>
            <p:ph type="title"/>
          </p:nvPr>
        </p:nvSpPr>
        <p:spPr>
          <a:xfrm>
            <a:off x="-71919" y="7200"/>
            <a:ext cx="9493321" cy="561104"/>
          </a:xfrm>
        </p:spPr>
        <p:txBody>
          <a:bodyPr/>
          <a:lstStyle/>
          <a:p>
            <a:r>
              <a:rPr lang="en-US" dirty="0">
                <a:solidFill>
                  <a:schemeClr val="tx1"/>
                </a:solidFill>
              </a:rPr>
              <a:t>Relations between </a:t>
            </a:r>
            <a:r>
              <a:rPr lang="en-US" dirty="0" smtClean="0">
                <a:solidFill>
                  <a:schemeClr val="tx1"/>
                </a:solidFill>
              </a:rPr>
              <a:t>units: name clashes and overloading (I)</a:t>
            </a:r>
            <a:endParaRPr lang="en-US" dirty="0"/>
          </a:p>
        </p:txBody>
      </p:sp>
    </p:spTree>
    <p:extLst>
      <p:ext uri="{BB962C8B-B14F-4D97-AF65-F5344CB8AC3E}">
        <p14:creationId xmlns:p14="http://schemas.microsoft.com/office/powerpoint/2010/main" val="35988133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35915"/>
            <a:ext cx="9143999" cy="5922085"/>
          </a:xfrm>
        </p:spPr>
        <p:txBody>
          <a:bodyPr/>
          <a:lstStyle/>
          <a:p>
            <a:pPr marL="0" indent="0">
              <a:buNone/>
            </a:pPr>
            <a:r>
              <a:rPr lang="en-US" b="1" dirty="0" smtClean="0"/>
              <a:t>unit</a:t>
            </a:r>
            <a:r>
              <a:rPr lang="en-US" dirty="0" smtClean="0"/>
              <a:t> A </a:t>
            </a:r>
            <a:r>
              <a:rPr lang="en-US" b="1" dirty="0" smtClean="0"/>
              <a:t>extend</a:t>
            </a:r>
            <a:r>
              <a:rPr lang="en-US" dirty="0" smtClean="0"/>
              <a:t> B, C </a:t>
            </a:r>
            <a:r>
              <a:rPr lang="en-US" b="1" dirty="0" smtClean="0"/>
              <a:t>is</a:t>
            </a:r>
            <a:r>
              <a:rPr lang="en-US" dirty="0" smtClean="0"/>
              <a:t> </a:t>
            </a:r>
            <a:r>
              <a:rPr lang="en-US" b="1" dirty="0" smtClean="0"/>
              <a:t>end</a:t>
            </a:r>
          </a:p>
          <a:p>
            <a:pPr marL="0" indent="0">
              <a:buNone/>
            </a:pPr>
            <a:r>
              <a:rPr lang="en-US" b="1" dirty="0" smtClean="0"/>
              <a:t>unit</a:t>
            </a:r>
            <a:r>
              <a:rPr lang="en-US" dirty="0" smtClean="0"/>
              <a:t> B </a:t>
            </a:r>
            <a:r>
              <a:rPr lang="en-US" b="1" dirty="0" smtClean="0"/>
              <a:t>is</a:t>
            </a:r>
            <a:r>
              <a:rPr lang="en-US" dirty="0" smtClean="0"/>
              <a:t> foo (&lt;S1&gt;) &lt;B1&gt; </a:t>
            </a:r>
            <a:r>
              <a:rPr lang="en-US" b="1" dirty="0" smtClean="0"/>
              <a:t>end</a:t>
            </a:r>
          </a:p>
          <a:p>
            <a:pPr marL="0" indent="0">
              <a:buNone/>
            </a:pPr>
            <a:r>
              <a:rPr lang="en-US" b="1" dirty="0" smtClean="0"/>
              <a:t>unit</a:t>
            </a:r>
            <a:r>
              <a:rPr lang="en-US" dirty="0" smtClean="0"/>
              <a:t> C </a:t>
            </a:r>
            <a:r>
              <a:rPr lang="en-US" b="1" dirty="0" smtClean="0"/>
              <a:t>is</a:t>
            </a:r>
            <a:r>
              <a:rPr lang="en-US" dirty="0" smtClean="0"/>
              <a:t> foo  (&lt;S2&gt;) &lt;B2&gt; </a:t>
            </a:r>
            <a:r>
              <a:rPr lang="en-US" b="1" dirty="0" smtClean="0"/>
              <a:t>end</a:t>
            </a:r>
            <a:endParaRPr lang="en-US" b="1" dirty="0"/>
          </a:p>
          <a:p>
            <a:pPr marL="0" indent="0">
              <a:buNone/>
            </a:pPr>
            <a:r>
              <a:rPr lang="en-US" sz="2800" dirty="0" smtClean="0"/>
              <a:t>	Depending on different combinations of S1-B1-S2-B2 we may have different cases. Some leading to ambiguity if we try to call the feature. So, if we do not call the ambiguous feature the code is valid and can work! We are not going to verify the inheritance graph fully – we verify usage of features of units. If usage (feature call) can be verified then the program is correct. The only check to be done that inheritance graph does not create endless recursion</a:t>
            </a:r>
          </a:p>
        </p:txBody>
      </p:sp>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(II)</a:t>
            </a:r>
            <a:endParaRPr lang="en-US" dirty="0"/>
          </a:p>
        </p:txBody>
      </p:sp>
    </p:spTree>
    <p:extLst>
      <p:ext uri="{BB962C8B-B14F-4D97-AF65-F5344CB8AC3E}">
        <p14:creationId xmlns:p14="http://schemas.microsoft.com/office/powerpoint/2010/main" val="19959652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35" y="846835"/>
            <a:ext cx="9117165" cy="3921933"/>
          </a:xfrm>
        </p:spPr>
        <p:txBody>
          <a:bodyPr/>
          <a:lstStyle/>
          <a:p>
            <a:pPr marL="0" indent="0">
              <a:buNone/>
            </a:pPr>
            <a:r>
              <a:rPr lang="en-US" sz="2000" dirty="0" smtClean="0"/>
              <a:t>Overriding (redefinition) – we may specify the new version of the feature which will override all the previous versions. It works in a straightforward way if all signatures are identical and creates some complicated cases when signatures are conformant. If signatures are not conformant that is compile time error. Simple example – identical signature</a:t>
            </a:r>
          </a:p>
          <a:p>
            <a:pPr marL="0" indent="0">
              <a:buNone/>
            </a:pPr>
            <a:r>
              <a:rPr lang="en-US" sz="2000" b="1" dirty="0" smtClean="0"/>
              <a:t>unit</a:t>
            </a:r>
            <a:r>
              <a:rPr lang="en-US" sz="2000" dirty="0" smtClean="0"/>
              <a:t> C </a:t>
            </a:r>
            <a:r>
              <a:rPr lang="en-US" sz="2000" b="1" dirty="0" smtClean="0"/>
              <a:t>extend</a:t>
            </a:r>
            <a:r>
              <a:rPr lang="en-US" sz="2000" dirty="0" smtClean="0"/>
              <a:t> A, B </a:t>
            </a:r>
            <a:endParaRPr lang="en-US" sz="2000" b="1" dirty="0" smtClean="0"/>
          </a:p>
          <a:p>
            <a:pPr marL="0" indent="0">
              <a:buNone/>
            </a:pPr>
            <a:r>
              <a:rPr lang="en-US" sz="2000" dirty="0"/>
              <a:t>	</a:t>
            </a:r>
            <a:r>
              <a:rPr lang="en-US" sz="2000" b="1" dirty="0" smtClean="0"/>
              <a:t>override</a:t>
            </a:r>
            <a:r>
              <a:rPr lang="en-US" sz="2000" dirty="0" smtClean="0"/>
              <a:t> foo (&lt;S&gt;)&lt;B1&gt;</a:t>
            </a:r>
          </a:p>
          <a:p>
            <a:pPr marL="0" indent="0">
              <a:buNone/>
            </a:pPr>
            <a:r>
              <a:rPr lang="en-US" sz="2000" b="1" dirty="0" smtClean="0"/>
              <a:t>end</a:t>
            </a:r>
          </a:p>
          <a:p>
            <a:pPr marL="0" indent="0">
              <a:buNone/>
            </a:pPr>
            <a:r>
              <a:rPr lang="en-US" sz="2000" b="1" dirty="0" smtClean="0"/>
              <a:t>abstract unit </a:t>
            </a:r>
            <a:r>
              <a:rPr lang="en-US" sz="2000" dirty="0" smtClean="0"/>
              <a:t>B foo (&lt;S&gt;) </a:t>
            </a:r>
            <a:r>
              <a:rPr lang="en-US" sz="2000" b="1" dirty="0" smtClean="0"/>
              <a:t>is abstract end</a:t>
            </a:r>
          </a:p>
          <a:p>
            <a:pPr marL="0" indent="0">
              <a:buNone/>
            </a:pPr>
            <a:r>
              <a:rPr lang="en-US" sz="2000" b="1" dirty="0" smtClean="0"/>
              <a:t>unit</a:t>
            </a:r>
            <a:r>
              <a:rPr lang="en-US" sz="2000" dirty="0" smtClean="0"/>
              <a:t> A  foo  (&lt;S&gt;) &lt;B2&gt; </a:t>
            </a:r>
            <a:r>
              <a:rPr lang="en-US" sz="2000" b="1" dirty="0" smtClean="0"/>
              <a:t>end</a:t>
            </a:r>
          </a:p>
        </p:txBody>
      </p:sp>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(III)</a:t>
            </a:r>
            <a:endParaRPr lang="en-US" dirty="0"/>
          </a:p>
        </p:txBody>
      </p:sp>
      <p:grpSp>
        <p:nvGrpSpPr>
          <p:cNvPr id="4" name="Group 3"/>
          <p:cNvGrpSpPr/>
          <p:nvPr/>
        </p:nvGrpSpPr>
        <p:grpSpPr>
          <a:xfrm>
            <a:off x="231290" y="4595651"/>
            <a:ext cx="8681421" cy="1848383"/>
            <a:chOff x="355003" y="4840000"/>
            <a:chExt cx="8681421" cy="1848383"/>
          </a:xfrm>
        </p:grpSpPr>
        <p:sp>
          <p:nvSpPr>
            <p:cNvPr id="5" name="Oval 4"/>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6" name="Oval 5"/>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a:t>
              </a:r>
              <a:r>
                <a:rPr lang="en-US" dirty="0" smtClean="0"/>
                <a:t>abstract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7" name="Oval 6"/>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&lt;B1&gt;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a:stCxn id="7" idx="0"/>
              <a:endCxn id="5"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9" name="Straight Arrow Connector 8"/>
            <p:cNvCxnSpPr>
              <a:stCxn id="7" idx="0"/>
            </p:cNvCxnSpPr>
            <p:nvPr/>
          </p:nvCxnSpPr>
          <p:spPr bwMode="auto">
            <a:xfrm flipV="1">
              <a:off x="4412429" y="5662305"/>
              <a:ext cx="1952513" cy="203773"/>
            </a:xfrm>
            <a:prstGeom prst="straightConnector1">
              <a:avLst/>
            </a:prstGeom>
            <a:noFill/>
            <a:ln w="25400" cap="flat" cmpd="sng" algn="ctr">
              <a:solidFill>
                <a:schemeClr val="tx1"/>
              </a:solidFill>
              <a:prstDash val="solid"/>
              <a:round/>
              <a:headEnd type="none" w="med" len="med"/>
              <a:tailEnd type="arrow"/>
            </a:ln>
            <a:effectLst/>
          </p:spPr>
        </p:cxnSp>
        <p:sp>
          <p:nvSpPr>
            <p:cNvPr id="10" name="TextBox 9"/>
            <p:cNvSpPr txBox="1"/>
            <p:nvPr/>
          </p:nvSpPr>
          <p:spPr>
            <a:xfrm>
              <a:off x="6461761" y="5883085"/>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47706818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(IV-1):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grpSp>
        <p:nvGrpSpPr>
          <p:cNvPr id="2" name="Group 1"/>
          <p:cNvGrpSpPr/>
          <p:nvPr/>
        </p:nvGrpSpPr>
        <p:grpSpPr>
          <a:xfrm>
            <a:off x="168537" y="1521134"/>
            <a:ext cx="8681421" cy="1493775"/>
            <a:chOff x="355003" y="3096834"/>
            <a:chExt cx="8681421" cy="1493775"/>
          </a:xfrm>
        </p:grpSpPr>
        <p:sp>
          <p:nvSpPr>
            <p:cNvPr id="21" name="Oval 20"/>
            <p:cNvSpPr/>
            <p:nvPr/>
          </p:nvSpPr>
          <p:spPr bwMode="auto">
            <a:xfrm>
              <a:off x="355003" y="3096834"/>
              <a:ext cx="3905026"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a:p>
              <a:pPr marL="0" marR="0" indent="0" algn="ctr" defTabSz="914400" rtl="0" eaLnBrk="0" fontAlgn="base" latinLnBrk="0" hangingPunct="0">
                <a:lnSpc>
                  <a:spcPct val="80000"/>
                </a:lnSpc>
                <a:spcBef>
                  <a:spcPct val="50000"/>
                </a:spcBef>
                <a:spcAft>
                  <a:spcPct val="0"/>
                </a:spcAft>
                <a:buClrTx/>
                <a:buSzTx/>
                <a:buFontTx/>
                <a:buNone/>
                <a:tabLst/>
              </a:pPr>
              <a:r>
                <a:rPr lang="en-US" dirty="0"/>
                <a:t>f</a:t>
              </a:r>
              <a:r>
                <a:rPr lang="en-US" dirty="0" smtClean="0"/>
                <a:t>oo (&lt;S&gt;) &lt;B2&gt;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22" name="TextBox 21"/>
            <p:cNvSpPr txBox="1"/>
            <p:nvPr/>
          </p:nvSpPr>
          <p:spPr>
            <a:xfrm>
              <a:off x="4101353" y="3882723"/>
              <a:ext cx="4935071" cy="707886"/>
            </a:xfrm>
            <a:prstGeom prst="rect">
              <a:avLst/>
            </a:prstGeom>
            <a:noFill/>
            <a:ln w="12700">
              <a:solidFill>
                <a:schemeClr val="tx1"/>
              </a:solidFill>
            </a:ln>
          </p:spPr>
          <p:txBody>
            <a:bodyPr wrap="square" rtlCol="0">
              <a:spAutoFit/>
            </a:bodyPr>
            <a:lstStyle/>
            <a:p>
              <a:r>
                <a:rPr lang="en-US" dirty="0" smtClean="0"/>
                <a:t>Compile time error – duplicated feature declaration </a:t>
              </a:r>
              <a:r>
                <a:rPr lang="en-US" dirty="0"/>
                <a:t>-</a:t>
              </a:r>
              <a:r>
                <a:rPr lang="en-US" dirty="0" smtClean="0"/>
                <a:t> </a:t>
              </a:r>
              <a:r>
                <a:rPr lang="en-US" b="1" dirty="0">
                  <a:solidFill>
                    <a:srgbClr val="FF0000"/>
                  </a:solidFill>
                </a:rPr>
                <a:t>X!</a:t>
              </a:r>
            </a:p>
          </p:txBody>
        </p:sp>
      </p:grpSp>
      <p:grpSp>
        <p:nvGrpSpPr>
          <p:cNvPr id="4" name="Group 3"/>
          <p:cNvGrpSpPr/>
          <p:nvPr/>
        </p:nvGrpSpPr>
        <p:grpSpPr>
          <a:xfrm>
            <a:off x="168537" y="3742691"/>
            <a:ext cx="8681421" cy="1848383"/>
            <a:chOff x="355003" y="4840000"/>
            <a:chExt cx="8681421" cy="1848383"/>
          </a:xfrm>
        </p:grpSpPr>
        <p:sp>
          <p:nvSpPr>
            <p:cNvPr id="23" name="Oval 22"/>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24" name="Oval 23"/>
            <p:cNvSpPr/>
            <p:nvPr/>
          </p:nvSpPr>
          <p:spPr bwMode="auto">
            <a:xfrm>
              <a:off x="4509248"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25" name="Oval 24"/>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26" name="Straight Arrow Connector 25"/>
            <p:cNvCxnSpPr>
              <a:stCxn id="25" idx="0"/>
              <a:endCxn id="23"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27" name="Straight Arrow Connector 26"/>
            <p:cNvCxnSpPr>
              <a:stCxn id="25" idx="0"/>
            </p:cNvCxnSpPr>
            <p:nvPr/>
          </p:nvCxnSpPr>
          <p:spPr bwMode="auto">
            <a:xfrm flipV="1">
              <a:off x="4412429" y="5316072"/>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8" name="TextBox 27"/>
            <p:cNvSpPr txBox="1"/>
            <p:nvPr/>
          </p:nvSpPr>
          <p:spPr>
            <a:xfrm>
              <a:off x="6461761" y="5461622"/>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89049175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(IV-2):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11" name="Oval 10"/>
          <p:cNvSpPr/>
          <p:nvPr/>
        </p:nvSpPr>
        <p:spPr bwMode="auto">
          <a:xfrm>
            <a:off x="355003"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12" name="Oval 11"/>
          <p:cNvSpPr/>
          <p:nvPr/>
        </p:nvSpPr>
        <p:spPr bwMode="auto">
          <a:xfrm>
            <a:off x="4509248"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13" name="Oval 12"/>
          <p:cNvSpPr/>
          <p:nvPr/>
        </p:nvSpPr>
        <p:spPr bwMode="auto">
          <a:xfrm>
            <a:off x="2459916" y="2142139"/>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5" name="Straight Arrow Connector 14"/>
          <p:cNvCxnSpPr>
            <a:stCxn id="13" idx="0"/>
            <a:endCxn id="11" idx="4"/>
          </p:cNvCxnSpPr>
          <p:nvPr/>
        </p:nvCxnSpPr>
        <p:spPr bwMode="auto">
          <a:xfrm flipH="1" flipV="1">
            <a:off x="2307516" y="1592132"/>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16" name="Straight Arrow Connector 15"/>
          <p:cNvCxnSpPr>
            <a:stCxn id="13" idx="0"/>
          </p:cNvCxnSpPr>
          <p:nvPr/>
        </p:nvCxnSpPr>
        <p:spPr bwMode="auto">
          <a:xfrm flipV="1">
            <a:off x="4412429" y="1592133"/>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0" name="TextBox 19"/>
          <p:cNvSpPr txBox="1"/>
          <p:nvPr/>
        </p:nvSpPr>
        <p:spPr>
          <a:xfrm>
            <a:off x="173554" y="2661095"/>
            <a:ext cx="8671388" cy="4093428"/>
          </a:xfrm>
          <a:prstGeom prst="rect">
            <a:avLst/>
          </a:prstGeom>
          <a:noFill/>
          <a:ln w="12700">
            <a:solidFill>
              <a:schemeClr val="tx1"/>
            </a:solidFill>
          </a:ln>
        </p:spPr>
        <p:txBody>
          <a:bodyPr wrap="square" rtlCol="0">
            <a:spAutoFit/>
          </a:bodyPr>
          <a:lstStyle/>
          <a:p>
            <a:r>
              <a:rPr lang="en-US" dirty="0" smtClean="0"/>
              <a:t>If we try to access foo from the unit and its descendants body(bodies)</a:t>
            </a:r>
          </a:p>
          <a:p>
            <a:r>
              <a:rPr lang="en-US" dirty="0" err="1"/>
              <a:t>A.foo</a:t>
            </a:r>
            <a:r>
              <a:rPr lang="en-US" dirty="0"/>
              <a:t> </a:t>
            </a:r>
            <a:r>
              <a:rPr lang="en-US" dirty="0" smtClean="0"/>
              <a:t>(&lt;</a:t>
            </a:r>
            <a:r>
              <a:rPr lang="en-US" dirty="0" err="1" smtClean="0"/>
              <a:t>exprS</a:t>
            </a:r>
            <a:r>
              <a:rPr lang="en-US" dirty="0"/>
              <a:t>&gt;) </a:t>
            </a:r>
            <a:r>
              <a:rPr lang="en-US" dirty="0" smtClean="0"/>
              <a:t>// </a:t>
            </a:r>
            <a:r>
              <a:rPr lang="en-US" dirty="0"/>
              <a:t>OK!</a:t>
            </a:r>
          </a:p>
          <a:p>
            <a:r>
              <a:rPr lang="en-US" dirty="0" err="1"/>
              <a:t>B.foo</a:t>
            </a:r>
            <a:r>
              <a:rPr lang="en-US" dirty="0"/>
              <a:t> </a:t>
            </a:r>
            <a:r>
              <a:rPr lang="en-US" dirty="0" smtClean="0"/>
              <a:t>(&lt;</a:t>
            </a:r>
            <a:r>
              <a:rPr lang="en-US" dirty="0" err="1" smtClean="0"/>
              <a:t>exprS</a:t>
            </a:r>
            <a:r>
              <a:rPr lang="en-US" dirty="0" smtClean="0"/>
              <a:t>&gt;) // </a:t>
            </a:r>
            <a:r>
              <a:rPr lang="en-US" dirty="0"/>
              <a:t>OK!</a:t>
            </a:r>
          </a:p>
          <a:p>
            <a:r>
              <a:rPr lang="en-US" dirty="0"/>
              <a:t>foo </a:t>
            </a:r>
            <a:r>
              <a:rPr lang="en-US" dirty="0" smtClean="0"/>
              <a:t>(&lt;</a:t>
            </a:r>
            <a:r>
              <a:rPr lang="en-US" dirty="0" err="1" smtClean="0"/>
              <a:t>exprS</a:t>
            </a:r>
            <a:r>
              <a:rPr lang="en-US" dirty="0"/>
              <a:t>&gt;) </a:t>
            </a:r>
            <a:r>
              <a:rPr lang="en-US" dirty="0" smtClean="0"/>
              <a:t>// </a:t>
            </a:r>
            <a:r>
              <a:rPr lang="en-US" b="1" dirty="0">
                <a:solidFill>
                  <a:srgbClr val="FF0000"/>
                </a:solidFill>
              </a:rPr>
              <a:t>X</a:t>
            </a:r>
            <a:r>
              <a:rPr lang="en-US" b="1" dirty="0" smtClean="0">
                <a:solidFill>
                  <a:srgbClr val="FF0000"/>
                </a:solidFill>
              </a:rPr>
              <a:t>! Compile time error!</a:t>
            </a:r>
            <a:endParaRPr lang="en-US" b="1" dirty="0">
              <a:solidFill>
                <a:srgbClr val="FF0000"/>
              </a:solidFill>
            </a:endParaRPr>
          </a:p>
          <a:p>
            <a:r>
              <a:rPr lang="en-US" dirty="0" smtClean="0"/>
              <a:t>If we try to access foo from the client code</a:t>
            </a:r>
          </a:p>
          <a:p>
            <a:r>
              <a:rPr lang="en-US" dirty="0"/>
              <a:t>c</a:t>
            </a:r>
            <a:r>
              <a:rPr lang="en-US" dirty="0" smtClean="0"/>
              <a:t>: C</a:t>
            </a:r>
          </a:p>
          <a:p>
            <a:r>
              <a:rPr lang="en-US" dirty="0" err="1" smtClean="0"/>
              <a:t>c.foo</a:t>
            </a:r>
            <a:r>
              <a:rPr lang="en-US" dirty="0" smtClean="0"/>
              <a:t> (&lt;</a:t>
            </a:r>
            <a:r>
              <a:rPr lang="en-US" dirty="0" err="1" smtClean="0"/>
              <a:t>exprS</a:t>
            </a:r>
            <a:r>
              <a:rPr lang="en-US" dirty="0"/>
              <a:t>&gt;) </a:t>
            </a:r>
            <a:r>
              <a:rPr lang="en-US" dirty="0" smtClean="0"/>
              <a:t>// </a:t>
            </a:r>
            <a:r>
              <a:rPr lang="en-US" b="1" dirty="0">
                <a:solidFill>
                  <a:srgbClr val="FF0000"/>
                </a:solidFill>
              </a:rPr>
              <a:t>X! </a:t>
            </a:r>
            <a:r>
              <a:rPr lang="en-US" b="1" dirty="0" smtClean="0">
                <a:solidFill>
                  <a:srgbClr val="FF0000"/>
                </a:solidFill>
              </a:rPr>
              <a:t>Ambiguity! Compile </a:t>
            </a:r>
            <a:r>
              <a:rPr lang="en-US" b="1" dirty="0">
                <a:solidFill>
                  <a:srgbClr val="FF0000"/>
                </a:solidFill>
              </a:rPr>
              <a:t>time error!</a:t>
            </a:r>
          </a:p>
          <a:p>
            <a:r>
              <a:rPr lang="en-US" dirty="0" smtClean="0"/>
              <a:t>But even in case of polymorphic assignment</a:t>
            </a:r>
          </a:p>
          <a:p>
            <a:r>
              <a:rPr lang="en-US" dirty="0"/>
              <a:t>a</a:t>
            </a:r>
            <a:r>
              <a:rPr lang="en-US" dirty="0" smtClean="0"/>
              <a:t>: A </a:t>
            </a:r>
            <a:r>
              <a:rPr lang="en-US" b="1" dirty="0" smtClean="0"/>
              <a:t>is</a:t>
            </a:r>
            <a:r>
              <a:rPr lang="en-US" dirty="0" smtClean="0"/>
              <a:t> C()</a:t>
            </a:r>
          </a:p>
          <a:p>
            <a:r>
              <a:rPr lang="en-US" dirty="0" err="1" smtClean="0"/>
              <a:t>a.foo</a:t>
            </a:r>
            <a:r>
              <a:rPr lang="en-US" dirty="0" smtClean="0"/>
              <a:t> (&lt;</a:t>
            </a:r>
            <a:r>
              <a:rPr lang="en-US" dirty="0" err="1" smtClean="0"/>
              <a:t>exprS</a:t>
            </a:r>
            <a:r>
              <a:rPr lang="en-US" dirty="0" smtClean="0"/>
              <a:t>&gt;) // OK! Version from A is to be called</a:t>
            </a:r>
          </a:p>
          <a:p>
            <a:r>
              <a:rPr lang="en-US" dirty="0" smtClean="0"/>
              <a:t>The key thing here that foo from A and foo from B come from different seeds!</a:t>
            </a:r>
          </a:p>
        </p:txBody>
      </p:sp>
    </p:spTree>
    <p:extLst>
      <p:ext uri="{BB962C8B-B14F-4D97-AF65-F5344CB8AC3E}">
        <p14:creationId xmlns:p14="http://schemas.microsoft.com/office/powerpoint/2010/main" val="108164106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 general scheme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2" name="TextBox 1"/>
          <p:cNvSpPr txBox="1"/>
          <p:nvPr/>
        </p:nvSpPr>
        <p:spPr>
          <a:xfrm>
            <a:off x="139850" y="1108038"/>
            <a:ext cx="8864302" cy="4708981"/>
          </a:xfrm>
          <a:prstGeom prst="rect">
            <a:avLst/>
          </a:prstGeom>
          <a:noFill/>
        </p:spPr>
        <p:txBody>
          <a:bodyPr wrap="square" rtlCol="0">
            <a:spAutoFit/>
          </a:bodyPr>
          <a:lstStyle/>
          <a:p>
            <a:r>
              <a:rPr lang="en-US" dirty="0" smtClean="0"/>
              <a:t> 2 routines foo (&lt;S1&gt;)&lt;B1&gt; and foo (&lt;S2&gt;) &lt;B2&gt; inherited</a:t>
            </a:r>
          </a:p>
          <a:p>
            <a:endParaRPr lang="en-US" dirty="0"/>
          </a:p>
          <a:p>
            <a:pPr marL="342900" indent="-342900">
              <a:buFont typeface="Arial" panose="020B0604020202020204" pitchFamily="34" charset="0"/>
              <a:buChar char="•"/>
            </a:pPr>
            <a:r>
              <a:rPr lang="en-US" dirty="0" smtClean="0"/>
              <a:t>S1 = S2</a:t>
            </a:r>
          </a:p>
          <a:p>
            <a:pPr marL="800100" lvl="1" indent="-342900">
              <a:buFont typeface="Arial" panose="020B0604020202020204" pitchFamily="34" charset="0"/>
              <a:buChar char="•"/>
            </a:pPr>
            <a:r>
              <a:rPr lang="en-US" dirty="0" smtClean="0"/>
              <a:t>B1 = B2 – the same routine – OK!</a:t>
            </a:r>
          </a:p>
          <a:p>
            <a:pPr marL="800100" lvl="1" indent="-342900">
              <a:buFont typeface="Arial" panose="020B0604020202020204" pitchFamily="34" charset="0"/>
              <a:buChar char="•"/>
            </a:pPr>
            <a:r>
              <a:rPr lang="en-US" dirty="0" smtClean="0"/>
              <a:t>B1 != B2 =&gt; ambiguity – on access compile time error!</a:t>
            </a:r>
          </a:p>
          <a:p>
            <a:pPr marL="342900" indent="-342900">
              <a:buFont typeface="Arial" panose="020B0604020202020204" pitchFamily="34" charset="0"/>
              <a:buChar char="•"/>
            </a:pPr>
            <a:r>
              <a:rPr lang="en-US" dirty="0" smtClean="0"/>
              <a:t>S1 != S2 – 2 different routines! To solve select case!</a:t>
            </a:r>
          </a:p>
          <a:p>
            <a:pPr marL="342900" indent="-342900">
              <a:buFont typeface="Arial" panose="020B0604020202020204" pitchFamily="34" charset="0"/>
              <a:buChar char="•"/>
            </a:pPr>
            <a:r>
              <a:rPr lang="en-US" dirty="0" smtClean="0"/>
              <a:t>S1 != S2 and override with S3 -&gt; S1 and S3-&gt;S2 – OK!</a:t>
            </a:r>
          </a:p>
          <a:p>
            <a:pPr marL="342900" indent="-342900">
              <a:buFont typeface="Arial" panose="020B0604020202020204" pitchFamily="34" charset="0"/>
              <a:buChar char="•"/>
            </a:pPr>
            <a:endParaRPr lang="en-US" dirty="0"/>
          </a:p>
          <a:p>
            <a:r>
              <a:rPr lang="en-US" dirty="0" smtClean="0"/>
              <a:t>2 attributes </a:t>
            </a:r>
            <a:r>
              <a:rPr lang="en-US" dirty="0" err="1" smtClean="0"/>
              <a:t>attr</a:t>
            </a:r>
            <a:r>
              <a:rPr lang="en-US" dirty="0" smtClean="0"/>
              <a:t>: T1 and </a:t>
            </a:r>
            <a:r>
              <a:rPr lang="en-US" dirty="0" err="1" smtClean="0"/>
              <a:t>attr</a:t>
            </a:r>
            <a:r>
              <a:rPr lang="en-US" dirty="0" smtClean="0"/>
              <a:t>: T2 inherited</a:t>
            </a:r>
          </a:p>
          <a:p>
            <a:pPr marL="342900" indent="-342900">
              <a:buFont typeface="Arial" panose="020B0604020202020204" pitchFamily="34" charset="0"/>
              <a:buChar char="•"/>
            </a:pPr>
            <a:r>
              <a:rPr lang="en-US" dirty="0" smtClean="0"/>
              <a:t>T1 = T2 – the same attribute – OK!</a:t>
            </a:r>
          </a:p>
          <a:p>
            <a:pPr marL="342900" indent="-342900">
              <a:buFont typeface="Arial" panose="020B0604020202020204" pitchFamily="34" charset="0"/>
              <a:buChar char="•"/>
            </a:pPr>
            <a:r>
              <a:rPr lang="en-US" dirty="0" smtClean="0"/>
              <a:t>T1 != T2- 2 different attributes! To solve select case!</a:t>
            </a:r>
          </a:p>
          <a:p>
            <a:pPr marL="342900" indent="-342900">
              <a:buFont typeface="Arial" panose="020B0604020202020204" pitchFamily="34" charset="0"/>
              <a:buChar char="•"/>
            </a:pPr>
            <a:r>
              <a:rPr lang="en-US" dirty="0"/>
              <a:t>o</a:t>
            </a:r>
            <a:r>
              <a:rPr lang="en-US" dirty="0" smtClean="0"/>
              <a:t>verride </a:t>
            </a:r>
            <a:r>
              <a:rPr lang="en-US" dirty="0" err="1" smtClean="0"/>
              <a:t>attr</a:t>
            </a:r>
            <a:r>
              <a:rPr lang="en-US" dirty="0" smtClean="0"/>
              <a:t> : T3 – when T3 -&gt; T1 and T3 -&gt; T2 – OK!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r>
              <a:rPr lang="en-US" dirty="0" smtClean="0"/>
              <a:t>Routines and attributes are not much different while inheriting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61047327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(VI): cat calls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 override foo (&lt;S4&gt;) &lt;B4&gt;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623747" y="4742915"/>
            <a:ext cx="7799491" cy="1938992"/>
          </a:xfrm>
          <a:prstGeom prst="rect">
            <a:avLst/>
          </a:prstGeom>
          <a:noFill/>
          <a:ln w="12700">
            <a:solidFill>
              <a:schemeClr val="tx1"/>
            </a:solidFill>
          </a:ln>
        </p:spPr>
        <p:txBody>
          <a:bodyPr wrap="square" rtlCol="0">
            <a:spAutoFit/>
          </a:bodyPr>
          <a:lstStyle/>
          <a:p>
            <a:r>
              <a:rPr lang="en-US" dirty="0" smtClean="0"/>
              <a:t>S1 != S4, S2-&gt;S1, S3-&gt;S1, S4-&gt;S2 &amp; S4-&gt;S3, &lt;</a:t>
            </a:r>
            <a:r>
              <a:rPr lang="en-US" dirty="0" err="1" smtClean="0"/>
              <a:t>exprType</a:t>
            </a:r>
            <a:r>
              <a:rPr lang="en-US" dirty="0" smtClean="0"/>
              <a:t>&gt; -&gt;S4</a:t>
            </a:r>
          </a:p>
          <a:p>
            <a:r>
              <a:rPr lang="en-US" dirty="0"/>
              <a:t>a</a:t>
            </a:r>
            <a:r>
              <a:rPr lang="en-US" dirty="0" smtClean="0"/>
              <a:t>: A </a:t>
            </a:r>
            <a:r>
              <a:rPr lang="en-US" b="1" dirty="0" smtClean="0"/>
              <a:t>is</a:t>
            </a:r>
            <a:r>
              <a:rPr lang="en-US" dirty="0" smtClean="0"/>
              <a:t> D()</a:t>
            </a:r>
          </a:p>
          <a:p>
            <a:r>
              <a:rPr lang="en-US" dirty="0" err="1" smtClean="0"/>
              <a:t>a.foo</a:t>
            </a:r>
            <a:r>
              <a:rPr lang="en-US" dirty="0" smtClean="0"/>
              <a:t> (&lt;</a:t>
            </a:r>
            <a:r>
              <a:rPr lang="en-US" dirty="0" err="1" smtClean="0"/>
              <a:t>exprType</a:t>
            </a:r>
            <a:r>
              <a:rPr lang="en-US" dirty="0" smtClean="0"/>
              <a:t>&gt;) // version from D must be called!</a:t>
            </a:r>
          </a:p>
          <a:p>
            <a:r>
              <a:rPr lang="en-US" dirty="0" smtClean="0"/>
              <a:t>if </a:t>
            </a:r>
            <a:r>
              <a:rPr lang="en-US" dirty="0" err="1" smtClean="0"/>
              <a:t>exprType</a:t>
            </a:r>
            <a:r>
              <a:rPr lang="en-US" dirty="0" smtClean="0"/>
              <a:t> -&gt; S1 – that is a cat call!!! System wide check required.</a:t>
            </a:r>
          </a:p>
        </p:txBody>
      </p:sp>
    </p:spTree>
    <p:extLst>
      <p:ext uri="{BB962C8B-B14F-4D97-AF65-F5344CB8AC3E}">
        <p14:creationId xmlns:p14="http://schemas.microsoft.com/office/powerpoint/2010/main" val="226102028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(VII): select case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172123" y="4173966"/>
            <a:ext cx="8638390" cy="1938992"/>
          </a:xfrm>
          <a:prstGeom prst="rect">
            <a:avLst/>
          </a:prstGeom>
          <a:noFill/>
          <a:ln w="12700">
            <a:solidFill>
              <a:schemeClr val="tx1"/>
            </a:solidFill>
          </a:ln>
        </p:spPr>
        <p:txBody>
          <a:bodyPr wrap="square" rtlCol="0">
            <a:spAutoFit/>
          </a:bodyPr>
          <a:lstStyle/>
          <a:p>
            <a:r>
              <a:rPr lang="en-US" dirty="0" smtClean="0"/>
              <a:t>S2-&gt;S1, S3-&gt;S1, S4-&gt;S2 &amp; S4 -&gt; S3, S5 -&gt; S1</a:t>
            </a:r>
          </a:p>
          <a:p>
            <a:r>
              <a:rPr lang="en-US" dirty="0"/>
              <a:t>a</a:t>
            </a:r>
            <a:r>
              <a:rPr lang="en-US" dirty="0" smtClean="0"/>
              <a:t>: A </a:t>
            </a:r>
            <a:r>
              <a:rPr lang="en-US" b="1" dirty="0" smtClean="0"/>
              <a:t>is</a:t>
            </a:r>
            <a:r>
              <a:rPr lang="en-US" dirty="0" smtClean="0"/>
              <a:t> D()</a:t>
            </a:r>
          </a:p>
          <a:p>
            <a:r>
              <a:rPr lang="en-US" dirty="0" err="1" smtClean="0"/>
              <a:t>a.foo</a:t>
            </a:r>
            <a:r>
              <a:rPr lang="en-US" dirty="0" smtClean="0"/>
              <a:t> (&lt;S2&gt;) // version from B must be called! OK!</a:t>
            </a:r>
          </a:p>
          <a:p>
            <a:r>
              <a:rPr lang="en-US" dirty="0" err="1"/>
              <a:t>a.foo</a:t>
            </a:r>
            <a:r>
              <a:rPr lang="en-US" dirty="0"/>
              <a:t> (&lt;</a:t>
            </a:r>
            <a:r>
              <a:rPr lang="en-US" dirty="0" smtClean="0"/>
              <a:t>S3&gt;) </a:t>
            </a:r>
            <a:r>
              <a:rPr lang="en-US" dirty="0"/>
              <a:t>// version from </a:t>
            </a:r>
            <a:r>
              <a:rPr lang="en-US" dirty="0" smtClean="0"/>
              <a:t>C </a:t>
            </a:r>
            <a:r>
              <a:rPr lang="en-US" dirty="0"/>
              <a:t>must be called</a:t>
            </a:r>
            <a:r>
              <a:rPr lang="en-US" dirty="0" smtClean="0"/>
              <a:t>! OK!</a:t>
            </a:r>
          </a:p>
          <a:p>
            <a:r>
              <a:rPr lang="en-US" dirty="0" err="1" smtClean="0"/>
              <a:t>a.foo</a:t>
            </a:r>
            <a:r>
              <a:rPr lang="en-US" dirty="0" smtClean="0"/>
              <a:t> (&lt;S4&gt;) // ambiguity – need select one</a:t>
            </a:r>
            <a:endParaRPr lang="en-US" b="1" dirty="0" smtClean="0">
              <a:solidFill>
                <a:srgbClr val="FF0000"/>
              </a:solidFill>
            </a:endParaRPr>
          </a:p>
          <a:p>
            <a:r>
              <a:rPr lang="en-US" dirty="0" err="1"/>
              <a:t>a.foo</a:t>
            </a:r>
            <a:r>
              <a:rPr lang="en-US" dirty="0"/>
              <a:t> (&lt;</a:t>
            </a:r>
            <a:r>
              <a:rPr lang="en-US" dirty="0" smtClean="0"/>
              <a:t>S5&gt;) </a:t>
            </a:r>
            <a:r>
              <a:rPr lang="en-US" dirty="0"/>
              <a:t>// </a:t>
            </a:r>
            <a:r>
              <a:rPr lang="en-US" dirty="0" smtClean="0"/>
              <a:t>cat call</a:t>
            </a:r>
          </a:p>
        </p:txBody>
      </p:sp>
    </p:spTree>
    <p:extLst>
      <p:ext uri="{BB962C8B-B14F-4D97-AF65-F5344CB8AC3E}">
        <p14:creationId xmlns:p14="http://schemas.microsoft.com/office/powerpoint/2010/main" val="16687506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350982"/>
            <a:ext cx="9143999" cy="6216073"/>
          </a:xfrm>
        </p:spPr>
        <p:txBody>
          <a:bodyPr/>
          <a:lstStyle/>
          <a:p>
            <a:pPr marL="0" indent="0">
              <a:buNone/>
            </a:pPr>
            <a:r>
              <a:rPr lang="en-US" altLang="en-US" sz="1800" dirty="0" smtClean="0">
                <a:solidFill>
                  <a:srgbClr val="0000FF"/>
                </a:solidFill>
                <a:latin typeface="Lucida Console" pitchFamily="49" charset="0"/>
                <a:cs typeface="Calibri" pitchFamily="34" charset="0"/>
              </a:rPr>
              <a:t>// Source #1</a:t>
            </a:r>
            <a:endParaRPr lang="en-US" altLang="en-US" sz="1800" b="1" dirty="0" smtClean="0">
              <a:solidFill>
                <a:schemeClr val="accent5">
                  <a:lumMod val="50000"/>
                </a:schemeClr>
              </a:solidFill>
              <a:latin typeface="Lucida Console" pitchFamily="49" charset="0"/>
              <a:cs typeface="Calibri" pitchFamily="34" charset="0"/>
            </a:endParaRPr>
          </a:p>
          <a:p>
            <a:pPr marL="0" indent="0">
              <a:buNone/>
            </a:pPr>
            <a:r>
              <a:rPr lang="en-US" altLang="en-US" sz="1800" b="1" dirty="0" smtClean="0">
                <a:solidFill>
                  <a:schemeClr val="accent5">
                    <a:lumMod val="50000"/>
                  </a:schemeClr>
                </a:solidFill>
                <a:latin typeface="Lucida Console" pitchFamily="49" charset="0"/>
                <a:cs typeface="Calibri" pitchFamily="34" charset="0"/>
              </a:rPr>
              <a:t>abstract </a:t>
            </a:r>
            <a:r>
              <a:rPr lang="en-US" altLang="en-US" sz="1800" b="1" dirty="0">
                <a:solidFill>
                  <a:schemeClr val="accent5">
                    <a:lumMod val="50000"/>
                  </a:schemeClr>
                </a:solidFill>
                <a:latin typeface="Lucida Console" pitchFamily="49" charset="0"/>
                <a:cs typeface="Calibri" pitchFamily="34" charset="0"/>
              </a:rPr>
              <a:t>unit </a:t>
            </a:r>
            <a:r>
              <a:rPr lang="en-US" altLang="en-US" sz="1800" dirty="0">
                <a:solidFill>
                  <a:srgbClr val="0000FF"/>
                </a:solidFill>
                <a:latin typeface="Lucida Console" pitchFamily="49" charset="0"/>
                <a:cs typeface="Calibri" pitchFamily="34" charset="0"/>
              </a:rPr>
              <a:t>Figure </a:t>
            </a:r>
            <a:r>
              <a:rPr lang="en-US" altLang="en-US" sz="1800" b="1" dirty="0">
                <a:solidFill>
                  <a:schemeClr val="accent5">
                    <a:lumMod val="50000"/>
                  </a:schemeClr>
                </a:solidFill>
                <a:latin typeface="Lucida Console" pitchFamily="49" charset="0"/>
                <a:cs typeface="Calibri" pitchFamily="34" charset="0"/>
              </a:rPr>
              <a:t>is</a:t>
            </a:r>
          </a:p>
          <a:p>
            <a:pPr marL="0" indent="0">
              <a:buNone/>
            </a:pPr>
            <a:r>
              <a:rPr lang="en-US" altLang="en-US" sz="1800" dirty="0">
                <a:solidFill>
                  <a:srgbClr val="0000FF"/>
                </a:solidFill>
                <a:latin typeface="Lucida Console" pitchFamily="49" charset="0"/>
                <a:cs typeface="Calibri" pitchFamily="34" charset="0"/>
              </a:rPr>
              <a:t>     </a:t>
            </a:r>
            <a:r>
              <a:rPr lang="en-US" altLang="en-US" sz="1800" dirty="0" err="1" smtClean="0">
                <a:solidFill>
                  <a:srgbClr val="0000FF"/>
                </a:solidFill>
                <a:latin typeface="Lucida Console" pitchFamily="49" charset="0"/>
                <a:cs typeface="Calibri" pitchFamily="34" charset="0"/>
              </a:rPr>
              <a:t>inscribedInto</a:t>
            </a:r>
            <a:r>
              <a:rPr lang="en-US" altLang="en-US" sz="1800" dirty="0" smtClean="0">
                <a:solidFill>
                  <a:srgbClr val="0000FF"/>
                </a:solidFill>
                <a:latin typeface="Lucida Console" pitchFamily="49" charset="0"/>
                <a:cs typeface="Calibri" pitchFamily="34" charset="0"/>
              </a:rPr>
              <a:t> </a:t>
            </a:r>
            <a:r>
              <a:rPr lang="en-US" altLang="en-US" sz="1800" dirty="0">
                <a:solidFill>
                  <a:srgbClr val="0000FF"/>
                </a:solidFill>
                <a:latin typeface="Lucida Console" pitchFamily="49" charset="0"/>
                <a:cs typeface="Calibri" pitchFamily="34" charset="0"/>
              </a:rPr>
              <a:t>(other: Figure): Boolean </a:t>
            </a:r>
            <a:r>
              <a:rPr lang="en-US" altLang="en-US" sz="1800" b="1" dirty="0">
                <a:solidFill>
                  <a:schemeClr val="accent5">
                    <a:lumMod val="50000"/>
                  </a:schemeClr>
                </a:solidFill>
                <a:latin typeface="Lucida Console" pitchFamily="49" charset="0"/>
                <a:cs typeface="Calibri" pitchFamily="34" charset="0"/>
              </a:rPr>
              <a:t>is</a:t>
            </a:r>
            <a:r>
              <a:rPr lang="en-US" altLang="en-US" sz="1800" dirty="0">
                <a:solidFill>
                  <a:srgbClr val="0000FF"/>
                </a:solidFill>
                <a:latin typeface="Lucida Console" pitchFamily="49" charset="0"/>
                <a:cs typeface="Calibri" pitchFamily="34" charset="0"/>
              </a:rPr>
              <a:t> </a:t>
            </a:r>
            <a:r>
              <a:rPr lang="en-US" altLang="en-US" sz="1800" b="1" dirty="0">
                <a:solidFill>
                  <a:schemeClr val="accent5">
                    <a:lumMod val="50000"/>
                  </a:schemeClr>
                </a:solidFill>
                <a:latin typeface="Lucida Console" pitchFamily="49" charset="0"/>
                <a:cs typeface="Calibri" pitchFamily="34" charset="0"/>
              </a:rPr>
              <a:t>abstract     </a:t>
            </a:r>
          </a:p>
          <a:p>
            <a:pPr marL="0" indent="0">
              <a:buNone/>
            </a:pPr>
            <a:r>
              <a:rPr lang="en-US" altLang="en-US" sz="1800" b="1" dirty="0">
                <a:solidFill>
                  <a:schemeClr val="accent5">
                    <a:lumMod val="50000"/>
                  </a:schemeClr>
                </a:solidFill>
                <a:latin typeface="Lucida Console" pitchFamily="49" charset="0"/>
                <a:cs typeface="Calibri" pitchFamily="34" charset="0"/>
              </a:rPr>
              <a:t>end</a:t>
            </a:r>
          </a:p>
          <a:p>
            <a:pPr marL="0" indent="0">
              <a:buNone/>
            </a:pPr>
            <a:r>
              <a:rPr lang="en-US" altLang="en-US" sz="1800" dirty="0">
                <a:solidFill>
                  <a:srgbClr val="0000FF"/>
                </a:solidFill>
                <a:latin typeface="Lucida Console" pitchFamily="49" charset="0"/>
                <a:cs typeface="Calibri" pitchFamily="34" charset="0"/>
              </a:rPr>
              <a:t>// Source </a:t>
            </a:r>
            <a:r>
              <a:rPr lang="en-US" altLang="en-US" sz="1800" dirty="0" smtClean="0">
                <a:solidFill>
                  <a:srgbClr val="0000FF"/>
                </a:solidFill>
                <a:latin typeface="Lucida Console" pitchFamily="49" charset="0"/>
                <a:cs typeface="Calibri" pitchFamily="34" charset="0"/>
              </a:rPr>
              <a:t>#2</a:t>
            </a:r>
            <a:endParaRPr lang="en-US" altLang="en-US" sz="1800" b="1" dirty="0">
              <a:solidFill>
                <a:schemeClr val="accent5">
                  <a:lumMod val="50000"/>
                </a:schemeClr>
              </a:solidFill>
              <a:latin typeface="Lucida Console" pitchFamily="49" charset="0"/>
              <a:cs typeface="Calibri" pitchFamily="34" charset="0"/>
            </a:endParaRPr>
          </a:p>
          <a:p>
            <a:pPr marL="0" indent="0">
              <a:buNone/>
            </a:pPr>
            <a:r>
              <a:rPr lang="en-US" altLang="en-US" sz="1800" b="1" dirty="0" smtClean="0">
                <a:solidFill>
                  <a:schemeClr val="accent5">
                    <a:lumMod val="50000"/>
                  </a:schemeClr>
                </a:solidFill>
                <a:latin typeface="Lucida Console" pitchFamily="49" charset="0"/>
                <a:cs typeface="Calibri" pitchFamily="34" charset="0"/>
              </a:rPr>
              <a:t>unit </a:t>
            </a:r>
            <a:r>
              <a:rPr lang="en-US" altLang="en-US" sz="1800" dirty="0">
                <a:solidFill>
                  <a:srgbClr val="0000FF"/>
                </a:solidFill>
                <a:latin typeface="Lucida Console" pitchFamily="49" charset="0"/>
                <a:cs typeface="Calibri" pitchFamily="34" charset="0"/>
              </a:rPr>
              <a:t>Circle </a:t>
            </a:r>
            <a:r>
              <a:rPr lang="en-US" altLang="en-US" sz="1800" b="1" dirty="0">
                <a:solidFill>
                  <a:schemeClr val="accent5">
                    <a:lumMod val="50000"/>
                  </a:schemeClr>
                </a:solidFill>
                <a:latin typeface="Lucida Console" pitchFamily="49" charset="0"/>
                <a:cs typeface="Calibri" pitchFamily="34" charset="0"/>
              </a:rPr>
              <a:t>extend</a:t>
            </a:r>
            <a:r>
              <a:rPr lang="en-US" altLang="en-US" sz="1800" dirty="0">
                <a:solidFill>
                  <a:srgbClr val="0000FF"/>
                </a:solidFill>
                <a:latin typeface="Lucida Console" pitchFamily="49" charset="0"/>
                <a:cs typeface="Calibri" pitchFamily="34" charset="0"/>
              </a:rPr>
              <a:t> Figure </a:t>
            </a:r>
            <a:r>
              <a:rPr lang="en-US" altLang="en-US" sz="1800" b="1" dirty="0">
                <a:solidFill>
                  <a:schemeClr val="accent5">
                    <a:lumMod val="50000"/>
                  </a:schemeClr>
                </a:solidFill>
                <a:latin typeface="Lucida Console" pitchFamily="49" charset="0"/>
                <a:cs typeface="Calibri" pitchFamily="34" charset="0"/>
              </a:rPr>
              <a:t>is</a:t>
            </a:r>
          </a:p>
          <a:p>
            <a:pPr marL="0" indent="0">
              <a:buNone/>
            </a:pPr>
            <a:r>
              <a:rPr lang="en-US" altLang="en-US" sz="1800" dirty="0">
                <a:solidFill>
                  <a:srgbClr val="0000FF"/>
                </a:solidFill>
                <a:latin typeface="Lucida Console" pitchFamily="49" charset="0"/>
                <a:cs typeface="Calibri" pitchFamily="34" charset="0"/>
              </a:rPr>
              <a:t> </a:t>
            </a:r>
            <a:r>
              <a:rPr lang="en-US" altLang="en-US" sz="1800" b="1" dirty="0">
                <a:solidFill>
                  <a:schemeClr val="accent5">
                    <a:lumMod val="50000"/>
                  </a:schemeClr>
                </a:solidFill>
                <a:latin typeface="Lucida Console" pitchFamily="49" charset="0"/>
                <a:cs typeface="Calibri" pitchFamily="34" charset="0"/>
              </a:rPr>
              <a:t>override</a:t>
            </a:r>
            <a:r>
              <a:rPr lang="en-US" altLang="en-US" sz="1800" dirty="0">
                <a:solidFill>
                  <a:srgbClr val="0000FF"/>
                </a:solidFill>
                <a:latin typeface="Lucida Console" pitchFamily="49" charset="0"/>
                <a:cs typeface="Calibri" pitchFamily="34" charset="0"/>
              </a:rPr>
              <a:t> </a:t>
            </a:r>
            <a:r>
              <a:rPr lang="en-US" altLang="en-US" sz="1800" dirty="0" err="1" smtClean="0">
                <a:solidFill>
                  <a:srgbClr val="0000FF"/>
                </a:solidFill>
                <a:latin typeface="Lucida Console" pitchFamily="49" charset="0"/>
                <a:cs typeface="Calibri" pitchFamily="34" charset="0"/>
              </a:rPr>
              <a:t>inscribedInto</a:t>
            </a:r>
            <a:r>
              <a:rPr lang="en-US" altLang="en-US" sz="1800" dirty="0" smtClean="0">
                <a:solidFill>
                  <a:srgbClr val="0000FF"/>
                </a:solidFill>
                <a:latin typeface="Lucida Console" pitchFamily="49" charset="0"/>
                <a:cs typeface="Calibri" pitchFamily="34" charset="0"/>
              </a:rPr>
              <a:t> </a:t>
            </a:r>
            <a:r>
              <a:rPr lang="en-US" altLang="en-US" sz="1800" dirty="0">
                <a:solidFill>
                  <a:srgbClr val="0000FF"/>
                </a:solidFill>
                <a:latin typeface="Lucida Console" pitchFamily="49" charset="0"/>
                <a:cs typeface="Calibri" pitchFamily="34" charset="0"/>
              </a:rPr>
              <a:t>(other: Circle): Boolean </a:t>
            </a:r>
            <a:r>
              <a:rPr lang="en-US" altLang="en-US" sz="1800" b="1" dirty="0" smtClean="0">
                <a:solidFill>
                  <a:schemeClr val="accent5">
                    <a:lumMod val="50000"/>
                  </a:schemeClr>
                </a:solidFill>
                <a:latin typeface="Lucida Console" pitchFamily="49" charset="0"/>
                <a:cs typeface="Calibri" pitchFamily="34" charset="0"/>
              </a:rPr>
              <a:t>is </a:t>
            </a:r>
            <a:r>
              <a:rPr lang="en-US" altLang="en-US" sz="1800" dirty="0">
                <a:solidFill>
                  <a:srgbClr val="0000FF"/>
                </a:solidFill>
                <a:latin typeface="Lucida Console" pitchFamily="49" charset="0"/>
                <a:cs typeface="Calibri" pitchFamily="34" charset="0"/>
              </a:rPr>
              <a:t>…</a:t>
            </a:r>
            <a:r>
              <a:rPr lang="en-US" altLang="en-US" sz="1800" b="1" dirty="0" smtClean="0">
                <a:solidFill>
                  <a:schemeClr val="accent5">
                    <a:lumMod val="50000"/>
                  </a:schemeClr>
                </a:solidFill>
                <a:latin typeface="Lucida Console" pitchFamily="49" charset="0"/>
                <a:cs typeface="Calibri" pitchFamily="34" charset="0"/>
              </a:rPr>
              <a:t> end</a:t>
            </a:r>
            <a:endParaRPr lang="en-US" altLang="en-US" sz="1800" b="1" dirty="0">
              <a:solidFill>
                <a:schemeClr val="accent5">
                  <a:lumMod val="50000"/>
                </a:schemeClr>
              </a:solidFill>
              <a:latin typeface="Lucida Console" pitchFamily="49" charset="0"/>
              <a:cs typeface="Calibri" pitchFamily="34" charset="0"/>
            </a:endParaRPr>
          </a:p>
          <a:p>
            <a:pPr marL="0" indent="0">
              <a:buNone/>
            </a:pPr>
            <a:r>
              <a:rPr lang="en-US" altLang="en-US" sz="1800" b="1" dirty="0">
                <a:solidFill>
                  <a:schemeClr val="accent5">
                    <a:lumMod val="50000"/>
                  </a:schemeClr>
                </a:solidFill>
                <a:latin typeface="Lucida Console" pitchFamily="49" charset="0"/>
                <a:cs typeface="Calibri" pitchFamily="34" charset="0"/>
              </a:rPr>
              <a:t>end</a:t>
            </a:r>
          </a:p>
          <a:p>
            <a:pPr marL="0" indent="0">
              <a:buNone/>
            </a:pPr>
            <a:r>
              <a:rPr lang="en-US" altLang="en-US" sz="1800" dirty="0">
                <a:solidFill>
                  <a:srgbClr val="0000FF"/>
                </a:solidFill>
                <a:latin typeface="Lucida Console" pitchFamily="49" charset="0"/>
                <a:cs typeface="Calibri" pitchFamily="34" charset="0"/>
              </a:rPr>
              <a:t>// Source </a:t>
            </a:r>
            <a:r>
              <a:rPr lang="en-US" altLang="en-US" sz="1800" dirty="0" smtClean="0">
                <a:solidFill>
                  <a:srgbClr val="0000FF"/>
                </a:solidFill>
                <a:latin typeface="Lucida Console" pitchFamily="49" charset="0"/>
                <a:cs typeface="Calibri" pitchFamily="34" charset="0"/>
              </a:rPr>
              <a:t>#3</a:t>
            </a:r>
            <a:endParaRPr lang="en-US" altLang="en-US" sz="1800" b="1" dirty="0">
              <a:solidFill>
                <a:schemeClr val="accent5">
                  <a:lumMod val="50000"/>
                </a:schemeClr>
              </a:solidFill>
              <a:latin typeface="Lucida Console" pitchFamily="49" charset="0"/>
              <a:cs typeface="Calibri" pitchFamily="34" charset="0"/>
            </a:endParaRPr>
          </a:p>
          <a:p>
            <a:pPr marL="0" indent="0">
              <a:buNone/>
            </a:pPr>
            <a:r>
              <a:rPr lang="en-US" altLang="en-US" sz="1800" b="1" dirty="0" smtClean="0">
                <a:solidFill>
                  <a:schemeClr val="accent5">
                    <a:lumMod val="50000"/>
                  </a:schemeClr>
                </a:solidFill>
                <a:latin typeface="Lucida Console" pitchFamily="49" charset="0"/>
                <a:cs typeface="Calibri" pitchFamily="34" charset="0"/>
              </a:rPr>
              <a:t>unit </a:t>
            </a:r>
            <a:r>
              <a:rPr lang="en-US" altLang="en-US" sz="1800" dirty="0" smtClean="0">
                <a:solidFill>
                  <a:srgbClr val="0000FF"/>
                </a:solidFill>
                <a:latin typeface="Lucida Console" pitchFamily="49" charset="0"/>
                <a:cs typeface="Calibri" pitchFamily="34" charset="0"/>
              </a:rPr>
              <a:t>Triangle </a:t>
            </a:r>
            <a:r>
              <a:rPr lang="en-US" altLang="en-US" sz="1800" b="1" dirty="0">
                <a:solidFill>
                  <a:schemeClr val="accent5">
                    <a:lumMod val="50000"/>
                  </a:schemeClr>
                </a:solidFill>
                <a:latin typeface="Lucida Console" pitchFamily="49" charset="0"/>
                <a:cs typeface="Calibri" pitchFamily="34" charset="0"/>
              </a:rPr>
              <a:t>extend</a:t>
            </a:r>
            <a:r>
              <a:rPr lang="en-US" altLang="en-US" sz="1800" dirty="0">
                <a:solidFill>
                  <a:srgbClr val="0000FF"/>
                </a:solidFill>
                <a:latin typeface="Lucida Console" pitchFamily="49" charset="0"/>
                <a:cs typeface="Calibri" pitchFamily="34" charset="0"/>
              </a:rPr>
              <a:t> Figure </a:t>
            </a:r>
            <a:r>
              <a:rPr lang="en-US" altLang="en-US" sz="1800" b="1" dirty="0" smtClean="0">
                <a:solidFill>
                  <a:schemeClr val="accent5">
                    <a:lumMod val="50000"/>
                  </a:schemeClr>
                </a:solidFill>
                <a:latin typeface="Lucida Console" pitchFamily="49" charset="0"/>
                <a:cs typeface="Calibri" pitchFamily="34" charset="0"/>
              </a:rPr>
              <a:t>is</a:t>
            </a:r>
          </a:p>
          <a:p>
            <a:pPr marL="0" indent="0">
              <a:buNone/>
            </a:pPr>
            <a:r>
              <a:rPr lang="en-US" altLang="en-US" sz="1800" dirty="0">
                <a:solidFill>
                  <a:srgbClr val="0000FF"/>
                </a:solidFill>
                <a:latin typeface="Lucida Console" pitchFamily="49" charset="0"/>
                <a:cs typeface="Calibri" pitchFamily="34" charset="0"/>
              </a:rPr>
              <a:t> </a:t>
            </a:r>
            <a:r>
              <a:rPr lang="en-US" altLang="en-US" sz="1800" b="1" dirty="0">
                <a:solidFill>
                  <a:schemeClr val="accent5">
                    <a:lumMod val="50000"/>
                  </a:schemeClr>
                </a:solidFill>
                <a:latin typeface="Lucida Console" pitchFamily="49" charset="0"/>
                <a:cs typeface="Calibri" pitchFamily="34" charset="0"/>
              </a:rPr>
              <a:t>override</a:t>
            </a:r>
            <a:r>
              <a:rPr lang="en-US" altLang="en-US" sz="1800" dirty="0">
                <a:solidFill>
                  <a:srgbClr val="0000FF"/>
                </a:solidFill>
                <a:latin typeface="Lucida Console" pitchFamily="49" charset="0"/>
                <a:cs typeface="Calibri" pitchFamily="34" charset="0"/>
              </a:rPr>
              <a:t> </a:t>
            </a:r>
            <a:r>
              <a:rPr lang="en-US" altLang="en-US" sz="1800" dirty="0" err="1" smtClean="0">
                <a:solidFill>
                  <a:srgbClr val="0000FF"/>
                </a:solidFill>
                <a:latin typeface="Lucida Console" pitchFamily="49" charset="0"/>
                <a:cs typeface="Calibri" pitchFamily="34" charset="0"/>
              </a:rPr>
              <a:t>inscribedInto</a:t>
            </a:r>
            <a:r>
              <a:rPr lang="en-US" altLang="en-US" sz="1800" dirty="0" smtClean="0">
                <a:solidFill>
                  <a:srgbClr val="0000FF"/>
                </a:solidFill>
                <a:latin typeface="Lucida Console" pitchFamily="49" charset="0"/>
                <a:cs typeface="Calibri" pitchFamily="34" charset="0"/>
              </a:rPr>
              <a:t> </a:t>
            </a:r>
            <a:r>
              <a:rPr lang="en-US" altLang="en-US" sz="1800" dirty="0">
                <a:solidFill>
                  <a:srgbClr val="0000FF"/>
                </a:solidFill>
                <a:latin typeface="Lucida Console" pitchFamily="49" charset="0"/>
                <a:cs typeface="Calibri" pitchFamily="34" charset="0"/>
              </a:rPr>
              <a:t>(other: </a:t>
            </a:r>
            <a:r>
              <a:rPr lang="en-US" altLang="en-US" sz="1800" dirty="0" smtClean="0">
                <a:solidFill>
                  <a:srgbClr val="0000FF"/>
                </a:solidFill>
                <a:latin typeface="Lucida Console" pitchFamily="49" charset="0"/>
                <a:cs typeface="Calibri" pitchFamily="34" charset="0"/>
              </a:rPr>
              <a:t>Triangle): </a:t>
            </a:r>
            <a:r>
              <a:rPr lang="en-US" altLang="en-US" sz="1800" dirty="0">
                <a:solidFill>
                  <a:srgbClr val="0000FF"/>
                </a:solidFill>
                <a:latin typeface="Lucida Console" pitchFamily="49" charset="0"/>
                <a:cs typeface="Calibri" pitchFamily="34" charset="0"/>
              </a:rPr>
              <a:t>Boolean </a:t>
            </a:r>
            <a:r>
              <a:rPr lang="en-US" altLang="en-US" sz="1800" b="1" dirty="0">
                <a:solidFill>
                  <a:schemeClr val="accent5">
                    <a:lumMod val="50000"/>
                  </a:schemeClr>
                </a:solidFill>
                <a:latin typeface="Lucida Console" pitchFamily="49" charset="0"/>
                <a:cs typeface="Calibri" pitchFamily="34" charset="0"/>
              </a:rPr>
              <a:t>is </a:t>
            </a:r>
            <a:r>
              <a:rPr lang="en-US" altLang="en-US" sz="1800" dirty="0">
                <a:solidFill>
                  <a:srgbClr val="0000FF"/>
                </a:solidFill>
                <a:latin typeface="Lucida Console" pitchFamily="49" charset="0"/>
                <a:cs typeface="Calibri" pitchFamily="34" charset="0"/>
              </a:rPr>
              <a:t>…</a:t>
            </a:r>
            <a:r>
              <a:rPr lang="en-US" altLang="en-US" sz="1800" b="1" dirty="0">
                <a:solidFill>
                  <a:schemeClr val="accent5">
                    <a:lumMod val="50000"/>
                  </a:schemeClr>
                </a:solidFill>
                <a:latin typeface="Lucida Console" pitchFamily="49" charset="0"/>
                <a:cs typeface="Calibri" pitchFamily="34" charset="0"/>
              </a:rPr>
              <a:t> end</a:t>
            </a:r>
          </a:p>
          <a:p>
            <a:pPr marL="0" indent="0">
              <a:buNone/>
            </a:pPr>
            <a:r>
              <a:rPr lang="en-US" altLang="en-US" sz="1800" b="1" dirty="0" smtClean="0">
                <a:solidFill>
                  <a:schemeClr val="accent5">
                    <a:lumMod val="50000"/>
                  </a:schemeClr>
                </a:solidFill>
                <a:latin typeface="Lucida Console" pitchFamily="49" charset="0"/>
                <a:cs typeface="Calibri" pitchFamily="34" charset="0"/>
              </a:rPr>
              <a:t>end </a:t>
            </a:r>
          </a:p>
          <a:p>
            <a:pPr marL="0" indent="0">
              <a:buNone/>
            </a:pPr>
            <a:r>
              <a:rPr lang="en-US" altLang="en-US" sz="1800" b="1" dirty="0" smtClean="0">
                <a:solidFill>
                  <a:schemeClr val="accent5">
                    <a:lumMod val="50000"/>
                  </a:schemeClr>
                </a:solidFill>
                <a:latin typeface="Lucida Console" pitchFamily="49" charset="0"/>
                <a:cs typeface="Calibri" pitchFamily="34" charset="0"/>
              </a:rPr>
              <a:t>extend </a:t>
            </a:r>
            <a:r>
              <a:rPr lang="en-US" altLang="en-US" sz="1800" b="1" dirty="0">
                <a:solidFill>
                  <a:schemeClr val="accent5">
                    <a:lumMod val="50000"/>
                  </a:schemeClr>
                </a:solidFill>
                <a:latin typeface="Lucida Console" pitchFamily="49" charset="0"/>
                <a:cs typeface="Calibri" pitchFamily="34" charset="0"/>
              </a:rPr>
              <a:t>unit </a:t>
            </a:r>
            <a:r>
              <a:rPr lang="en-US" altLang="en-US" sz="1800" dirty="0">
                <a:solidFill>
                  <a:srgbClr val="0000FF"/>
                </a:solidFill>
                <a:latin typeface="Lucida Console" pitchFamily="49" charset="0"/>
                <a:cs typeface="Calibri" pitchFamily="34" charset="0"/>
              </a:rPr>
              <a:t>Circle </a:t>
            </a:r>
            <a:r>
              <a:rPr lang="en-US" altLang="en-US" sz="1800" b="1" dirty="0">
                <a:solidFill>
                  <a:schemeClr val="accent5">
                    <a:lumMod val="50000"/>
                  </a:schemeClr>
                </a:solidFill>
                <a:latin typeface="Lucida Console" pitchFamily="49" charset="0"/>
                <a:cs typeface="Calibri" pitchFamily="34" charset="0"/>
              </a:rPr>
              <a:t>is</a:t>
            </a:r>
          </a:p>
          <a:p>
            <a:pPr marL="0" indent="0">
              <a:buNone/>
            </a:pPr>
            <a:r>
              <a:rPr lang="en-US" altLang="en-US" sz="1800" dirty="0">
                <a:solidFill>
                  <a:srgbClr val="0000FF"/>
                </a:solidFill>
                <a:latin typeface="Lucida Console" pitchFamily="49" charset="0"/>
                <a:cs typeface="Calibri" pitchFamily="34" charset="0"/>
              </a:rPr>
              <a:t> </a:t>
            </a:r>
            <a:r>
              <a:rPr lang="en-US" altLang="en-US" sz="1800" b="1" dirty="0">
                <a:solidFill>
                  <a:schemeClr val="accent5">
                    <a:lumMod val="50000"/>
                  </a:schemeClr>
                </a:solidFill>
                <a:latin typeface="Lucida Console" pitchFamily="49" charset="0"/>
                <a:cs typeface="Calibri" pitchFamily="34" charset="0"/>
              </a:rPr>
              <a:t>override</a:t>
            </a:r>
            <a:r>
              <a:rPr lang="en-US" altLang="en-US" sz="1800" dirty="0">
                <a:solidFill>
                  <a:srgbClr val="0000FF"/>
                </a:solidFill>
                <a:latin typeface="Lucida Console" pitchFamily="49" charset="0"/>
                <a:cs typeface="Calibri" pitchFamily="34" charset="0"/>
              </a:rPr>
              <a:t> </a:t>
            </a:r>
            <a:r>
              <a:rPr lang="en-US" altLang="en-US" sz="1800" dirty="0" err="1" smtClean="0">
                <a:solidFill>
                  <a:srgbClr val="0000FF"/>
                </a:solidFill>
                <a:latin typeface="Lucida Console" pitchFamily="49" charset="0"/>
                <a:cs typeface="Calibri" pitchFamily="34" charset="0"/>
              </a:rPr>
              <a:t>inscribedInto</a:t>
            </a:r>
            <a:r>
              <a:rPr lang="en-US" altLang="en-US" sz="1800" dirty="0" smtClean="0">
                <a:solidFill>
                  <a:srgbClr val="0000FF"/>
                </a:solidFill>
                <a:latin typeface="Lucida Console" pitchFamily="49" charset="0"/>
                <a:cs typeface="Calibri" pitchFamily="34" charset="0"/>
              </a:rPr>
              <a:t> </a:t>
            </a:r>
            <a:r>
              <a:rPr lang="en-US" altLang="en-US" sz="1800" dirty="0">
                <a:solidFill>
                  <a:srgbClr val="0000FF"/>
                </a:solidFill>
                <a:latin typeface="Lucida Console" pitchFamily="49" charset="0"/>
                <a:cs typeface="Calibri" pitchFamily="34" charset="0"/>
              </a:rPr>
              <a:t>(other: Triangle): Boolean </a:t>
            </a:r>
            <a:r>
              <a:rPr lang="en-US" altLang="en-US" sz="1800" b="1" dirty="0">
                <a:solidFill>
                  <a:schemeClr val="accent5">
                    <a:lumMod val="50000"/>
                  </a:schemeClr>
                </a:solidFill>
                <a:latin typeface="Lucida Console" pitchFamily="49" charset="0"/>
                <a:cs typeface="Calibri" pitchFamily="34" charset="0"/>
              </a:rPr>
              <a:t>is </a:t>
            </a:r>
            <a:r>
              <a:rPr lang="en-US" altLang="en-US" sz="1800" dirty="0">
                <a:solidFill>
                  <a:srgbClr val="0000FF"/>
                </a:solidFill>
                <a:latin typeface="Lucida Console" pitchFamily="49" charset="0"/>
                <a:cs typeface="Calibri" pitchFamily="34" charset="0"/>
              </a:rPr>
              <a:t>…</a:t>
            </a:r>
            <a:r>
              <a:rPr lang="en-US" altLang="en-US" sz="1800" b="1" dirty="0">
                <a:solidFill>
                  <a:schemeClr val="accent5">
                    <a:lumMod val="50000"/>
                  </a:schemeClr>
                </a:solidFill>
                <a:latin typeface="Lucida Console" pitchFamily="49" charset="0"/>
                <a:cs typeface="Calibri" pitchFamily="34" charset="0"/>
              </a:rPr>
              <a:t> end</a:t>
            </a:r>
          </a:p>
          <a:p>
            <a:pPr marL="0" indent="0">
              <a:buNone/>
            </a:pPr>
            <a:r>
              <a:rPr lang="en-US" altLang="en-US" sz="1800" b="1" dirty="0" smtClean="0">
                <a:solidFill>
                  <a:schemeClr val="accent5">
                    <a:lumMod val="50000"/>
                  </a:schemeClr>
                </a:solidFill>
                <a:latin typeface="Lucida Console" pitchFamily="49" charset="0"/>
                <a:cs typeface="Calibri" pitchFamily="34" charset="0"/>
              </a:rPr>
              <a:t>end</a:t>
            </a:r>
          </a:p>
          <a:p>
            <a:pPr marL="0" indent="0">
              <a:buNone/>
            </a:pPr>
            <a:r>
              <a:rPr lang="en-US" altLang="en-US" sz="1800" dirty="0">
                <a:solidFill>
                  <a:srgbClr val="0000FF"/>
                </a:solidFill>
                <a:latin typeface="Lucida Console" pitchFamily="49" charset="0"/>
                <a:cs typeface="Calibri" pitchFamily="34" charset="0"/>
              </a:rPr>
              <a:t>// Source </a:t>
            </a:r>
            <a:r>
              <a:rPr lang="en-US" altLang="en-US" sz="1800" dirty="0" smtClean="0">
                <a:solidFill>
                  <a:srgbClr val="0000FF"/>
                </a:solidFill>
                <a:latin typeface="Lucida Console" pitchFamily="49" charset="0"/>
                <a:cs typeface="Calibri" pitchFamily="34" charset="0"/>
              </a:rPr>
              <a:t>#4</a:t>
            </a:r>
          </a:p>
          <a:p>
            <a:pPr marL="0" indent="0">
              <a:buNone/>
            </a:pPr>
            <a:r>
              <a:rPr lang="en-US" altLang="en-US" sz="1800" dirty="0" smtClean="0">
                <a:solidFill>
                  <a:srgbClr val="0000FF"/>
                </a:solidFill>
                <a:latin typeface="Lucida Console" pitchFamily="49" charset="0"/>
                <a:cs typeface="Calibri" pitchFamily="34" charset="0"/>
              </a:rPr>
              <a:t>a: Array [Figure] </a:t>
            </a:r>
            <a:r>
              <a:rPr lang="en-US" altLang="en-US" sz="1800" b="1" dirty="0">
                <a:solidFill>
                  <a:schemeClr val="accent5">
                    <a:lumMod val="50000"/>
                  </a:schemeClr>
                </a:solidFill>
                <a:latin typeface="Lucida Console" pitchFamily="49" charset="0"/>
                <a:cs typeface="Calibri" pitchFamily="34" charset="0"/>
              </a:rPr>
              <a:t>is</a:t>
            </a:r>
            <a:r>
              <a:rPr lang="en-US" altLang="en-US" sz="1800" dirty="0" smtClean="0">
                <a:solidFill>
                  <a:srgbClr val="0000FF"/>
                </a:solidFill>
                <a:latin typeface="Lucida Console" pitchFamily="49" charset="0"/>
                <a:cs typeface="Calibri" pitchFamily="34" charset="0"/>
              </a:rPr>
              <a:t> (Circle, Triangle)</a:t>
            </a:r>
          </a:p>
          <a:p>
            <a:pPr marL="0" indent="0">
              <a:buNone/>
            </a:pPr>
            <a:r>
              <a:rPr lang="en-US" altLang="en-US" sz="1800" b="1" dirty="0">
                <a:solidFill>
                  <a:schemeClr val="accent5">
                    <a:lumMod val="50000"/>
                  </a:schemeClr>
                </a:solidFill>
                <a:latin typeface="Lucida Console" pitchFamily="49" charset="0"/>
                <a:cs typeface="Calibri" pitchFamily="34" charset="0"/>
              </a:rPr>
              <a:t>if</a:t>
            </a:r>
            <a:r>
              <a:rPr lang="en-US" altLang="en-US" sz="1800" dirty="0" smtClean="0">
                <a:solidFill>
                  <a:srgbClr val="0000FF"/>
                </a:solidFill>
                <a:latin typeface="Lucida Console" pitchFamily="49" charset="0"/>
                <a:cs typeface="Calibri" pitchFamily="34" charset="0"/>
              </a:rPr>
              <a:t> a(1).</a:t>
            </a:r>
            <a:r>
              <a:rPr lang="en-US" altLang="en-US" sz="1800" dirty="0" err="1" smtClean="0">
                <a:solidFill>
                  <a:srgbClr val="0000FF"/>
                </a:solidFill>
                <a:latin typeface="Lucida Console" pitchFamily="49" charset="0"/>
                <a:cs typeface="Calibri" pitchFamily="34" charset="0"/>
              </a:rPr>
              <a:t>inscrinedInto</a:t>
            </a:r>
            <a:r>
              <a:rPr lang="en-US" altLang="en-US" sz="1800" dirty="0" smtClean="0">
                <a:solidFill>
                  <a:srgbClr val="0000FF"/>
                </a:solidFill>
                <a:latin typeface="Lucida Console" pitchFamily="49" charset="0"/>
                <a:cs typeface="Calibri" pitchFamily="34" charset="0"/>
              </a:rPr>
              <a:t> (a(2)) </a:t>
            </a:r>
            <a:r>
              <a:rPr lang="en-US" altLang="en-US" sz="1800" b="1" dirty="0">
                <a:solidFill>
                  <a:schemeClr val="accent5">
                    <a:lumMod val="50000"/>
                  </a:schemeClr>
                </a:solidFill>
                <a:latin typeface="Lucida Console" pitchFamily="49" charset="0"/>
                <a:cs typeface="Calibri" pitchFamily="34" charset="0"/>
              </a:rPr>
              <a:t>then</a:t>
            </a:r>
            <a:r>
              <a:rPr lang="en-US" altLang="en-US" sz="1800" dirty="0" smtClean="0">
                <a:solidFill>
                  <a:srgbClr val="0000FF"/>
                </a:solidFill>
                <a:latin typeface="Lucida Console" pitchFamily="49" charset="0"/>
                <a:cs typeface="Calibri" pitchFamily="34" charset="0"/>
              </a:rPr>
              <a:t> … </a:t>
            </a:r>
            <a:r>
              <a:rPr lang="en-US" altLang="en-US" sz="1800" b="1" dirty="0">
                <a:solidFill>
                  <a:schemeClr val="accent5">
                    <a:lumMod val="50000"/>
                  </a:schemeClr>
                </a:solidFill>
                <a:latin typeface="Lucida Console" pitchFamily="49" charset="0"/>
                <a:cs typeface="Calibri" pitchFamily="34" charset="0"/>
              </a:rPr>
              <a:t>end</a:t>
            </a:r>
          </a:p>
        </p:txBody>
      </p:sp>
      <p:sp>
        <p:nvSpPr>
          <p:cNvPr id="3" name="Заголовок 2"/>
          <p:cNvSpPr>
            <a:spLocks noGrp="1"/>
          </p:cNvSpPr>
          <p:nvPr>
            <p:ph type="title"/>
          </p:nvPr>
        </p:nvSpPr>
        <p:spPr>
          <a:xfrm>
            <a:off x="159490" y="-95825"/>
            <a:ext cx="8229600" cy="561104"/>
          </a:xfrm>
        </p:spPr>
        <p:txBody>
          <a:bodyPr/>
          <a:lstStyle/>
          <a:p>
            <a:r>
              <a:rPr lang="en-US" altLang="en-US" dirty="0">
                <a:solidFill>
                  <a:schemeClr val="tx1"/>
                </a:solidFill>
              </a:rPr>
              <a:t>Reply to </a:t>
            </a:r>
            <a:r>
              <a:rPr lang="en-US" altLang="en-US" dirty="0" err="1">
                <a:solidFill>
                  <a:schemeClr val="tx1"/>
                </a:solidFill>
              </a:rPr>
              <a:t>A.Legalov</a:t>
            </a:r>
            <a:r>
              <a:rPr lang="en-US" altLang="en-US" dirty="0">
                <a:solidFill>
                  <a:schemeClr val="tx1"/>
                </a:solidFill>
              </a:rPr>
              <a:t> </a:t>
            </a:r>
            <a:r>
              <a:rPr lang="en-US" altLang="en-US" dirty="0" smtClean="0">
                <a:solidFill>
                  <a:schemeClr val="tx1"/>
                </a:solidFill>
                <a:sym typeface="Wingdings" panose="05000000000000000000" pitchFamily="2" charset="2"/>
              </a:rPr>
              <a:t> OOP forever!!! </a:t>
            </a:r>
            <a:endParaRPr lang="en-US" altLang="en-US" dirty="0">
              <a:solidFill>
                <a:schemeClr val="tx1"/>
              </a:solidFill>
            </a:endParaRPr>
          </a:p>
        </p:txBody>
      </p:sp>
    </p:spTree>
    <p:extLst>
      <p:ext uri="{BB962C8B-B14F-4D97-AF65-F5344CB8AC3E}">
        <p14:creationId xmlns:p14="http://schemas.microsoft.com/office/powerpoint/2010/main" val="61886760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1938992"/>
          </a:xfrm>
          <a:prstGeom prst="rect">
            <a:avLst/>
          </a:prstGeom>
          <a:noFill/>
        </p:spPr>
        <p:txBody>
          <a:bodyPr wrap="square" rtlCol="0">
            <a:spAutoFit/>
          </a:bodyPr>
          <a:lstStyle/>
          <a:p>
            <a:r>
              <a:rPr lang="en-US" dirty="0" smtClean="0"/>
              <a:t>Overriding is the mechanism which allows to state the fact that within the current class there is a feature which overrides all versions of this features coming thru different parents. The list of features being overridden is determined by the conformance of the current feature signature to overridden features’ signatures. Better to look at examples</a:t>
            </a:r>
            <a:endParaRPr lang="en-US" dirty="0"/>
          </a:p>
        </p:txBody>
      </p:sp>
      <p:grpSp>
        <p:nvGrpSpPr>
          <p:cNvPr id="7" name="Group 6"/>
          <p:cNvGrpSpPr/>
          <p:nvPr/>
        </p:nvGrpSpPr>
        <p:grpSpPr>
          <a:xfrm>
            <a:off x="231291" y="2873600"/>
            <a:ext cx="8681420" cy="1848383"/>
            <a:chOff x="355003" y="4840000"/>
            <a:chExt cx="8681420" cy="1848383"/>
          </a:xfrm>
        </p:grpSpPr>
        <p:sp>
          <p:nvSpPr>
            <p:cNvPr id="8" name="Oval 7"/>
            <p:cNvSpPr/>
            <p:nvPr/>
          </p:nvSpPr>
          <p:spPr bwMode="auto">
            <a:xfrm>
              <a:off x="355003"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sp>
          <p:nvSpPr>
            <p:cNvPr id="9" name="Oval 8"/>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(&lt;S2&gt;) &lt;B2&gt;</a:t>
              </a:r>
            </a:p>
          </p:txBody>
        </p:sp>
        <p:sp>
          <p:nvSpPr>
            <p:cNvPr id="10" name="Oval 9"/>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(&lt;S3&gt;)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1" name="Straight Arrow Connector 10"/>
            <p:cNvCxnSpPr>
              <a:stCxn id="10" idx="0"/>
              <a:endCxn id="8" idx="4"/>
            </p:cNvCxnSpPr>
            <p:nvPr/>
          </p:nvCxnSpPr>
          <p:spPr bwMode="auto">
            <a:xfrm flipH="1" flipV="1">
              <a:off x="2307516" y="5662305"/>
              <a:ext cx="210491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2" name="Straight Arrow Connector 11"/>
            <p:cNvCxnSpPr>
              <a:stCxn id="10" idx="0"/>
            </p:cNvCxnSpPr>
            <p:nvPr/>
          </p:nvCxnSpPr>
          <p:spPr bwMode="auto">
            <a:xfrm flipV="1">
              <a:off x="4412429" y="5662305"/>
              <a:ext cx="1870036" cy="203773"/>
            </a:xfrm>
            <a:prstGeom prst="straightConnector1">
              <a:avLst/>
            </a:prstGeom>
            <a:noFill/>
            <a:ln w="25400" cap="flat" cmpd="sng" algn="ctr">
              <a:solidFill>
                <a:schemeClr val="tx1"/>
              </a:solidFill>
              <a:prstDash val="solid"/>
              <a:round/>
              <a:headEnd type="none" w="med" len="med"/>
              <a:tailEnd type="arrow"/>
            </a:ln>
            <a:effectLst/>
          </p:spPr>
        </p:cxnSp>
        <p:sp>
          <p:nvSpPr>
            <p:cNvPr id="13" name="TextBox 12"/>
            <p:cNvSpPr txBox="1"/>
            <p:nvPr/>
          </p:nvSpPr>
          <p:spPr>
            <a:xfrm>
              <a:off x="6461760" y="5877120"/>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
        <p:nvSpPr>
          <p:cNvPr id="14" name="TextBox 13"/>
          <p:cNvSpPr txBox="1"/>
          <p:nvPr/>
        </p:nvSpPr>
        <p:spPr>
          <a:xfrm>
            <a:off x="139850" y="4807354"/>
            <a:ext cx="8864302" cy="1938992"/>
          </a:xfrm>
          <a:prstGeom prst="rect">
            <a:avLst/>
          </a:prstGeom>
          <a:noFill/>
        </p:spPr>
        <p:txBody>
          <a:bodyPr wrap="square" rtlCol="0">
            <a:spAutoFit/>
          </a:bodyPr>
          <a:lstStyle/>
          <a:p>
            <a:r>
              <a:rPr lang="en-US" dirty="0" smtClean="0"/>
              <a:t>If &lt;S3&gt; conforms to &lt;S1&gt; and &lt;S2&gt; - we have in C only one feature foo with signature &lt;S3&gt;. If &lt;S3&gt; conforms to &lt;S1&gt; or &lt;S2&gt; only then we will have 2 features foo, one with &lt;S3&gt; signature and another with non-conforming to &lt;S3&gt; signature. Also note that in case of routines abstractness status of &lt;B1&gt;, &lt;B2&gt; and &lt;B3&gt;  can be arbitrary </a:t>
            </a:r>
            <a:endParaRPr lang="en-US" dirty="0"/>
          </a:p>
        </p:txBody>
      </p:sp>
    </p:spTree>
    <p:extLst>
      <p:ext uri="{BB962C8B-B14F-4D97-AF65-F5344CB8AC3E}">
        <p14:creationId xmlns:p14="http://schemas.microsoft.com/office/powerpoint/2010/main" val="279280144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016758"/>
          </a:xfrm>
          <a:prstGeom prst="rect">
            <a:avLst/>
          </a:prstGeom>
          <a:noFill/>
        </p:spPr>
        <p:txBody>
          <a:bodyPr wrap="square" rtlCol="0">
            <a:spAutoFit/>
          </a:bodyPr>
          <a:lstStyle/>
          <a:p>
            <a:r>
              <a:rPr lang="en-US" dirty="0" smtClean="0"/>
              <a:t>	So, we may override abstract routine with abstract one. We may provide an effective body with overriding. We may merge several abstract routines into one using overriding. We can also do the opposite – if we have effective routine (routine with the internal or external body) we may override it with an abstract routine. This gives us full flexibility to control the level of abstraction while inheriting. </a:t>
            </a:r>
          </a:p>
          <a:p>
            <a:r>
              <a:rPr lang="en-US" dirty="0"/>
              <a:t>	</a:t>
            </a:r>
            <a:r>
              <a:rPr lang="en-US" dirty="0" smtClean="0"/>
              <a:t>Also if we like to select one version of several versions which come from parent units then we can use override with no body but the name of the current class instead. See the example below</a:t>
            </a:r>
          </a:p>
          <a:p>
            <a:r>
              <a:rPr lang="en-US" b="1" dirty="0" smtClean="0"/>
              <a:t>unit</a:t>
            </a:r>
            <a:r>
              <a:rPr lang="en-US" dirty="0" smtClean="0"/>
              <a:t> A </a:t>
            </a:r>
            <a:r>
              <a:rPr lang="en-US" b="1" dirty="0" smtClean="0"/>
              <a:t>extend</a:t>
            </a:r>
            <a:r>
              <a:rPr lang="en-US" dirty="0" smtClean="0"/>
              <a:t> B, C, D</a:t>
            </a:r>
          </a:p>
          <a:p>
            <a:r>
              <a:rPr lang="en-US" dirty="0"/>
              <a:t>	</a:t>
            </a:r>
            <a:r>
              <a:rPr lang="en-US" b="1" dirty="0" smtClean="0"/>
              <a:t>override</a:t>
            </a:r>
            <a:r>
              <a:rPr lang="en-US" dirty="0" smtClean="0"/>
              <a:t> </a:t>
            </a:r>
            <a:r>
              <a:rPr lang="en-US" dirty="0" err="1" smtClean="0"/>
              <a:t>D.foo</a:t>
            </a:r>
            <a:endParaRPr lang="en-US" dirty="0" smtClean="0"/>
          </a:p>
          <a:p>
            <a:r>
              <a:rPr lang="en-US" b="1" dirty="0" smtClean="0"/>
              <a:t>end</a:t>
            </a:r>
            <a:endParaRPr lang="en-US" dirty="0" smtClean="0"/>
          </a:p>
          <a:p>
            <a:r>
              <a:rPr lang="en-US" dirty="0" smtClean="0"/>
              <a:t>Please note that such form of overriding will override only versions to which signature of </a:t>
            </a:r>
            <a:r>
              <a:rPr lang="en-US" dirty="0" err="1" smtClean="0"/>
              <a:t>D.foo</a:t>
            </a:r>
            <a:r>
              <a:rPr lang="en-US" dirty="0" smtClean="0"/>
              <a:t> conforms to.</a:t>
            </a:r>
          </a:p>
        </p:txBody>
      </p:sp>
    </p:spTree>
    <p:extLst>
      <p:ext uri="{BB962C8B-B14F-4D97-AF65-F5344CB8AC3E}">
        <p14:creationId xmlns:p14="http://schemas.microsoft.com/office/powerpoint/2010/main" val="399221600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324535"/>
          </a:xfrm>
          <a:prstGeom prst="rect">
            <a:avLst/>
          </a:prstGeom>
          <a:noFill/>
        </p:spPr>
        <p:txBody>
          <a:bodyPr wrap="square" rtlCol="0">
            <a:spAutoFit/>
          </a:bodyPr>
          <a:lstStyle/>
          <a:p>
            <a:r>
              <a:rPr lang="en-US" dirty="0" smtClean="0"/>
              <a:t>	Just to note that we may have rather special cases of overriding like example below</a:t>
            </a:r>
          </a:p>
          <a:p>
            <a:r>
              <a:rPr lang="en-US" dirty="0" smtClean="0"/>
              <a:t>a: A </a:t>
            </a:r>
            <a:r>
              <a:rPr lang="en-US" b="1" dirty="0" smtClean="0"/>
              <a:t>is</a:t>
            </a:r>
            <a:r>
              <a:rPr lang="en-US" dirty="0" smtClean="0"/>
              <a:t> B</a:t>
            </a:r>
          </a:p>
          <a:p>
            <a:r>
              <a:rPr lang="en-US" dirty="0" smtClean="0"/>
              <a:t>t </a:t>
            </a:r>
            <a:r>
              <a:rPr lang="en-US" b="1" dirty="0" smtClean="0"/>
              <a:t>is</a:t>
            </a:r>
            <a:r>
              <a:rPr lang="en-US" dirty="0" smtClean="0"/>
              <a:t> </a:t>
            </a:r>
            <a:r>
              <a:rPr lang="en-US" dirty="0" err="1" smtClean="0"/>
              <a:t>a.foo</a:t>
            </a:r>
            <a:endParaRPr lang="en-US" dirty="0" smtClean="0"/>
          </a:p>
          <a:p>
            <a:r>
              <a:rPr lang="en-US" dirty="0" smtClean="0"/>
              <a:t>a := C</a:t>
            </a:r>
          </a:p>
          <a:p>
            <a:r>
              <a:rPr lang="en-US" dirty="0" smtClean="0"/>
              <a:t>t := </a:t>
            </a:r>
            <a:r>
              <a:rPr lang="en-US" dirty="0" err="1" smtClean="0"/>
              <a:t>a.foo</a:t>
            </a:r>
            <a:endParaRPr lang="en-US" dirty="0" smtClean="0"/>
          </a:p>
          <a:p>
            <a:r>
              <a:rPr lang="en-US" b="1" dirty="0" smtClean="0"/>
              <a:t>abstract unit </a:t>
            </a:r>
            <a:r>
              <a:rPr lang="en-US" dirty="0" smtClean="0"/>
              <a:t>A</a:t>
            </a:r>
            <a:endParaRPr lang="en-US" b="1" dirty="0"/>
          </a:p>
          <a:p>
            <a:r>
              <a:rPr lang="en-US" dirty="0"/>
              <a:t>                </a:t>
            </a:r>
            <a:r>
              <a:rPr lang="en-US" b="1" dirty="0"/>
              <a:t>abstract </a:t>
            </a:r>
            <a:r>
              <a:rPr lang="en-US" b="1" dirty="0" smtClean="0"/>
              <a:t> </a:t>
            </a:r>
            <a:r>
              <a:rPr lang="en-US" dirty="0" smtClean="0"/>
              <a:t>foo</a:t>
            </a:r>
            <a:r>
              <a:rPr lang="en-US" dirty="0"/>
              <a:t>: </a:t>
            </a:r>
            <a:r>
              <a:rPr lang="en-US" dirty="0" smtClean="0"/>
              <a:t>T</a:t>
            </a:r>
            <a:endParaRPr lang="en-US" b="1" dirty="0"/>
          </a:p>
          <a:p>
            <a:r>
              <a:rPr lang="en-US" b="1" dirty="0"/>
              <a:t>end</a:t>
            </a:r>
            <a:r>
              <a:rPr lang="en-US" dirty="0"/>
              <a:t> A</a:t>
            </a:r>
          </a:p>
          <a:p>
            <a:r>
              <a:rPr lang="en-US" dirty="0"/>
              <a:t> </a:t>
            </a:r>
          </a:p>
          <a:p>
            <a:r>
              <a:rPr lang="en-US" b="1" dirty="0" smtClean="0"/>
              <a:t>unit</a:t>
            </a:r>
            <a:r>
              <a:rPr lang="en-US" dirty="0" smtClean="0"/>
              <a:t> </a:t>
            </a:r>
            <a:r>
              <a:rPr lang="en-US" dirty="0"/>
              <a:t>B </a:t>
            </a:r>
            <a:r>
              <a:rPr lang="en-US" b="1" dirty="0" smtClean="0"/>
              <a:t>extend</a:t>
            </a:r>
            <a:r>
              <a:rPr lang="en-US" dirty="0" smtClean="0"/>
              <a:t> A </a:t>
            </a:r>
            <a:endParaRPr lang="en-US" b="1" dirty="0" smtClean="0"/>
          </a:p>
          <a:p>
            <a:r>
              <a:rPr lang="en-US" dirty="0" smtClean="0"/>
              <a:t>                </a:t>
            </a:r>
            <a:r>
              <a:rPr lang="en-US" b="1" dirty="0" smtClean="0"/>
              <a:t>override</a:t>
            </a:r>
            <a:r>
              <a:rPr lang="en-US" dirty="0" smtClean="0"/>
              <a:t> foo: T </a:t>
            </a:r>
            <a:r>
              <a:rPr lang="en-US" b="1" dirty="0" smtClean="0"/>
              <a:t>is end</a:t>
            </a:r>
            <a:endParaRPr lang="en-US" b="1" dirty="0"/>
          </a:p>
          <a:p>
            <a:r>
              <a:rPr lang="en-US" b="1" dirty="0"/>
              <a:t>end</a:t>
            </a:r>
            <a:r>
              <a:rPr lang="en-US" dirty="0"/>
              <a:t> B</a:t>
            </a:r>
          </a:p>
          <a:p>
            <a:r>
              <a:rPr lang="en-US" dirty="0"/>
              <a:t> </a:t>
            </a:r>
          </a:p>
          <a:p>
            <a:r>
              <a:rPr lang="en-US" b="1" dirty="0" smtClean="0"/>
              <a:t>unit</a:t>
            </a:r>
            <a:r>
              <a:rPr lang="en-US" dirty="0" smtClean="0"/>
              <a:t> </a:t>
            </a:r>
            <a:r>
              <a:rPr lang="en-US" dirty="0"/>
              <a:t>C </a:t>
            </a:r>
            <a:r>
              <a:rPr lang="en-US" b="1" dirty="0" smtClean="0"/>
              <a:t>extend</a:t>
            </a:r>
            <a:r>
              <a:rPr lang="en-US" dirty="0" smtClean="0"/>
              <a:t> A</a:t>
            </a:r>
            <a:endParaRPr lang="en-US" b="1" dirty="0"/>
          </a:p>
          <a:p>
            <a:r>
              <a:rPr lang="en-US" dirty="0"/>
              <a:t>                </a:t>
            </a:r>
            <a:r>
              <a:rPr lang="en-US" b="1" dirty="0"/>
              <a:t>override</a:t>
            </a:r>
            <a:r>
              <a:rPr lang="en-US" dirty="0"/>
              <a:t> foo </a:t>
            </a:r>
            <a:r>
              <a:rPr lang="en-US" dirty="0" smtClean="0"/>
              <a:t>: T </a:t>
            </a:r>
            <a:r>
              <a:rPr lang="en-US" b="1" dirty="0" smtClean="0"/>
              <a:t>is</a:t>
            </a:r>
            <a:r>
              <a:rPr lang="en-US" dirty="0"/>
              <a:t> </a:t>
            </a:r>
            <a:r>
              <a:rPr lang="en-US" b="1" dirty="0" smtClean="0"/>
              <a:t>end</a:t>
            </a:r>
            <a:endParaRPr lang="en-US" b="1" dirty="0"/>
          </a:p>
          <a:p>
            <a:r>
              <a:rPr lang="en-US" b="1" dirty="0"/>
              <a:t>end</a:t>
            </a:r>
            <a:r>
              <a:rPr lang="en-US" dirty="0"/>
              <a:t> </a:t>
            </a:r>
            <a:r>
              <a:rPr lang="en-US" dirty="0" smtClean="0"/>
              <a:t>C</a:t>
            </a:r>
          </a:p>
        </p:txBody>
      </p:sp>
    </p:spTree>
    <p:extLst>
      <p:ext uri="{BB962C8B-B14F-4D97-AF65-F5344CB8AC3E}">
        <p14:creationId xmlns:p14="http://schemas.microsoft.com/office/powerpoint/2010/main" val="84857144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(IV)</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49" y="2885961"/>
            <a:ext cx="8864302" cy="1015663"/>
          </a:xfrm>
          <a:prstGeom prst="rect">
            <a:avLst/>
          </a:prstGeom>
          <a:noFill/>
        </p:spPr>
        <p:txBody>
          <a:bodyPr wrap="square" rtlCol="0">
            <a:spAutoFit/>
          </a:bodyPr>
          <a:lstStyle/>
          <a:p>
            <a:r>
              <a:rPr lang="en-US" dirty="0" smtClean="0"/>
              <a:t>	If there are several overloaded features with different signatures only one of them may be marked as overriding not to create artificial need for feature selection in unit B</a:t>
            </a:r>
          </a:p>
        </p:txBody>
      </p:sp>
      <p:grpSp>
        <p:nvGrpSpPr>
          <p:cNvPr id="10" name="Group 9"/>
          <p:cNvGrpSpPr/>
          <p:nvPr/>
        </p:nvGrpSpPr>
        <p:grpSpPr>
          <a:xfrm>
            <a:off x="190448" y="1175912"/>
            <a:ext cx="8788997" cy="1456384"/>
            <a:chOff x="190448" y="5280638"/>
            <a:chExt cx="8788997" cy="1456384"/>
          </a:xfrm>
        </p:grpSpPr>
        <p:sp>
          <p:nvSpPr>
            <p:cNvPr id="7" name="Oval 6"/>
            <p:cNvSpPr/>
            <p:nvPr/>
          </p:nvSpPr>
          <p:spPr bwMode="auto">
            <a:xfrm>
              <a:off x="190448" y="6260951"/>
              <a:ext cx="8788997"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lang="en-US" dirty="0"/>
                <a:t>:</a:t>
              </a:r>
              <a:r>
                <a:rPr kumimoji="0" lang="en-US" sz="2000" b="0" i="0" u="none" strike="noStrike" cap="none" normalizeH="0" baseline="0" dirty="0" smtClean="0">
                  <a:ln>
                    <a:noFill/>
                  </a:ln>
                  <a:solidFill>
                    <a:schemeClr val="tx1"/>
                  </a:solidFill>
                  <a:effectLst/>
                  <a:latin typeface="Verdana" pitchFamily="34" charset="0"/>
                </a:rPr>
                <a:t> override foo (&lt;S2&gt;), foo (&lt;S3&gt;)</a:t>
              </a:r>
            </a:p>
          </p:txBody>
        </p:sp>
        <p:sp>
          <p:nvSpPr>
            <p:cNvPr id="8" name="Oval 7"/>
            <p:cNvSpPr/>
            <p:nvPr/>
          </p:nvSpPr>
          <p:spPr bwMode="auto">
            <a:xfrm>
              <a:off x="2653157" y="5280638"/>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a:t>
              </a:r>
            </a:p>
          </p:txBody>
        </p:sp>
        <p:cxnSp>
          <p:nvCxnSpPr>
            <p:cNvPr id="9" name="Straight Arrow Connector 8"/>
            <p:cNvCxnSpPr/>
            <p:nvPr/>
          </p:nvCxnSpPr>
          <p:spPr bwMode="auto">
            <a:xfrm flipH="1" flipV="1">
              <a:off x="4690334" y="5766099"/>
              <a:ext cx="2188" cy="494852"/>
            </a:xfrm>
            <a:prstGeom prst="straightConnector1">
              <a:avLst/>
            </a:prstGeom>
            <a:noFill/>
            <a:ln w="254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09336831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73336"/>
            <a:ext cx="9068695" cy="6271709"/>
          </a:xfrm>
        </p:spPr>
        <p:txBody>
          <a:bodyPr/>
          <a:lstStyle/>
          <a:p>
            <a:pPr marL="0" indent="0">
              <a:buNone/>
            </a:pPr>
            <a:r>
              <a:rPr lang="en-US" sz="2800" dirty="0" smtClean="0"/>
              <a:t>For example:</a:t>
            </a:r>
          </a:p>
          <a:p>
            <a:pPr marL="0" indent="0">
              <a:buNone/>
            </a:pPr>
            <a:r>
              <a:rPr lang="en-US" sz="2800" b="1" dirty="0" smtClean="0"/>
              <a:t>unit</a:t>
            </a:r>
            <a:r>
              <a:rPr lang="en-US" sz="2800" dirty="0" smtClean="0"/>
              <a:t> </a:t>
            </a:r>
            <a:r>
              <a:rPr lang="en-US" sz="2800" dirty="0" smtClean="0"/>
              <a:t>Persistence </a:t>
            </a:r>
            <a:r>
              <a:rPr lang="en-US" sz="2800" dirty="0" smtClean="0"/>
              <a:t>[G] </a:t>
            </a:r>
            <a:endParaRPr lang="en-US" sz="2800" b="1" dirty="0" smtClean="0"/>
          </a:p>
          <a:p>
            <a:pPr marL="0" indent="0">
              <a:buNone/>
            </a:pPr>
            <a:r>
              <a:rPr lang="en-US" sz="2800" dirty="0" smtClean="0"/>
              <a:t>	</a:t>
            </a:r>
            <a:r>
              <a:rPr lang="en-US" sz="2800" b="1" dirty="0" err="1" smtClean="0"/>
              <a:t>init</a:t>
            </a:r>
            <a:r>
              <a:rPr lang="en-US" sz="2800" dirty="0" smtClean="0"/>
              <a:t> (source: File)</a:t>
            </a:r>
          </a:p>
          <a:p>
            <a:pPr marL="0" indent="0">
              <a:buNone/>
            </a:pPr>
            <a:r>
              <a:rPr lang="en-US" sz="2800" dirty="0" smtClean="0"/>
              <a:t>	item : G</a:t>
            </a:r>
          </a:p>
          <a:p>
            <a:pPr marL="0" indent="0">
              <a:buNone/>
            </a:pPr>
            <a:r>
              <a:rPr lang="en-US" sz="2800" dirty="0" smtClean="0"/>
              <a:t>	put (something: </a:t>
            </a:r>
            <a:r>
              <a:rPr lang="en-US" sz="2800" b="1" dirty="0" smtClean="0"/>
              <a:t>like</a:t>
            </a:r>
            <a:r>
              <a:rPr lang="en-US" sz="2800" dirty="0" smtClean="0"/>
              <a:t> item)</a:t>
            </a:r>
          </a:p>
          <a:p>
            <a:pPr marL="0" indent="0">
              <a:buNone/>
            </a:pPr>
            <a:r>
              <a:rPr lang="en-US" sz="2800" b="1" dirty="0" smtClean="0"/>
              <a:t>end</a:t>
            </a:r>
          </a:p>
          <a:p>
            <a:pPr marL="0" indent="0">
              <a:buNone/>
            </a:pPr>
            <a:r>
              <a:rPr lang="en-US" sz="2800" dirty="0" smtClean="0"/>
              <a:t>data </a:t>
            </a:r>
            <a:r>
              <a:rPr lang="en-US" sz="2800" b="1" dirty="0" smtClean="0"/>
              <a:t>is</a:t>
            </a:r>
            <a:r>
              <a:rPr lang="en-US" sz="2800" dirty="0" smtClean="0"/>
              <a:t> Type</a:t>
            </a:r>
          </a:p>
          <a:p>
            <a:pPr marL="0" indent="0">
              <a:buNone/>
            </a:pPr>
            <a:r>
              <a:rPr lang="en-US" sz="2800" dirty="0" smtClean="0"/>
              <a:t>p </a:t>
            </a:r>
            <a:r>
              <a:rPr lang="en-US" sz="2800" b="1" smtClean="0"/>
              <a:t>is</a:t>
            </a:r>
            <a:r>
              <a:rPr lang="en-US" sz="2800" smtClean="0"/>
              <a:t> </a:t>
            </a:r>
            <a:r>
              <a:rPr lang="en-US" sz="2800" smtClean="0"/>
              <a:t>Persistence </a:t>
            </a:r>
            <a:r>
              <a:rPr lang="en-US" sz="2800" dirty="0" smtClean="0"/>
              <a:t>[Type] </a:t>
            </a:r>
            <a:r>
              <a:rPr lang="en-US" sz="2800" dirty="0"/>
              <a:t>(File (“</a:t>
            </a:r>
            <a:r>
              <a:rPr lang="en-US" sz="2800" dirty="0" err="1"/>
              <a:t>some_file.data</a:t>
            </a:r>
            <a:r>
              <a:rPr lang="en-US" sz="2800" dirty="0"/>
              <a:t>”))</a:t>
            </a:r>
            <a:endParaRPr lang="en-US" sz="2800" dirty="0" smtClean="0"/>
          </a:p>
          <a:p>
            <a:pPr marL="0" indent="0">
              <a:buNone/>
            </a:pPr>
            <a:r>
              <a:rPr lang="en-US" sz="2800" dirty="0" err="1" smtClean="0"/>
              <a:t>p.put</a:t>
            </a:r>
            <a:r>
              <a:rPr lang="en-US" sz="2800" dirty="0" smtClean="0"/>
              <a:t> (data) // We store object data on disk</a:t>
            </a:r>
          </a:p>
          <a:p>
            <a:pPr marL="0" indent="0">
              <a:buNone/>
            </a:pPr>
            <a:r>
              <a:rPr lang="en-US" sz="2800" dirty="0" smtClean="0"/>
              <a:t>data := </a:t>
            </a:r>
            <a:r>
              <a:rPr lang="en-US" sz="2800" dirty="0" err="1" smtClean="0"/>
              <a:t>p.item</a:t>
            </a:r>
            <a:r>
              <a:rPr lang="en-US" sz="2800" dirty="0" smtClean="0"/>
              <a:t> // </a:t>
            </a:r>
            <a:r>
              <a:rPr lang="en-US" sz="2400" dirty="0" smtClean="0"/>
              <a:t>We restore object stored on disk into data</a:t>
            </a:r>
            <a:endParaRPr lang="en-US" sz="2800" dirty="0" smtClean="0"/>
          </a:p>
        </p:txBody>
      </p:sp>
      <p:sp>
        <p:nvSpPr>
          <p:cNvPr id="3" name="Title 2"/>
          <p:cNvSpPr>
            <a:spLocks noGrp="1"/>
          </p:cNvSpPr>
          <p:nvPr>
            <p:ph type="title"/>
          </p:nvPr>
        </p:nvSpPr>
        <p:spPr>
          <a:xfrm>
            <a:off x="187200" y="7200"/>
            <a:ext cx="8956800" cy="561104"/>
          </a:xfrm>
        </p:spPr>
        <p:txBody>
          <a:bodyPr/>
          <a:lstStyle/>
          <a:p>
            <a:r>
              <a:rPr lang="en-US" dirty="0">
                <a:solidFill>
                  <a:schemeClr val="tx1"/>
                </a:solidFill>
              </a:rPr>
              <a:t>Relations between </a:t>
            </a:r>
            <a:r>
              <a:rPr lang="en-US" dirty="0" smtClean="0">
                <a:solidFill>
                  <a:schemeClr val="tx1"/>
                </a:solidFill>
              </a:rPr>
              <a:t>units: </a:t>
            </a:r>
            <a:r>
              <a:rPr lang="en-US" altLang="en-US" dirty="0" smtClean="0">
                <a:solidFill>
                  <a:schemeClr val="tx1"/>
                </a:solidFill>
              </a:rPr>
              <a:t>Persistence</a:t>
            </a:r>
            <a:endParaRPr lang="en-US" dirty="0">
              <a:solidFill>
                <a:schemeClr val="tx1"/>
              </a:solidFill>
            </a:endParaRPr>
          </a:p>
        </p:txBody>
      </p:sp>
    </p:spTree>
    <p:extLst>
      <p:ext uri="{BB962C8B-B14F-4D97-AF65-F5344CB8AC3E}">
        <p14:creationId xmlns:p14="http://schemas.microsoft.com/office/powerpoint/2010/main" val="364479245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34256"/>
            <a:ext cx="9144000" cy="6323744"/>
          </a:xfrm>
        </p:spPr>
        <p:txBody>
          <a:bodyPr/>
          <a:lstStyle/>
          <a:p>
            <a:r>
              <a:rPr lang="en-US" sz="2400" dirty="0" smtClean="0"/>
              <a:t>Unit can be marked as abstract and routine can be marked as abstract.</a:t>
            </a:r>
          </a:p>
          <a:p>
            <a:r>
              <a:rPr lang="en-US" sz="2400" dirty="0" smtClean="0"/>
              <a:t>Abstract routine has no implementation (no body)</a:t>
            </a:r>
          </a:p>
          <a:p>
            <a:r>
              <a:rPr lang="en-US" sz="2400" dirty="0" smtClean="0"/>
              <a:t>Unit which has at least one abstract routine is an abstract unit. </a:t>
            </a:r>
          </a:p>
          <a:p>
            <a:r>
              <a:rPr lang="en-US" sz="2400" dirty="0" smtClean="0"/>
              <a:t>Unit can be abstract if it has no abstract routines</a:t>
            </a:r>
          </a:p>
          <a:p>
            <a:r>
              <a:rPr lang="en-US" sz="2400" dirty="0" smtClean="0"/>
              <a:t>It </a:t>
            </a:r>
            <a:r>
              <a:rPr lang="en-US" sz="2400" dirty="0"/>
              <a:t>is not possible to create an object of the type based on abstract unit. </a:t>
            </a:r>
            <a:endParaRPr lang="en-US" sz="2400" dirty="0" smtClean="0"/>
          </a:p>
          <a:p>
            <a:pPr marL="0" indent="0">
              <a:buNone/>
            </a:pPr>
            <a:r>
              <a:rPr lang="en-US" sz="2400" dirty="0" smtClean="0"/>
              <a:t>local: A </a:t>
            </a:r>
            <a:r>
              <a:rPr lang="en-US" sz="2400" b="1" dirty="0" smtClean="0"/>
              <a:t>is</a:t>
            </a:r>
            <a:r>
              <a:rPr lang="en-US" sz="2400" dirty="0" smtClean="0"/>
              <a:t> &lt;expression&gt;</a:t>
            </a:r>
          </a:p>
          <a:p>
            <a:pPr marL="0" indent="0">
              <a:buNone/>
            </a:pPr>
            <a:r>
              <a:rPr lang="en-US" sz="2400" b="1" dirty="0" smtClean="0"/>
              <a:t>unit</a:t>
            </a:r>
            <a:r>
              <a:rPr lang="en-US" sz="2400" dirty="0" smtClean="0"/>
              <a:t> X</a:t>
            </a:r>
          </a:p>
          <a:p>
            <a:pPr marL="0" indent="0">
              <a:buNone/>
            </a:pPr>
            <a:r>
              <a:rPr lang="en-US" sz="2400" dirty="0" smtClean="0"/>
              <a:t>	attribute: A // </a:t>
            </a:r>
            <a:r>
              <a:rPr lang="en-US" sz="2400" b="1" dirty="0" err="1" smtClean="0"/>
              <a:t>init</a:t>
            </a:r>
            <a:r>
              <a:rPr lang="en-US" sz="2400" dirty="0" smtClean="0"/>
              <a:t> must initialize attribute!</a:t>
            </a:r>
          </a:p>
          <a:p>
            <a:pPr marL="0" indent="0">
              <a:buNone/>
            </a:pPr>
            <a:r>
              <a:rPr lang="en-US" sz="2400" b="1" dirty="0" smtClean="0"/>
              <a:t>end</a:t>
            </a:r>
          </a:p>
          <a:p>
            <a:pPr marL="0" indent="0">
              <a:buNone/>
            </a:pPr>
            <a:r>
              <a:rPr lang="en-US" sz="2400" b="1" dirty="0" smtClean="0"/>
              <a:t>abstract unit </a:t>
            </a:r>
            <a:r>
              <a:rPr lang="en-US" sz="2400" dirty="0" smtClean="0"/>
              <a:t>A</a:t>
            </a:r>
          </a:p>
          <a:p>
            <a:pPr marL="0" indent="0">
              <a:buNone/>
            </a:pPr>
            <a:r>
              <a:rPr lang="en-US" sz="2400" dirty="0" smtClean="0"/>
              <a:t>	</a:t>
            </a:r>
            <a:r>
              <a:rPr lang="en-US" sz="2400" b="1" dirty="0"/>
              <a:t> abstract </a:t>
            </a:r>
            <a:r>
              <a:rPr lang="en-US" sz="2400" b="1" dirty="0" smtClean="0"/>
              <a:t> </a:t>
            </a:r>
            <a:r>
              <a:rPr lang="en-US" sz="2400" dirty="0" smtClean="0"/>
              <a:t>procedure </a:t>
            </a:r>
            <a:r>
              <a:rPr lang="en-US" sz="2400" b="1" dirty="0" smtClean="0"/>
              <a:t>is end</a:t>
            </a:r>
          </a:p>
          <a:p>
            <a:pPr marL="0" indent="0">
              <a:buNone/>
            </a:pPr>
            <a:r>
              <a:rPr lang="en-US" sz="2400" b="1" dirty="0" smtClean="0"/>
              <a:t>end</a:t>
            </a:r>
            <a:endParaRPr lang="en-US" sz="2400" b="1" dirty="0"/>
          </a:p>
        </p:txBody>
      </p:sp>
      <p:sp>
        <p:nvSpPr>
          <p:cNvPr id="3" name="Title 2"/>
          <p:cNvSpPr>
            <a:spLocks noGrp="1"/>
          </p:cNvSpPr>
          <p:nvPr>
            <p:ph type="title"/>
          </p:nvPr>
        </p:nvSpPr>
        <p:spPr/>
        <p:txBody>
          <a:bodyPr/>
          <a:lstStyle/>
          <a:p>
            <a:r>
              <a:rPr lang="en-US" altLang="en-US" dirty="0">
                <a:solidFill>
                  <a:schemeClr val="tx1"/>
                </a:solidFill>
              </a:rPr>
              <a:t>Abstract units</a:t>
            </a:r>
          </a:p>
        </p:txBody>
      </p:sp>
    </p:spTree>
    <p:extLst>
      <p:ext uri="{BB962C8B-B14F-4D97-AF65-F5344CB8AC3E}">
        <p14:creationId xmlns:p14="http://schemas.microsoft.com/office/powerpoint/2010/main" val="360867632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11968"/>
            <a:ext cx="9144000" cy="6416936"/>
          </a:xfrm>
        </p:spPr>
        <p:txBody>
          <a:bodyPr/>
          <a:lstStyle/>
          <a:p>
            <a:r>
              <a:rPr lang="en-US" sz="1800" dirty="0" smtClean="0"/>
              <a:t>Public</a:t>
            </a:r>
          </a:p>
          <a:p>
            <a:pPr lvl="1"/>
            <a:r>
              <a:rPr lang="en-US" sz="1800" dirty="0"/>
              <a:t>A</a:t>
            </a:r>
            <a:r>
              <a:rPr lang="en-US" sz="1800" dirty="0" smtClean="0"/>
              <a:t>ny client of the unit can access (read) any public feature – call routine or read the value of an attribute</a:t>
            </a:r>
          </a:p>
          <a:p>
            <a:pPr lvl="1"/>
            <a:r>
              <a:rPr lang="en-US" sz="1800" dirty="0" smtClean="0"/>
              <a:t>No direct assignments can be made into variables. All variables of the unit are protected by unit invariant and may be changed via set procedure (setter) if any</a:t>
            </a:r>
          </a:p>
          <a:p>
            <a:pPr lvl="1"/>
            <a:r>
              <a:rPr lang="en-US" sz="1800" dirty="0" smtClean="0"/>
              <a:t>Descendants have create-read-write-call (full control) over all features inherited</a:t>
            </a:r>
          </a:p>
          <a:p>
            <a:r>
              <a:rPr lang="en-US" sz="1800" dirty="0" smtClean="0"/>
              <a:t>Private (hidden)</a:t>
            </a:r>
          </a:p>
          <a:p>
            <a:pPr lvl="1"/>
            <a:r>
              <a:rPr lang="en-US" sz="1800" dirty="0" smtClean="0"/>
              <a:t>Clients have no access to these features </a:t>
            </a:r>
          </a:p>
          <a:p>
            <a:pPr lvl="1"/>
            <a:r>
              <a:rPr lang="en-US" sz="1800" dirty="0"/>
              <a:t>Descendants have </a:t>
            </a:r>
            <a:r>
              <a:rPr lang="en-US" sz="1800" dirty="0" smtClean="0"/>
              <a:t>create-read-write-call </a:t>
            </a:r>
            <a:r>
              <a:rPr lang="en-US" sz="1800" dirty="0"/>
              <a:t>(full control) over all features inherited</a:t>
            </a:r>
            <a:endParaRPr lang="en-US" sz="1800" dirty="0" smtClean="0"/>
          </a:p>
          <a:p>
            <a:r>
              <a:rPr lang="en-US" sz="1800" dirty="0" smtClean="0"/>
              <a:t>Selected public – public for set of units (</a:t>
            </a:r>
            <a:r>
              <a:rPr lang="en-US" sz="1800" u="sng" dirty="0" smtClean="0"/>
              <a:t>current suggestion to drop it</a:t>
            </a:r>
            <a:r>
              <a:rPr lang="en-US" sz="1800" dirty="0"/>
              <a:t>) {</a:t>
            </a:r>
            <a:r>
              <a:rPr lang="en-US" sz="1800" dirty="0" smtClean="0"/>
              <a:t>A</a:t>
            </a:r>
            <a:r>
              <a:rPr lang="en-US" sz="1800" dirty="0"/>
              <a:t>, B, </a:t>
            </a:r>
            <a:r>
              <a:rPr lang="en-US" sz="1800" dirty="0" smtClean="0"/>
              <a:t>C}</a:t>
            </a:r>
          </a:p>
          <a:p>
            <a:pPr lvl="1"/>
            <a:r>
              <a:rPr lang="en-US" sz="1800" dirty="0" smtClean="0"/>
              <a:t>The same as public but limited to </a:t>
            </a:r>
            <a:r>
              <a:rPr lang="en-US" sz="1800" dirty="0"/>
              <a:t>set of units </a:t>
            </a:r>
            <a:r>
              <a:rPr lang="en-US" sz="1800" dirty="0" smtClean="0"/>
              <a:t> specified by name</a:t>
            </a:r>
          </a:p>
          <a:p>
            <a:r>
              <a:rPr lang="en-US" sz="1800" dirty="0" smtClean="0"/>
              <a:t>Default</a:t>
            </a:r>
          </a:p>
          <a:p>
            <a:pPr lvl="1"/>
            <a:r>
              <a:rPr lang="en-US" sz="1800" dirty="0" smtClean="0">
                <a:sym typeface="Wingdings" panose="05000000000000000000" pitchFamily="2" charset="2"/>
              </a:rPr>
              <a:t>Suggested scheme that default scope for any unit feature is public. As attributes are read-only and protected by predicates – that is the basis for unit object consistency and convenience of programming. If some feature is part of unit implementation just hide it behind private or private:. </a:t>
            </a:r>
          </a:p>
          <a:p>
            <a:r>
              <a:rPr lang="en-US" sz="1800" dirty="0" smtClean="0">
                <a:sym typeface="Wingdings" panose="05000000000000000000" pitchFamily="2" charset="2"/>
              </a:rPr>
              <a:t>Inheritance</a:t>
            </a:r>
          </a:p>
          <a:p>
            <a:pPr lvl="1"/>
            <a:r>
              <a:rPr lang="en-US" sz="1800" dirty="0" smtClean="0">
                <a:sym typeface="Wingdings" panose="05000000000000000000" pitchFamily="2" charset="2"/>
              </a:rPr>
              <a:t>Public features can be overridden with public feature only.</a:t>
            </a:r>
          </a:p>
          <a:p>
            <a:pPr lvl="1"/>
            <a:r>
              <a:rPr lang="en-US" sz="1800" dirty="0" smtClean="0">
                <a:sym typeface="Wingdings" panose="05000000000000000000" pitchFamily="2" charset="2"/>
              </a:rPr>
              <a:t>Private feature can be overridden with private or </a:t>
            </a:r>
            <a:r>
              <a:rPr lang="en-US" sz="1800" b="1" u="sng" dirty="0" smtClean="0">
                <a:solidFill>
                  <a:srgbClr val="FF0000"/>
                </a:solidFill>
                <a:sym typeface="Wingdings" panose="05000000000000000000" pitchFamily="2" charset="2"/>
              </a:rPr>
              <a:t>public</a:t>
            </a:r>
            <a:r>
              <a:rPr lang="en-US" sz="1800" dirty="0" smtClean="0">
                <a:sym typeface="Wingdings" panose="05000000000000000000" pitchFamily="2" charset="2"/>
              </a:rPr>
              <a:t> one.</a:t>
            </a:r>
          </a:p>
          <a:p>
            <a:pPr lvl="1"/>
            <a:r>
              <a:rPr lang="en-US" sz="1800" dirty="0" smtClean="0">
                <a:sym typeface="Wingdings" panose="05000000000000000000" pitchFamily="2" charset="2"/>
              </a:rPr>
              <a:t>Selected </a:t>
            </a:r>
            <a:r>
              <a:rPr lang="en-US" sz="1800" dirty="0">
                <a:sym typeface="Wingdings" panose="05000000000000000000" pitchFamily="2" charset="2"/>
              </a:rPr>
              <a:t>public can be overridden </a:t>
            </a:r>
            <a:r>
              <a:rPr lang="en-US" sz="1800" dirty="0" smtClean="0">
                <a:sym typeface="Wingdings" panose="05000000000000000000" pitchFamily="2" charset="2"/>
              </a:rPr>
              <a:t>with selection wider than it was or </a:t>
            </a:r>
            <a:r>
              <a:rPr lang="en-US" sz="1800" dirty="0">
                <a:sym typeface="Wingdings" panose="05000000000000000000" pitchFamily="2" charset="2"/>
              </a:rPr>
              <a:t>public one</a:t>
            </a:r>
            <a:r>
              <a:rPr lang="en-US" sz="1800" dirty="0" smtClean="0">
                <a:sym typeface="Wingdings" panose="05000000000000000000" pitchFamily="2" charset="2"/>
              </a:rPr>
              <a:t>.</a:t>
            </a:r>
          </a:p>
          <a:p>
            <a:pPr lvl="1"/>
            <a:endParaRPr lang="en-US" sz="1800" dirty="0" smtClean="0">
              <a:sym typeface="Wingdings" panose="05000000000000000000" pitchFamily="2" charset="2"/>
            </a:endParaRPr>
          </a:p>
          <a:p>
            <a:pPr lvl="1"/>
            <a:endParaRPr lang="en-US" sz="1800" dirty="0" smtClean="0">
              <a:sym typeface="Wingdings" panose="05000000000000000000" pitchFamily="2" charset="2"/>
            </a:endParaRPr>
          </a:p>
          <a:p>
            <a:endParaRPr lang="en-US" sz="1800" dirty="0"/>
          </a:p>
        </p:txBody>
      </p:sp>
      <p:sp>
        <p:nvSpPr>
          <p:cNvPr id="3" name="Title 2"/>
          <p:cNvSpPr>
            <a:spLocks noGrp="1"/>
          </p:cNvSpPr>
          <p:nvPr>
            <p:ph type="title"/>
          </p:nvPr>
        </p:nvSpPr>
        <p:spPr>
          <a:xfrm>
            <a:off x="187200" y="-111138"/>
            <a:ext cx="8229600" cy="561104"/>
          </a:xfrm>
        </p:spPr>
        <p:txBody>
          <a:bodyPr/>
          <a:lstStyle/>
          <a:p>
            <a:r>
              <a:rPr lang="en-US" dirty="0" smtClean="0">
                <a:solidFill>
                  <a:schemeClr val="tx1"/>
                </a:solidFill>
              </a:rPr>
              <a:t>Accessibility(I)</a:t>
            </a:r>
            <a:endParaRPr lang="en-US" dirty="0">
              <a:solidFill>
                <a:schemeClr val="tx1"/>
              </a:solidFill>
            </a:endParaRPr>
          </a:p>
        </p:txBody>
      </p:sp>
    </p:spTree>
    <p:extLst>
      <p:ext uri="{BB962C8B-B14F-4D97-AF65-F5344CB8AC3E}">
        <p14:creationId xmlns:p14="http://schemas.microsoft.com/office/powerpoint/2010/main" val="211319355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4852"/>
            <a:ext cx="9036424" cy="6196404"/>
          </a:xfrm>
        </p:spPr>
        <p:txBody>
          <a:bodyPr/>
          <a:lstStyle/>
          <a:p>
            <a:pPr marL="0" indent="0">
              <a:buNone/>
            </a:pPr>
            <a:r>
              <a:rPr lang="en-US" b="1" dirty="0" smtClean="0"/>
              <a:t>unit</a:t>
            </a:r>
            <a:r>
              <a:rPr lang="en-US" dirty="0" smtClean="0"/>
              <a:t> X</a:t>
            </a:r>
          </a:p>
          <a:p>
            <a:pPr marL="0" indent="0">
              <a:buNone/>
            </a:pPr>
            <a:r>
              <a:rPr lang="en-US" dirty="0" smtClean="0"/>
              <a:t>// default zone is public</a:t>
            </a:r>
          </a:p>
          <a:p>
            <a:pPr marL="0" indent="0">
              <a:buNone/>
            </a:pPr>
            <a:r>
              <a:rPr lang="en-US" dirty="0"/>
              <a:t>	</a:t>
            </a:r>
            <a:r>
              <a:rPr lang="en-US" dirty="0" smtClean="0"/>
              <a:t>a, b, c: Type1</a:t>
            </a:r>
          </a:p>
          <a:p>
            <a:pPr marL="0" indent="0">
              <a:buNone/>
            </a:pPr>
            <a:r>
              <a:rPr lang="en-US" b="1" dirty="0" smtClean="0"/>
              <a:t>	hidden</a:t>
            </a:r>
            <a:r>
              <a:rPr lang="en-US" dirty="0" smtClean="0"/>
              <a:t> g, h: Type3</a:t>
            </a:r>
          </a:p>
          <a:p>
            <a:pPr marL="0" indent="0">
              <a:buNone/>
            </a:pPr>
            <a:r>
              <a:rPr lang="en-US" dirty="0" smtClean="0"/>
              <a:t>	x : Type4 // x is public and h is public too</a:t>
            </a:r>
          </a:p>
          <a:p>
            <a:pPr marL="0" indent="0">
              <a:buNone/>
            </a:pPr>
            <a:r>
              <a:rPr lang="en-US" b="1" dirty="0" smtClean="0"/>
              <a:t>end</a:t>
            </a:r>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II)</a:t>
            </a:r>
            <a:endParaRPr lang="en-US" dirty="0"/>
          </a:p>
        </p:txBody>
      </p:sp>
    </p:spTree>
    <p:extLst>
      <p:ext uri="{BB962C8B-B14F-4D97-AF65-F5344CB8AC3E}">
        <p14:creationId xmlns:p14="http://schemas.microsoft.com/office/powerpoint/2010/main" val="165937890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4852"/>
            <a:ext cx="9036424" cy="6196404"/>
          </a:xfrm>
        </p:spPr>
        <p:txBody>
          <a:bodyPr/>
          <a:lstStyle/>
          <a:p>
            <a:pPr marL="0" indent="0">
              <a:buNone/>
            </a:pPr>
            <a:r>
              <a:rPr lang="en-US" b="1" strike="sngStrike" dirty="0" smtClean="0"/>
              <a:t>public</a:t>
            </a:r>
            <a:r>
              <a:rPr lang="en-US" strike="sngStrike" dirty="0" smtClean="0"/>
              <a:t>: // public zone of the unit</a:t>
            </a:r>
          </a:p>
          <a:p>
            <a:pPr marL="0" indent="0">
              <a:buNone/>
            </a:pPr>
            <a:r>
              <a:rPr lang="en-US" strike="sngStrike" dirty="0"/>
              <a:t>	</a:t>
            </a:r>
            <a:r>
              <a:rPr lang="en-US" strike="sngStrike" dirty="0" smtClean="0"/>
              <a:t>a, b, c: Type1</a:t>
            </a:r>
          </a:p>
          <a:p>
            <a:pPr marL="0" indent="0">
              <a:buNone/>
            </a:pPr>
            <a:r>
              <a:rPr lang="en-US" strike="sngStrike" dirty="0" smtClean="0"/>
              <a:t>	</a:t>
            </a:r>
            <a:r>
              <a:rPr lang="en-US" b="1" strike="sngStrike" dirty="0" smtClean="0"/>
              <a:t>public</a:t>
            </a:r>
            <a:r>
              <a:rPr lang="en-US" strike="sngStrike" dirty="0" smtClean="0"/>
              <a:t> {C1, C2} foo /*Feature foo can be accessed only by C1 and C2 clients*/</a:t>
            </a:r>
          </a:p>
          <a:p>
            <a:pPr marL="0" indent="0">
              <a:buNone/>
            </a:pPr>
            <a:r>
              <a:rPr lang="en-US" strike="sngStrike" dirty="0"/>
              <a:t>	</a:t>
            </a:r>
            <a:r>
              <a:rPr lang="en-US" strike="sngStrike" dirty="0" smtClean="0"/>
              <a:t>d, e, f: Type2</a:t>
            </a:r>
          </a:p>
          <a:p>
            <a:pPr marL="0" indent="0">
              <a:buNone/>
            </a:pPr>
            <a:r>
              <a:rPr lang="en-US" b="1" strike="sngStrike" dirty="0" smtClean="0"/>
              <a:t>private</a:t>
            </a:r>
            <a:r>
              <a:rPr lang="en-US" strike="sngStrike" dirty="0" smtClean="0"/>
              <a:t>: // that is the private zone of the unit</a:t>
            </a:r>
          </a:p>
          <a:p>
            <a:pPr marL="0" indent="0">
              <a:buNone/>
            </a:pPr>
            <a:r>
              <a:rPr lang="en-US" strike="sngStrike" dirty="0"/>
              <a:t>	</a:t>
            </a:r>
            <a:r>
              <a:rPr lang="en-US" strike="sngStrike" dirty="0" smtClean="0"/>
              <a:t>g, h: Type3</a:t>
            </a:r>
          </a:p>
          <a:p>
            <a:pPr marL="0" indent="0">
              <a:buNone/>
            </a:pPr>
            <a:r>
              <a:rPr lang="en-US" strike="sngStrike" dirty="0"/>
              <a:t>	</a:t>
            </a:r>
            <a:r>
              <a:rPr lang="en-US" b="1" strike="sngStrike" dirty="0" smtClean="0"/>
              <a:t>public</a:t>
            </a:r>
            <a:r>
              <a:rPr lang="en-US" strike="sngStrike" dirty="0" smtClean="0"/>
              <a:t> </a:t>
            </a:r>
            <a:r>
              <a:rPr lang="en-US" strike="sngStrike" dirty="0"/>
              <a:t>x</a:t>
            </a:r>
            <a:r>
              <a:rPr lang="en-US" strike="sngStrike" dirty="0" smtClean="0"/>
              <a:t> : Type4 // x is public</a:t>
            </a:r>
          </a:p>
          <a:p>
            <a:pPr marL="0" indent="0">
              <a:buNone/>
            </a:pPr>
            <a:r>
              <a:rPr lang="en-US" b="1" strike="sngStrike" dirty="0" smtClean="0"/>
              <a:t>end</a:t>
            </a:r>
          </a:p>
          <a:p>
            <a:pPr marL="0" indent="0">
              <a:buNone/>
            </a:pPr>
            <a:r>
              <a:rPr lang="en-US" strike="sngStrike" dirty="0" smtClean="0"/>
              <a:t>Any sequence of public or private zones can be mixed within the unit</a:t>
            </a:r>
            <a:endParaRPr lang="en-US" strike="sngStrike"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II)</a:t>
            </a:r>
            <a:endParaRPr lang="en-US" dirty="0"/>
          </a:p>
        </p:txBody>
      </p:sp>
    </p:spTree>
    <p:extLst>
      <p:ext uri="{BB962C8B-B14F-4D97-AF65-F5344CB8AC3E}">
        <p14:creationId xmlns:p14="http://schemas.microsoft.com/office/powerpoint/2010/main" val="68482007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90451"/>
            <a:ext cx="9143999" cy="6406179"/>
          </a:xfrm>
        </p:spPr>
        <p:txBody>
          <a:bodyPr/>
          <a:lstStyle/>
          <a:p>
            <a:pPr marL="0" indent="0">
              <a:buNone/>
            </a:pPr>
            <a:r>
              <a:rPr lang="en-US" dirty="0" smtClean="0"/>
              <a:t>	As compilation is a sequence of program elements it does not matter in which order they are specified. So, any program element (unit, routine, attribute) has access to all other elements of the same assembly </a:t>
            </a:r>
            <a:r>
              <a:rPr lang="en-US" strike="sngStrike" dirty="0" smtClean="0"/>
              <a:t>compilation (source)</a:t>
            </a:r>
            <a:r>
              <a:rPr lang="en-US" dirty="0" smtClean="0"/>
              <a:t>.</a:t>
            </a:r>
          </a:p>
          <a:p>
            <a:pPr marL="0" indent="0">
              <a:buNone/>
            </a:pPr>
            <a:r>
              <a:rPr lang="en-US" dirty="0" smtClean="0"/>
              <a:t>r1 </a:t>
            </a:r>
            <a:r>
              <a:rPr lang="en-US" b="1" dirty="0" smtClean="0"/>
              <a:t>is</a:t>
            </a:r>
          </a:p>
          <a:p>
            <a:pPr marL="0" indent="0">
              <a:buNone/>
            </a:pPr>
            <a:r>
              <a:rPr lang="en-US" dirty="0" smtClean="0"/>
              <a:t>	r2 // r1 can call r2</a:t>
            </a:r>
            <a:endParaRPr lang="en-US" dirty="0"/>
          </a:p>
          <a:p>
            <a:pPr marL="0" indent="0">
              <a:buNone/>
            </a:pPr>
            <a:r>
              <a:rPr lang="en-US" b="1" dirty="0" smtClean="0"/>
              <a:t>end</a:t>
            </a:r>
          </a:p>
          <a:p>
            <a:pPr marL="0" indent="0">
              <a:buNone/>
            </a:pPr>
            <a:r>
              <a:rPr lang="en-US" dirty="0" smtClean="0"/>
              <a:t>r2 </a:t>
            </a:r>
            <a:r>
              <a:rPr lang="en-US" b="1" dirty="0" smtClean="0"/>
              <a:t>is</a:t>
            </a:r>
          </a:p>
          <a:p>
            <a:pPr marL="0" indent="0">
              <a:buNone/>
            </a:pPr>
            <a:r>
              <a:rPr lang="en-US" dirty="0"/>
              <a:t>	</a:t>
            </a:r>
            <a:r>
              <a:rPr lang="en-US" dirty="0" smtClean="0"/>
              <a:t>r1 // r2 can call r1</a:t>
            </a:r>
          </a:p>
          <a:p>
            <a:pPr marL="0" indent="0">
              <a:buNone/>
            </a:pPr>
            <a:r>
              <a:rPr lang="en-US" b="1" dirty="0"/>
              <a:t>e</a:t>
            </a:r>
            <a:r>
              <a:rPr lang="en-US" b="1" dirty="0" smtClean="0"/>
              <a:t>nd</a:t>
            </a:r>
          </a:p>
          <a:p>
            <a:pPr marL="0" indent="0">
              <a:buNone/>
            </a:pPr>
            <a:r>
              <a:rPr lang="en-US" strike="sngStrike" dirty="0" smtClean="0"/>
              <a:t>Both routines r1 and r2 are mutually visible with in the source</a:t>
            </a:r>
            <a:endParaRPr lang="en-US" strike="sngStrike" dirty="0"/>
          </a:p>
        </p:txBody>
      </p:sp>
      <p:sp>
        <p:nvSpPr>
          <p:cNvPr id="3" name="Title 2"/>
          <p:cNvSpPr>
            <a:spLocks noGrp="1"/>
          </p:cNvSpPr>
          <p:nvPr>
            <p:ph type="title"/>
          </p:nvPr>
        </p:nvSpPr>
        <p:spPr>
          <a:xfrm>
            <a:off x="165685" y="-118338"/>
            <a:ext cx="8229600" cy="561104"/>
          </a:xfrm>
        </p:spPr>
        <p:txBody>
          <a:bodyPr/>
          <a:lstStyle/>
          <a:p>
            <a:r>
              <a:rPr lang="en-US" dirty="0">
                <a:solidFill>
                  <a:schemeClr val="tx1"/>
                </a:solidFill>
              </a:rPr>
              <a:t>Accessibility (</a:t>
            </a:r>
            <a:r>
              <a:rPr lang="en-US" dirty="0" smtClean="0">
                <a:solidFill>
                  <a:schemeClr val="tx1"/>
                </a:solidFill>
              </a:rPr>
              <a:t>III)</a:t>
            </a:r>
            <a:endParaRPr lang="en-US" dirty="0"/>
          </a:p>
        </p:txBody>
      </p:sp>
    </p:spTree>
    <p:extLst>
      <p:ext uri="{BB962C8B-B14F-4D97-AF65-F5344CB8AC3E}">
        <p14:creationId xmlns:p14="http://schemas.microsoft.com/office/powerpoint/2010/main" val="15499242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altLang="en-US" dirty="0">
                <a:solidFill>
                  <a:schemeClr val="tx1"/>
                </a:solidFill>
              </a:rPr>
              <a:t>Reply to </a:t>
            </a:r>
            <a:r>
              <a:rPr lang="en-US" altLang="en-US" dirty="0" err="1">
                <a:solidFill>
                  <a:schemeClr val="tx1"/>
                </a:solidFill>
              </a:rPr>
              <a:t>A.Legalov</a:t>
            </a:r>
            <a:r>
              <a:rPr lang="en-US" altLang="en-US" dirty="0">
                <a:solidFill>
                  <a:schemeClr val="tx1"/>
                </a:solidFill>
              </a:rPr>
              <a:t> </a:t>
            </a:r>
            <a:r>
              <a:rPr lang="en-US" altLang="en-US" dirty="0">
                <a:solidFill>
                  <a:schemeClr val="tx1"/>
                </a:solidFill>
                <a:sym typeface="Wingdings" panose="05000000000000000000" pitchFamily="2" charset="2"/>
              </a:rPr>
              <a:t> OOP forever!!! </a:t>
            </a:r>
            <a:endParaRPr lang="en-US" dirty="0"/>
          </a:p>
        </p:txBody>
      </p:sp>
      <p:grpSp>
        <p:nvGrpSpPr>
          <p:cNvPr id="49" name="Группа 48"/>
          <p:cNvGrpSpPr/>
          <p:nvPr/>
        </p:nvGrpSpPr>
        <p:grpSpPr>
          <a:xfrm>
            <a:off x="153645" y="436793"/>
            <a:ext cx="9483256" cy="4062457"/>
            <a:chOff x="112885" y="1504560"/>
            <a:chExt cx="9483256" cy="4062457"/>
          </a:xfrm>
        </p:grpSpPr>
        <p:sp>
          <p:nvSpPr>
            <p:cNvPr id="5" name="Овал 5"/>
            <p:cNvSpPr/>
            <p:nvPr/>
          </p:nvSpPr>
          <p:spPr>
            <a:xfrm>
              <a:off x="2755903" y="1657936"/>
              <a:ext cx="1377457"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Figure</a:t>
              </a:r>
              <a:endParaRPr lang="en-US" dirty="0">
                <a:latin typeface="Arial" pitchFamily="34" charset="0"/>
                <a:cs typeface="Arial" pitchFamily="34" charset="0"/>
              </a:endParaRPr>
            </a:p>
          </p:txBody>
        </p:sp>
        <p:sp>
          <p:nvSpPr>
            <p:cNvPr id="12" name="Овал 29"/>
            <p:cNvSpPr/>
            <p:nvPr/>
          </p:nvSpPr>
          <p:spPr>
            <a:xfrm>
              <a:off x="4271570" y="3849901"/>
              <a:ext cx="1981448"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Triangle</a:t>
              </a:r>
              <a:endParaRPr lang="en-US" dirty="0">
                <a:latin typeface="Arial" pitchFamily="34" charset="0"/>
                <a:cs typeface="Arial" pitchFamily="34" charset="0"/>
              </a:endParaRPr>
            </a:p>
          </p:txBody>
        </p:sp>
        <p:sp>
          <p:nvSpPr>
            <p:cNvPr id="13" name="Овал 29"/>
            <p:cNvSpPr/>
            <p:nvPr/>
          </p:nvSpPr>
          <p:spPr>
            <a:xfrm>
              <a:off x="112885" y="3978074"/>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15" name="Прямая со стрелкой 35"/>
            <p:cNvCxnSpPr>
              <a:stCxn id="12" idx="0"/>
              <a:endCxn id="5" idx="4"/>
            </p:cNvCxnSpPr>
            <p:nvPr/>
          </p:nvCxnSpPr>
          <p:spPr>
            <a:xfrm flipH="1" flipV="1">
              <a:off x="3444632" y="2124661"/>
              <a:ext cx="1817662" cy="17252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35"/>
            <p:cNvCxnSpPr>
              <a:stCxn id="13" idx="0"/>
              <a:endCxn id="5" idx="4"/>
            </p:cNvCxnSpPr>
            <p:nvPr/>
          </p:nvCxnSpPr>
          <p:spPr>
            <a:xfrm flipV="1">
              <a:off x="776038" y="2124661"/>
              <a:ext cx="2668594" cy="18534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26241" y="1504560"/>
              <a:ext cx="3250414" cy="400110"/>
            </a:xfrm>
            <a:prstGeom prst="rect">
              <a:avLst/>
            </a:prstGeom>
            <a:noFill/>
          </p:spPr>
          <p:txBody>
            <a:bodyPr wrap="square" rtlCol="0">
              <a:spAutoFit/>
            </a:bodyPr>
            <a:lstStyle/>
            <a:p>
              <a:r>
                <a:rPr kumimoji="1" lang="en-US" alt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lang="en-US" dirty="0" smtClean="0"/>
                <a:t> </a:t>
              </a:r>
              <a:r>
                <a:rPr kumimoji="1" lang="en-US" sz="1800" dirty="0">
                  <a:solidFill>
                    <a:srgbClr val="0000FF"/>
                  </a:solidFill>
                  <a:latin typeface="Lucida Console" pitchFamily="49" charset="0"/>
                  <a:ea typeface="Arial Unicode MS" panose="020B0604020202020204" pitchFamily="34" charset="-128"/>
                  <a:cs typeface="Calibri" pitchFamily="34" charset="0"/>
                </a:rPr>
                <a:t>(Figure)</a:t>
              </a:r>
            </a:p>
          </p:txBody>
        </p:sp>
        <p:sp>
          <p:nvSpPr>
            <p:cNvPr id="36" name="TextBox 35"/>
            <p:cNvSpPr txBox="1"/>
            <p:nvPr/>
          </p:nvSpPr>
          <p:spPr>
            <a:xfrm>
              <a:off x="1318807"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(Circle)</a:t>
              </a:r>
            </a:p>
          </p:txBody>
        </p:sp>
        <p:sp>
          <p:nvSpPr>
            <p:cNvPr id="42" name="TextBox 41"/>
            <p:cNvSpPr txBox="1"/>
            <p:nvPr/>
          </p:nvSpPr>
          <p:spPr>
            <a:xfrm>
              <a:off x="6019675"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sp>
          <p:nvSpPr>
            <p:cNvPr id="44" name="Овал 29"/>
            <p:cNvSpPr/>
            <p:nvPr/>
          </p:nvSpPr>
          <p:spPr>
            <a:xfrm>
              <a:off x="655654" y="5100292"/>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45" name="Прямая со стрелкой 35"/>
            <p:cNvCxnSpPr>
              <a:stCxn id="44" idx="0"/>
              <a:endCxn id="13" idx="4"/>
            </p:cNvCxnSpPr>
            <p:nvPr/>
          </p:nvCxnSpPr>
          <p:spPr>
            <a:xfrm flipH="1" flipV="1">
              <a:off x="776038" y="4444799"/>
              <a:ext cx="542769" cy="655493"/>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35862" y="4656546"/>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grpSp>
      <p:sp>
        <p:nvSpPr>
          <p:cNvPr id="51" name="TextBox 50"/>
          <p:cNvSpPr txBox="1"/>
          <p:nvPr/>
        </p:nvSpPr>
        <p:spPr>
          <a:xfrm>
            <a:off x="267855" y="4682836"/>
            <a:ext cx="8229600" cy="2123658"/>
          </a:xfrm>
          <a:prstGeom prst="rect">
            <a:avLst/>
          </a:prstGeom>
          <a:noFill/>
        </p:spPr>
        <p:txBody>
          <a:bodyPr wrap="square" rtlCol="0">
            <a:spAutoFit/>
          </a:bodyPr>
          <a:lstStyle/>
          <a:p>
            <a:pPr marL="0" indent="0">
              <a:buNone/>
            </a:pPr>
            <a:r>
              <a:rPr lang="en-US" altLang="en-US" dirty="0">
                <a:solidFill>
                  <a:srgbClr val="0000FF"/>
                </a:solidFill>
                <a:latin typeface="Lucida Console" pitchFamily="49" charset="0"/>
                <a:cs typeface="Calibri" pitchFamily="34" charset="0"/>
              </a:rPr>
              <a:t>a: Array [Figure] </a:t>
            </a:r>
            <a:r>
              <a:rPr lang="en-US" altLang="en-US" b="1" dirty="0">
                <a:solidFill>
                  <a:schemeClr val="accent5">
                    <a:lumMod val="50000"/>
                  </a:schemeClr>
                </a:solidFill>
                <a:latin typeface="Lucida Console" pitchFamily="49" charset="0"/>
                <a:cs typeface="Calibri" pitchFamily="34" charset="0"/>
              </a:rPr>
              <a:t>is</a:t>
            </a:r>
            <a:r>
              <a:rPr lang="en-US" altLang="en-US" dirty="0">
                <a:solidFill>
                  <a:srgbClr val="0000FF"/>
                </a:solidFill>
                <a:latin typeface="Lucida Console" pitchFamily="49" charset="0"/>
                <a:cs typeface="Calibri" pitchFamily="34" charset="0"/>
              </a:rPr>
              <a:t> (Circle, Triangle)</a:t>
            </a:r>
          </a:p>
          <a:p>
            <a:pPr marL="0" indent="0">
              <a:buNone/>
            </a:pPr>
            <a:r>
              <a:rPr lang="en-US" altLang="en-US" b="1" dirty="0">
                <a:solidFill>
                  <a:schemeClr val="accent5">
                    <a:lumMod val="50000"/>
                  </a:schemeClr>
                </a:solidFill>
                <a:latin typeface="Lucida Console" pitchFamily="49" charset="0"/>
                <a:cs typeface="Calibri" pitchFamily="34" charset="0"/>
              </a:rPr>
              <a:t>if</a:t>
            </a:r>
            <a:r>
              <a:rPr lang="en-US" altLang="en-US" dirty="0">
                <a:solidFill>
                  <a:srgbClr val="0000FF"/>
                </a:solidFill>
                <a:latin typeface="Lucida Console" pitchFamily="49" charset="0"/>
                <a:cs typeface="Calibri" pitchFamily="34" charset="0"/>
              </a:rPr>
              <a:t> a(1).</a:t>
            </a:r>
            <a:r>
              <a:rPr lang="en-US" altLang="en-US" dirty="0" err="1">
                <a:solidFill>
                  <a:srgbClr val="0000FF"/>
                </a:solidFill>
                <a:latin typeface="Lucida Console" pitchFamily="49" charset="0"/>
                <a:cs typeface="Calibri" pitchFamily="34" charset="0"/>
              </a:rPr>
              <a:t>inscrinedInto</a:t>
            </a:r>
            <a:r>
              <a:rPr lang="en-US" altLang="en-US" dirty="0">
                <a:solidFill>
                  <a:srgbClr val="0000FF"/>
                </a:solidFill>
                <a:latin typeface="Lucida Console" pitchFamily="49" charset="0"/>
                <a:cs typeface="Calibri" pitchFamily="34" charset="0"/>
              </a:rPr>
              <a:t> (</a:t>
            </a:r>
            <a:r>
              <a:rPr lang="en-US" altLang="en-US" dirty="0" smtClean="0">
                <a:solidFill>
                  <a:srgbClr val="0000FF"/>
                </a:solidFill>
                <a:latin typeface="Lucida Console" pitchFamily="49" charset="0"/>
                <a:cs typeface="Calibri" pitchFamily="34" charset="0"/>
              </a:rPr>
              <a:t>a(2)) </a:t>
            </a:r>
            <a:r>
              <a:rPr lang="en-US" altLang="en-US" b="1" dirty="0">
                <a:solidFill>
                  <a:schemeClr val="accent5">
                    <a:lumMod val="50000"/>
                  </a:schemeClr>
                </a:solidFill>
                <a:latin typeface="Lucida Console" pitchFamily="49" charset="0"/>
                <a:cs typeface="Calibri" pitchFamily="34" charset="0"/>
              </a:rPr>
              <a:t>then</a:t>
            </a:r>
            <a:r>
              <a:rPr lang="en-US" altLang="en-US" dirty="0">
                <a:solidFill>
                  <a:srgbClr val="0000FF"/>
                </a:solidFill>
                <a:latin typeface="Lucida Console" pitchFamily="49" charset="0"/>
                <a:cs typeface="Calibri" pitchFamily="34" charset="0"/>
              </a:rPr>
              <a:t> … </a:t>
            </a:r>
            <a:r>
              <a:rPr lang="en-US" altLang="en-US" b="1" dirty="0" smtClean="0">
                <a:solidFill>
                  <a:schemeClr val="accent5">
                    <a:lumMod val="50000"/>
                  </a:schemeClr>
                </a:solidFill>
                <a:latin typeface="Lucida Console" pitchFamily="49" charset="0"/>
                <a:cs typeface="Calibri" pitchFamily="34" charset="0"/>
              </a:rPr>
              <a:t>end</a:t>
            </a:r>
          </a:p>
          <a:p>
            <a:pPr marL="0" indent="0">
              <a:buNone/>
            </a:pPr>
            <a:r>
              <a:rPr kumimoji="1" lang="en-US" altLang="en-US" sz="2400" dirty="0">
                <a:latin typeface="Arial" panose="020B0604020202020204" pitchFamily="34" charset="0"/>
                <a:ea typeface="Arial Unicode MS" panose="020B0604020202020204" pitchFamily="34" charset="-128"/>
                <a:cs typeface="Arial" panose="020B0604020202020204" pitchFamily="34" charset="0"/>
              </a:rPr>
              <a:t>Call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to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is valid if and only if for every dynamic type of a(1) there is version of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with the signature to which call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(a(2)) conforms to</a:t>
            </a:r>
            <a:endParaRPr kumimoji="1" lang="en-US" altLang="en-US" sz="2400" dirty="0">
              <a:latin typeface="Arial" panose="020B0604020202020204" pitchFamily="34" charset="0"/>
              <a:ea typeface="Arial Unicode MS" panose="020B0604020202020204" pitchFamily="34" charset="-128"/>
              <a:cs typeface="Arial" panose="020B0604020202020204" pitchFamily="34" charset="0"/>
            </a:endParaRPr>
          </a:p>
          <a:p>
            <a:endParaRPr lang="en-US" dirty="0"/>
          </a:p>
        </p:txBody>
      </p:sp>
    </p:spTree>
    <p:extLst>
      <p:ext uri="{BB962C8B-B14F-4D97-AF65-F5344CB8AC3E}">
        <p14:creationId xmlns:p14="http://schemas.microsoft.com/office/powerpoint/2010/main" val="205178814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527126"/>
            <a:ext cx="8907332" cy="6164130"/>
          </a:xfrm>
        </p:spPr>
        <p:txBody>
          <a:bodyPr/>
          <a:lstStyle/>
          <a:p>
            <a:r>
              <a:rPr lang="en-US" dirty="0" smtClean="0"/>
              <a:t>So, if some program elements are put outside of  unit – they can not be accessed from other sources</a:t>
            </a:r>
          </a:p>
          <a:p>
            <a:r>
              <a:rPr lang="en-US" sz="2000" dirty="0" smtClean="0"/>
              <a:t>Well, we may introduce a fake unit which will contain (virtually) all the program elements outside of all units used in the program or library – THIS. But it looks better to follow the scheme if you like reuse – use units! Give the name to group of your functionality and data</a:t>
            </a:r>
          </a:p>
          <a:p>
            <a:r>
              <a:rPr lang="en-US" dirty="0" smtClean="0"/>
              <a:t>Example</a:t>
            </a:r>
          </a:p>
          <a:p>
            <a:pPr marL="0" indent="0">
              <a:buNone/>
            </a:pPr>
            <a:r>
              <a:rPr lang="en-US" sz="2000" dirty="0" smtClean="0"/>
              <a:t>Source1: </a:t>
            </a:r>
          </a:p>
          <a:p>
            <a:pPr marL="0" indent="0">
              <a:buNone/>
            </a:pPr>
            <a:r>
              <a:rPr lang="en-US" sz="2000" b="1" dirty="0" smtClean="0"/>
              <a:t>use</a:t>
            </a:r>
            <a:r>
              <a:rPr lang="en-US" sz="2000" dirty="0" smtClean="0"/>
              <a:t> M </a:t>
            </a:r>
            <a:r>
              <a:rPr lang="en-US" sz="2000" b="1" dirty="0" smtClean="0"/>
              <a:t>as</a:t>
            </a:r>
            <a:r>
              <a:rPr lang="en-US" sz="2000" dirty="0" smtClean="0"/>
              <a:t> m </a:t>
            </a:r>
          </a:p>
          <a:p>
            <a:pPr marL="0" indent="0">
              <a:buNone/>
            </a:pPr>
            <a:r>
              <a:rPr lang="en-US" sz="2000" dirty="0" err="1" smtClean="0"/>
              <a:t>rtn</a:t>
            </a:r>
            <a:r>
              <a:rPr lang="en-US" sz="2000" dirty="0" smtClean="0"/>
              <a:t> </a:t>
            </a:r>
            <a:r>
              <a:rPr lang="en-US" sz="2000" b="1" dirty="0" smtClean="0"/>
              <a:t>is</a:t>
            </a:r>
          </a:p>
          <a:p>
            <a:pPr marL="0" indent="0">
              <a:buNone/>
            </a:pPr>
            <a:r>
              <a:rPr lang="en-US" sz="2000" dirty="0"/>
              <a:t>	</a:t>
            </a:r>
            <a:r>
              <a:rPr lang="en-US" sz="2000" dirty="0" err="1" smtClean="0"/>
              <a:t>m.function</a:t>
            </a:r>
            <a:r>
              <a:rPr lang="en-US" sz="2000" dirty="0" smtClean="0"/>
              <a:t> </a:t>
            </a:r>
          </a:p>
          <a:p>
            <a:pPr marL="0" indent="0">
              <a:buNone/>
            </a:pPr>
            <a:r>
              <a:rPr lang="en-US" sz="2000" b="1" dirty="0" smtClean="0"/>
              <a:t>end</a:t>
            </a:r>
          </a:p>
          <a:p>
            <a:pPr marL="0" indent="0">
              <a:buNone/>
            </a:pPr>
            <a:r>
              <a:rPr lang="en-US" sz="2000" dirty="0" smtClean="0"/>
              <a:t>Source2: </a:t>
            </a:r>
          </a:p>
          <a:p>
            <a:pPr marL="0" indent="0">
              <a:buNone/>
            </a:pPr>
            <a:r>
              <a:rPr lang="en-US" sz="2000" dirty="0"/>
              <a:t>	</a:t>
            </a:r>
            <a:r>
              <a:rPr lang="en-US" sz="2000" dirty="0" err="1" smtClean="0"/>
              <a:t>rtn</a:t>
            </a:r>
            <a:r>
              <a:rPr lang="en-US" sz="2000" dirty="0" smtClean="0"/>
              <a:t> /* call is invalid as Source 2 has no access to functionality of Source 1*/</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IV)</a:t>
            </a:r>
            <a:endParaRPr lang="en-US" dirty="0"/>
          </a:p>
        </p:txBody>
      </p:sp>
    </p:spTree>
    <p:extLst>
      <p:ext uri="{BB962C8B-B14F-4D97-AF65-F5344CB8AC3E}">
        <p14:creationId xmlns:p14="http://schemas.microsoft.com/office/powerpoint/2010/main" val="30705522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342348"/>
            <a:ext cx="9047181" cy="6515652"/>
          </a:xfrm>
        </p:spPr>
        <p:txBody>
          <a:bodyPr/>
          <a:lstStyle/>
          <a:p>
            <a:pPr marL="0" indent="0">
              <a:buNone/>
            </a:pPr>
            <a:r>
              <a:rPr lang="en-US" sz="2800" dirty="0" smtClean="0"/>
              <a:t>	</a:t>
            </a:r>
            <a:r>
              <a:rPr lang="en-US" sz="2400" dirty="0" smtClean="0"/>
              <a:t>Alternative approach is to keep only two scopes public and private. And public is default scope for unit elements. So, effectively we have two parts in every unit – public part and private part. And we need only one key word to start private zone. This resembles interface and implementation separation – public part of the unit is its interface while private part is implementation. And we drop selective export as it makes life more complicated and gives not much value</a:t>
            </a:r>
            <a:endParaRPr lang="en-US" sz="2800" dirty="0" smtClean="0"/>
          </a:p>
          <a:p>
            <a:pPr marL="0" indent="0">
              <a:buNone/>
            </a:pPr>
            <a:r>
              <a:rPr lang="en-US" sz="2800" b="1" dirty="0" smtClean="0"/>
              <a:t>unit</a:t>
            </a:r>
            <a:r>
              <a:rPr lang="en-US" sz="2800" dirty="0" smtClean="0"/>
              <a:t> X</a:t>
            </a:r>
          </a:p>
          <a:p>
            <a:pPr marL="0" indent="0">
              <a:buNone/>
            </a:pPr>
            <a:r>
              <a:rPr lang="en-US" sz="2800" dirty="0" smtClean="0"/>
              <a:t>	/* That is public part – interface of the unit*/</a:t>
            </a:r>
          </a:p>
          <a:p>
            <a:pPr marL="0" indent="0">
              <a:buNone/>
            </a:pPr>
            <a:r>
              <a:rPr lang="en-US" sz="2800" dirty="0"/>
              <a:t>	</a:t>
            </a:r>
            <a:r>
              <a:rPr lang="en-US" sz="2800" b="1" dirty="0" smtClean="0"/>
              <a:t>hidden</a:t>
            </a:r>
            <a:r>
              <a:rPr lang="en-US" sz="2800" dirty="0" smtClean="0"/>
              <a:t> foo</a:t>
            </a:r>
          </a:p>
          <a:p>
            <a:pPr marL="0" indent="0">
              <a:buNone/>
            </a:pPr>
            <a:r>
              <a:rPr lang="en-US" sz="2800" dirty="0"/>
              <a:t>	</a:t>
            </a:r>
            <a:r>
              <a:rPr lang="en-US" sz="2800" dirty="0" smtClean="0"/>
              <a:t>/* It may contain some particular private stuff*/</a:t>
            </a:r>
          </a:p>
          <a:p>
            <a:pPr marL="0" indent="0">
              <a:buNone/>
            </a:pPr>
            <a:r>
              <a:rPr lang="en-US" sz="2800" b="1" dirty="0" smtClean="0"/>
              <a:t>	hidden:</a:t>
            </a:r>
            <a:r>
              <a:rPr lang="en-US" sz="2800" dirty="0" smtClean="0"/>
              <a:t> // That is its implementation details zone</a:t>
            </a:r>
          </a:p>
          <a:p>
            <a:pPr marL="0" indent="0">
              <a:buNone/>
            </a:pPr>
            <a:r>
              <a:rPr lang="en-US" sz="2800" dirty="0"/>
              <a:t>	</a:t>
            </a:r>
            <a:r>
              <a:rPr lang="en-US" sz="2800" b="1" dirty="0" smtClean="0"/>
              <a:t>end</a:t>
            </a:r>
          </a:p>
          <a:p>
            <a:pPr marL="0" indent="0">
              <a:buNone/>
            </a:pPr>
            <a:r>
              <a:rPr lang="en-US" sz="2800" b="1" dirty="0" smtClean="0"/>
              <a:t>end</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(V)</a:t>
            </a:r>
            <a:endParaRPr lang="en-US" dirty="0"/>
          </a:p>
        </p:txBody>
      </p:sp>
    </p:spTree>
    <p:extLst>
      <p:ext uri="{BB962C8B-B14F-4D97-AF65-F5344CB8AC3E}">
        <p14:creationId xmlns:p14="http://schemas.microsoft.com/office/powerpoint/2010/main" val="39865717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8" y="365756"/>
            <a:ext cx="9047181" cy="6492244"/>
          </a:xfrm>
        </p:spPr>
        <p:txBody>
          <a:bodyPr/>
          <a:lstStyle/>
          <a:p>
            <a:pPr marL="0" indent="0">
              <a:buNone/>
            </a:pPr>
            <a:r>
              <a:rPr lang="en-US" sz="2800" dirty="0" smtClean="0"/>
              <a:t>	</a:t>
            </a:r>
            <a:r>
              <a:rPr lang="en-US" sz="2400" strike="sngStrike" dirty="0" smtClean="0"/>
              <a:t>And it could be good combination of default and explicit scopes approaches – unit is started with default scope (public:). If you need to introduce only few private features - use private prefix per feature. If you have started private zone with private: then  you can return into public zone for few public features thru public feature prefix or turn on public: zone again. So, in fact it just allows to skip first public: at the begin of every unit. </a:t>
            </a:r>
          </a:p>
          <a:p>
            <a:pPr marL="0" indent="0">
              <a:buNone/>
            </a:pPr>
            <a:r>
              <a:rPr lang="en-US" sz="2400" b="1" strike="sngStrike" dirty="0" smtClean="0"/>
              <a:t>unit</a:t>
            </a:r>
            <a:r>
              <a:rPr lang="en-US" sz="2400" strike="sngStrike" dirty="0" smtClean="0"/>
              <a:t> X</a:t>
            </a:r>
          </a:p>
          <a:p>
            <a:pPr marL="0" indent="0">
              <a:buNone/>
            </a:pPr>
            <a:r>
              <a:rPr lang="en-US" sz="2400" strike="sngStrike" dirty="0" smtClean="0"/>
              <a:t>	/* That is public part – interface of the unit*/</a:t>
            </a:r>
          </a:p>
          <a:p>
            <a:pPr marL="0" indent="0">
              <a:buNone/>
            </a:pPr>
            <a:r>
              <a:rPr lang="en-US" sz="2400" strike="sngStrike" dirty="0"/>
              <a:t>	</a:t>
            </a:r>
            <a:r>
              <a:rPr lang="en-US" sz="2400" b="1" strike="sngStrike" dirty="0" smtClean="0"/>
              <a:t>hidden</a:t>
            </a:r>
            <a:r>
              <a:rPr lang="en-US" sz="2400" strike="sngStrike" dirty="0" smtClean="0"/>
              <a:t> foo // </a:t>
            </a:r>
            <a:r>
              <a:rPr lang="en-US" sz="2400" strike="sngStrike" dirty="0"/>
              <a:t>It has private accessibility!!!</a:t>
            </a:r>
            <a:endParaRPr lang="en-US" sz="2400" strike="sngStrike" dirty="0" smtClean="0"/>
          </a:p>
          <a:p>
            <a:pPr marL="0" indent="0">
              <a:buNone/>
            </a:pPr>
            <a:r>
              <a:rPr lang="en-US" sz="2400" b="1" strike="sngStrike" dirty="0" smtClean="0"/>
              <a:t>hidden:</a:t>
            </a:r>
            <a:r>
              <a:rPr lang="en-US" sz="2400" strike="sngStrike" dirty="0" smtClean="0"/>
              <a:t> // That is its implementation details</a:t>
            </a:r>
          </a:p>
          <a:p>
            <a:pPr marL="0" indent="0">
              <a:buNone/>
            </a:pPr>
            <a:r>
              <a:rPr lang="en-US" sz="2400" strike="sngStrike" dirty="0"/>
              <a:t>	</a:t>
            </a:r>
            <a:r>
              <a:rPr lang="en-US" altLang="en-US" sz="2400" b="1" strike="sngStrike" dirty="0"/>
              <a:t>public </a:t>
            </a:r>
            <a:r>
              <a:rPr lang="en-US" sz="2400" strike="sngStrike" dirty="0" smtClean="0"/>
              <a:t>goo</a:t>
            </a:r>
          </a:p>
          <a:p>
            <a:pPr marL="0" indent="0">
              <a:buNone/>
            </a:pPr>
            <a:r>
              <a:rPr lang="en-US" sz="2400" strike="sngStrike" dirty="0"/>
              <a:t>	</a:t>
            </a:r>
            <a:r>
              <a:rPr lang="en-US" sz="2400" strike="sngStrike" dirty="0" smtClean="0"/>
              <a:t>fee // It has private accessibility!!!</a:t>
            </a:r>
          </a:p>
          <a:p>
            <a:pPr marL="0" indent="0">
              <a:buNone/>
            </a:pPr>
            <a:r>
              <a:rPr lang="en-US" altLang="en-US" sz="2400" b="1" strike="sngStrike" dirty="0"/>
              <a:t>public</a:t>
            </a:r>
            <a:r>
              <a:rPr lang="en-US" sz="2400" strike="sngStrike" dirty="0" smtClean="0"/>
              <a:t>: // Resuming interface part again</a:t>
            </a:r>
          </a:p>
          <a:p>
            <a:pPr marL="0" indent="0">
              <a:buNone/>
            </a:pPr>
            <a:r>
              <a:rPr lang="en-US" sz="2400" b="1" strike="sngStrike" dirty="0" smtClean="0"/>
              <a:t>end</a:t>
            </a:r>
            <a:endParaRPr lang="en-US" sz="2000" strike="sngStrike" dirty="0"/>
          </a:p>
        </p:txBody>
      </p:sp>
      <p:sp>
        <p:nvSpPr>
          <p:cNvPr id="3" name="Title 2"/>
          <p:cNvSpPr>
            <a:spLocks noGrp="1"/>
          </p:cNvSpPr>
          <p:nvPr>
            <p:ph type="title"/>
          </p:nvPr>
        </p:nvSpPr>
        <p:spPr/>
        <p:txBody>
          <a:bodyPr/>
          <a:lstStyle/>
          <a:p>
            <a:r>
              <a:rPr lang="en-US" strike="sngStrike" dirty="0">
                <a:solidFill>
                  <a:schemeClr val="tx1"/>
                </a:solidFill>
              </a:rPr>
              <a:t>Accessibility </a:t>
            </a:r>
            <a:r>
              <a:rPr lang="en-US" strike="sngStrike" dirty="0" smtClean="0">
                <a:solidFill>
                  <a:schemeClr val="tx1"/>
                </a:solidFill>
              </a:rPr>
              <a:t>(VI)</a:t>
            </a:r>
            <a:endParaRPr lang="en-US" strike="sngStrike" dirty="0"/>
          </a:p>
        </p:txBody>
      </p:sp>
    </p:spTree>
    <p:extLst>
      <p:ext uri="{BB962C8B-B14F-4D97-AF65-F5344CB8AC3E}">
        <p14:creationId xmlns:p14="http://schemas.microsoft.com/office/powerpoint/2010/main" val="102949843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05609"/>
            <a:ext cx="9144000" cy="6352391"/>
          </a:xfrm>
        </p:spPr>
        <p:txBody>
          <a:bodyPr/>
          <a:lstStyle/>
          <a:p>
            <a:r>
              <a:rPr lang="en-US" sz="2000" dirty="0" smtClean="0"/>
              <a:t>Two kinds of generics (templates): type as a parameter, and constant expression of  enumerated type as a parameter</a:t>
            </a:r>
          </a:p>
          <a:p>
            <a:pPr lvl="1"/>
            <a:r>
              <a:rPr lang="en-US" sz="2000" b="1" dirty="0" smtClean="0"/>
              <a:t>unit </a:t>
            </a:r>
            <a:r>
              <a:rPr lang="en-US" sz="2000" dirty="0" smtClean="0"/>
              <a:t>Vector [length</a:t>
            </a:r>
            <a:r>
              <a:rPr lang="en-US" sz="2000" b="1" dirty="0" smtClean="0"/>
              <a:t>:</a:t>
            </a:r>
            <a:r>
              <a:rPr lang="en-US" sz="2000" dirty="0" smtClean="0"/>
              <a:t> Integer]</a:t>
            </a:r>
          </a:p>
          <a:p>
            <a:pPr lvl="1"/>
            <a:r>
              <a:rPr lang="en-US" sz="2000" b="1" dirty="0" smtClean="0"/>
              <a:t>unit</a:t>
            </a:r>
            <a:r>
              <a:rPr lang="en-US" sz="2000" dirty="0" smtClean="0"/>
              <a:t> Array [G] // any type can be a parameter</a:t>
            </a:r>
          </a:p>
          <a:p>
            <a:pPr lvl="1"/>
            <a:r>
              <a:rPr lang="en-US" sz="2000" b="1" dirty="0" smtClean="0"/>
              <a:t>unit</a:t>
            </a:r>
            <a:r>
              <a:rPr lang="en-US" sz="2000" dirty="0" smtClean="0"/>
              <a:t> Array [G</a:t>
            </a:r>
            <a:r>
              <a:rPr lang="en-US" sz="2000" b="1" dirty="0" smtClean="0"/>
              <a:t>-&gt;</a:t>
            </a:r>
            <a:r>
              <a:rPr lang="en-US" sz="2000" dirty="0" smtClean="0"/>
              <a:t>Any </a:t>
            </a:r>
            <a:r>
              <a:rPr lang="en-US" sz="2000" b="1" dirty="0" err="1" smtClean="0"/>
              <a:t>init</a:t>
            </a:r>
            <a:r>
              <a:rPr lang="en-US" sz="2000" dirty="0" smtClean="0"/>
              <a:t>, N</a:t>
            </a:r>
            <a:r>
              <a:rPr lang="en-US" sz="2000" b="1" dirty="0" smtClean="0"/>
              <a:t>:</a:t>
            </a:r>
            <a:r>
              <a:rPr lang="en-US" sz="2000" dirty="0" smtClean="0"/>
              <a:t> Integer </a:t>
            </a:r>
            <a:r>
              <a:rPr lang="en-US" sz="2000" b="1" dirty="0" smtClean="0"/>
              <a:t>|</a:t>
            </a:r>
            <a:r>
              <a:rPr lang="en-US" sz="2000" dirty="0" smtClean="0"/>
              <a:t> (Integer, Integer)] /* And we can combine both – types and constants even of complicated forms*/</a:t>
            </a:r>
          </a:p>
          <a:p>
            <a:pPr lvl="2"/>
            <a:r>
              <a:rPr lang="en-US" altLang="en-US" sz="1600" dirty="0"/>
              <a:t>a0 is Array [Integer, 5] // Static array with 5 integers</a:t>
            </a:r>
          </a:p>
          <a:p>
            <a:pPr lvl="2"/>
            <a:r>
              <a:rPr lang="en-US" altLang="en-US" sz="1600" dirty="0"/>
              <a:t>a1 is Array [Real, (10,25)] // Static array with 16 reals</a:t>
            </a:r>
          </a:p>
          <a:p>
            <a:r>
              <a:rPr lang="en-US" sz="2000" dirty="0" smtClean="0"/>
              <a:t>For type as a parameter we also have two options – constrained genericity and non-constrained one: </a:t>
            </a:r>
            <a:r>
              <a:rPr lang="en-US" sz="2000" b="1" dirty="0" smtClean="0"/>
              <a:t>unit</a:t>
            </a:r>
            <a:r>
              <a:rPr lang="en-US" sz="2000" dirty="0" smtClean="0"/>
              <a:t> </a:t>
            </a:r>
            <a:r>
              <a:rPr lang="en-US" sz="2000" dirty="0" err="1" smtClean="0"/>
              <a:t>SortredArray</a:t>
            </a:r>
            <a:r>
              <a:rPr lang="en-US" sz="2000" dirty="0" smtClean="0"/>
              <a:t> [G-&gt;Comparable] // constrained</a:t>
            </a:r>
          </a:p>
          <a:p>
            <a:r>
              <a:rPr lang="en-US" sz="2000" dirty="0" smtClean="0"/>
              <a:t>Of course not only units but standalone routines can be generic as well. </a:t>
            </a:r>
          </a:p>
          <a:p>
            <a:r>
              <a:rPr lang="en-US" sz="2000" dirty="0" smtClean="0"/>
              <a:t>Implementation of generics is implementation dependent - we  should not assume that every new instantiation implies new portion of code.</a:t>
            </a:r>
          </a:p>
          <a:p>
            <a:r>
              <a:rPr lang="en-US" sz="2000" dirty="0" smtClean="0"/>
              <a:t>Another caveat here is how to create object of generic type inside unit. So, the mechanism to pass the info on what constructor must be used is to be provided. For example</a:t>
            </a:r>
          </a:p>
          <a:p>
            <a:pPr lvl="1"/>
            <a:r>
              <a:rPr lang="en-US" sz="1600" b="1" dirty="0" smtClean="0"/>
              <a:t>unit</a:t>
            </a:r>
            <a:r>
              <a:rPr lang="en-US" sz="1600" dirty="0" smtClean="0"/>
              <a:t> </a:t>
            </a:r>
            <a:r>
              <a:rPr lang="en-US" sz="1600" dirty="0" err="1" smtClean="0"/>
              <a:t>SomeClass</a:t>
            </a:r>
            <a:r>
              <a:rPr lang="en-US" sz="1600" dirty="0" smtClean="0"/>
              <a:t> [G-&gt;Constraint </a:t>
            </a:r>
            <a:r>
              <a:rPr lang="en-US" sz="1600" b="1" dirty="0" err="1" smtClean="0"/>
              <a:t>init</a:t>
            </a:r>
            <a:r>
              <a:rPr lang="en-US" sz="1600" dirty="0" smtClean="0"/>
              <a:t> (&lt;signature&gt;)]</a:t>
            </a:r>
          </a:p>
          <a:p>
            <a:pPr lvl="1"/>
            <a:r>
              <a:rPr lang="en-US" sz="1600" b="1" dirty="0"/>
              <a:t>unit</a:t>
            </a:r>
            <a:r>
              <a:rPr lang="en-US" sz="1600" dirty="0" smtClean="0"/>
              <a:t> </a:t>
            </a:r>
            <a:r>
              <a:rPr lang="en-US" sz="1600" dirty="0" err="1" smtClean="0"/>
              <a:t>SomeClass</a:t>
            </a:r>
            <a:r>
              <a:rPr lang="en-US" sz="1600" dirty="0" smtClean="0"/>
              <a:t> [G </a:t>
            </a:r>
            <a:r>
              <a:rPr lang="en-US" sz="1600" b="1" dirty="0" err="1" smtClean="0"/>
              <a:t>init</a:t>
            </a:r>
            <a:r>
              <a:rPr lang="en-US" sz="1600" dirty="0" smtClean="0"/>
              <a:t> (Integer, Boolean)]</a:t>
            </a:r>
            <a:endParaRPr lang="en-US" sz="2000" dirty="0" smtClean="0"/>
          </a:p>
        </p:txBody>
      </p:sp>
      <p:sp>
        <p:nvSpPr>
          <p:cNvPr id="3" name="Title 2"/>
          <p:cNvSpPr>
            <a:spLocks noGrp="1"/>
          </p:cNvSpPr>
          <p:nvPr>
            <p:ph type="title"/>
          </p:nvPr>
        </p:nvSpPr>
        <p:spPr/>
        <p:txBody>
          <a:bodyPr/>
          <a:lstStyle/>
          <a:p>
            <a:r>
              <a:rPr lang="en-US" altLang="en-US" dirty="0" smtClean="0">
                <a:solidFill>
                  <a:schemeClr val="tx1"/>
                </a:solidFill>
              </a:rPr>
              <a:t>Generics</a:t>
            </a:r>
            <a:endParaRPr lang="en-US" dirty="0"/>
          </a:p>
        </p:txBody>
      </p:sp>
    </p:spTree>
    <p:extLst>
      <p:ext uri="{BB962C8B-B14F-4D97-AF65-F5344CB8AC3E}">
        <p14:creationId xmlns:p14="http://schemas.microsoft.com/office/powerpoint/2010/main" val="400936538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1686"/>
            <a:ext cx="9143999" cy="6539495"/>
          </a:xfrm>
        </p:spPr>
        <p:txBody>
          <a:bodyPr/>
          <a:lstStyle/>
          <a:p>
            <a:pPr marL="0" indent="0">
              <a:buNone/>
            </a:pPr>
            <a:r>
              <a:rPr lang="en-US" dirty="0" smtClean="0"/>
              <a:t>x1 </a:t>
            </a:r>
            <a:r>
              <a:rPr lang="en-US" b="1" dirty="0" smtClean="0"/>
              <a:t>is</a:t>
            </a:r>
            <a:r>
              <a:rPr lang="en-US" dirty="0" smtClean="0"/>
              <a:t> factorial1 [Integer] (3) /* call to factorial1 function will be executed at run-time */</a:t>
            </a:r>
          </a:p>
          <a:p>
            <a:pPr marL="0" indent="0">
              <a:buNone/>
            </a:pPr>
            <a:r>
              <a:rPr lang="en-US" dirty="0" smtClean="0"/>
              <a:t>x2 </a:t>
            </a:r>
            <a:r>
              <a:rPr lang="en-US" b="1" dirty="0" smtClean="0"/>
              <a:t>is</a:t>
            </a:r>
            <a:r>
              <a:rPr lang="en-US" dirty="0" smtClean="0"/>
              <a:t> factorial2 [3] /*This call is processed at compile-time!!!*/</a:t>
            </a:r>
          </a:p>
          <a:p>
            <a:pPr marL="0" indent="0">
              <a:buNone/>
            </a:pPr>
            <a:r>
              <a:rPr lang="en-US" dirty="0" smtClean="0"/>
              <a:t>factorial1 [G-&gt;Numeric] (x: G): G </a:t>
            </a:r>
            <a:r>
              <a:rPr lang="en-US" b="1" dirty="0" smtClean="0"/>
              <a:t>is</a:t>
            </a:r>
          </a:p>
          <a:p>
            <a:pPr marL="0" indent="0">
              <a:buNone/>
            </a:pPr>
            <a:r>
              <a:rPr lang="en-US" dirty="0" smtClean="0"/>
              <a:t>	</a:t>
            </a:r>
            <a:r>
              <a:rPr lang="en-US" b="1" dirty="0" smtClean="0"/>
              <a:t>if</a:t>
            </a:r>
            <a:r>
              <a:rPr lang="en-US" dirty="0" smtClean="0"/>
              <a:t> x </a:t>
            </a:r>
          </a:p>
          <a:p>
            <a:pPr marL="0" indent="0">
              <a:buNone/>
            </a:pPr>
            <a:r>
              <a:rPr lang="en-US" dirty="0" smtClean="0"/>
              <a:t>	</a:t>
            </a:r>
            <a:r>
              <a:rPr lang="en-US" b="1" dirty="0" smtClean="0"/>
              <a:t>when</a:t>
            </a:r>
            <a:r>
              <a:rPr lang="en-US" dirty="0" smtClean="0"/>
              <a:t> </a:t>
            </a:r>
            <a:r>
              <a:rPr lang="en-US" dirty="0" err="1" smtClean="0"/>
              <a:t>x.zero</a:t>
            </a:r>
            <a:r>
              <a:rPr lang="en-US" dirty="0" smtClean="0"/>
              <a:t>, x.one </a:t>
            </a:r>
            <a:r>
              <a:rPr lang="en-US" b="1" dirty="0" smtClean="0"/>
              <a:t>then</a:t>
            </a:r>
          </a:p>
          <a:p>
            <a:pPr marL="0" indent="0">
              <a:buNone/>
            </a:pPr>
            <a:r>
              <a:rPr lang="en-US" dirty="0" smtClean="0"/>
              <a:t>		x.one</a:t>
            </a:r>
          </a:p>
          <a:p>
            <a:pPr marL="0" indent="0">
              <a:buNone/>
            </a:pPr>
            <a:r>
              <a:rPr lang="en-US" dirty="0"/>
              <a:t>	</a:t>
            </a:r>
            <a:r>
              <a:rPr lang="en-US" b="1" dirty="0" smtClean="0"/>
              <a:t>else</a:t>
            </a:r>
          </a:p>
          <a:p>
            <a:pPr marL="0" indent="0">
              <a:buNone/>
            </a:pPr>
            <a:r>
              <a:rPr lang="en-US" dirty="0"/>
              <a:t>	</a:t>
            </a:r>
            <a:r>
              <a:rPr lang="en-US" dirty="0" smtClean="0"/>
              <a:t>	x * factorial1 (x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a:xfrm>
            <a:off x="187200" y="-146910"/>
            <a:ext cx="8229600" cy="561104"/>
          </a:xfrm>
        </p:spPr>
        <p:txBody>
          <a:bodyPr/>
          <a:lstStyle/>
          <a:p>
            <a:r>
              <a:rPr lang="en-US" altLang="en-US" dirty="0">
                <a:solidFill>
                  <a:schemeClr val="tx1"/>
                </a:solidFill>
              </a:rPr>
              <a:t>Generics </a:t>
            </a:r>
            <a:r>
              <a:rPr lang="en-US" altLang="en-US" dirty="0" smtClean="0">
                <a:solidFill>
                  <a:schemeClr val="tx1"/>
                </a:solidFill>
              </a:rPr>
              <a:t>– factorial example</a:t>
            </a:r>
            <a:endParaRPr lang="en-US" dirty="0"/>
          </a:p>
        </p:txBody>
      </p:sp>
    </p:spTree>
    <p:extLst>
      <p:ext uri="{BB962C8B-B14F-4D97-AF65-F5344CB8AC3E}">
        <p14:creationId xmlns:p14="http://schemas.microsoft.com/office/powerpoint/2010/main" val="247004245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919" y="719192"/>
            <a:ext cx="8614881" cy="5406972"/>
          </a:xfrm>
        </p:spPr>
        <p:txBody>
          <a:bodyPr/>
          <a:lstStyle/>
          <a:p>
            <a:pPr marL="0" indent="0">
              <a:buNone/>
            </a:pPr>
            <a:r>
              <a:rPr lang="en-US" dirty="0" smtClean="0"/>
              <a:t>factorial2 [</a:t>
            </a:r>
            <a:r>
              <a:rPr lang="en-US" dirty="0" err="1" smtClean="0"/>
              <a:t>x:Numeric</a:t>
            </a:r>
            <a:r>
              <a:rPr lang="en-US" dirty="0" smtClean="0"/>
              <a:t>]: </a:t>
            </a:r>
            <a:r>
              <a:rPr lang="en-US" b="1" dirty="0" smtClean="0"/>
              <a:t>like</a:t>
            </a:r>
            <a:r>
              <a:rPr lang="en-US" dirty="0" smtClean="0"/>
              <a:t> x </a:t>
            </a:r>
            <a:r>
              <a:rPr lang="en-US" b="1" dirty="0" smtClean="0"/>
              <a:t>is</a:t>
            </a:r>
          </a:p>
          <a:p>
            <a:pPr marL="0" indent="0">
              <a:buNone/>
            </a:pPr>
            <a:r>
              <a:rPr lang="en-US" dirty="0" smtClean="0"/>
              <a:t>	</a:t>
            </a:r>
            <a:r>
              <a:rPr lang="en-US" b="1" dirty="0" smtClean="0"/>
              <a:t>case</a:t>
            </a:r>
            <a:r>
              <a:rPr lang="en-US" dirty="0" smtClean="0"/>
              <a:t> x</a:t>
            </a:r>
          </a:p>
          <a:p>
            <a:pPr marL="0" indent="0">
              <a:buNone/>
            </a:pPr>
            <a:r>
              <a:rPr lang="en-US" dirty="0" smtClean="0"/>
              <a:t>	</a:t>
            </a:r>
            <a:r>
              <a:rPr lang="en-US" b="1" dirty="0" smtClean="0"/>
              <a:t>when</a:t>
            </a:r>
            <a:r>
              <a:rPr lang="en-US" dirty="0" smtClean="0"/>
              <a:t> </a:t>
            </a:r>
            <a:r>
              <a:rPr lang="en-US" dirty="0" err="1" smtClean="0"/>
              <a:t>x.zero</a:t>
            </a:r>
            <a:r>
              <a:rPr lang="en-US" dirty="0" smtClean="0"/>
              <a:t>, x.one </a:t>
            </a:r>
            <a:r>
              <a:rPr lang="en-US" b="1" dirty="0" smtClean="0"/>
              <a:t>then</a:t>
            </a:r>
          </a:p>
          <a:p>
            <a:pPr marL="0" indent="0">
              <a:buNone/>
            </a:pPr>
            <a:r>
              <a:rPr lang="en-US" dirty="0" smtClean="0"/>
              <a:t>		x.one</a:t>
            </a:r>
          </a:p>
          <a:p>
            <a:pPr marL="0" indent="0">
              <a:buNone/>
            </a:pPr>
            <a:r>
              <a:rPr lang="en-US" dirty="0"/>
              <a:t>	</a:t>
            </a:r>
            <a:r>
              <a:rPr lang="en-US" b="1" dirty="0" smtClean="0"/>
              <a:t>else</a:t>
            </a:r>
          </a:p>
          <a:p>
            <a:pPr marL="0" indent="0">
              <a:buNone/>
            </a:pPr>
            <a:r>
              <a:rPr lang="en-US" dirty="0"/>
              <a:t>	</a:t>
            </a:r>
            <a:r>
              <a:rPr lang="en-US" dirty="0" smtClean="0"/>
              <a:t>	x * factorial2 </a:t>
            </a:r>
            <a:r>
              <a:rPr lang="en-US" dirty="0"/>
              <a:t>[</a:t>
            </a:r>
            <a:r>
              <a:rPr lang="en-US" dirty="0" smtClean="0"/>
              <a:t>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p:txBody>
          <a:bodyPr/>
          <a:lstStyle/>
          <a:p>
            <a:r>
              <a:rPr lang="en-US" altLang="en-US" dirty="0">
                <a:solidFill>
                  <a:schemeClr val="tx1"/>
                </a:solidFill>
              </a:rPr>
              <a:t>Generics – factorial </a:t>
            </a:r>
            <a:r>
              <a:rPr lang="en-US" altLang="en-US" dirty="0" smtClean="0">
                <a:solidFill>
                  <a:schemeClr val="tx1"/>
                </a:solidFill>
              </a:rPr>
              <a:t>example</a:t>
            </a:r>
            <a:endParaRPr lang="en-US" dirty="0"/>
          </a:p>
        </p:txBody>
      </p:sp>
    </p:spTree>
    <p:extLst>
      <p:ext uri="{BB962C8B-B14F-4D97-AF65-F5344CB8AC3E}">
        <p14:creationId xmlns:p14="http://schemas.microsoft.com/office/powerpoint/2010/main" val="957729530"/>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err="1" smtClean="0"/>
              <a:t>SLang</a:t>
            </a:r>
            <a:r>
              <a:rPr lang="en-US" dirty="0" smtClean="0"/>
              <a:t> supports static </a:t>
            </a:r>
            <a:r>
              <a:rPr lang="en-US" dirty="0" err="1" smtClean="0"/>
              <a:t>typification</a:t>
            </a:r>
            <a:r>
              <a:rPr lang="en-US" dirty="0" smtClean="0"/>
              <a:t> that means that every entity has a type associated with it explicitly or implicitly. Type strictly defines which features can be called based on this entity. This is the basis for program correctness check at compile time. Explicitly type is specified when entity is declared and implicitly type can be derived based on first initialization of an entity. </a:t>
            </a:r>
          </a:p>
          <a:p>
            <a:r>
              <a:rPr lang="en-US" dirty="0" smtClean="0"/>
              <a:t>Examples:</a:t>
            </a:r>
          </a:p>
          <a:p>
            <a:pPr marL="0" indent="0">
              <a:buNone/>
            </a:pPr>
            <a:r>
              <a:rPr lang="en-US" dirty="0"/>
              <a:t>	</a:t>
            </a:r>
            <a:r>
              <a:rPr lang="en-US" dirty="0" smtClean="0"/>
              <a:t>variable: Type // Explicit </a:t>
            </a:r>
            <a:r>
              <a:rPr lang="en-US" dirty="0" err="1" smtClean="0"/>
              <a:t>typification</a:t>
            </a:r>
            <a:endParaRPr lang="en-US" dirty="0" smtClean="0"/>
          </a:p>
          <a:p>
            <a:pPr marL="0" indent="0">
              <a:buNone/>
            </a:pPr>
            <a:r>
              <a:rPr lang="en-US" dirty="0"/>
              <a:t>	</a:t>
            </a:r>
            <a:r>
              <a:rPr lang="en-US" b="1" dirty="0" err="1" smtClean="0"/>
              <a:t>const</a:t>
            </a:r>
            <a:r>
              <a:rPr lang="en-US" dirty="0" smtClean="0"/>
              <a:t> constant </a:t>
            </a:r>
            <a:r>
              <a:rPr lang="en-US" b="1" dirty="0" smtClean="0"/>
              <a:t>is</a:t>
            </a:r>
            <a:r>
              <a:rPr lang="en-US" dirty="0" smtClean="0"/>
              <a:t> 5 /* Implicit: type of constant is type of value 5 =&gt; Integer*/</a:t>
            </a:r>
          </a:p>
          <a:p>
            <a:pPr marL="0" indent="0">
              <a:buNone/>
            </a:pPr>
            <a:endParaRPr lang="en-US" dirty="0"/>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21072050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smtClean="0"/>
              <a:t>Can entity have several types? Yes. If entity is declared specifying several types such declaration defines multi-type entity and every feature call is processed in a bit more sophisticated way rather than single type entity feature calls. Let’s consider example</a:t>
            </a:r>
          </a:p>
          <a:p>
            <a:pPr marL="0" indent="0">
              <a:buNone/>
            </a:pPr>
            <a:r>
              <a:rPr lang="en-US" dirty="0" smtClean="0"/>
              <a:t>e: T1</a:t>
            </a:r>
            <a:r>
              <a:rPr lang="en-US" b="1" dirty="0" smtClean="0"/>
              <a:t>|</a:t>
            </a:r>
            <a:r>
              <a:rPr lang="en-US" dirty="0" smtClean="0"/>
              <a:t>T2</a:t>
            </a:r>
            <a:r>
              <a:rPr lang="en-US" b="1" dirty="0" smtClean="0"/>
              <a:t>|</a:t>
            </a:r>
            <a:r>
              <a:rPr lang="en-US" dirty="0" smtClean="0"/>
              <a:t>T3</a:t>
            </a:r>
          </a:p>
          <a:p>
            <a:pPr marL="0" indent="0">
              <a:buNone/>
            </a:pPr>
            <a:r>
              <a:rPr lang="en-US" dirty="0" err="1" smtClean="0"/>
              <a:t>e.foo</a:t>
            </a:r>
            <a:r>
              <a:rPr lang="en-US" dirty="0" smtClean="0"/>
              <a:t>  (E1, E2, …)</a:t>
            </a:r>
          </a:p>
          <a:p>
            <a:pPr marL="0" indent="0">
              <a:buNone/>
            </a:pPr>
            <a:r>
              <a:rPr lang="en-US" dirty="0" smtClean="0"/>
              <a:t>Where T1, T2, T3 – types. E1, E2, … expressions</a:t>
            </a:r>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2913289301"/>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pPr marL="0" indent="0">
              <a:buNone/>
            </a:pPr>
            <a:r>
              <a:rPr lang="en-US" dirty="0" smtClean="0"/>
              <a:t>So, declaration e: T1|T2|T3 is valid when T1 does not conform to T2 and T3 and this is true for any other pair. The call </a:t>
            </a:r>
            <a:r>
              <a:rPr lang="en-US" dirty="0" err="1" smtClean="0"/>
              <a:t>e.foo</a:t>
            </a:r>
            <a:r>
              <a:rPr lang="en-US" dirty="0" smtClean="0"/>
              <a:t> is valid when feature foo belongs to T1, T2 and T3 and types of E1, E2, … conform to corresponding types of arguments of features foo in T1, T2 and T3 respectively. </a:t>
            </a:r>
          </a:p>
          <a:p>
            <a:pPr marL="0" indent="0">
              <a:buNone/>
            </a:pPr>
            <a:r>
              <a:rPr lang="en-US" dirty="0" smtClean="0"/>
              <a:t>What does it give to a programmer - another aspect of reuse. When code of T1, T2 and T3 is available in compiled form only, when the inheritance clause  of T1, T2 and T3 can not be changed one can still develop the universal code which will work with object of types T1, T2, T3 and their descendants.</a:t>
            </a:r>
          </a:p>
          <a:p>
            <a:pPr marL="0" indent="0">
              <a:buNone/>
            </a:pPr>
            <a:endParaRPr lang="en-US" dirty="0"/>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76271926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0607" y="230751"/>
            <a:ext cx="8896574" cy="6756879"/>
          </a:xfrm>
        </p:spPr>
        <p:txBody>
          <a:bodyPr/>
          <a:lstStyle/>
          <a:p>
            <a:r>
              <a:rPr lang="en-US" sz="2400" dirty="0" smtClean="0"/>
              <a:t>So, we may determine the type of the run-time entity while declaring it. Let’s start with an example to present the concept</a:t>
            </a:r>
          </a:p>
          <a:p>
            <a:r>
              <a:rPr lang="en-US" sz="2400" dirty="0"/>
              <a:t>o</a:t>
            </a:r>
            <a:r>
              <a:rPr lang="en-US" sz="2400" dirty="0" smtClean="0"/>
              <a:t>1: </a:t>
            </a:r>
            <a:r>
              <a:rPr lang="en-US" sz="2400" b="1" dirty="0" smtClean="0"/>
              <a:t>ref</a:t>
            </a:r>
            <a:r>
              <a:rPr lang="en-US" sz="2400" dirty="0" smtClean="0"/>
              <a:t> Type /* o1 will be the reference to an object of Type */</a:t>
            </a:r>
          </a:p>
          <a:p>
            <a:r>
              <a:rPr lang="en-US" sz="2400" dirty="0"/>
              <a:t>o</a:t>
            </a:r>
            <a:r>
              <a:rPr lang="en-US" sz="2400" dirty="0" smtClean="0"/>
              <a:t>2: </a:t>
            </a:r>
            <a:r>
              <a:rPr lang="en-US" sz="2400" b="1" dirty="0" err="1" smtClean="0"/>
              <a:t>val</a:t>
            </a:r>
            <a:r>
              <a:rPr lang="en-US" sz="2400" dirty="0" smtClean="0"/>
              <a:t> Type /* o2 will be the object itself - value*/</a:t>
            </a:r>
          </a:p>
          <a:p>
            <a:r>
              <a:rPr lang="en-US" sz="2400" dirty="0"/>
              <a:t>o</a:t>
            </a:r>
            <a:r>
              <a:rPr lang="en-US" sz="2400" dirty="0" smtClean="0"/>
              <a:t>3: </a:t>
            </a:r>
            <a:r>
              <a:rPr lang="en-US" sz="2400" b="1" dirty="0" smtClean="0"/>
              <a:t>concurrent</a:t>
            </a:r>
            <a:r>
              <a:rPr lang="en-US" sz="2400" dirty="0" smtClean="0"/>
              <a:t> Type /*o3 will be the proxy to an object which will be processed by another processing element (CPU, core, thread. Web server – what ever)*/</a:t>
            </a:r>
          </a:p>
          <a:p>
            <a:r>
              <a:rPr lang="en-US" sz="2400" dirty="0" smtClean="0"/>
              <a:t>If Type was declared like unit Type or ref unit type – default is to create reference object</a:t>
            </a:r>
          </a:p>
          <a:p>
            <a:r>
              <a:rPr lang="en-US" sz="2400" dirty="0" smtClean="0"/>
              <a:t>If Type was declared like </a:t>
            </a:r>
            <a:r>
              <a:rPr lang="en-US" sz="2400" dirty="0" err="1" smtClean="0"/>
              <a:t>val</a:t>
            </a:r>
            <a:r>
              <a:rPr lang="en-US" sz="2400" dirty="0" smtClean="0"/>
              <a:t> unit Type – default is to create value object</a:t>
            </a:r>
          </a:p>
          <a:p>
            <a:r>
              <a:rPr lang="en-US" sz="2400" dirty="0" smtClean="0"/>
              <a:t>If Type was declared like concurrent unit Type – meaning is straightforward </a:t>
            </a:r>
          </a:p>
          <a:p>
            <a:r>
              <a:rPr lang="en-US" sz="2400" dirty="0" smtClean="0"/>
              <a:t>But we can change the default object type creation kind with explicit notice what kind of object is to be created like in examples above.</a:t>
            </a:r>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a:t>
            </a:r>
            <a:r>
              <a:rPr lang="en-US" dirty="0" smtClean="0">
                <a:solidFill>
                  <a:schemeClr val="tx1"/>
                </a:solidFill>
              </a:rPr>
              <a:t>objects</a:t>
            </a:r>
            <a:endParaRPr lang="en-US" dirty="0">
              <a:solidFill>
                <a:schemeClr val="tx1"/>
              </a:solidFill>
            </a:endParaRPr>
          </a:p>
        </p:txBody>
      </p:sp>
    </p:spTree>
    <p:extLst>
      <p:ext uri="{BB962C8B-B14F-4D97-AF65-F5344CB8AC3E}">
        <p14:creationId xmlns:p14="http://schemas.microsoft.com/office/powerpoint/2010/main" val="9014882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568304"/>
            <a:ext cx="8897420" cy="6068802"/>
          </a:xfrm>
        </p:spPr>
        <p:txBody>
          <a:bodyPr/>
          <a:lstStyle/>
          <a:p>
            <a:r>
              <a:rPr lang="en-US" sz="2400" dirty="0" smtClean="0"/>
              <a:t>The key idea behind </a:t>
            </a:r>
            <a:r>
              <a:rPr lang="en-US" sz="2400" dirty="0" err="1" smtClean="0"/>
              <a:t>SLang</a:t>
            </a:r>
            <a:r>
              <a:rPr lang="en-US" sz="2400" dirty="0" smtClean="0"/>
              <a:t> is to provide as Step I modern programming language and SW </a:t>
            </a:r>
            <a:r>
              <a:rPr lang="en-US" sz="2400" dirty="0" err="1" smtClean="0"/>
              <a:t>developemnt</a:t>
            </a:r>
            <a:r>
              <a:rPr lang="en-US" sz="2400" dirty="0" smtClean="0"/>
              <a:t> environment targeting SW development for all segments from </a:t>
            </a:r>
            <a:r>
              <a:rPr lang="en-US" sz="2400" dirty="0" err="1" smtClean="0"/>
              <a:t>IoT</a:t>
            </a:r>
            <a:r>
              <a:rPr lang="en-US" sz="2400" dirty="0" smtClean="0"/>
              <a:t>, mobile to servers and mission critical systems.  Step II is to provide OS developed in </a:t>
            </a:r>
            <a:r>
              <a:rPr lang="en-US" sz="2400" dirty="0" err="1" smtClean="0"/>
              <a:t>SLang</a:t>
            </a:r>
            <a:r>
              <a:rPr lang="en-US" sz="2400" dirty="0" smtClean="0"/>
              <a:t> for different markets segments.  Step III – </a:t>
            </a:r>
            <a:r>
              <a:rPr lang="en-US" sz="2400" dirty="0" err="1" smtClean="0"/>
              <a:t>SLang</a:t>
            </a:r>
            <a:r>
              <a:rPr lang="en-US" sz="2400" dirty="0" smtClean="0"/>
              <a:t> CPU – the HW step to design a CPU which suits most of all for </a:t>
            </a:r>
            <a:r>
              <a:rPr lang="en-US" sz="2400" dirty="0" err="1" smtClean="0"/>
              <a:t>SLang</a:t>
            </a:r>
            <a:r>
              <a:rPr lang="en-US" sz="2400" dirty="0" smtClean="0"/>
              <a:t> features. Step </a:t>
            </a:r>
            <a:r>
              <a:rPr lang="en-US" sz="2400" dirty="0"/>
              <a:t>I</a:t>
            </a:r>
            <a:r>
              <a:rPr lang="en-US" sz="2400" dirty="0" smtClean="0"/>
              <a:t>V – commercialization. </a:t>
            </a:r>
          </a:p>
          <a:p>
            <a:pPr lvl="1"/>
            <a:r>
              <a:rPr lang="en-US" sz="2400" dirty="0" smtClean="0"/>
              <a:t>Step IV may follow Step I with application developed with </a:t>
            </a:r>
            <a:r>
              <a:rPr lang="en-US" sz="2400" dirty="0" err="1" smtClean="0"/>
              <a:t>SLang</a:t>
            </a:r>
            <a:r>
              <a:rPr lang="en-US" sz="2400" dirty="0" smtClean="0"/>
              <a:t> for existing OSes (Android, iOS, </a:t>
            </a:r>
            <a:r>
              <a:rPr lang="en-US" sz="2400" dirty="0" err="1" smtClean="0"/>
              <a:t>Tizen</a:t>
            </a:r>
            <a:r>
              <a:rPr lang="en-US" sz="2400" dirty="0" smtClean="0"/>
              <a:t>)</a:t>
            </a:r>
          </a:p>
          <a:p>
            <a:pPr lvl="1"/>
            <a:r>
              <a:rPr lang="en-US" sz="2400" dirty="0" smtClean="0"/>
              <a:t>Step III and Step IV can be done in any order, in parallel as well</a:t>
            </a:r>
          </a:p>
          <a:p>
            <a:r>
              <a:rPr lang="en-US" sz="2400" dirty="0" smtClean="0"/>
              <a:t>Open source model is selected for Step I as the driving force to influence SW developers and attract interest to the project.</a:t>
            </a:r>
            <a:endParaRPr lang="ru-RU" sz="2400" dirty="0"/>
          </a:p>
        </p:txBody>
      </p:sp>
      <p:sp>
        <p:nvSpPr>
          <p:cNvPr id="3" name="Title 2"/>
          <p:cNvSpPr>
            <a:spLocks noGrp="1"/>
          </p:cNvSpPr>
          <p:nvPr>
            <p:ph type="title"/>
          </p:nvPr>
        </p:nvSpPr>
        <p:spPr/>
        <p:txBody>
          <a:bodyPr/>
          <a:lstStyle/>
          <a:p>
            <a:r>
              <a:rPr lang="en-US" dirty="0" err="1">
                <a:solidFill>
                  <a:schemeClr val="tx1"/>
                </a:solidFill>
              </a:rPr>
              <a:t>SLang</a:t>
            </a:r>
            <a:r>
              <a:rPr lang="en-US" dirty="0">
                <a:solidFill>
                  <a:schemeClr val="tx1"/>
                </a:solidFill>
              </a:rPr>
              <a:t>: </a:t>
            </a:r>
            <a:r>
              <a:rPr lang="en-US" dirty="0" smtClean="0">
                <a:solidFill>
                  <a:schemeClr val="tx1"/>
                </a:solidFill>
              </a:rPr>
              <a:t>business model</a:t>
            </a:r>
            <a:br>
              <a:rPr lang="en-US" dirty="0" smtClean="0">
                <a:solidFill>
                  <a:schemeClr val="tx1"/>
                </a:solidFill>
              </a:rPr>
            </a:br>
            <a:endParaRPr lang="ru-RU" dirty="0"/>
          </a:p>
        </p:txBody>
      </p:sp>
    </p:spTree>
    <p:extLst>
      <p:ext uri="{BB962C8B-B14F-4D97-AF65-F5344CB8AC3E}">
        <p14:creationId xmlns:p14="http://schemas.microsoft.com/office/powerpoint/2010/main" val="74423221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9992"/>
            <a:ext cx="9144000" cy="6508008"/>
          </a:xfrm>
        </p:spPr>
        <p:txBody>
          <a:bodyPr/>
          <a:lstStyle/>
          <a:p>
            <a:r>
              <a:rPr lang="en-US" sz="2800" dirty="0" smtClean="0"/>
              <a:t>Implication of the way we create objects is the way we assign them</a:t>
            </a:r>
          </a:p>
          <a:p>
            <a:r>
              <a:rPr lang="en-US" sz="2800" dirty="0" smtClean="0"/>
              <a:t>ref := </a:t>
            </a:r>
            <a:r>
              <a:rPr lang="en-US" sz="2800" dirty="0" err="1" smtClean="0"/>
              <a:t>val</a:t>
            </a:r>
            <a:r>
              <a:rPr lang="en-US" sz="2800" dirty="0" smtClean="0"/>
              <a:t> /*clone </a:t>
            </a:r>
            <a:r>
              <a:rPr lang="en-US" sz="2800" dirty="0" err="1" smtClean="0"/>
              <a:t>val</a:t>
            </a:r>
            <a:r>
              <a:rPr lang="en-US" sz="2800" dirty="0" smtClean="0"/>
              <a:t> and reference is stored in ref*/</a:t>
            </a:r>
          </a:p>
          <a:p>
            <a:r>
              <a:rPr lang="en-US" sz="2800" dirty="0" smtClean="0"/>
              <a:t>ref1 := ref2 /* ref1 will point to the same object as ref2*/</a:t>
            </a:r>
          </a:p>
          <a:p>
            <a:r>
              <a:rPr lang="en-US" sz="2800" dirty="0" smtClean="0"/>
              <a:t>val1 := val2 /* field-by-field copy only fields which we have in val1 will be copied from val2*/</a:t>
            </a:r>
          </a:p>
          <a:p>
            <a:r>
              <a:rPr lang="en-US" sz="2800" dirty="0" err="1" smtClean="0"/>
              <a:t>val</a:t>
            </a:r>
            <a:r>
              <a:rPr lang="en-US" sz="2800" dirty="0" smtClean="0"/>
              <a:t> := ref </a:t>
            </a:r>
            <a:r>
              <a:rPr lang="en-US" sz="2800" dirty="0"/>
              <a:t>/* field-by-field copy only fields which we have in </a:t>
            </a:r>
            <a:r>
              <a:rPr lang="en-US" sz="2800" dirty="0" smtClean="0"/>
              <a:t>objected referred by ref </a:t>
            </a:r>
            <a:r>
              <a:rPr lang="en-US" sz="2800" dirty="0"/>
              <a:t>will be copied from val2*/</a:t>
            </a:r>
            <a:endParaRPr lang="en-US" sz="2800" dirty="0" smtClean="0"/>
          </a:p>
          <a:p>
            <a:r>
              <a:rPr lang="en-US" sz="2800" dirty="0" smtClean="0"/>
              <a:t>separate1 := separate2 like ref1 := ref2</a:t>
            </a:r>
          </a:p>
          <a:p>
            <a:r>
              <a:rPr lang="en-US" sz="2800" dirty="0"/>
              <a:t>r</a:t>
            </a:r>
            <a:r>
              <a:rPr lang="en-US" sz="2800" dirty="0" smtClean="0"/>
              <a:t>ef |= </a:t>
            </a:r>
            <a:r>
              <a:rPr lang="en-US" sz="2800" dirty="0" err="1" smtClean="0"/>
              <a:t>val</a:t>
            </a:r>
            <a:r>
              <a:rPr lang="en-US" sz="2800" dirty="0" smtClean="0"/>
              <a:t> /* I like to have a reference attached to my </a:t>
            </a:r>
            <a:r>
              <a:rPr lang="en-US" sz="2800" dirty="0" err="1" smtClean="0"/>
              <a:t>val</a:t>
            </a:r>
            <a:r>
              <a:rPr lang="en-US" sz="2800" dirty="0" smtClean="0"/>
              <a:t> object. </a:t>
            </a:r>
            <a:r>
              <a:rPr lang="en-US" sz="2800" u="sng" dirty="0" smtClean="0">
                <a:solidFill>
                  <a:srgbClr val="FF0000"/>
                </a:solidFill>
              </a:rPr>
              <a:t>This is under debates </a:t>
            </a:r>
            <a:r>
              <a:rPr lang="en-US" sz="2800" dirty="0" smtClean="0"/>
              <a:t>*/</a:t>
            </a:r>
          </a:p>
          <a:p>
            <a:r>
              <a:rPr lang="en-US" sz="2800" dirty="0" smtClean="0"/>
              <a:t>Implicit outcome – all arguments are passed by value!</a:t>
            </a:r>
            <a:endParaRPr lang="en-US" sz="2800" dirty="0"/>
          </a:p>
        </p:txBody>
      </p:sp>
      <p:sp>
        <p:nvSpPr>
          <p:cNvPr id="3" name="Title 2"/>
          <p:cNvSpPr>
            <a:spLocks noGrp="1"/>
          </p:cNvSpPr>
          <p:nvPr>
            <p:ph type="title"/>
          </p:nvPr>
        </p:nvSpPr>
        <p:spPr>
          <a:xfrm>
            <a:off x="187200" y="-143112"/>
            <a:ext cx="8229600" cy="561104"/>
          </a:xfrm>
        </p:spPr>
        <p:txBody>
          <a:bodyPr/>
          <a:lstStyle/>
          <a:p>
            <a:r>
              <a:rPr lang="en-US" dirty="0">
                <a:solidFill>
                  <a:schemeClr val="tx1"/>
                </a:solidFill>
              </a:rPr>
              <a:t>Creation of </a:t>
            </a:r>
            <a:r>
              <a:rPr lang="en-US" dirty="0" smtClean="0">
                <a:solidFill>
                  <a:schemeClr val="tx1"/>
                </a:solidFill>
              </a:rPr>
              <a:t>objects: assignment</a:t>
            </a:r>
            <a:endParaRPr lang="en-US" dirty="0"/>
          </a:p>
        </p:txBody>
      </p:sp>
    </p:spTree>
    <p:extLst>
      <p:ext uri="{BB962C8B-B14F-4D97-AF65-F5344CB8AC3E}">
        <p14:creationId xmlns:p14="http://schemas.microsoft.com/office/powerpoint/2010/main" val="307304125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1428"/>
            <a:ext cx="9273091" cy="6756879"/>
          </a:xfrm>
        </p:spPr>
        <p:txBody>
          <a:bodyPr/>
          <a:lstStyle/>
          <a:p>
            <a:pPr marL="0" indent="0">
              <a:buNone/>
            </a:pPr>
            <a:r>
              <a:rPr lang="en-US" sz="2400" dirty="0" smtClean="0"/>
              <a:t>Any unit may specify procedure(s) is(are) to be used for objects initialization. All ‘constructors’ have the same predefined name (</a:t>
            </a:r>
            <a:r>
              <a:rPr lang="en-US" sz="2400" b="1" dirty="0" err="1" smtClean="0"/>
              <a:t>init</a:t>
            </a:r>
            <a:r>
              <a:rPr lang="en-US" sz="2400" dirty="0" smtClean="0"/>
              <a:t>) but different signatures. So, here come examples</a:t>
            </a:r>
          </a:p>
          <a:p>
            <a:pPr marL="0" indent="0">
              <a:buNone/>
            </a:pPr>
            <a:r>
              <a:rPr lang="en-US" sz="2400" b="1" dirty="0" smtClean="0"/>
              <a:t>unit</a:t>
            </a:r>
            <a:r>
              <a:rPr lang="en-US" sz="2400" dirty="0" smtClean="0"/>
              <a:t> C</a:t>
            </a:r>
          </a:p>
          <a:p>
            <a:pPr marL="0" indent="0">
              <a:buNone/>
            </a:pPr>
            <a:r>
              <a:rPr lang="en-US" sz="2400" dirty="0" smtClean="0"/>
              <a:t>	</a:t>
            </a:r>
            <a:r>
              <a:rPr lang="en-US" sz="2400" b="1" dirty="0" err="1" smtClean="0"/>
              <a:t>init</a:t>
            </a:r>
            <a:r>
              <a:rPr lang="en-US" sz="2400" dirty="0" smtClean="0"/>
              <a:t> (i: Integer; b: Boolean) </a:t>
            </a:r>
            <a:r>
              <a:rPr lang="en-US" sz="2400" b="1" dirty="0" smtClean="0"/>
              <a:t>is end</a:t>
            </a:r>
          </a:p>
          <a:p>
            <a:pPr marL="0" indent="0">
              <a:buNone/>
            </a:pPr>
            <a:r>
              <a:rPr lang="en-US" sz="2400" b="1" dirty="0"/>
              <a:t>	</a:t>
            </a:r>
            <a:r>
              <a:rPr lang="en-US" sz="2400" b="1" dirty="0" err="1" smtClean="0"/>
              <a:t>init</a:t>
            </a:r>
            <a:r>
              <a:rPr lang="en-US" sz="2400" b="1" dirty="0" smtClean="0"/>
              <a:t> is end</a:t>
            </a:r>
          </a:p>
          <a:p>
            <a:pPr marL="0" indent="0">
              <a:buNone/>
            </a:pPr>
            <a:r>
              <a:rPr lang="en-US" sz="2400" dirty="0"/>
              <a:t>	</a:t>
            </a:r>
            <a:r>
              <a:rPr lang="en-US" sz="2400" dirty="0" err="1" smtClean="0"/>
              <a:t>buildCobject</a:t>
            </a:r>
            <a:r>
              <a:rPr lang="en-US" sz="2400" dirty="0"/>
              <a:t> </a:t>
            </a:r>
            <a:r>
              <a:rPr lang="en-US" sz="2400" dirty="0" smtClean="0"/>
              <a:t>(</a:t>
            </a:r>
            <a:r>
              <a:rPr lang="en-US" sz="2400" dirty="0"/>
              <a:t>i: Integer; b: Boolean</a:t>
            </a:r>
            <a:r>
              <a:rPr lang="en-US" sz="2400" dirty="0" smtClean="0"/>
              <a:t>) : C </a:t>
            </a:r>
            <a:r>
              <a:rPr lang="en-US" sz="2400" b="1" dirty="0"/>
              <a:t>is</a:t>
            </a:r>
          </a:p>
          <a:p>
            <a:pPr marL="0" indent="0">
              <a:buNone/>
            </a:pPr>
            <a:r>
              <a:rPr lang="en-US" sz="2400" b="1" dirty="0" smtClean="0"/>
              <a:t>		return </a:t>
            </a:r>
            <a:r>
              <a:rPr lang="en-US" sz="2400" dirty="0" smtClean="0"/>
              <a:t>C (i, b)</a:t>
            </a:r>
          </a:p>
          <a:p>
            <a:pPr marL="0" indent="0">
              <a:buNone/>
            </a:pPr>
            <a:r>
              <a:rPr lang="en-US" sz="2400" b="1" dirty="0"/>
              <a:t>	end</a:t>
            </a:r>
          </a:p>
          <a:p>
            <a:pPr marL="0" indent="0">
              <a:buNone/>
            </a:pPr>
            <a:r>
              <a:rPr lang="en-US" sz="2400" b="1" dirty="0" smtClean="0"/>
              <a:t>end</a:t>
            </a:r>
            <a:r>
              <a:rPr lang="en-US" sz="2400" dirty="0" smtClean="0"/>
              <a:t> // So, we can create objects like</a:t>
            </a:r>
          </a:p>
          <a:p>
            <a:pPr marL="0" indent="0">
              <a:buNone/>
            </a:pPr>
            <a:r>
              <a:rPr lang="en-US" sz="2400" dirty="0" smtClean="0"/>
              <a:t>c0 </a:t>
            </a:r>
            <a:r>
              <a:rPr lang="en-US" sz="2400" b="1" dirty="0" smtClean="0"/>
              <a:t>is</a:t>
            </a:r>
            <a:r>
              <a:rPr lang="en-US" sz="2400" dirty="0" smtClean="0"/>
              <a:t> C (6, </a:t>
            </a:r>
            <a:r>
              <a:rPr lang="en-US" sz="2400" b="1" dirty="0" smtClean="0"/>
              <a:t>true</a:t>
            </a:r>
            <a:r>
              <a:rPr lang="en-US" sz="2400" dirty="0" smtClean="0"/>
              <a:t>) /* Use unit name to denote the type of the object to be created and initialized with proper </a:t>
            </a:r>
            <a:r>
              <a:rPr lang="en-US" sz="2400" dirty="0" err="1" smtClean="0"/>
              <a:t>init</a:t>
            </a:r>
            <a:r>
              <a:rPr lang="en-US" sz="2400" dirty="0" smtClean="0"/>
              <a:t> procedure */</a:t>
            </a:r>
          </a:p>
          <a:p>
            <a:pPr marL="0" indent="0">
              <a:buNone/>
            </a:pPr>
            <a:r>
              <a:rPr lang="en-US" sz="2400" dirty="0" smtClean="0"/>
              <a:t>c1 </a:t>
            </a:r>
            <a:r>
              <a:rPr lang="en-US" sz="2400" b="1" dirty="0" smtClean="0"/>
              <a:t>is </a:t>
            </a:r>
            <a:r>
              <a:rPr lang="en-US" sz="2400" dirty="0" smtClean="0"/>
              <a:t>C // The same with </a:t>
            </a:r>
            <a:r>
              <a:rPr lang="en-US" sz="2400" dirty="0" err="1" smtClean="0"/>
              <a:t>init</a:t>
            </a:r>
            <a:r>
              <a:rPr lang="en-US" sz="2400" dirty="0" smtClean="0"/>
              <a:t> with no arguments</a:t>
            </a:r>
          </a:p>
          <a:p>
            <a:pPr marL="0" indent="0">
              <a:buNone/>
            </a:pPr>
            <a:r>
              <a:rPr lang="en-US" sz="2400" dirty="0" smtClean="0"/>
              <a:t>c2 </a:t>
            </a:r>
            <a:r>
              <a:rPr lang="en-US" sz="2400" b="1" dirty="0" smtClean="0"/>
              <a:t>is</a:t>
            </a:r>
            <a:r>
              <a:rPr lang="en-US" sz="2400" dirty="0" smtClean="0"/>
              <a:t> </a:t>
            </a:r>
            <a:r>
              <a:rPr lang="en-US" sz="2400" dirty="0" err="1" smtClean="0"/>
              <a:t>C.buildCobject</a:t>
            </a:r>
            <a:r>
              <a:rPr lang="en-US" sz="2400" dirty="0" smtClean="0"/>
              <a:t> (6, true) /* How many objects of type C will we  have? 0, 3, 4, 5? </a:t>
            </a:r>
            <a:r>
              <a:rPr lang="en-US" sz="2400" dirty="0" smtClean="0">
                <a:sym typeface="Wingdings" panose="05000000000000000000" pitchFamily="2" charset="2"/>
              </a:rPr>
              <a:t></a:t>
            </a:r>
            <a:r>
              <a:rPr lang="en-US" sz="2400" dirty="0" smtClean="0"/>
              <a:t>*/</a:t>
            </a:r>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objects, </a:t>
            </a:r>
            <a:r>
              <a:rPr lang="en-US" dirty="0" smtClean="0">
                <a:solidFill>
                  <a:schemeClr val="tx1"/>
                </a:solidFill>
              </a:rPr>
              <a:t>‘constructors’</a:t>
            </a:r>
            <a:endParaRPr lang="en-US" dirty="0">
              <a:solidFill>
                <a:schemeClr val="tx1"/>
              </a:solidFill>
            </a:endParaRPr>
          </a:p>
        </p:txBody>
      </p:sp>
    </p:spTree>
    <p:extLst>
      <p:ext uri="{BB962C8B-B14F-4D97-AF65-F5344CB8AC3E}">
        <p14:creationId xmlns:p14="http://schemas.microsoft.com/office/powerpoint/2010/main" val="3475685253"/>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58174"/>
            <a:ext cx="9144001" cy="6599826"/>
          </a:xfrm>
        </p:spPr>
        <p:txBody>
          <a:bodyPr/>
          <a:lstStyle/>
          <a:p>
            <a:r>
              <a:rPr lang="en-US" sz="2400" dirty="0" smtClean="0"/>
              <a:t>Well as every entity is to be initialized at the time of declaration we do not have non-initialized entities. That is great but we can not guarantee the proper initialization for unit variables when declare them or we force programmers to invent artificial objects or Boolean flags. So, in fact we have two states – entity is initialized (in other words attached) and non-initialized (detached). Does it imply the need of NULL, NIL, Void or any other constant that reflects that entity is detached – probably no. What we need is the language mechanism to declare detachable entities, check if an entity is attached or not, transform safely attached entity declared as detachable into attached one and detach an entity.  So, we let’s see the example  </a:t>
            </a:r>
          </a:p>
          <a:p>
            <a:pPr marL="0" indent="0">
              <a:buNone/>
            </a:pPr>
            <a:r>
              <a:rPr lang="en-US" sz="2400" dirty="0" smtClean="0"/>
              <a:t>entity: </a:t>
            </a:r>
            <a:r>
              <a:rPr lang="en-US" sz="2400" b="1" dirty="0" smtClean="0"/>
              <a:t>?</a:t>
            </a:r>
            <a:r>
              <a:rPr lang="en-US" sz="2400" dirty="0" smtClean="0"/>
              <a:t>A // this declaration of detached entity  </a:t>
            </a:r>
          </a:p>
          <a:p>
            <a:pPr marL="0" indent="0">
              <a:buNone/>
            </a:pPr>
            <a:r>
              <a:rPr lang="en-US" sz="2400" b="1" dirty="0" smtClean="0"/>
              <a:t>? </a:t>
            </a:r>
            <a:r>
              <a:rPr lang="en-US" sz="2400" dirty="0" smtClean="0"/>
              <a:t>entity // detach the entity.</a:t>
            </a:r>
          </a:p>
          <a:p>
            <a:pPr marL="0" indent="0">
              <a:buNone/>
            </a:pPr>
            <a:r>
              <a:rPr lang="en-US" sz="2400" b="1" dirty="0" smtClean="0"/>
              <a:t>if</a:t>
            </a:r>
            <a:r>
              <a:rPr lang="en-US" sz="2400" dirty="0" smtClean="0"/>
              <a:t> entity </a:t>
            </a:r>
            <a:r>
              <a:rPr lang="en-US" sz="2400" b="1" dirty="0" smtClean="0"/>
              <a:t>is </a:t>
            </a:r>
            <a:r>
              <a:rPr lang="en-US" sz="2400" dirty="0" smtClean="0"/>
              <a:t>A </a:t>
            </a:r>
            <a:r>
              <a:rPr lang="en-US" sz="2400" b="1" dirty="0" smtClean="0"/>
              <a:t>then</a:t>
            </a:r>
            <a:r>
              <a:rPr lang="en-US" sz="2400" dirty="0" smtClean="0"/>
              <a:t> // check is entity is attached and work with it </a:t>
            </a:r>
          </a:p>
          <a:p>
            <a:pPr marL="0" indent="0">
              <a:buNone/>
            </a:pPr>
            <a:r>
              <a:rPr lang="en-US" sz="2400" b="1" dirty="0"/>
              <a:t>	</a:t>
            </a:r>
            <a:r>
              <a:rPr lang="en-US" sz="2400" dirty="0" err="1" smtClean="0"/>
              <a:t>entity.foo</a:t>
            </a:r>
            <a:r>
              <a:rPr lang="en-US" sz="2400" dirty="0" smtClean="0"/>
              <a:t> </a:t>
            </a:r>
          </a:p>
          <a:p>
            <a:pPr marL="0" indent="0">
              <a:buNone/>
            </a:pPr>
            <a:r>
              <a:rPr lang="en-US" sz="2400" b="1" dirty="0" smtClean="0"/>
              <a:t>end</a:t>
            </a:r>
          </a:p>
          <a:p>
            <a:endParaRPr lang="en-US" sz="2400" dirty="0" smtClean="0"/>
          </a:p>
        </p:txBody>
      </p:sp>
      <p:sp>
        <p:nvSpPr>
          <p:cNvPr id="3" name="Title 2"/>
          <p:cNvSpPr>
            <a:spLocks noGrp="1"/>
          </p:cNvSpPr>
          <p:nvPr>
            <p:ph type="title"/>
          </p:nvPr>
        </p:nvSpPr>
        <p:spPr>
          <a:xfrm>
            <a:off x="92467" y="-80800"/>
            <a:ext cx="9051533" cy="561104"/>
          </a:xfrm>
        </p:spPr>
        <p:txBody>
          <a:bodyPr/>
          <a:lstStyle/>
          <a:p>
            <a:r>
              <a:rPr lang="en-US" altLang="en-US" dirty="0" smtClean="0">
                <a:solidFill>
                  <a:schemeClr val="tx1"/>
                </a:solidFill>
              </a:rPr>
              <a:t>‘?’ and ‘is’ </a:t>
            </a:r>
            <a:r>
              <a:rPr lang="en-US" altLang="en-US" dirty="0">
                <a:solidFill>
                  <a:schemeClr val="tx1"/>
                </a:solidFill>
              </a:rPr>
              <a:t>instead of </a:t>
            </a:r>
            <a:r>
              <a:rPr lang="en-US" altLang="en-US" dirty="0" smtClean="0">
                <a:solidFill>
                  <a:schemeClr val="tx1"/>
                </a:solidFill>
              </a:rPr>
              <a:t>NULL </a:t>
            </a:r>
            <a:r>
              <a:rPr lang="en-US" altLang="en-US" dirty="0">
                <a:solidFill>
                  <a:schemeClr val="tx1"/>
                </a:solidFill>
              </a:rPr>
              <a:t>and type casts</a:t>
            </a:r>
          </a:p>
        </p:txBody>
      </p:sp>
      <p:sp>
        <p:nvSpPr>
          <p:cNvPr id="4" name="Rectangle 3"/>
          <p:cNvSpPr/>
          <p:nvPr/>
        </p:nvSpPr>
        <p:spPr bwMode="auto">
          <a:xfrm>
            <a:off x="1797978" y="3750067"/>
            <a:ext cx="914400" cy="914400"/>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ru-RU"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60680631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1365" y="570155"/>
            <a:ext cx="8853543" cy="6153373"/>
          </a:xfrm>
        </p:spPr>
        <p:txBody>
          <a:bodyPr/>
          <a:lstStyle/>
          <a:p>
            <a:r>
              <a:rPr lang="en-US" dirty="0" smtClean="0"/>
              <a:t>Concept of attached and detachable entities slightly expands conformance rules. </a:t>
            </a:r>
          </a:p>
          <a:p>
            <a:r>
              <a:rPr lang="en-US" dirty="0" smtClean="0"/>
              <a:t>entity := expression // where E will be the type of  the expression</a:t>
            </a:r>
            <a:endParaRPr lang="en-US" dirty="0"/>
          </a:p>
          <a:p>
            <a:r>
              <a:rPr lang="en-US" dirty="0" smtClean="0"/>
              <a:t>Assignment is valid if type E is attached and conforms to the type of the entity (regardless if it is attached or detachable) otherwise (when E is detachable) type of entity is to be detachable and E conforms to the type of the entity.</a:t>
            </a:r>
          </a:p>
          <a:p>
            <a:pPr marL="0" indent="0">
              <a:buNone/>
            </a:pPr>
            <a:r>
              <a:rPr lang="en-US" sz="2400" dirty="0" smtClean="0"/>
              <a:t>a1: A; a2, a3: </a:t>
            </a:r>
            <a:r>
              <a:rPr lang="en-US" sz="2400" b="1" dirty="0" smtClean="0"/>
              <a:t>?</a:t>
            </a:r>
            <a:r>
              <a:rPr lang="en-US" sz="2400" dirty="0" smtClean="0"/>
              <a:t>A</a:t>
            </a:r>
          </a:p>
          <a:p>
            <a:pPr marL="0" indent="0">
              <a:buNone/>
            </a:pPr>
            <a:r>
              <a:rPr lang="en-US" sz="2400" dirty="0"/>
              <a:t>a</a:t>
            </a:r>
            <a:r>
              <a:rPr lang="en-US" sz="2400" dirty="0" smtClean="0"/>
              <a:t>2 := a1 // Valid</a:t>
            </a:r>
          </a:p>
          <a:p>
            <a:pPr marL="0" indent="0">
              <a:buNone/>
            </a:pPr>
            <a:r>
              <a:rPr lang="en-US" sz="2400" dirty="0" smtClean="0"/>
              <a:t>a2 := a3 // Valid</a:t>
            </a:r>
          </a:p>
          <a:p>
            <a:pPr marL="0" indent="0">
              <a:buNone/>
            </a:pPr>
            <a:r>
              <a:rPr lang="en-US" sz="2400" dirty="0"/>
              <a:t>a</a:t>
            </a:r>
            <a:r>
              <a:rPr lang="en-US" sz="2400" dirty="0" smtClean="0"/>
              <a:t>1 := a2 // Invalid</a:t>
            </a:r>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4276207546"/>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334" y="548640"/>
            <a:ext cx="8896574" cy="6131859"/>
          </a:xfrm>
        </p:spPr>
        <p:txBody>
          <a:bodyPr/>
          <a:lstStyle/>
          <a:p>
            <a:r>
              <a:rPr lang="en-US" dirty="0" smtClean="0"/>
              <a:t>Value types case -  entity: </a:t>
            </a:r>
            <a:r>
              <a:rPr lang="en-US" b="1" dirty="0" smtClean="0"/>
              <a:t>? </a:t>
            </a:r>
            <a:r>
              <a:rPr lang="en-US" b="1" dirty="0" err="1" smtClean="0"/>
              <a:t>val</a:t>
            </a:r>
            <a:r>
              <a:rPr lang="en-US" b="1" dirty="0" smtClean="0"/>
              <a:t> </a:t>
            </a:r>
            <a:r>
              <a:rPr lang="en-US" dirty="0" smtClean="0"/>
              <a:t>Type</a:t>
            </a:r>
          </a:p>
          <a:p>
            <a:r>
              <a:rPr lang="en-US" dirty="0" smtClean="0"/>
              <a:t>Consider rather expressive example:</a:t>
            </a:r>
          </a:p>
          <a:p>
            <a:pPr marL="0" indent="0">
              <a:buNone/>
            </a:pPr>
            <a:r>
              <a:rPr lang="en-US" dirty="0" smtClean="0"/>
              <a:t>i: </a:t>
            </a:r>
            <a:r>
              <a:rPr lang="en-US" b="1" dirty="0" smtClean="0"/>
              <a:t>?</a:t>
            </a:r>
            <a:r>
              <a:rPr lang="en-US" dirty="0" smtClean="0"/>
              <a:t>Integer</a:t>
            </a:r>
          </a:p>
          <a:p>
            <a:pPr marL="0" indent="0">
              <a:buNone/>
            </a:pPr>
            <a:r>
              <a:rPr lang="en-US" dirty="0" smtClean="0"/>
              <a:t>i := i + 5 // Not valid!!! Compile time error</a:t>
            </a:r>
          </a:p>
          <a:p>
            <a:pPr marL="0" indent="0">
              <a:buNone/>
            </a:pPr>
            <a:r>
              <a:rPr lang="en-US" b="1" dirty="0" smtClean="0"/>
              <a:t>if</a:t>
            </a:r>
            <a:r>
              <a:rPr lang="en-US" dirty="0" smtClean="0"/>
              <a:t> i </a:t>
            </a:r>
            <a:r>
              <a:rPr lang="en-US" b="1" dirty="0" smtClean="0"/>
              <a:t>is</a:t>
            </a:r>
            <a:r>
              <a:rPr lang="en-US" dirty="0" smtClean="0"/>
              <a:t> Integer </a:t>
            </a:r>
            <a:r>
              <a:rPr lang="en-US" b="1" dirty="0" smtClean="0"/>
              <a:t>then</a:t>
            </a:r>
            <a:r>
              <a:rPr lang="en-US" dirty="0" smtClean="0"/>
              <a:t> i := i + 5 </a:t>
            </a:r>
            <a:r>
              <a:rPr lang="en-US" b="1" dirty="0" smtClean="0"/>
              <a:t>end</a:t>
            </a:r>
            <a:r>
              <a:rPr lang="en-US" dirty="0" smtClean="0"/>
              <a:t> /* That is a correct code */</a:t>
            </a:r>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2388301664"/>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review in details how it works</a:t>
            </a:r>
          </a:p>
          <a:p>
            <a:pPr marL="0" indent="0">
              <a:buNone/>
            </a:pPr>
            <a:r>
              <a:rPr lang="en-US" sz="2400" dirty="0" smtClean="0"/>
              <a:t>c: </a:t>
            </a:r>
            <a:r>
              <a:rPr lang="en-US" sz="2400" b="1" dirty="0" smtClean="0"/>
              <a:t>?</a:t>
            </a:r>
            <a:r>
              <a:rPr lang="en-US" sz="2400" dirty="0" smtClean="0"/>
              <a:t>C</a:t>
            </a:r>
          </a:p>
          <a:p>
            <a:pPr marL="0" indent="0">
              <a:buNone/>
            </a:pPr>
            <a:r>
              <a:rPr lang="en-US" sz="2400" b="1" dirty="0" smtClean="0"/>
              <a:t>if</a:t>
            </a:r>
            <a:r>
              <a:rPr lang="en-US" sz="2400" dirty="0" smtClean="0"/>
              <a:t> c </a:t>
            </a:r>
            <a:r>
              <a:rPr lang="en-US" sz="2400" b="1" dirty="0" smtClean="0"/>
              <a:t>is</a:t>
            </a:r>
          </a:p>
          <a:p>
            <a:pPr marL="0" indent="0">
              <a:buNone/>
            </a:pPr>
            <a:r>
              <a:rPr lang="en-US" sz="2400" dirty="0"/>
              <a:t>	</a:t>
            </a:r>
            <a:r>
              <a:rPr lang="en-US" sz="2400" dirty="0" smtClean="0"/>
              <a:t>C1: /* if c is attached to an object which type conforms to C1 then one may work with c as it has static type C1*/</a:t>
            </a:r>
          </a:p>
          <a:p>
            <a:pPr marL="0" indent="0">
              <a:buNone/>
            </a:pPr>
            <a:r>
              <a:rPr lang="en-US" sz="2400" dirty="0"/>
              <a:t>	</a:t>
            </a:r>
            <a:r>
              <a:rPr lang="en-US" sz="2400" dirty="0" smtClean="0"/>
              <a:t>	c.call_feature_from_C1</a:t>
            </a:r>
          </a:p>
          <a:p>
            <a:pPr marL="0" indent="0">
              <a:buNone/>
            </a:pPr>
            <a:r>
              <a:rPr lang="en-US" sz="2400" dirty="0" smtClean="0"/>
              <a:t>	C: // the same for C</a:t>
            </a:r>
          </a:p>
          <a:p>
            <a:pPr marL="0" indent="0">
              <a:buNone/>
            </a:pPr>
            <a:r>
              <a:rPr lang="en-US" sz="2400" b="1" dirty="0" smtClean="0"/>
              <a:t>	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dirty="0" smtClean="0"/>
              <a:t>So, it allows to do both – run-time check for dynamic types and check for initialization. </a:t>
            </a:r>
            <a:endParaRPr lang="en-US" sz="2400" dirty="0"/>
          </a:p>
        </p:txBody>
      </p:sp>
      <p:sp>
        <p:nvSpPr>
          <p:cNvPr id="3" name="Title 2"/>
          <p:cNvSpPr>
            <a:spLocks noGrp="1"/>
          </p:cNvSpPr>
          <p:nvPr>
            <p:ph type="title"/>
          </p:nvPr>
        </p:nvSpPr>
        <p:spPr>
          <a:xfrm>
            <a:off x="-82195" y="-101348"/>
            <a:ext cx="9483047"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smtClean="0">
                <a:solidFill>
                  <a:schemeClr val="tx1"/>
                </a:solidFill>
              </a:rPr>
              <a:t>typeof</a:t>
            </a:r>
            <a:r>
              <a:rPr lang="en-US" altLang="en-US" dirty="0" smtClean="0">
                <a:solidFill>
                  <a:schemeClr val="tx1"/>
                </a:solidFill>
              </a:rPr>
              <a:t> check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4216270342"/>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see how </a:t>
            </a:r>
            <a:r>
              <a:rPr lang="en-US" sz="2400" dirty="0" err="1" smtClean="0"/>
              <a:t>typeof</a:t>
            </a:r>
            <a:r>
              <a:rPr lang="en-US" sz="2400" dirty="0" smtClean="0"/>
              <a:t> works</a:t>
            </a:r>
          </a:p>
          <a:p>
            <a:pPr marL="0" indent="0">
              <a:buNone/>
            </a:pPr>
            <a:endParaRPr lang="en-US" sz="2400" dirty="0" smtClean="0"/>
          </a:p>
          <a:p>
            <a:pPr marL="0" indent="0">
              <a:buNone/>
            </a:pPr>
            <a:r>
              <a:rPr lang="en-US" altLang="en-US" sz="2400" b="1" dirty="0" smtClean="0"/>
              <a:t>if</a:t>
            </a:r>
            <a:r>
              <a:rPr lang="en-US" sz="2400" dirty="0" smtClean="0"/>
              <a:t> c </a:t>
            </a:r>
            <a:r>
              <a:rPr lang="en-US" sz="2400" b="1" dirty="0" smtClean="0"/>
              <a:t>is</a:t>
            </a:r>
            <a:r>
              <a:rPr lang="en-US" sz="2400" dirty="0" smtClean="0"/>
              <a:t> C1 </a:t>
            </a:r>
            <a:r>
              <a:rPr lang="en-US" sz="2400" b="1" dirty="0" smtClean="0"/>
              <a:t>then </a:t>
            </a:r>
            <a:r>
              <a:rPr lang="en-US" sz="2400" dirty="0" smtClean="0"/>
              <a:t>/* if c is attached to an object which type conforms to C1 then one may work with c as it has static type C1*/</a:t>
            </a:r>
          </a:p>
          <a:p>
            <a:pPr marL="0" indent="0">
              <a:buNone/>
            </a:pPr>
            <a:r>
              <a:rPr lang="en-US" sz="2400" dirty="0"/>
              <a:t>	</a:t>
            </a:r>
            <a:r>
              <a:rPr lang="en-US" sz="2400" dirty="0" smtClean="0"/>
              <a:t>c.call_feature_from_C1</a:t>
            </a:r>
          </a:p>
          <a:p>
            <a:pPr marL="0" indent="0">
              <a:buNone/>
            </a:pPr>
            <a:r>
              <a:rPr lang="en-US" sz="2400" b="1" dirty="0" err="1" smtClean="0"/>
              <a:t>elseif</a:t>
            </a:r>
            <a:r>
              <a:rPr lang="en-US" sz="2400" b="1" dirty="0" smtClean="0"/>
              <a:t> c is</a:t>
            </a:r>
            <a:r>
              <a:rPr lang="en-US" sz="2400" dirty="0" smtClean="0"/>
              <a:t> C </a:t>
            </a:r>
            <a:r>
              <a:rPr lang="en-US" sz="2400" b="1" dirty="0" smtClean="0"/>
              <a:t>then </a:t>
            </a:r>
            <a:r>
              <a:rPr lang="en-US" sz="2400" dirty="0" smtClean="0"/>
              <a:t>// the same for C</a:t>
            </a:r>
          </a:p>
          <a:p>
            <a:pPr marL="0" indent="0">
              <a:buNone/>
            </a:pPr>
            <a:r>
              <a:rPr lang="en-US" sz="2400" b="1" dirty="0" smtClean="0"/>
              <a:t>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b="1" dirty="0" smtClean="0"/>
              <a:t>while </a:t>
            </a:r>
            <a:r>
              <a:rPr lang="en-US" sz="2400" dirty="0" smtClean="0"/>
              <a:t>c</a:t>
            </a:r>
            <a:r>
              <a:rPr lang="en-US" sz="2400" b="1" dirty="0" smtClean="0"/>
              <a:t> is </a:t>
            </a:r>
            <a:r>
              <a:rPr lang="en-US" sz="2400" dirty="0" smtClean="0"/>
              <a:t>C1</a:t>
            </a:r>
            <a:r>
              <a:rPr lang="en-US" sz="2400" b="1" dirty="0" smtClean="0"/>
              <a:t> loop </a:t>
            </a:r>
          </a:p>
          <a:p>
            <a:pPr marL="0" indent="0">
              <a:buNone/>
            </a:pPr>
            <a:r>
              <a:rPr lang="en-US" sz="2400" b="1" dirty="0"/>
              <a:t>	</a:t>
            </a:r>
            <a:r>
              <a:rPr lang="en-US" sz="2400" dirty="0" smtClean="0"/>
              <a:t>/*This loop works while type of c conforms to C1*/</a:t>
            </a:r>
            <a:endParaRPr lang="en-US" sz="2400" b="1" dirty="0" smtClean="0"/>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1364859376"/>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pPr marL="0" indent="0">
              <a:buNone/>
            </a:pPr>
            <a:r>
              <a:rPr lang="en-US" sz="2400" dirty="0" smtClean="0"/>
              <a:t>Power of if-case statement</a:t>
            </a:r>
          </a:p>
          <a:p>
            <a:pPr marL="0" indent="0">
              <a:buNone/>
            </a:pPr>
            <a:r>
              <a:rPr lang="en-US" sz="2400" b="1" dirty="0" smtClean="0"/>
              <a:t>if</a:t>
            </a:r>
            <a:r>
              <a:rPr lang="en-US" sz="2400" dirty="0" smtClean="0"/>
              <a:t> &lt;expression&gt; </a:t>
            </a:r>
            <a:r>
              <a:rPr lang="en-US" sz="2400" b="1" dirty="0" smtClean="0"/>
              <a:t>is</a:t>
            </a:r>
          </a:p>
          <a:p>
            <a:pPr marL="0" indent="0">
              <a:buNone/>
            </a:pPr>
            <a:r>
              <a:rPr lang="en-US" sz="2400" dirty="0" smtClean="0"/>
              <a:t>	&lt;expression1&gt;</a:t>
            </a:r>
            <a:r>
              <a:rPr lang="en-US" sz="2400" b="1" dirty="0" smtClean="0"/>
              <a:t>:</a:t>
            </a:r>
          </a:p>
          <a:p>
            <a:pPr marL="0" indent="0">
              <a:buNone/>
            </a:pPr>
            <a:r>
              <a:rPr lang="en-US" sz="2400" dirty="0" smtClean="0"/>
              <a:t>	&lt;expression2&gt; .. &lt;expression3&gt;</a:t>
            </a:r>
            <a:r>
              <a:rPr lang="en-US" sz="2400" b="1" dirty="0" smtClean="0"/>
              <a:t>:</a:t>
            </a:r>
          </a:p>
          <a:p>
            <a:pPr marL="0" indent="0">
              <a:buNone/>
            </a:pPr>
            <a:r>
              <a:rPr lang="en-US" sz="2400" b="1" dirty="0" smtClean="0"/>
              <a:t>	</a:t>
            </a:r>
            <a:r>
              <a:rPr lang="en-US" sz="2400" dirty="0" smtClean="0"/>
              <a:t>Type1</a:t>
            </a:r>
            <a:r>
              <a:rPr lang="en-US" sz="2400" b="1" dirty="0" smtClean="0"/>
              <a:t>:</a:t>
            </a:r>
          </a:p>
          <a:p>
            <a:pPr marL="0" indent="0">
              <a:buNone/>
            </a:pPr>
            <a:r>
              <a:rPr lang="en-US" sz="2400" dirty="0" smtClean="0"/>
              <a:t>	Type2|Type3|type4</a:t>
            </a:r>
            <a:r>
              <a:rPr lang="en-US" sz="2400" b="1" dirty="0" smtClean="0"/>
              <a:t>:</a:t>
            </a:r>
          </a:p>
          <a:p>
            <a:pPr marL="0" indent="0">
              <a:buNone/>
            </a:pPr>
            <a:r>
              <a:rPr lang="en-US" sz="2400" b="1" dirty="0" smtClean="0"/>
              <a:t>	else</a:t>
            </a:r>
          </a:p>
          <a:p>
            <a:pPr marL="0" indent="0">
              <a:buNone/>
            </a:pPr>
            <a:r>
              <a:rPr lang="en-US" sz="2400" b="1" dirty="0" smtClean="0"/>
              <a:t>end</a:t>
            </a:r>
          </a:p>
          <a:p>
            <a:pPr marL="0" indent="0">
              <a:buNone/>
            </a:pPr>
            <a:r>
              <a:rPr lang="en-US" sz="2400" dirty="0" smtClean="0"/>
              <a:t>The statement above is equivalent to </a:t>
            </a:r>
          </a:p>
          <a:p>
            <a:pPr marL="0" indent="0">
              <a:buNone/>
            </a:pPr>
            <a:r>
              <a:rPr lang="en-US" sz="2400" b="1" dirty="0" smtClean="0"/>
              <a:t>if</a:t>
            </a:r>
            <a:r>
              <a:rPr lang="en-US" sz="2400" dirty="0" smtClean="0"/>
              <a:t> &lt;expression&gt; = &lt;expression1&gt; </a:t>
            </a:r>
            <a:r>
              <a:rPr lang="en-US" sz="2400" b="1" dirty="0" smtClean="0"/>
              <a:t>then</a:t>
            </a:r>
          </a:p>
          <a:p>
            <a:pPr marL="0" indent="0">
              <a:buNone/>
            </a:pPr>
            <a:r>
              <a:rPr lang="en-US" sz="2400" b="1" dirty="0" err="1" smtClean="0"/>
              <a:t>elseif</a:t>
            </a:r>
            <a:r>
              <a:rPr lang="en-US" sz="2400" dirty="0" smtClean="0"/>
              <a:t> &lt;expression&gt; </a:t>
            </a:r>
            <a:r>
              <a:rPr lang="en-US" sz="2400" b="1" dirty="0" smtClean="0"/>
              <a:t>in</a:t>
            </a:r>
            <a:r>
              <a:rPr lang="en-US" sz="2400" dirty="0" smtClean="0"/>
              <a:t> &lt;expression2&gt; .. &lt;expression3&gt;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Type1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Type2|Type3|type4  </a:t>
            </a:r>
            <a:r>
              <a:rPr lang="en-US" sz="2400" b="1" dirty="0" smtClean="0"/>
              <a:t>then</a:t>
            </a:r>
          </a:p>
          <a:p>
            <a:pPr marL="0" indent="0">
              <a:buNone/>
            </a:pPr>
            <a:r>
              <a:rPr lang="en-US" sz="2400" b="1" dirty="0" smtClean="0"/>
              <a:t>else</a:t>
            </a:r>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84510303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431515"/>
            <a:ext cx="9041258" cy="6277509"/>
          </a:xfrm>
        </p:spPr>
        <p:txBody>
          <a:bodyPr/>
          <a:lstStyle/>
          <a:p>
            <a:pPr marL="0" indent="0">
              <a:buNone/>
            </a:pPr>
            <a:r>
              <a:rPr lang="en-US" altLang="en-US" dirty="0" smtClean="0"/>
              <a:t>1. Potentially non-initialized entity (a</a:t>
            </a:r>
            <a:r>
              <a:rPr lang="en-US" altLang="en-US" b="1" dirty="0" smtClean="0"/>
              <a:t>: ?</a:t>
            </a:r>
            <a:r>
              <a:rPr lang="en-US" altLang="en-US" dirty="0" smtClean="0"/>
              <a:t>Type)</a:t>
            </a:r>
          </a:p>
          <a:p>
            <a:pPr marL="0" indent="0">
              <a:buNone/>
            </a:pPr>
            <a:r>
              <a:rPr lang="en-US" altLang="en-US" dirty="0" smtClean="0"/>
              <a:t>2. Entity which will (must) be initialized by every unit construction procedure (a</a:t>
            </a:r>
            <a:r>
              <a:rPr lang="en-US" altLang="en-US" b="1" dirty="0" smtClean="0"/>
              <a:t>:</a:t>
            </a:r>
            <a:r>
              <a:rPr lang="en-US" altLang="en-US" dirty="0" smtClean="0"/>
              <a:t> Type) </a:t>
            </a:r>
          </a:p>
          <a:p>
            <a:pPr marL="0" indent="0">
              <a:buNone/>
            </a:pPr>
            <a:r>
              <a:rPr lang="en-US" altLang="en-US" dirty="0" smtClean="0"/>
              <a:t>So, for latter kind attributes it is not possible to access features of such attributes inside constructors’ bodies. In other words some object will be valid if and only if  when its attributes will be initialized by one of its initialization procedures. This allows not to create artificial </a:t>
            </a:r>
            <a:r>
              <a:rPr lang="en-US" altLang="en-US" dirty="0"/>
              <a:t>initialization procedures </a:t>
            </a:r>
            <a:r>
              <a:rPr lang="en-US" altLang="en-US" dirty="0" smtClean="0"/>
              <a:t>and gives additional flexibility for programmers.</a:t>
            </a:r>
            <a:r>
              <a:rPr lang="en-US" altLang="en-US" dirty="0"/>
              <a:t/>
            </a:r>
            <a:br>
              <a:rPr lang="en-US" altLang="en-US" dirty="0"/>
            </a:b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640527830"/>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72" y="287679"/>
            <a:ext cx="9041258" cy="6570321"/>
          </a:xfrm>
        </p:spPr>
        <p:txBody>
          <a:bodyPr/>
          <a:lstStyle/>
          <a:p>
            <a:pPr marL="0" indent="0">
              <a:buNone/>
            </a:pPr>
            <a:r>
              <a:rPr lang="en-US" altLang="en-US" dirty="0" smtClean="0"/>
              <a:t>a </a:t>
            </a:r>
            <a:r>
              <a:rPr lang="en-US" altLang="en-US" b="1" dirty="0"/>
              <a:t>is</a:t>
            </a:r>
            <a:r>
              <a:rPr lang="en-US" altLang="en-US" dirty="0"/>
              <a:t> Account (Customer())</a:t>
            </a:r>
            <a:br>
              <a:rPr lang="en-US" altLang="en-US" dirty="0"/>
            </a:br>
            <a:r>
              <a:rPr lang="en-US" altLang="en-US" dirty="0" err="1" smtClean="0"/>
              <a:t>StandardIO.put</a:t>
            </a:r>
            <a:r>
              <a:rPr lang="en-US" altLang="en-US" dirty="0" smtClean="0"/>
              <a:t> (</a:t>
            </a:r>
            <a:r>
              <a:rPr lang="en-US" altLang="en-US" u="sng" dirty="0" smtClean="0">
                <a:hlinkClick r:id="rId2"/>
              </a:rPr>
              <a:t>a.customer.name</a:t>
            </a:r>
            <a:r>
              <a:rPr lang="en-US" altLang="en-US" u="sng" dirty="0" smtClean="0"/>
              <a:t>)</a:t>
            </a:r>
            <a:r>
              <a:rPr lang="en-US" altLang="en-US" dirty="0" smtClean="0"/>
              <a:t> </a:t>
            </a:r>
            <a:r>
              <a:rPr lang="en-US" altLang="en-US" dirty="0"/>
              <a:t>// OK</a:t>
            </a:r>
            <a:br>
              <a:rPr lang="en-US" altLang="en-US" dirty="0"/>
            </a:br>
            <a:r>
              <a:rPr lang="en-US" altLang="en-US" b="1" dirty="0" smtClean="0"/>
              <a:t>unit</a:t>
            </a:r>
            <a:r>
              <a:rPr lang="en-US" altLang="en-US" dirty="0" smtClean="0"/>
              <a:t> </a:t>
            </a:r>
            <a:r>
              <a:rPr lang="en-US" altLang="en-US" dirty="0"/>
              <a:t>Account</a:t>
            </a:r>
            <a:br>
              <a:rPr lang="en-US" altLang="en-US" dirty="0"/>
            </a:br>
            <a:r>
              <a:rPr lang="en-US" altLang="en-US" dirty="0" smtClean="0"/>
              <a:t>	customer: Customer</a:t>
            </a:r>
            <a:r>
              <a:rPr lang="en-US" altLang="en-US" dirty="0"/>
              <a:t/>
            </a:r>
            <a:br>
              <a:rPr lang="en-US" altLang="en-US" dirty="0"/>
            </a:br>
            <a:r>
              <a:rPr lang="en-US" altLang="en-US" dirty="0" smtClean="0"/>
              <a:t>	</a:t>
            </a:r>
            <a:r>
              <a:rPr lang="en-US" altLang="en-US" b="1" dirty="0" err="1" smtClean="0"/>
              <a:t>init</a:t>
            </a:r>
            <a:r>
              <a:rPr lang="en-US" altLang="en-US" dirty="0" smtClean="0"/>
              <a:t> </a:t>
            </a:r>
            <a:r>
              <a:rPr lang="en-US" altLang="en-US" dirty="0"/>
              <a:t>(aCustomer: </a:t>
            </a:r>
            <a:r>
              <a:rPr lang="en-US" altLang="en-US" b="1" dirty="0"/>
              <a:t>like</a:t>
            </a:r>
            <a:r>
              <a:rPr lang="en-US" altLang="en-US" dirty="0"/>
              <a:t> customer) </a:t>
            </a:r>
            <a:r>
              <a:rPr lang="en-US" altLang="en-US" b="1" dirty="0"/>
              <a:t>is</a:t>
            </a:r>
            <a:r>
              <a:rPr lang="en-US" altLang="en-US" dirty="0"/>
              <a:t/>
            </a:r>
            <a:br>
              <a:rPr lang="en-US" altLang="en-US" dirty="0"/>
            </a:br>
            <a:r>
              <a:rPr lang="en-US" altLang="en-US" dirty="0" smtClean="0"/>
              <a:t>		</a:t>
            </a:r>
            <a:r>
              <a:rPr lang="en-US" altLang="en-US" dirty="0" err="1" smtClean="0"/>
              <a:t>StandardIO.put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a:t>
            </a:r>
            <a:r>
              <a:rPr lang="en-US" altLang="en-US" dirty="0" smtClean="0"/>
              <a:t>			Compile </a:t>
            </a:r>
            <a:r>
              <a:rPr lang="en-US" altLang="en-US" dirty="0"/>
              <a:t>time error*/</a:t>
            </a:r>
            <a:br>
              <a:rPr lang="en-US" altLang="en-US" dirty="0"/>
            </a:br>
            <a:r>
              <a:rPr lang="en-US" altLang="en-US" dirty="0" smtClean="0"/>
              <a:t>	</a:t>
            </a:r>
            <a:r>
              <a:rPr lang="en-US" altLang="en-US" b="1" dirty="0" smtClean="0"/>
              <a:t>end</a:t>
            </a:r>
            <a:r>
              <a:rPr lang="en-US" altLang="en-US" dirty="0"/>
              <a:t/>
            </a:r>
            <a:br>
              <a:rPr lang="en-US" altLang="en-US" dirty="0"/>
            </a:br>
            <a:r>
              <a:rPr lang="en-US" altLang="en-US" dirty="0" smtClean="0"/>
              <a:t>	foo </a:t>
            </a:r>
            <a:r>
              <a:rPr lang="en-US" altLang="en-US" b="1" dirty="0"/>
              <a:t>is</a:t>
            </a:r>
            <a:r>
              <a:rPr lang="en-US" altLang="en-US" dirty="0"/>
              <a:t/>
            </a:r>
            <a:br>
              <a:rPr lang="en-US" altLang="en-US" dirty="0"/>
            </a:br>
            <a:r>
              <a:rPr lang="en-US" altLang="en-US" dirty="0" smtClean="0"/>
              <a:t>		</a:t>
            </a:r>
            <a:r>
              <a:rPr lang="en-US" altLang="en-US" dirty="0" err="1" smtClean="0"/>
              <a:t>StandardIO.print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OK!</a:t>
            </a:r>
            <a:br>
              <a:rPr lang="en-US" altLang="en-US" dirty="0"/>
            </a:br>
            <a:r>
              <a:rPr lang="en-US" altLang="en-US" dirty="0" smtClean="0"/>
              <a:t>	</a:t>
            </a:r>
            <a:r>
              <a:rPr lang="en-US" altLang="en-US" b="1" dirty="0" smtClean="0"/>
              <a:t>end</a:t>
            </a:r>
            <a:r>
              <a:rPr lang="en-US" altLang="en-US" dirty="0"/>
              <a:t/>
            </a:r>
            <a:br>
              <a:rPr lang="en-US" altLang="en-US" dirty="0"/>
            </a:br>
            <a:r>
              <a:rPr lang="en-US" altLang="en-US" b="1" dirty="0"/>
              <a:t>end</a:t>
            </a:r>
            <a:r>
              <a:rPr lang="en-US" altLang="en-US" dirty="0"/>
              <a:t/>
            </a:r>
            <a:br>
              <a:rPr lang="en-US" altLang="en-US" dirty="0"/>
            </a:br>
            <a:r>
              <a:rPr lang="en-US" altLang="en-US" dirty="0" smtClean="0"/>
              <a:t>/*Objects of type Account are valid if and only is the customer attribute was initialized.*/</a:t>
            </a: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 Example.</a:t>
            </a:r>
            <a:endParaRPr lang="en-US" altLang="en-US" dirty="0">
              <a:solidFill>
                <a:schemeClr val="tx1"/>
              </a:solidFill>
            </a:endParaRPr>
          </a:p>
        </p:txBody>
      </p:sp>
    </p:spTree>
    <p:extLst>
      <p:ext uri="{BB962C8B-B14F-4D97-AF65-F5344CB8AC3E}">
        <p14:creationId xmlns:p14="http://schemas.microsoft.com/office/powerpoint/2010/main" val="42434081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10966"/>
            <a:ext cx="9051532" cy="6277511"/>
          </a:xfrm>
        </p:spPr>
        <p:txBody>
          <a:bodyPr/>
          <a:lstStyle/>
          <a:p>
            <a:r>
              <a:rPr lang="en-US" dirty="0" smtClean="0"/>
              <a:t>Syntax diagrams (AK &amp; EZ): End of July V1.0</a:t>
            </a:r>
          </a:p>
          <a:p>
            <a:r>
              <a:rPr lang="en-US" dirty="0" smtClean="0"/>
              <a:t>Semantics (AK &amp; EZ): </a:t>
            </a:r>
            <a:r>
              <a:rPr lang="en-US" dirty="0"/>
              <a:t>E</a:t>
            </a:r>
            <a:r>
              <a:rPr lang="en-US" dirty="0" smtClean="0"/>
              <a:t>nd of August V 1.0</a:t>
            </a:r>
          </a:p>
          <a:p>
            <a:r>
              <a:rPr lang="en-US" dirty="0" smtClean="0"/>
              <a:t>Language overview document (EZ): EZ to state</a:t>
            </a:r>
          </a:p>
          <a:p>
            <a:r>
              <a:rPr lang="en-US" dirty="0" smtClean="0"/>
              <a:t>Scanner-parser-IR-semantics (EZ &amp; AK)</a:t>
            </a:r>
          </a:p>
          <a:p>
            <a:pPr lvl="1"/>
            <a:r>
              <a:rPr lang="en-US" dirty="0" smtClean="0"/>
              <a:t>Scanner (1</a:t>
            </a:r>
            <a:r>
              <a:rPr lang="en-US" baseline="30000" dirty="0" smtClean="0"/>
              <a:t>st</a:t>
            </a:r>
            <a:r>
              <a:rPr lang="en-US" dirty="0" smtClean="0"/>
              <a:t> version done by AK)</a:t>
            </a:r>
          </a:p>
          <a:p>
            <a:pPr lvl="1"/>
            <a:r>
              <a:rPr lang="en-US" dirty="0" smtClean="0"/>
              <a:t>Parser:  End of September</a:t>
            </a:r>
          </a:p>
          <a:p>
            <a:pPr lvl="1"/>
            <a:r>
              <a:rPr lang="en-US" dirty="0" smtClean="0"/>
              <a:t>IR design: End </a:t>
            </a:r>
            <a:r>
              <a:rPr lang="en-US" dirty="0"/>
              <a:t>of </a:t>
            </a:r>
            <a:r>
              <a:rPr lang="en-US" dirty="0" smtClean="0"/>
              <a:t>September</a:t>
            </a:r>
          </a:p>
          <a:p>
            <a:pPr lvl="1"/>
            <a:r>
              <a:rPr lang="en-US" dirty="0" smtClean="0"/>
              <a:t>Semantics: End of October</a:t>
            </a:r>
          </a:p>
          <a:p>
            <a:r>
              <a:rPr lang="en-US" dirty="0" smtClean="0"/>
              <a:t>Driver (EZ &amp; AK): End of November</a:t>
            </a:r>
          </a:p>
          <a:p>
            <a:r>
              <a:rPr lang="en-US" dirty="0" smtClean="0"/>
              <a:t>LLVM bit code generator (EZ): End of December</a:t>
            </a:r>
          </a:p>
          <a:p>
            <a:r>
              <a:rPr lang="en-US" dirty="0" smtClean="0"/>
              <a:t>Runtime (?): ?</a:t>
            </a:r>
          </a:p>
          <a:p>
            <a:r>
              <a:rPr lang="en-US" dirty="0" smtClean="0"/>
              <a:t>Garbage collector (?): ?</a:t>
            </a:r>
          </a:p>
          <a:p>
            <a:endParaRPr lang="ru-RU" dirty="0"/>
          </a:p>
        </p:txBody>
      </p:sp>
      <p:sp>
        <p:nvSpPr>
          <p:cNvPr id="3" name="Title 2"/>
          <p:cNvSpPr>
            <a:spLocks noGrp="1"/>
          </p:cNvSpPr>
          <p:nvPr>
            <p:ph type="title"/>
          </p:nvPr>
        </p:nvSpPr>
        <p:spPr/>
        <p:txBody>
          <a:bodyPr/>
          <a:lstStyle/>
          <a:p>
            <a:r>
              <a:rPr lang="en-US" dirty="0" err="1">
                <a:solidFill>
                  <a:schemeClr val="tx1"/>
                </a:solidFill>
              </a:rPr>
              <a:t>SLang</a:t>
            </a:r>
            <a:r>
              <a:rPr lang="en-US" dirty="0">
                <a:solidFill>
                  <a:schemeClr val="tx1"/>
                </a:solidFill>
              </a:rPr>
              <a:t>: </a:t>
            </a:r>
            <a:r>
              <a:rPr lang="en-US" dirty="0" smtClean="0">
                <a:solidFill>
                  <a:schemeClr val="tx1"/>
                </a:solidFill>
              </a:rPr>
              <a:t>high-level plan</a:t>
            </a:r>
            <a:endParaRPr lang="ru-RU" dirty="0"/>
          </a:p>
        </p:txBody>
      </p:sp>
    </p:spTree>
    <p:extLst>
      <p:ext uri="{BB962C8B-B14F-4D97-AF65-F5344CB8AC3E}">
        <p14:creationId xmlns:p14="http://schemas.microsoft.com/office/powerpoint/2010/main" val="3164227090"/>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73336"/>
            <a:ext cx="9144000" cy="6228678"/>
          </a:xfrm>
        </p:spPr>
        <p:txBody>
          <a:bodyPr/>
          <a:lstStyle/>
          <a:p>
            <a:r>
              <a:rPr lang="en-US" sz="2400" dirty="0" smtClean="0"/>
              <a:t>Suggested approach is to support 3 types of assertions: preconditions, </a:t>
            </a:r>
            <a:r>
              <a:rPr lang="en-US" sz="2400" dirty="0" err="1" smtClean="0"/>
              <a:t>postconditions</a:t>
            </a:r>
            <a:r>
              <a:rPr lang="en-US" sz="2400" dirty="0" smtClean="0"/>
              <a:t> and unit invariants. Loops are out of scope for now as practice shows that programmers nearly ignore loop-related assertions. We may consider support assertion check with in the body of any routine, then we may use assert or check keyword</a:t>
            </a:r>
          </a:p>
          <a:p>
            <a:r>
              <a:rPr lang="en-US" sz="2400" dirty="0" smtClean="0"/>
              <a:t>Assertion is a optionally labeled with the identifier valid Boolean expression</a:t>
            </a:r>
          </a:p>
          <a:p>
            <a:r>
              <a:rPr lang="en-US" sz="2400" dirty="0" smtClean="0"/>
              <a:t>Precondition: set of assertions which must be all True at routine entrance started with keyword require</a:t>
            </a:r>
          </a:p>
          <a:p>
            <a:r>
              <a:rPr lang="en-US" sz="2400" dirty="0" err="1" smtClean="0"/>
              <a:t>Postcondition</a:t>
            </a:r>
            <a:r>
              <a:rPr lang="en-US" sz="2400" dirty="0"/>
              <a:t>: set of assertions which must be all True </a:t>
            </a:r>
            <a:r>
              <a:rPr lang="en-US" sz="2400" dirty="0" smtClean="0"/>
              <a:t>at routine exit started with keyword ensure.</a:t>
            </a:r>
            <a:endParaRPr lang="en-US" sz="2400" dirty="0"/>
          </a:p>
          <a:p>
            <a:r>
              <a:rPr lang="en-US" sz="2400" dirty="0" smtClean="0"/>
              <a:t>unit invariant: </a:t>
            </a:r>
            <a:r>
              <a:rPr lang="en-US" sz="2400" dirty="0"/>
              <a:t>set of assertions which must be all True to </a:t>
            </a:r>
            <a:r>
              <a:rPr lang="en-US" sz="2400" dirty="0" smtClean="0"/>
              <a:t>any unit routine entrance and exit</a:t>
            </a:r>
            <a:r>
              <a:rPr lang="en-US" sz="2400" dirty="0"/>
              <a:t>. </a:t>
            </a:r>
            <a:r>
              <a:rPr lang="en-US" sz="2400" dirty="0" smtClean="0"/>
              <a:t>Invariant </a:t>
            </a:r>
            <a:r>
              <a:rPr lang="en-US" sz="2400" dirty="0"/>
              <a:t>is the key </a:t>
            </a:r>
            <a:r>
              <a:rPr lang="en-US" sz="2400" dirty="0" smtClean="0"/>
              <a:t>word.</a:t>
            </a:r>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(I)</a:t>
            </a:r>
            <a:endParaRPr lang="en-US" dirty="0">
              <a:solidFill>
                <a:schemeClr val="tx1"/>
              </a:solidFill>
            </a:endParaRPr>
          </a:p>
        </p:txBody>
      </p:sp>
    </p:spTree>
    <p:extLst>
      <p:ext uri="{BB962C8B-B14F-4D97-AF65-F5344CB8AC3E}">
        <p14:creationId xmlns:p14="http://schemas.microsoft.com/office/powerpoint/2010/main" val="2807825059"/>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lstStyle/>
          <a:p>
            <a:pPr marL="0" indent="0">
              <a:buNone/>
            </a:pPr>
            <a:r>
              <a:rPr lang="en-US" sz="2800" b="1" dirty="0" smtClean="0"/>
              <a:t>unit</a:t>
            </a:r>
            <a:r>
              <a:rPr lang="en-US" sz="2800" dirty="0" smtClean="0"/>
              <a:t> Stack [G] // Interface of unit Stack</a:t>
            </a:r>
          </a:p>
          <a:p>
            <a:pPr marL="0" indent="0">
              <a:buNone/>
            </a:pPr>
            <a:r>
              <a:rPr lang="en-US" sz="2800" dirty="0"/>
              <a:t>	</a:t>
            </a:r>
            <a:r>
              <a:rPr lang="en-US" sz="2800" dirty="0" smtClean="0"/>
              <a:t>push (e: G)</a:t>
            </a:r>
          </a:p>
          <a:p>
            <a:pPr marL="0" indent="0">
              <a:buNone/>
            </a:pPr>
            <a:r>
              <a:rPr lang="en-US" sz="2800" dirty="0"/>
              <a:t>	</a:t>
            </a:r>
            <a:r>
              <a:rPr lang="en-US" sz="2800" dirty="0" smtClean="0"/>
              <a:t>	</a:t>
            </a:r>
            <a:r>
              <a:rPr lang="en-US" sz="2800" b="1" dirty="0" smtClean="0"/>
              <a:t>ensure</a:t>
            </a:r>
          </a:p>
          <a:p>
            <a:pPr marL="0" indent="0">
              <a:buNone/>
            </a:pPr>
            <a:r>
              <a:rPr lang="en-US" sz="2800" dirty="0"/>
              <a:t>	</a:t>
            </a:r>
            <a:r>
              <a:rPr lang="en-US" sz="2800" dirty="0" smtClean="0"/>
              <a:t>		count = </a:t>
            </a:r>
            <a:r>
              <a:rPr lang="en-US" sz="2800" b="1" dirty="0" smtClean="0"/>
              <a:t>old</a:t>
            </a:r>
            <a:r>
              <a:rPr lang="en-US" sz="2800" dirty="0" smtClean="0"/>
              <a:t> count + </a:t>
            </a:r>
            <a:r>
              <a:rPr lang="en-US" sz="2800" dirty="0"/>
              <a:t>1 // </a:t>
            </a:r>
            <a:r>
              <a:rPr lang="en-US" sz="2800" dirty="0" smtClean="0"/>
              <a:t>Push done</a:t>
            </a:r>
          </a:p>
          <a:p>
            <a:pPr marL="0" indent="0">
              <a:buNone/>
            </a:pPr>
            <a:r>
              <a:rPr lang="en-US" sz="2800" dirty="0"/>
              <a:t>	</a:t>
            </a:r>
            <a:r>
              <a:rPr lang="en-US" sz="2800" dirty="0" smtClean="0"/>
              <a:t>pop: G</a:t>
            </a:r>
          </a:p>
          <a:p>
            <a:pPr marL="0" indent="0">
              <a:buNone/>
            </a:pPr>
            <a:r>
              <a:rPr lang="en-US" sz="2800" dirty="0" smtClean="0"/>
              <a:t>		</a:t>
            </a:r>
            <a:r>
              <a:rPr lang="en-US" sz="2800" b="1" dirty="0" smtClean="0"/>
              <a:t>require</a:t>
            </a:r>
          </a:p>
          <a:p>
            <a:pPr marL="0" indent="0">
              <a:buNone/>
            </a:pPr>
            <a:r>
              <a:rPr lang="en-US" sz="2800" dirty="0"/>
              <a:t>	</a:t>
            </a:r>
            <a:r>
              <a:rPr lang="en-US" sz="2800" dirty="0" smtClean="0"/>
              <a:t>		count &gt; </a:t>
            </a:r>
            <a:r>
              <a:rPr lang="en-US" sz="2800" dirty="0"/>
              <a:t>0 // </a:t>
            </a:r>
            <a:r>
              <a:rPr lang="en-US" sz="2800" dirty="0" smtClean="0"/>
              <a:t>stack </a:t>
            </a:r>
            <a:r>
              <a:rPr lang="en-US" sz="2800" dirty="0"/>
              <a:t>not </a:t>
            </a:r>
            <a:r>
              <a:rPr lang="en-US" sz="2800" dirty="0" smtClean="0"/>
              <a:t>empty</a:t>
            </a:r>
          </a:p>
          <a:p>
            <a:pPr marL="0" indent="0">
              <a:buNone/>
            </a:pPr>
            <a:r>
              <a:rPr lang="en-US" sz="2800" dirty="0"/>
              <a:t>	</a:t>
            </a:r>
            <a:r>
              <a:rPr lang="en-US" sz="2800" dirty="0" smtClean="0"/>
              <a:t>	</a:t>
            </a:r>
            <a:r>
              <a:rPr lang="en-US" sz="2800" b="1" dirty="0" smtClean="0"/>
              <a:t>ensure</a:t>
            </a:r>
            <a:r>
              <a:rPr lang="en-US" sz="2800" dirty="0" smtClean="0"/>
              <a:t> </a:t>
            </a:r>
          </a:p>
          <a:p>
            <a:pPr marL="0" indent="0">
              <a:buNone/>
            </a:pPr>
            <a:r>
              <a:rPr lang="en-US" sz="2800" dirty="0"/>
              <a:t>	</a:t>
            </a:r>
            <a:r>
              <a:rPr lang="en-US" sz="2800" dirty="0" smtClean="0"/>
              <a:t>		count = </a:t>
            </a:r>
            <a:r>
              <a:rPr lang="en-US" sz="2800" b="1" dirty="0" smtClean="0"/>
              <a:t>old</a:t>
            </a:r>
            <a:r>
              <a:rPr lang="en-US" sz="2800" dirty="0" smtClean="0"/>
              <a:t> count </a:t>
            </a:r>
            <a:r>
              <a:rPr lang="en-US" sz="2800" dirty="0"/>
              <a:t>– 1 // </a:t>
            </a:r>
            <a:r>
              <a:rPr lang="en-US" sz="2800" dirty="0" smtClean="0"/>
              <a:t>pop done</a:t>
            </a:r>
          </a:p>
          <a:p>
            <a:pPr marL="0" indent="0">
              <a:buNone/>
            </a:pPr>
            <a:r>
              <a:rPr lang="en-US" sz="2800" dirty="0"/>
              <a:t>	</a:t>
            </a:r>
            <a:r>
              <a:rPr lang="en-US" sz="2800" dirty="0" smtClean="0"/>
              <a:t>count: Integer</a:t>
            </a:r>
          </a:p>
          <a:p>
            <a:pPr marL="0" indent="0">
              <a:buNone/>
            </a:pPr>
            <a:r>
              <a:rPr lang="en-US" sz="2800" b="1" dirty="0"/>
              <a:t>i</a:t>
            </a:r>
            <a:r>
              <a:rPr lang="en-US" sz="2800" b="1" dirty="0" smtClean="0"/>
              <a:t>nvariant</a:t>
            </a:r>
          </a:p>
          <a:p>
            <a:pPr marL="0" indent="0">
              <a:buNone/>
            </a:pPr>
            <a:r>
              <a:rPr lang="en-US" sz="2800" dirty="0" smtClean="0"/>
              <a:t>	count &gt;= 0</a:t>
            </a:r>
            <a:r>
              <a:rPr lang="en-US" sz="2800" dirty="0"/>
              <a:t>	 // </a:t>
            </a:r>
            <a:r>
              <a:rPr lang="en-US" sz="2800" dirty="0" smtClean="0"/>
              <a:t>Consistent stack</a:t>
            </a:r>
          </a:p>
          <a:p>
            <a:pPr marL="0" indent="0">
              <a:buNone/>
            </a:pPr>
            <a:r>
              <a:rPr lang="en-US" sz="2800" b="1" dirty="0" smtClean="0"/>
              <a:t>end</a:t>
            </a:r>
            <a:r>
              <a:rPr lang="en-US" sz="2800" dirty="0" smtClean="0"/>
              <a:t> // Stack</a:t>
            </a:r>
            <a:endParaRPr lang="en-US" sz="2800"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(II)</a:t>
            </a:r>
            <a:endParaRPr lang="en-US" dirty="0">
              <a:solidFill>
                <a:schemeClr val="tx1"/>
              </a:solidFill>
            </a:endParaRPr>
          </a:p>
        </p:txBody>
      </p:sp>
    </p:spTree>
    <p:extLst>
      <p:ext uri="{BB962C8B-B14F-4D97-AF65-F5344CB8AC3E}">
        <p14:creationId xmlns:p14="http://schemas.microsoft.com/office/powerpoint/2010/main" val="1158827754"/>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r>
              <a:rPr lang="en-US" dirty="0" smtClean="0"/>
              <a:t>When we override some routine its precondition will be OR-</a:t>
            </a:r>
            <a:r>
              <a:rPr lang="en-US" dirty="0" err="1" smtClean="0"/>
              <a:t>ed</a:t>
            </a:r>
            <a:r>
              <a:rPr lang="en-US" dirty="0" smtClean="0"/>
              <a:t> with preconditions of all overridden versions. While for the </a:t>
            </a:r>
            <a:r>
              <a:rPr lang="en-US" dirty="0" err="1" smtClean="0"/>
              <a:t>postcondition</a:t>
            </a:r>
            <a:r>
              <a:rPr lang="en-US" dirty="0" smtClean="0"/>
              <a:t> AND is applied</a:t>
            </a:r>
          </a:p>
          <a:p>
            <a:r>
              <a:rPr lang="en-US" dirty="0" smtClean="0"/>
              <a:t>For the purpose of clarity it is better to keep “require else” and “ensure then” while overriding</a:t>
            </a:r>
          </a:p>
          <a:p>
            <a:pPr marL="0" indent="0">
              <a:buNone/>
            </a:pPr>
            <a:r>
              <a:rPr lang="en-US" sz="2800" b="1" dirty="0" smtClean="0"/>
              <a:t>unit</a:t>
            </a:r>
            <a:r>
              <a:rPr lang="en-US" sz="2800" dirty="0" smtClean="0"/>
              <a:t> </a:t>
            </a:r>
            <a:r>
              <a:rPr lang="en-US" sz="2800" dirty="0" err="1" smtClean="0"/>
              <a:t>MyStack</a:t>
            </a:r>
            <a:r>
              <a:rPr lang="en-US" sz="2800" dirty="0" smtClean="0"/>
              <a:t> </a:t>
            </a:r>
            <a:r>
              <a:rPr lang="en-US" sz="2800" dirty="0"/>
              <a:t>[G] </a:t>
            </a:r>
            <a:r>
              <a:rPr lang="en-US" sz="2800" b="1" dirty="0" smtClean="0"/>
              <a:t>inherit</a:t>
            </a:r>
            <a:r>
              <a:rPr lang="en-US" sz="2800" dirty="0" smtClean="0"/>
              <a:t> Stack [G]</a:t>
            </a:r>
            <a:endParaRPr lang="en-US" sz="2800" dirty="0"/>
          </a:p>
          <a:p>
            <a:pPr marL="0" indent="0">
              <a:buNone/>
            </a:pPr>
            <a:r>
              <a:rPr lang="en-US" sz="2800" dirty="0"/>
              <a:t>	</a:t>
            </a:r>
            <a:r>
              <a:rPr lang="en-US" sz="2800" b="1" dirty="0" smtClean="0"/>
              <a:t>override</a:t>
            </a:r>
            <a:r>
              <a:rPr lang="en-US" sz="2800" dirty="0" smtClean="0"/>
              <a:t> push </a:t>
            </a:r>
            <a:r>
              <a:rPr lang="en-US" sz="2800" dirty="0"/>
              <a:t>(e: G)</a:t>
            </a:r>
          </a:p>
          <a:p>
            <a:pPr marL="0" indent="0">
              <a:buNone/>
            </a:pPr>
            <a:r>
              <a:rPr lang="en-US" sz="2800" dirty="0"/>
              <a:t>		</a:t>
            </a:r>
            <a:r>
              <a:rPr lang="en-US" sz="2800" b="1" dirty="0" smtClean="0"/>
              <a:t>ensure then </a:t>
            </a:r>
            <a:r>
              <a:rPr lang="en-US" sz="2800" b="1" dirty="0"/>
              <a:t>	</a:t>
            </a:r>
            <a:r>
              <a:rPr lang="en-US" sz="2800" b="1" dirty="0" smtClean="0"/>
              <a:t>							</a:t>
            </a:r>
            <a:r>
              <a:rPr lang="en-US" sz="2800" dirty="0" smtClean="0"/>
              <a:t>some_boolean_expresssion_1</a:t>
            </a:r>
            <a:endParaRPr lang="en-US" sz="2800" b="1" dirty="0"/>
          </a:p>
          <a:p>
            <a:pPr marL="0" indent="0">
              <a:buNone/>
            </a:pPr>
            <a:r>
              <a:rPr lang="en-US" sz="2800" b="1" dirty="0" smtClean="0"/>
              <a:t>invariant</a:t>
            </a:r>
            <a:endParaRPr lang="en-US" sz="2800" b="1" dirty="0"/>
          </a:p>
          <a:p>
            <a:pPr marL="0" indent="0">
              <a:buNone/>
            </a:pPr>
            <a:r>
              <a:rPr lang="en-US" sz="2800" dirty="0"/>
              <a:t>	 </a:t>
            </a:r>
            <a:r>
              <a:rPr lang="en-US" sz="2800" dirty="0" smtClean="0"/>
              <a:t>some_boolean_expresssion_2</a:t>
            </a:r>
            <a:endParaRPr lang="en-US" sz="2800" dirty="0"/>
          </a:p>
          <a:p>
            <a:pPr marL="0" indent="0">
              <a:buNone/>
            </a:pPr>
            <a:r>
              <a:rPr lang="en-US" sz="2800" b="1" dirty="0"/>
              <a:t>end</a:t>
            </a:r>
            <a:r>
              <a:rPr lang="en-US" sz="2800" dirty="0"/>
              <a:t> </a:t>
            </a:r>
            <a:r>
              <a:rPr lang="en-US" sz="2800" dirty="0" smtClean="0"/>
              <a:t>// </a:t>
            </a:r>
            <a:r>
              <a:rPr lang="en-US" sz="2800" dirty="0" err="1" smtClean="0"/>
              <a:t>MyStack</a:t>
            </a:r>
            <a:endParaRPr lang="en-US" sz="2800" dirty="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Assertions (III): inheritance</a:t>
            </a:r>
            <a:endParaRPr lang="en-US" dirty="0">
              <a:solidFill>
                <a:schemeClr val="tx1"/>
              </a:solidFill>
            </a:endParaRPr>
          </a:p>
        </p:txBody>
      </p:sp>
    </p:spTree>
    <p:extLst>
      <p:ext uri="{BB962C8B-B14F-4D97-AF65-F5344CB8AC3E}">
        <p14:creationId xmlns:p14="http://schemas.microsoft.com/office/powerpoint/2010/main" val="395504293"/>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pPr marL="0" indent="0">
              <a:buNone/>
            </a:pPr>
            <a:r>
              <a:rPr lang="en-US" sz="2400" dirty="0" smtClean="0"/>
              <a:t>	When assertion is checked at run-time we have two cases: assertion is evaluated to True and execution continue its normal way. And the second option that assertion is violated to False. Then normal execution of the program does not make sense as if precondition was violated it implies that routine cannot do its job and the problem is in the caller. If </a:t>
            </a:r>
            <a:r>
              <a:rPr lang="en-US" sz="2400" dirty="0" err="1" smtClean="0"/>
              <a:t>postcondition</a:t>
            </a:r>
            <a:r>
              <a:rPr lang="en-US" sz="2400" dirty="0" smtClean="0"/>
              <a:t> is violated then the problem is in the </a:t>
            </a:r>
            <a:r>
              <a:rPr lang="en-US" sz="2400" dirty="0" err="1" smtClean="0"/>
              <a:t>callee’s</a:t>
            </a:r>
            <a:r>
              <a:rPr lang="en-US" sz="2400" dirty="0" smtClean="0"/>
              <a:t> body. If unit invariant is violated it implies that unit is no longer in a consistent state. In all these cases we need to signal immediately – that is an exception case.  So, 3 types of assertions imply that 3 different exceptions are to be triggered. In all cases exception is sent to the caller and depending on absence or presence of the exception handling execution is stopped or continued. When execution is stopped the identifier which was used to label particular assertion will play the role of the helper string which will help to understand the reason of the exception and will guide the programmer how to fix an issue </a:t>
            </a:r>
          </a:p>
          <a:p>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(IV): run-time behavior</a:t>
            </a:r>
            <a:endParaRPr lang="en-US" dirty="0">
              <a:solidFill>
                <a:schemeClr val="tx1"/>
              </a:solidFill>
            </a:endParaRPr>
          </a:p>
        </p:txBody>
      </p:sp>
    </p:spTree>
    <p:extLst>
      <p:ext uri="{BB962C8B-B14F-4D97-AF65-F5344CB8AC3E}">
        <p14:creationId xmlns:p14="http://schemas.microsoft.com/office/powerpoint/2010/main" val="956529264"/>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lstStyle/>
          <a:p>
            <a:pPr marL="0" indent="0">
              <a:buNone/>
            </a:pPr>
            <a:r>
              <a:rPr lang="en-US" dirty="0" smtClean="0"/>
              <a:t>If there is a bug in the implementation of class the following code will be stopped and the error message will report out the message</a:t>
            </a:r>
          </a:p>
          <a:p>
            <a:pPr marL="0" indent="0">
              <a:buNone/>
            </a:pPr>
            <a:r>
              <a:rPr lang="en-US" dirty="0" smtClean="0"/>
              <a:t>stack: Stack [String] </a:t>
            </a:r>
          </a:p>
          <a:p>
            <a:pPr marL="0" indent="0">
              <a:buNone/>
            </a:pPr>
            <a:r>
              <a:rPr lang="en-US" dirty="0" err="1"/>
              <a:t>s</a:t>
            </a:r>
            <a:r>
              <a:rPr lang="en-US" dirty="0" err="1" smtClean="0"/>
              <a:t>tack.push</a:t>
            </a:r>
            <a:r>
              <a:rPr lang="en-US" dirty="0" smtClean="0"/>
              <a:t> (“A string”)</a:t>
            </a:r>
          </a:p>
          <a:p>
            <a:pPr>
              <a:buFont typeface="Wingdings"/>
              <a:buChar char="à"/>
            </a:pPr>
            <a:r>
              <a:rPr lang="en-US" dirty="0" smtClean="0">
                <a:sym typeface="Wingdings" panose="05000000000000000000" pitchFamily="2" charset="2"/>
              </a:rPr>
              <a:t> </a:t>
            </a:r>
            <a:r>
              <a:rPr lang="en-US" dirty="0" err="1" smtClean="0">
                <a:sym typeface="Wingdings" panose="05000000000000000000" pitchFamily="2" charset="2"/>
              </a:rPr>
              <a:t>Postcondition</a:t>
            </a:r>
            <a:r>
              <a:rPr lang="en-US" dirty="0" smtClean="0">
                <a:sym typeface="Wingdings" panose="05000000000000000000" pitchFamily="2" charset="2"/>
              </a:rPr>
              <a:t> violation: </a:t>
            </a:r>
            <a:r>
              <a:rPr lang="en-US" dirty="0" err="1" smtClean="0">
                <a:sym typeface="Wingdings" panose="05000000000000000000" pitchFamily="2" charset="2"/>
              </a:rPr>
              <a:t>pushDone</a:t>
            </a:r>
            <a:endParaRPr lang="en-US" dirty="0">
              <a:sym typeface="Wingdings" panose="05000000000000000000" pitchFamily="2" charset="2"/>
            </a:endParaRPr>
          </a:p>
          <a:p>
            <a:pPr marL="0" indent="0">
              <a:buNone/>
            </a:pPr>
            <a:r>
              <a:rPr lang="en-US" dirty="0" smtClean="0"/>
              <a:t>Another example we created a stack and tried to pop</a:t>
            </a:r>
          </a:p>
          <a:p>
            <a:pPr marL="0" indent="0">
              <a:buNone/>
            </a:pPr>
            <a:r>
              <a:rPr lang="en-US" dirty="0"/>
              <a:t>stack: Stack </a:t>
            </a:r>
            <a:r>
              <a:rPr lang="en-US" dirty="0" smtClean="0"/>
              <a:t>[Integer]; i: Integer</a:t>
            </a:r>
          </a:p>
          <a:p>
            <a:pPr marL="0" indent="0">
              <a:buNone/>
            </a:pPr>
            <a:r>
              <a:rPr lang="en-US" dirty="0" smtClean="0"/>
              <a:t>i := </a:t>
            </a:r>
            <a:r>
              <a:rPr lang="en-US" dirty="0" err="1" smtClean="0"/>
              <a:t>stack.pop</a:t>
            </a:r>
            <a:endParaRPr lang="en-US" dirty="0" smtClean="0"/>
          </a:p>
          <a:p>
            <a:pPr marL="0" indent="0">
              <a:buNone/>
            </a:pPr>
            <a:r>
              <a:rPr lang="en-US" dirty="0" smtClean="0">
                <a:sym typeface="Wingdings" panose="05000000000000000000" pitchFamily="2" charset="2"/>
              </a:rPr>
              <a:t>Precondition </a:t>
            </a:r>
            <a:r>
              <a:rPr lang="en-US" dirty="0">
                <a:sym typeface="Wingdings" panose="05000000000000000000" pitchFamily="2" charset="2"/>
              </a:rPr>
              <a:t>violation: </a:t>
            </a:r>
            <a:r>
              <a:rPr lang="en-US" altLang="en-US" dirty="0" smtClean="0"/>
              <a:t>stack not empty</a:t>
            </a:r>
            <a:endParaRPr lang="en-US" altLang="en-US" dirty="0">
              <a:sym typeface="Wingdings" panose="05000000000000000000" pitchFamily="2" charset="2"/>
            </a:endParaRPr>
          </a:p>
          <a:p>
            <a:pPr marL="0" indent="0">
              <a:buNone/>
            </a:pPr>
            <a:endParaRPr lang="en-US"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(V)</a:t>
            </a:r>
            <a:endParaRPr lang="en-US" dirty="0">
              <a:solidFill>
                <a:schemeClr val="tx1"/>
              </a:solidFill>
            </a:endParaRPr>
          </a:p>
        </p:txBody>
      </p:sp>
    </p:spTree>
    <p:extLst>
      <p:ext uri="{BB962C8B-B14F-4D97-AF65-F5344CB8AC3E}">
        <p14:creationId xmlns:p14="http://schemas.microsoft.com/office/powerpoint/2010/main" val="732286163"/>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pPr marL="0" indent="0">
              <a:buNone/>
            </a:pPr>
            <a:r>
              <a:rPr lang="en-US" sz="2400" dirty="0" smtClean="0"/>
              <a:t>	We may provide flexible control over assertions – first approach to select at compile time what kind of assertions we like to have enabled at run-time at routine, unit, group of units or library/program wide level. The simplest scheme is just to tell to the compiler assertions off or assertions on. Or preconditions on or off. Also we may control assertions at run-time using run-time configuration file – then it allows to change the way we check assertions without recompilation. All these mechanisms are not part of the language and may be adjusted by particular implementation. Of course smart implementation will allow to speculatively execute the routine body in parallel checking its preconditions and class invariant to minimize the performance impact of assertions checking  at runtime. The similar technique can be applied for </a:t>
            </a:r>
            <a:r>
              <a:rPr lang="en-US" sz="2400" dirty="0" err="1" smtClean="0"/>
              <a:t>postconditions</a:t>
            </a:r>
            <a:r>
              <a:rPr lang="en-US" sz="2400" dirty="0" smtClean="0"/>
              <a:t> leaving the routine. But again that is part of smart compiler implementation.</a:t>
            </a:r>
          </a:p>
          <a:p>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(VI): run-time control</a:t>
            </a:r>
            <a:endParaRPr lang="en-US" dirty="0">
              <a:solidFill>
                <a:schemeClr val="tx1"/>
              </a:solidFill>
            </a:endParaRPr>
          </a:p>
        </p:txBody>
      </p:sp>
    </p:spTree>
    <p:extLst>
      <p:ext uri="{BB962C8B-B14F-4D97-AF65-F5344CB8AC3E}">
        <p14:creationId xmlns:p14="http://schemas.microsoft.com/office/powerpoint/2010/main" val="2455579264"/>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94852"/>
            <a:ext cx="8928847" cy="6217920"/>
          </a:xfrm>
        </p:spPr>
        <p:txBody>
          <a:bodyPr/>
          <a:lstStyle/>
          <a:p>
            <a:r>
              <a:rPr lang="en-US" dirty="0" smtClean="0"/>
              <a:t>There are at least 3 approaches to exceptions:</a:t>
            </a:r>
          </a:p>
          <a:p>
            <a:pPr lvl="1"/>
            <a:r>
              <a:rPr lang="en-US" dirty="0" smtClean="0"/>
              <a:t>Exception is the case when normal program execution cannot be continued and we have to  handle exception (Ada)</a:t>
            </a:r>
          </a:p>
          <a:p>
            <a:pPr lvl="1"/>
            <a:r>
              <a:rPr lang="en-US" dirty="0"/>
              <a:t>Exception is the case when normal program execution cannot be continued and we have to retry </a:t>
            </a:r>
            <a:r>
              <a:rPr lang="en-US" dirty="0" smtClean="0"/>
              <a:t>or fail (Eiffel)</a:t>
            </a:r>
          </a:p>
          <a:p>
            <a:pPr lvl="1"/>
            <a:r>
              <a:rPr lang="en-US" dirty="0" smtClean="0"/>
              <a:t>Exceptions are used as control transfer mechanism (C++, Java)</a:t>
            </a:r>
          </a:p>
          <a:p>
            <a:r>
              <a:rPr lang="en-US" dirty="0" smtClean="0"/>
              <a:t>As the concept of assertions was borrowed from Eiffel and the exceptions handling technique may be adopted as well. Let’s see how it works</a:t>
            </a:r>
          </a:p>
          <a:p>
            <a:pPr marL="339725" lvl="1"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Exceptions (I)</a:t>
            </a:r>
            <a:endParaRPr lang="en-US" dirty="0">
              <a:solidFill>
                <a:schemeClr val="tx1"/>
              </a:solidFill>
            </a:endParaRPr>
          </a:p>
        </p:txBody>
      </p:sp>
    </p:spTree>
    <p:extLst>
      <p:ext uri="{BB962C8B-B14F-4D97-AF65-F5344CB8AC3E}">
        <p14:creationId xmlns:p14="http://schemas.microsoft.com/office/powerpoint/2010/main" val="412737294"/>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98027"/>
            <a:ext cx="9143999" cy="6459973"/>
          </a:xfrm>
        </p:spPr>
        <p:txBody>
          <a:bodyPr/>
          <a:lstStyle/>
          <a:p>
            <a:pPr marL="0" indent="0">
              <a:buNone/>
            </a:pPr>
            <a:r>
              <a:rPr lang="en-US" sz="2400" dirty="0" smtClean="0"/>
              <a:t>	The key element is that when some assertion is violated we get an exception. How to handle it? Retry or fail. In case of assertion – fail is the most logical step. It is the SW error and it requires SW change and recompilation. If we get exception which is related to CPU issues (zero divide), OS issues (Out of memory) – we may try to retry doing some recover work</a:t>
            </a:r>
          </a:p>
          <a:p>
            <a:pPr marL="0" indent="0">
              <a:buNone/>
            </a:pPr>
            <a:r>
              <a:rPr lang="en-US" sz="1800" dirty="0" smtClean="0"/>
              <a:t>routine </a:t>
            </a:r>
            <a:r>
              <a:rPr lang="en-US" sz="1800" b="1" dirty="0" smtClean="0"/>
              <a:t>is /</a:t>
            </a:r>
            <a:r>
              <a:rPr lang="en-US" sz="1800" dirty="0" smtClean="0"/>
              <a:t>/ Here we put declarations which are initialized at normal routine entry</a:t>
            </a:r>
          </a:p>
          <a:p>
            <a:pPr marL="0" indent="0">
              <a:buNone/>
            </a:pPr>
            <a:r>
              <a:rPr lang="en-US" sz="1800" dirty="0"/>
              <a:t>	</a:t>
            </a:r>
            <a:r>
              <a:rPr lang="en-US" sz="1800" dirty="0" smtClean="0"/>
              <a:t>a </a:t>
            </a:r>
            <a:r>
              <a:rPr lang="en-US" sz="1800" b="1" dirty="0" smtClean="0"/>
              <a:t>is</a:t>
            </a:r>
            <a:r>
              <a:rPr lang="en-US" sz="1800" dirty="0" smtClean="0"/>
              <a:t> 4</a:t>
            </a:r>
          </a:p>
          <a:p>
            <a:pPr marL="0" indent="0">
              <a:buNone/>
            </a:pPr>
            <a:r>
              <a:rPr lang="en-US" sz="1800" b="1" dirty="0" smtClean="0"/>
              <a:t>	try</a:t>
            </a:r>
          </a:p>
          <a:p>
            <a:pPr marL="0" indent="0">
              <a:buNone/>
            </a:pPr>
            <a:r>
              <a:rPr lang="en-US" sz="1800" dirty="0" smtClean="0"/>
              <a:t>		b </a:t>
            </a:r>
            <a:r>
              <a:rPr lang="en-US" sz="1800" b="1" dirty="0" smtClean="0"/>
              <a:t>is</a:t>
            </a:r>
            <a:r>
              <a:rPr lang="en-US" sz="1800" dirty="0" smtClean="0"/>
              <a:t> 15</a:t>
            </a:r>
          </a:p>
          <a:p>
            <a:pPr marL="0" indent="0">
              <a:buNone/>
            </a:pPr>
            <a:r>
              <a:rPr lang="en-US" sz="1800" dirty="0" smtClean="0"/>
              <a:t>	</a:t>
            </a:r>
            <a:r>
              <a:rPr lang="en-US" sz="1800" dirty="0"/>
              <a:t>	</a:t>
            </a:r>
            <a:r>
              <a:rPr lang="en-US" sz="1800" dirty="0" err="1" smtClean="0"/>
              <a:t>StandardIO.put</a:t>
            </a:r>
            <a:r>
              <a:rPr lang="en-US" sz="1800" dirty="0" smtClean="0"/>
              <a:t> (“a = ”, a)</a:t>
            </a:r>
          </a:p>
          <a:p>
            <a:pPr marL="0" indent="0">
              <a:buNone/>
            </a:pPr>
            <a:r>
              <a:rPr lang="en-US" sz="1800" dirty="0"/>
              <a:t>	</a:t>
            </a:r>
            <a:r>
              <a:rPr lang="en-US" sz="1800" dirty="0" smtClean="0"/>
              <a:t>	// If all is OK a is 4 if not and we retried then a is 128!	</a:t>
            </a:r>
          </a:p>
          <a:p>
            <a:pPr marL="0" indent="0">
              <a:buNone/>
            </a:pPr>
            <a:r>
              <a:rPr lang="en-US" sz="1800" b="1" dirty="0" smtClean="0"/>
              <a:t>	rescue</a:t>
            </a:r>
          </a:p>
          <a:p>
            <a:pPr marL="0" indent="0">
              <a:buNone/>
            </a:pPr>
            <a:r>
              <a:rPr lang="en-US" sz="1800" dirty="0" smtClean="0"/>
              <a:t>		b := 56; a:= 128</a:t>
            </a:r>
          </a:p>
          <a:p>
            <a:pPr marL="0" indent="0">
              <a:buNone/>
            </a:pPr>
            <a:r>
              <a:rPr lang="en-US" sz="1800" dirty="0" smtClean="0"/>
              <a:t>		</a:t>
            </a:r>
            <a:r>
              <a:rPr lang="en-US" sz="1800" b="1" dirty="0" smtClean="0"/>
              <a:t>retry </a:t>
            </a:r>
            <a:r>
              <a:rPr lang="en-US" sz="1800" dirty="0" smtClean="0"/>
              <a:t>// semantics of retry is long jump to </a:t>
            </a:r>
            <a:r>
              <a:rPr lang="en-US" sz="1800" b="1" dirty="0" smtClean="0"/>
              <a:t>try</a:t>
            </a:r>
            <a:r>
              <a:rPr lang="en-US" sz="1800" dirty="0" smtClean="0"/>
              <a:t> label</a:t>
            </a:r>
          </a:p>
          <a:p>
            <a:pPr marL="0" indent="0">
              <a:buNone/>
            </a:pPr>
            <a:r>
              <a:rPr lang="en-US" sz="1800" dirty="0"/>
              <a:t>	</a:t>
            </a:r>
            <a:r>
              <a:rPr lang="en-US" sz="1800" b="1" dirty="0" smtClean="0"/>
              <a:t>end</a:t>
            </a:r>
          </a:p>
          <a:p>
            <a:pPr marL="0" indent="0">
              <a:buNone/>
            </a:pPr>
            <a:r>
              <a:rPr lang="en-US" sz="1800" b="1" dirty="0" smtClean="0"/>
              <a:t>end</a:t>
            </a:r>
          </a:p>
          <a:p>
            <a:pPr marL="0" indent="0">
              <a:buNone/>
            </a:pPr>
            <a:r>
              <a:rPr lang="en-US" sz="2000" dirty="0" smtClean="0"/>
              <a:t>If we do not use try section then routine will be retried from its start. </a:t>
            </a:r>
            <a:endParaRPr lang="en-US" sz="2400" dirty="0"/>
          </a:p>
        </p:txBody>
      </p:sp>
      <p:sp>
        <p:nvSpPr>
          <p:cNvPr id="3" name="Title 2"/>
          <p:cNvSpPr>
            <a:spLocks noGrp="1"/>
          </p:cNvSpPr>
          <p:nvPr>
            <p:ph type="title"/>
          </p:nvPr>
        </p:nvSpPr>
        <p:spPr/>
        <p:txBody>
          <a:bodyPr/>
          <a:lstStyle/>
          <a:p>
            <a:r>
              <a:rPr lang="en-US" dirty="0" smtClean="0">
                <a:solidFill>
                  <a:schemeClr val="tx1"/>
                </a:solidFill>
              </a:rPr>
              <a:t>Exceptions (II)</a:t>
            </a:r>
            <a:endParaRPr lang="en-US" dirty="0">
              <a:solidFill>
                <a:schemeClr val="tx1"/>
              </a:solidFill>
            </a:endParaRPr>
          </a:p>
        </p:txBody>
      </p:sp>
    </p:spTree>
    <p:extLst>
      <p:ext uri="{BB962C8B-B14F-4D97-AF65-F5344CB8AC3E}">
        <p14:creationId xmlns:p14="http://schemas.microsoft.com/office/powerpoint/2010/main" val="2800414348"/>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As one may guess we may have several try–rescue sections in one routine. </a:t>
            </a:r>
            <a:r>
              <a:rPr lang="en-US" sz="2000" dirty="0"/>
              <a:t>I</a:t>
            </a:r>
            <a:r>
              <a:rPr lang="en-US" sz="2000" dirty="0" smtClean="0"/>
              <a:t>t gives more flexible control over exception if one likes long routines. I’d better prohibit embedded try-rescue sections. Exception is a failure situation – so, if you like to have embedded try-rescue – probably you need to reconsider design of the routine</a:t>
            </a:r>
            <a:endParaRPr lang="en-US" sz="2000" b="1" dirty="0" smtClean="0"/>
          </a:p>
          <a:p>
            <a:pPr marL="0" indent="0">
              <a:buNone/>
            </a:pPr>
            <a:r>
              <a:rPr lang="en-US" sz="1400" dirty="0"/>
              <a:t>routine </a:t>
            </a:r>
            <a:r>
              <a:rPr lang="en-US" sz="1400" b="1" dirty="0" smtClean="0"/>
              <a:t>is</a:t>
            </a:r>
            <a:endParaRPr lang="en-US" sz="1400" b="1" dirty="0"/>
          </a:p>
          <a:p>
            <a:pPr marL="0" indent="0">
              <a:buNone/>
            </a:pPr>
            <a:r>
              <a:rPr lang="en-US" sz="1400" dirty="0"/>
              <a:t>	// Here we put </a:t>
            </a:r>
            <a:r>
              <a:rPr lang="en-US" sz="1400" dirty="0" smtClean="0"/>
              <a:t>declarations </a:t>
            </a:r>
            <a:r>
              <a:rPr lang="en-US" sz="1400" dirty="0"/>
              <a:t>which are initialized at normal routine entry</a:t>
            </a:r>
          </a:p>
          <a:p>
            <a:pPr marL="0" indent="0">
              <a:buNone/>
            </a:pPr>
            <a:r>
              <a:rPr lang="en-US" sz="1400" dirty="0"/>
              <a:t>	</a:t>
            </a:r>
            <a:r>
              <a:rPr lang="en-US" sz="1400" dirty="0" smtClean="0"/>
              <a:t>a </a:t>
            </a:r>
            <a:r>
              <a:rPr lang="en-US" sz="1400" b="1" dirty="0" smtClean="0"/>
              <a:t>is</a:t>
            </a:r>
            <a:r>
              <a:rPr lang="en-US" sz="1400" dirty="0" smtClean="0"/>
              <a:t> 4</a:t>
            </a:r>
            <a:endParaRPr lang="en-US" sz="1400" dirty="0"/>
          </a:p>
          <a:p>
            <a:pPr marL="0" indent="0">
              <a:buNone/>
            </a:pPr>
            <a:r>
              <a:rPr lang="en-US" sz="1400" b="1" dirty="0" smtClean="0"/>
              <a:t>	try</a:t>
            </a:r>
            <a:endParaRPr lang="en-US" sz="1400" b="1" dirty="0"/>
          </a:p>
          <a:p>
            <a:pPr marL="0" indent="0">
              <a:buNone/>
            </a:pPr>
            <a:r>
              <a:rPr lang="en-US" sz="1400" dirty="0"/>
              <a:t>	</a:t>
            </a:r>
            <a:r>
              <a:rPr lang="en-US" sz="1400" dirty="0" smtClean="0"/>
              <a:t>	b</a:t>
            </a:r>
            <a:r>
              <a:rPr lang="en-US" sz="1400" b="1" dirty="0" smtClean="0"/>
              <a:t> is </a:t>
            </a:r>
            <a:r>
              <a:rPr lang="en-US" sz="1400" dirty="0" smtClean="0"/>
              <a:t>15</a:t>
            </a:r>
            <a:endParaRPr lang="en-US" sz="1400" dirty="0"/>
          </a:p>
          <a:p>
            <a:pPr marL="0" indent="0">
              <a:buNone/>
            </a:pPr>
            <a:r>
              <a:rPr lang="en-US" sz="1400" dirty="0" smtClean="0"/>
              <a:t>	</a:t>
            </a:r>
            <a:r>
              <a:rPr lang="en-US" sz="1400" dirty="0"/>
              <a:t>	</a:t>
            </a:r>
            <a:r>
              <a:rPr lang="en-US" sz="1400" dirty="0" err="1"/>
              <a:t>StandardIO.put</a:t>
            </a:r>
            <a:r>
              <a:rPr lang="en-US" sz="1400" dirty="0"/>
              <a:t> (“a = ”, a)</a:t>
            </a:r>
          </a:p>
          <a:p>
            <a:pPr marL="0" indent="0">
              <a:buNone/>
            </a:pPr>
            <a:r>
              <a:rPr lang="en-US" sz="1400" dirty="0"/>
              <a:t>	</a:t>
            </a:r>
            <a:r>
              <a:rPr lang="en-US" sz="1400" dirty="0" smtClean="0"/>
              <a:t>	// </a:t>
            </a:r>
            <a:r>
              <a:rPr lang="en-US" sz="1400" dirty="0"/>
              <a:t>If all is OK a </a:t>
            </a:r>
            <a:r>
              <a:rPr lang="en-US" sz="1400" dirty="0" smtClean="0"/>
              <a:t>will be </a:t>
            </a:r>
            <a:r>
              <a:rPr lang="en-US" sz="1400" dirty="0"/>
              <a:t>4 if not and we </a:t>
            </a:r>
            <a:r>
              <a:rPr lang="en-US" sz="1400" dirty="0" smtClean="0"/>
              <a:t>have retried </a:t>
            </a:r>
            <a:r>
              <a:rPr lang="en-US" sz="1400" dirty="0"/>
              <a:t>then a is 128!	</a:t>
            </a:r>
          </a:p>
          <a:p>
            <a:pPr marL="0" indent="0">
              <a:buNone/>
            </a:pPr>
            <a:r>
              <a:rPr lang="en-US" sz="1400" b="1" dirty="0" smtClean="0"/>
              <a:t>	rescue</a:t>
            </a:r>
            <a:endParaRPr lang="en-US" sz="1400" b="1" dirty="0"/>
          </a:p>
          <a:p>
            <a:pPr marL="0" indent="0">
              <a:buNone/>
            </a:pPr>
            <a:r>
              <a:rPr lang="en-US" sz="1400" dirty="0" smtClean="0"/>
              <a:t>		</a:t>
            </a:r>
            <a:r>
              <a:rPr lang="en-US" sz="1400" b="1" dirty="0" smtClean="0"/>
              <a:t>if</a:t>
            </a:r>
            <a:r>
              <a:rPr lang="en-US" sz="1400" dirty="0" smtClean="0"/>
              <a:t> a = 4 </a:t>
            </a:r>
            <a:r>
              <a:rPr lang="en-US" sz="1400" b="1" dirty="0" smtClean="0"/>
              <a:t>then</a:t>
            </a:r>
          </a:p>
          <a:p>
            <a:pPr marL="0" indent="0">
              <a:buNone/>
            </a:pPr>
            <a:r>
              <a:rPr lang="en-US" sz="1400" dirty="0" smtClean="0"/>
              <a:t>	</a:t>
            </a:r>
            <a:r>
              <a:rPr lang="en-US" sz="1400" dirty="0"/>
              <a:t>	</a:t>
            </a:r>
            <a:r>
              <a:rPr lang="en-US" sz="1400" dirty="0" smtClean="0"/>
              <a:t>	b </a:t>
            </a:r>
            <a:r>
              <a:rPr lang="en-US" sz="1400" dirty="0"/>
              <a:t>:= 56; a:= 128</a:t>
            </a:r>
          </a:p>
          <a:p>
            <a:pPr marL="0" indent="0">
              <a:buNone/>
            </a:pPr>
            <a:r>
              <a:rPr lang="en-US" sz="1400" dirty="0" smtClean="0"/>
              <a:t>		</a:t>
            </a:r>
            <a:r>
              <a:rPr lang="en-US" sz="1400" dirty="0"/>
              <a:t>	</a:t>
            </a:r>
            <a:r>
              <a:rPr lang="en-US" sz="1400" b="1" dirty="0"/>
              <a:t>retry </a:t>
            </a:r>
            <a:r>
              <a:rPr lang="en-US" sz="1400" dirty="0"/>
              <a:t>// semantics of retry is long jump to </a:t>
            </a:r>
            <a:r>
              <a:rPr lang="en-US" sz="1400" b="1" dirty="0"/>
              <a:t>try</a:t>
            </a:r>
            <a:r>
              <a:rPr lang="en-US" sz="1400" dirty="0"/>
              <a:t> </a:t>
            </a:r>
            <a:r>
              <a:rPr lang="en-US" sz="1400" dirty="0" smtClean="0"/>
              <a:t>label</a:t>
            </a:r>
          </a:p>
          <a:p>
            <a:pPr marL="0" indent="0">
              <a:buNone/>
            </a:pPr>
            <a:r>
              <a:rPr lang="en-US" sz="1400" dirty="0"/>
              <a:t>	</a:t>
            </a:r>
            <a:r>
              <a:rPr lang="en-US" sz="1400" dirty="0" smtClean="0"/>
              <a:t>	</a:t>
            </a:r>
            <a:r>
              <a:rPr lang="en-US" sz="1400" b="1" dirty="0" smtClean="0"/>
              <a:t>end</a:t>
            </a:r>
          </a:p>
          <a:p>
            <a:pPr marL="0" indent="0">
              <a:buNone/>
            </a:pPr>
            <a:r>
              <a:rPr lang="en-US" sz="1400" b="1" dirty="0"/>
              <a:t>	</a:t>
            </a:r>
            <a:r>
              <a:rPr lang="en-US" sz="1400" b="1" dirty="0" smtClean="0"/>
              <a:t>end</a:t>
            </a:r>
            <a:endParaRPr lang="en-US" sz="1400" b="1" dirty="0"/>
          </a:p>
          <a:p>
            <a:pPr marL="0" indent="0">
              <a:buNone/>
            </a:pPr>
            <a:r>
              <a:rPr lang="en-US" sz="1400" b="1" dirty="0" smtClean="0"/>
              <a:t>	try</a:t>
            </a:r>
          </a:p>
          <a:p>
            <a:pPr marL="0" indent="0">
              <a:buNone/>
            </a:pPr>
            <a:r>
              <a:rPr lang="en-US" sz="1400" b="1" dirty="0" smtClean="0"/>
              <a:t>		</a:t>
            </a:r>
            <a:r>
              <a:rPr lang="en-US" sz="1400" dirty="0" smtClean="0"/>
              <a:t>a := 66; b := 44 /* a &amp; b are both visible as they were declared in the same 		routine*/</a:t>
            </a:r>
          </a:p>
          <a:p>
            <a:pPr marL="0" indent="0">
              <a:buNone/>
            </a:pPr>
            <a:r>
              <a:rPr lang="en-US" sz="1400" b="1" dirty="0" smtClean="0"/>
              <a:t>	rescue</a:t>
            </a:r>
          </a:p>
          <a:p>
            <a:pPr marL="0" indent="0">
              <a:buNone/>
            </a:pPr>
            <a:r>
              <a:rPr lang="en-US" sz="1400" b="1" dirty="0"/>
              <a:t>	</a:t>
            </a:r>
            <a:r>
              <a:rPr lang="en-US" sz="1400" b="1" dirty="0" smtClean="0"/>
              <a:t>end</a:t>
            </a:r>
            <a:endParaRPr lang="en-US" sz="1400" b="1" dirty="0"/>
          </a:p>
          <a:p>
            <a:pPr marL="0" indent="0">
              <a:buNone/>
            </a:pPr>
            <a:r>
              <a:rPr lang="en-US" sz="1400" b="1" dirty="0" smtClean="0"/>
              <a:t>end</a:t>
            </a:r>
            <a:endParaRPr lang="en-US" sz="2400" dirty="0"/>
          </a:p>
        </p:txBody>
      </p:sp>
      <p:sp>
        <p:nvSpPr>
          <p:cNvPr id="3" name="Title 2"/>
          <p:cNvSpPr>
            <a:spLocks noGrp="1"/>
          </p:cNvSpPr>
          <p:nvPr>
            <p:ph type="title"/>
          </p:nvPr>
        </p:nvSpPr>
        <p:spPr/>
        <p:txBody>
          <a:bodyPr/>
          <a:lstStyle/>
          <a:p>
            <a:r>
              <a:rPr lang="en-US" dirty="0" smtClean="0">
                <a:solidFill>
                  <a:schemeClr val="tx1"/>
                </a:solidFill>
              </a:rPr>
              <a:t>Exceptions (III)</a:t>
            </a:r>
            <a:endParaRPr lang="en-US" dirty="0">
              <a:solidFill>
                <a:schemeClr val="tx1"/>
              </a:solidFill>
            </a:endParaRPr>
          </a:p>
        </p:txBody>
      </p:sp>
    </p:spTree>
    <p:extLst>
      <p:ext uri="{BB962C8B-B14F-4D97-AF65-F5344CB8AC3E}">
        <p14:creationId xmlns:p14="http://schemas.microsoft.com/office/powerpoint/2010/main" val="4240452629"/>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One may ask why do we need constant objects while we have </a:t>
            </a:r>
            <a:r>
              <a:rPr lang="en-US" sz="2000" dirty="0" err="1" smtClean="0"/>
              <a:t>const</a:t>
            </a:r>
            <a:r>
              <a:rPr lang="en-US" sz="2000" dirty="0" smtClean="0"/>
              <a:t> attributes? </a:t>
            </a:r>
            <a:r>
              <a:rPr lang="en-US" sz="2000" dirty="0" err="1" smtClean="0"/>
              <a:t>Const</a:t>
            </a:r>
            <a:r>
              <a:rPr lang="en-US" sz="2000" dirty="0" smtClean="0"/>
              <a:t> attribute is part of the unit object while constant object is not. Let’s consider example with modelling days of the week.</a:t>
            </a:r>
          </a:p>
          <a:p>
            <a:pPr marL="0" indent="0">
              <a:buNone/>
            </a:pPr>
            <a:r>
              <a:rPr lang="en-US" altLang="en-US" sz="1200" b="1" dirty="0"/>
              <a:t>abstract unit </a:t>
            </a:r>
            <a:r>
              <a:rPr lang="en-US" altLang="en-US" sz="1200" dirty="0"/>
              <a:t>Day</a:t>
            </a:r>
          </a:p>
          <a:p>
            <a:pPr marL="0" indent="0">
              <a:buNone/>
            </a:pPr>
            <a:r>
              <a:rPr lang="en-US" altLang="en-US" sz="1200" dirty="0" smtClean="0"/>
              <a:t>	</a:t>
            </a:r>
            <a:r>
              <a:rPr lang="en-US" altLang="en-US" sz="1200" dirty="0" err="1" smtClean="0"/>
              <a:t>isWorkDay</a:t>
            </a:r>
            <a:r>
              <a:rPr lang="en-US" altLang="en-US" sz="1200" dirty="0"/>
              <a:t>: Boolean</a:t>
            </a:r>
            <a:r>
              <a:rPr lang="en-US" altLang="en-US" sz="1200" b="1" dirty="0"/>
              <a:t> is </a:t>
            </a:r>
            <a:r>
              <a:rPr lang="en-US" altLang="en-US" sz="1200" b="1" dirty="0" smtClean="0"/>
              <a:t>abstract</a:t>
            </a:r>
            <a:endParaRPr lang="en-US" altLang="en-US" sz="1200" dirty="0"/>
          </a:p>
          <a:p>
            <a:pPr marL="0" indent="0">
              <a:buNone/>
            </a:pPr>
            <a:r>
              <a:rPr lang="en-US" altLang="en-US" sz="1200" dirty="0" smtClean="0"/>
              <a:t>	</a:t>
            </a:r>
            <a:r>
              <a:rPr lang="en-US" altLang="en-US" sz="1200" dirty="0" err="1" smtClean="0"/>
              <a:t>isWeekEndDay</a:t>
            </a:r>
            <a:r>
              <a:rPr lang="en-US" altLang="en-US" sz="1200" dirty="0"/>
              <a:t>: Boolean </a:t>
            </a:r>
            <a:r>
              <a:rPr lang="en-US" altLang="en-US" sz="1200" b="1" dirty="0"/>
              <a:t>is </a:t>
            </a:r>
            <a:r>
              <a:rPr lang="en-US" altLang="en-US" sz="1200" b="1" dirty="0" smtClean="0"/>
              <a:t>abstract</a:t>
            </a:r>
            <a:endParaRPr lang="en-US" altLang="en-US" sz="1200" dirty="0"/>
          </a:p>
          <a:p>
            <a:pPr marL="0" indent="0">
              <a:buNone/>
            </a:pPr>
            <a:r>
              <a:rPr lang="en-US" altLang="en-US" sz="1200" b="1" dirty="0"/>
              <a:t>e</a:t>
            </a:r>
            <a:r>
              <a:rPr lang="en-US" altLang="en-US" sz="1200" b="1" dirty="0" smtClean="0"/>
              <a:t>nd //</a:t>
            </a:r>
            <a:r>
              <a:rPr lang="en-US" altLang="en-US" sz="1200" dirty="0" smtClean="0"/>
              <a:t> </a:t>
            </a:r>
            <a:r>
              <a:rPr lang="en-US" altLang="en-US" sz="1200" dirty="0"/>
              <a:t>Day</a:t>
            </a:r>
          </a:p>
          <a:p>
            <a:pPr marL="0" indent="0">
              <a:buNone/>
            </a:pPr>
            <a:r>
              <a:rPr lang="en-US" altLang="en-US" sz="1200" b="1" dirty="0"/>
              <a:t>unit</a:t>
            </a:r>
            <a:r>
              <a:rPr lang="en-US" altLang="en-US" sz="1200" dirty="0"/>
              <a:t> WorkDays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is</a:t>
            </a:r>
            <a:r>
              <a:rPr lang="en-US" altLang="en-US" sz="1200" dirty="0"/>
              <a:t> Monday, Tuesday, Wednesday, Thursday, Friday </a:t>
            </a:r>
            <a:r>
              <a:rPr lang="en-US" altLang="en-US" sz="1200" b="1" dirty="0"/>
              <a:t>end</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isWorkDay</a:t>
            </a:r>
            <a:r>
              <a:rPr lang="en-US" altLang="en-US" sz="1200" b="1" dirty="0" smtClean="0"/>
              <a:t> </a:t>
            </a:r>
            <a:r>
              <a:rPr lang="en-US" altLang="en-US" sz="1200" b="1" dirty="0"/>
              <a:t>is True</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isWeekEndDay</a:t>
            </a:r>
            <a:r>
              <a:rPr lang="en-US" altLang="en-US" sz="1200" dirty="0" smtClean="0"/>
              <a:t> </a:t>
            </a:r>
            <a:r>
              <a:rPr lang="en-US" altLang="en-US" sz="1200" b="1" dirty="0"/>
              <a:t>is False</a:t>
            </a:r>
            <a:endParaRPr lang="en-US" altLang="en-US" sz="1200" dirty="0"/>
          </a:p>
          <a:p>
            <a:pPr marL="0" indent="0">
              <a:buNone/>
            </a:pPr>
            <a:r>
              <a:rPr lang="en-US" altLang="en-US" sz="1200" b="1" dirty="0"/>
              <a:t>end</a:t>
            </a:r>
            <a:r>
              <a:rPr lang="en-US" altLang="en-US" sz="1200" dirty="0"/>
              <a:t> </a:t>
            </a:r>
          </a:p>
          <a:p>
            <a:pPr marL="0" indent="0">
              <a:buNone/>
            </a:pPr>
            <a:r>
              <a:rPr lang="en-US" altLang="en-US" sz="1200" b="1" dirty="0"/>
              <a:t>unit</a:t>
            </a:r>
            <a:r>
              <a:rPr lang="en-US" altLang="en-US" sz="1200" dirty="0"/>
              <a:t> WeekEndDays </a:t>
            </a:r>
            <a:r>
              <a:rPr lang="en-US" altLang="en-US" sz="1200" b="1" dirty="0"/>
              <a:t>extend</a:t>
            </a:r>
            <a:r>
              <a:rPr lang="en-US" altLang="en-US" sz="1200" dirty="0"/>
              <a:t> Day</a:t>
            </a:r>
          </a:p>
          <a:p>
            <a:pPr marL="0" indent="0">
              <a:buNone/>
            </a:pPr>
            <a:r>
              <a:rPr lang="en-US" altLang="en-US" sz="1200" b="1" dirty="0"/>
              <a:t>	const is </a:t>
            </a:r>
            <a:r>
              <a:rPr lang="en-US" altLang="en-US" sz="1200" dirty="0"/>
              <a:t>Saturday, Sunday</a:t>
            </a:r>
            <a:r>
              <a:rPr lang="en-US" altLang="en-US" sz="1200" b="1" dirty="0"/>
              <a:t> end</a:t>
            </a:r>
            <a:endParaRPr lang="en-US" altLang="en-US" sz="1200" dirty="0"/>
          </a:p>
          <a:p>
            <a:pPr marL="0" indent="0">
              <a:buNone/>
            </a:pPr>
            <a:r>
              <a:rPr lang="en-US" altLang="en-US" sz="1200" b="1" dirty="0" smtClean="0"/>
              <a:t>	override </a:t>
            </a:r>
            <a:r>
              <a:rPr lang="en-US" altLang="en-US" sz="1200" b="1" dirty="0"/>
              <a:t>const</a:t>
            </a:r>
            <a:r>
              <a:rPr lang="en-US" altLang="en-US" sz="1200" dirty="0"/>
              <a:t> isWorkDay</a:t>
            </a:r>
            <a:r>
              <a:rPr lang="en-US" altLang="en-US" sz="1200" b="1" dirty="0"/>
              <a:t> is False</a:t>
            </a:r>
            <a:endParaRPr lang="en-US" altLang="en-US" sz="1200" dirty="0"/>
          </a:p>
          <a:p>
            <a:pPr marL="0" indent="0">
              <a:buNone/>
            </a:pPr>
            <a:r>
              <a:rPr lang="en-US" altLang="en-US" sz="1200" b="1" dirty="0" smtClean="0"/>
              <a:t>	override </a:t>
            </a:r>
            <a:r>
              <a:rPr lang="en-US" altLang="en-US" sz="1200" b="1" dirty="0"/>
              <a:t>const</a:t>
            </a:r>
            <a:r>
              <a:rPr lang="en-US" altLang="en-US" sz="1200" dirty="0"/>
              <a:t> isWeekEndDay </a:t>
            </a:r>
            <a:r>
              <a:rPr lang="en-US" altLang="en-US" sz="1200" b="1" dirty="0"/>
              <a:t>is True</a:t>
            </a:r>
            <a:endParaRPr lang="en-US" altLang="en-US" sz="1200" dirty="0"/>
          </a:p>
          <a:p>
            <a:pPr marL="0" indent="0">
              <a:buNone/>
            </a:pPr>
            <a:r>
              <a:rPr lang="en-US" altLang="en-US" sz="1200" b="1" dirty="0"/>
              <a:t>end</a:t>
            </a:r>
            <a:endParaRPr lang="en-US" altLang="en-US" sz="1200" dirty="0"/>
          </a:p>
          <a:p>
            <a:pPr marL="0" indent="0">
              <a:buNone/>
            </a:pPr>
            <a:r>
              <a:rPr lang="en-US" altLang="en-US" sz="1200" b="1" dirty="0"/>
              <a:t>unit</a:t>
            </a:r>
            <a:r>
              <a:rPr lang="en-US" altLang="en-US" sz="1200" dirty="0"/>
              <a:t> WeekDay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use </a:t>
            </a:r>
            <a:r>
              <a:rPr lang="en-US" altLang="en-US" sz="1200" dirty="0"/>
              <a:t>WorkDays</a:t>
            </a:r>
            <a:r>
              <a:rPr lang="en-US" altLang="en-US" sz="1200" b="1" dirty="0"/>
              <a:t>, </a:t>
            </a:r>
            <a:r>
              <a:rPr lang="en-US" altLang="en-US" sz="1200" dirty="0"/>
              <a:t>WeekEndDays</a:t>
            </a:r>
            <a:r>
              <a:rPr lang="en-US" altLang="en-US" sz="1200" b="1" dirty="0"/>
              <a:t> is</a:t>
            </a:r>
            <a:r>
              <a:rPr lang="en-US" altLang="en-US" sz="1200" dirty="0"/>
              <a:t> </a:t>
            </a:r>
            <a:r>
              <a:rPr lang="en-US" altLang="en-US" sz="1200" b="1" dirty="0"/>
              <a:t>end</a:t>
            </a:r>
            <a:endParaRPr lang="en-US" altLang="en-US" sz="1200" dirty="0"/>
          </a:p>
          <a:p>
            <a:pPr marL="0" indent="0">
              <a:buNone/>
            </a:pPr>
            <a:r>
              <a:rPr lang="en-US" altLang="en-US" sz="1200" b="1" dirty="0" smtClean="0"/>
              <a:t>	override</a:t>
            </a:r>
            <a:r>
              <a:rPr lang="en-US" altLang="en-US" sz="1200" dirty="0" smtClean="0"/>
              <a:t> </a:t>
            </a:r>
            <a:r>
              <a:rPr lang="en-US" altLang="en-US" sz="1200" dirty="0"/>
              <a:t>isWorkDay: Boolean</a:t>
            </a:r>
            <a:r>
              <a:rPr lang="en-US" altLang="en-US" sz="1200" b="1" dirty="0"/>
              <a:t> is</a:t>
            </a:r>
            <a:endParaRPr lang="en-US" altLang="en-US" sz="1200" dirty="0"/>
          </a:p>
          <a:p>
            <a:pPr marL="0" indent="0">
              <a:buNone/>
            </a:pPr>
            <a:r>
              <a:rPr lang="en-US" altLang="en-US" sz="1200" b="1" dirty="0" smtClean="0"/>
              <a:t>	</a:t>
            </a:r>
            <a:r>
              <a:rPr lang="en-US" altLang="en-US" sz="1200" b="1" dirty="0"/>
              <a:t>	this in</a:t>
            </a:r>
            <a:r>
              <a:rPr lang="en-US" altLang="en-US" sz="1200" dirty="0"/>
              <a:t> Monday .. Friday</a:t>
            </a:r>
          </a:p>
          <a:p>
            <a:pPr marL="0" indent="0">
              <a:buNone/>
            </a:pPr>
            <a:r>
              <a:rPr lang="en-US" altLang="en-US" sz="1200" b="1" dirty="0" smtClean="0"/>
              <a:t>	end</a:t>
            </a:r>
            <a:endParaRPr lang="en-US" altLang="en-US" sz="1200" dirty="0"/>
          </a:p>
          <a:p>
            <a:pPr marL="0" indent="0">
              <a:buNone/>
            </a:pPr>
            <a:r>
              <a:rPr lang="en-US" altLang="en-US" sz="1200" b="1" dirty="0" smtClean="0"/>
              <a:t>	override</a:t>
            </a:r>
            <a:r>
              <a:rPr lang="en-US" altLang="en-US" sz="1200" dirty="0" smtClean="0"/>
              <a:t> </a:t>
            </a:r>
            <a:r>
              <a:rPr lang="en-US" altLang="en-US" sz="1200" dirty="0"/>
              <a:t>isWeekEndDay: Boolean </a:t>
            </a:r>
            <a:r>
              <a:rPr lang="en-US" altLang="en-US" sz="1200" b="1" dirty="0"/>
              <a:t>is</a:t>
            </a:r>
            <a:endParaRPr lang="en-US" altLang="en-US" sz="1200" dirty="0"/>
          </a:p>
          <a:p>
            <a:pPr marL="0" indent="0">
              <a:buNone/>
            </a:pPr>
            <a:r>
              <a:rPr lang="en-US" altLang="en-US" sz="1200" b="1" dirty="0"/>
              <a:t>	</a:t>
            </a:r>
            <a:r>
              <a:rPr lang="en-US" altLang="en-US" sz="1200" b="1" dirty="0" smtClean="0"/>
              <a:t>	this </a:t>
            </a:r>
            <a:r>
              <a:rPr lang="en-US" altLang="en-US" sz="1200" b="1" dirty="0"/>
              <a:t>in</a:t>
            </a:r>
            <a:r>
              <a:rPr lang="en-US" altLang="en-US" sz="1200" dirty="0"/>
              <a:t> Saturday .. Sunday</a:t>
            </a:r>
          </a:p>
          <a:p>
            <a:pPr marL="0" indent="0">
              <a:buNone/>
            </a:pPr>
            <a:r>
              <a:rPr lang="en-US" altLang="en-US" sz="1200" b="1" dirty="0" smtClean="0"/>
              <a:t>	end</a:t>
            </a:r>
            <a:endParaRPr lang="en-US" altLang="en-US" sz="1200" dirty="0"/>
          </a:p>
          <a:p>
            <a:pPr marL="0" indent="0">
              <a:buNone/>
            </a:pPr>
            <a:r>
              <a:rPr lang="en-US" altLang="en-US" sz="1200" b="1" dirty="0"/>
              <a:t>end</a:t>
            </a:r>
            <a:r>
              <a:rPr lang="en-US" altLang="en-US" sz="1200" dirty="0"/>
              <a:t> </a:t>
            </a:r>
            <a:r>
              <a:rPr lang="en-US" altLang="en-US" sz="1200" dirty="0" smtClean="0"/>
              <a:t>// </a:t>
            </a:r>
            <a:r>
              <a:rPr lang="en-US" altLang="en-US" sz="1200" dirty="0" err="1" smtClean="0"/>
              <a:t>WeekDay</a:t>
            </a:r>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Constant objects</a:t>
            </a:r>
            <a:endParaRPr lang="en-US" dirty="0">
              <a:solidFill>
                <a:schemeClr val="tx1"/>
              </a:solidFill>
            </a:endParaRPr>
          </a:p>
        </p:txBody>
      </p:sp>
    </p:spTree>
    <p:extLst>
      <p:ext uri="{BB962C8B-B14F-4D97-AF65-F5344CB8AC3E}">
        <p14:creationId xmlns:p14="http://schemas.microsoft.com/office/powerpoint/2010/main" val="276189853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255408"/>
            <a:ext cx="9236467" cy="6602592"/>
          </a:xfrm>
        </p:spPr>
        <p:txBody>
          <a:bodyPr/>
          <a:lstStyle/>
          <a:p>
            <a:pPr eaLnBrk="0"/>
            <a:r>
              <a:rPr lang="en-US" sz="2000" dirty="0" smtClean="0">
                <a:hlinkClick r:id="rId3" action="ppaction://hlinksldjump"/>
              </a:rPr>
              <a:t>Program structure and components</a:t>
            </a:r>
            <a:endParaRPr lang="en-US" sz="2000" dirty="0" smtClean="0"/>
          </a:p>
          <a:p>
            <a:pPr eaLnBrk="0"/>
            <a:r>
              <a:rPr lang="en-US" sz="2000" dirty="0" smtClean="0">
                <a:hlinkClick r:id="rId4" action="ppaction://hlinksldjump"/>
              </a:rPr>
              <a:t>Units</a:t>
            </a:r>
            <a:endParaRPr lang="en-US" sz="2000" dirty="0" smtClean="0"/>
          </a:p>
          <a:p>
            <a:pPr eaLnBrk="0"/>
            <a:r>
              <a:rPr lang="en-US" sz="2000" dirty="0" smtClean="0">
                <a:hlinkClick r:id="rId5" action="ppaction://hlinksldjump"/>
              </a:rPr>
              <a:t>Compilation</a:t>
            </a:r>
            <a:endParaRPr lang="en-US" sz="2000" dirty="0" smtClean="0"/>
          </a:p>
          <a:p>
            <a:pPr eaLnBrk="0"/>
            <a:r>
              <a:rPr lang="en-US" altLang="en-US" sz="2000" dirty="0">
                <a:hlinkClick r:id="rId6" action="ppaction://hlinksldjump"/>
              </a:rPr>
              <a:t>Relations between </a:t>
            </a:r>
            <a:r>
              <a:rPr lang="en-US" altLang="en-US" sz="2000" dirty="0" smtClean="0">
                <a:hlinkClick r:id="rId6" action="ppaction://hlinksldjump"/>
              </a:rPr>
              <a:t>units – inheritance with overloading and overriding</a:t>
            </a:r>
            <a:endParaRPr lang="en-US" altLang="en-US" sz="2000" dirty="0" smtClean="0"/>
          </a:p>
          <a:p>
            <a:pPr eaLnBrk="0"/>
            <a:r>
              <a:rPr lang="en-US" altLang="en-US" sz="2000" dirty="0">
                <a:hlinkClick r:id="rId7" action="ppaction://hlinksldjump"/>
              </a:rPr>
              <a:t>Abstract </a:t>
            </a:r>
            <a:r>
              <a:rPr lang="en-US" altLang="en-US" sz="2000" dirty="0" smtClean="0">
                <a:hlinkClick r:id="rId7" action="ppaction://hlinksldjump"/>
              </a:rPr>
              <a:t>units</a:t>
            </a:r>
            <a:endParaRPr lang="en-US" altLang="en-US" sz="2000" dirty="0"/>
          </a:p>
          <a:p>
            <a:pPr eaLnBrk="0"/>
            <a:r>
              <a:rPr lang="en-US" sz="2000" dirty="0" smtClean="0">
                <a:hlinkClick r:id="rId8" action="ppaction://hlinksldjump"/>
              </a:rPr>
              <a:t>Accessibility</a:t>
            </a:r>
            <a:endParaRPr lang="en-US" sz="2000" dirty="0" smtClean="0"/>
          </a:p>
          <a:p>
            <a:pPr eaLnBrk="0"/>
            <a:r>
              <a:rPr lang="en-US" altLang="en-US" sz="2000" dirty="0" smtClean="0">
                <a:hlinkClick r:id="rId9" action="ppaction://hlinksldjump"/>
              </a:rPr>
              <a:t>Generics</a:t>
            </a:r>
            <a:endParaRPr lang="en-US" altLang="en-US" sz="2000" dirty="0" smtClean="0"/>
          </a:p>
          <a:p>
            <a:pPr eaLnBrk="0"/>
            <a:r>
              <a:rPr lang="en-US" altLang="en-US" sz="2000" dirty="0" smtClean="0">
                <a:hlinkClick r:id="rId10" action="ppaction://hlinksldjump"/>
              </a:rPr>
              <a:t>Typification and multi-types</a:t>
            </a:r>
            <a:endParaRPr lang="en-US" altLang="en-US" sz="2000" dirty="0"/>
          </a:p>
          <a:p>
            <a:pPr eaLnBrk="0"/>
            <a:r>
              <a:rPr lang="en-US" altLang="en-US" sz="2000" dirty="0">
                <a:hlinkClick r:id="rId11" action="ppaction://hlinksldjump"/>
              </a:rPr>
              <a:t>Creation of objects, constructors, </a:t>
            </a:r>
            <a:r>
              <a:rPr lang="en-US" altLang="en-US" sz="2000" dirty="0" smtClean="0">
                <a:hlinkClick r:id="rId11" action="ppaction://hlinksldjump"/>
              </a:rPr>
              <a:t>? </a:t>
            </a:r>
            <a:r>
              <a:rPr lang="en-US" altLang="en-US" sz="2000" dirty="0">
                <a:hlinkClick r:id="rId11" action="ppaction://hlinksldjump"/>
              </a:rPr>
              <a:t>a</a:t>
            </a:r>
            <a:r>
              <a:rPr lang="en-US" altLang="en-US" sz="2000" dirty="0" smtClean="0">
                <a:hlinkClick r:id="rId11" action="ppaction://hlinksldjump"/>
              </a:rPr>
              <a:t>nd </a:t>
            </a:r>
            <a:r>
              <a:rPr lang="en-US" altLang="en-US" sz="2000" dirty="0" err="1" smtClean="0">
                <a:hlinkClick r:id="rId11" action="ppaction://hlinksldjump"/>
              </a:rPr>
              <a:t>typeof</a:t>
            </a:r>
            <a:r>
              <a:rPr lang="en-US" altLang="en-US" sz="2000" dirty="0" smtClean="0">
                <a:hlinkClick r:id="rId11" action="ppaction://hlinksldjump"/>
              </a:rPr>
              <a:t> instead of NULL and type casts</a:t>
            </a:r>
            <a:endParaRPr lang="en-US" altLang="en-US" sz="2000" dirty="0"/>
          </a:p>
          <a:p>
            <a:pPr eaLnBrk="0"/>
            <a:r>
              <a:rPr lang="en-US" altLang="en-US" sz="2000" dirty="0">
                <a:hlinkClick r:id="rId12" action="ppaction://hlinksldjump"/>
              </a:rPr>
              <a:t>Assertions</a:t>
            </a:r>
            <a:endParaRPr lang="en-US" altLang="en-US" sz="2000" dirty="0"/>
          </a:p>
          <a:p>
            <a:pPr eaLnBrk="0"/>
            <a:r>
              <a:rPr lang="en-US" altLang="en-US" sz="2000" dirty="0" smtClean="0">
                <a:hlinkClick r:id="rId13" action="ppaction://hlinksldjump"/>
              </a:rPr>
              <a:t>Exceptions</a:t>
            </a:r>
            <a:endParaRPr lang="en-US" altLang="en-US" sz="2000" dirty="0" smtClean="0"/>
          </a:p>
          <a:p>
            <a:pPr eaLnBrk="0"/>
            <a:r>
              <a:rPr lang="en-US" altLang="en-US" sz="2000" dirty="0" smtClean="0">
                <a:hlinkClick r:id="rId14" action="ppaction://hlinksldjump"/>
              </a:rPr>
              <a:t>Constant objects</a:t>
            </a:r>
          </a:p>
          <a:p>
            <a:pPr eaLnBrk="0"/>
            <a:r>
              <a:rPr lang="en-US" altLang="en-US" sz="2000" dirty="0" smtClean="0">
                <a:hlinkClick r:id="rId14" action="ppaction://hlinksldjump"/>
              </a:rPr>
              <a:t>Operators</a:t>
            </a:r>
            <a:endParaRPr lang="en-US" altLang="en-US" sz="2000" dirty="0">
              <a:hlinkClick r:id="rId14" action="ppaction://hlinksldjump"/>
            </a:endParaRPr>
          </a:p>
          <a:p>
            <a:pPr eaLnBrk="0"/>
            <a:r>
              <a:rPr lang="en-US" altLang="en-US" sz="2000" dirty="0" smtClean="0">
                <a:hlinkClick r:id="rId14" action="ppaction://hlinksldjump"/>
              </a:rPr>
              <a:t>Tuples</a:t>
            </a:r>
            <a:endParaRPr lang="en-US" altLang="en-US" sz="2000" dirty="0"/>
          </a:p>
          <a:p>
            <a:pPr eaLnBrk="0"/>
            <a:r>
              <a:rPr lang="en-US" altLang="en-US" sz="2000" dirty="0">
                <a:hlinkClick r:id="rId15" action="ppaction://hlinksldjump"/>
              </a:rPr>
              <a:t>Routine </a:t>
            </a:r>
            <a:r>
              <a:rPr lang="en-US" altLang="en-US" sz="2000" dirty="0" smtClean="0">
                <a:hlinkClick r:id="rId15" action="ppaction://hlinksldjump"/>
              </a:rPr>
              <a:t>types</a:t>
            </a:r>
            <a:endParaRPr lang="en-US" altLang="en-US" sz="2000" dirty="0"/>
          </a:p>
          <a:p>
            <a:pPr eaLnBrk="0"/>
            <a:r>
              <a:rPr lang="en-US" altLang="en-US" sz="2000" dirty="0">
                <a:hlinkClick r:id="rId16" action="ppaction://hlinksldjump"/>
              </a:rPr>
              <a:t>Simple </a:t>
            </a:r>
            <a:r>
              <a:rPr lang="en-US" altLang="en-US" sz="2000" dirty="0" smtClean="0">
                <a:hlinkClick r:id="rId16" action="ppaction://hlinksldjump"/>
              </a:rPr>
              <a:t>concurrency</a:t>
            </a:r>
            <a:endParaRPr lang="en-US" altLang="en-US" sz="2000" dirty="0" smtClean="0"/>
          </a:p>
          <a:p>
            <a:pPr eaLnBrk="0"/>
            <a:r>
              <a:rPr lang="en-US" altLang="en-US" sz="2000" dirty="0" smtClean="0">
                <a:hlinkClick r:id="rId17" action="ppaction://hlinksldjump"/>
              </a:rPr>
              <a:t>Core classes</a:t>
            </a:r>
            <a:endParaRPr lang="en-US" altLang="en-US" sz="2000" dirty="0" smtClean="0"/>
          </a:p>
          <a:p>
            <a:pPr eaLnBrk="0"/>
            <a:r>
              <a:rPr lang="en-US" sz="2000" dirty="0" smtClean="0">
                <a:hlinkClick r:id="rId18" action="ppaction://hlinksldjump"/>
              </a:rPr>
              <a:t>Interfacing with 3</a:t>
            </a:r>
            <a:r>
              <a:rPr lang="en-US" sz="2000" baseline="30000" dirty="0" smtClean="0">
                <a:hlinkClick r:id="rId18" action="ppaction://hlinksldjump"/>
              </a:rPr>
              <a:t>rd</a:t>
            </a:r>
            <a:r>
              <a:rPr lang="en-US" sz="2000" dirty="0" smtClean="0">
                <a:hlinkClick r:id="rId18" action="ppaction://hlinksldjump"/>
              </a:rPr>
              <a:t> parties (both ways)</a:t>
            </a:r>
            <a:endParaRPr lang="en-US" sz="2000" dirty="0" smtClean="0"/>
          </a:p>
          <a:p>
            <a:pPr eaLnBrk="0"/>
            <a:r>
              <a:rPr lang="en-US" sz="2000" dirty="0" smtClean="0">
                <a:hlinkClick r:id="rId19" action="ppaction://hlinksldjump"/>
              </a:rPr>
              <a:t>Statements and expressions</a:t>
            </a:r>
            <a:endParaRPr lang="en-US" sz="2000" dirty="0" smtClean="0"/>
          </a:p>
          <a:p>
            <a:pPr eaLnBrk="0"/>
            <a:endParaRPr lang="en-US" sz="2000" dirty="0"/>
          </a:p>
        </p:txBody>
      </p:sp>
      <p:sp>
        <p:nvSpPr>
          <p:cNvPr id="3" name="Title 2"/>
          <p:cNvSpPr>
            <a:spLocks noGrp="1"/>
          </p:cNvSpPr>
          <p:nvPr>
            <p:ph type="title"/>
          </p:nvPr>
        </p:nvSpPr>
        <p:spPr>
          <a:xfrm>
            <a:off x="187200" y="-152234"/>
            <a:ext cx="8956800" cy="561104"/>
          </a:xfrm>
        </p:spPr>
        <p:txBody>
          <a:bodyPr/>
          <a:lstStyle/>
          <a:p>
            <a:r>
              <a:rPr lang="en-US" dirty="0" err="1" smtClean="0">
                <a:solidFill>
                  <a:schemeClr val="tx1"/>
                </a:solidFill>
              </a:rPr>
              <a:t>SLang</a:t>
            </a:r>
            <a:r>
              <a:rPr lang="en-US" dirty="0" smtClean="0">
                <a:solidFill>
                  <a:schemeClr val="tx1"/>
                </a:solidFill>
              </a:rPr>
              <a:t>: key concepts and advanced capabilities</a:t>
            </a:r>
            <a:endParaRPr lang="en-US" dirty="0">
              <a:solidFill>
                <a:schemeClr val="tx1"/>
              </a:solidFill>
            </a:endParaRPr>
          </a:p>
        </p:txBody>
      </p:sp>
    </p:spTree>
    <p:extLst>
      <p:ext uri="{BB962C8B-B14F-4D97-AF65-F5344CB8AC3E}">
        <p14:creationId xmlns:p14="http://schemas.microsoft.com/office/powerpoint/2010/main" val="3492798157"/>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408" y="568304"/>
            <a:ext cx="8988015" cy="6289696"/>
          </a:xfrm>
        </p:spPr>
        <p:txBody>
          <a:bodyPr/>
          <a:lstStyle/>
          <a:p>
            <a:pPr marL="0" indent="0">
              <a:buNone/>
            </a:pPr>
            <a:r>
              <a:rPr lang="en-US" altLang="en-US" sz="1200" b="1" dirty="0" smtClean="0"/>
              <a:t>unit</a:t>
            </a:r>
            <a:r>
              <a:rPr lang="en-US" altLang="en-US" sz="1200" dirty="0" smtClean="0"/>
              <a:t> </a:t>
            </a:r>
            <a:r>
              <a:rPr lang="en-US" altLang="en-US" sz="1200" dirty="0" err="1" smtClean="0"/>
              <a:t>WeekDay</a:t>
            </a:r>
            <a:endParaRPr lang="en-US" altLang="en-US" sz="1200" dirty="0"/>
          </a:p>
          <a:p>
            <a:pPr marL="0" indent="0">
              <a:buNone/>
            </a:pPr>
            <a:r>
              <a:rPr lang="en-US" altLang="en-US" sz="1200" b="1" dirty="0"/>
              <a:t>	</a:t>
            </a:r>
            <a:r>
              <a:rPr lang="en-US" altLang="en-US" sz="1200" b="1" dirty="0" err="1"/>
              <a:t>const</a:t>
            </a:r>
            <a:r>
              <a:rPr lang="en-US" altLang="en-US" sz="1200" b="1" dirty="0"/>
              <a:t> </a:t>
            </a:r>
            <a:r>
              <a:rPr lang="en-US" altLang="en-US" sz="1200" b="1" dirty="0" smtClean="0"/>
              <a:t>is</a:t>
            </a:r>
            <a:r>
              <a:rPr lang="en-US" altLang="en-US" sz="1200" dirty="0" smtClean="0"/>
              <a:t> </a:t>
            </a:r>
            <a:r>
              <a:rPr lang="en-US" altLang="en-US" sz="1200" dirty="0"/>
              <a:t>Monday, Tuesday, Wednesday, Thursday, </a:t>
            </a:r>
            <a:r>
              <a:rPr lang="en-US" altLang="en-US" sz="1200" dirty="0" smtClean="0"/>
              <a:t>Friday, </a:t>
            </a:r>
            <a:r>
              <a:rPr lang="en-US" altLang="en-US" sz="1200" dirty="0"/>
              <a:t>Saturday, Sunday</a:t>
            </a:r>
            <a:r>
              <a:rPr lang="en-US" altLang="en-US" sz="1200" dirty="0" smtClean="0"/>
              <a:t> </a:t>
            </a:r>
            <a:r>
              <a:rPr lang="en-US" altLang="en-US" sz="1200" b="1" dirty="0" smtClean="0"/>
              <a:t>end</a:t>
            </a:r>
            <a:endParaRPr lang="en-US" altLang="en-US" sz="1200" dirty="0"/>
          </a:p>
          <a:p>
            <a:pPr marL="0" indent="0">
              <a:buNone/>
            </a:pPr>
            <a:r>
              <a:rPr lang="en-US" altLang="en-US" sz="1200" b="1" dirty="0"/>
              <a:t>	</a:t>
            </a:r>
            <a:r>
              <a:rPr lang="en-US" altLang="en-US" sz="1200" dirty="0" err="1" smtClean="0"/>
              <a:t>isWorkDay</a:t>
            </a:r>
            <a:r>
              <a:rPr lang="en-US" altLang="en-US" sz="1200" dirty="0"/>
              <a:t>: Boolean</a:t>
            </a:r>
            <a:r>
              <a:rPr lang="en-US" altLang="en-US" sz="1200" b="1" dirty="0"/>
              <a:t> 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Monday </a:t>
            </a:r>
            <a:r>
              <a:rPr lang="en-US" altLang="en-US" sz="1200" b="1" dirty="0"/>
              <a:t>..</a:t>
            </a:r>
            <a:r>
              <a:rPr lang="en-US" altLang="en-US" sz="1200" dirty="0"/>
              <a:t> Friday</a:t>
            </a:r>
          </a:p>
          <a:p>
            <a:pPr marL="0" indent="0">
              <a:buNone/>
            </a:pPr>
            <a:r>
              <a:rPr lang="en-US" altLang="en-US" sz="1200" b="1" dirty="0"/>
              <a:t>	end</a:t>
            </a:r>
            <a:endParaRPr lang="en-US" altLang="en-US" sz="1200" dirty="0"/>
          </a:p>
          <a:p>
            <a:pPr marL="0" indent="0">
              <a:buNone/>
            </a:pPr>
            <a:r>
              <a:rPr lang="en-US" altLang="en-US" sz="1200" b="1" dirty="0"/>
              <a:t>	</a:t>
            </a:r>
            <a:r>
              <a:rPr lang="en-US" altLang="en-US" sz="1200" dirty="0" err="1" smtClean="0"/>
              <a:t>isWeekEndDay</a:t>
            </a:r>
            <a:r>
              <a:rPr lang="en-US" altLang="en-US" sz="1200" dirty="0"/>
              <a:t>: Boolean </a:t>
            </a:r>
            <a:r>
              <a:rPr lang="en-US" altLang="en-US" sz="1200" b="1" dirty="0"/>
              <a:t>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Saturday </a:t>
            </a:r>
            <a:r>
              <a:rPr lang="en-US" altLang="en-US" sz="1200" b="1" dirty="0"/>
              <a:t>..</a:t>
            </a:r>
            <a:r>
              <a:rPr lang="en-US" altLang="en-US" sz="1200" dirty="0"/>
              <a:t> Sunday</a:t>
            </a:r>
          </a:p>
          <a:p>
            <a:pPr marL="0" indent="0">
              <a:buNone/>
            </a:pPr>
            <a:r>
              <a:rPr lang="en-US" altLang="en-US" sz="1200" b="1" dirty="0"/>
              <a:t>	end</a:t>
            </a:r>
            <a:endParaRPr lang="en-US" altLang="en-US" sz="1200" dirty="0"/>
          </a:p>
          <a:p>
            <a:pPr marL="0" indent="0">
              <a:buNone/>
            </a:pPr>
            <a:r>
              <a:rPr lang="en-US" altLang="en-US" sz="1200" b="1" dirty="0"/>
              <a:t>end</a:t>
            </a:r>
            <a:r>
              <a:rPr lang="en-US" altLang="en-US" sz="1200" dirty="0"/>
              <a:t> // </a:t>
            </a:r>
            <a:r>
              <a:rPr lang="en-US" altLang="en-US" sz="1200" dirty="0" err="1" smtClean="0"/>
              <a:t>WeekDay</a:t>
            </a:r>
            <a:endParaRPr lang="en-US" altLang="en-US" sz="1200" dirty="0" smtClean="0"/>
          </a:p>
          <a:p>
            <a:pPr marL="0" indent="0">
              <a:buNone/>
            </a:pPr>
            <a:endParaRPr lang="en-US" sz="1200" dirty="0" smtClean="0"/>
          </a:p>
          <a:p>
            <a:pPr marL="0" indent="0">
              <a:buNone/>
            </a:pPr>
            <a:r>
              <a:rPr lang="en-US" sz="1200" b="1" dirty="0" smtClean="0"/>
              <a:t>use</a:t>
            </a:r>
            <a:r>
              <a:rPr lang="en-US" sz="1200" dirty="0" smtClean="0"/>
              <a:t> </a:t>
            </a:r>
            <a:r>
              <a:rPr lang="en-US" sz="1200" dirty="0" err="1" smtClean="0"/>
              <a:t>WeekDay</a:t>
            </a:r>
            <a:endParaRPr lang="en-US" sz="1200" dirty="0"/>
          </a:p>
          <a:p>
            <a:pPr marL="0" indent="0">
              <a:buNone/>
            </a:pPr>
            <a:r>
              <a:rPr lang="en-US" sz="1200" dirty="0" err="1" smtClean="0"/>
              <a:t>workDay</a:t>
            </a:r>
            <a:r>
              <a:rPr lang="en-US" sz="1200" b="1" dirty="0" smtClean="0"/>
              <a:t>:</a:t>
            </a:r>
            <a:r>
              <a:rPr lang="en-US" sz="1200" dirty="0" smtClean="0"/>
              <a:t> Monday </a:t>
            </a:r>
            <a:r>
              <a:rPr lang="en-US" sz="1200" b="1" dirty="0" smtClean="0"/>
              <a:t>.. </a:t>
            </a:r>
            <a:r>
              <a:rPr lang="en-US" sz="1200" dirty="0" smtClean="0"/>
              <a:t>Friday </a:t>
            </a:r>
            <a:r>
              <a:rPr lang="en-US" sz="1200" b="1" dirty="0" smtClean="0"/>
              <a:t>is</a:t>
            </a:r>
            <a:r>
              <a:rPr lang="en-US" sz="1200" dirty="0" smtClean="0"/>
              <a:t> Monday</a:t>
            </a:r>
          </a:p>
          <a:p>
            <a:pPr marL="0" indent="0">
              <a:buNone/>
            </a:pPr>
            <a:r>
              <a:rPr lang="en-US" sz="1200" dirty="0" err="1" smtClean="0"/>
              <a:t>weekEnd</a:t>
            </a:r>
            <a:r>
              <a:rPr lang="en-US" sz="1200" b="1" dirty="0" smtClean="0"/>
              <a:t>:</a:t>
            </a:r>
            <a:r>
              <a:rPr lang="en-US" sz="1200" dirty="0" smtClean="0"/>
              <a:t> Saturday </a:t>
            </a:r>
            <a:r>
              <a:rPr lang="en-US" sz="1200" b="1" dirty="0" smtClean="0"/>
              <a:t>|</a:t>
            </a:r>
            <a:r>
              <a:rPr lang="en-US" sz="1200" dirty="0" smtClean="0"/>
              <a:t> Sunday </a:t>
            </a:r>
            <a:r>
              <a:rPr lang="en-US" sz="1200" b="1" dirty="0" smtClean="0"/>
              <a:t>is</a:t>
            </a:r>
            <a:r>
              <a:rPr lang="en-US" sz="1200" dirty="0" smtClean="0"/>
              <a:t> Saturday</a:t>
            </a:r>
            <a:endParaRPr lang="en-US" sz="2000" dirty="0"/>
          </a:p>
          <a:p>
            <a:pPr marL="0" indent="0">
              <a:buNone/>
            </a:pPr>
            <a:r>
              <a:rPr lang="en-US" sz="1200" dirty="0" err="1" smtClean="0"/>
              <a:t>weekDay</a:t>
            </a:r>
            <a:r>
              <a:rPr lang="en-US" sz="1200" b="1" dirty="0" smtClean="0"/>
              <a:t>:</a:t>
            </a:r>
            <a:r>
              <a:rPr lang="en-US" sz="1200" dirty="0" smtClean="0"/>
              <a:t> </a:t>
            </a:r>
            <a:r>
              <a:rPr lang="en-US" sz="1200" dirty="0" err="1" smtClean="0"/>
              <a:t>WeekDay</a:t>
            </a:r>
            <a:r>
              <a:rPr lang="en-US" sz="1200" dirty="0" smtClean="0"/>
              <a:t> </a:t>
            </a:r>
            <a:r>
              <a:rPr lang="en-US" sz="1200" b="1" dirty="0" smtClean="0"/>
              <a:t>is</a:t>
            </a:r>
            <a:r>
              <a:rPr lang="en-US" sz="1200" dirty="0" smtClean="0"/>
              <a:t> Monday</a:t>
            </a:r>
          </a:p>
          <a:p>
            <a:pPr marL="0" indent="0">
              <a:buNone/>
            </a:pPr>
            <a:endParaRPr lang="en-US" sz="1200" dirty="0"/>
          </a:p>
          <a:p>
            <a:pPr marL="0" indent="0">
              <a:buNone/>
            </a:pPr>
            <a:r>
              <a:rPr lang="en-US" sz="1200" dirty="0" err="1" smtClean="0"/>
              <a:t>workDay</a:t>
            </a:r>
            <a:r>
              <a:rPr lang="en-US" sz="1200" dirty="0" smtClean="0"/>
              <a:t> := </a:t>
            </a:r>
            <a:r>
              <a:rPr lang="en-US" sz="1200" dirty="0" err="1" smtClean="0"/>
              <a:t>weekDay</a:t>
            </a:r>
            <a:r>
              <a:rPr lang="en-US" sz="1200" dirty="0" smtClean="0"/>
              <a:t> // Error</a:t>
            </a:r>
          </a:p>
          <a:p>
            <a:pPr marL="0" indent="0">
              <a:buNone/>
            </a:pPr>
            <a:r>
              <a:rPr lang="en-US" sz="1200" dirty="0" err="1" smtClean="0"/>
              <a:t>weekDay</a:t>
            </a:r>
            <a:r>
              <a:rPr lang="en-US" sz="1200" dirty="0" smtClean="0"/>
              <a:t>  := </a:t>
            </a:r>
            <a:r>
              <a:rPr lang="en-US" sz="1200" dirty="0" err="1" smtClean="0"/>
              <a:t>workDay</a:t>
            </a:r>
            <a:r>
              <a:rPr lang="en-US" sz="1200" dirty="0" smtClean="0"/>
              <a:t> // OK</a:t>
            </a:r>
          </a:p>
          <a:p>
            <a:pPr marL="0" indent="0">
              <a:buNone/>
            </a:pPr>
            <a:r>
              <a:rPr lang="en-US" sz="1200" dirty="0" err="1" smtClean="0"/>
              <a:t>weekEnd</a:t>
            </a:r>
            <a:r>
              <a:rPr lang="en-US" sz="1200" dirty="0" smtClean="0"/>
              <a:t> := </a:t>
            </a:r>
            <a:r>
              <a:rPr lang="en-US" sz="1200" dirty="0" err="1" smtClean="0"/>
              <a:t>workDay</a:t>
            </a:r>
            <a:r>
              <a:rPr lang="en-US" sz="1200" dirty="0" smtClean="0"/>
              <a:t>  // Error</a:t>
            </a:r>
          </a:p>
          <a:p>
            <a:pPr marL="0" indent="0">
              <a:buNone/>
            </a:pPr>
            <a:endParaRPr lang="en-US" sz="1200" dirty="0"/>
          </a:p>
          <a:p>
            <a:pPr marL="0" indent="0">
              <a:buNone/>
            </a:pPr>
            <a:endParaRPr lang="ru-RU" sz="1200" dirty="0"/>
          </a:p>
        </p:txBody>
      </p:sp>
      <p:sp>
        <p:nvSpPr>
          <p:cNvPr id="3" name="Title 2"/>
          <p:cNvSpPr>
            <a:spLocks noGrp="1"/>
          </p:cNvSpPr>
          <p:nvPr>
            <p:ph type="title"/>
          </p:nvPr>
        </p:nvSpPr>
        <p:spPr/>
        <p:txBody>
          <a:bodyPr/>
          <a:lstStyle/>
          <a:p>
            <a:r>
              <a:rPr lang="en-US" dirty="0" smtClean="0">
                <a:solidFill>
                  <a:schemeClr val="tx1"/>
                </a:solidFill>
              </a:rPr>
              <a:t>Range types</a:t>
            </a:r>
            <a:endParaRPr lang="ru-RU" dirty="0"/>
          </a:p>
        </p:txBody>
      </p:sp>
    </p:spTree>
    <p:extLst>
      <p:ext uri="{BB962C8B-B14F-4D97-AF65-F5344CB8AC3E}">
        <p14:creationId xmlns:p14="http://schemas.microsoft.com/office/powerpoint/2010/main" val="43450123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We suggest to treat operators as alias names for routines of some particular kind. As the number of operators is fixed and their signatures are known only these operators can be redefined. Let’s see how it works.</a:t>
            </a:r>
          </a:p>
          <a:p>
            <a:pPr marL="0" indent="0">
              <a:buNone/>
            </a:pPr>
            <a:r>
              <a:rPr lang="en-US" altLang="en-US" sz="1400" b="1" dirty="0" smtClean="0"/>
              <a:t>unit</a:t>
            </a:r>
            <a:r>
              <a:rPr lang="en-US" altLang="en-US" sz="1400" dirty="0" smtClean="0"/>
              <a:t> X</a:t>
            </a:r>
            <a:endParaRPr lang="en-US" altLang="en-US" sz="1400" dirty="0"/>
          </a:p>
          <a:p>
            <a:pPr marL="0" indent="0">
              <a:buNone/>
            </a:pPr>
            <a:r>
              <a:rPr lang="en-US" altLang="en-US" sz="1400" dirty="0" smtClean="0"/>
              <a:t>	assign </a:t>
            </a:r>
            <a:r>
              <a:rPr lang="en-US" altLang="en-US" sz="1400" b="1" dirty="0" smtClean="0"/>
              <a:t>| :=</a:t>
            </a:r>
            <a:r>
              <a:rPr lang="en-US" altLang="en-US" sz="1400" dirty="0" smtClean="0"/>
              <a:t> (</a:t>
            </a:r>
            <a:r>
              <a:rPr lang="en-US" altLang="en-US" sz="1400" dirty="0" err="1" smtClean="0"/>
              <a:t>arg</a:t>
            </a:r>
            <a:r>
              <a:rPr lang="en-US" altLang="en-US" sz="1400" dirty="0" smtClean="0"/>
              <a:t>: T) // That is </a:t>
            </a:r>
          </a:p>
          <a:p>
            <a:pPr marL="0" indent="0">
              <a:buNone/>
            </a:pPr>
            <a:r>
              <a:rPr lang="en-US" altLang="en-US" sz="1400" dirty="0" smtClean="0"/>
              <a:t>	set </a:t>
            </a:r>
            <a:r>
              <a:rPr lang="en-US" altLang="en-US" sz="1400" b="1" dirty="0" smtClean="0"/>
              <a:t>| ()</a:t>
            </a:r>
            <a:r>
              <a:rPr lang="en-US" altLang="en-US" sz="1400" dirty="0" smtClean="0"/>
              <a:t> (arg1: T1; arg2: T2)</a:t>
            </a:r>
          </a:p>
          <a:p>
            <a:pPr marL="0" indent="0">
              <a:buNone/>
            </a:pPr>
            <a:r>
              <a:rPr lang="en-US" altLang="en-US" sz="1400" dirty="0" smtClean="0"/>
              <a:t>	get </a:t>
            </a:r>
            <a:r>
              <a:rPr lang="en-US" altLang="en-US" sz="1400" b="1" dirty="0" smtClean="0"/>
              <a:t>| ()</a:t>
            </a:r>
            <a:r>
              <a:rPr lang="en-US" altLang="en-US" sz="1400" dirty="0" smtClean="0"/>
              <a:t> (</a:t>
            </a:r>
            <a:r>
              <a:rPr lang="en-US" altLang="en-US" sz="1400" dirty="0" err="1" smtClean="0"/>
              <a:t>arg</a:t>
            </a:r>
            <a:r>
              <a:rPr lang="en-US" altLang="en-US" sz="1400" dirty="0" smtClean="0"/>
              <a:t>: T1): T2</a:t>
            </a:r>
          </a:p>
          <a:p>
            <a:pPr marL="0" indent="0">
              <a:buNone/>
            </a:pPr>
            <a:r>
              <a:rPr lang="en-US" altLang="en-US" sz="1400" b="1" dirty="0" smtClean="0"/>
              <a:t>	</a:t>
            </a:r>
            <a:r>
              <a:rPr lang="en-US" altLang="en-US" sz="1400" dirty="0" smtClean="0"/>
              <a:t>plus </a:t>
            </a:r>
            <a:r>
              <a:rPr lang="en-US" altLang="en-US" sz="1400" b="1" dirty="0"/>
              <a:t>| </a:t>
            </a:r>
            <a:r>
              <a:rPr lang="en-US" altLang="en-US" sz="1400" b="1" dirty="0" smtClean="0"/>
              <a:t>+ </a:t>
            </a:r>
            <a:r>
              <a:rPr lang="en-US" altLang="en-US" sz="1400" dirty="0" smtClean="0"/>
              <a:t>(that: </a:t>
            </a:r>
            <a:r>
              <a:rPr lang="en-US" altLang="en-US" sz="1400" b="1" dirty="0" smtClean="0"/>
              <a:t>like this</a:t>
            </a:r>
            <a:r>
              <a:rPr lang="en-US" altLang="en-US" sz="1400" dirty="0" smtClean="0"/>
              <a:t>): </a:t>
            </a:r>
            <a:r>
              <a:rPr lang="en-US" altLang="en-US" sz="1400" b="1" dirty="0" smtClean="0"/>
              <a:t>like this</a:t>
            </a:r>
          </a:p>
          <a:p>
            <a:pPr marL="0" indent="0">
              <a:buNone/>
            </a:pPr>
            <a:r>
              <a:rPr lang="en-US" altLang="en-US" sz="1400" b="1" dirty="0"/>
              <a:t>	</a:t>
            </a:r>
            <a:r>
              <a:rPr lang="en-US" altLang="en-US" sz="1400" dirty="0" smtClean="0"/>
              <a:t>minus </a:t>
            </a:r>
            <a:r>
              <a:rPr lang="en-US" altLang="en-US" sz="1400" dirty="0"/>
              <a:t> </a:t>
            </a:r>
            <a:r>
              <a:rPr lang="en-US" altLang="en-US" sz="1400" b="1" dirty="0"/>
              <a:t>| </a:t>
            </a:r>
            <a:r>
              <a:rPr lang="en-US" altLang="en-US" sz="1400" b="1" dirty="0" smtClean="0"/>
              <a:t>- </a:t>
            </a:r>
            <a:r>
              <a:rPr lang="en-US" altLang="en-US" sz="1400" dirty="0" smtClean="0"/>
              <a:t>(that: </a:t>
            </a:r>
            <a:r>
              <a:rPr lang="en-US" altLang="en-US" sz="1400" b="1" dirty="0"/>
              <a:t>like this</a:t>
            </a:r>
            <a:r>
              <a:rPr lang="en-US" altLang="en-US" sz="1400" dirty="0"/>
              <a:t>): </a:t>
            </a:r>
            <a:r>
              <a:rPr lang="en-US" altLang="en-US" sz="1400" b="1" dirty="0"/>
              <a:t>like this</a:t>
            </a:r>
            <a:endParaRPr lang="en-US" altLang="en-US" sz="1400" b="1" dirty="0" smtClean="0"/>
          </a:p>
          <a:p>
            <a:pPr marL="0" indent="0">
              <a:buNone/>
            </a:pPr>
            <a:r>
              <a:rPr lang="en-US" altLang="en-US" sz="1400" b="1" dirty="0"/>
              <a:t>	</a:t>
            </a:r>
            <a:r>
              <a:rPr lang="en-US" altLang="en-US" sz="1400" dirty="0"/>
              <a:t>plus </a:t>
            </a:r>
            <a:r>
              <a:rPr lang="en-US" altLang="en-US" sz="1400" b="1" dirty="0"/>
              <a:t>| + </a:t>
            </a:r>
            <a:r>
              <a:rPr lang="en-US" altLang="en-US" sz="1400" dirty="0" smtClean="0"/>
              <a:t>: </a:t>
            </a:r>
            <a:r>
              <a:rPr lang="en-US" altLang="en-US" sz="1400" b="1" dirty="0"/>
              <a:t>like this</a:t>
            </a:r>
          </a:p>
          <a:p>
            <a:pPr marL="0" indent="0">
              <a:buNone/>
            </a:pPr>
            <a:r>
              <a:rPr lang="en-US" altLang="en-US" sz="1400" b="1" dirty="0"/>
              <a:t>	</a:t>
            </a:r>
            <a:r>
              <a:rPr lang="en-US" altLang="en-US" sz="1400" dirty="0"/>
              <a:t>minus  </a:t>
            </a:r>
            <a:r>
              <a:rPr lang="en-US" altLang="en-US" sz="1400" b="1" dirty="0"/>
              <a:t>| - </a:t>
            </a:r>
            <a:r>
              <a:rPr lang="en-US" altLang="en-US" sz="1400" dirty="0" smtClean="0"/>
              <a:t>: </a:t>
            </a:r>
            <a:r>
              <a:rPr lang="en-US" altLang="en-US" sz="1400" b="1" dirty="0"/>
              <a:t>like this</a:t>
            </a:r>
          </a:p>
          <a:p>
            <a:pPr marL="0" indent="0">
              <a:buNone/>
            </a:pPr>
            <a:r>
              <a:rPr lang="en-US" altLang="en-US" sz="1400" dirty="0" smtClean="0"/>
              <a:t>	// similar </a:t>
            </a:r>
            <a:r>
              <a:rPr lang="en-US" altLang="en-US" sz="1400" dirty="0"/>
              <a:t> </a:t>
            </a:r>
            <a:r>
              <a:rPr lang="en-US" altLang="en-US" sz="1400" dirty="0" smtClean="0"/>
              <a:t>definitions can be given for * / or and etc.</a:t>
            </a:r>
          </a:p>
          <a:p>
            <a:pPr marL="0" indent="0">
              <a:buNone/>
            </a:pPr>
            <a:r>
              <a:rPr lang="en-US" altLang="en-US" sz="1400" b="1" dirty="0"/>
              <a:t>e</a:t>
            </a:r>
            <a:r>
              <a:rPr lang="en-US" altLang="en-US" sz="1400" b="1" dirty="0" smtClean="0"/>
              <a:t>nd</a:t>
            </a:r>
          </a:p>
          <a:p>
            <a:pPr marL="0" indent="0">
              <a:buNone/>
            </a:pPr>
            <a:r>
              <a:rPr lang="en-US" altLang="en-US" sz="1400" dirty="0" smtClean="0"/>
              <a:t>// And then one may code like this</a:t>
            </a:r>
          </a:p>
          <a:p>
            <a:pPr marL="0" indent="0">
              <a:buNone/>
            </a:pPr>
            <a:r>
              <a:rPr lang="en-US" altLang="en-US" sz="1400" dirty="0" smtClean="0"/>
              <a:t>x: X </a:t>
            </a:r>
            <a:r>
              <a:rPr lang="en-US" altLang="en-US" sz="1400" b="1" dirty="0" smtClean="0"/>
              <a:t>is</a:t>
            </a:r>
            <a:r>
              <a:rPr lang="en-US" altLang="en-US" sz="1400" dirty="0" smtClean="0"/>
              <a:t> …</a:t>
            </a:r>
          </a:p>
          <a:p>
            <a:pPr marL="0" indent="0">
              <a:buNone/>
            </a:pPr>
            <a:r>
              <a:rPr lang="en-US" altLang="en-US" sz="1400" dirty="0"/>
              <a:t>t</a:t>
            </a:r>
            <a:r>
              <a:rPr lang="en-US" altLang="en-US" sz="1400" dirty="0" smtClean="0"/>
              <a:t>: T </a:t>
            </a:r>
            <a:r>
              <a:rPr lang="en-US" altLang="en-US" sz="1400" b="1" dirty="0" smtClean="0"/>
              <a:t>is</a:t>
            </a:r>
            <a:r>
              <a:rPr lang="en-US" altLang="en-US" sz="1400" dirty="0" smtClean="0"/>
              <a:t> …</a:t>
            </a:r>
          </a:p>
          <a:p>
            <a:pPr marL="0" indent="0">
              <a:buNone/>
            </a:pPr>
            <a:r>
              <a:rPr lang="en-US" altLang="en-US" sz="1400" dirty="0" smtClean="0"/>
              <a:t>t1: T1 </a:t>
            </a:r>
            <a:r>
              <a:rPr lang="en-US" altLang="en-US" sz="1400" b="1" dirty="0" smtClean="0"/>
              <a:t>is</a:t>
            </a:r>
            <a:r>
              <a:rPr lang="en-US" altLang="en-US" sz="1400" dirty="0" smtClean="0"/>
              <a:t> …</a:t>
            </a:r>
          </a:p>
          <a:p>
            <a:pPr marL="0" indent="0">
              <a:buNone/>
            </a:pPr>
            <a:r>
              <a:rPr lang="en-US" altLang="en-US" sz="1400" dirty="0" smtClean="0"/>
              <a:t>t2: T2 </a:t>
            </a:r>
            <a:r>
              <a:rPr lang="en-US" altLang="en-US" sz="1400" b="1" dirty="0" smtClean="0"/>
              <a:t>is</a:t>
            </a:r>
            <a:r>
              <a:rPr lang="en-US" altLang="en-US" sz="1400" dirty="0" smtClean="0"/>
              <a:t> …</a:t>
            </a:r>
          </a:p>
          <a:p>
            <a:pPr marL="0" indent="0">
              <a:buNone/>
            </a:pPr>
            <a:r>
              <a:rPr lang="en-US" altLang="en-US" sz="1400" dirty="0" smtClean="0"/>
              <a:t>x := t1 /* equivalent to </a:t>
            </a:r>
            <a:r>
              <a:rPr lang="en-US" altLang="en-US" sz="1400" dirty="0" err="1" smtClean="0"/>
              <a:t>x.assign</a:t>
            </a:r>
            <a:r>
              <a:rPr lang="en-US" altLang="en-US" sz="1400" dirty="0" smtClean="0"/>
              <a:t> (t)  That is setter and conversion procedure as it ,ay covert from T into X!*/</a:t>
            </a:r>
          </a:p>
          <a:p>
            <a:pPr marL="0" indent="0">
              <a:buNone/>
            </a:pPr>
            <a:r>
              <a:rPr lang="en-US" altLang="en-US" sz="1400" dirty="0" smtClean="0"/>
              <a:t>x (t1</a:t>
            </a:r>
            <a:r>
              <a:rPr lang="en-US" altLang="en-US" sz="1400" dirty="0"/>
              <a:t>)</a:t>
            </a:r>
            <a:r>
              <a:rPr lang="en-US" altLang="en-US" sz="1400" dirty="0" smtClean="0"/>
              <a:t> := t2 </a:t>
            </a:r>
            <a:r>
              <a:rPr lang="en-US" altLang="en-US" sz="1400" dirty="0"/>
              <a:t>// equivalent to </a:t>
            </a:r>
            <a:r>
              <a:rPr lang="en-US" altLang="en-US" sz="1400" dirty="0" err="1" smtClean="0"/>
              <a:t>x.set</a:t>
            </a:r>
            <a:r>
              <a:rPr lang="en-US" altLang="en-US" sz="1400" dirty="0" smtClean="0"/>
              <a:t>(t1, t2) </a:t>
            </a:r>
            <a:endParaRPr lang="en-US" altLang="en-US" sz="1400" dirty="0"/>
          </a:p>
          <a:p>
            <a:pPr marL="0" indent="0">
              <a:buNone/>
            </a:pPr>
            <a:r>
              <a:rPr lang="en-US" altLang="en-US" sz="1400" dirty="0" smtClean="0"/>
              <a:t>t2 := x (t1</a:t>
            </a:r>
            <a:r>
              <a:rPr lang="en-US" altLang="en-US" sz="1400" dirty="0"/>
              <a:t>)</a:t>
            </a:r>
            <a:r>
              <a:rPr lang="en-US" altLang="en-US" sz="1400" dirty="0" smtClean="0"/>
              <a:t> </a:t>
            </a:r>
            <a:r>
              <a:rPr lang="en-US" altLang="en-US" sz="1400" dirty="0"/>
              <a:t>// equivalent to </a:t>
            </a:r>
            <a:r>
              <a:rPr lang="en-US" altLang="en-US" sz="1400" dirty="0" smtClean="0"/>
              <a:t>t2 := </a:t>
            </a:r>
            <a:r>
              <a:rPr lang="en-US" altLang="en-US" sz="1400" dirty="0" err="1" smtClean="0"/>
              <a:t>x.get</a:t>
            </a:r>
            <a:r>
              <a:rPr lang="en-US" altLang="en-US" sz="1400" dirty="0" smtClean="0"/>
              <a:t> (t1)</a:t>
            </a:r>
          </a:p>
          <a:p>
            <a:pPr marL="0" indent="0">
              <a:buNone/>
            </a:pPr>
            <a:r>
              <a:rPr lang="en-US" altLang="en-US" sz="1400" dirty="0" smtClean="0"/>
              <a:t>x := x + x</a:t>
            </a:r>
          </a:p>
          <a:p>
            <a:pPr marL="0" indent="0">
              <a:buNone/>
            </a:pPr>
            <a:r>
              <a:rPr lang="en-US" altLang="en-US" sz="1400" dirty="0" smtClean="0"/>
              <a:t>x := + x</a:t>
            </a:r>
          </a:p>
          <a:p>
            <a:pPr marL="0" indent="0">
              <a:buNone/>
            </a:pPr>
            <a:r>
              <a:rPr lang="en-US" altLang="en-US" sz="2000" dirty="0"/>
              <a:t>We do not treat [] as operators – [] are reserved for generics!!!</a:t>
            </a:r>
          </a:p>
        </p:txBody>
      </p:sp>
      <p:sp>
        <p:nvSpPr>
          <p:cNvPr id="3" name="Title 2"/>
          <p:cNvSpPr>
            <a:spLocks noGrp="1"/>
          </p:cNvSpPr>
          <p:nvPr>
            <p:ph type="title"/>
          </p:nvPr>
        </p:nvSpPr>
        <p:spPr/>
        <p:txBody>
          <a:bodyPr/>
          <a:lstStyle/>
          <a:p>
            <a:r>
              <a:rPr lang="en-US" dirty="0" smtClean="0">
                <a:solidFill>
                  <a:schemeClr val="tx1"/>
                </a:solidFill>
              </a:rPr>
              <a:t>Operators</a:t>
            </a:r>
            <a:endParaRPr lang="en-US" dirty="0">
              <a:solidFill>
                <a:schemeClr val="tx1"/>
              </a:solidFill>
            </a:endParaRPr>
          </a:p>
        </p:txBody>
      </p:sp>
    </p:spTree>
    <p:extLst>
      <p:ext uri="{BB962C8B-B14F-4D97-AF65-F5344CB8AC3E}">
        <p14:creationId xmlns:p14="http://schemas.microsoft.com/office/powerpoint/2010/main" val="1737652824"/>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36343"/>
            <a:ext cx="9144000" cy="6421657"/>
          </a:xfrm>
        </p:spPr>
        <p:txBody>
          <a:bodyPr/>
          <a:lstStyle/>
          <a:p>
            <a:r>
              <a:rPr lang="en-US" sz="2400" dirty="0" smtClean="0"/>
              <a:t>Tuple is a group of something </a:t>
            </a:r>
            <a:r>
              <a:rPr lang="en-US" sz="2400" dirty="0" smtClean="0">
                <a:sym typeface="Wingdings" panose="05000000000000000000" pitchFamily="2" charset="2"/>
              </a:rPr>
              <a:t>  </a:t>
            </a:r>
            <a:r>
              <a:rPr lang="en-US" sz="2400" dirty="0" smtClean="0"/>
              <a:t>(Integer, Real, Boolean) – tuple of types. Tuple type is a kind of anonymous unit.</a:t>
            </a:r>
          </a:p>
          <a:p>
            <a:r>
              <a:rPr lang="en-US" sz="2400" dirty="0"/>
              <a:t>(a: Integer; b: Boolean) – tuple with named fields</a:t>
            </a:r>
          </a:p>
          <a:p>
            <a:r>
              <a:rPr lang="en-US" sz="2400" dirty="0" smtClean="0"/>
              <a:t>(5, 6, 7) – tuple of Integer values. Tuple expression. It conforms to Array [Integer] as all types are identical. So, we initialize arrays with tuple expressions!</a:t>
            </a:r>
          </a:p>
          <a:p>
            <a:r>
              <a:rPr lang="en-US" sz="2400" dirty="0" smtClean="0"/>
              <a:t>a: </a:t>
            </a:r>
            <a:r>
              <a:rPr lang="en-US" sz="2400" dirty="0"/>
              <a:t>(</a:t>
            </a:r>
            <a:r>
              <a:rPr lang="en-US" sz="2400" dirty="0" smtClean="0"/>
              <a:t>Integer, Real) – type of a is a tuple with 2 unnamed fields of types Integer and Real.</a:t>
            </a:r>
          </a:p>
          <a:p>
            <a:r>
              <a:rPr lang="en-US" sz="2400" dirty="0"/>
              <a:t>x</a:t>
            </a:r>
            <a:r>
              <a:rPr lang="en-US" sz="2400" dirty="0" smtClean="0"/>
              <a:t>: (Integer, 5, Real, flag: Boolean) – That is a tuple as well</a:t>
            </a:r>
            <a:endParaRPr lang="en-US" sz="2400" dirty="0" smtClean="0">
              <a:solidFill>
                <a:srgbClr val="FF0000"/>
              </a:solidFill>
            </a:endParaRPr>
          </a:p>
          <a:p>
            <a:r>
              <a:rPr lang="en-US" sz="2400" dirty="0" smtClean="0"/>
              <a:t>Conformance for tuples: tuple T1 -&gt; tuple T2 if for every i = 1..n T1i -&gt; T2i when n = T1.count and n &lt;= T2.count. Note that is the basis for functions with “growing” number of parameters</a:t>
            </a:r>
          </a:p>
          <a:p>
            <a:r>
              <a:rPr lang="en-US" altLang="en-US" sz="2400" dirty="0" smtClean="0"/>
              <a:t>Then </a:t>
            </a:r>
            <a:r>
              <a:rPr lang="en-US" altLang="en-US" sz="2400" dirty="0"/>
              <a:t>every routine has only </a:t>
            </a:r>
            <a:r>
              <a:rPr lang="en-US" altLang="en-US" sz="2400" dirty="0" smtClean="0"/>
              <a:t>1 </a:t>
            </a:r>
            <a:r>
              <a:rPr lang="en-US" altLang="en-US" sz="2400" dirty="0"/>
              <a:t>parameter – </a:t>
            </a:r>
            <a:r>
              <a:rPr lang="en-US" altLang="en-US" sz="2400" dirty="0" smtClean="0"/>
              <a:t>tuple, </a:t>
            </a:r>
            <a:r>
              <a:rPr lang="en-US" altLang="en-US" sz="2400" dirty="0"/>
              <a:t>possibly empty. And it returns a tuple with 0 or more elements. Procedure is a function which returns empty </a:t>
            </a:r>
            <a:r>
              <a:rPr lang="en-US" altLang="en-US" sz="2400" dirty="0" smtClean="0"/>
              <a:t>tuple </a:t>
            </a:r>
            <a:r>
              <a:rPr lang="en-US" altLang="en-US" sz="2400" dirty="0" smtClean="0">
                <a:sym typeface="Wingdings" panose="05000000000000000000" pitchFamily="2" charset="2"/>
              </a:rPr>
              <a:t> So, we can just ignore what it returns like void in old plain C </a:t>
            </a:r>
            <a:endParaRPr lang="en-US" altLang="en-US" sz="2400" dirty="0"/>
          </a:p>
        </p:txBody>
      </p:sp>
      <p:sp>
        <p:nvSpPr>
          <p:cNvPr id="3" name="Title 2"/>
          <p:cNvSpPr>
            <a:spLocks noGrp="1"/>
          </p:cNvSpPr>
          <p:nvPr>
            <p:ph type="title"/>
          </p:nvPr>
        </p:nvSpPr>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289334926"/>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t>If we have foo declared </a:t>
            </a:r>
            <a:r>
              <a:rPr lang="en-US" sz="2000" dirty="0"/>
              <a:t>as </a:t>
            </a:r>
            <a:r>
              <a:rPr lang="en-US" sz="2000" dirty="0" smtClean="0"/>
              <a:t>foo </a:t>
            </a:r>
            <a:r>
              <a:rPr lang="en-US" sz="2000" dirty="0"/>
              <a:t>(</a:t>
            </a:r>
            <a:r>
              <a:rPr lang="en-US" sz="2000" dirty="0" err="1"/>
              <a:t>args</a:t>
            </a:r>
            <a:r>
              <a:rPr lang="en-US" sz="2000" dirty="0"/>
              <a:t>: </a:t>
            </a:r>
            <a:r>
              <a:rPr lang="en-US" sz="2000" dirty="0" smtClean="0"/>
              <a:t>()) then we can call foo like</a:t>
            </a:r>
            <a:endParaRPr lang="en-US" sz="2000" dirty="0"/>
          </a:p>
          <a:p>
            <a:pPr marL="0" indent="0">
              <a:buNone/>
            </a:pPr>
            <a:r>
              <a:rPr lang="en-US" sz="2000" dirty="0" smtClean="0"/>
              <a:t>foo (e1, e2, e3) /* that is call to foo with the tuple (e1, e2, e3), where e1, e2, e3 – 3 expressions and T1, T2, T3 are types of these expressions*/</a:t>
            </a:r>
          </a:p>
          <a:p>
            <a:pPr marL="0" indent="0">
              <a:buNone/>
            </a:pPr>
            <a:r>
              <a:rPr lang="en-US" sz="2000" dirty="0" smtClean="0"/>
              <a:t>//So, we can assign a tuple to a variable and then </a:t>
            </a:r>
          </a:p>
          <a:p>
            <a:pPr marL="0" indent="0">
              <a:buNone/>
            </a:pPr>
            <a:r>
              <a:rPr lang="en-US" sz="2000" dirty="0" smtClean="0"/>
              <a:t>t: (T1, T2, T3) </a:t>
            </a:r>
            <a:r>
              <a:rPr lang="en-US" sz="2000" b="1" dirty="0" smtClean="0"/>
              <a:t>is</a:t>
            </a:r>
            <a:r>
              <a:rPr lang="en-US" sz="2000" dirty="0" smtClean="0"/>
              <a:t> (e1, e2, e3)</a:t>
            </a:r>
          </a:p>
          <a:p>
            <a:pPr marL="0" indent="0">
              <a:buNone/>
            </a:pPr>
            <a:r>
              <a:rPr lang="en-US" sz="2000" dirty="0" smtClean="0"/>
              <a:t>foo (t)</a:t>
            </a:r>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t1 </a:t>
            </a:r>
            <a:r>
              <a:rPr lang="en-US" sz="2000" b="1" dirty="0" smtClean="0">
                <a:sym typeface="Wingdings" panose="05000000000000000000" pitchFamily="2" charset="2"/>
              </a:rPr>
              <a:t>is</a:t>
            </a:r>
            <a:r>
              <a:rPr lang="en-US" sz="2000" dirty="0" smtClean="0">
                <a:sym typeface="Wingdings" panose="05000000000000000000" pitchFamily="2" charset="2"/>
              </a:rPr>
              <a:t> </a:t>
            </a:r>
            <a:r>
              <a:rPr lang="en-US" sz="2000" dirty="0">
                <a:sym typeface="Wingdings" panose="05000000000000000000" pitchFamily="2" charset="2"/>
              </a:rPr>
              <a:t>(</a:t>
            </a:r>
            <a:r>
              <a:rPr lang="en-US" sz="2000" dirty="0" smtClean="0">
                <a:sym typeface="Wingdings" panose="05000000000000000000" pitchFamily="2" charset="2"/>
              </a:rPr>
              <a:t>e1, e2, e3, e4) // Type of t1 is deduced from types of e1, e2, e3,e4</a:t>
            </a:r>
          </a:p>
          <a:p>
            <a:pPr marL="0" indent="0">
              <a:buNone/>
            </a:pPr>
            <a:r>
              <a:rPr lang="en-US" sz="2000" dirty="0">
                <a:sym typeface="Wingdings" panose="05000000000000000000" pitchFamily="2" charset="2"/>
              </a:rPr>
              <a:t>f</a:t>
            </a:r>
            <a:r>
              <a:rPr lang="en-US" sz="2000" dirty="0" smtClean="0">
                <a:sym typeface="Wingdings" panose="05000000000000000000" pitchFamily="2" charset="2"/>
              </a:rPr>
              <a:t>oo (t1) // Valid as well !</a:t>
            </a:r>
          </a:p>
          <a:p>
            <a:pPr marL="0" indent="0">
              <a:buNone/>
            </a:pPr>
            <a:r>
              <a:rPr lang="en-US" sz="2000" dirty="0" smtClean="0"/>
              <a:t>foo (e1) // Calls foo with 1 argument</a:t>
            </a:r>
          </a:p>
          <a:p>
            <a:pPr marL="0" indent="0">
              <a:buNone/>
            </a:pPr>
            <a:r>
              <a:rPr lang="en-US" sz="2000" dirty="0" smtClean="0"/>
              <a:t>foo (e1, e2) // Calls foo with 2 arguments</a:t>
            </a:r>
          </a:p>
          <a:p>
            <a:pPr marL="0" indent="0">
              <a:buNone/>
            </a:pPr>
            <a:r>
              <a:rPr lang="en-US" sz="2000" dirty="0" smtClean="0"/>
              <a:t>foo (e1, e2, e3) // Calls foo with 3 arguments</a:t>
            </a:r>
          </a:p>
          <a:p>
            <a:pPr marL="0" indent="0">
              <a:buNone/>
            </a:pPr>
            <a:r>
              <a:rPr lang="en-US" sz="2000" dirty="0" smtClean="0"/>
              <a:t>foo </a:t>
            </a:r>
            <a:r>
              <a:rPr lang="en-US" sz="2000" dirty="0"/>
              <a:t>(arg1: T1; arg2:  T2; arg3: T3)</a:t>
            </a:r>
          </a:p>
          <a:p>
            <a:pPr marL="0" indent="0">
              <a:buNone/>
            </a:pPr>
            <a:r>
              <a:rPr lang="en-US" sz="2000" dirty="0"/>
              <a:t>foo (arg1: T1; arg2:  T2)</a:t>
            </a:r>
          </a:p>
          <a:p>
            <a:pPr marL="0" indent="0">
              <a:buNone/>
            </a:pPr>
            <a:r>
              <a:rPr lang="en-US" sz="2000" dirty="0"/>
              <a:t>foo (arg1: T1</a:t>
            </a:r>
            <a:r>
              <a:rPr lang="en-US" sz="2000" dirty="0" smtClean="0"/>
              <a:t>)</a:t>
            </a:r>
          </a:p>
          <a:p>
            <a:pPr marL="0" indent="0">
              <a:buNone/>
            </a:pPr>
            <a:endParaRPr lang="en-US" sz="2000" dirty="0">
              <a:sym typeface="Wingdings" panose="05000000000000000000" pitchFamily="2" charset="2"/>
            </a:endParaRPr>
          </a:p>
          <a:p>
            <a:pPr marL="0" indent="0">
              <a:buNone/>
            </a:pPr>
            <a:r>
              <a:rPr lang="en-US" sz="2000" dirty="0" smtClean="0">
                <a:sym typeface="Wingdings" panose="05000000000000000000" pitchFamily="2" charset="2"/>
              </a:rPr>
              <a:t>So, a: () is (1, True, “String”) is a valid variable of type empty tuple declaration with initial value the tuple with 3 elements.</a:t>
            </a:r>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 – </a:t>
            </a:r>
            <a:r>
              <a:rPr lang="en-US" u="sng" dirty="0" smtClean="0">
                <a:solidFill>
                  <a:srgbClr val="FF0000"/>
                </a:solidFill>
              </a:rPr>
              <a:t>WIP!</a:t>
            </a:r>
            <a:endParaRPr lang="en-US" u="sng" dirty="0">
              <a:solidFill>
                <a:srgbClr val="FF0000"/>
              </a:solidFill>
            </a:endParaRPr>
          </a:p>
        </p:txBody>
      </p:sp>
    </p:spTree>
    <p:extLst>
      <p:ext uri="{BB962C8B-B14F-4D97-AF65-F5344CB8AC3E}">
        <p14:creationId xmlns:p14="http://schemas.microsoft.com/office/powerpoint/2010/main" val="1230079225"/>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sym typeface="Wingdings" panose="05000000000000000000" pitchFamily="2" charset="2"/>
              </a:rPr>
              <a:t>/*So, Tuple may be typed – (Integer, Real, Boolean)*/</a:t>
            </a:r>
          </a:p>
          <a:p>
            <a:pPr marL="0" indent="0">
              <a:buNone/>
            </a:pPr>
            <a:r>
              <a:rPr lang="en-US" sz="2000" dirty="0" smtClean="0">
                <a:sym typeface="Wingdings" panose="05000000000000000000" pitchFamily="2" charset="2"/>
              </a:rPr>
              <a:t>t2 </a:t>
            </a:r>
            <a:r>
              <a:rPr lang="en-US" sz="2000" b="1" dirty="0" smtClean="0">
                <a:sym typeface="Wingdings" panose="05000000000000000000" pitchFamily="2" charset="2"/>
              </a:rPr>
              <a:t>is</a:t>
            </a:r>
            <a:r>
              <a:rPr lang="en-US" sz="2000" dirty="0" smtClean="0">
                <a:sym typeface="Wingdings" panose="05000000000000000000" pitchFamily="2" charset="2"/>
              </a:rPr>
              <a:t> (Integer</a:t>
            </a:r>
            <a:r>
              <a:rPr lang="en-US" sz="2000" dirty="0">
                <a:sym typeface="Wingdings" panose="05000000000000000000" pitchFamily="2" charset="2"/>
              </a:rPr>
              <a:t>, Real, </a:t>
            </a:r>
            <a:r>
              <a:rPr lang="en-US" sz="2000" dirty="0" smtClean="0">
                <a:sym typeface="Wingdings" panose="05000000000000000000" pitchFamily="2" charset="2"/>
              </a:rPr>
              <a:t>Boolean) /* That is in fact call to Tuple constructor and it will work only when Integer, Real and Boolean have </a:t>
            </a:r>
            <a:r>
              <a:rPr lang="en-US" sz="2000" dirty="0" err="1" smtClean="0">
                <a:sym typeface="Wingdings" panose="05000000000000000000" pitchFamily="2" charset="2"/>
              </a:rPr>
              <a:t>init</a:t>
            </a:r>
            <a:r>
              <a:rPr lang="en-US" sz="2000" dirty="0" smtClean="0">
                <a:sym typeface="Wingdings" panose="05000000000000000000" pitchFamily="2" charset="2"/>
              </a:rPr>
              <a:t> with no arguments!!! */</a:t>
            </a:r>
          </a:p>
          <a:p>
            <a:pPr marL="0" indent="0">
              <a:buNone/>
            </a:pPr>
            <a:r>
              <a:rPr lang="en-US" sz="2000" dirty="0">
                <a:sym typeface="Wingdings" panose="05000000000000000000" pitchFamily="2" charset="2"/>
              </a:rPr>
              <a:t>t</a:t>
            </a:r>
            <a:r>
              <a:rPr lang="en-US" sz="2000" dirty="0" smtClean="0">
                <a:sym typeface="Wingdings" panose="05000000000000000000" pitchFamily="2" charset="2"/>
              </a:rPr>
              <a:t>2(1</a:t>
            </a:r>
            <a:r>
              <a:rPr lang="en-US" sz="2000" dirty="0">
                <a:sym typeface="Wingdings" panose="05000000000000000000" pitchFamily="2" charset="2"/>
              </a:rPr>
              <a:t>)</a:t>
            </a:r>
            <a:r>
              <a:rPr lang="en-US" sz="2000" dirty="0" smtClean="0">
                <a:sym typeface="Wingdings" panose="05000000000000000000" pitchFamily="2" charset="2"/>
              </a:rPr>
              <a:t> := 5; t2 (2</a:t>
            </a:r>
            <a:r>
              <a:rPr lang="en-US" sz="2000" dirty="0">
                <a:sym typeface="Wingdings" panose="05000000000000000000" pitchFamily="2" charset="2"/>
              </a:rPr>
              <a:t>)</a:t>
            </a:r>
            <a:r>
              <a:rPr lang="en-US" sz="2000" dirty="0" smtClean="0">
                <a:sym typeface="Wingdings" panose="05000000000000000000" pitchFamily="2" charset="2"/>
              </a:rPr>
              <a:t> := 5.5; t2 (3</a:t>
            </a:r>
            <a:r>
              <a:rPr lang="en-US" sz="2000" dirty="0">
                <a:sym typeface="Wingdings" panose="05000000000000000000" pitchFamily="2" charset="2"/>
              </a:rPr>
              <a:t>)</a:t>
            </a:r>
            <a:r>
              <a:rPr lang="en-US" sz="2000" dirty="0" smtClean="0">
                <a:sym typeface="Wingdings" panose="05000000000000000000" pitchFamily="2" charset="2"/>
              </a:rPr>
              <a:t> := True</a:t>
            </a:r>
          </a:p>
          <a:p>
            <a:pPr marL="0" indent="0">
              <a:buNone/>
            </a:pPr>
            <a:r>
              <a:rPr lang="en-US" sz="2000" dirty="0" smtClean="0">
                <a:sym typeface="Wingdings" panose="05000000000000000000" pitchFamily="2" charset="2"/>
              </a:rPr>
              <a:t>/*So, tuple may have named fields*/</a:t>
            </a:r>
          </a:p>
          <a:p>
            <a:pPr marL="0" indent="0">
              <a:buNone/>
            </a:pPr>
            <a:r>
              <a:rPr lang="en-US" sz="2000" dirty="0" smtClean="0">
                <a:sym typeface="Wingdings" panose="05000000000000000000" pitchFamily="2" charset="2"/>
              </a:rPr>
              <a:t>t3 </a:t>
            </a:r>
            <a:r>
              <a:rPr lang="en-US" sz="2000" b="1" dirty="0" smtClean="0">
                <a:sym typeface="Wingdings" panose="05000000000000000000" pitchFamily="2" charset="2"/>
              </a:rPr>
              <a:t>is</a:t>
            </a:r>
            <a:r>
              <a:rPr lang="en-US" sz="2000" dirty="0" smtClean="0">
                <a:sym typeface="Wingdings" panose="05000000000000000000" pitchFamily="2" charset="2"/>
              </a:rPr>
              <a:t> (i: Integer; r: Real; b: Boolean)</a:t>
            </a:r>
          </a:p>
          <a:p>
            <a:pPr marL="0" indent="0">
              <a:buNone/>
            </a:pPr>
            <a:r>
              <a:rPr lang="en-US" sz="2000" dirty="0" smtClean="0"/>
              <a:t>t3.i := 5; t3.r := 5.5; t3.b := False</a:t>
            </a:r>
          </a:p>
          <a:p>
            <a:pPr marL="0" indent="0">
              <a:buNone/>
            </a:pPr>
            <a:r>
              <a:rPr lang="en-US" sz="2000" dirty="0"/>
              <a:t>t</a:t>
            </a:r>
            <a:r>
              <a:rPr lang="en-US" sz="2000" dirty="0" smtClean="0"/>
              <a:t>4: (Integer, Real, Boolean) </a:t>
            </a:r>
            <a:r>
              <a:rPr lang="en-US" sz="2000" b="1" dirty="0" smtClean="0"/>
              <a:t>is</a:t>
            </a:r>
            <a:r>
              <a:rPr lang="en-US" sz="2000" dirty="0" smtClean="0"/>
              <a:t> (5, 5.5, True)</a:t>
            </a:r>
          </a:p>
          <a:p>
            <a:pPr marL="0" indent="0">
              <a:buNone/>
            </a:pPr>
            <a:r>
              <a:rPr lang="en-US" sz="2000" dirty="0"/>
              <a:t>t</a:t>
            </a:r>
            <a:r>
              <a:rPr lang="en-US" sz="2000" dirty="0" smtClean="0"/>
              <a:t>5 </a:t>
            </a:r>
            <a:r>
              <a:rPr lang="en-US" sz="2000" b="1" dirty="0" smtClean="0"/>
              <a:t>is</a:t>
            </a:r>
            <a:r>
              <a:rPr lang="en-US" sz="2000" dirty="0" smtClean="0"/>
              <a:t> (5</a:t>
            </a:r>
            <a:r>
              <a:rPr lang="en-US" sz="2000" dirty="0"/>
              <a:t>, 5.5, True</a:t>
            </a:r>
            <a:r>
              <a:rPr lang="en-US" sz="2000" dirty="0" smtClean="0"/>
              <a:t>)</a:t>
            </a:r>
          </a:p>
          <a:p>
            <a:pPr marL="0" indent="0">
              <a:buNone/>
            </a:pPr>
            <a:r>
              <a:rPr lang="en-US" sz="2000" dirty="0" smtClean="0"/>
              <a:t>//Note!</a:t>
            </a:r>
          </a:p>
          <a:p>
            <a:pPr marL="0" indent="0">
              <a:buNone/>
            </a:pPr>
            <a:r>
              <a:rPr lang="en-US" sz="2000" dirty="0"/>
              <a:t>goo (x: Integer) </a:t>
            </a:r>
            <a:r>
              <a:rPr lang="en-US" sz="2000" b="1" dirty="0"/>
              <a:t>is</a:t>
            </a:r>
            <a:r>
              <a:rPr lang="en-US" sz="2000" dirty="0"/>
              <a:t> </a:t>
            </a:r>
            <a:r>
              <a:rPr lang="en-US" sz="2000" dirty="0" err="1" smtClean="0"/>
              <a:t>StandardIO.print</a:t>
            </a:r>
            <a:r>
              <a:rPr lang="en-US" sz="2000" dirty="0" smtClean="0"/>
              <a:t> (“goo 1\n”) </a:t>
            </a:r>
            <a:r>
              <a:rPr lang="en-US" sz="2000" b="1" dirty="0" smtClean="0"/>
              <a:t>end</a:t>
            </a:r>
            <a:endParaRPr lang="en-US" sz="2000" b="1" dirty="0"/>
          </a:p>
          <a:p>
            <a:pPr marL="0" indent="0">
              <a:buNone/>
            </a:pPr>
            <a:r>
              <a:rPr lang="en-US" sz="2000" dirty="0"/>
              <a:t>goo (x: </a:t>
            </a:r>
            <a:r>
              <a:rPr lang="en-US" sz="2000" dirty="0" smtClean="0"/>
              <a:t>(Integer)) </a:t>
            </a:r>
            <a:r>
              <a:rPr lang="en-US" sz="2000" b="1" dirty="0"/>
              <a:t>is</a:t>
            </a:r>
            <a:r>
              <a:rPr lang="en-US" sz="2000" dirty="0"/>
              <a:t> </a:t>
            </a:r>
            <a:r>
              <a:rPr lang="en-US" sz="2000" dirty="0" err="1"/>
              <a:t>StandardIO.print</a:t>
            </a:r>
            <a:r>
              <a:rPr lang="en-US" sz="2000" dirty="0"/>
              <a:t> (“goo </a:t>
            </a:r>
            <a:r>
              <a:rPr lang="en-US" sz="2000" dirty="0" smtClean="0"/>
              <a:t>2\n”)  </a:t>
            </a:r>
            <a:r>
              <a:rPr lang="en-US" sz="2000" b="1" dirty="0" smtClean="0"/>
              <a:t>end</a:t>
            </a:r>
            <a:endParaRPr lang="en-US" sz="2000" b="1" dirty="0"/>
          </a:p>
          <a:p>
            <a:pPr marL="0" indent="0">
              <a:buNone/>
            </a:pPr>
            <a:r>
              <a:rPr lang="en-US" sz="2000" dirty="0" smtClean="0"/>
              <a:t>/* These are 2 different routines!*/</a:t>
            </a:r>
          </a:p>
          <a:p>
            <a:pPr marL="0" indent="0">
              <a:buNone/>
            </a:pPr>
            <a:r>
              <a:rPr lang="en-US" sz="2000" dirty="0" smtClean="0"/>
              <a:t>goo </a:t>
            </a:r>
            <a:r>
              <a:rPr lang="en-US" sz="2000" dirty="0"/>
              <a:t>(5</a:t>
            </a:r>
            <a:r>
              <a:rPr lang="en-US" sz="2000" dirty="0" smtClean="0"/>
              <a:t>) // output -&gt; goo 1</a:t>
            </a:r>
            <a:endParaRPr lang="en-US" sz="2000" dirty="0"/>
          </a:p>
          <a:p>
            <a:pPr marL="0" indent="0">
              <a:buNone/>
            </a:pPr>
            <a:r>
              <a:rPr lang="en-US" sz="2000" dirty="0" smtClean="0"/>
              <a:t>t6: (Integer) </a:t>
            </a:r>
            <a:r>
              <a:rPr lang="en-US" sz="2000" b="1" dirty="0" smtClean="0"/>
              <a:t>is</a:t>
            </a:r>
            <a:r>
              <a:rPr lang="en-US" sz="2000" dirty="0" smtClean="0"/>
              <a:t> (5)</a:t>
            </a:r>
          </a:p>
          <a:p>
            <a:pPr marL="0" indent="0">
              <a:buNone/>
            </a:pPr>
            <a:r>
              <a:rPr lang="en-US" sz="2000" dirty="0" smtClean="0"/>
              <a:t>goo (t6) // </a:t>
            </a:r>
            <a:r>
              <a:rPr lang="en-US" sz="2000" dirty="0"/>
              <a:t>output -&gt; </a:t>
            </a:r>
            <a:r>
              <a:rPr lang="en-US" sz="2000" dirty="0" smtClean="0"/>
              <a:t>goo 2</a:t>
            </a:r>
          </a:p>
          <a:p>
            <a:pPr marL="0" indent="0">
              <a:buNone/>
            </a:pPr>
            <a:r>
              <a:rPr lang="en-US" sz="2000" dirty="0" smtClean="0"/>
              <a:t>goo ((5)) // </a:t>
            </a:r>
            <a:r>
              <a:rPr lang="en-US" sz="2000" dirty="0"/>
              <a:t>output -&gt; </a:t>
            </a:r>
            <a:r>
              <a:rPr lang="en-US" sz="2000" dirty="0" smtClean="0"/>
              <a:t>goo 1 as we treat (&lt;expr&gt;) as expression!!!</a:t>
            </a:r>
          </a:p>
          <a:p>
            <a:pPr marL="0" indent="0">
              <a:buNone/>
            </a:pPr>
            <a:r>
              <a:rPr lang="en-US" sz="2000" dirty="0" smtClean="0"/>
              <a:t>goo  (5,6,7,8) // </a:t>
            </a:r>
            <a:r>
              <a:rPr lang="en-US" sz="2000" dirty="0"/>
              <a:t>output -&gt; </a:t>
            </a:r>
            <a:r>
              <a:rPr lang="en-US" sz="2000" dirty="0" smtClean="0"/>
              <a:t>goo 2</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1631045950"/>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2908"/>
            <a:ext cx="8993688" cy="6405092"/>
          </a:xfrm>
        </p:spPr>
        <p:txBody>
          <a:bodyPr/>
          <a:lstStyle/>
          <a:p>
            <a:pPr marL="0" indent="0">
              <a:buNone/>
            </a:pPr>
            <a:r>
              <a:rPr lang="en-US" sz="1400" b="1" dirty="0" smtClean="0"/>
              <a:t>unit</a:t>
            </a:r>
            <a:r>
              <a:rPr lang="en-US" sz="1400" dirty="0" smtClean="0"/>
              <a:t> () // </a:t>
            </a:r>
            <a:r>
              <a:rPr lang="en-US" sz="1400" dirty="0"/>
              <a:t>That is a pseudo </a:t>
            </a:r>
            <a:r>
              <a:rPr lang="en-US" sz="1400" dirty="0" smtClean="0"/>
              <a:t>unit. It just describes what features every tuple has</a:t>
            </a:r>
            <a:endParaRPr lang="en-US" sz="1400" dirty="0"/>
          </a:p>
          <a:p>
            <a:pPr marL="0" indent="0">
              <a:buNone/>
            </a:pPr>
            <a:r>
              <a:rPr lang="en-US" sz="1400" dirty="0"/>
              <a:t>	count: Integer /* the number of elements in the Tuple*/</a:t>
            </a:r>
          </a:p>
          <a:p>
            <a:pPr marL="0" indent="0">
              <a:buNone/>
            </a:pPr>
            <a:r>
              <a:rPr lang="en-US" sz="1400" dirty="0"/>
              <a:t>	type (position: Integer): </a:t>
            </a:r>
            <a:r>
              <a:rPr lang="en-US" sz="1400" dirty="0" err="1" smtClean="0"/>
              <a:t>RTTypeDescriptor</a:t>
            </a:r>
            <a:r>
              <a:rPr lang="en-US" sz="1400" dirty="0" smtClean="0"/>
              <a:t> </a:t>
            </a:r>
            <a:r>
              <a:rPr lang="en-US" sz="1400" dirty="0"/>
              <a:t>// That is retrospection API</a:t>
            </a:r>
          </a:p>
          <a:p>
            <a:pPr marL="0" indent="0">
              <a:buNone/>
            </a:pPr>
            <a:r>
              <a:rPr lang="en-US" sz="1400" dirty="0"/>
              <a:t>		</a:t>
            </a:r>
            <a:r>
              <a:rPr lang="en-US" sz="1400" b="1" dirty="0"/>
              <a:t>require</a:t>
            </a:r>
            <a:r>
              <a:rPr lang="en-US" sz="1400" dirty="0"/>
              <a:t> </a:t>
            </a:r>
            <a:r>
              <a:rPr lang="en-US" sz="1400" dirty="0" smtClean="0"/>
              <a:t>position </a:t>
            </a:r>
            <a:r>
              <a:rPr lang="en-US" sz="1400" b="1" dirty="0" smtClean="0"/>
              <a:t>in</a:t>
            </a:r>
            <a:r>
              <a:rPr lang="en-US" sz="1400" dirty="0" smtClean="0"/>
              <a:t> 1 </a:t>
            </a:r>
            <a:r>
              <a:rPr lang="en-US" sz="1400" b="1" dirty="0" smtClean="0"/>
              <a:t>..</a:t>
            </a:r>
            <a:r>
              <a:rPr lang="en-US" sz="1400" dirty="0" smtClean="0"/>
              <a:t> count </a:t>
            </a:r>
            <a:r>
              <a:rPr lang="en-US" sz="1400" b="1" dirty="0"/>
              <a:t>///</a:t>
            </a:r>
            <a:r>
              <a:rPr lang="en-US" sz="1400" dirty="0"/>
              <a:t> </a:t>
            </a:r>
            <a:r>
              <a:rPr lang="en-US" sz="1400" dirty="0" smtClean="0"/>
              <a:t>Valid position</a:t>
            </a:r>
            <a:endParaRPr lang="en-US" sz="1400" dirty="0"/>
          </a:p>
          <a:p>
            <a:pPr marL="0" indent="0">
              <a:buNone/>
            </a:pPr>
            <a:r>
              <a:rPr lang="en-US" sz="1400" dirty="0" smtClean="0"/>
              <a:t>	</a:t>
            </a:r>
            <a:r>
              <a:rPr lang="en-US" sz="1400" b="1" dirty="0" smtClean="0"/>
              <a:t>override</a:t>
            </a:r>
            <a:r>
              <a:rPr lang="en-US" sz="1400" dirty="0" smtClean="0"/>
              <a:t> assign </a:t>
            </a:r>
            <a:r>
              <a:rPr lang="en-US" sz="1400" b="1" dirty="0" smtClean="0"/>
              <a:t>| :=</a:t>
            </a:r>
            <a:r>
              <a:rPr lang="en-US" sz="1400" dirty="0" smtClean="0"/>
              <a:t> (other: like this) </a:t>
            </a:r>
            <a:r>
              <a:rPr lang="en-US" sz="1400" b="1" dirty="0" smtClean="0"/>
              <a:t>is </a:t>
            </a:r>
            <a:r>
              <a:rPr lang="en-US" sz="1400" dirty="0" err="1" smtClean="0"/>
              <a:t>init</a:t>
            </a:r>
            <a:r>
              <a:rPr lang="en-US" sz="1400" dirty="0" smtClean="0"/>
              <a:t> (other) </a:t>
            </a:r>
            <a:r>
              <a:rPr lang="en-US" sz="1400" b="1" dirty="0" smtClean="0"/>
              <a:t>end</a:t>
            </a:r>
          </a:p>
          <a:p>
            <a:pPr marL="0" indent="0">
              <a:buNone/>
            </a:pPr>
            <a:r>
              <a:rPr lang="en-US" sz="1400" dirty="0"/>
              <a:t>	value </a:t>
            </a:r>
            <a:r>
              <a:rPr lang="en-US" sz="1400" b="1" dirty="0" smtClean="0"/>
              <a:t>|</a:t>
            </a:r>
            <a:r>
              <a:rPr lang="en-US" sz="1400" dirty="0" smtClean="0"/>
              <a:t> </a:t>
            </a:r>
            <a:r>
              <a:rPr lang="en-US" sz="1400" b="1" dirty="0" smtClean="0"/>
              <a:t>() </a:t>
            </a:r>
            <a:r>
              <a:rPr lang="en-US" sz="1400" dirty="0" smtClean="0"/>
              <a:t>(</a:t>
            </a:r>
            <a:r>
              <a:rPr lang="en-US" sz="1400" dirty="0"/>
              <a:t>position: Integer): Any</a:t>
            </a:r>
          </a:p>
          <a:p>
            <a:pPr marL="0" indent="0">
              <a:buNone/>
            </a:pPr>
            <a:r>
              <a:rPr lang="en-US" sz="1400" dirty="0"/>
              <a:t>		</a:t>
            </a:r>
            <a:r>
              <a:rPr lang="en-US" sz="1400" b="1" dirty="0"/>
              <a:t>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endParaRPr lang="en-US" sz="1400" dirty="0"/>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(position: Integer, </a:t>
            </a:r>
            <a:r>
              <a:rPr lang="en-US" sz="1400" dirty="0" err="1"/>
              <a:t>aValue</a:t>
            </a:r>
            <a:r>
              <a:rPr lang="en-US" sz="1400" dirty="0"/>
              <a:t>: Any)</a:t>
            </a:r>
          </a:p>
          <a:p>
            <a:pPr marL="0" indent="0">
              <a:buNone/>
            </a:pPr>
            <a:r>
              <a:rPr lang="en-US" sz="1400" dirty="0"/>
              <a:t>		</a:t>
            </a:r>
            <a:r>
              <a:rPr lang="en-US" sz="1400" b="1" dirty="0"/>
              <a:t> 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position</a:t>
            </a:r>
          </a:p>
          <a:p>
            <a:pPr marL="0" indent="0">
              <a:buNone/>
            </a:pPr>
            <a:r>
              <a:rPr lang="en-US" sz="1400" dirty="0"/>
              <a:t>	type (</a:t>
            </a:r>
            <a:r>
              <a:rPr lang="en-US" sz="1400" dirty="0" err="1"/>
              <a:t>fieldName</a:t>
            </a:r>
            <a:r>
              <a:rPr lang="en-US" sz="1400" dirty="0"/>
              <a:t>: String): </a:t>
            </a:r>
            <a:r>
              <a:rPr lang="en-US" sz="1400" dirty="0" err="1" smtClean="0"/>
              <a:t>RTTypeDescriptor</a:t>
            </a:r>
            <a:endParaRPr lang="en-US" sz="1400" dirty="0"/>
          </a:p>
          <a:p>
            <a:pPr marL="0" indent="0">
              <a:buNone/>
            </a:pPr>
            <a:r>
              <a:rPr lang="en-US" sz="1400" dirty="0"/>
              <a:t>		</a:t>
            </a:r>
            <a:r>
              <a:rPr lang="en-US" sz="1400" b="1" dirty="0"/>
              <a:t>require</a:t>
            </a: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a:t>
            </a:r>
            <a:r>
              <a:rPr lang="en-US" sz="1400" dirty="0" smtClean="0"/>
              <a:t>Valid </a:t>
            </a:r>
            <a:r>
              <a:rPr lang="en-US" sz="1400" dirty="0"/>
              <a:t>field </a:t>
            </a:r>
            <a:r>
              <a:rPr lang="en-US" sz="1400" dirty="0" smtClean="0"/>
              <a:t>name</a:t>
            </a:r>
            <a:endParaRPr lang="en-US" sz="1400" dirty="0"/>
          </a:p>
          <a:p>
            <a:pPr marL="0" indent="0">
              <a:buNone/>
            </a:pPr>
            <a:r>
              <a:rPr lang="en-US" sz="1400" dirty="0"/>
              <a:t>	value </a:t>
            </a:r>
            <a:r>
              <a:rPr lang="en-US" sz="1400" b="1" dirty="0" smtClean="0"/>
              <a:t>| </a:t>
            </a:r>
            <a:r>
              <a:rPr lang="en-US" sz="1400" b="1" dirty="0"/>
              <a:t>.</a:t>
            </a:r>
            <a:r>
              <a:rPr lang="en-US" sz="1400" dirty="0"/>
              <a:t> (name: String): Any</a:t>
            </a:r>
          </a:p>
          <a:p>
            <a:pPr marL="0" indent="0">
              <a:buNone/>
            </a:pPr>
            <a:r>
              <a:rPr lang="en-US" sz="1400" dirty="0"/>
              <a:t>		</a:t>
            </a:r>
            <a:r>
              <a:rPr lang="en-US" sz="1400" b="1" dirty="0"/>
              <a:t> require</a:t>
            </a:r>
            <a:r>
              <a:rPr lang="en-US" sz="1400" dirty="0"/>
              <a:t> </a:t>
            </a:r>
            <a:r>
              <a:rPr lang="en-US" sz="1400" dirty="0" err="1"/>
              <a:t>hasFiled</a:t>
            </a:r>
            <a:r>
              <a:rPr lang="en-US" sz="1400" dirty="0"/>
              <a:t> (</a:t>
            </a:r>
            <a:r>
              <a:rPr lang="en-US" sz="1400" dirty="0" err="1"/>
              <a:t>fieldName</a:t>
            </a:r>
            <a:r>
              <a:rPr lang="en-US" sz="1400" dirty="0"/>
              <a:t>) </a:t>
            </a:r>
            <a:r>
              <a:rPr lang="en-US" sz="1400" b="1" dirty="0"/>
              <a:t>///</a:t>
            </a:r>
            <a:r>
              <a:rPr lang="en-US" sz="1400" dirty="0"/>
              <a:t> Valid field name</a:t>
            </a:r>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(name: String, </a:t>
            </a:r>
            <a:r>
              <a:rPr lang="en-US" sz="1400" dirty="0" err="1"/>
              <a:t>aValue</a:t>
            </a:r>
            <a:r>
              <a:rPr lang="en-US" sz="1400" dirty="0"/>
              <a:t>: Any)</a:t>
            </a:r>
          </a:p>
          <a:p>
            <a:pPr marL="0" indent="0">
              <a:buNone/>
            </a:pPr>
            <a:r>
              <a:rPr lang="en-US" sz="1400" dirty="0"/>
              <a:t>		</a:t>
            </a:r>
            <a:r>
              <a:rPr lang="en-US" sz="1400" b="1" dirty="0"/>
              <a:t> require</a:t>
            </a:r>
            <a:r>
              <a:rPr lang="en-US" sz="1400" dirty="0"/>
              <a:t> </a:t>
            </a:r>
            <a:endParaRPr lang="en-US" sz="1400" dirty="0" smtClean="0"/>
          </a:p>
          <a:p>
            <a:pPr marL="0" indent="0">
              <a:buNone/>
            </a:pPr>
            <a:r>
              <a:rPr lang="en-US" sz="1400" dirty="0"/>
              <a:t>	</a:t>
            </a:r>
            <a:r>
              <a:rPr lang="en-US" sz="1400" dirty="0" smtClean="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p>
          <a:p>
            <a:pPr marL="0" indent="0">
              <a:buNone/>
            </a:pP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Valid field name</a:t>
            </a:r>
          </a:p>
          <a:p>
            <a:pPr marL="0" indent="0">
              <a:buNone/>
            </a:pPr>
            <a:r>
              <a:rPr lang="en-US" sz="1400" b="1" dirty="0"/>
              <a:t>	</a:t>
            </a:r>
            <a:r>
              <a:rPr lang="en-US" sz="1400" dirty="0" err="1"/>
              <a:t>hasFiled</a:t>
            </a:r>
            <a:r>
              <a:rPr lang="en-US" sz="1400" dirty="0"/>
              <a:t> (name: String): Boolean</a:t>
            </a:r>
          </a:p>
          <a:p>
            <a:pPr marL="0" indent="0">
              <a:buNone/>
            </a:pPr>
            <a:r>
              <a:rPr lang="en-US" sz="1400" b="1" dirty="0"/>
              <a:t>	</a:t>
            </a:r>
            <a:r>
              <a:rPr lang="en-US" sz="1400" b="1" dirty="0" err="1" smtClean="0"/>
              <a:t>init</a:t>
            </a:r>
            <a:r>
              <a:rPr lang="en-US" sz="1400" b="1" dirty="0" smtClean="0"/>
              <a:t> </a:t>
            </a:r>
            <a:r>
              <a:rPr lang="en-US" sz="1400" dirty="0"/>
              <a:t>(other: </a:t>
            </a:r>
            <a:r>
              <a:rPr lang="en-US" sz="1400" b="1" dirty="0"/>
              <a:t>like</a:t>
            </a:r>
            <a:r>
              <a:rPr lang="en-US" sz="1400" dirty="0"/>
              <a:t> </a:t>
            </a:r>
            <a:r>
              <a:rPr lang="en-US" sz="1400" b="1" dirty="0"/>
              <a:t>this</a:t>
            </a:r>
            <a:r>
              <a:rPr lang="en-US" sz="1400" dirty="0"/>
              <a:t>)</a:t>
            </a:r>
            <a:r>
              <a:rPr lang="en-US" sz="1400" b="1" dirty="0"/>
              <a:t> is</a:t>
            </a:r>
          </a:p>
          <a:p>
            <a:pPr marL="0" indent="0">
              <a:buNone/>
            </a:pPr>
            <a:r>
              <a:rPr lang="en-US" sz="1400" dirty="0"/>
              <a:t>		count := </a:t>
            </a:r>
            <a:r>
              <a:rPr lang="en-US" sz="1400" dirty="0" err="1"/>
              <a:t>other.count</a:t>
            </a:r>
            <a:endParaRPr lang="en-US" sz="1400" dirty="0"/>
          </a:p>
          <a:p>
            <a:pPr marL="0" indent="0">
              <a:buNone/>
            </a:pPr>
            <a:r>
              <a:rPr lang="en-US" sz="1400" b="1" dirty="0"/>
              <a:t>		while</a:t>
            </a:r>
            <a:r>
              <a:rPr lang="en-US" sz="1400" dirty="0"/>
              <a:t> </a:t>
            </a:r>
            <a:r>
              <a:rPr lang="en-US" sz="1400" dirty="0" err="1"/>
              <a:t>pos</a:t>
            </a:r>
            <a:r>
              <a:rPr lang="en-US" sz="1400" dirty="0"/>
              <a:t> </a:t>
            </a:r>
            <a:r>
              <a:rPr lang="en-US" sz="1400" b="1" dirty="0"/>
              <a:t>in</a:t>
            </a:r>
            <a:r>
              <a:rPr lang="en-US" sz="1400" dirty="0"/>
              <a:t> </a:t>
            </a:r>
            <a:r>
              <a:rPr lang="en-US" sz="1400" dirty="0" smtClean="0"/>
              <a:t>1 </a:t>
            </a:r>
            <a:r>
              <a:rPr lang="en-US" sz="1400" b="1" dirty="0" smtClean="0"/>
              <a:t>.. </a:t>
            </a:r>
            <a:r>
              <a:rPr lang="en-US" sz="1400" dirty="0" err="1" smtClean="0"/>
              <a:t>other.count</a:t>
            </a:r>
            <a:r>
              <a:rPr lang="en-US" sz="1400" dirty="0" smtClean="0"/>
              <a:t> </a:t>
            </a:r>
            <a:r>
              <a:rPr lang="en-US" sz="1400" b="1" dirty="0" smtClean="0"/>
              <a:t>loop </a:t>
            </a:r>
            <a:r>
              <a:rPr lang="en-US" sz="1400" dirty="0" err="1" smtClean="0"/>
              <a:t>setValue</a:t>
            </a:r>
            <a:r>
              <a:rPr lang="en-US" sz="1400" dirty="0" smtClean="0"/>
              <a:t> </a:t>
            </a:r>
            <a:r>
              <a:rPr lang="en-US" sz="1400" dirty="0"/>
              <a:t>(</a:t>
            </a:r>
            <a:r>
              <a:rPr lang="en-US" sz="1400" dirty="0" err="1"/>
              <a:t>pos</a:t>
            </a:r>
            <a:r>
              <a:rPr lang="en-US" sz="1400" dirty="0"/>
              <a:t>, </a:t>
            </a:r>
            <a:r>
              <a:rPr lang="en-US" sz="1400" dirty="0" err="1"/>
              <a:t>other.value</a:t>
            </a:r>
            <a:r>
              <a:rPr lang="en-US" sz="1400" dirty="0"/>
              <a:t> (</a:t>
            </a:r>
            <a:r>
              <a:rPr lang="en-US" sz="1400" dirty="0" err="1"/>
              <a:t>pos</a:t>
            </a:r>
            <a:r>
              <a:rPr lang="en-US" sz="1400" dirty="0" smtClean="0"/>
              <a:t>)) </a:t>
            </a:r>
            <a:r>
              <a:rPr lang="en-US" sz="1400" b="1" dirty="0" smtClean="0"/>
              <a:t>end</a:t>
            </a:r>
            <a:endParaRPr lang="en-US" sz="1400" b="1" dirty="0"/>
          </a:p>
          <a:p>
            <a:pPr marL="0" indent="0">
              <a:buNone/>
            </a:pPr>
            <a:r>
              <a:rPr lang="en-US" sz="1400" b="1" dirty="0"/>
              <a:t>	end</a:t>
            </a:r>
          </a:p>
          <a:p>
            <a:pPr marL="0" indent="0">
              <a:buNone/>
            </a:pPr>
            <a:r>
              <a:rPr lang="en-US" sz="1400" b="1" dirty="0"/>
              <a:t>invariant</a:t>
            </a:r>
          </a:p>
          <a:p>
            <a:pPr marL="0" indent="0">
              <a:buNone/>
            </a:pPr>
            <a:r>
              <a:rPr lang="en-US" sz="1400" dirty="0"/>
              <a:t>	</a:t>
            </a:r>
            <a:r>
              <a:rPr lang="en-US" sz="1400" dirty="0" smtClean="0"/>
              <a:t> count &gt;= </a:t>
            </a:r>
            <a:r>
              <a:rPr lang="en-US" sz="1400" dirty="0"/>
              <a:t>0 </a:t>
            </a:r>
            <a:r>
              <a:rPr lang="en-US" sz="1400" b="1" dirty="0" smtClean="0"/>
              <a:t>///</a:t>
            </a:r>
            <a:r>
              <a:rPr lang="en-US" sz="1400" dirty="0" smtClean="0"/>
              <a:t> Consistent tuple</a:t>
            </a:r>
            <a:endParaRPr lang="en-US" sz="1400" dirty="0"/>
          </a:p>
          <a:p>
            <a:pPr marL="0" indent="0">
              <a:buNone/>
            </a:pPr>
            <a:r>
              <a:rPr lang="en-US" sz="1400" b="1" dirty="0" smtClean="0"/>
              <a:t>end</a:t>
            </a:r>
            <a:endParaRPr lang="en-US" sz="1400" dirty="0"/>
          </a:p>
        </p:txBody>
      </p:sp>
      <p:sp>
        <p:nvSpPr>
          <p:cNvPr id="3" name="Title 2"/>
          <p:cNvSpPr>
            <a:spLocks noGrp="1"/>
          </p:cNvSpPr>
          <p:nvPr>
            <p:ph type="title"/>
          </p:nvPr>
        </p:nvSpPr>
        <p:spPr>
          <a:xfrm>
            <a:off x="187200" y="-10274"/>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390925513"/>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991" y="576197"/>
            <a:ext cx="8620018" cy="5310895"/>
          </a:xfrm>
        </p:spPr>
        <p:txBody>
          <a:bodyPr/>
          <a:lstStyle/>
          <a:p>
            <a:pPr marL="0" indent="0">
              <a:buNone/>
            </a:pPr>
            <a:r>
              <a:rPr lang="en-US" sz="1800" dirty="0" smtClean="0"/>
              <a:t>If we have a tuple – what is the invariant of such tuple? The answer is straightforward - default invariant is True. And that is why feature </a:t>
            </a:r>
            <a:r>
              <a:rPr lang="en-US" sz="1800" dirty="0" err="1" smtClean="0"/>
              <a:t>setValue</a:t>
            </a:r>
            <a:r>
              <a:rPr lang="en-US" sz="1800" dirty="0" smtClean="0"/>
              <a:t> will always work. But if one needs to specify tuple invariant to protect its integrity we may consider to allow adding invariant to tuples. See example below</a:t>
            </a:r>
          </a:p>
          <a:p>
            <a:pPr marL="0" indent="0">
              <a:buNone/>
            </a:pPr>
            <a:r>
              <a:rPr lang="en-US" sz="1800" b="1" dirty="0" smtClean="0"/>
              <a:t>use</a:t>
            </a:r>
            <a:r>
              <a:rPr lang="en-US" sz="1800" dirty="0" smtClean="0"/>
              <a:t> </a:t>
            </a:r>
            <a:r>
              <a:rPr lang="en-US" sz="1800" dirty="0" err="1" smtClean="0"/>
              <a:t>StandardIO</a:t>
            </a:r>
            <a:endParaRPr lang="en-US" sz="1800" dirty="0"/>
          </a:p>
          <a:p>
            <a:pPr marL="0" indent="0">
              <a:buNone/>
            </a:pPr>
            <a:r>
              <a:rPr lang="en-US" sz="1800" dirty="0"/>
              <a:t>t</a:t>
            </a:r>
            <a:r>
              <a:rPr lang="en-US" sz="1800" dirty="0" smtClean="0"/>
              <a:t> </a:t>
            </a:r>
            <a:r>
              <a:rPr lang="en-US" sz="1800" b="1" dirty="0" smtClean="0"/>
              <a:t>is</a:t>
            </a:r>
            <a:r>
              <a:rPr lang="en-US" sz="1800" dirty="0" smtClean="0"/>
              <a:t> (f1: Integer; f2: Real; f3: Boolean </a:t>
            </a:r>
            <a:r>
              <a:rPr lang="en-US" sz="1800" b="1" dirty="0" smtClean="0"/>
              <a:t>invariant</a:t>
            </a:r>
            <a:r>
              <a:rPr lang="en-US" sz="1800" dirty="0" smtClean="0"/>
              <a:t> f1 &gt;= f2 </a:t>
            </a:r>
            <a:r>
              <a:rPr lang="en-US" sz="1800" b="1" dirty="0" smtClean="0"/>
              <a:t>implies</a:t>
            </a:r>
            <a:r>
              <a:rPr lang="en-US" sz="1800" dirty="0" smtClean="0"/>
              <a:t> f3)</a:t>
            </a:r>
          </a:p>
          <a:p>
            <a:pPr marL="0" indent="0">
              <a:buNone/>
            </a:pPr>
            <a:r>
              <a:rPr lang="en-US" sz="1800" dirty="0"/>
              <a:t>p</a:t>
            </a:r>
            <a:r>
              <a:rPr lang="en-US" sz="1800" dirty="0" smtClean="0"/>
              <a:t>rint (“t.f1 = “, t.f1, “, t.f2 = ”, t.f2, “, t.f3 =  ”, t.f3, ‘\n’)</a:t>
            </a:r>
          </a:p>
          <a:p>
            <a:pPr marL="0" indent="0">
              <a:buNone/>
            </a:pPr>
            <a:r>
              <a:rPr lang="en-US" sz="1800" dirty="0" smtClean="0"/>
              <a:t>/* Output will be 0 0.0 False </a:t>
            </a:r>
            <a:r>
              <a:rPr lang="en-US" sz="1800" dirty="0" smtClean="0">
                <a:sym typeface="Wingdings" panose="05000000000000000000" pitchFamily="2" charset="2"/>
              </a:rPr>
              <a:t> as </a:t>
            </a:r>
            <a:r>
              <a:rPr lang="en-US" sz="1800" dirty="0" err="1" smtClean="0">
                <a:sym typeface="Wingdings" panose="05000000000000000000" pitchFamily="2" charset="2"/>
              </a:rPr>
              <a:t>init</a:t>
            </a:r>
            <a:r>
              <a:rPr lang="en-US" sz="1800" dirty="0" smtClean="0">
                <a:sym typeface="Wingdings" panose="05000000000000000000" pitchFamily="2" charset="2"/>
              </a:rPr>
              <a:t> with no arguments for Integer, Real and Boolean do exactly this*/</a:t>
            </a:r>
            <a:endParaRPr lang="en-US" sz="1800" dirty="0"/>
          </a:p>
          <a:p>
            <a:pPr marL="0" indent="0">
              <a:buNone/>
            </a:pPr>
            <a:r>
              <a:rPr lang="en-US" sz="1800" dirty="0" smtClean="0"/>
              <a:t>t.f1 := 5 /* Will trigger invariant violation as 5 0.0 False dies not match the invariant */</a:t>
            </a:r>
          </a:p>
          <a:p>
            <a:pPr marL="0" indent="0">
              <a:buNone/>
            </a:pPr>
            <a:r>
              <a:rPr lang="en-US" sz="1800" dirty="0" smtClean="0"/>
              <a:t>t := (5, 1.0, True) // OK. Invariant preserved!</a:t>
            </a:r>
          </a:p>
          <a:p>
            <a:pPr marL="0" indent="0">
              <a:buNone/>
            </a:pPr>
            <a:r>
              <a:rPr lang="en-US" sz="1800" dirty="0"/>
              <a:t>print (“t.f1 = “, t.f1, “, t.f2 = ”, t.f2, “, t.f3 =  ”, t.f3, ‘\n’)</a:t>
            </a:r>
          </a:p>
          <a:p>
            <a:pPr marL="0" indent="0">
              <a:buNone/>
            </a:pPr>
            <a:r>
              <a:rPr lang="en-US" sz="1800" dirty="0"/>
              <a:t>// Output will be </a:t>
            </a:r>
            <a:r>
              <a:rPr lang="en-US" sz="1800" dirty="0" smtClean="0"/>
              <a:t>5 1.0 True </a:t>
            </a:r>
            <a:r>
              <a:rPr lang="en-US" sz="1800" dirty="0" smtClean="0">
                <a:sym typeface="Wingdings" panose="05000000000000000000" pitchFamily="2" charset="2"/>
              </a:rPr>
              <a:t></a:t>
            </a:r>
          </a:p>
          <a:p>
            <a:pPr marL="0" indent="0">
              <a:buNone/>
            </a:pPr>
            <a:r>
              <a:rPr lang="en-US" sz="1800" dirty="0" smtClean="0">
                <a:sym typeface="Wingdings" panose="05000000000000000000" pitchFamily="2" charset="2"/>
              </a:rPr>
              <a:t>t(2</a:t>
            </a:r>
            <a:r>
              <a:rPr lang="en-US" sz="1800" dirty="0">
                <a:sym typeface="Wingdings" panose="05000000000000000000" pitchFamily="2" charset="2"/>
              </a:rPr>
              <a:t>)</a:t>
            </a:r>
            <a:r>
              <a:rPr lang="en-US" sz="1800" dirty="0" smtClean="0">
                <a:sym typeface="Wingdings" panose="05000000000000000000" pitchFamily="2" charset="2"/>
              </a:rPr>
              <a:t> := 4.99 // </a:t>
            </a:r>
            <a:r>
              <a:rPr lang="en-US" sz="1800" dirty="0"/>
              <a:t> OK. Invariant preserved!</a:t>
            </a:r>
          </a:p>
          <a:p>
            <a:pPr marL="0" indent="0">
              <a:buNone/>
            </a:pPr>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Tuples - assertions</a:t>
            </a:r>
            <a:endParaRPr lang="en-US" dirty="0"/>
          </a:p>
        </p:txBody>
      </p:sp>
    </p:spTree>
    <p:extLst>
      <p:ext uri="{BB962C8B-B14F-4D97-AF65-F5344CB8AC3E}">
        <p14:creationId xmlns:p14="http://schemas.microsoft.com/office/powerpoint/2010/main" val="4203616888"/>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15873"/>
            <a:ext cx="9144000" cy="6529237"/>
          </a:xfrm>
        </p:spPr>
        <p:txBody>
          <a:bodyPr/>
          <a:lstStyle/>
          <a:p>
            <a:pPr marL="0" indent="0">
              <a:buNone/>
            </a:pPr>
            <a:r>
              <a:rPr lang="en-US" sz="1600" dirty="0"/>
              <a:t>a</a:t>
            </a:r>
            <a:r>
              <a:rPr lang="en-US" sz="1600" dirty="0" smtClean="0"/>
              <a:t>:  Array [Integer] </a:t>
            </a:r>
            <a:r>
              <a:rPr lang="en-US" sz="1600" b="1" dirty="0" smtClean="0"/>
              <a:t>is</a:t>
            </a:r>
            <a:r>
              <a:rPr lang="en-US" sz="1600" dirty="0" smtClean="0"/>
              <a:t> (1,2,3,4); a(1</a:t>
            </a:r>
            <a:r>
              <a:rPr lang="en-US" sz="1600" dirty="0"/>
              <a:t>)</a:t>
            </a:r>
            <a:r>
              <a:rPr lang="en-US" sz="1600" dirty="0" smtClean="0"/>
              <a:t> := 6; i1 </a:t>
            </a:r>
            <a:r>
              <a:rPr lang="en-US" sz="1600" b="1" dirty="0" smtClean="0"/>
              <a:t>is</a:t>
            </a:r>
            <a:r>
              <a:rPr lang="en-US" sz="1600" dirty="0" smtClean="0"/>
              <a:t> a(4</a:t>
            </a:r>
            <a:r>
              <a:rPr lang="en-US" sz="1600" dirty="0"/>
              <a:t>)</a:t>
            </a:r>
            <a:endParaRPr lang="en-US" sz="1600" b="1" dirty="0" smtClean="0"/>
          </a:p>
          <a:p>
            <a:pPr marL="0" indent="0">
              <a:buNone/>
            </a:pPr>
            <a:r>
              <a:rPr lang="en-US" sz="1400" b="1" dirty="0" smtClean="0"/>
              <a:t>unit</a:t>
            </a:r>
            <a:r>
              <a:rPr lang="en-US" sz="1400" dirty="0" smtClean="0"/>
              <a:t> Array [G-&gt;Any </a:t>
            </a:r>
            <a:r>
              <a:rPr lang="en-US" sz="1400" b="1" dirty="0" err="1" smtClean="0"/>
              <a:t>init</a:t>
            </a:r>
            <a:r>
              <a:rPr lang="en-US" sz="1400" dirty="0" smtClean="0"/>
              <a:t> ()]  ///  </a:t>
            </a:r>
            <a:r>
              <a:rPr lang="en-US" sz="1400" dirty="0"/>
              <a:t> </a:t>
            </a:r>
            <a:r>
              <a:rPr lang="en-US" sz="1400" u="sng" dirty="0">
                <a:solidFill>
                  <a:srgbClr val="FF0000"/>
                </a:solidFill>
              </a:rPr>
              <a:t>WIP!</a:t>
            </a:r>
            <a:r>
              <a:rPr lang="en-US" sz="1400" dirty="0" smtClean="0"/>
              <a:t>, dimensions: (Discrete</a:t>
            </a:r>
            <a:r>
              <a:rPr lang="en-US" sz="1400" b="1" u="sng" dirty="0" smtClean="0">
                <a:solidFill>
                  <a:srgbClr val="FF0000"/>
                </a:solidFill>
              </a:rPr>
              <a:t>?????</a:t>
            </a:r>
            <a:r>
              <a:rPr lang="en-US" sz="1400" dirty="0" smtClean="0"/>
              <a:t>)] </a:t>
            </a:r>
          </a:p>
          <a:p>
            <a:pPr marL="0" indent="0">
              <a:buNone/>
            </a:pPr>
            <a:r>
              <a:rPr lang="en-US" sz="1400" dirty="0" smtClean="0"/>
              <a:t>/* We can put info Array only objects which has constructor with empty signature !!! We are always safe!!!*/</a:t>
            </a:r>
          </a:p>
          <a:p>
            <a:pPr marL="0" indent="0">
              <a:buNone/>
            </a:pPr>
            <a:r>
              <a:rPr lang="en-US" sz="1400" dirty="0" smtClean="0"/>
              <a:t>	item </a:t>
            </a:r>
            <a:r>
              <a:rPr lang="en-US" sz="1400" b="1" dirty="0" smtClean="0"/>
              <a:t> | ()</a:t>
            </a:r>
            <a:r>
              <a:rPr lang="en-US" sz="1400" dirty="0" smtClean="0"/>
              <a:t> (</a:t>
            </a:r>
            <a:r>
              <a:rPr lang="en-US" sz="1400" dirty="0" err="1" smtClean="0"/>
              <a:t>pos</a:t>
            </a:r>
            <a:r>
              <a:rPr lang="en-US" sz="1400" dirty="0" smtClean="0"/>
              <a:t>: Integer) </a:t>
            </a:r>
            <a:r>
              <a:rPr lang="en-US" sz="1400" b="1" dirty="0" smtClean="0"/>
              <a:t>require</a:t>
            </a:r>
            <a:r>
              <a:rPr lang="en-US" sz="1400" dirty="0" smtClean="0"/>
              <a:t> lower &lt;= </a:t>
            </a:r>
            <a:r>
              <a:rPr lang="en-US" sz="1400" dirty="0" err="1" smtClean="0"/>
              <a:t>pos</a:t>
            </a:r>
            <a:r>
              <a:rPr lang="en-US" sz="1400" dirty="0" smtClean="0"/>
              <a:t> </a:t>
            </a:r>
            <a:r>
              <a:rPr lang="en-US" sz="1400" b="1" dirty="0" smtClean="0"/>
              <a:t>and then</a:t>
            </a:r>
            <a:r>
              <a:rPr lang="en-US" sz="1400" dirty="0" smtClean="0"/>
              <a:t> </a:t>
            </a:r>
            <a:r>
              <a:rPr lang="en-US" sz="1400" dirty="0" err="1" smtClean="0"/>
              <a:t>pos</a:t>
            </a:r>
            <a:r>
              <a:rPr lang="en-US" sz="1400" dirty="0" smtClean="0"/>
              <a:t> &lt;= upper </a:t>
            </a:r>
            <a:r>
              <a:rPr lang="en-US" sz="1400" b="1" dirty="0" smtClean="0"/>
              <a:t>is</a:t>
            </a:r>
          </a:p>
          <a:p>
            <a:pPr marL="0" indent="0">
              <a:buNone/>
            </a:pPr>
            <a:r>
              <a:rPr lang="en-US" sz="1400" dirty="0"/>
              <a:t>	</a:t>
            </a:r>
            <a:r>
              <a:rPr lang="en-US" sz="1400" dirty="0" smtClean="0"/>
              <a:t>	</a:t>
            </a:r>
            <a:r>
              <a:rPr lang="en-US" sz="1400" dirty="0" err="1" smtClean="0"/>
              <a:t>getArrayItem</a:t>
            </a:r>
            <a:r>
              <a:rPr lang="en-US" sz="1400" dirty="0" smtClean="0"/>
              <a:t> (data, </a:t>
            </a:r>
            <a:r>
              <a:rPr lang="en-US" sz="1400" dirty="0" err="1" smtClean="0"/>
              <a:t>pos</a:t>
            </a:r>
            <a:r>
              <a:rPr lang="en-US" sz="1400" dirty="0" smtClean="0"/>
              <a:t>)</a:t>
            </a:r>
          </a:p>
          <a:p>
            <a:pPr marL="0" indent="0">
              <a:buNone/>
            </a:pPr>
            <a:r>
              <a:rPr lang="en-US" sz="1400" dirty="0"/>
              <a:t>	</a:t>
            </a:r>
            <a:r>
              <a:rPr lang="en-US" sz="1400" b="1" dirty="0" smtClean="0"/>
              <a:t>end</a:t>
            </a:r>
          </a:p>
          <a:p>
            <a:pPr marL="0" indent="0">
              <a:buNone/>
            </a:pPr>
            <a:r>
              <a:rPr lang="en-US" sz="1400" dirty="0"/>
              <a:t>	</a:t>
            </a:r>
            <a:r>
              <a:rPr lang="en-US" sz="1400" dirty="0" err="1" smtClean="0"/>
              <a:t>setItem</a:t>
            </a:r>
            <a:r>
              <a:rPr lang="en-US" sz="1400" dirty="0" smtClean="0"/>
              <a:t> </a:t>
            </a:r>
            <a:r>
              <a:rPr lang="en-US" sz="1400" b="1" dirty="0" smtClean="0"/>
              <a:t>| ()</a:t>
            </a:r>
            <a:r>
              <a:rPr lang="en-US" sz="1400" dirty="0" smtClean="0"/>
              <a:t> (</a:t>
            </a:r>
            <a:r>
              <a:rPr lang="en-US" sz="1400" dirty="0" err="1" smtClean="0"/>
              <a:t>pos</a:t>
            </a:r>
            <a:r>
              <a:rPr lang="en-US" sz="1400" dirty="0" smtClean="0"/>
              <a:t>: Integer; value: G)</a:t>
            </a:r>
            <a:r>
              <a:rPr lang="en-US" sz="1400" b="1" dirty="0" smtClean="0"/>
              <a:t> require</a:t>
            </a:r>
            <a:r>
              <a:rPr lang="en-US" sz="1400" dirty="0" smtClean="0"/>
              <a:t> </a:t>
            </a:r>
            <a:r>
              <a:rPr lang="en-US" sz="1400" dirty="0"/>
              <a:t>lower &lt;= </a:t>
            </a:r>
            <a:r>
              <a:rPr lang="en-US" sz="1400" dirty="0" err="1"/>
              <a:t>pos</a:t>
            </a:r>
            <a:r>
              <a:rPr lang="en-US" sz="1400" dirty="0"/>
              <a:t> </a:t>
            </a:r>
            <a:r>
              <a:rPr lang="en-US" sz="1400" b="1" dirty="0"/>
              <a:t>and then</a:t>
            </a:r>
            <a:r>
              <a:rPr lang="en-US" sz="1400" dirty="0"/>
              <a:t> </a:t>
            </a:r>
            <a:r>
              <a:rPr lang="en-US" sz="1400" dirty="0" err="1"/>
              <a:t>pos</a:t>
            </a:r>
            <a:r>
              <a:rPr lang="en-US" sz="1400" dirty="0"/>
              <a:t> &lt;= upper  </a:t>
            </a:r>
            <a:r>
              <a:rPr lang="en-US" sz="1400" b="1" dirty="0"/>
              <a:t>is</a:t>
            </a:r>
            <a:endParaRPr lang="en-US" sz="1400" dirty="0" smtClean="0"/>
          </a:p>
          <a:p>
            <a:pPr marL="0" indent="0">
              <a:buNone/>
            </a:pPr>
            <a:r>
              <a:rPr lang="en-US" sz="1400" dirty="0"/>
              <a:t>	</a:t>
            </a:r>
            <a:r>
              <a:rPr lang="en-US" sz="1400" dirty="0" smtClean="0"/>
              <a:t>	</a:t>
            </a:r>
            <a:r>
              <a:rPr lang="en-US" sz="1400" dirty="0" err="1" smtClean="0"/>
              <a:t>setArrayItem</a:t>
            </a:r>
            <a:r>
              <a:rPr lang="en-US" sz="1400" dirty="0" smtClean="0"/>
              <a:t> (data, </a:t>
            </a:r>
            <a:r>
              <a:rPr lang="en-US" sz="1400" dirty="0" err="1" smtClean="0"/>
              <a:t>pos</a:t>
            </a:r>
            <a:r>
              <a:rPr lang="en-US" sz="1400" dirty="0" smtClean="0"/>
              <a:t>, value)</a:t>
            </a:r>
          </a:p>
          <a:p>
            <a:pPr marL="0" indent="0">
              <a:buNone/>
            </a:pPr>
            <a:r>
              <a:rPr lang="en-US" sz="1400" dirty="0"/>
              <a:t>	</a:t>
            </a:r>
            <a:r>
              <a:rPr lang="en-US" sz="1400" b="1" dirty="0" smtClean="0"/>
              <a:t>end</a:t>
            </a:r>
            <a:endParaRPr lang="en-US" sz="1400" b="1" dirty="0"/>
          </a:p>
          <a:p>
            <a:pPr marL="0" indent="0">
              <a:buNone/>
            </a:pPr>
            <a:r>
              <a:rPr lang="en-US" sz="1400" dirty="0" smtClean="0"/>
              <a:t>	count: Integer </a:t>
            </a:r>
            <a:r>
              <a:rPr lang="en-US" sz="1400" b="1" dirty="0" smtClean="0"/>
              <a:t>is  </a:t>
            </a:r>
            <a:r>
              <a:rPr lang="en-US" sz="1400" dirty="0" smtClean="0"/>
              <a:t>upper – lower + 1 </a:t>
            </a:r>
            <a:r>
              <a:rPr lang="en-US" sz="1400" b="1" dirty="0" smtClean="0"/>
              <a:t>end</a:t>
            </a:r>
          </a:p>
          <a:p>
            <a:pPr marL="0" indent="0">
              <a:buNone/>
            </a:pPr>
            <a:r>
              <a:rPr lang="en-US" sz="1400" dirty="0" smtClean="0"/>
              <a:t>	lower: Integer</a:t>
            </a:r>
          </a:p>
          <a:p>
            <a:pPr marL="0" indent="0">
              <a:buNone/>
            </a:pPr>
            <a:r>
              <a:rPr lang="en-US" sz="1400" dirty="0"/>
              <a:t>	</a:t>
            </a:r>
            <a:r>
              <a:rPr lang="en-US" sz="1400" dirty="0" smtClean="0"/>
              <a:t>upper: Integer</a:t>
            </a:r>
          </a:p>
          <a:p>
            <a:pPr marL="0" indent="0">
              <a:buNone/>
            </a:pPr>
            <a:r>
              <a:rPr lang="en-US" sz="1400" dirty="0" smtClean="0"/>
              <a:t>	</a:t>
            </a:r>
            <a:r>
              <a:rPr lang="en-US" sz="1400" b="1" dirty="0" err="1" smtClean="0"/>
              <a:t>init</a:t>
            </a:r>
            <a:r>
              <a:rPr lang="en-US" sz="1400" dirty="0" smtClean="0"/>
              <a:t> (n: Integer; value: G) </a:t>
            </a:r>
            <a:r>
              <a:rPr lang="en-US" sz="1400" b="1" dirty="0" smtClean="0"/>
              <a:t>is </a:t>
            </a:r>
            <a:r>
              <a:rPr lang="en-US" sz="1400" dirty="0" smtClean="0"/>
              <a:t>lower </a:t>
            </a:r>
            <a:r>
              <a:rPr lang="en-US" sz="1400" dirty="0"/>
              <a:t>:= 1; upper := n; </a:t>
            </a:r>
            <a:r>
              <a:rPr lang="en-US" sz="1400" dirty="0" smtClean="0"/>
              <a:t>fill (value); </a:t>
            </a:r>
            <a:r>
              <a:rPr lang="en-US" sz="1400" b="1" dirty="0" smtClean="0"/>
              <a:t>end</a:t>
            </a:r>
          </a:p>
          <a:p>
            <a:pPr marL="0" indent="0">
              <a:buNone/>
            </a:pPr>
            <a:r>
              <a:rPr lang="en-US" sz="1400" dirty="0"/>
              <a:t>	</a:t>
            </a:r>
            <a:r>
              <a:rPr lang="en-US" sz="1400" b="1" dirty="0" err="1" smtClean="0"/>
              <a:t>init</a:t>
            </a:r>
            <a:r>
              <a:rPr lang="en-US" sz="1400" dirty="0" smtClean="0"/>
              <a:t> (n: Integer) </a:t>
            </a:r>
            <a:r>
              <a:rPr lang="en-US" sz="1400" b="1" dirty="0" smtClean="0"/>
              <a:t>is </a:t>
            </a:r>
            <a:r>
              <a:rPr lang="en-US" sz="1400" b="1" dirty="0" err="1" smtClean="0"/>
              <a:t>init</a:t>
            </a:r>
            <a:r>
              <a:rPr lang="en-US" sz="1400" dirty="0" smtClean="0"/>
              <a:t> (n, G()) </a:t>
            </a:r>
            <a:r>
              <a:rPr lang="en-US" sz="1400" b="1" dirty="0" smtClean="0"/>
              <a:t>end</a:t>
            </a:r>
          </a:p>
          <a:p>
            <a:pPr marL="0" indent="0">
              <a:buNone/>
            </a:pPr>
            <a:r>
              <a:rPr lang="en-US" sz="1400" b="1" dirty="0" smtClean="0"/>
              <a:t>	</a:t>
            </a:r>
            <a:r>
              <a:rPr lang="en-US" sz="1400" b="1" dirty="0" err="1" smtClean="0"/>
              <a:t>init</a:t>
            </a:r>
            <a:r>
              <a:rPr lang="en-US" sz="1400" b="1" dirty="0" smtClean="0"/>
              <a:t> </a:t>
            </a:r>
            <a:r>
              <a:rPr lang="en-US" sz="1400" dirty="0" smtClean="0"/>
              <a:t>(l, u: Integer) </a:t>
            </a:r>
            <a:r>
              <a:rPr lang="en-US" sz="1400" b="1" dirty="0" smtClean="0"/>
              <a:t>is </a:t>
            </a:r>
            <a:r>
              <a:rPr lang="en-US" sz="1400" dirty="0" smtClean="0"/>
              <a:t>lower := l; upper := u; fill (G()); </a:t>
            </a:r>
            <a:r>
              <a:rPr lang="en-US" sz="1400" b="1" dirty="0" smtClean="0"/>
              <a:t>end</a:t>
            </a:r>
          </a:p>
          <a:p>
            <a:pPr marL="0" indent="0">
              <a:buNone/>
            </a:pPr>
            <a:r>
              <a:rPr lang="en-US" sz="1400" b="1" dirty="0" smtClean="0"/>
              <a:t>private:</a:t>
            </a:r>
          </a:p>
          <a:p>
            <a:pPr marL="0" indent="0">
              <a:buNone/>
            </a:pPr>
            <a:r>
              <a:rPr lang="en-US" sz="1400" b="1" dirty="0" smtClean="0"/>
              <a:t>	</a:t>
            </a:r>
            <a:r>
              <a:rPr lang="en-US" sz="1400" dirty="0" smtClean="0"/>
              <a:t>fill (value: G) </a:t>
            </a:r>
            <a:r>
              <a:rPr lang="en-US" sz="1400" b="1" dirty="0" smtClean="0"/>
              <a:t>is</a:t>
            </a:r>
          </a:p>
          <a:p>
            <a:pPr marL="0" indent="0">
              <a:buNone/>
            </a:pPr>
            <a:r>
              <a:rPr lang="en-US" sz="1400" dirty="0" smtClean="0"/>
              <a:t>		data := </a:t>
            </a:r>
            <a:r>
              <a:rPr lang="en-US" sz="1400" dirty="0" err="1" smtClean="0"/>
              <a:t>allocateArray</a:t>
            </a:r>
            <a:r>
              <a:rPr lang="en-US" sz="1400" dirty="0" smtClean="0"/>
              <a:t> (lower, upper, </a:t>
            </a:r>
            <a:r>
              <a:rPr lang="en-US" sz="1400" dirty="0" err="1" smtClean="0"/>
              <a:t>sizeof</a:t>
            </a:r>
            <a:r>
              <a:rPr lang="en-US" sz="1400" dirty="0" smtClean="0"/>
              <a:t> (G))</a:t>
            </a:r>
          </a:p>
          <a:p>
            <a:pPr marL="0" indent="0">
              <a:buNone/>
            </a:pPr>
            <a:r>
              <a:rPr lang="en-US" sz="1400" dirty="0"/>
              <a:t>	</a:t>
            </a:r>
            <a:r>
              <a:rPr lang="en-US" sz="1400" dirty="0" smtClean="0"/>
              <a:t>	</a:t>
            </a:r>
            <a:r>
              <a:rPr lang="en-US" sz="1400" b="1" dirty="0" smtClean="0"/>
              <a:t>while</a:t>
            </a:r>
            <a:r>
              <a:rPr lang="en-US" sz="1400" dirty="0" smtClean="0"/>
              <a:t> i </a:t>
            </a:r>
            <a:r>
              <a:rPr lang="en-US" sz="1400" b="1" dirty="0" smtClean="0"/>
              <a:t>in</a:t>
            </a:r>
            <a:r>
              <a:rPr lang="en-US" sz="1400" dirty="0" smtClean="0"/>
              <a:t> lower </a:t>
            </a:r>
            <a:r>
              <a:rPr lang="en-US" sz="1400" b="1" dirty="0" smtClean="0"/>
              <a:t>..</a:t>
            </a:r>
            <a:r>
              <a:rPr lang="en-US" sz="1400" dirty="0" smtClean="0"/>
              <a:t> upper </a:t>
            </a:r>
            <a:r>
              <a:rPr lang="en-US" sz="1400" b="1" dirty="0" smtClean="0"/>
              <a:t>loop</a:t>
            </a:r>
            <a:r>
              <a:rPr lang="en-US" sz="1400" dirty="0" smtClean="0"/>
              <a:t>  </a:t>
            </a:r>
            <a:r>
              <a:rPr lang="en-US" sz="1400" dirty="0" err="1" smtClean="0"/>
              <a:t>setItem</a:t>
            </a:r>
            <a:r>
              <a:rPr lang="en-US" sz="1400" dirty="0" smtClean="0"/>
              <a:t> (i, value) </a:t>
            </a:r>
            <a:r>
              <a:rPr lang="en-US" sz="1400" b="1" dirty="0" smtClean="0"/>
              <a:t>end</a:t>
            </a:r>
          </a:p>
          <a:p>
            <a:pPr marL="0" indent="0">
              <a:buNone/>
            </a:pPr>
            <a:r>
              <a:rPr lang="en-US" sz="1400" b="1" dirty="0"/>
              <a:t>	</a:t>
            </a:r>
            <a:r>
              <a:rPr lang="en-US" sz="1400" b="1" dirty="0" smtClean="0"/>
              <a:t>end</a:t>
            </a:r>
          </a:p>
          <a:p>
            <a:pPr marL="0" indent="0">
              <a:buNone/>
            </a:pPr>
            <a:r>
              <a:rPr lang="en-US" sz="1400" b="1" dirty="0" smtClean="0"/>
              <a:t>	</a:t>
            </a:r>
            <a:r>
              <a:rPr lang="en-US" sz="1400" dirty="0" smtClean="0"/>
              <a:t>data: Pointer</a:t>
            </a:r>
          </a:p>
          <a:p>
            <a:pPr marL="0" indent="0">
              <a:buNone/>
            </a:pPr>
            <a:r>
              <a:rPr lang="en-US" sz="1400" dirty="0"/>
              <a:t>	</a:t>
            </a:r>
            <a:r>
              <a:rPr lang="en-US" sz="1400" dirty="0" err="1" smtClean="0"/>
              <a:t>getArrayItem</a:t>
            </a:r>
            <a:r>
              <a:rPr lang="en-US" sz="1400" dirty="0" smtClean="0"/>
              <a:t> (d: Pointer, …) </a:t>
            </a:r>
            <a:r>
              <a:rPr lang="en-US" sz="1400" b="1" dirty="0" smtClean="0"/>
              <a:t>is external end</a:t>
            </a:r>
          </a:p>
          <a:p>
            <a:pPr marL="0" indent="0">
              <a:buNone/>
            </a:pPr>
            <a:r>
              <a:rPr lang="en-US" sz="1400" b="1" dirty="0" smtClean="0"/>
              <a:t>invariant</a:t>
            </a:r>
          </a:p>
          <a:p>
            <a:pPr marL="0" indent="0">
              <a:buNone/>
            </a:pPr>
            <a:r>
              <a:rPr lang="en-US" sz="1400" b="1" dirty="0" smtClean="0"/>
              <a:t>	</a:t>
            </a:r>
            <a:r>
              <a:rPr lang="en-US" sz="1400" dirty="0" smtClean="0"/>
              <a:t>count &gt;= 0 /// Consistent array count – greater than zero</a:t>
            </a:r>
            <a:endParaRPr lang="en-US" sz="1400" b="1" dirty="0" smtClean="0"/>
          </a:p>
          <a:p>
            <a:pPr marL="0" indent="0">
              <a:buNone/>
            </a:pPr>
            <a:r>
              <a:rPr lang="en-US" sz="1400" b="1" dirty="0" smtClean="0"/>
              <a:t>	</a:t>
            </a:r>
            <a:r>
              <a:rPr lang="en-US" sz="1400" dirty="0" smtClean="0"/>
              <a:t>lower &lt;= upper</a:t>
            </a:r>
            <a:r>
              <a:rPr lang="en-US" sz="1400" b="1" dirty="0"/>
              <a:t> </a:t>
            </a:r>
            <a:r>
              <a:rPr lang="en-US" sz="1400" b="1" dirty="0" smtClean="0"/>
              <a:t>/// </a:t>
            </a:r>
            <a:r>
              <a:rPr lang="en-US" sz="1400" dirty="0" smtClean="0"/>
              <a:t>Consistent  array range – lower is not greater than upper</a:t>
            </a:r>
            <a:endParaRPr lang="en-US" sz="1400" b="1" dirty="0" smtClean="0"/>
          </a:p>
          <a:p>
            <a:pPr marL="0" indent="0">
              <a:buNone/>
            </a:pPr>
            <a:r>
              <a:rPr lang="en-US" sz="1400" b="1" dirty="0" smtClean="0"/>
              <a:t>end</a:t>
            </a:r>
            <a:endParaRPr lang="en-US" sz="1400" dirty="0"/>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Arrays</a:t>
            </a:r>
            <a:endParaRPr lang="en-US" u="sng" dirty="0">
              <a:solidFill>
                <a:srgbClr val="FF0000"/>
              </a:solidFill>
            </a:endParaRPr>
          </a:p>
        </p:txBody>
      </p:sp>
    </p:spTree>
    <p:extLst>
      <p:ext uri="{BB962C8B-B14F-4D97-AF65-F5344CB8AC3E}">
        <p14:creationId xmlns:p14="http://schemas.microsoft.com/office/powerpoint/2010/main" val="361260441"/>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38666"/>
            <a:ext cx="9144000" cy="6519333"/>
          </a:xfrm>
        </p:spPr>
        <p:txBody>
          <a:bodyPr/>
          <a:lstStyle/>
          <a:p>
            <a:pPr marL="0" indent="0">
              <a:buNone/>
            </a:pPr>
            <a:r>
              <a:rPr lang="en-US" sz="1600" dirty="0" smtClean="0"/>
              <a:t>// Let’s consider the following routine</a:t>
            </a:r>
          </a:p>
          <a:p>
            <a:pPr marL="0" indent="0">
              <a:buNone/>
            </a:pPr>
            <a:r>
              <a:rPr lang="en-US" sz="1600" dirty="0" smtClean="0"/>
              <a:t>foo (arguments : ()) </a:t>
            </a:r>
            <a:r>
              <a:rPr lang="en-US" sz="1600" b="1" dirty="0" smtClean="0"/>
              <a:t>is</a:t>
            </a:r>
          </a:p>
          <a:p>
            <a:pPr marL="0" indent="0">
              <a:buNone/>
            </a:pPr>
            <a:r>
              <a:rPr lang="en-US" sz="1600" dirty="0" smtClean="0"/>
              <a:t>	</a:t>
            </a:r>
            <a:r>
              <a:rPr lang="en-US" sz="1600" b="1" dirty="0" smtClean="0"/>
              <a:t>while</a:t>
            </a:r>
            <a:r>
              <a:rPr lang="en-US" sz="1600" dirty="0" smtClean="0"/>
              <a:t> </a:t>
            </a:r>
            <a:r>
              <a:rPr lang="en-US" sz="1600" dirty="0"/>
              <a:t>argument </a:t>
            </a:r>
            <a:r>
              <a:rPr lang="en-US" sz="1600" b="1" dirty="0" smtClean="0"/>
              <a:t>in</a:t>
            </a:r>
            <a:r>
              <a:rPr lang="en-US" sz="1600" dirty="0" smtClean="0"/>
              <a:t> arguments </a:t>
            </a:r>
            <a:r>
              <a:rPr lang="en-US" sz="1600" b="1" dirty="0" smtClean="0"/>
              <a:t>loop</a:t>
            </a:r>
          </a:p>
          <a:p>
            <a:pPr marL="0" indent="0">
              <a:buNone/>
            </a:pPr>
            <a:r>
              <a:rPr lang="en-US" sz="1600" dirty="0" smtClean="0"/>
              <a:t>		 // Type of argument is deduced as Any!!!</a:t>
            </a:r>
          </a:p>
          <a:p>
            <a:pPr marL="0" indent="0">
              <a:buNone/>
            </a:pPr>
            <a:r>
              <a:rPr lang="en-US" sz="1600" dirty="0" smtClean="0"/>
              <a:t>		</a:t>
            </a:r>
            <a:r>
              <a:rPr lang="en-US" sz="1600" b="1" dirty="0" smtClean="0"/>
              <a:t>if</a:t>
            </a:r>
            <a:r>
              <a:rPr lang="en-US" sz="1600" dirty="0" smtClean="0"/>
              <a:t> argument </a:t>
            </a:r>
            <a:r>
              <a:rPr lang="en-US" sz="1600" b="1" dirty="0" smtClean="0"/>
              <a:t>is</a:t>
            </a:r>
          </a:p>
          <a:p>
            <a:pPr marL="0" indent="0">
              <a:buNone/>
            </a:pPr>
            <a:r>
              <a:rPr lang="en-US" sz="1600" dirty="0"/>
              <a:t>	</a:t>
            </a:r>
            <a:r>
              <a:rPr lang="en-US" sz="1600" dirty="0" smtClean="0"/>
              <a:t>	Integer</a:t>
            </a:r>
            <a:r>
              <a:rPr lang="en-US" sz="1600" b="1" dirty="0" smtClean="0"/>
              <a:t>:</a:t>
            </a:r>
            <a:r>
              <a:rPr lang="en-US" sz="1600" dirty="0" smtClean="0"/>
              <a:t> </a:t>
            </a:r>
            <a:r>
              <a:rPr lang="en-US" sz="1600" b="1" dirty="0" smtClean="0"/>
              <a:t>//</a:t>
            </a:r>
            <a:r>
              <a:rPr lang="ru-RU" sz="1600" dirty="0" smtClean="0"/>
              <a:t> </a:t>
            </a:r>
            <a:r>
              <a:rPr lang="en-US" sz="1600" dirty="0" smtClean="0"/>
              <a:t>Do something with argument </a:t>
            </a:r>
            <a:r>
              <a:rPr lang="en-US" sz="1600" dirty="0"/>
              <a:t>of </a:t>
            </a:r>
            <a:r>
              <a:rPr lang="en-US" sz="1600" dirty="0" smtClean="0"/>
              <a:t>type Integer</a:t>
            </a:r>
          </a:p>
          <a:p>
            <a:pPr marL="0" indent="0">
              <a:buNone/>
            </a:pPr>
            <a:r>
              <a:rPr lang="en-US" sz="1600" dirty="0"/>
              <a:t>		</a:t>
            </a:r>
            <a:r>
              <a:rPr lang="en-US" sz="1600" dirty="0" smtClean="0"/>
              <a:t>Real</a:t>
            </a:r>
            <a:r>
              <a:rPr lang="en-US" sz="1600" b="1" dirty="0"/>
              <a:t> : //</a:t>
            </a:r>
            <a:r>
              <a:rPr lang="ru-RU" sz="1600" dirty="0"/>
              <a:t> </a:t>
            </a:r>
            <a:r>
              <a:rPr lang="en-US" sz="1600" dirty="0"/>
              <a:t>Do something with </a:t>
            </a:r>
            <a:r>
              <a:rPr lang="en-US" sz="1600" dirty="0" smtClean="0"/>
              <a:t>argument</a:t>
            </a:r>
            <a:r>
              <a:rPr lang="en-US" sz="1600" dirty="0"/>
              <a:t> of </a:t>
            </a:r>
            <a:r>
              <a:rPr lang="en-US" sz="1600" dirty="0" smtClean="0"/>
              <a:t>type Real</a:t>
            </a:r>
            <a:endParaRPr lang="en-US" sz="1600" dirty="0"/>
          </a:p>
          <a:p>
            <a:pPr marL="0" indent="0">
              <a:buNone/>
            </a:pPr>
            <a:r>
              <a:rPr lang="en-US" sz="1600" dirty="0"/>
              <a:t>		</a:t>
            </a:r>
            <a:r>
              <a:rPr lang="en-US" sz="1600" dirty="0" smtClean="0"/>
              <a:t>Boolean</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Boolean</a:t>
            </a:r>
            <a:endParaRPr lang="en-US" sz="1600" b="1" dirty="0"/>
          </a:p>
          <a:p>
            <a:pPr marL="0" indent="0">
              <a:buNone/>
            </a:pPr>
            <a:r>
              <a:rPr lang="en-US" sz="1600" dirty="0"/>
              <a:t>		</a:t>
            </a:r>
            <a:r>
              <a:rPr lang="en-US" sz="1600" dirty="0" smtClean="0"/>
              <a:t>Character </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Character</a:t>
            </a:r>
            <a:endParaRPr lang="en-US" sz="1600" b="1" dirty="0"/>
          </a:p>
          <a:p>
            <a:pPr marL="0" indent="0">
              <a:buNone/>
            </a:pPr>
            <a:r>
              <a:rPr lang="en-US" sz="1600" dirty="0"/>
              <a:t>		</a:t>
            </a:r>
            <a:r>
              <a:rPr lang="en-US" sz="1600" dirty="0" smtClean="0"/>
              <a:t>String </a:t>
            </a:r>
            <a:r>
              <a:rPr lang="en-US" sz="1600" b="1" dirty="0"/>
              <a:t>: //</a:t>
            </a:r>
            <a:r>
              <a:rPr lang="ru-RU" sz="1600" dirty="0"/>
              <a:t> </a:t>
            </a:r>
            <a:r>
              <a:rPr lang="en-US" sz="1600" dirty="0"/>
              <a:t>Do something with </a:t>
            </a:r>
            <a:r>
              <a:rPr lang="en-US" sz="1600" dirty="0" smtClean="0"/>
              <a:t>argument</a:t>
            </a:r>
            <a:r>
              <a:rPr lang="en-US" sz="1600" dirty="0"/>
              <a:t> of </a:t>
            </a:r>
            <a:r>
              <a:rPr lang="en-US" sz="1600" dirty="0" smtClean="0"/>
              <a:t>type String</a:t>
            </a:r>
            <a:endParaRPr lang="en-US" sz="1600" b="1" dirty="0"/>
          </a:p>
          <a:p>
            <a:pPr marL="0" indent="0">
              <a:buNone/>
            </a:pPr>
            <a:r>
              <a:rPr lang="en-US" sz="1600" dirty="0" smtClean="0"/>
              <a:t>		</a:t>
            </a:r>
            <a:r>
              <a:rPr lang="en-US" sz="1600" b="1" dirty="0" smtClean="0"/>
              <a:t>else </a:t>
            </a:r>
            <a:r>
              <a:rPr lang="en-US" sz="1600" b="1" dirty="0"/>
              <a:t>//</a:t>
            </a:r>
            <a:r>
              <a:rPr lang="ru-RU" sz="1600" dirty="0"/>
              <a:t> </a:t>
            </a:r>
            <a:r>
              <a:rPr lang="en-US" sz="1600" dirty="0"/>
              <a:t>Do something with </a:t>
            </a:r>
            <a:r>
              <a:rPr lang="en-US" sz="1600" dirty="0" smtClean="0"/>
              <a:t>argument of type Any</a:t>
            </a:r>
            <a:endParaRPr lang="en-US" sz="1600" b="1" dirty="0" smtClean="0"/>
          </a:p>
          <a:p>
            <a:pPr marL="0" indent="0">
              <a:buNone/>
            </a:pPr>
            <a:r>
              <a:rPr lang="en-US" sz="1600" dirty="0"/>
              <a:t>	</a:t>
            </a:r>
            <a:r>
              <a:rPr lang="en-US" sz="1600" dirty="0" smtClean="0"/>
              <a:t>	</a:t>
            </a:r>
            <a:r>
              <a:rPr lang="en-US" sz="1600" b="1" dirty="0" smtClean="0"/>
              <a:t>end</a:t>
            </a:r>
          </a:p>
          <a:p>
            <a:pPr marL="0" indent="0">
              <a:buNone/>
            </a:pPr>
            <a:r>
              <a:rPr lang="en-US" sz="1600" dirty="0"/>
              <a:t>	</a:t>
            </a:r>
            <a:r>
              <a:rPr lang="en-US" sz="1600" b="1" dirty="0" smtClean="0"/>
              <a:t>end</a:t>
            </a:r>
          </a:p>
          <a:p>
            <a:pPr marL="0" indent="0">
              <a:buNone/>
            </a:pPr>
            <a:r>
              <a:rPr lang="en-US" sz="1600" b="1" dirty="0" smtClean="0"/>
              <a:t>end</a:t>
            </a:r>
          </a:p>
          <a:p>
            <a:pPr marL="0" indent="0">
              <a:buNone/>
            </a:pPr>
            <a:r>
              <a:rPr lang="en-US" sz="1600" dirty="0" smtClean="0"/>
              <a:t>// It can be called in many different ways</a:t>
            </a:r>
          </a:p>
          <a:p>
            <a:pPr marL="0" indent="0">
              <a:buNone/>
            </a:pPr>
            <a:r>
              <a:rPr lang="en-US" sz="1600" dirty="0" smtClean="0"/>
              <a:t>foo (1, 2, 3)</a:t>
            </a:r>
          </a:p>
          <a:p>
            <a:pPr marL="0" indent="0">
              <a:buNone/>
            </a:pPr>
            <a:r>
              <a:rPr lang="en-US" sz="1600" dirty="0" smtClean="0"/>
              <a:t>foo (“String”, True, Boolean, Integer)</a:t>
            </a:r>
          </a:p>
          <a:p>
            <a:pPr marL="0" indent="0">
              <a:buNone/>
            </a:pPr>
            <a:r>
              <a:rPr lang="en-US" sz="1600" dirty="0" smtClean="0"/>
              <a:t>foo (T1, T2, T3, T4)</a:t>
            </a:r>
          </a:p>
          <a:p>
            <a:pPr marL="0" indent="0">
              <a:buNone/>
            </a:pPr>
            <a:r>
              <a:rPr lang="en-US" sz="1600" dirty="0" smtClean="0"/>
              <a:t>// Another caveat</a:t>
            </a:r>
          </a:p>
          <a:p>
            <a:pPr marL="0" indent="0">
              <a:buNone/>
            </a:pPr>
            <a:r>
              <a:rPr lang="en-US" sz="1600" dirty="0"/>
              <a:t>g</a:t>
            </a:r>
            <a:r>
              <a:rPr lang="en-US" sz="1600" dirty="0" smtClean="0"/>
              <a:t>oo (arg1: T1; arg2: T2)</a:t>
            </a:r>
          </a:p>
          <a:p>
            <a:pPr marL="0" indent="0">
              <a:buNone/>
            </a:pPr>
            <a:r>
              <a:rPr lang="en-US" sz="1600" dirty="0"/>
              <a:t>g</a:t>
            </a:r>
            <a:r>
              <a:rPr lang="en-US" sz="1600" dirty="0" smtClean="0"/>
              <a:t>oo (E1, E2, E3, E4) /* Should expressions E3 and E4 be evaluated ? My guess is NO as they are  goo does not have arguments of type tuple!!!*/</a:t>
            </a:r>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Variable number of arguments</a:t>
            </a:r>
            <a:endParaRPr lang="en-US" u="sng" dirty="0">
              <a:solidFill>
                <a:srgbClr val="FF0000"/>
              </a:solidFill>
            </a:endParaRPr>
          </a:p>
        </p:txBody>
      </p:sp>
    </p:spTree>
    <p:extLst>
      <p:ext uri="{BB962C8B-B14F-4D97-AF65-F5344CB8AC3E}">
        <p14:creationId xmlns:p14="http://schemas.microsoft.com/office/powerpoint/2010/main" val="2012333848"/>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foo </a:t>
            </a:r>
            <a:r>
              <a:rPr lang="en-US" sz="2000" b="1" dirty="0" smtClean="0"/>
              <a:t>is</a:t>
            </a:r>
            <a:r>
              <a:rPr lang="en-US" sz="2000" dirty="0" smtClean="0"/>
              <a:t> </a:t>
            </a:r>
            <a:r>
              <a:rPr lang="en-US" sz="2000" b="1" dirty="0" smtClean="0"/>
              <a:t>end </a:t>
            </a:r>
            <a:r>
              <a:rPr lang="en-US" sz="2000" dirty="0" smtClean="0"/>
              <a:t>//</a:t>
            </a:r>
            <a:r>
              <a:rPr lang="en-US" sz="2000" b="1" dirty="0" smtClean="0"/>
              <a:t> </a:t>
            </a:r>
            <a:r>
              <a:rPr lang="en-US" sz="2000" dirty="0" smtClean="0"/>
              <a:t>That is a procedure without arguments</a:t>
            </a:r>
            <a:endParaRPr lang="en-US" sz="2000" b="1" dirty="0" smtClean="0"/>
          </a:p>
          <a:p>
            <a:pPr marL="0" indent="0">
              <a:buNone/>
            </a:pPr>
            <a:r>
              <a:rPr lang="en-US" sz="2000" dirty="0"/>
              <a:t>f</a:t>
            </a:r>
            <a:r>
              <a:rPr lang="en-US" sz="2000" dirty="0" smtClean="0"/>
              <a:t> </a:t>
            </a:r>
            <a:r>
              <a:rPr lang="en-US" sz="2000" b="1" dirty="0" smtClean="0"/>
              <a:t>is</a:t>
            </a:r>
            <a:r>
              <a:rPr lang="en-US" sz="2000" dirty="0" smtClean="0"/>
              <a:t> </a:t>
            </a:r>
            <a:r>
              <a:rPr lang="en-US" sz="2000" b="1" dirty="0" smtClean="0"/>
              <a:t>routine </a:t>
            </a:r>
            <a:r>
              <a:rPr lang="en-US" sz="2000" dirty="0" smtClean="0"/>
              <a:t>foo // That is lambda based on foo</a:t>
            </a:r>
          </a:p>
          <a:p>
            <a:pPr marL="0" indent="0">
              <a:buNone/>
            </a:pPr>
            <a:r>
              <a:rPr lang="en-US" sz="2000" dirty="0" smtClean="0"/>
              <a:t>f /* that is a call to a procedure which is associated with f. So, one may guess that f can be passed to other routines, stored and called later when necessary*/</a:t>
            </a:r>
          </a:p>
          <a:p>
            <a:pPr marL="0" indent="0">
              <a:buNone/>
            </a:pPr>
            <a:r>
              <a:rPr lang="en-US" sz="2000" dirty="0" smtClean="0"/>
              <a:t>goo (i: Integer; b: Boolean; t: Type) </a:t>
            </a:r>
            <a:r>
              <a:rPr lang="en-US" sz="2000" b="1" dirty="0" smtClean="0"/>
              <a:t>is</a:t>
            </a:r>
            <a:r>
              <a:rPr lang="en-US" sz="2000" dirty="0" smtClean="0"/>
              <a:t> </a:t>
            </a:r>
            <a:r>
              <a:rPr lang="en-US" sz="2000" b="1" dirty="0" smtClean="0"/>
              <a:t>end</a:t>
            </a:r>
          </a:p>
          <a:p>
            <a:pPr marL="0" indent="0">
              <a:buNone/>
            </a:pPr>
            <a:r>
              <a:rPr lang="en-US" sz="2000" dirty="0" smtClean="0"/>
              <a:t>g: </a:t>
            </a:r>
            <a:r>
              <a:rPr lang="en-US" sz="2000" b="1" dirty="0"/>
              <a:t>routine</a:t>
            </a:r>
            <a:r>
              <a:rPr lang="en-US" sz="2000" dirty="0" smtClean="0"/>
              <a:t> (Integer, Boolean, Type)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/*Type inference allows just to write */</a:t>
            </a:r>
          </a:p>
          <a:p>
            <a:pPr marL="0" indent="0">
              <a:buNone/>
            </a:pPr>
            <a:r>
              <a:rPr lang="en-US" sz="2000" dirty="0" smtClean="0"/>
              <a:t>g1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g1 (5.5, “String”, f1) /* Compile time error!!! So, we have type safe lambdas!!! */</a:t>
            </a:r>
          </a:p>
          <a:p>
            <a:pPr marL="0" indent="0">
              <a:buNone/>
            </a:pPr>
            <a:r>
              <a:rPr lang="en-US" sz="2000" dirty="0" smtClean="0"/>
              <a:t>l1 : </a:t>
            </a:r>
            <a:r>
              <a:rPr lang="en-US" sz="2000" b="1" dirty="0"/>
              <a:t>routine</a:t>
            </a:r>
            <a:r>
              <a:rPr lang="en-US" sz="2000" dirty="0" smtClean="0"/>
              <a:t> (T1; T2; T3) /* That is non-attached lambda - </a:t>
            </a:r>
            <a:r>
              <a:rPr lang="en-US" sz="2000" b="1" dirty="0" smtClean="0"/>
              <a:t>?</a:t>
            </a:r>
            <a:r>
              <a:rPr lang="en-US" sz="2000" dirty="0" smtClean="0"/>
              <a:t> In front of lambda is assumed here*/</a:t>
            </a:r>
          </a:p>
          <a:p>
            <a:pPr marL="0" indent="0">
              <a:buNone/>
            </a:pPr>
            <a:r>
              <a:rPr lang="en-US" sz="2000" dirty="0"/>
              <a:t>l</a:t>
            </a:r>
            <a:r>
              <a:rPr lang="en-US" sz="2000" dirty="0" smtClean="0"/>
              <a:t>2 : </a:t>
            </a:r>
            <a:r>
              <a:rPr lang="en-US" sz="2000" b="1" dirty="0"/>
              <a:t>routine</a:t>
            </a:r>
            <a:r>
              <a:rPr lang="en-US" sz="2000" dirty="0" smtClean="0"/>
              <a:t> (arg1: T1; arg2: T2; arg3: T) </a:t>
            </a:r>
            <a:r>
              <a:rPr lang="en-US" sz="2000" b="1" dirty="0" smtClean="0"/>
              <a:t>is</a:t>
            </a:r>
            <a:r>
              <a:rPr lang="en-US" sz="2000" dirty="0" smtClean="0"/>
              <a:t> arg1.foo </a:t>
            </a:r>
            <a:r>
              <a:rPr lang="en-US" sz="2000" b="1" dirty="0" smtClean="0"/>
              <a:t>end </a:t>
            </a:r>
            <a:r>
              <a:rPr lang="en-US" sz="2000" dirty="0" smtClean="0"/>
              <a:t>/* That is inline lambda */</a:t>
            </a:r>
          </a:p>
          <a:p>
            <a:pPr marL="0" indent="0">
              <a:buNone/>
            </a:pPr>
            <a:r>
              <a:rPr lang="en-US" sz="2000" dirty="0" smtClean="0"/>
              <a:t>l1 := l2 // Type of T2 conforms to type of l1</a:t>
            </a:r>
          </a:p>
          <a:p>
            <a:pPr marL="0" indent="0">
              <a:buNone/>
            </a:pPr>
            <a:r>
              <a:rPr lang="en-US" sz="2000" dirty="0"/>
              <a:t>l</a:t>
            </a:r>
            <a:r>
              <a:rPr lang="en-US" sz="2000" dirty="0" smtClean="0"/>
              <a:t>1 := f // Type of f does not conform to type of l1 – compile time error</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163465043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 y="662940"/>
            <a:ext cx="8976360" cy="5753100"/>
          </a:xfrm>
        </p:spPr>
        <p:txBody>
          <a:bodyPr>
            <a:normAutofit fontScale="77500" lnSpcReduction="20000"/>
          </a:bodyPr>
          <a:lstStyle/>
          <a:p>
            <a:r>
              <a:rPr lang="en-US" dirty="0" smtClean="0"/>
              <a:t>Program in </a:t>
            </a:r>
            <a:r>
              <a:rPr lang="en-US" dirty="0" err="1" smtClean="0"/>
              <a:t>SLang</a:t>
            </a:r>
            <a:r>
              <a:rPr lang="en-US" dirty="0" smtClean="0"/>
              <a:t> should support different paradigms of programming – from simple code snippets to complicated software complexes. </a:t>
            </a:r>
          </a:p>
          <a:p>
            <a:r>
              <a:rPr lang="en-US" dirty="0" smtClean="0"/>
              <a:t>To support that the program can be just a sequence of operators (anonymous routine) – see Hello world example: just 1 line</a:t>
            </a:r>
          </a:p>
          <a:p>
            <a:pPr marL="0" indent="0">
              <a:buNone/>
            </a:pPr>
            <a:endParaRPr lang="en-US" sz="3300" dirty="0" smtClean="0"/>
          </a:p>
          <a:p>
            <a:pPr marL="0" indent="0">
              <a:buNone/>
            </a:pPr>
            <a:r>
              <a:rPr lang="en-US" sz="3300" dirty="0" err="1" smtClean="0"/>
              <a:t>StandardIO.put</a:t>
            </a:r>
            <a:r>
              <a:rPr lang="en-US" sz="3300" dirty="0" smtClean="0"/>
              <a:t> (“Hello world!\n”)</a:t>
            </a:r>
          </a:p>
          <a:p>
            <a:pPr marL="0" indent="0">
              <a:buNone/>
            </a:pPr>
            <a:endParaRPr lang="en-US" dirty="0" smtClean="0"/>
          </a:p>
          <a:p>
            <a:r>
              <a:rPr lang="en-US" dirty="0" smtClean="0"/>
              <a:t>To support more complicated software constructions the program could be a sequence of routines and units. Where routine can be function or procedure and unit is module or class.</a:t>
            </a:r>
          </a:p>
          <a:p>
            <a:r>
              <a:rPr lang="en-US" dirty="0" smtClean="0"/>
              <a:t>Then, when we assemble an executable programmer has to specify an entry point (routine name and optionally a unit name) at link time via configuration file or as a command line option or via IDE GUI interface. </a:t>
            </a:r>
            <a:endParaRPr lang="en-US"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and </a:t>
            </a:r>
            <a:r>
              <a:rPr lang="en-US" dirty="0" smtClean="0">
                <a:solidFill>
                  <a:schemeClr val="tx1"/>
                </a:solidFill>
              </a:rPr>
              <a:t>components (I)</a:t>
            </a:r>
            <a:endParaRPr lang="en-US" dirty="0">
              <a:solidFill>
                <a:schemeClr val="tx1"/>
              </a:solidFill>
            </a:endParaRPr>
          </a:p>
        </p:txBody>
      </p:sp>
    </p:spTree>
    <p:extLst>
      <p:ext uri="{BB962C8B-B14F-4D97-AF65-F5344CB8AC3E}">
        <p14:creationId xmlns:p14="http://schemas.microsoft.com/office/powerpoint/2010/main" val="780005581"/>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Let’s </a:t>
            </a:r>
            <a:r>
              <a:rPr lang="en-US" sz="2000" dirty="0"/>
              <a:t>see the </a:t>
            </a:r>
            <a:r>
              <a:rPr lang="en-US" sz="2000" dirty="0" smtClean="0"/>
              <a:t>example</a:t>
            </a:r>
          </a:p>
          <a:p>
            <a:pPr marL="0" indent="0">
              <a:buNone/>
            </a:pPr>
            <a:r>
              <a:rPr lang="en-US" altLang="en-US" sz="2000" dirty="0"/>
              <a:t>foo: Type </a:t>
            </a:r>
            <a:r>
              <a:rPr lang="en-US" altLang="en-US" sz="2000" b="1" dirty="0"/>
              <a:t>is end </a:t>
            </a:r>
            <a:r>
              <a:rPr lang="en-US" altLang="en-US" sz="2000" dirty="0"/>
              <a:t>/* foo is a function which returns objects of type Type*/</a:t>
            </a:r>
          </a:p>
          <a:p>
            <a:pPr marL="0" indent="0">
              <a:buNone/>
            </a:pPr>
            <a:r>
              <a:rPr lang="en-US" altLang="en-US" sz="2000" dirty="0"/>
              <a:t>f </a:t>
            </a:r>
            <a:r>
              <a:rPr lang="en-US" altLang="en-US" sz="2000" b="1" dirty="0"/>
              <a:t>is routine </a:t>
            </a:r>
            <a:r>
              <a:rPr lang="en-US" altLang="en-US" sz="2000" dirty="0"/>
              <a:t>foo /* f is a object of functional type. Its derived type is </a:t>
            </a:r>
            <a:r>
              <a:rPr lang="en-US" altLang="en-US" sz="2000" b="1" dirty="0"/>
              <a:t>routine</a:t>
            </a:r>
            <a:r>
              <a:rPr lang="en-US" altLang="en-US" sz="2000" dirty="0"/>
              <a:t> : Type*/</a:t>
            </a:r>
          </a:p>
          <a:p>
            <a:pPr marL="0" indent="0">
              <a:buNone/>
            </a:pPr>
            <a:r>
              <a:rPr lang="en-US" altLang="en-US" sz="2000" dirty="0"/>
              <a:t>a </a:t>
            </a:r>
            <a:r>
              <a:rPr lang="en-US" altLang="en-US" sz="2000" b="1" dirty="0"/>
              <a:t>is</a:t>
            </a:r>
            <a:r>
              <a:rPr lang="en-US" altLang="en-US" sz="2000" dirty="0"/>
              <a:t> </a:t>
            </a:r>
            <a:r>
              <a:rPr lang="en-US" altLang="en-US" sz="2000" b="1" dirty="0"/>
              <a:t>routine</a:t>
            </a:r>
            <a:r>
              <a:rPr lang="en-US" altLang="en-US" sz="2000" dirty="0"/>
              <a:t> f /* a is the same object of functiuonal type*/</a:t>
            </a:r>
          </a:p>
          <a:p>
            <a:pPr marL="0" indent="0">
              <a:buNone/>
            </a:pPr>
            <a:r>
              <a:rPr lang="en-US" altLang="en-US" sz="2000" dirty="0"/>
              <a:t>t1 </a:t>
            </a:r>
            <a:r>
              <a:rPr lang="en-US" altLang="en-US" sz="2000" b="1" dirty="0"/>
              <a:t>is</a:t>
            </a:r>
            <a:r>
              <a:rPr lang="en-US" altLang="en-US" sz="2000" dirty="0"/>
              <a:t> f /* t will be declared of type Type and initialized with the results of the call to f */</a:t>
            </a:r>
          </a:p>
          <a:p>
            <a:pPr marL="0" indent="0">
              <a:buNone/>
            </a:pPr>
            <a:r>
              <a:rPr lang="en-US" altLang="en-US" sz="2000" dirty="0"/>
              <a:t>t2 </a:t>
            </a:r>
            <a:r>
              <a:rPr lang="en-US" altLang="en-US" sz="2000" b="1" dirty="0"/>
              <a:t>is</a:t>
            </a:r>
            <a:r>
              <a:rPr lang="en-US" altLang="en-US" sz="2000" dirty="0"/>
              <a:t> foo // The same semantics as </a:t>
            </a:r>
            <a:r>
              <a:rPr lang="en-US" altLang="en-US" sz="2000" dirty="0" smtClean="0"/>
              <a:t>t1</a:t>
            </a:r>
          </a:p>
          <a:p>
            <a:pPr marL="0" indent="0">
              <a:buNone/>
            </a:pPr>
            <a:endParaRPr lang="en-US" altLang="en-US" sz="2000" dirty="0"/>
          </a:p>
          <a:p>
            <a:pPr marL="0" indent="0">
              <a:buNone/>
            </a:pPr>
            <a:r>
              <a:rPr lang="en-US" altLang="en-US" sz="2000" dirty="0" smtClean="0"/>
              <a:t>So, if one likes to define an object of functional type use of keyword </a:t>
            </a:r>
            <a:r>
              <a:rPr lang="en-US" altLang="en-US" sz="2000" b="1" dirty="0" smtClean="0"/>
              <a:t>routine</a:t>
            </a:r>
            <a:r>
              <a:rPr lang="en-US" altLang="en-US" sz="2000" dirty="0" smtClean="0"/>
              <a:t> is mandatory! </a:t>
            </a:r>
          </a:p>
          <a:p>
            <a:pPr marL="0" indent="0">
              <a:buNone/>
            </a:pPr>
            <a:endParaRPr lang="en-US" altLang="en-US" sz="2000" dirty="0"/>
          </a:p>
        </p:txBody>
      </p:sp>
      <p:sp>
        <p:nvSpPr>
          <p:cNvPr id="3" name="Title 2"/>
          <p:cNvSpPr>
            <a:spLocks noGrp="1"/>
          </p:cNvSpPr>
          <p:nvPr>
            <p:ph type="title"/>
          </p:nvPr>
        </p:nvSpPr>
        <p:spPr/>
        <p:txBody>
          <a:bodyPr/>
          <a:lstStyle/>
          <a:p>
            <a:r>
              <a:rPr lang="en-US" dirty="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1091134755"/>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54476"/>
            <a:ext cx="9144001" cy="6550279"/>
          </a:xfrm>
        </p:spPr>
        <p:txBody>
          <a:bodyPr/>
          <a:lstStyle/>
          <a:p>
            <a:pPr marL="0" indent="0">
              <a:buNone/>
            </a:pPr>
            <a:r>
              <a:rPr lang="en-US" sz="1600" dirty="0" smtClean="0"/>
              <a:t>g </a:t>
            </a:r>
            <a:r>
              <a:rPr lang="en-US" sz="1600" b="1" dirty="0" smtClean="0"/>
              <a:t>is</a:t>
            </a:r>
            <a:r>
              <a:rPr lang="en-US" sz="1600" dirty="0" smtClean="0"/>
              <a:t> </a:t>
            </a:r>
            <a:r>
              <a:rPr lang="en-US" sz="1600" b="1" dirty="0"/>
              <a:t>routine</a:t>
            </a:r>
            <a:r>
              <a:rPr lang="en-US" sz="1600" dirty="0" smtClean="0"/>
              <a:t> (a, b, c: Real): (x1:Real, x2:Real) </a:t>
            </a:r>
          </a:p>
          <a:p>
            <a:pPr marL="0" indent="0">
              <a:buNone/>
            </a:pPr>
            <a:r>
              <a:rPr lang="en-US" sz="1600" b="1" dirty="0"/>
              <a:t>	</a:t>
            </a:r>
            <a:r>
              <a:rPr lang="en-US" sz="1600" b="1" dirty="0" smtClean="0"/>
              <a:t>require</a:t>
            </a:r>
            <a:r>
              <a:rPr lang="en-US" sz="1600" dirty="0" smtClean="0"/>
              <a:t> </a:t>
            </a:r>
            <a:r>
              <a:rPr lang="en-US" sz="1600" dirty="0"/>
              <a:t>a /= 0 </a:t>
            </a:r>
            <a:r>
              <a:rPr lang="en-US" sz="1600" b="1" dirty="0" smtClean="0"/>
              <a:t>///</a:t>
            </a:r>
            <a:r>
              <a:rPr lang="en-US" sz="1600" dirty="0" smtClean="0"/>
              <a:t> First parameter can not be zero</a:t>
            </a:r>
          </a:p>
          <a:p>
            <a:pPr marL="0" indent="0">
              <a:buNone/>
            </a:pPr>
            <a:r>
              <a:rPr lang="en-US" sz="1600" b="1" dirty="0" smtClean="0"/>
              <a:t>	is</a:t>
            </a:r>
            <a:r>
              <a:rPr lang="en-US" sz="1600" dirty="0" smtClean="0"/>
              <a:t> // That is inline lambda</a:t>
            </a:r>
          </a:p>
          <a:p>
            <a:pPr marL="0" indent="0">
              <a:buNone/>
            </a:pPr>
            <a:r>
              <a:rPr lang="en-US" sz="1600" dirty="0" smtClean="0"/>
              <a:t>	</a:t>
            </a:r>
            <a:r>
              <a:rPr lang="en-US" sz="1600" dirty="0"/>
              <a:t>	</a:t>
            </a:r>
            <a:r>
              <a:rPr lang="en-US" sz="1600" dirty="0" smtClean="0"/>
              <a:t>d </a:t>
            </a:r>
            <a:r>
              <a:rPr lang="en-US" sz="1600" b="1" dirty="0" smtClean="0"/>
              <a:t>is</a:t>
            </a:r>
            <a:r>
              <a:rPr lang="en-US" sz="1600" dirty="0" smtClean="0"/>
              <a:t> b*b – 4*a*c</a:t>
            </a:r>
          </a:p>
          <a:p>
            <a:pPr marL="0" indent="0">
              <a:buNone/>
            </a:pPr>
            <a:r>
              <a:rPr lang="en-US" sz="1600" dirty="0"/>
              <a:t>	</a:t>
            </a:r>
            <a:r>
              <a:rPr lang="en-US" sz="1600" dirty="0" smtClean="0"/>
              <a:t>	</a:t>
            </a:r>
            <a:r>
              <a:rPr lang="en-US" sz="1600" b="1" dirty="0" smtClean="0"/>
              <a:t>return</a:t>
            </a:r>
            <a:r>
              <a:rPr lang="en-US" sz="1600" dirty="0" smtClean="0"/>
              <a:t>  </a:t>
            </a:r>
            <a:r>
              <a:rPr lang="en-US" sz="1600" b="1" dirty="0" smtClean="0"/>
              <a:t>if</a:t>
            </a:r>
            <a:r>
              <a:rPr lang="en-US" sz="1600" dirty="0" smtClean="0"/>
              <a:t> d &gt;= 0 then ((-</a:t>
            </a:r>
            <a:r>
              <a:rPr lang="en-US" sz="1600" dirty="0"/>
              <a:t>b + </a:t>
            </a:r>
            <a:r>
              <a:rPr lang="en-US" sz="1600" dirty="0" err="1"/>
              <a:t>Math.sqrt</a:t>
            </a:r>
            <a:r>
              <a:rPr lang="en-US" sz="1600" dirty="0"/>
              <a:t> (d))/</a:t>
            </a:r>
            <a:r>
              <a:rPr lang="en-US" sz="1600" dirty="0" smtClean="0"/>
              <a:t>2/a, </a:t>
            </a:r>
            <a:r>
              <a:rPr lang="en-US" sz="1600" dirty="0"/>
              <a:t>(-b - </a:t>
            </a:r>
            <a:r>
              <a:rPr lang="en-US" sz="1600" dirty="0" err="1"/>
              <a:t>Math.sqrt</a:t>
            </a:r>
            <a:r>
              <a:rPr lang="en-US" sz="1600" dirty="0"/>
              <a:t> (d))/2/a</a:t>
            </a:r>
            <a:r>
              <a:rPr lang="en-US" sz="1600" dirty="0" smtClean="0"/>
              <a:t>)</a:t>
            </a:r>
          </a:p>
          <a:p>
            <a:pPr marL="0" indent="0">
              <a:buNone/>
            </a:pPr>
            <a:r>
              <a:rPr lang="en-US" sz="1600" dirty="0" smtClean="0"/>
              <a:t>	</a:t>
            </a:r>
            <a:r>
              <a:rPr lang="en-US" sz="1600" dirty="0"/>
              <a:t>	</a:t>
            </a:r>
            <a:r>
              <a:rPr lang="en-US" sz="1600" b="1" dirty="0" smtClean="0"/>
              <a:t>else </a:t>
            </a:r>
            <a:r>
              <a:rPr lang="en-US" sz="1600" dirty="0" smtClean="0"/>
              <a:t>() // Empty tuple </a:t>
            </a:r>
            <a:r>
              <a:rPr lang="en-US" sz="1600" dirty="0" smtClean="0">
                <a:sym typeface="Wingdings" panose="05000000000000000000" pitchFamily="2" charset="2"/>
              </a:rPr>
              <a:t></a:t>
            </a:r>
            <a:endParaRPr lang="en-US" sz="1600" dirty="0" smtClean="0"/>
          </a:p>
          <a:p>
            <a:pPr marL="0" indent="0">
              <a:buNone/>
            </a:pPr>
            <a:r>
              <a:rPr lang="en-US" sz="1600" b="1" dirty="0" smtClean="0"/>
              <a:t>	end</a:t>
            </a:r>
          </a:p>
          <a:p>
            <a:pPr marL="0" indent="0">
              <a:buNone/>
            </a:pPr>
            <a:r>
              <a:rPr lang="en-US" sz="1600" dirty="0" smtClean="0"/>
              <a:t>a </a:t>
            </a:r>
            <a:r>
              <a:rPr lang="en-US" sz="1600" b="1" dirty="0" smtClean="0"/>
              <a:t>is</a:t>
            </a:r>
            <a:r>
              <a:rPr lang="en-US" sz="1600" dirty="0" smtClean="0"/>
              <a:t> </a:t>
            </a:r>
            <a:r>
              <a:rPr lang="en-US" sz="1600" dirty="0" err="1" smtClean="0"/>
              <a:t>StandardIO.readReal</a:t>
            </a:r>
            <a:r>
              <a:rPr lang="en-US" sz="1600" dirty="0" smtClean="0"/>
              <a:t> </a:t>
            </a:r>
          </a:p>
          <a:p>
            <a:pPr marL="0" indent="0">
              <a:buNone/>
            </a:pPr>
            <a:r>
              <a:rPr lang="en-US" sz="1600" b="1" dirty="0" smtClean="0"/>
              <a:t>if</a:t>
            </a:r>
            <a:r>
              <a:rPr lang="en-US" sz="1600" dirty="0" smtClean="0"/>
              <a:t> a = 0 </a:t>
            </a:r>
            <a:r>
              <a:rPr lang="en-US" sz="1600" b="1" dirty="0" smtClean="0"/>
              <a:t>then  </a:t>
            </a:r>
            <a:r>
              <a:rPr lang="en-US" sz="1600" dirty="0" err="1" smtClean="0"/>
              <a:t>StandardIO.put</a:t>
            </a:r>
            <a:r>
              <a:rPr lang="en-US" sz="1600" dirty="0" smtClean="0"/>
              <a:t> (“That is not a square equation!!!\n”)  </a:t>
            </a:r>
            <a:r>
              <a:rPr lang="en-US" sz="1600" b="1" dirty="0" smtClean="0"/>
              <a:t>else</a:t>
            </a:r>
          </a:p>
          <a:p>
            <a:pPr marL="0" indent="0">
              <a:buNone/>
            </a:pPr>
            <a:r>
              <a:rPr lang="en-US" sz="1600" dirty="0" smtClean="0"/>
              <a:t>	b </a:t>
            </a:r>
            <a:r>
              <a:rPr lang="en-US" sz="1600" b="1" dirty="0" smtClean="0"/>
              <a:t>is</a:t>
            </a:r>
            <a:r>
              <a:rPr lang="en-US" sz="1600" dirty="0" smtClean="0"/>
              <a:t> </a:t>
            </a:r>
            <a:r>
              <a:rPr lang="en-US" sz="1600" dirty="0" err="1" smtClean="0"/>
              <a:t>StandardIO.readReal</a:t>
            </a:r>
            <a:r>
              <a:rPr lang="en-US" sz="1600" dirty="0" smtClean="0"/>
              <a:t> </a:t>
            </a:r>
            <a:endParaRPr lang="en-US" sz="1600" dirty="0"/>
          </a:p>
          <a:p>
            <a:pPr marL="0" indent="0">
              <a:buNone/>
            </a:pPr>
            <a:r>
              <a:rPr lang="en-US" sz="1600" dirty="0" smtClean="0"/>
              <a:t>	c </a:t>
            </a:r>
            <a:r>
              <a:rPr lang="en-US" sz="1600" b="1" dirty="0"/>
              <a:t>is</a:t>
            </a:r>
            <a:r>
              <a:rPr lang="en-US" sz="1600" dirty="0"/>
              <a:t> </a:t>
            </a:r>
            <a:r>
              <a:rPr lang="en-US" sz="1600" dirty="0" err="1" smtClean="0"/>
              <a:t>StandardIO.readReal</a:t>
            </a:r>
            <a:r>
              <a:rPr lang="en-US" sz="1600" dirty="0" smtClean="0"/>
              <a:t> </a:t>
            </a:r>
            <a:endParaRPr lang="en-US" sz="1600" dirty="0"/>
          </a:p>
          <a:p>
            <a:pPr marL="0" indent="0">
              <a:buNone/>
            </a:pPr>
            <a:r>
              <a:rPr lang="en-US" sz="1600" dirty="0" smtClean="0"/>
              <a:t>	x </a:t>
            </a:r>
            <a:r>
              <a:rPr lang="en-US" sz="1600" b="1" dirty="0"/>
              <a:t>is</a:t>
            </a:r>
            <a:r>
              <a:rPr lang="en-US" sz="1600" dirty="0"/>
              <a:t> </a:t>
            </a:r>
            <a:r>
              <a:rPr lang="en-US" sz="1600" dirty="0" smtClean="0"/>
              <a:t>g (a, b, c)</a:t>
            </a:r>
          </a:p>
          <a:p>
            <a:pPr marL="0" indent="0">
              <a:buNone/>
            </a:pPr>
            <a:r>
              <a:rPr lang="en-US" sz="1600" b="1" dirty="0" smtClean="0"/>
              <a:t>	if</a:t>
            </a:r>
            <a:r>
              <a:rPr lang="en-US" sz="1600" dirty="0" smtClean="0"/>
              <a:t> </a:t>
            </a:r>
            <a:r>
              <a:rPr lang="en-US" sz="1600" dirty="0" err="1" smtClean="0"/>
              <a:t>x.count</a:t>
            </a:r>
            <a:r>
              <a:rPr lang="en-US" sz="1600" dirty="0" smtClean="0"/>
              <a:t> = 2 </a:t>
            </a:r>
            <a:r>
              <a:rPr lang="en-US" sz="1600" b="1" dirty="0" smtClean="0"/>
              <a:t>then</a:t>
            </a:r>
          </a:p>
          <a:p>
            <a:pPr marL="0" indent="0">
              <a:buNone/>
            </a:pPr>
            <a:r>
              <a:rPr lang="en-US" sz="1600" dirty="0"/>
              <a:t>	</a:t>
            </a:r>
            <a:r>
              <a:rPr lang="en-US" sz="1600" dirty="0" smtClean="0"/>
              <a:t>	</a:t>
            </a:r>
            <a:r>
              <a:rPr lang="en-US" sz="1600" dirty="0" err="1" smtClean="0"/>
              <a:t>StandardIO.put</a:t>
            </a:r>
            <a:r>
              <a:rPr lang="en-US" sz="1600" dirty="0" smtClean="0"/>
              <a:t> (“X1= ”, x [1], “\n”, “X2 = ”, x[2], “\n”)</a:t>
            </a:r>
          </a:p>
          <a:p>
            <a:pPr marL="0" indent="0">
              <a:buNone/>
            </a:pPr>
            <a:r>
              <a:rPr lang="en-US" sz="1600" b="1" dirty="0" smtClean="0"/>
              <a:t>	else</a:t>
            </a:r>
          </a:p>
          <a:p>
            <a:pPr marL="0" indent="0">
              <a:buNone/>
            </a:pPr>
            <a:r>
              <a:rPr lang="en-US" sz="1600" dirty="0"/>
              <a:t>	</a:t>
            </a:r>
            <a:r>
              <a:rPr lang="en-US" sz="1600" dirty="0" smtClean="0"/>
              <a:t>	</a:t>
            </a:r>
            <a:r>
              <a:rPr lang="en-US" sz="1600" dirty="0" err="1" smtClean="0"/>
              <a:t>StandardIO.put</a:t>
            </a:r>
            <a:r>
              <a:rPr lang="en-US" sz="1600" dirty="0" smtClean="0"/>
              <a:t> (“Equation with coefficients a= ”, a, “, b = ”, b, “, c = ”, 			c, “ has no valid square equation roots”)</a:t>
            </a:r>
            <a:endParaRPr lang="en-US" sz="1600" dirty="0"/>
          </a:p>
          <a:p>
            <a:pPr marL="0" indent="0">
              <a:buNone/>
            </a:pPr>
            <a:r>
              <a:rPr lang="en-US" sz="1600" b="1" dirty="0" smtClean="0"/>
              <a:t>	end</a:t>
            </a:r>
          </a:p>
          <a:p>
            <a:pPr marL="0" indent="0">
              <a:buNone/>
            </a:pPr>
            <a:r>
              <a:rPr lang="en-US" sz="1600" b="1" dirty="0" smtClean="0"/>
              <a:t>end</a:t>
            </a:r>
            <a:endParaRPr lang="en-US" sz="1800" dirty="0"/>
          </a:p>
        </p:txBody>
      </p:sp>
      <p:sp>
        <p:nvSpPr>
          <p:cNvPr id="3" name="Title 2"/>
          <p:cNvSpPr>
            <a:spLocks noGrp="1"/>
          </p:cNvSpPr>
          <p:nvPr>
            <p:ph type="title"/>
          </p:nvPr>
        </p:nvSpPr>
        <p:spPr>
          <a:xfrm>
            <a:off x="187200" y="-95540"/>
            <a:ext cx="8229600" cy="561104"/>
          </a:xfrm>
        </p:spPr>
        <p:txBody>
          <a:bodyPr/>
          <a:lstStyle/>
          <a:p>
            <a:r>
              <a:rPr lang="en-US" dirty="0">
                <a:solidFill>
                  <a:schemeClr val="tx1"/>
                </a:solidFill>
              </a:rPr>
              <a:t>Routine </a:t>
            </a:r>
            <a:r>
              <a:rPr lang="en-US" dirty="0" smtClean="0">
                <a:solidFill>
                  <a:schemeClr val="tx1"/>
                </a:solidFill>
              </a:rPr>
              <a:t>types - example</a:t>
            </a:r>
            <a:endParaRPr lang="en-US" dirty="0">
              <a:solidFill>
                <a:schemeClr val="tx1"/>
              </a:solidFill>
            </a:endParaRPr>
          </a:p>
        </p:txBody>
      </p:sp>
    </p:spTree>
    <p:extLst>
      <p:ext uri="{BB962C8B-B14F-4D97-AF65-F5344CB8AC3E}">
        <p14:creationId xmlns:p14="http://schemas.microsoft.com/office/powerpoint/2010/main" val="4120069774"/>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Stealing from </a:t>
            </a:r>
            <a:r>
              <a:rPr lang="en-US" dirty="0">
                <a:hlinkClick r:id="rId2"/>
              </a:rPr>
              <a:t>http://se.ethz.ch/~</a:t>
            </a:r>
            <a:r>
              <a:rPr lang="en-US" dirty="0" smtClean="0">
                <a:hlinkClick r:id="rId2"/>
              </a:rPr>
              <a:t>meyer/publications/concurrency/scoop_laser.pdf</a:t>
            </a:r>
            <a:r>
              <a:rPr lang="en-US" dirty="0"/>
              <a:t> and </a:t>
            </a:r>
            <a:r>
              <a:rPr lang="en-US" dirty="0">
                <a:hlinkClick r:id="rId3"/>
              </a:rPr>
              <a:t>http://cme.ethz.ch/scoop</a:t>
            </a:r>
            <a:r>
              <a:rPr lang="en-US" dirty="0" smtClean="0">
                <a:hlinkClick r:id="rId3"/>
              </a:rPr>
              <a:t>/</a:t>
            </a:r>
            <a:endParaRPr lang="en-US" dirty="0" smtClean="0"/>
          </a:p>
          <a:p>
            <a:endParaRPr lang="en-US" dirty="0"/>
          </a:p>
          <a:p>
            <a:endParaRPr lang="en-US" dirty="0"/>
          </a:p>
          <a:p>
            <a:r>
              <a:rPr lang="en-US" dirty="0" smtClean="0"/>
              <a:t>&lt;WIP&gt;</a:t>
            </a:r>
            <a:endParaRPr lang="en-US" dirty="0"/>
          </a:p>
        </p:txBody>
      </p:sp>
      <p:sp>
        <p:nvSpPr>
          <p:cNvPr id="3" name="Title 2"/>
          <p:cNvSpPr>
            <a:spLocks noGrp="1"/>
          </p:cNvSpPr>
          <p:nvPr>
            <p:ph type="title"/>
          </p:nvPr>
        </p:nvSpPr>
        <p:spPr/>
        <p:txBody>
          <a:bodyPr/>
          <a:lstStyle/>
          <a:p>
            <a:r>
              <a:rPr lang="en-US" dirty="0">
                <a:solidFill>
                  <a:schemeClr val="tx1"/>
                </a:solidFill>
              </a:rPr>
              <a:t>Simple </a:t>
            </a:r>
            <a:r>
              <a:rPr lang="en-US" dirty="0" smtClean="0">
                <a:solidFill>
                  <a:schemeClr val="tx1"/>
                </a:solidFill>
              </a:rPr>
              <a:t>concurrency</a:t>
            </a:r>
            <a:endParaRPr lang="en-US" dirty="0">
              <a:solidFill>
                <a:schemeClr val="tx1"/>
              </a:solidFill>
            </a:endParaRPr>
          </a:p>
        </p:txBody>
      </p:sp>
    </p:spTree>
    <p:extLst>
      <p:ext uri="{BB962C8B-B14F-4D97-AF65-F5344CB8AC3E}">
        <p14:creationId xmlns:p14="http://schemas.microsoft.com/office/powerpoint/2010/main" val="3404543071"/>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dirty="0"/>
              <a:t>/*There are only </a:t>
            </a:r>
            <a:r>
              <a:rPr lang="en-US" sz="2800" dirty="0" smtClean="0"/>
              <a:t>1 </a:t>
            </a:r>
            <a:r>
              <a:rPr lang="en-US" sz="2800" dirty="0"/>
              <a:t>predefined </a:t>
            </a:r>
            <a:r>
              <a:rPr lang="en-US" sz="2800" dirty="0" smtClean="0"/>
              <a:t>unit - Bit. </a:t>
            </a:r>
            <a:r>
              <a:rPr lang="en-US" sz="2800" dirty="0"/>
              <a:t>So, all other </a:t>
            </a:r>
            <a:r>
              <a:rPr lang="en-US" sz="2800" dirty="0" smtClean="0"/>
              <a:t>units </a:t>
            </a:r>
            <a:r>
              <a:rPr lang="en-US" sz="2800" dirty="0"/>
              <a:t>can be constructed from </a:t>
            </a:r>
            <a:r>
              <a:rPr lang="en-US" sz="2800" dirty="0" smtClean="0"/>
              <a:t>Bit</a:t>
            </a:r>
          </a:p>
          <a:p>
            <a:pPr marL="0" indent="0">
              <a:buNone/>
            </a:pPr>
            <a:r>
              <a:rPr lang="en-US" sz="2800" dirty="0" smtClean="0"/>
              <a:t>Can we call Platform a predefined module – not sure </a:t>
            </a:r>
            <a:r>
              <a:rPr lang="en-US" sz="2800" dirty="0" smtClean="0">
                <a:sym typeface="Wingdings" panose="05000000000000000000" pitchFamily="2" charset="2"/>
              </a:rPr>
              <a:t> It is just an essential part of the Kernel library (</a:t>
            </a:r>
            <a:r>
              <a:rPr lang="en-US" sz="2800" dirty="0" err="1" smtClean="0">
                <a:sym typeface="Wingdings" panose="05000000000000000000" pitchFamily="2" charset="2"/>
              </a:rPr>
              <a:t>libc</a:t>
            </a:r>
            <a:r>
              <a:rPr lang="en-US" sz="2800" dirty="0" smtClean="0">
                <a:sym typeface="Wingdings" panose="05000000000000000000" pitchFamily="2" charset="2"/>
              </a:rPr>
              <a:t> )*/</a:t>
            </a:r>
          </a:p>
          <a:p>
            <a:pPr marL="0" indent="0">
              <a:buNone/>
            </a:pPr>
            <a:r>
              <a:rPr lang="en-US" sz="2800" b="1" dirty="0" smtClean="0"/>
              <a:t>unit</a:t>
            </a:r>
            <a:r>
              <a:rPr lang="en-US" sz="2800" dirty="0" smtClean="0"/>
              <a:t> Platform //</a:t>
            </a:r>
            <a:r>
              <a:rPr lang="en-US" sz="2800" dirty="0"/>
              <a:t>In fact we define ILP here </a:t>
            </a:r>
            <a:r>
              <a:rPr lang="en-US" sz="2800" dirty="0" smtClean="0"/>
              <a:t>…</a:t>
            </a:r>
          </a:p>
          <a:p>
            <a:pPr marL="0" indent="0">
              <a:buNone/>
            </a:pPr>
            <a:r>
              <a:rPr lang="en-US" sz="2800" dirty="0"/>
              <a:t>	</a:t>
            </a:r>
            <a:r>
              <a:rPr lang="en-US" sz="2800" b="1" dirty="0" err="1" smtClean="0"/>
              <a:t>const</a:t>
            </a:r>
            <a:r>
              <a:rPr lang="en-US" sz="2800" dirty="0" smtClean="0"/>
              <a:t> </a:t>
            </a:r>
            <a:r>
              <a:rPr lang="en-US" sz="2800" dirty="0" err="1" smtClean="0"/>
              <a:t>integerBits</a:t>
            </a:r>
            <a:r>
              <a:rPr lang="en-US" sz="2800" dirty="0" smtClean="0"/>
              <a:t> </a:t>
            </a:r>
            <a:r>
              <a:rPr lang="en-US" sz="2800" b="1" dirty="0"/>
              <a:t>is</a:t>
            </a:r>
            <a:r>
              <a:rPr lang="en-US" sz="2800" dirty="0" smtClean="0"/>
              <a:t> </a:t>
            </a:r>
            <a:r>
              <a:rPr lang="en-US" sz="2800" dirty="0" err="1" smtClean="0"/>
              <a:t>integerBytes</a:t>
            </a:r>
            <a:r>
              <a:rPr lang="en-US" sz="2800" dirty="0" smtClean="0"/>
              <a:t> * </a:t>
            </a:r>
            <a:r>
              <a:rPr lang="en-US" sz="2800" dirty="0" err="1" smtClean="0"/>
              <a:t>bitsInByte</a:t>
            </a:r>
            <a:r>
              <a:rPr lang="en-US" sz="2800" dirty="0" smtClean="0"/>
              <a:t> /* Type deduction works here – no need to mention Integer */</a:t>
            </a:r>
          </a:p>
          <a:p>
            <a:pPr marL="0" indent="0">
              <a:buNone/>
            </a:pPr>
            <a:r>
              <a:rPr lang="en-US" sz="2800" dirty="0" smtClean="0"/>
              <a:t>	</a:t>
            </a:r>
            <a:r>
              <a:rPr lang="en-US" sz="2800" b="1" dirty="0" err="1" smtClean="0"/>
              <a:t>const</a:t>
            </a:r>
            <a:r>
              <a:rPr lang="en-US" sz="2800" dirty="0" smtClean="0"/>
              <a:t> </a:t>
            </a:r>
            <a:r>
              <a:rPr lang="en-US" sz="2800" dirty="0" err="1" smtClean="0"/>
              <a:t>integerBytes</a:t>
            </a:r>
            <a:r>
              <a:rPr lang="en-US" sz="2800" dirty="0" smtClean="0"/>
              <a:t> </a:t>
            </a:r>
            <a:r>
              <a:rPr lang="en-US" sz="2800" b="1" dirty="0" smtClean="0"/>
              <a:t>is</a:t>
            </a:r>
            <a:r>
              <a:rPr lang="en-US" sz="2800" dirty="0" smtClean="0"/>
              <a:t> 4</a:t>
            </a:r>
          </a:p>
          <a:p>
            <a:pPr marL="0" indent="0">
              <a:buNone/>
            </a:pPr>
            <a:r>
              <a:rPr lang="en-US" sz="2800" dirty="0"/>
              <a:t>	</a:t>
            </a:r>
            <a:r>
              <a:rPr lang="en-US" sz="2800" b="1" dirty="0" err="1" smtClean="0"/>
              <a:t>const</a:t>
            </a:r>
            <a:r>
              <a:rPr lang="en-US" sz="2800" dirty="0" smtClean="0"/>
              <a:t> </a:t>
            </a:r>
            <a:r>
              <a:rPr lang="en-US" sz="2800" dirty="0" err="1" smtClean="0"/>
              <a:t>realBits</a:t>
            </a:r>
            <a:r>
              <a:rPr lang="en-US" sz="2800" dirty="0" smtClean="0"/>
              <a:t> </a:t>
            </a:r>
            <a:r>
              <a:rPr lang="en-US" sz="2800" b="1" dirty="0" smtClean="0"/>
              <a:t>is</a:t>
            </a:r>
            <a:r>
              <a:rPr lang="en-US" sz="2800" dirty="0" smtClean="0"/>
              <a:t> </a:t>
            </a:r>
            <a:r>
              <a:rPr lang="en-US" sz="2800" dirty="0" err="1" smtClean="0"/>
              <a:t>realBytes</a:t>
            </a:r>
            <a:r>
              <a:rPr lang="en-US" sz="2800" dirty="0" smtClean="0"/>
              <a:t> * </a:t>
            </a:r>
            <a:r>
              <a:rPr lang="en-US" sz="2800" dirty="0" err="1" smtClean="0"/>
              <a:t>bitsInByte</a:t>
            </a:r>
            <a:endParaRPr lang="en-US" sz="2800" dirty="0"/>
          </a:p>
          <a:p>
            <a:pPr marL="0" indent="0">
              <a:buNone/>
            </a:pPr>
            <a:r>
              <a:rPr lang="en-US" sz="2800" dirty="0"/>
              <a:t>	</a:t>
            </a:r>
            <a:r>
              <a:rPr lang="en-US" sz="2800" b="1" dirty="0" err="1" smtClean="0"/>
              <a:t>const</a:t>
            </a:r>
            <a:r>
              <a:rPr lang="en-US" sz="2800" dirty="0" smtClean="0"/>
              <a:t> </a:t>
            </a:r>
            <a:r>
              <a:rPr lang="en-US" sz="2800" dirty="0" err="1" smtClean="0"/>
              <a:t>realBytes</a:t>
            </a:r>
            <a:r>
              <a:rPr lang="en-US" sz="2800" dirty="0" smtClean="0"/>
              <a:t> </a:t>
            </a:r>
            <a:r>
              <a:rPr lang="en-US" sz="2800" b="1" dirty="0" smtClean="0"/>
              <a:t>is</a:t>
            </a:r>
            <a:r>
              <a:rPr lang="en-US" sz="2800" dirty="0" smtClean="0"/>
              <a:t> 8</a:t>
            </a:r>
            <a:endParaRPr lang="en-US" sz="2800" dirty="0"/>
          </a:p>
          <a:p>
            <a:pPr marL="0" indent="0">
              <a:buNone/>
            </a:pPr>
            <a:r>
              <a:rPr lang="en-US" sz="2800" dirty="0"/>
              <a:t>	</a:t>
            </a:r>
            <a:r>
              <a:rPr lang="en-US" sz="2800" b="1" dirty="0" err="1" smtClean="0"/>
              <a:t>const</a:t>
            </a:r>
            <a:r>
              <a:rPr lang="en-US" sz="2800" dirty="0" smtClean="0"/>
              <a:t> </a:t>
            </a:r>
            <a:r>
              <a:rPr lang="en-US" sz="2800" dirty="0" err="1" smtClean="0"/>
              <a:t>bitsInByte</a:t>
            </a:r>
            <a:r>
              <a:rPr lang="en-US" sz="2800" dirty="0" smtClean="0"/>
              <a:t> </a:t>
            </a:r>
            <a:r>
              <a:rPr lang="en-US" sz="2800" b="1" dirty="0" smtClean="0"/>
              <a:t>is</a:t>
            </a:r>
            <a:r>
              <a:rPr lang="en-US" sz="2800" dirty="0" smtClean="0"/>
              <a:t> 8</a:t>
            </a:r>
          </a:p>
          <a:p>
            <a:pPr marL="0" indent="0">
              <a:buNone/>
            </a:pPr>
            <a:r>
              <a:rPr lang="en-US" sz="2800" b="1" dirty="0" smtClean="0"/>
              <a:t>end</a:t>
            </a:r>
            <a:endParaRPr lang="en-US" sz="2800" b="1"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3987230703"/>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b="1" dirty="0" err="1"/>
              <a:t>v</a:t>
            </a:r>
            <a:r>
              <a:rPr lang="en-US" sz="2800" b="1" dirty="0" err="1" smtClean="0"/>
              <a:t>al</a:t>
            </a:r>
            <a:r>
              <a:rPr lang="en-US" sz="2800" b="1" dirty="0" smtClean="0"/>
              <a:t> unit</a:t>
            </a:r>
            <a:r>
              <a:rPr lang="en-US" sz="2800" dirty="0" smtClean="0"/>
              <a:t> Bit [N</a:t>
            </a:r>
            <a:r>
              <a:rPr lang="en-US" sz="2800" b="1" dirty="0" smtClean="0"/>
              <a:t>:</a:t>
            </a:r>
            <a:r>
              <a:rPr lang="en-US" sz="2800" dirty="0" smtClean="0"/>
              <a:t> Integer]</a:t>
            </a:r>
          </a:p>
          <a:p>
            <a:pPr marL="0" indent="0">
              <a:buNone/>
            </a:pPr>
            <a:r>
              <a:rPr lang="en-US" sz="2800" b="1" dirty="0" smtClean="0"/>
              <a:t>	</a:t>
            </a:r>
            <a:r>
              <a:rPr lang="en-US" sz="2800" dirty="0" smtClean="0"/>
              <a:t>() </a:t>
            </a:r>
            <a:r>
              <a:rPr lang="en-US" sz="2800" dirty="0"/>
              <a:t>(index: </a:t>
            </a:r>
            <a:r>
              <a:rPr lang="en-US" sz="2800" dirty="0" smtClean="0"/>
              <a:t>Integer; value: Boolean)</a:t>
            </a:r>
          </a:p>
          <a:p>
            <a:pPr marL="0" indent="0">
              <a:buNone/>
            </a:pPr>
            <a:r>
              <a:rPr lang="en-US" sz="2800" b="1" dirty="0"/>
              <a:t>	</a:t>
            </a:r>
            <a:r>
              <a:rPr lang="en-US" sz="2800" b="1" dirty="0" smtClean="0"/>
              <a:t>	require </a:t>
            </a:r>
            <a:r>
              <a:rPr lang="en-US" sz="2800" dirty="0" smtClean="0"/>
              <a:t>index </a:t>
            </a:r>
            <a:r>
              <a:rPr lang="en-US" sz="2800" b="1" dirty="0" smtClean="0"/>
              <a:t>in</a:t>
            </a:r>
            <a:r>
              <a:rPr lang="en-US" sz="2800" dirty="0" smtClean="0"/>
              <a:t> 0..N /// Valid index</a:t>
            </a:r>
          </a:p>
          <a:p>
            <a:pPr marL="0" indent="0">
              <a:buNone/>
            </a:pPr>
            <a:r>
              <a:rPr lang="en-US" sz="2800" b="1" dirty="0" smtClean="0"/>
              <a:t>	alias</a:t>
            </a:r>
            <a:r>
              <a:rPr lang="en-US" sz="2800" dirty="0" smtClean="0"/>
              <a:t> () </a:t>
            </a:r>
            <a:r>
              <a:rPr lang="en-US" sz="2800" dirty="0"/>
              <a:t>(index: Integer): </a:t>
            </a:r>
            <a:r>
              <a:rPr lang="en-US" sz="2800" dirty="0" smtClean="0"/>
              <a:t>Boolean</a:t>
            </a:r>
          </a:p>
          <a:p>
            <a:pPr marL="0" indent="0">
              <a:buNone/>
            </a:pPr>
            <a:r>
              <a:rPr lang="en-US" sz="2800" b="1" dirty="0"/>
              <a:t>		require </a:t>
            </a:r>
            <a:r>
              <a:rPr lang="en-US" sz="2800" dirty="0" smtClean="0"/>
              <a:t>index </a:t>
            </a:r>
            <a:r>
              <a:rPr lang="en-US" sz="2800" b="1" dirty="0"/>
              <a:t>in</a:t>
            </a:r>
            <a:r>
              <a:rPr lang="en-US" sz="2800" dirty="0"/>
              <a:t> 0..N /// Valid index</a:t>
            </a:r>
          </a:p>
          <a:p>
            <a:pPr marL="0" indent="0">
              <a:buNone/>
            </a:pPr>
            <a:r>
              <a:rPr lang="en-US" sz="2800" b="1" dirty="0" smtClean="0"/>
              <a:t>	</a:t>
            </a:r>
            <a:r>
              <a:rPr lang="en-US" sz="2800" dirty="0" smtClean="0"/>
              <a:t>^ (distance: Integer): </a:t>
            </a:r>
            <a:r>
              <a:rPr lang="en-US" sz="2800" b="1" dirty="0" smtClean="0"/>
              <a:t>like this</a:t>
            </a:r>
          </a:p>
          <a:p>
            <a:pPr marL="0" indent="0">
              <a:buNone/>
            </a:pPr>
            <a:r>
              <a:rPr lang="en-US" sz="2800" b="1" dirty="0"/>
              <a:t>	</a:t>
            </a:r>
            <a:r>
              <a:rPr lang="en-US" sz="2800" b="1" dirty="0" smtClean="0"/>
              <a:t>and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smtClean="0"/>
              <a:t>	or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a:t>	</a:t>
            </a:r>
            <a:r>
              <a:rPr lang="en-US" sz="2800" b="1" dirty="0" err="1" smtClean="0"/>
              <a:t>xor</a:t>
            </a:r>
            <a:r>
              <a:rPr lang="en-US" sz="2800" b="1" dirty="0" smtClean="0"/>
              <a:t> </a:t>
            </a:r>
            <a:r>
              <a:rPr lang="en-US" sz="2800" dirty="0"/>
              <a:t>(other: </a:t>
            </a:r>
            <a:r>
              <a:rPr lang="en-US" sz="2800" b="1" dirty="0"/>
              <a:t>like this</a:t>
            </a:r>
            <a:r>
              <a:rPr lang="en-US" sz="2800" dirty="0"/>
              <a:t>): </a:t>
            </a:r>
            <a:r>
              <a:rPr lang="en-US" sz="2800" b="1" dirty="0"/>
              <a:t>like this</a:t>
            </a:r>
          </a:p>
          <a:p>
            <a:pPr marL="0" indent="0">
              <a:buNone/>
            </a:pPr>
            <a:r>
              <a:rPr lang="en-US" sz="2800" b="1" dirty="0"/>
              <a:t>	</a:t>
            </a:r>
            <a:r>
              <a:rPr lang="en-US" sz="2800" b="1" dirty="0" smtClean="0"/>
              <a:t>=&gt; </a:t>
            </a:r>
            <a:r>
              <a:rPr lang="en-US" sz="2800" dirty="0"/>
              <a:t>(other: </a:t>
            </a:r>
            <a:r>
              <a:rPr lang="en-US" sz="2800" b="1" dirty="0"/>
              <a:t>like this</a:t>
            </a:r>
            <a:r>
              <a:rPr lang="en-US" sz="2800" dirty="0"/>
              <a:t>): </a:t>
            </a:r>
            <a:r>
              <a:rPr lang="en-US" sz="2800" b="1" dirty="0"/>
              <a:t>like this</a:t>
            </a:r>
          </a:p>
          <a:p>
            <a:pPr marL="0" indent="0">
              <a:buNone/>
            </a:pPr>
            <a:r>
              <a:rPr lang="en-US" sz="2800" b="1" dirty="0" smtClean="0"/>
              <a:t>Invariant this and this = this</a:t>
            </a:r>
          </a:p>
          <a:p>
            <a:pPr marL="0" indent="0">
              <a:buNone/>
            </a:pPr>
            <a:r>
              <a:rPr lang="en-US" sz="2800" b="1" dirty="0" smtClean="0"/>
              <a:t>end // </a:t>
            </a:r>
            <a:r>
              <a:rPr lang="en-US" sz="2800" dirty="0" smtClean="0"/>
              <a:t>Bit</a:t>
            </a:r>
            <a:endParaRPr lang="en-US" sz="2800"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1067651019"/>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750014"/>
            <a:ext cx="8563510" cy="5376150"/>
          </a:xfrm>
        </p:spPr>
        <p:txBody>
          <a:bodyPr/>
          <a:lstStyle/>
          <a:p>
            <a:pPr marL="0" indent="0">
              <a:buNone/>
            </a:pPr>
            <a:r>
              <a:rPr lang="en-US" sz="2000" b="1" dirty="0" smtClean="0"/>
              <a:t>abstract unit </a:t>
            </a:r>
            <a:r>
              <a:rPr lang="en-US" sz="2000" dirty="0" smtClean="0"/>
              <a:t>Numeric</a:t>
            </a:r>
          </a:p>
          <a:p>
            <a:pPr marL="0" indent="0">
              <a:buNone/>
            </a:pPr>
            <a:r>
              <a:rPr lang="en-US" sz="2000" dirty="0" smtClean="0"/>
              <a:t>	one: </a:t>
            </a:r>
            <a:r>
              <a:rPr lang="en-US" sz="2000" b="1" dirty="0" smtClean="0"/>
              <a:t>like</a:t>
            </a:r>
            <a:r>
              <a:rPr lang="en-US" sz="2000" dirty="0" smtClean="0"/>
              <a:t> </a:t>
            </a:r>
            <a:r>
              <a:rPr lang="en-US" sz="2000" b="1" dirty="0" smtClean="0"/>
              <a:t>this</a:t>
            </a:r>
            <a:r>
              <a:rPr lang="en-US" sz="2000" dirty="0" smtClean="0"/>
              <a:t> </a:t>
            </a:r>
            <a:r>
              <a:rPr lang="en-US" sz="2000" b="1" dirty="0" smtClean="0"/>
              <a:t>is abstract end</a:t>
            </a:r>
          </a:p>
          <a:p>
            <a:pPr marL="0" indent="0">
              <a:buNone/>
            </a:pPr>
            <a:r>
              <a:rPr lang="en-US" sz="2000" dirty="0"/>
              <a:t>	</a:t>
            </a:r>
            <a:r>
              <a:rPr lang="en-US" sz="2000" dirty="0" smtClean="0"/>
              <a:t>zero: </a:t>
            </a:r>
            <a:r>
              <a:rPr lang="en-US" sz="2000" b="1" dirty="0" smtClean="0"/>
              <a:t>like</a:t>
            </a:r>
            <a:r>
              <a:rPr lang="en-US" sz="2000" dirty="0" smtClean="0"/>
              <a:t> </a:t>
            </a:r>
            <a:r>
              <a:rPr lang="en-US" sz="2000" b="1" dirty="0" smtClean="0"/>
              <a:t>this</a:t>
            </a:r>
            <a:r>
              <a:rPr lang="en-US" sz="2000" dirty="0" smtClean="0"/>
              <a:t> </a:t>
            </a:r>
            <a:r>
              <a:rPr lang="en-US" sz="2000" b="1" dirty="0" smtClean="0"/>
              <a:t>is abstract end</a:t>
            </a:r>
          </a:p>
          <a:p>
            <a:pPr marL="0" indent="0">
              <a:buNone/>
            </a:pPr>
            <a:r>
              <a:rPr lang="en-US" sz="2000" dirty="0" smtClean="0"/>
              <a:t>	add alias “+” (other: </a:t>
            </a:r>
            <a:r>
              <a:rPr lang="en-US" sz="2000" b="1" dirty="0" smtClean="0"/>
              <a:t>like</a:t>
            </a:r>
            <a:r>
              <a:rPr lang="en-US" sz="2000" dirty="0" smtClean="0"/>
              <a:t> </a:t>
            </a:r>
            <a:r>
              <a:rPr lang="en-US" sz="2000" b="1" dirty="0" smtClean="0"/>
              <a:t>this</a:t>
            </a:r>
            <a:r>
              <a:rPr lang="en-US" sz="2000" dirty="0" smtClean="0"/>
              <a:t>): </a:t>
            </a:r>
            <a:r>
              <a:rPr lang="en-US" sz="2000" b="1" dirty="0" smtClean="0"/>
              <a:t>like this is abstract end</a:t>
            </a:r>
          </a:p>
          <a:p>
            <a:pPr marL="0" indent="0">
              <a:buNone/>
            </a:pPr>
            <a:r>
              <a:rPr lang="en-US" sz="2000" dirty="0"/>
              <a:t>	</a:t>
            </a:r>
            <a:r>
              <a:rPr lang="en-US" sz="2000" dirty="0" smtClean="0"/>
              <a:t>multiply </a:t>
            </a:r>
            <a:r>
              <a:rPr lang="en-US" sz="2000" dirty="0"/>
              <a:t>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endParaRPr lang="en-US" sz="2000" b="1" dirty="0"/>
          </a:p>
          <a:p>
            <a:pPr marL="0" indent="0">
              <a:buNone/>
            </a:pPr>
            <a:r>
              <a:rPr lang="en-US" sz="2000" dirty="0" smtClean="0"/>
              <a:t>	subtract </a:t>
            </a:r>
            <a:r>
              <a:rPr lang="en-US" sz="2000" dirty="0"/>
              <a:t> 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p>
          <a:p>
            <a:pPr marL="0" indent="0">
              <a:buNone/>
            </a:pPr>
            <a:r>
              <a:rPr lang="en-US" sz="2000" dirty="0"/>
              <a:t>	</a:t>
            </a:r>
            <a:r>
              <a:rPr lang="en-US" sz="2000" dirty="0" smtClean="0"/>
              <a:t>divide  </a:t>
            </a:r>
            <a:r>
              <a:rPr lang="en-US" sz="2000" dirty="0"/>
              <a:t>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endParaRPr lang="en-US" sz="2000" b="1" dirty="0"/>
          </a:p>
          <a:p>
            <a:pPr marL="0" indent="0">
              <a:buNone/>
            </a:pPr>
            <a:endParaRPr lang="en-US" sz="2000" dirty="0" smtClean="0"/>
          </a:p>
          <a:p>
            <a:pPr marL="0" indent="0">
              <a:buNone/>
            </a:pPr>
            <a:r>
              <a:rPr lang="en-US" sz="2000" b="1" dirty="0" smtClean="0"/>
              <a:t>invariant</a:t>
            </a:r>
          </a:p>
          <a:p>
            <a:pPr marL="0" indent="0">
              <a:buNone/>
            </a:pPr>
            <a:r>
              <a:rPr lang="en-US" sz="2000" b="1" dirty="0" smtClean="0"/>
              <a:t>	this</a:t>
            </a:r>
            <a:r>
              <a:rPr lang="en-US" sz="2000" dirty="0" smtClean="0"/>
              <a:t> + zero = </a:t>
            </a:r>
            <a:r>
              <a:rPr lang="en-US" sz="2000" b="1" dirty="0" smtClean="0"/>
              <a:t>this /// </a:t>
            </a:r>
            <a:r>
              <a:rPr lang="en-US" sz="2000" dirty="0"/>
              <a:t>zero definition</a:t>
            </a:r>
            <a:endParaRPr lang="en-US" sz="2000" b="1" dirty="0" smtClean="0"/>
          </a:p>
          <a:p>
            <a:pPr marL="0" indent="0">
              <a:buNone/>
            </a:pPr>
            <a:r>
              <a:rPr lang="en-US" sz="2000" dirty="0"/>
              <a:t>	</a:t>
            </a:r>
            <a:r>
              <a:rPr lang="en-US" sz="2000" b="1" dirty="0" smtClean="0"/>
              <a:t>this</a:t>
            </a:r>
            <a:r>
              <a:rPr lang="en-US" sz="2000" dirty="0" smtClean="0"/>
              <a:t> * one = </a:t>
            </a:r>
            <a:r>
              <a:rPr lang="en-US" sz="2000" b="1" dirty="0" smtClean="0"/>
              <a:t>this /// </a:t>
            </a:r>
            <a:r>
              <a:rPr lang="en-US" sz="2000" dirty="0" smtClean="0"/>
              <a:t>one definition</a:t>
            </a:r>
            <a:endParaRPr lang="en-US" sz="2000" b="1" dirty="0" smtClean="0"/>
          </a:p>
          <a:p>
            <a:pPr marL="0" indent="0">
              <a:buNone/>
            </a:pPr>
            <a:r>
              <a:rPr lang="en-US" sz="2000" b="1" dirty="0" smtClean="0"/>
              <a:t>end</a:t>
            </a:r>
            <a:endParaRPr lang="en-US" sz="2000" b="1" dirty="0"/>
          </a:p>
        </p:txBody>
      </p:sp>
      <p:sp>
        <p:nvSpPr>
          <p:cNvPr id="4" name="Title 2"/>
          <p:cNvSpPr>
            <a:spLocks noGrp="1"/>
          </p:cNvSpPr>
          <p:nvPr>
            <p:ph type="title"/>
          </p:nvPr>
        </p:nvSpPr>
        <p:spPr>
          <a:xfrm>
            <a:off x="187200" y="7200"/>
            <a:ext cx="8229600" cy="561104"/>
          </a:xfrm>
        </p:spPr>
        <p:txBody>
          <a:bodyPr/>
          <a:lstStyle/>
          <a:p>
            <a:r>
              <a:rPr lang="en-US" altLang="en-US" dirty="0" smtClean="0">
                <a:solidFill>
                  <a:schemeClr val="tx1"/>
                </a:solidFill>
              </a:rPr>
              <a:t>Core </a:t>
            </a:r>
            <a:r>
              <a:rPr lang="en-US" altLang="en-US" dirty="0">
                <a:solidFill>
                  <a:schemeClr val="tx1"/>
                </a:solidFill>
              </a:rPr>
              <a:t>classes</a:t>
            </a:r>
          </a:p>
        </p:txBody>
      </p:sp>
    </p:spTree>
    <p:extLst>
      <p:ext uri="{BB962C8B-B14F-4D97-AF65-F5344CB8AC3E}">
        <p14:creationId xmlns:p14="http://schemas.microsoft.com/office/powerpoint/2010/main" val="2520228965"/>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29017"/>
            <a:ext cx="9144000" cy="6528983"/>
          </a:xfrm>
        </p:spPr>
        <p:txBody>
          <a:bodyPr/>
          <a:lstStyle/>
          <a:p>
            <a:pPr marL="0" indent="0">
              <a:buNone/>
            </a:pPr>
            <a:r>
              <a:rPr lang="en-US" sz="1200" b="1" dirty="0" err="1"/>
              <a:t>v</a:t>
            </a:r>
            <a:r>
              <a:rPr lang="en-US" sz="1200" b="1" dirty="0" err="1" smtClean="0"/>
              <a:t>al</a:t>
            </a:r>
            <a:r>
              <a:rPr lang="en-US" sz="1200" b="1" dirty="0" smtClean="0"/>
              <a:t> unit</a:t>
            </a:r>
            <a:r>
              <a:rPr lang="en-US" sz="1200" dirty="0" smtClean="0"/>
              <a:t>  Integer </a:t>
            </a:r>
            <a:r>
              <a:rPr lang="en-US" sz="1200" b="1" dirty="0" smtClean="0"/>
              <a:t>inherit</a:t>
            </a:r>
            <a:r>
              <a:rPr lang="en-US" sz="1200" dirty="0" smtClean="0"/>
              <a:t> Numeric </a:t>
            </a:r>
            <a:r>
              <a:rPr lang="en-US" sz="1200" b="1" dirty="0" smtClean="0"/>
              <a:t>is</a:t>
            </a:r>
          </a:p>
          <a:p>
            <a:pPr marL="0" indent="0">
              <a:buNone/>
            </a:pPr>
            <a:r>
              <a:rPr lang="en-US" sz="1200" dirty="0"/>
              <a:t>	</a:t>
            </a:r>
            <a:r>
              <a:rPr lang="en-US" sz="1200" b="1" dirty="0" smtClean="0"/>
              <a:t>override</a:t>
            </a:r>
            <a:r>
              <a:rPr lang="en-US" sz="1200" dirty="0" smtClean="0"/>
              <a:t> add </a:t>
            </a:r>
            <a:r>
              <a:rPr lang="en-US" sz="1200" b="1" dirty="0" smtClean="0"/>
              <a:t>alias</a:t>
            </a:r>
            <a:r>
              <a:rPr lang="en-US" sz="1200" dirty="0" smtClean="0"/>
              <a:t> + (other: Integer): Integer </a:t>
            </a:r>
            <a:r>
              <a:rPr lang="en-US" sz="1200" b="1" dirty="0" smtClean="0"/>
              <a:t>is </a:t>
            </a:r>
          </a:p>
          <a:p>
            <a:pPr marL="0" indent="0">
              <a:buNone/>
            </a:pPr>
            <a:r>
              <a:rPr lang="en-US" sz="1200" b="1" dirty="0"/>
              <a:t>	</a:t>
            </a:r>
            <a:r>
              <a:rPr lang="en-US" sz="1200" b="1" dirty="0" smtClean="0"/>
              <a:t>	</a:t>
            </a:r>
            <a:r>
              <a:rPr lang="en-US" sz="1200" dirty="0" err="1" smtClean="0"/>
              <a:t>this.data</a:t>
            </a:r>
            <a:r>
              <a:rPr lang="en-US" sz="1200" dirty="0" smtClean="0"/>
              <a:t> + </a:t>
            </a:r>
            <a:r>
              <a:rPr lang="en-US" sz="1200" dirty="0" err="1" smtClean="0"/>
              <a:t>other.data</a:t>
            </a:r>
            <a:endParaRPr lang="en-US" sz="1200" b="1"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dirty="0" smtClean="0"/>
              <a:t>add </a:t>
            </a:r>
            <a:r>
              <a:rPr lang="en-US" sz="1200" b="1" dirty="0" smtClean="0"/>
              <a:t>alias</a:t>
            </a:r>
            <a:r>
              <a:rPr lang="en-US" sz="1200" dirty="0" smtClean="0"/>
              <a:t> + (other: Real): Real </a:t>
            </a:r>
            <a:r>
              <a:rPr lang="en-US" sz="1200" b="1" dirty="0" smtClean="0"/>
              <a:t>is </a:t>
            </a:r>
          </a:p>
          <a:p>
            <a:pPr marL="0" indent="0">
              <a:buNone/>
            </a:pPr>
            <a:r>
              <a:rPr lang="en-US" sz="1200" b="1" dirty="0"/>
              <a:t>	</a:t>
            </a:r>
            <a:r>
              <a:rPr lang="en-US" sz="1200" b="1" dirty="0" smtClean="0"/>
              <a:t>	</a:t>
            </a:r>
            <a:r>
              <a:rPr lang="en-US" sz="1200" dirty="0" smtClean="0"/>
              <a:t>this + </a:t>
            </a:r>
            <a:r>
              <a:rPr lang="en-US" sz="1200" dirty="0" err="1" smtClean="0"/>
              <a:t>other.toInteger</a:t>
            </a:r>
            <a:endParaRPr lang="en-US" sz="1200"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b="1" dirty="0"/>
              <a:t>override</a:t>
            </a:r>
            <a:r>
              <a:rPr lang="en-US" sz="1200" dirty="0"/>
              <a:t> </a:t>
            </a:r>
            <a:r>
              <a:rPr lang="en-US" sz="1200" dirty="0" smtClean="0"/>
              <a:t>multiply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subtract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divide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err="1" smtClean="0"/>
              <a:t>init</a:t>
            </a:r>
            <a:r>
              <a:rPr lang="en-US" sz="1200" dirty="0" smtClean="0"/>
              <a:t>  </a:t>
            </a:r>
            <a:r>
              <a:rPr lang="en-US" sz="1200" b="1" dirty="0"/>
              <a:t>is </a:t>
            </a:r>
            <a:r>
              <a:rPr lang="en-US" sz="1200" dirty="0" smtClean="0"/>
              <a:t>/* That is constructor provides default Integer initialization*/</a:t>
            </a:r>
          </a:p>
          <a:p>
            <a:pPr marL="0" indent="0">
              <a:buNone/>
            </a:pPr>
            <a:r>
              <a:rPr lang="en-US" sz="1200" dirty="0" smtClean="0"/>
              <a:t>		data := bx0</a:t>
            </a:r>
            <a:endParaRPr lang="en-US" sz="1200" dirty="0"/>
          </a:p>
          <a:p>
            <a:pPr marL="0" indent="0">
              <a:buNone/>
            </a:pPr>
            <a:r>
              <a:rPr lang="en-US" sz="1200" dirty="0" smtClean="0"/>
              <a:t>	</a:t>
            </a:r>
            <a:r>
              <a:rPr lang="en-US" sz="1200" b="1" dirty="0" smtClean="0"/>
              <a:t>end</a:t>
            </a:r>
          </a:p>
          <a:p>
            <a:pPr marL="0" indent="0">
              <a:buNone/>
            </a:pPr>
            <a:r>
              <a:rPr lang="en-US" sz="1200" b="1" dirty="0"/>
              <a:t>	</a:t>
            </a:r>
            <a:r>
              <a:rPr lang="en-US" sz="1200" b="1" dirty="0" err="1" smtClean="0"/>
              <a:t>init</a:t>
            </a:r>
            <a:r>
              <a:rPr lang="en-US" sz="1200" b="1" dirty="0" smtClean="0"/>
              <a:t> alias </a:t>
            </a:r>
            <a:r>
              <a:rPr lang="en-US" sz="1200" dirty="0" smtClean="0"/>
              <a:t>:= (value: Integer) </a:t>
            </a:r>
            <a:r>
              <a:rPr lang="en-US" sz="1200" b="1" dirty="0"/>
              <a:t>is</a:t>
            </a:r>
            <a:endParaRPr lang="en-US" sz="1200" dirty="0" smtClean="0"/>
          </a:p>
          <a:p>
            <a:pPr marL="0" indent="0">
              <a:buNone/>
            </a:pPr>
            <a:r>
              <a:rPr lang="en-US" sz="1200" b="1" dirty="0"/>
              <a:t>	</a:t>
            </a:r>
            <a:r>
              <a:rPr lang="en-US" sz="1200" b="1" dirty="0" smtClean="0"/>
              <a:t>	</a:t>
            </a:r>
            <a:r>
              <a:rPr lang="en-US" sz="1200" dirty="0" smtClean="0"/>
              <a:t>data := </a:t>
            </a:r>
            <a:r>
              <a:rPr lang="en-US" sz="1200" dirty="0" err="1" smtClean="0"/>
              <a:t>value.toBit</a:t>
            </a:r>
            <a:endParaRPr lang="en-US" sz="1200" b="1" dirty="0"/>
          </a:p>
          <a:p>
            <a:pPr marL="0" indent="0">
              <a:buNone/>
            </a:pPr>
            <a:r>
              <a:rPr lang="en-US" sz="1200" b="1" dirty="0" smtClean="0"/>
              <a:t>	end</a:t>
            </a:r>
          </a:p>
          <a:p>
            <a:pPr marL="0" indent="0">
              <a:buNone/>
            </a:pPr>
            <a:r>
              <a:rPr lang="en-US" sz="1200" b="1" dirty="0" smtClean="0"/>
              <a:t>	</a:t>
            </a:r>
            <a:r>
              <a:rPr lang="en-US" sz="1200" dirty="0" err="1"/>
              <a:t>t</a:t>
            </a:r>
            <a:r>
              <a:rPr lang="en-US" sz="1200" dirty="0" err="1" smtClean="0"/>
              <a:t>oBit</a:t>
            </a:r>
            <a:r>
              <a:rPr lang="en-US" sz="1200" dirty="0" smtClean="0"/>
              <a:t>: BIT </a:t>
            </a:r>
            <a:r>
              <a:rPr lang="en-US" sz="1200" dirty="0"/>
              <a:t>[</a:t>
            </a:r>
            <a:r>
              <a:rPr lang="en-US" sz="1200" dirty="0" err="1"/>
              <a:t>Platform.integerBits</a:t>
            </a:r>
            <a:r>
              <a:rPr lang="en-US" sz="1200" dirty="0" smtClean="0"/>
              <a:t>] </a:t>
            </a:r>
            <a:r>
              <a:rPr lang="en-US" sz="1200" b="1" dirty="0" smtClean="0"/>
              <a:t>is</a:t>
            </a:r>
          </a:p>
          <a:p>
            <a:pPr marL="0" indent="0">
              <a:buNone/>
            </a:pPr>
            <a:r>
              <a:rPr lang="en-US" sz="1200" dirty="0"/>
              <a:t>	</a:t>
            </a:r>
            <a:r>
              <a:rPr lang="en-US" sz="1200" dirty="0" smtClean="0"/>
              <a:t>	data</a:t>
            </a:r>
          </a:p>
          <a:p>
            <a:pPr marL="0" indent="0">
              <a:buNone/>
            </a:pPr>
            <a:r>
              <a:rPr lang="en-US" sz="1200" b="1" dirty="0"/>
              <a:t>	</a:t>
            </a:r>
            <a:r>
              <a:rPr lang="en-US" sz="1200" b="1" dirty="0" smtClean="0"/>
              <a:t>end</a:t>
            </a:r>
          </a:p>
          <a:p>
            <a:pPr marL="0" indent="0">
              <a:buNone/>
            </a:pPr>
            <a:r>
              <a:rPr lang="en-US" sz="1200" b="1" dirty="0"/>
              <a:t>	</a:t>
            </a:r>
            <a:r>
              <a:rPr lang="en-US" sz="1200" b="1" dirty="0" smtClean="0"/>
              <a:t>override </a:t>
            </a:r>
            <a:r>
              <a:rPr lang="en-US" sz="1200" dirty="0" smtClean="0"/>
              <a:t>one</a:t>
            </a:r>
            <a:r>
              <a:rPr lang="en-US" sz="1200" b="1" dirty="0" smtClean="0"/>
              <a:t> is </a:t>
            </a:r>
            <a:r>
              <a:rPr lang="en-US" sz="1200" dirty="0" smtClean="0"/>
              <a:t>1</a:t>
            </a:r>
          </a:p>
          <a:p>
            <a:pPr marL="0" indent="0">
              <a:buNone/>
            </a:pPr>
            <a:r>
              <a:rPr lang="en-US" sz="1200" b="1" dirty="0"/>
              <a:t>	</a:t>
            </a:r>
            <a:r>
              <a:rPr lang="en-US" sz="1200" b="1" dirty="0" smtClean="0"/>
              <a:t>override </a:t>
            </a:r>
            <a:r>
              <a:rPr lang="en-US" sz="1200" dirty="0" smtClean="0"/>
              <a:t>zero</a:t>
            </a:r>
            <a:r>
              <a:rPr lang="en-US" sz="1200" b="1" dirty="0" smtClean="0"/>
              <a:t> is </a:t>
            </a:r>
            <a:r>
              <a:rPr lang="en-US" sz="1200" dirty="0" smtClean="0"/>
              <a:t>0</a:t>
            </a:r>
          </a:p>
          <a:p>
            <a:pPr marL="0" indent="0">
              <a:buNone/>
            </a:pPr>
            <a:r>
              <a:rPr lang="en-US" sz="1200" b="1" dirty="0" smtClean="0"/>
              <a:t>private</a:t>
            </a:r>
            <a:r>
              <a:rPr lang="en-US" sz="1200" dirty="0" smtClean="0"/>
              <a:t>:</a:t>
            </a:r>
          </a:p>
          <a:p>
            <a:pPr marL="0" indent="0">
              <a:buNone/>
            </a:pPr>
            <a:r>
              <a:rPr lang="en-US" sz="1200" dirty="0"/>
              <a:t>	</a:t>
            </a:r>
            <a:r>
              <a:rPr lang="en-US" sz="1200" dirty="0" smtClean="0"/>
              <a:t>data </a:t>
            </a:r>
            <a:r>
              <a:rPr lang="en-US" sz="1200" b="1" dirty="0" smtClean="0"/>
              <a:t>: like</a:t>
            </a:r>
            <a:r>
              <a:rPr lang="en-US" sz="1200" dirty="0" smtClean="0"/>
              <a:t> </a:t>
            </a:r>
            <a:r>
              <a:rPr lang="en-US" sz="1200" dirty="0" err="1" smtClean="0"/>
              <a:t>toBit</a:t>
            </a:r>
            <a:endParaRPr lang="en-US" sz="1200" dirty="0" smtClean="0"/>
          </a:p>
          <a:p>
            <a:pPr marL="0" indent="0">
              <a:buNone/>
            </a:pPr>
            <a:r>
              <a:rPr lang="en-US" sz="1200" b="1" dirty="0" smtClean="0"/>
              <a:t>end</a:t>
            </a:r>
            <a:endParaRPr lang="en-US" sz="1200" b="1" dirty="0"/>
          </a:p>
        </p:txBody>
      </p:sp>
      <p:sp>
        <p:nvSpPr>
          <p:cNvPr id="3" name="Title 2"/>
          <p:cNvSpPr>
            <a:spLocks noGrp="1"/>
          </p:cNvSpPr>
          <p:nvPr>
            <p:ph type="title"/>
          </p:nvPr>
        </p:nvSpPr>
        <p:spPr>
          <a:xfrm>
            <a:off x="187200" y="-126362"/>
            <a:ext cx="8229600" cy="561104"/>
          </a:xfrm>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2923494798"/>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62579"/>
            <a:ext cx="9144000" cy="6395421"/>
          </a:xfrm>
        </p:spPr>
        <p:txBody>
          <a:bodyPr/>
          <a:lstStyle/>
          <a:p>
            <a:pPr marL="0" indent="0">
              <a:buNone/>
            </a:pPr>
            <a:r>
              <a:rPr lang="en-US" sz="2000" b="1" dirty="0" smtClean="0"/>
              <a:t>unit</a:t>
            </a:r>
            <a:r>
              <a:rPr lang="en-US" sz="2000" dirty="0" smtClean="0"/>
              <a:t> String </a:t>
            </a:r>
            <a:r>
              <a:rPr lang="en-US" sz="2000" b="1" dirty="0" smtClean="0"/>
              <a:t>is</a:t>
            </a:r>
          </a:p>
          <a:p>
            <a:pPr marL="0" indent="0">
              <a:buNone/>
            </a:pPr>
            <a:r>
              <a:rPr lang="en-US" sz="2000" dirty="0"/>
              <a:t>	</a:t>
            </a:r>
            <a:r>
              <a:rPr lang="en-US" sz="2000" dirty="0" smtClean="0"/>
              <a:t>add </a:t>
            </a:r>
            <a:r>
              <a:rPr lang="en-US" sz="2000" b="1" dirty="0" smtClean="0"/>
              <a:t>alias</a:t>
            </a:r>
            <a:r>
              <a:rPr lang="en-US" sz="2000" dirty="0" smtClean="0"/>
              <a:t> + (other: String): String </a:t>
            </a:r>
            <a:r>
              <a:rPr lang="en-US" sz="2000" b="1" dirty="0" smtClean="0"/>
              <a:t>is end</a:t>
            </a:r>
            <a:endParaRPr lang="en-US" sz="2000" dirty="0" smtClean="0"/>
          </a:p>
          <a:p>
            <a:pPr marL="0" indent="0">
              <a:buNone/>
            </a:pPr>
            <a:r>
              <a:rPr lang="en-US" sz="2000" dirty="0"/>
              <a:t>	</a:t>
            </a:r>
            <a:r>
              <a:rPr lang="en-US" sz="2000" b="1" dirty="0" err="1" smtClean="0"/>
              <a:t>init</a:t>
            </a:r>
            <a:r>
              <a:rPr lang="en-US" sz="2000" dirty="0" smtClean="0"/>
              <a:t>  </a:t>
            </a:r>
            <a:r>
              <a:rPr lang="en-US" sz="2000" b="1" dirty="0"/>
              <a:t>is </a:t>
            </a:r>
            <a:r>
              <a:rPr lang="en-US" sz="2000" dirty="0" smtClean="0"/>
              <a:t>/* That is constructor provides default String*/</a:t>
            </a:r>
          </a:p>
          <a:p>
            <a:pPr marL="0" indent="0">
              <a:buNone/>
            </a:pPr>
            <a:r>
              <a:rPr lang="en-US" sz="2000" dirty="0" smtClean="0"/>
              <a:t>		data := () // Empty String</a:t>
            </a:r>
            <a:endParaRPr lang="en-US" sz="2000" dirty="0"/>
          </a:p>
          <a:p>
            <a:pPr marL="0" indent="0">
              <a:buNone/>
            </a:pPr>
            <a:r>
              <a:rPr lang="en-US" sz="2000" dirty="0" smtClean="0"/>
              <a:t>	</a:t>
            </a:r>
            <a:r>
              <a:rPr lang="en-US" sz="2000" b="1" dirty="0" smtClean="0"/>
              <a:t>end</a:t>
            </a:r>
          </a:p>
          <a:p>
            <a:pPr marL="0" indent="0">
              <a:buNone/>
            </a:pPr>
            <a:r>
              <a:rPr lang="en-US" sz="2000" b="1" dirty="0"/>
              <a:t>	</a:t>
            </a:r>
            <a:r>
              <a:rPr lang="en-US" sz="2000" b="1" dirty="0" err="1" smtClean="0"/>
              <a:t>init</a:t>
            </a:r>
            <a:r>
              <a:rPr lang="en-US" sz="2000" b="1" dirty="0" smtClean="0"/>
              <a:t> alias </a:t>
            </a:r>
            <a:r>
              <a:rPr lang="en-US" sz="2000" dirty="0" smtClean="0"/>
              <a:t>:= (value: </a:t>
            </a:r>
            <a:r>
              <a:rPr lang="en-US" sz="2000" b="1" dirty="0" smtClean="0"/>
              <a:t>like</a:t>
            </a:r>
            <a:r>
              <a:rPr lang="en-US" sz="2000" dirty="0" smtClean="0"/>
              <a:t> </a:t>
            </a:r>
            <a:r>
              <a:rPr lang="en-US" sz="2000" b="1" dirty="0" smtClean="0"/>
              <a:t>this</a:t>
            </a:r>
            <a:r>
              <a:rPr lang="en-US" sz="2000" dirty="0" smtClean="0"/>
              <a:t>) </a:t>
            </a:r>
            <a:r>
              <a:rPr lang="en-US" sz="2000" b="1" dirty="0"/>
              <a:t>is</a:t>
            </a:r>
            <a:endParaRPr lang="en-US" sz="2000" dirty="0" smtClean="0"/>
          </a:p>
          <a:p>
            <a:pPr marL="0" indent="0">
              <a:buNone/>
            </a:pPr>
            <a:r>
              <a:rPr lang="en-US" sz="2000" b="1" dirty="0"/>
              <a:t>	</a:t>
            </a:r>
            <a:r>
              <a:rPr lang="en-US" sz="2000" b="1" dirty="0" smtClean="0"/>
              <a:t>	</a:t>
            </a:r>
            <a:r>
              <a:rPr lang="en-US" sz="2000" dirty="0" smtClean="0"/>
              <a:t>data := </a:t>
            </a:r>
            <a:r>
              <a:rPr lang="en-US" sz="2000" dirty="0" err="1" smtClean="0"/>
              <a:t>value.data</a:t>
            </a:r>
            <a:endParaRPr lang="en-US" sz="2000" b="1" dirty="0"/>
          </a:p>
          <a:p>
            <a:pPr marL="0" indent="0">
              <a:buNone/>
            </a:pPr>
            <a:r>
              <a:rPr lang="en-US" sz="2000" b="1" dirty="0" smtClean="0"/>
              <a:t>	end</a:t>
            </a:r>
          </a:p>
          <a:p>
            <a:pPr marL="0" indent="0">
              <a:buNone/>
            </a:pPr>
            <a:r>
              <a:rPr lang="en-US" sz="2000" dirty="0"/>
              <a:t>	</a:t>
            </a:r>
            <a:r>
              <a:rPr lang="en-US" sz="2000" b="1" dirty="0" smtClean="0"/>
              <a:t>hidden:</a:t>
            </a:r>
            <a:r>
              <a:rPr lang="en-US" sz="2000" dirty="0" smtClean="0"/>
              <a:t> data </a:t>
            </a:r>
            <a:r>
              <a:rPr lang="en-US" sz="2000" b="1" dirty="0" smtClean="0"/>
              <a:t>:</a:t>
            </a:r>
            <a:r>
              <a:rPr lang="en-US" sz="2000" dirty="0" smtClean="0"/>
              <a:t> Array [Char]</a:t>
            </a:r>
          </a:p>
          <a:p>
            <a:pPr marL="0" indent="0">
              <a:buNone/>
            </a:pPr>
            <a:r>
              <a:rPr lang="en-US" sz="2000" b="1" dirty="0" smtClean="0"/>
              <a:t>end</a:t>
            </a:r>
            <a:endParaRPr lang="en-US" sz="2000" b="1" dirty="0"/>
          </a:p>
        </p:txBody>
      </p:sp>
      <p:sp>
        <p:nvSpPr>
          <p:cNvPr id="3" name="Title 2"/>
          <p:cNvSpPr>
            <a:spLocks noGrp="1"/>
          </p:cNvSpPr>
          <p:nvPr>
            <p:ph type="title"/>
          </p:nvPr>
        </p:nvSpPr>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3930606390"/>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786" y="638827"/>
            <a:ext cx="8893480" cy="6125227"/>
          </a:xfrm>
        </p:spPr>
        <p:txBody>
          <a:bodyPr/>
          <a:lstStyle/>
          <a:p>
            <a:r>
              <a:rPr lang="en-US" dirty="0" smtClean="0"/>
              <a:t>At routine level – external routine</a:t>
            </a:r>
          </a:p>
          <a:p>
            <a:r>
              <a:rPr lang="en-US" dirty="0" smtClean="0"/>
              <a:t>At unit  level – external unit</a:t>
            </a:r>
          </a:p>
          <a:p>
            <a:pPr lvl="1"/>
            <a:r>
              <a:rPr lang="en-US" dirty="0" smtClean="0"/>
              <a:t>External class</a:t>
            </a:r>
          </a:p>
          <a:p>
            <a:pPr lvl="1"/>
            <a:r>
              <a:rPr lang="en-US" dirty="0" smtClean="0"/>
              <a:t>External module</a:t>
            </a:r>
          </a:p>
          <a:p>
            <a:pPr lvl="1"/>
            <a:endParaRPr lang="en-US" dirty="0"/>
          </a:p>
          <a:p>
            <a:pPr lvl="1"/>
            <a:r>
              <a:rPr lang="en-US" dirty="0" smtClean="0"/>
              <a:t>&lt;WIP!&gt;</a:t>
            </a:r>
          </a:p>
        </p:txBody>
      </p:sp>
      <p:sp>
        <p:nvSpPr>
          <p:cNvPr id="3" name="Title 2"/>
          <p:cNvSpPr>
            <a:spLocks noGrp="1"/>
          </p:cNvSpPr>
          <p:nvPr>
            <p:ph type="title"/>
          </p:nvPr>
        </p:nvSpPr>
        <p:spPr/>
        <p:txBody>
          <a:bodyPr/>
          <a:lstStyle/>
          <a:p>
            <a:r>
              <a:rPr lang="en-US" altLang="en-US" dirty="0" smtClean="0">
                <a:solidFill>
                  <a:schemeClr val="tx1"/>
                </a:solidFill>
              </a:rPr>
              <a:t>Interfacing </a:t>
            </a:r>
            <a:r>
              <a:rPr lang="en-US" altLang="en-US" dirty="0">
                <a:solidFill>
                  <a:schemeClr val="tx1"/>
                </a:solidFill>
              </a:rPr>
              <a:t>with 3rd parties</a:t>
            </a:r>
          </a:p>
        </p:txBody>
      </p:sp>
    </p:spTree>
    <p:extLst>
      <p:ext uri="{BB962C8B-B14F-4D97-AF65-F5344CB8AC3E}">
        <p14:creationId xmlns:p14="http://schemas.microsoft.com/office/powerpoint/2010/main" val="2413348126"/>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dirty="0" smtClean="0"/>
              <a:t>a := </a:t>
            </a:r>
            <a:r>
              <a:rPr lang="en-US" sz="2800" b="1" dirty="0" smtClean="0"/>
              <a:t>if</a:t>
            </a:r>
            <a:r>
              <a:rPr lang="en-US" sz="2800" dirty="0" smtClean="0"/>
              <a:t> &lt;</a:t>
            </a:r>
            <a:r>
              <a:rPr lang="en-US" sz="2800" dirty="0" err="1" smtClean="0"/>
              <a:t>Boolean_expr</a:t>
            </a:r>
            <a:r>
              <a:rPr lang="en-US" sz="2800" dirty="0" smtClean="0"/>
              <a:t>&gt; </a:t>
            </a:r>
          </a:p>
          <a:p>
            <a:pPr marL="0" indent="0">
              <a:buNone/>
            </a:pPr>
            <a:r>
              <a:rPr lang="en-US" sz="2800" b="1" dirty="0"/>
              <a:t>	</a:t>
            </a:r>
            <a:r>
              <a:rPr lang="en-US" sz="2800" b="1" dirty="0" smtClean="0"/>
              <a:t>then </a:t>
            </a:r>
            <a:r>
              <a:rPr lang="en-US" sz="2800" dirty="0" smtClean="0"/>
              <a:t>	&lt;</a:t>
            </a:r>
            <a:r>
              <a:rPr lang="en-US" sz="2800" dirty="0" err="1" smtClean="0"/>
              <a:t>then_expr</a:t>
            </a:r>
            <a:r>
              <a:rPr lang="en-US" sz="2800" dirty="0" smtClean="0"/>
              <a:t>&gt;</a:t>
            </a:r>
          </a:p>
          <a:p>
            <a:pPr marL="0" indent="0">
              <a:buNone/>
            </a:pPr>
            <a:r>
              <a:rPr lang="en-US" sz="2800" b="1" dirty="0"/>
              <a:t>	</a:t>
            </a:r>
            <a:r>
              <a:rPr lang="en-US" sz="2800" b="1" dirty="0" smtClean="0"/>
              <a:t>else </a:t>
            </a:r>
            <a:r>
              <a:rPr lang="en-US" sz="2800" dirty="0" smtClean="0"/>
              <a:t>	&lt;</a:t>
            </a:r>
            <a:r>
              <a:rPr lang="en-US" sz="2800" dirty="0" err="1" smtClean="0"/>
              <a:t>else_expr</a:t>
            </a:r>
            <a:r>
              <a:rPr lang="en-US" sz="2800" dirty="0" smtClean="0"/>
              <a:t>&gt;</a:t>
            </a:r>
          </a:p>
          <a:p>
            <a:pPr marL="0" indent="0">
              <a:buNone/>
            </a:pPr>
            <a:r>
              <a:rPr lang="en-US" sz="2800" dirty="0" smtClean="0"/>
              <a:t>c := </a:t>
            </a:r>
            <a:r>
              <a:rPr lang="en-US" sz="2800" b="1" dirty="0" smtClean="0"/>
              <a:t>if</a:t>
            </a:r>
            <a:r>
              <a:rPr lang="en-US" sz="2800" dirty="0" smtClean="0"/>
              <a:t> &lt;expression&gt; </a:t>
            </a:r>
            <a:r>
              <a:rPr lang="en-US" sz="2800" b="1" dirty="0" smtClean="0"/>
              <a:t>is</a:t>
            </a:r>
          </a:p>
          <a:p>
            <a:pPr marL="0" indent="0">
              <a:buNone/>
            </a:pPr>
            <a:r>
              <a:rPr lang="en-US" sz="2800" dirty="0"/>
              <a:t>	</a:t>
            </a:r>
            <a:r>
              <a:rPr lang="en-US" sz="2800" dirty="0" smtClean="0"/>
              <a:t>&lt;case_expr1&gt;</a:t>
            </a:r>
            <a:r>
              <a:rPr lang="en-US" sz="2800" b="1" dirty="0" smtClean="0"/>
              <a:t>: </a:t>
            </a:r>
            <a:r>
              <a:rPr lang="en-US" sz="2800" dirty="0" smtClean="0"/>
              <a:t>&lt;expression1&gt;</a:t>
            </a:r>
          </a:p>
          <a:p>
            <a:pPr marL="0" indent="0">
              <a:buNone/>
            </a:pPr>
            <a:r>
              <a:rPr lang="en-US" sz="2800" dirty="0"/>
              <a:t>	</a:t>
            </a:r>
            <a:r>
              <a:rPr lang="en-US" sz="2800" dirty="0" smtClean="0"/>
              <a:t>&lt;case_expr2&gt;</a:t>
            </a:r>
            <a:r>
              <a:rPr lang="en-US" sz="2800" b="1" dirty="0" smtClean="0"/>
              <a:t>: </a:t>
            </a:r>
            <a:r>
              <a:rPr lang="en-US" sz="2800" dirty="0"/>
              <a:t>&lt;</a:t>
            </a:r>
            <a:r>
              <a:rPr lang="en-US" sz="2800" dirty="0" smtClean="0"/>
              <a:t>expression2&gt;</a:t>
            </a:r>
            <a:endParaRPr lang="en-US" sz="2800" dirty="0"/>
          </a:p>
          <a:p>
            <a:pPr marL="0" indent="0">
              <a:buNone/>
            </a:pPr>
            <a:r>
              <a:rPr lang="en-US" sz="2800" dirty="0"/>
              <a:t>	</a:t>
            </a:r>
            <a:r>
              <a:rPr lang="en-US" sz="2800" dirty="0" smtClean="0"/>
              <a:t>…</a:t>
            </a:r>
          </a:p>
          <a:p>
            <a:pPr marL="0" indent="0">
              <a:buNone/>
            </a:pPr>
            <a:r>
              <a:rPr lang="en-US" sz="2800" dirty="0"/>
              <a:t>	</a:t>
            </a:r>
            <a:r>
              <a:rPr lang="en-US" sz="2800" b="1" dirty="0" smtClean="0"/>
              <a:t>else </a:t>
            </a:r>
            <a:r>
              <a:rPr lang="en-US" sz="2800" dirty="0" smtClean="0"/>
              <a:t>&lt;</a:t>
            </a:r>
            <a:r>
              <a:rPr lang="en-US" sz="2800" dirty="0" err="1" smtClean="0"/>
              <a:t>else_expr</a:t>
            </a:r>
            <a:r>
              <a:rPr lang="en-US" sz="2800" dirty="0" smtClean="0"/>
              <a:t>&gt;</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a:t>
            </a:r>
            <a:r>
              <a:rPr lang="en-US" altLang="en-US" sz="2400" dirty="0">
                <a:solidFill>
                  <a:schemeClr val="tx1"/>
                </a:solidFill>
              </a:rPr>
              <a:t>expressions</a:t>
            </a:r>
            <a:endParaRPr lang="en-US" altLang="en-US" dirty="0">
              <a:solidFill>
                <a:schemeClr val="tx1"/>
              </a:solidFill>
            </a:endParaRPr>
          </a:p>
        </p:txBody>
      </p:sp>
    </p:spTree>
    <p:extLst>
      <p:ext uri="{BB962C8B-B14F-4D97-AF65-F5344CB8AC3E}">
        <p14:creationId xmlns:p14="http://schemas.microsoft.com/office/powerpoint/2010/main" val="14426388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503434"/>
            <a:ext cx="9144001" cy="6256962"/>
          </a:xfrm>
        </p:spPr>
        <p:txBody>
          <a:bodyPr/>
          <a:lstStyle/>
          <a:p>
            <a:pPr marL="0" indent="0" eaLnBrk="0">
              <a:buNone/>
            </a:pPr>
            <a:r>
              <a:rPr lang="en-US" sz="2800" b="1" dirty="0" smtClean="0"/>
              <a:t>use</a:t>
            </a:r>
            <a:r>
              <a:rPr lang="en-US" sz="2800" dirty="0" smtClean="0"/>
              <a:t> </a:t>
            </a:r>
            <a:r>
              <a:rPr lang="en-US" sz="2800" dirty="0" err="1" smtClean="0"/>
              <a:t>StandardIO</a:t>
            </a:r>
            <a:r>
              <a:rPr lang="en-US" sz="2800" dirty="0" smtClean="0"/>
              <a:t> </a:t>
            </a:r>
            <a:r>
              <a:rPr lang="en-US" sz="2800" b="1" dirty="0" smtClean="0"/>
              <a:t>as</a:t>
            </a:r>
            <a:r>
              <a:rPr lang="en-US" sz="2800" dirty="0" smtClean="0"/>
              <a:t> </a:t>
            </a:r>
            <a:r>
              <a:rPr lang="en-US" sz="2800" dirty="0" err="1" smtClean="0"/>
              <a:t>io</a:t>
            </a:r>
            <a:endParaRPr lang="en-US" sz="2800" dirty="0" smtClean="0"/>
          </a:p>
          <a:p>
            <a:pPr marL="0" indent="0" eaLnBrk="0">
              <a:buNone/>
            </a:pPr>
            <a:r>
              <a:rPr lang="en-US" sz="2800" dirty="0" err="1"/>
              <a:t>i</a:t>
            </a:r>
            <a:r>
              <a:rPr lang="en-US" sz="2800" dirty="0" err="1" smtClean="0"/>
              <a:t>o.put</a:t>
            </a:r>
            <a:r>
              <a:rPr lang="en-US" sz="2800" dirty="0" smtClean="0"/>
              <a:t> (“Hello world!\n”)</a:t>
            </a:r>
          </a:p>
          <a:p>
            <a:pPr marL="0" indent="0" eaLnBrk="0">
              <a:buNone/>
            </a:pPr>
            <a:r>
              <a:rPr lang="en-US" sz="2800" dirty="0" smtClean="0"/>
              <a:t>c </a:t>
            </a:r>
            <a:r>
              <a:rPr lang="en-US" sz="2800" b="1" dirty="0" smtClean="0"/>
              <a:t>is</a:t>
            </a:r>
            <a:r>
              <a:rPr lang="en-US" sz="2800" dirty="0" smtClean="0"/>
              <a:t> </a:t>
            </a:r>
            <a:r>
              <a:rPr lang="en-US" sz="2800" dirty="0" err="1" smtClean="0"/>
              <a:t>io.getChar</a:t>
            </a:r>
            <a:r>
              <a:rPr lang="en-US" sz="2800" dirty="0" smtClean="0"/>
              <a:t> </a:t>
            </a:r>
          </a:p>
          <a:p>
            <a:pPr marL="0" indent="0" eaLnBrk="0">
              <a:buNone/>
            </a:pPr>
            <a:r>
              <a:rPr lang="en-US" sz="2800" dirty="0" smtClean="0"/>
              <a:t>/* That is example of the simplest program. No need for the routine wrapper around – it is just a sequence of code*/</a:t>
            </a:r>
          </a:p>
          <a:p>
            <a:pPr marL="0" indent="0" eaLnBrk="0">
              <a:buNone/>
            </a:pPr>
            <a:r>
              <a:rPr lang="en-US" sz="2800" b="1" dirty="0" smtClean="0"/>
              <a:t>use</a:t>
            </a:r>
            <a:r>
              <a:rPr lang="en-US" sz="2800" dirty="0" smtClean="0"/>
              <a:t> Math</a:t>
            </a:r>
          </a:p>
          <a:p>
            <a:pPr marL="0" indent="0" eaLnBrk="0">
              <a:buNone/>
            </a:pPr>
            <a:r>
              <a:rPr lang="en-US" sz="2800" dirty="0" err="1"/>
              <a:t>i</a:t>
            </a:r>
            <a:r>
              <a:rPr lang="en-US" sz="2800" dirty="0" err="1" smtClean="0"/>
              <a:t>o.put</a:t>
            </a:r>
            <a:r>
              <a:rPr lang="en-US" sz="2800" dirty="0" smtClean="0"/>
              <a:t> (“Sinus Pi/2 = ”)</a:t>
            </a:r>
          </a:p>
          <a:p>
            <a:pPr marL="0" indent="0" eaLnBrk="0">
              <a:buNone/>
            </a:pPr>
            <a:r>
              <a:rPr lang="en-US" sz="2800" dirty="0" err="1"/>
              <a:t>i</a:t>
            </a:r>
            <a:r>
              <a:rPr lang="en-US" sz="2800" dirty="0" err="1" smtClean="0"/>
              <a:t>o.put</a:t>
            </a:r>
            <a:r>
              <a:rPr lang="en-US" sz="2800" dirty="0" smtClean="0"/>
              <a:t> (</a:t>
            </a:r>
            <a:r>
              <a:rPr lang="en-US" sz="2800" dirty="0" err="1" smtClean="0"/>
              <a:t>Math.sin</a:t>
            </a:r>
            <a:r>
              <a:rPr lang="en-US" sz="2800" dirty="0" smtClean="0"/>
              <a:t> (PI/2))</a:t>
            </a:r>
          </a:p>
          <a:p>
            <a:pPr marL="0" indent="0" eaLnBrk="0">
              <a:buNone/>
            </a:pPr>
            <a:r>
              <a:rPr lang="en-US" sz="2800" dirty="0" smtClean="0"/>
              <a:t>/* And it continues till end of the source (start of any routine or unit). Also there is a debate still whether to allow to put use only at the top and allow to spread them across the code*/</a:t>
            </a:r>
            <a:endParaRPr lang="en-US" sz="2800"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a:t>
            </a:r>
            <a:endParaRPr lang="en-US" dirty="0"/>
          </a:p>
        </p:txBody>
      </p:sp>
    </p:spTree>
    <p:extLst>
      <p:ext uri="{BB962C8B-B14F-4D97-AF65-F5344CB8AC3E}">
        <p14:creationId xmlns:p14="http://schemas.microsoft.com/office/powerpoint/2010/main" val="3635238984"/>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b="1" dirty="0" smtClean="0"/>
              <a:t>if</a:t>
            </a:r>
            <a:r>
              <a:rPr lang="en-US" sz="2800" dirty="0" smtClean="0"/>
              <a:t> &lt;</a:t>
            </a:r>
            <a:r>
              <a:rPr lang="en-US" sz="2800" dirty="0" err="1" smtClean="0"/>
              <a:t>Boolean_expr</a:t>
            </a:r>
            <a:r>
              <a:rPr lang="en-US" sz="2800" dirty="0" smtClean="0"/>
              <a:t>&gt;</a:t>
            </a:r>
            <a:endParaRPr lang="en-US" sz="2800" b="1" dirty="0" smtClean="0"/>
          </a:p>
          <a:p>
            <a:pPr marL="0" indent="0">
              <a:buNone/>
            </a:pPr>
            <a:r>
              <a:rPr lang="en-US" sz="2800" dirty="0" smtClean="0"/>
              <a:t>	&lt;</a:t>
            </a:r>
            <a:r>
              <a:rPr lang="en-US" sz="2800" dirty="0" err="1" smtClean="0"/>
              <a:t>thenStatement</a:t>
            </a:r>
            <a:r>
              <a:rPr lang="en-US" sz="2800" dirty="0" smtClean="0"/>
              <a:t>&gt;</a:t>
            </a:r>
          </a:p>
          <a:p>
            <a:pPr marL="0" indent="0">
              <a:buNone/>
            </a:pPr>
            <a:r>
              <a:rPr lang="en-US" sz="2800" dirty="0" smtClean="0"/>
              <a:t>[</a:t>
            </a:r>
            <a:r>
              <a:rPr lang="en-US" sz="2800" b="1" dirty="0" smtClean="0"/>
              <a:t>else</a:t>
            </a:r>
          </a:p>
          <a:p>
            <a:pPr marL="0" indent="0">
              <a:buNone/>
            </a:pPr>
            <a:r>
              <a:rPr lang="en-US" sz="2800" dirty="0"/>
              <a:t>	</a:t>
            </a:r>
            <a:r>
              <a:rPr lang="en-US" sz="2800" dirty="0" smtClean="0"/>
              <a:t>&lt;</a:t>
            </a:r>
            <a:r>
              <a:rPr lang="en-US" sz="2800" dirty="0" err="1" smtClean="0"/>
              <a:t>elseStatemnt</a:t>
            </a:r>
            <a:r>
              <a:rPr lang="en-US" sz="2800" dirty="0" smtClean="0"/>
              <a:t>&gt;]</a:t>
            </a:r>
          </a:p>
          <a:p>
            <a:pPr marL="0" indent="0">
              <a:buNone/>
            </a:pPr>
            <a:r>
              <a:rPr lang="en-US" sz="2800" b="1" dirty="0" smtClean="0"/>
              <a:t>case</a:t>
            </a:r>
            <a:r>
              <a:rPr lang="en-US" sz="2800" dirty="0" smtClean="0"/>
              <a:t> &lt;expression&gt;</a:t>
            </a:r>
          </a:p>
          <a:p>
            <a:pPr marL="0" indent="0">
              <a:buNone/>
            </a:pPr>
            <a:r>
              <a:rPr lang="en-US" sz="2800" b="1" dirty="0" smtClean="0"/>
              <a:t>when</a:t>
            </a:r>
            <a:r>
              <a:rPr lang="en-US" sz="2800" dirty="0" smtClean="0"/>
              <a:t> &lt;case_expr1&gt; </a:t>
            </a:r>
            <a:r>
              <a:rPr lang="en-US" sz="2800" b="1" dirty="0" smtClean="0"/>
              <a:t>then</a:t>
            </a:r>
            <a:r>
              <a:rPr lang="en-US" sz="2800" dirty="0" smtClean="0"/>
              <a:t> </a:t>
            </a:r>
            <a:endParaRPr lang="en-US" sz="2800" b="1" dirty="0" smtClean="0"/>
          </a:p>
          <a:p>
            <a:pPr marL="0" indent="0">
              <a:buNone/>
            </a:pPr>
            <a:r>
              <a:rPr lang="en-US" sz="2800" dirty="0" smtClean="0"/>
              <a:t>	&lt;statements1&gt;</a:t>
            </a:r>
          </a:p>
          <a:p>
            <a:pPr marL="0" indent="0">
              <a:buNone/>
            </a:pPr>
            <a:r>
              <a:rPr lang="en-US" sz="2800" dirty="0"/>
              <a:t>	</a:t>
            </a:r>
            <a:r>
              <a:rPr lang="en-US" sz="2800" dirty="0" smtClean="0"/>
              <a:t>…</a:t>
            </a:r>
          </a:p>
          <a:p>
            <a:pPr marL="0" indent="0">
              <a:buNone/>
            </a:pPr>
            <a:r>
              <a:rPr lang="en-US" sz="2800" dirty="0" smtClean="0"/>
              <a:t>[</a:t>
            </a:r>
            <a:r>
              <a:rPr lang="en-US" sz="2800" b="1" dirty="0" smtClean="0"/>
              <a:t>else</a:t>
            </a:r>
          </a:p>
          <a:p>
            <a:pPr marL="0" indent="0">
              <a:buNone/>
            </a:pPr>
            <a:r>
              <a:rPr lang="en-US" sz="2800" dirty="0" smtClean="0"/>
              <a:t>	&lt;</a:t>
            </a:r>
            <a:r>
              <a:rPr lang="en-US" sz="2800" dirty="0" err="1" smtClean="0"/>
              <a:t>elseStatements</a:t>
            </a:r>
            <a:r>
              <a:rPr lang="en-US" sz="2800" dirty="0" smtClean="0"/>
              <a:t>&gt;]</a:t>
            </a:r>
          </a:p>
          <a:p>
            <a:pPr marL="0" indent="0">
              <a:buNone/>
            </a:pPr>
            <a:r>
              <a:rPr lang="en-US" sz="2800" b="1" dirty="0" smtClean="0"/>
              <a:t>end</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statements</a:t>
            </a:r>
            <a:endParaRPr lang="en-US" altLang="en-US" dirty="0">
              <a:solidFill>
                <a:schemeClr val="tx1"/>
              </a:solidFill>
            </a:endParaRPr>
          </a:p>
        </p:txBody>
      </p:sp>
    </p:spTree>
    <p:extLst>
      <p:ext uri="{BB962C8B-B14F-4D97-AF65-F5344CB8AC3E}">
        <p14:creationId xmlns:p14="http://schemas.microsoft.com/office/powerpoint/2010/main" val="2032877640"/>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5400" b="1" dirty="0" smtClean="0"/>
              <a:t>BACKUP!!!! WIP!!!!!!</a:t>
            </a:r>
            <a:endParaRPr lang="en-US" sz="5400"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72566214"/>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1" y="472611"/>
            <a:ext cx="8969339" cy="6256961"/>
          </a:xfrm>
        </p:spPr>
        <p:txBody>
          <a:bodyPr/>
          <a:lstStyle/>
          <a:p>
            <a:pPr marL="0" indent="0">
              <a:buNone/>
            </a:pPr>
            <a:r>
              <a:rPr lang="en-US" altLang="en-US" sz="1600" b="1" dirty="0" smtClean="0"/>
              <a:t>unit</a:t>
            </a:r>
            <a:r>
              <a:rPr lang="en-US" altLang="en-US" sz="1600" dirty="0"/>
              <a:t> A</a:t>
            </a:r>
          </a:p>
          <a:p>
            <a:pPr marL="0" indent="0">
              <a:buNone/>
            </a:pPr>
            <a:r>
              <a:rPr lang="en-US" altLang="en-US" sz="1600" dirty="0"/>
              <a:t>    foo </a:t>
            </a:r>
          </a:p>
          <a:p>
            <a:pPr marL="0" indent="0">
              <a:buNone/>
            </a:pPr>
            <a:r>
              <a:rPr lang="en-US" altLang="en-US" sz="1600" dirty="0"/>
              <a:t>    </a:t>
            </a:r>
            <a:r>
              <a:rPr lang="en-US" altLang="en-US" sz="1600" b="1" dirty="0"/>
              <a:t>hidden</a:t>
            </a:r>
            <a:r>
              <a:rPr lang="en-US" altLang="en-US" sz="1600" dirty="0"/>
              <a:t> goo</a:t>
            </a:r>
          </a:p>
          <a:p>
            <a:pPr marL="0" indent="0">
              <a:buNone/>
            </a:pPr>
            <a:r>
              <a:rPr lang="en-US" altLang="en-US" sz="1600" b="1" dirty="0"/>
              <a:t>end</a:t>
            </a:r>
            <a:endParaRPr lang="en-US" altLang="en-US" sz="1600" dirty="0"/>
          </a:p>
          <a:p>
            <a:pPr marL="0" indent="0">
              <a:buNone/>
            </a:pPr>
            <a:r>
              <a:rPr lang="en-US" altLang="en-US" sz="1600" b="1" dirty="0" smtClean="0"/>
              <a:t>unit</a:t>
            </a:r>
            <a:r>
              <a:rPr lang="en-US" altLang="en-US" sz="1600" dirty="0"/>
              <a:t> B </a:t>
            </a:r>
            <a:r>
              <a:rPr lang="en-US" altLang="en-US" sz="1600" b="1" dirty="0"/>
              <a:t>extend</a:t>
            </a:r>
            <a:r>
              <a:rPr lang="en-US" altLang="en-US" sz="1600" dirty="0"/>
              <a:t> A</a:t>
            </a:r>
          </a:p>
          <a:p>
            <a:pPr marL="0" indent="0">
              <a:buNone/>
            </a:pPr>
            <a:r>
              <a:rPr lang="en-US" altLang="en-US" sz="1600" dirty="0"/>
              <a:t>   </a:t>
            </a:r>
            <a:r>
              <a:rPr lang="en-US" altLang="en-US" sz="1600" b="1" dirty="0"/>
              <a:t>override hidden</a:t>
            </a:r>
            <a:r>
              <a:rPr lang="en-US" altLang="en-US" sz="1600" dirty="0"/>
              <a:t> foo</a:t>
            </a:r>
          </a:p>
          <a:p>
            <a:pPr marL="0" indent="0">
              <a:buNone/>
            </a:pPr>
            <a:r>
              <a:rPr lang="en-US" altLang="en-US" sz="1600" dirty="0"/>
              <a:t>   </a:t>
            </a:r>
            <a:r>
              <a:rPr lang="en-US" altLang="en-US" sz="1600" b="1" dirty="0"/>
              <a:t>override</a:t>
            </a:r>
            <a:r>
              <a:rPr lang="en-US" altLang="en-US" sz="1600" dirty="0"/>
              <a:t> goo</a:t>
            </a:r>
          </a:p>
          <a:p>
            <a:pPr marL="0" indent="0">
              <a:buNone/>
            </a:pPr>
            <a:r>
              <a:rPr lang="en-US" altLang="en-US" sz="1600" b="1" dirty="0"/>
              <a:t>end</a:t>
            </a:r>
            <a:endParaRPr lang="en-US" altLang="en-US" sz="1600" dirty="0"/>
          </a:p>
          <a:p>
            <a:pPr marL="0" indent="0">
              <a:buNone/>
            </a:pPr>
            <a:r>
              <a:rPr lang="en-US" altLang="en-US" sz="1600" dirty="0" smtClean="0"/>
              <a:t>a0</a:t>
            </a:r>
            <a:r>
              <a:rPr lang="en-US" altLang="en-US" sz="1600" b="1" dirty="0"/>
              <a:t>:</a:t>
            </a:r>
            <a:r>
              <a:rPr lang="en-US" altLang="en-US" sz="1600" dirty="0"/>
              <a:t> A </a:t>
            </a:r>
            <a:r>
              <a:rPr lang="en-US" altLang="en-US" sz="1600" b="1" dirty="0"/>
              <a:t>is</a:t>
            </a:r>
            <a:r>
              <a:rPr lang="en-US" altLang="en-US" sz="1600" dirty="0"/>
              <a:t> A</a:t>
            </a:r>
          </a:p>
          <a:p>
            <a:pPr marL="0" indent="0">
              <a:buNone/>
            </a:pPr>
            <a:r>
              <a:rPr lang="en-US" altLang="en-US" sz="1600" dirty="0"/>
              <a:t>a1</a:t>
            </a:r>
            <a:r>
              <a:rPr lang="en-US" altLang="en-US" sz="1600" b="1" dirty="0"/>
              <a:t>:</a:t>
            </a:r>
            <a:r>
              <a:rPr lang="en-US" altLang="en-US" sz="1600" dirty="0"/>
              <a:t> A </a:t>
            </a:r>
            <a:r>
              <a:rPr lang="en-US" altLang="en-US" sz="1600" b="1" dirty="0"/>
              <a:t>is</a:t>
            </a:r>
            <a:r>
              <a:rPr lang="en-US" altLang="en-US" sz="1600" dirty="0"/>
              <a:t> B</a:t>
            </a:r>
          </a:p>
          <a:p>
            <a:pPr marL="0" indent="0">
              <a:buNone/>
            </a:pPr>
            <a:r>
              <a:rPr lang="en-US" altLang="en-US" sz="1600" dirty="0" smtClean="0"/>
              <a:t>// </a:t>
            </a:r>
            <a:r>
              <a:rPr lang="en-US" altLang="en-US" sz="1600" dirty="0"/>
              <a:t>What are the sets of dynamic types for a0 and a1?</a:t>
            </a:r>
          </a:p>
          <a:p>
            <a:pPr marL="0" indent="0">
              <a:buNone/>
            </a:pPr>
            <a:r>
              <a:rPr lang="en-US" altLang="en-US" sz="1600" dirty="0" smtClean="0"/>
              <a:t>a0</a:t>
            </a:r>
            <a:r>
              <a:rPr lang="en-US" altLang="en-US" sz="1600" b="1" dirty="0" smtClean="0"/>
              <a:t>.</a:t>
            </a:r>
            <a:r>
              <a:rPr lang="en-US" altLang="en-US" sz="1600" dirty="0" smtClean="0"/>
              <a:t>foo </a:t>
            </a:r>
            <a:r>
              <a:rPr lang="en-US" altLang="en-US" sz="1600" dirty="0"/>
              <a:t> // Valid!</a:t>
            </a:r>
          </a:p>
          <a:p>
            <a:pPr marL="0" indent="0">
              <a:buNone/>
            </a:pPr>
            <a:r>
              <a:rPr lang="en-US" altLang="en-US" sz="1600" dirty="0"/>
              <a:t>a0</a:t>
            </a:r>
            <a:r>
              <a:rPr lang="en-US" altLang="en-US" sz="1600" b="1" dirty="0"/>
              <a:t>.</a:t>
            </a:r>
            <a:r>
              <a:rPr lang="en-US" altLang="en-US" sz="1600" dirty="0"/>
              <a:t>goo // Compile time error! There is no 'goo' in static type of A</a:t>
            </a:r>
          </a:p>
          <a:p>
            <a:pPr marL="0" indent="0">
              <a:buNone/>
            </a:pPr>
            <a:r>
              <a:rPr lang="en-US" altLang="en-US" sz="1600" dirty="0" smtClean="0"/>
              <a:t>a1</a:t>
            </a:r>
            <a:r>
              <a:rPr lang="en-US" altLang="en-US" sz="1600" b="1" dirty="0" smtClean="0"/>
              <a:t>.</a:t>
            </a:r>
            <a:r>
              <a:rPr lang="en-US" altLang="en-US" sz="1600" dirty="0" smtClean="0"/>
              <a:t>foo </a:t>
            </a:r>
            <a:r>
              <a:rPr lang="en-US" altLang="en-US" sz="1600" dirty="0"/>
              <a:t>// It should be detected at compile or link time as error as set of dynamic types of a1 contains B where foo is not visible.</a:t>
            </a:r>
          </a:p>
          <a:p>
            <a:pPr marL="0" indent="0">
              <a:buNone/>
            </a:pPr>
            <a:r>
              <a:rPr lang="en-US" altLang="en-US" sz="1600" dirty="0"/>
              <a:t>a1</a:t>
            </a:r>
            <a:r>
              <a:rPr lang="en-US" altLang="en-US" sz="1600" b="1" dirty="0"/>
              <a:t>.</a:t>
            </a:r>
            <a:r>
              <a:rPr lang="en-US" altLang="en-US" sz="1600" dirty="0"/>
              <a:t>goo // Compile time error!!! There is no 'goo' in static type of A</a:t>
            </a:r>
          </a:p>
          <a:p>
            <a:pPr marL="0" indent="0">
              <a:buNone/>
            </a:pPr>
            <a:r>
              <a:rPr lang="en-US" altLang="en-US" sz="1600" dirty="0" smtClean="0"/>
              <a:t>	To </a:t>
            </a:r>
            <a:r>
              <a:rPr lang="en-US" altLang="en-US" sz="1600" dirty="0"/>
              <a:t>support set of dynamic types for every enity we need to track all assignments to all entities and compielr does that in fact as it processes all assignment instructions to the entity. So, at the stage of semantcis analysis we have all the information. So, there are 2 kinds of semantics - unit-level semantics and program-level semantcis. So, feature call can be valid at unti level - when we just compile one unit but later when we are about to assemble (smart linking) the program we may identify more errors. All these errors are related to vailidity of feature calls ...</a:t>
            </a:r>
          </a:p>
          <a:p>
            <a:pPr marL="0" indent="0">
              <a:buNone/>
            </a:pPr>
            <a:endParaRPr lang="ru-RU" sz="1600" dirty="0"/>
          </a:p>
        </p:txBody>
      </p:sp>
      <p:sp>
        <p:nvSpPr>
          <p:cNvPr id="3" name="Title 2"/>
          <p:cNvSpPr>
            <a:spLocks noGrp="1"/>
          </p:cNvSpPr>
          <p:nvPr>
            <p:ph type="title"/>
          </p:nvPr>
        </p:nvSpPr>
        <p:spPr/>
        <p:txBody>
          <a:bodyPr/>
          <a:lstStyle/>
          <a:p>
            <a:r>
              <a:rPr lang="en-US" dirty="0" err="1" smtClean="0"/>
              <a:t>Accessability</a:t>
            </a:r>
            <a:r>
              <a:rPr lang="en-US" dirty="0" smtClean="0"/>
              <a:t> scopes</a:t>
            </a:r>
            <a:endParaRPr lang="ru-RU" dirty="0"/>
          </a:p>
        </p:txBody>
      </p:sp>
    </p:spTree>
    <p:extLst>
      <p:ext uri="{BB962C8B-B14F-4D97-AF65-F5344CB8AC3E}">
        <p14:creationId xmlns:p14="http://schemas.microsoft.com/office/powerpoint/2010/main" val="243617326"/>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68304"/>
            <a:ext cx="9144000" cy="6166604"/>
          </a:xfrm>
        </p:spPr>
        <p:txBody>
          <a:bodyPr/>
          <a:lstStyle/>
          <a:p>
            <a:pPr marL="0" indent="0">
              <a:buNone/>
            </a:pPr>
            <a:r>
              <a:rPr lang="en-US" altLang="en-US" sz="1100" b="1" dirty="0" smtClean="0"/>
              <a:t>abstract </a:t>
            </a:r>
            <a:r>
              <a:rPr lang="en-US" altLang="en-US" sz="1100" b="1" dirty="0"/>
              <a:t>unit</a:t>
            </a:r>
            <a:r>
              <a:rPr lang="en-US" altLang="en-US" sz="1100" dirty="0"/>
              <a:t> Routine [Arguments-&gt;(), Result] </a:t>
            </a:r>
            <a:r>
              <a:rPr lang="en-US" altLang="en-US" sz="1100" b="1" dirty="0"/>
              <a:t>is</a:t>
            </a:r>
            <a:endParaRPr lang="en-US" altLang="en-US" sz="1100" dirty="0"/>
          </a:p>
          <a:p>
            <a:pPr marL="0" indent="0">
              <a:buNone/>
            </a:pPr>
            <a:r>
              <a:rPr lang="en-US" altLang="en-US" sz="1100" b="1" dirty="0"/>
              <a:t>external</a:t>
            </a:r>
            <a:r>
              <a:rPr lang="en-US" altLang="en-US" sz="1100" dirty="0"/>
              <a:t> arguments: </a:t>
            </a:r>
            <a:r>
              <a:rPr lang="en-US" altLang="en-US" sz="1100" b="1" dirty="0"/>
              <a:t>like</a:t>
            </a:r>
            <a:r>
              <a:rPr lang="en-US" altLang="en-US" sz="1100" dirty="0"/>
              <a:t> Arguments</a:t>
            </a:r>
            <a:br>
              <a:rPr lang="en-US" altLang="en-US" sz="1100" dirty="0"/>
            </a:br>
            <a:r>
              <a:rPr lang="en-US" altLang="en-US" sz="1100" b="1" dirty="0" smtClean="0"/>
              <a:t>abstract</a:t>
            </a:r>
            <a:r>
              <a:rPr lang="en-US" altLang="en-US" sz="1100" dirty="0"/>
              <a:t> () (args: Arguments) /// That is a procedure call</a:t>
            </a:r>
          </a:p>
          <a:p>
            <a:pPr marL="0" indent="0">
              <a:buNone/>
            </a:pPr>
            <a:r>
              <a:rPr lang="en-US" altLang="en-US" sz="1100" b="1" dirty="0"/>
              <a:t>abstract</a:t>
            </a:r>
            <a:r>
              <a:rPr lang="en-US" altLang="en-US" sz="1100" dirty="0"/>
              <a:t> () (args: Arguments): Result  /// That is a function call</a:t>
            </a:r>
          </a:p>
          <a:p>
            <a:pPr marL="0" indent="0">
              <a:buNone/>
            </a:pPr>
            <a:r>
              <a:rPr lang="en-US" altLang="en-US" sz="1100" b="1" dirty="0"/>
              <a:t>end</a:t>
            </a:r>
            <a:endParaRPr lang="en-US" altLang="en-US" sz="1100" dirty="0"/>
          </a:p>
          <a:p>
            <a:pPr marL="0" indent="0">
              <a:buNone/>
            </a:pPr>
            <a:r>
              <a:rPr lang="en-US" altLang="en-US" sz="1100" b="1" dirty="0"/>
              <a:t>unit</a:t>
            </a:r>
            <a:r>
              <a:rPr lang="en-US" altLang="en-US" sz="1100" dirty="0"/>
              <a:t> Procedure [Arguments -&gt; ()] </a:t>
            </a:r>
            <a:r>
              <a:rPr lang="en-US" altLang="en-US" sz="1100" b="1" dirty="0"/>
              <a:t>extend</a:t>
            </a:r>
            <a:r>
              <a:rPr lang="en-US" altLang="en-US" sz="1100" dirty="0"/>
              <a:t> Routine [Arguments, ()] </a:t>
            </a:r>
            <a:r>
              <a:rPr lang="en-US" altLang="en-US" sz="1100" b="1" dirty="0"/>
              <a:t>is</a:t>
            </a:r>
            <a:r>
              <a:rPr lang="en-US" altLang="en-US" sz="1100" dirty="0"/>
              <a:t/>
            </a:r>
            <a:br>
              <a:rPr lang="en-US" altLang="en-US" sz="1100" dirty="0"/>
            </a:br>
            <a:r>
              <a:rPr lang="en-US" altLang="en-US" sz="1100" b="1" dirty="0" smtClean="0"/>
              <a:t>override </a:t>
            </a:r>
            <a:r>
              <a:rPr lang="en-US" altLang="en-US" sz="1100" b="1" dirty="0"/>
              <a:t>external</a:t>
            </a:r>
            <a:r>
              <a:rPr lang="en-US" altLang="en-US" sz="1100" dirty="0"/>
              <a:t> () (args: Arguments)  /// That is a procedure call</a:t>
            </a:r>
          </a:p>
          <a:p>
            <a:pPr marL="0" indent="0">
              <a:buNone/>
            </a:pPr>
            <a:r>
              <a:rPr lang="en-US" altLang="en-US" sz="1100" b="1" dirty="0"/>
              <a:t>override hidden</a:t>
            </a:r>
            <a:r>
              <a:rPr lang="en-US" altLang="en-US" sz="1100" dirty="0"/>
              <a:t> () (args: Arguments): Result </a:t>
            </a:r>
            <a:r>
              <a:rPr lang="en-US" altLang="en-US" sz="1100" b="1" dirty="0"/>
              <a:t>is end </a:t>
            </a:r>
            <a:r>
              <a:rPr lang="en-US" altLang="en-US" sz="1100" dirty="0"/>
              <a:t>/// That is a function call</a:t>
            </a:r>
          </a:p>
          <a:p>
            <a:pPr marL="0" indent="0">
              <a:buNone/>
            </a:pPr>
            <a:r>
              <a:rPr lang="en-US" altLang="en-US" sz="1100" b="1" dirty="0"/>
              <a:t>end</a:t>
            </a:r>
            <a:r>
              <a:rPr lang="en-US" altLang="en-US" sz="1100" dirty="0"/>
              <a:t> </a:t>
            </a:r>
          </a:p>
          <a:p>
            <a:pPr marL="0" indent="0">
              <a:buNone/>
            </a:pPr>
            <a:r>
              <a:rPr lang="en-US" altLang="en-US" sz="1100" b="1" dirty="0" smtClean="0"/>
              <a:t>unit</a:t>
            </a:r>
            <a:r>
              <a:rPr lang="en-US" altLang="en-US" sz="1100" dirty="0"/>
              <a:t> Function [Arguments -&gt; (), Result] </a:t>
            </a:r>
            <a:r>
              <a:rPr lang="en-US" altLang="en-US" sz="1100" b="1" dirty="0"/>
              <a:t>extend</a:t>
            </a:r>
            <a:r>
              <a:rPr lang="en-US" altLang="en-US" sz="1100" dirty="0"/>
              <a:t> Routine [Arguments, Result] </a:t>
            </a:r>
            <a:r>
              <a:rPr lang="en-US" altLang="en-US" sz="1100" b="1" dirty="0"/>
              <a:t>is</a:t>
            </a:r>
            <a:endParaRPr lang="en-US" altLang="en-US" sz="1100" dirty="0"/>
          </a:p>
          <a:p>
            <a:pPr marL="0" indent="0">
              <a:buNone/>
            </a:pPr>
            <a:r>
              <a:rPr lang="en-US" altLang="en-US" sz="1100" b="1" dirty="0"/>
              <a:t>override hidden</a:t>
            </a:r>
            <a:r>
              <a:rPr lang="en-US" altLang="en-US" sz="1100" dirty="0"/>
              <a:t> () (args: Arguments) </a:t>
            </a:r>
            <a:r>
              <a:rPr lang="en-US" altLang="en-US" sz="1100" b="1" dirty="0"/>
              <a:t>is end </a:t>
            </a:r>
            <a:r>
              <a:rPr lang="en-US" altLang="en-US" sz="1100" dirty="0"/>
              <a:t> /// That is a procedure call</a:t>
            </a:r>
          </a:p>
          <a:p>
            <a:pPr marL="0" indent="0">
              <a:buNone/>
            </a:pPr>
            <a:r>
              <a:rPr lang="en-US" altLang="en-US" sz="1100" b="1" dirty="0"/>
              <a:t>override external</a:t>
            </a:r>
            <a:r>
              <a:rPr lang="en-US" altLang="en-US" sz="1100" dirty="0"/>
              <a:t> () (args: Arguments): Result /// That is a function call</a:t>
            </a:r>
          </a:p>
          <a:p>
            <a:pPr marL="0" indent="0">
              <a:buNone/>
            </a:pPr>
            <a:r>
              <a:rPr lang="en-US" altLang="en-US" sz="1100" b="1" dirty="0"/>
              <a:t>end</a:t>
            </a:r>
            <a:endParaRPr lang="en-US" altLang="en-US" sz="1100" dirty="0"/>
          </a:p>
          <a:p>
            <a:pPr marL="0" indent="0">
              <a:buNone/>
            </a:pPr>
            <a:r>
              <a:rPr lang="en-US" altLang="en-US" sz="1200" dirty="0" smtClean="0"/>
              <a:t>foo</a:t>
            </a:r>
            <a:r>
              <a:rPr lang="en-US" altLang="en-US" sz="1200" dirty="0"/>
              <a:t> </a:t>
            </a:r>
            <a:r>
              <a:rPr lang="en-US" altLang="en-US" sz="1200" b="1" dirty="0"/>
              <a:t>is end</a:t>
            </a:r>
            <a:endParaRPr lang="en-US" altLang="en-US" sz="1200" dirty="0"/>
          </a:p>
          <a:p>
            <a:pPr marL="0" indent="0">
              <a:buNone/>
            </a:pPr>
            <a:r>
              <a:rPr lang="en-US" altLang="en-US" sz="1200" dirty="0" smtClean="0"/>
              <a:t>a</a:t>
            </a:r>
            <a:r>
              <a:rPr lang="en-US" altLang="en-US" sz="1200" dirty="0"/>
              <a:t> </a:t>
            </a:r>
            <a:r>
              <a:rPr lang="en-US" altLang="en-US" sz="1200" b="1" dirty="0"/>
              <a:t>is routine</a:t>
            </a:r>
            <a:r>
              <a:rPr lang="en-US" altLang="en-US" sz="1200" dirty="0"/>
              <a:t> foo</a:t>
            </a:r>
          </a:p>
          <a:p>
            <a:pPr marL="0" indent="0">
              <a:buNone/>
            </a:pPr>
            <a:r>
              <a:rPr lang="en-US" altLang="en-US" sz="1200" dirty="0" smtClean="0"/>
              <a:t>b</a:t>
            </a:r>
            <a:r>
              <a:rPr lang="en-US" altLang="en-US" sz="1200" dirty="0"/>
              <a:t> </a:t>
            </a:r>
            <a:r>
              <a:rPr lang="en-US" altLang="en-US" sz="1200" b="1" dirty="0"/>
              <a:t>is</a:t>
            </a:r>
            <a:r>
              <a:rPr lang="en-US" altLang="en-US" sz="1200" dirty="0"/>
              <a:t> a</a:t>
            </a:r>
          </a:p>
          <a:p>
            <a:pPr marL="0" indent="0">
              <a:buNone/>
            </a:pPr>
            <a:r>
              <a:rPr lang="en-US" altLang="en-US" sz="1200" dirty="0"/>
              <a:t>// These are assignments</a:t>
            </a:r>
            <a:br>
              <a:rPr lang="en-US" altLang="en-US" sz="1200" dirty="0"/>
            </a:br>
            <a:r>
              <a:rPr lang="en-US" altLang="en-US" sz="1200" dirty="0" smtClean="0"/>
              <a:t>b </a:t>
            </a:r>
            <a:r>
              <a:rPr lang="en-US" altLang="en-US" sz="1200" dirty="0"/>
              <a:t>:= a  </a:t>
            </a:r>
            <a:br>
              <a:rPr lang="en-US" altLang="en-US" sz="1200" dirty="0"/>
            </a:br>
            <a:r>
              <a:rPr lang="en-US" altLang="en-US" sz="1200" dirty="0" err="1" smtClean="0"/>
              <a:t>a</a:t>
            </a:r>
            <a:r>
              <a:rPr lang="en-US" altLang="en-US" sz="1200" dirty="0" smtClean="0"/>
              <a:t> </a:t>
            </a:r>
            <a:r>
              <a:rPr lang="en-US" altLang="en-US" sz="1200" dirty="0"/>
              <a:t>:= b</a:t>
            </a:r>
          </a:p>
          <a:p>
            <a:pPr marL="0" indent="0">
              <a:buNone/>
            </a:pPr>
            <a:r>
              <a:rPr lang="en-US" altLang="en-US" sz="1200" dirty="0"/>
              <a:t>// These are 4 feature calls - right? :-))) Are you OK with these? Will you insist that for routine type entities call must be with parenthesis only? I am fine with both !</a:t>
            </a:r>
          </a:p>
          <a:p>
            <a:pPr marL="0" indent="0">
              <a:buNone/>
            </a:pPr>
            <a:r>
              <a:rPr lang="en-US" altLang="en-US" sz="1200" dirty="0"/>
              <a:t>a()</a:t>
            </a:r>
          </a:p>
          <a:p>
            <a:pPr marL="0" indent="0">
              <a:buNone/>
            </a:pPr>
            <a:r>
              <a:rPr lang="en-US" altLang="en-US" sz="1200" dirty="0"/>
              <a:t>b()</a:t>
            </a:r>
          </a:p>
          <a:p>
            <a:pPr marL="0" indent="0">
              <a:buNone/>
            </a:pPr>
            <a:r>
              <a:rPr lang="en-US" altLang="en-US" sz="1200" dirty="0"/>
              <a:t>a</a:t>
            </a:r>
          </a:p>
          <a:p>
            <a:pPr marL="0" indent="0">
              <a:buNone/>
            </a:pPr>
            <a:r>
              <a:rPr lang="en-US" altLang="en-US" sz="1200" dirty="0"/>
              <a:t>b</a:t>
            </a:r>
          </a:p>
          <a:p>
            <a:pPr marL="0" indent="0">
              <a:buNone/>
            </a:pPr>
            <a:r>
              <a:rPr lang="en-US" altLang="en-US" sz="1200" dirty="0"/>
              <a:t/>
            </a:r>
            <a:br>
              <a:rPr lang="en-US" altLang="en-US" sz="1200" dirty="0"/>
            </a:br>
            <a:r>
              <a:rPr lang="en-US" altLang="en-US" sz="1200" dirty="0" smtClean="0"/>
              <a:t>// BUT </a:t>
            </a:r>
            <a:r>
              <a:rPr lang="en-US" altLang="en-US" sz="1200" dirty="0"/>
              <a:t>!!!!! If we have a function ... :-)</a:t>
            </a:r>
          </a:p>
          <a:p>
            <a:pPr marL="0" indent="0">
              <a:buNone/>
            </a:pPr>
            <a:r>
              <a:rPr lang="en-US" altLang="en-US" sz="1200" dirty="0"/>
              <a:t>goo: Type </a:t>
            </a:r>
            <a:r>
              <a:rPr lang="en-US" altLang="en-US" sz="1200" b="1" dirty="0"/>
              <a:t>is end</a:t>
            </a:r>
            <a:endParaRPr lang="en-US" altLang="en-US" sz="1200" dirty="0"/>
          </a:p>
          <a:p>
            <a:pPr marL="0" indent="0">
              <a:buNone/>
            </a:pPr>
            <a:r>
              <a:rPr lang="en-US" altLang="en-US" sz="1200" dirty="0" smtClean="0"/>
              <a:t>c</a:t>
            </a:r>
            <a:r>
              <a:rPr lang="en-US" altLang="en-US" sz="1200" dirty="0"/>
              <a:t>, d</a:t>
            </a:r>
            <a:r>
              <a:rPr lang="en-US" altLang="en-US" sz="1200" b="1" dirty="0"/>
              <a:t>:</a:t>
            </a:r>
            <a:r>
              <a:rPr lang="en-US" altLang="en-US" sz="1200" dirty="0"/>
              <a:t> </a:t>
            </a:r>
            <a:r>
              <a:rPr lang="en-US" altLang="en-US" sz="1200" b="1" dirty="0"/>
              <a:t>routine</a:t>
            </a:r>
            <a:r>
              <a:rPr lang="en-US" altLang="en-US" sz="1200" dirty="0"/>
              <a:t> ()</a:t>
            </a:r>
            <a:r>
              <a:rPr lang="en-US" altLang="en-US" sz="1200" b="1" dirty="0"/>
              <a:t>:</a:t>
            </a:r>
            <a:r>
              <a:rPr lang="en-US" altLang="en-US" sz="1200" dirty="0"/>
              <a:t> Type</a:t>
            </a:r>
          </a:p>
          <a:p>
            <a:pPr marL="0" indent="0">
              <a:buNone/>
            </a:pPr>
            <a:r>
              <a:rPr lang="en-US" altLang="en-US" sz="1200" dirty="0" smtClean="0"/>
              <a:t>result</a:t>
            </a:r>
            <a:r>
              <a:rPr lang="en-US" altLang="en-US" sz="1200" b="1" dirty="0"/>
              <a:t>:</a:t>
            </a:r>
            <a:r>
              <a:rPr lang="en-US" altLang="en-US" sz="1200" dirty="0"/>
              <a:t> Type</a:t>
            </a:r>
          </a:p>
          <a:p>
            <a:pPr marL="0" indent="0">
              <a:buNone/>
            </a:pPr>
            <a:r>
              <a:rPr lang="en-US" altLang="en-US" sz="1200" dirty="0" smtClean="0"/>
              <a:t>c </a:t>
            </a:r>
            <a:r>
              <a:rPr lang="en-US" altLang="en-US" sz="1200" dirty="0"/>
              <a:t>:= </a:t>
            </a:r>
            <a:r>
              <a:rPr lang="en-US" altLang="en-US" sz="1200" b="1" dirty="0"/>
              <a:t>routine</a:t>
            </a:r>
            <a:r>
              <a:rPr lang="en-US" altLang="en-US" sz="1200" dirty="0"/>
              <a:t> goo</a:t>
            </a:r>
          </a:p>
          <a:p>
            <a:pPr marL="0" indent="0">
              <a:buNone/>
            </a:pPr>
            <a:r>
              <a:rPr lang="en-US" altLang="en-US" sz="1200" dirty="0"/>
              <a:t>d := c // assignment semantics</a:t>
            </a:r>
          </a:p>
          <a:p>
            <a:pPr marL="0" indent="0">
              <a:buNone/>
            </a:pPr>
            <a:r>
              <a:rPr lang="en-US" altLang="en-US" sz="1200" dirty="0" smtClean="0"/>
              <a:t>result </a:t>
            </a:r>
            <a:r>
              <a:rPr lang="en-US" altLang="en-US" sz="1200" dirty="0"/>
              <a:t>:= d()</a:t>
            </a:r>
          </a:p>
          <a:p>
            <a:pPr marL="0" indent="0">
              <a:buNone/>
            </a:pPr>
            <a:r>
              <a:rPr lang="en-US" altLang="en-US" sz="1200" dirty="0"/>
              <a:t>result := c // feature call/application semantics </a:t>
            </a:r>
          </a:p>
          <a:p>
            <a:pPr marL="0" indent="0">
              <a:buNone/>
            </a:pPr>
            <a:r>
              <a:rPr lang="en-US" altLang="en-US" sz="1200" dirty="0" smtClean="0"/>
              <a:t>/* </a:t>
            </a:r>
            <a:r>
              <a:rPr lang="en-US" altLang="en-US" sz="1200" dirty="0"/>
              <a:t>The caveat that depending on the type of the left side of assignment the interpretation of the feature name in the right side of assignment is different. That is only for routines with no arguments. But intuitively clear that we assign routine type expression to routine type entity - that is assignment not the call, but if we assign routine type to non-routine type then it is a call ... But if Type is routine - will it be assignment or call ??? :-)))) But in this case compiler is to cry - ambiguity - please resolve ... If we like to proceed with function application - just add () and ambiguity resolved but if to proceed with assignment??? Ha ... */</a:t>
            </a:r>
          </a:p>
          <a:p>
            <a:pPr marL="0" indent="0">
              <a:buNone/>
            </a:pPr>
            <a:r>
              <a:rPr lang="en-US" altLang="en-US" sz="1200" dirty="0" smtClean="0"/>
              <a:t>//Particular </a:t>
            </a:r>
            <a:r>
              <a:rPr lang="en-US" altLang="en-US" sz="1200" dirty="0"/>
              <a:t>example</a:t>
            </a:r>
          </a:p>
          <a:p>
            <a:pPr marL="0" indent="0">
              <a:buNone/>
            </a:pPr>
            <a:r>
              <a:rPr lang="en-US" altLang="en-US" sz="1200" dirty="0" smtClean="0"/>
              <a:t>foo</a:t>
            </a:r>
            <a:r>
              <a:rPr lang="en-US" altLang="en-US" sz="1200" dirty="0"/>
              <a:t>: </a:t>
            </a:r>
            <a:r>
              <a:rPr lang="en-US" altLang="en-US" sz="1200" b="1" dirty="0"/>
              <a:t>routine</a:t>
            </a:r>
            <a:r>
              <a:rPr lang="en-US" altLang="en-US" sz="1200" dirty="0"/>
              <a:t> (): Type </a:t>
            </a:r>
            <a:r>
              <a:rPr lang="en-US" altLang="en-US" sz="1200" b="1" dirty="0"/>
              <a:t>is </a:t>
            </a:r>
            <a:r>
              <a:rPr lang="en-US" altLang="en-US" sz="1200" dirty="0"/>
              <a:t>/* Some body*/</a:t>
            </a:r>
            <a:r>
              <a:rPr lang="en-US" altLang="en-US" sz="1200" b="1" dirty="0"/>
              <a:t> end</a:t>
            </a:r>
            <a:endParaRPr lang="en-US" altLang="en-US" sz="1200" dirty="0"/>
          </a:p>
          <a:p>
            <a:pPr marL="0" indent="0">
              <a:buNone/>
            </a:pPr>
            <a:r>
              <a:rPr lang="en-US" altLang="en-US" sz="1200" dirty="0" smtClean="0"/>
              <a:t>goo0</a:t>
            </a:r>
            <a:r>
              <a:rPr lang="en-US" altLang="en-US" sz="1200" dirty="0"/>
              <a:t> </a:t>
            </a:r>
            <a:r>
              <a:rPr lang="en-US" altLang="en-US" sz="1200" b="1" dirty="0"/>
              <a:t>is</a:t>
            </a:r>
            <a:r>
              <a:rPr lang="en-US" altLang="en-US" sz="1200" dirty="0"/>
              <a:t> foo  // What should be the type of goo0 deduced here??? :-)</a:t>
            </a:r>
          </a:p>
          <a:p>
            <a:pPr marL="0" indent="0">
              <a:buNone/>
            </a:pPr>
            <a:r>
              <a:rPr lang="en-US" altLang="en-US" sz="1200" dirty="0" smtClean="0"/>
              <a:t>goo1</a:t>
            </a:r>
            <a:r>
              <a:rPr lang="en-US" altLang="en-US" sz="1200" dirty="0"/>
              <a:t> </a:t>
            </a:r>
            <a:r>
              <a:rPr lang="en-US" altLang="en-US" sz="1200" b="1" dirty="0"/>
              <a:t>is</a:t>
            </a:r>
            <a:r>
              <a:rPr lang="en-US" altLang="en-US" sz="1200" dirty="0"/>
              <a:t> foo () // No doubt that is a call or application!!! Type of goo1 is Type</a:t>
            </a:r>
          </a:p>
          <a:p>
            <a:pPr marL="0" indent="0">
              <a:buNone/>
            </a:pPr>
            <a:r>
              <a:rPr lang="en-US" altLang="en-US" sz="1200" dirty="0" smtClean="0"/>
              <a:t>/*So</a:t>
            </a:r>
            <a:r>
              <a:rPr lang="en-US" altLang="en-US" sz="1200" dirty="0"/>
              <a:t>, here are two approaches as I see</a:t>
            </a:r>
          </a:p>
          <a:p>
            <a:pPr marL="0" indent="0">
              <a:buNone/>
            </a:pPr>
            <a:r>
              <a:rPr lang="en-US" altLang="en-US" sz="1200" dirty="0"/>
              <a:t>1. To state clearly if you like to call a routine use paranthesis always!!! </a:t>
            </a:r>
          </a:p>
          <a:p>
            <a:pPr marL="0" indent="0">
              <a:buNone/>
            </a:pPr>
            <a:r>
              <a:rPr lang="en-US" altLang="en-US" sz="1200" dirty="0"/>
              <a:t>2. In case of ambiguity generate warning and treat feature name as assignment not the call - similar liek we did with (expression) - that is expression in paranthesis not the tuple with one element ...</a:t>
            </a:r>
          </a:p>
          <a:p>
            <a:pPr marL="0" indent="0">
              <a:buNone/>
            </a:pPr>
            <a:endParaRPr lang="en-US" altLang="en-US" sz="1200" dirty="0"/>
          </a:p>
          <a:p>
            <a:pPr marL="0" indent="0">
              <a:buNone/>
            </a:pPr>
            <a:r>
              <a:rPr lang="en-US" altLang="en-US" sz="1200" dirty="0"/>
              <a:t>Of course you may find the 3rd one (probably the best) but I vote for the second one as it matches the concept of SLang - it is slang - the languge with ambiguitites like human one </a:t>
            </a:r>
            <a:r>
              <a:rPr lang="en-US" altLang="en-US" sz="1200" dirty="0" smtClean="0"/>
              <a:t>...*/</a:t>
            </a:r>
            <a:r>
              <a:rPr lang="en-US" altLang="en-US" sz="1200" dirty="0"/>
              <a:t/>
            </a:r>
            <a:br>
              <a:rPr lang="en-US" altLang="en-US" sz="1200" dirty="0"/>
            </a:br>
            <a:endParaRPr lang="en-US" altLang="en-US" sz="1200" dirty="0"/>
          </a:p>
          <a:p>
            <a:pPr marL="0" indent="0">
              <a:buNone/>
            </a:pPr>
            <a:r>
              <a:rPr lang="en-US" altLang="en-US" sz="1200" dirty="0"/>
              <a:t/>
            </a:r>
            <a:br>
              <a:rPr lang="en-US" altLang="en-US" sz="1200" dirty="0"/>
            </a:br>
            <a:endParaRPr lang="en-US" altLang="en-US" sz="1200" dirty="0"/>
          </a:p>
          <a:p>
            <a:pPr marL="0" indent="0">
              <a:buNone/>
            </a:pPr>
            <a:r>
              <a:rPr lang="en-US" sz="1200" dirty="0"/>
              <a:t/>
            </a:r>
            <a:br>
              <a:rPr lang="en-US" sz="1200" dirty="0"/>
            </a:br>
            <a:endParaRPr lang="ru-RU" sz="1200" dirty="0"/>
          </a:p>
        </p:txBody>
      </p:sp>
      <p:sp>
        <p:nvSpPr>
          <p:cNvPr id="3" name="Title 2"/>
          <p:cNvSpPr>
            <a:spLocks noGrp="1"/>
          </p:cNvSpPr>
          <p:nvPr>
            <p:ph type="title"/>
          </p:nvPr>
        </p:nvSpPr>
        <p:spPr/>
        <p:txBody>
          <a:bodyPr/>
          <a:lstStyle/>
          <a:p>
            <a:endParaRPr lang="ru-RU"/>
          </a:p>
        </p:txBody>
      </p:sp>
    </p:spTree>
    <p:extLst>
      <p:ext uri="{BB962C8B-B14F-4D97-AF65-F5344CB8AC3E}">
        <p14:creationId xmlns:p14="http://schemas.microsoft.com/office/powerpoint/2010/main" val="4083282608"/>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88369"/>
            <a:ext cx="8907694" cy="6010381"/>
          </a:xfrm>
        </p:spPr>
        <p:txBody>
          <a:bodyPr/>
          <a:lstStyle/>
          <a:p>
            <a:r>
              <a:rPr lang="ru-RU" dirty="0"/>
              <a:t>Отсюда есть темы, претендующие на новизну.</a:t>
            </a:r>
            <a:br>
              <a:rPr lang="ru-RU" dirty="0"/>
            </a:br>
            <a:r>
              <a:rPr lang="ru-RU" dirty="0"/>
              <a:t>1. Множественное наследование при наличии </a:t>
            </a:r>
            <a:r>
              <a:rPr lang="en-US" dirty="0"/>
              <a:t>overloading and overriding </a:t>
            </a:r>
            <a:br>
              <a:rPr lang="en-US" dirty="0"/>
            </a:br>
            <a:r>
              <a:rPr lang="en-US" dirty="0"/>
              <a:t>2. Multi-types (type-safe duck typing)</a:t>
            </a:r>
            <a:br>
              <a:rPr lang="en-US" dirty="0"/>
            </a:br>
            <a:r>
              <a:rPr lang="en-US" dirty="0" smtClean="0"/>
              <a:t>	a</a:t>
            </a:r>
            <a:r>
              <a:rPr lang="en-US" dirty="0"/>
              <a:t>: T1|T2</a:t>
            </a:r>
            <a:br>
              <a:rPr lang="en-US" dirty="0"/>
            </a:br>
            <a:r>
              <a:rPr lang="en-US" dirty="0"/>
              <a:t>3. New variant of Null-safety in fact </a:t>
            </a:r>
            <a:r>
              <a:rPr lang="en-US" dirty="0" smtClean="0"/>
              <a:t>Null- </a:t>
            </a:r>
            <a:r>
              <a:rPr lang="en-US" dirty="0" err="1" smtClean="0"/>
              <a:t>absense</a:t>
            </a:r>
            <a:r>
              <a:rPr lang="en-US" dirty="0"/>
              <a:t>.</a:t>
            </a:r>
            <a:br>
              <a:rPr lang="en-US" dirty="0"/>
            </a:br>
            <a:r>
              <a:rPr lang="en-US" dirty="0"/>
              <a:t>4. </a:t>
            </a:r>
            <a:r>
              <a:rPr lang="ru-RU" dirty="0"/>
              <a:t>Анонимный код - последовательность операторов. </a:t>
            </a:r>
            <a:r>
              <a:rPr lang="en-US" dirty="0" err="1"/>
              <a:t>StandardIO.putString</a:t>
            </a:r>
            <a:r>
              <a:rPr lang="en-US" dirty="0"/>
              <a:t> ("Hello world!\n") - </a:t>
            </a:r>
            <a:r>
              <a:rPr lang="ru-RU" dirty="0"/>
              <a:t>законченная программа.</a:t>
            </a:r>
            <a:br>
              <a:rPr lang="ru-RU" dirty="0"/>
            </a:br>
            <a:r>
              <a:rPr lang="ru-RU" dirty="0"/>
              <a:t>5. </a:t>
            </a:r>
            <a:r>
              <a:rPr lang="en-US" dirty="0"/>
              <a:t>ref and </a:t>
            </a:r>
            <a:r>
              <a:rPr lang="en-US" dirty="0" err="1"/>
              <a:t>val</a:t>
            </a:r>
            <a:r>
              <a:rPr lang="en-US" dirty="0"/>
              <a:t> types of objects of all types.</a:t>
            </a:r>
            <a:br>
              <a:rPr lang="en-US" dirty="0"/>
            </a:br>
            <a:r>
              <a:rPr lang="en-US" dirty="0"/>
              <a:t>6. </a:t>
            </a:r>
            <a:r>
              <a:rPr lang="en-US" dirty="0" smtClean="0"/>
              <a:t>Units - 3 </a:t>
            </a:r>
            <a:r>
              <a:rPr lang="en-US" dirty="0"/>
              <a:t>in 1 </a:t>
            </a:r>
            <a:r>
              <a:rPr lang="en-US" dirty="0" smtClean="0"/>
              <a:t>concept – modules, classes and types together</a:t>
            </a:r>
            <a:r>
              <a:rPr lang="en-US" dirty="0"/>
              <a:t>.</a:t>
            </a:r>
          </a:p>
          <a:p>
            <a:pPr marL="0" indent="0">
              <a:buNone/>
            </a:pPr>
            <a:endParaRPr lang="ru-RU" dirty="0"/>
          </a:p>
          <a:p>
            <a:endParaRPr lang="en-US" dirty="0"/>
          </a:p>
        </p:txBody>
      </p:sp>
      <p:sp>
        <p:nvSpPr>
          <p:cNvPr id="3" name="Title 2"/>
          <p:cNvSpPr>
            <a:spLocks noGrp="1"/>
          </p:cNvSpPr>
          <p:nvPr>
            <p:ph type="title"/>
          </p:nvPr>
        </p:nvSpPr>
        <p:spPr/>
        <p:txBody>
          <a:bodyPr/>
          <a:lstStyle/>
          <a:p>
            <a:r>
              <a:rPr lang="en-US" dirty="0" smtClean="0"/>
              <a:t>Unique topics</a:t>
            </a:r>
            <a:endParaRPr lang="en-US" dirty="0"/>
          </a:p>
        </p:txBody>
      </p:sp>
    </p:spTree>
    <p:extLst>
      <p:ext uri="{BB962C8B-B14F-4D97-AF65-F5344CB8AC3E}">
        <p14:creationId xmlns:p14="http://schemas.microsoft.com/office/powerpoint/2010/main" val="4174264503"/>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select        </a:t>
            </a:r>
            <a:r>
              <a:rPr lang="en-US" dirty="0" smtClean="0">
                <a:solidFill>
                  <a:srgbClr val="FF0000"/>
                </a:solidFill>
              </a:rPr>
              <a:t>WIP!!!!!!!!!</a:t>
            </a:r>
            <a:endParaRPr lang="en-US" dirty="0">
              <a:solidFill>
                <a:srgbClr val="FF0000"/>
              </a:solidFill>
            </a:endParaRPr>
          </a:p>
        </p:txBody>
      </p:sp>
      <p:sp>
        <p:nvSpPr>
          <p:cNvPr id="24" name="TextBox 23"/>
          <p:cNvSpPr txBox="1"/>
          <p:nvPr/>
        </p:nvSpPr>
        <p:spPr>
          <a:xfrm>
            <a:off x="666777" y="4473974"/>
            <a:ext cx="7799491" cy="400110"/>
          </a:xfrm>
          <a:prstGeom prst="rect">
            <a:avLst/>
          </a:prstGeom>
          <a:noFill/>
          <a:ln w="12700">
            <a:solidFill>
              <a:schemeClr val="tx1"/>
            </a:solidFill>
          </a:ln>
        </p:spPr>
        <p:txBody>
          <a:bodyPr wrap="square" rtlCol="0">
            <a:spAutoFit/>
          </a:bodyPr>
          <a:lstStyle/>
          <a:p>
            <a:endParaRPr lang="en-US" dirty="0" smtClean="0"/>
          </a:p>
        </p:txBody>
      </p:sp>
      <p:graphicFrame>
        <p:nvGraphicFramePr>
          <p:cNvPr id="2" name="Table 1"/>
          <p:cNvGraphicFramePr>
            <a:graphicFrameLocks noGrp="1"/>
          </p:cNvGraphicFramePr>
          <p:nvPr/>
        </p:nvGraphicFramePr>
        <p:xfrm>
          <a:off x="1427162" y="3695541"/>
          <a:ext cx="6289675" cy="502920"/>
        </p:xfrm>
        <a:graphic>
          <a:graphicData uri="http://schemas.openxmlformats.org/drawingml/2006/table">
            <a:tbl>
              <a:tblPr firstRow="1" firstCol="1" bandRow="1">
                <a:tableStyleId>{5C22544A-7EE6-4342-B048-85BDC9FD1C3A}</a:tableStyleId>
              </a:tblPr>
              <a:tblGrid>
                <a:gridCol w="1572260"/>
                <a:gridCol w="1572260"/>
                <a:gridCol w="1572260"/>
                <a:gridCol w="1572895"/>
              </a:tblGrid>
              <a:tr h="0">
                <a:tc>
                  <a:txBody>
                    <a:bodyPr/>
                    <a:lstStyle/>
                    <a:p>
                      <a:pPr>
                        <a:spcAft>
                          <a:spcPts val="0"/>
                        </a:spcAft>
                      </a:pPr>
                      <a:r>
                        <a:rPr lang="en-US" sz="1100">
                          <a:effectLst/>
                        </a:rPr>
                        <a:t>A</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B</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C</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D</a:t>
                      </a:r>
                      <a:endParaRPr lang="en-US" sz="1100">
                        <a:effectLst/>
                        <a:latin typeface="Calibri"/>
                        <a:ea typeface="Malgun Gothic"/>
                        <a:cs typeface="Times New Roman"/>
                      </a:endParaRPr>
                    </a:p>
                  </a:txBody>
                  <a:tcPr marL="68580" marR="68580" marT="0" marB="0"/>
                </a:tc>
              </a:tr>
              <a:tr h="0">
                <a:tc>
                  <a:txBody>
                    <a:bodyPr/>
                    <a:lstStyle/>
                    <a:p>
                      <a:pPr>
                        <a:spcAft>
                          <a:spcPts val="0"/>
                        </a:spcAft>
                      </a:pPr>
                      <a:r>
                        <a:rPr lang="en-US" sz="1100">
                          <a:effectLst/>
                        </a:rPr>
                        <a:t>foo from A</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foo from B </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foo from C</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dirty="0">
                          <a:effectLst/>
                        </a:rPr>
                        <a:t>foo from B &amp; foo from C</a:t>
                      </a:r>
                      <a:endParaRPr lang="en-US" sz="1100" dirty="0">
                        <a:effectLst/>
                        <a:latin typeface="Calibri"/>
                        <a:ea typeface="Malgun Gothic"/>
                        <a:cs typeface="Times New Roman"/>
                      </a:endParaRPr>
                    </a:p>
                  </a:txBody>
                  <a:tcPr marL="68580" marR="68580" marT="0" marB="0"/>
                </a:tc>
              </a:tr>
            </a:tbl>
          </a:graphicData>
        </a:graphic>
      </p:graphicFrame>
      <p:sp>
        <p:nvSpPr>
          <p:cNvPr id="4" name="Rectangle 1"/>
          <p:cNvSpPr>
            <a:spLocks noChangeArrowheads="1"/>
          </p:cNvSpPr>
          <p:nvPr/>
        </p:nvSpPr>
        <p:spPr bwMode="auto">
          <a:xfrm>
            <a:off x="1427163" y="3695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Let’s consider the following code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A // Class A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foo (t: Tuple)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B inherit A // Class B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Tuple1)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C inherit A // Class C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Tuple2)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C // Class D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(a: A; t: Tuple) // procedure goo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a.foo</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(D(),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expression_of_type_Tuple</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 Ha-ha-ha – the code of the call is valid, but which version of foo will be called by the body of goo???? So, Type of the first parameter of the call creates ambiguity. If the parameter of type A, B or C – there is no ambiguity </a:t>
            </a:r>
            <a:r>
              <a:rPr kumimoji="0" lang="en-US" altLang="en-US" sz="1100" b="0" i="0" u="none" strike="noStrike" cap="none" normalizeH="0" baseline="0" dirty="0" smtClean="0">
                <a:ln>
                  <a:noFill/>
                </a:ln>
                <a:solidFill>
                  <a:schemeClr val="tx1"/>
                </a:solidFill>
                <a:effectLst/>
                <a:latin typeface="Wingdings" pitchFamily="2" charset="2"/>
                <a:ea typeface="Malgun Gothic" pitchFamily="34" charset="-127"/>
                <a:cs typeface="Times New Roman" pitchFamily="18" charset="0"/>
              </a:rPr>
              <a:t>J</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In other words if to consider dynamic dispatch vector we may notice that we have more than 1 version of foo for class 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If the inheritance will be a bit different then we can suggest the mechanism for resolving the ambiguity – find the nearest overridden version like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A // Class A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foo (t: Tuple)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B inherit A // Class B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Tuple1)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C inherit A // Class C is valid – code generated. Note C does not override foo!!!</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C // Class D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(a: A; t: Tuple) // procedure goo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a.foo</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(D(),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expression_of_type_Tuple</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 So, the closest version of foo comes from B – this version we may treat as the most actual version of foo which is to be called in case of dynamic binding … But this is  not a universal solution  …  Just let’s get rid of class C at all and then we have two versions of foo again – foo from A and foo from B coming to 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There is a language </a:t>
            </a:r>
            <a:r>
              <a:rPr kumimoji="0" lang="en-US" altLang="en-US" sz="1100" b="0" i="0" u="none" strike="noStrike" cap="none" normalizeH="0" baseline="0" dirty="0" smtClean="0">
                <a:ln>
                  <a:noFill/>
                </a:ln>
                <a:solidFill>
                  <a:schemeClr val="tx1"/>
                </a:solidFill>
                <a:effectLst/>
                <a:latin typeface="Wingdings" pitchFamily="2" charset="2"/>
                <a:ea typeface="Malgun Gothic" pitchFamily="34" charset="-127"/>
                <a:cs typeface="Times New Roman" pitchFamily="18" charset="0"/>
              </a:rPr>
              <a:t>J</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which has solution for this – here is the code in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SLang</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how it does it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(select foo), C // Class D is valid – code generated and version coming from B is selected for dynamic binding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or we may just omit select and just state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(foo), C // Class D is valid – code generated and version coming from B is selected for dynamic binding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So, if you like this syntax then it can be used for such very tricky cases … of course if there are several ambiguous features then we will have just list of features between parenthesis …  So, we may proceed with the following strategy – when assembling the system we detect call which lead to dynamic dispatch ambiguity we ask the programmer to resolve the ambiguity for specific class and specific feature (in our case compiler will ask – please resolve the ambiguity for 2 versions of foo coming from B and C in class 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While compiling class D we may just give a warning that programmer may resolve the conflict in advance or wait till system/library assembling time to have it resolved then…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47349224"/>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60252"/>
            <a:ext cx="9281786" cy="6497747"/>
          </a:xfrm>
        </p:spPr>
        <p:txBody>
          <a:bodyPr>
            <a:noAutofit/>
          </a:bodyPr>
          <a:lstStyle/>
          <a:p>
            <a:pPr marL="339725" lvl="1" indent="0">
              <a:buNone/>
            </a:pPr>
            <a:r>
              <a:rPr lang="en-US" sz="1400" dirty="0" smtClean="0"/>
              <a:t>&lt;</a:t>
            </a:r>
            <a:r>
              <a:rPr lang="en-US" sz="1400" dirty="0" err="1" smtClean="0"/>
              <a:t>FeatureDeclaration</a:t>
            </a:r>
            <a:r>
              <a:rPr lang="en-US" sz="1400" dirty="0" smtClean="0"/>
              <a:t>&gt; ::=  &lt;</a:t>
            </a:r>
            <a:r>
              <a:rPr lang="en-US" sz="1400" dirty="0" err="1" smtClean="0"/>
              <a:t>RoutineDeclaration</a:t>
            </a:r>
            <a:r>
              <a:rPr lang="en-US" sz="1400" dirty="0" smtClean="0"/>
              <a:t>&gt; |  &lt;</a:t>
            </a:r>
            <a:r>
              <a:rPr lang="en-US" sz="1400" dirty="0" err="1" smtClean="0"/>
              <a:t>VariableDeclaration</a:t>
            </a:r>
            <a:r>
              <a:rPr lang="en-US" sz="1400" dirty="0" smtClean="0"/>
              <a:t>&gt; | &lt;</a:t>
            </a:r>
            <a:r>
              <a:rPr lang="en-US" sz="1400" dirty="0" err="1" smtClean="0"/>
              <a:t>ConstantDeclaration</a:t>
            </a:r>
            <a:r>
              <a:rPr lang="en-US" sz="1400" dirty="0" smtClean="0"/>
              <a:t>&gt;</a:t>
            </a:r>
          </a:p>
          <a:p>
            <a:pPr marL="339725" lvl="1" indent="0">
              <a:buNone/>
            </a:pPr>
            <a:r>
              <a:rPr lang="en-US" sz="1400" dirty="0"/>
              <a:t>&lt;</a:t>
            </a:r>
            <a:r>
              <a:rPr lang="en-US" sz="1400" dirty="0" err="1"/>
              <a:t>VariableDeclaration</a:t>
            </a:r>
            <a:r>
              <a:rPr lang="en-US" sz="1400" dirty="0" smtClean="0"/>
              <a:t>&gt; ::= &lt;</a:t>
            </a:r>
            <a:r>
              <a:rPr lang="en-US" sz="1400" dirty="0" err="1" smtClean="0"/>
              <a:t>FeatureName</a:t>
            </a:r>
            <a:r>
              <a:rPr lang="en-US" sz="1400" dirty="0" smtClean="0"/>
              <a:t>&gt; “:” (“?”&lt;Type&gt;) |&lt;Type&gt; (“=“ &lt;Expression&gt;) | &lt;</a:t>
            </a:r>
            <a:r>
              <a:rPr lang="en-US" sz="1400" dirty="0" err="1" smtClean="0"/>
              <a:t>TupleExpression</a:t>
            </a:r>
            <a:r>
              <a:rPr lang="en-US" sz="1400" dirty="0" smtClean="0"/>
              <a:t>&gt;|(”.” &lt;</a:t>
            </a:r>
            <a:r>
              <a:rPr lang="en-US" sz="1400" dirty="0" err="1" smtClean="0"/>
              <a:t>ConstructorName</a:t>
            </a:r>
            <a:r>
              <a:rPr lang="en-US" sz="1400" dirty="0" smtClean="0"/>
              <a:t>&gt;</a:t>
            </a:r>
            <a:r>
              <a:rPr lang="en-US" sz="1400" dirty="0"/>
              <a:t>&lt;</a:t>
            </a:r>
            <a:r>
              <a:rPr lang="en-US" sz="1400" dirty="0" err="1"/>
              <a:t>TupleExpression</a:t>
            </a:r>
            <a:r>
              <a:rPr lang="en-US" sz="1400" dirty="0" smtClean="0"/>
              <a:t>&gt;)</a:t>
            </a:r>
          </a:p>
          <a:p>
            <a:pPr marL="339725" lvl="1" indent="0">
              <a:buNone/>
            </a:pPr>
            <a:r>
              <a:rPr lang="en-US" sz="1400" dirty="0"/>
              <a:t>&lt;</a:t>
            </a:r>
            <a:r>
              <a:rPr lang="en-US" sz="1400" dirty="0" err="1"/>
              <a:t>TupleExpression</a:t>
            </a:r>
            <a:r>
              <a:rPr lang="en-US" sz="1400" dirty="0" smtClean="0"/>
              <a:t>&gt; ::= “(” [&lt;Expression&gt; [“,”|”;” &lt;Expression&gt;]]“)”</a:t>
            </a:r>
          </a:p>
        </p:txBody>
      </p:sp>
      <p:sp>
        <p:nvSpPr>
          <p:cNvPr id="3" name="Title 2"/>
          <p:cNvSpPr>
            <a:spLocks noGrp="1"/>
          </p:cNvSpPr>
          <p:nvPr>
            <p:ph type="title"/>
          </p:nvPr>
        </p:nvSpPr>
        <p:spPr>
          <a:xfrm>
            <a:off x="187200" y="-130586"/>
            <a:ext cx="8229600" cy="561104"/>
          </a:xfrm>
        </p:spPr>
        <p:txBody>
          <a:bodyPr/>
          <a:lstStyle/>
          <a:p>
            <a:r>
              <a:rPr lang="en-US" dirty="0">
                <a:solidFill>
                  <a:schemeClr val="tx1"/>
                </a:solidFill>
              </a:rPr>
              <a:t>Program </a:t>
            </a:r>
            <a:r>
              <a:rPr lang="en-US" dirty="0" smtClean="0">
                <a:solidFill>
                  <a:schemeClr val="tx1"/>
                </a:solidFill>
              </a:rPr>
              <a:t>components (V): features  (I)</a:t>
            </a:r>
            <a:endParaRPr lang="en-US" dirty="0">
              <a:solidFill>
                <a:schemeClr val="tx1"/>
              </a:solidFill>
            </a:endParaRPr>
          </a:p>
        </p:txBody>
      </p:sp>
    </p:spTree>
    <p:extLst>
      <p:ext uri="{BB962C8B-B14F-4D97-AF65-F5344CB8AC3E}">
        <p14:creationId xmlns:p14="http://schemas.microsoft.com/office/powerpoint/2010/main" val="1945568103"/>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59598"/>
            <a:ext cx="9144000" cy="6416210"/>
          </a:xfrm>
        </p:spPr>
        <p:txBody>
          <a:bodyPr/>
          <a:lstStyle/>
          <a:p>
            <a:pPr marL="339725" lvl="1" indent="0">
              <a:buNone/>
            </a:pPr>
            <a:r>
              <a:rPr lang="en-US" sz="2800" dirty="0" smtClean="0"/>
              <a:t>Several aspects of the further design of programming languages.</a:t>
            </a:r>
          </a:p>
          <a:p>
            <a:pPr marL="339725" lvl="1" indent="0">
              <a:buNone/>
            </a:pPr>
            <a:r>
              <a:rPr lang="en-US" sz="2800" dirty="0" smtClean="0"/>
              <a:t>	This paper describes investigation being done to focus on what can be made to make programming practice more convenient and more efficient keeping code safety and reuse at high levels. Several concepts which can be added into existing or new programming language(s) are presented. Among them are anonymous code sequences, multiple inheritance mixed with overloading and overriding, multi-types to increase reuse, NULL (Void) absence and </a:t>
            </a:r>
            <a:r>
              <a:rPr lang="en-US" sz="2800" dirty="0" err="1" smtClean="0"/>
              <a:t>modules+classes</a:t>
            </a:r>
            <a:r>
              <a:rPr lang="en-US" sz="2800" dirty="0" smtClean="0"/>
              <a:t> composition. These new concepts work well with well-proven structured, object-oriented and functional programming paradigms.</a:t>
            </a:r>
            <a:endParaRPr lang="en-US" sz="2800" dirty="0"/>
          </a:p>
        </p:txBody>
      </p:sp>
      <p:sp>
        <p:nvSpPr>
          <p:cNvPr id="3" name="Title 2"/>
          <p:cNvSpPr>
            <a:spLocks noGrp="1"/>
          </p:cNvSpPr>
          <p:nvPr>
            <p:ph type="title"/>
          </p:nvPr>
        </p:nvSpPr>
        <p:spPr>
          <a:xfrm>
            <a:off x="187200" y="-33896"/>
            <a:ext cx="8956800" cy="561104"/>
          </a:xfrm>
        </p:spPr>
        <p:txBody>
          <a:bodyPr/>
          <a:lstStyle/>
          <a:p>
            <a:r>
              <a:rPr lang="en-US" dirty="0" smtClean="0">
                <a:solidFill>
                  <a:schemeClr val="tx1"/>
                </a:solidFill>
              </a:rPr>
              <a:t>Summary </a:t>
            </a:r>
            <a:r>
              <a:rPr lang="en-US" sz="2000" dirty="0" smtClean="0">
                <a:solidFill>
                  <a:schemeClr val="tx1"/>
                </a:solidFill>
              </a:rPr>
              <a:t>(short paper reporting on interesting work in progress)</a:t>
            </a:r>
            <a:endParaRPr lang="en-US" dirty="0"/>
          </a:p>
        </p:txBody>
      </p:sp>
    </p:spTree>
    <p:extLst>
      <p:ext uri="{BB962C8B-B14F-4D97-AF65-F5344CB8AC3E}">
        <p14:creationId xmlns:p14="http://schemas.microsoft.com/office/powerpoint/2010/main" val="604711412"/>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21" y="688369"/>
            <a:ext cx="9072081" cy="6020655"/>
          </a:xfrm>
        </p:spPr>
        <p:txBody>
          <a:bodyPr/>
          <a:lstStyle/>
          <a:p>
            <a:pPr marL="0" indent="0">
              <a:buNone/>
            </a:pPr>
            <a:r>
              <a:rPr lang="en-US"/>
              <a:t>foo </a:t>
            </a:r>
            <a:r>
              <a:rPr lang="en-US" smtClean="0"/>
              <a:t>(</a:t>
            </a:r>
            <a:r>
              <a:rPr lang="en-US" sz="2800" b="1" smtClean="0"/>
              <a:t>routine</a:t>
            </a:r>
            <a:r>
              <a:rPr lang="en-US" sz="2800" smtClean="0"/>
              <a:t> </a:t>
            </a:r>
            <a:r>
              <a:rPr lang="en-US" sz="2800" dirty="0"/>
              <a:t>(a, b: Real): Boolean </a:t>
            </a:r>
            <a:r>
              <a:rPr lang="en-US" sz="2800" b="1" dirty="0" smtClean="0"/>
              <a:t>is </a:t>
            </a:r>
            <a:r>
              <a:rPr lang="en-US" sz="2800" dirty="0" smtClean="0"/>
              <a:t>a </a:t>
            </a:r>
            <a:r>
              <a:rPr lang="en-US" sz="2800" dirty="0"/>
              <a:t>&gt; b </a:t>
            </a:r>
            <a:r>
              <a:rPr lang="en-US" sz="2800" dirty="0" smtClean="0"/>
              <a:t>end,(5.5,6.6</a:t>
            </a:r>
            <a:r>
              <a:rPr lang="en-US" dirty="0" smtClean="0"/>
              <a:t>))</a:t>
            </a:r>
            <a:endParaRPr lang="en-US" dirty="0"/>
          </a:p>
          <a:p>
            <a:pPr marL="0" indent="0">
              <a:buNone/>
            </a:pPr>
            <a:endParaRPr lang="en-US" dirty="0" smtClean="0"/>
          </a:p>
          <a:p>
            <a:pPr marL="0" indent="0">
              <a:buNone/>
            </a:pPr>
            <a:r>
              <a:rPr lang="en-US" dirty="0" smtClean="0"/>
              <a:t>foo (x: Routine [Real, Real]: Boolean; arguments: Tuple): Boolean </a:t>
            </a:r>
            <a:r>
              <a:rPr lang="en-US" b="1" dirty="0" smtClean="0"/>
              <a:t>is</a:t>
            </a:r>
          </a:p>
          <a:p>
            <a:pPr marL="0" indent="0">
              <a:buNone/>
            </a:pPr>
            <a:r>
              <a:rPr lang="en-US" dirty="0"/>
              <a:t>	</a:t>
            </a:r>
            <a:r>
              <a:rPr lang="en-US" dirty="0" err="1" smtClean="0"/>
              <a:t>x.call</a:t>
            </a:r>
            <a:r>
              <a:rPr lang="en-US" dirty="0" smtClean="0"/>
              <a:t> (</a:t>
            </a:r>
            <a:r>
              <a:rPr lang="en-US" dirty="0"/>
              <a:t>arguments</a:t>
            </a:r>
            <a:r>
              <a:rPr lang="en-US" dirty="0" smtClean="0"/>
              <a:t>) </a:t>
            </a:r>
          </a:p>
          <a:p>
            <a:pPr marL="0" indent="0">
              <a:buNone/>
            </a:pPr>
            <a:r>
              <a:rPr lang="en-US" b="1" dirty="0" smtClean="0"/>
              <a:t>end</a:t>
            </a:r>
          </a:p>
          <a:p>
            <a:pPr marL="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10592923"/>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400" dirty="0" smtClean="0"/>
              <a:t>foo </a:t>
            </a:r>
            <a:r>
              <a:rPr lang="en-US" sz="2400" b="1" dirty="0" smtClean="0"/>
              <a:t>is</a:t>
            </a:r>
            <a:r>
              <a:rPr lang="en-US" sz="2400" dirty="0" smtClean="0"/>
              <a:t> </a:t>
            </a:r>
            <a:r>
              <a:rPr lang="en-US" sz="2400" b="1" dirty="0" smtClean="0"/>
              <a:t>end </a:t>
            </a:r>
            <a:r>
              <a:rPr lang="en-US" sz="2400" dirty="0" smtClean="0"/>
              <a:t>//</a:t>
            </a:r>
            <a:r>
              <a:rPr lang="en-US" sz="2400" b="1" dirty="0" smtClean="0"/>
              <a:t> </a:t>
            </a:r>
            <a:r>
              <a:rPr lang="en-US" sz="2400" dirty="0" smtClean="0"/>
              <a:t>That is a procedure without arguments</a:t>
            </a:r>
            <a:endParaRPr lang="en-US" sz="2400" b="1" dirty="0" smtClean="0"/>
          </a:p>
          <a:p>
            <a:pPr marL="0" indent="0">
              <a:buNone/>
            </a:pPr>
            <a:r>
              <a:rPr lang="en-US" sz="2400" dirty="0" smtClean="0"/>
              <a:t>f: Routine [(), ()] = </a:t>
            </a:r>
            <a:r>
              <a:rPr lang="en-US" sz="2400" b="1" dirty="0" smtClean="0"/>
              <a:t>routine</a:t>
            </a:r>
            <a:r>
              <a:rPr lang="en-US" sz="2400" dirty="0" smtClean="0"/>
              <a:t> foo</a:t>
            </a:r>
          </a:p>
          <a:p>
            <a:pPr marL="0" indent="0">
              <a:buNone/>
            </a:pPr>
            <a:r>
              <a:rPr lang="en-US" sz="2400" dirty="0" err="1" smtClean="0"/>
              <a:t>f.call</a:t>
            </a:r>
            <a:r>
              <a:rPr lang="en-US" sz="2400" dirty="0" smtClean="0"/>
              <a:t> /* that is a call to foo which is associated with f. So, one may guess that f can be passed to other routines, stored and called */</a:t>
            </a:r>
          </a:p>
          <a:p>
            <a:pPr marL="0" indent="0">
              <a:buNone/>
            </a:pPr>
            <a:r>
              <a:rPr lang="en-US" sz="2400" dirty="0"/>
              <a:t>g</a:t>
            </a:r>
            <a:r>
              <a:rPr lang="en-US" sz="2400" dirty="0" smtClean="0"/>
              <a:t>oo (i: Integer; b: Boolean; t: Type) </a:t>
            </a:r>
            <a:r>
              <a:rPr lang="en-US" sz="2400" b="1" dirty="0" smtClean="0"/>
              <a:t>is</a:t>
            </a:r>
            <a:r>
              <a:rPr lang="en-US" sz="2400" dirty="0" smtClean="0"/>
              <a:t> </a:t>
            </a:r>
            <a:r>
              <a:rPr lang="en-US" sz="2400" b="1" dirty="0" smtClean="0"/>
              <a:t>end</a:t>
            </a:r>
          </a:p>
          <a:p>
            <a:pPr marL="0" indent="0">
              <a:buNone/>
            </a:pPr>
            <a:r>
              <a:rPr lang="en-US" sz="2400" dirty="0" smtClean="0"/>
              <a:t>g: Routine [(Integer, Boolean, Type), ()] = </a:t>
            </a:r>
            <a:r>
              <a:rPr lang="en-US" sz="2400" b="1" dirty="0"/>
              <a:t>routine</a:t>
            </a:r>
            <a:r>
              <a:rPr lang="en-US" sz="2400" dirty="0" smtClean="0"/>
              <a:t> goo</a:t>
            </a:r>
          </a:p>
          <a:p>
            <a:pPr marL="0" indent="0">
              <a:buNone/>
            </a:pPr>
            <a:r>
              <a:rPr lang="en-US" sz="2400" dirty="0" smtClean="0"/>
              <a:t>/*Type inference allows just to write */</a:t>
            </a:r>
          </a:p>
          <a:p>
            <a:pPr marL="0" indent="0">
              <a:buNone/>
            </a:pPr>
            <a:r>
              <a:rPr lang="en-US" sz="2400" dirty="0" smtClean="0"/>
              <a:t>f1: Routine </a:t>
            </a:r>
            <a:r>
              <a:rPr lang="en-US" sz="2400" b="1" dirty="0" smtClean="0"/>
              <a:t>is</a:t>
            </a:r>
            <a:r>
              <a:rPr lang="en-US" sz="2400" dirty="0" smtClean="0"/>
              <a:t> </a:t>
            </a:r>
            <a:r>
              <a:rPr lang="en-US" sz="2400" b="1" dirty="0"/>
              <a:t>routine</a:t>
            </a:r>
            <a:r>
              <a:rPr lang="en-US" sz="2400" dirty="0" smtClean="0"/>
              <a:t> foo</a:t>
            </a:r>
          </a:p>
          <a:p>
            <a:pPr marL="0" indent="0">
              <a:buNone/>
            </a:pPr>
            <a:r>
              <a:rPr lang="en-US" sz="2400" dirty="0"/>
              <a:t>g</a:t>
            </a:r>
            <a:r>
              <a:rPr lang="en-US" sz="2400" dirty="0" smtClean="0"/>
              <a:t>1: Routine </a:t>
            </a:r>
            <a:r>
              <a:rPr lang="en-US" sz="2400" b="1" dirty="0" smtClean="0"/>
              <a:t>is</a:t>
            </a:r>
            <a:r>
              <a:rPr lang="en-US" sz="2400" dirty="0" smtClean="0"/>
              <a:t> </a:t>
            </a:r>
            <a:r>
              <a:rPr lang="en-US" sz="2400" b="1" dirty="0"/>
              <a:t>routine</a:t>
            </a:r>
            <a:r>
              <a:rPr lang="en-US" sz="2400" dirty="0" smtClean="0"/>
              <a:t> goo</a:t>
            </a:r>
          </a:p>
          <a:p>
            <a:pPr marL="0" indent="0">
              <a:buNone/>
            </a:pPr>
            <a:r>
              <a:rPr lang="en-US" sz="2400" dirty="0" smtClean="0"/>
              <a:t>f1(5, 6, True) // Is a valid call!!!</a:t>
            </a:r>
          </a:p>
          <a:p>
            <a:pPr marL="0" indent="0">
              <a:buNone/>
            </a:pPr>
            <a:r>
              <a:rPr lang="en-US" sz="2400" smtClean="0"/>
              <a:t>g1 </a:t>
            </a:r>
            <a:r>
              <a:rPr lang="en-US" sz="2400" dirty="0" smtClean="0"/>
              <a:t>(5.5, “String”, f1) /* Compile time error!!! So, we have type safe lambdas!!! */</a:t>
            </a:r>
          </a:p>
          <a:p>
            <a:pPr marL="0" indent="0">
              <a:buNone/>
            </a:pPr>
            <a:r>
              <a:rPr lang="en-US" sz="2400" dirty="0" smtClean="0"/>
              <a:t>/* Note that just routine name is ambiguous due to overloading one need to specify the signature to remove ambiguity*/</a:t>
            </a:r>
          </a:p>
        </p:txBody>
      </p:sp>
      <p:sp>
        <p:nvSpPr>
          <p:cNvPr id="3" name="Title 2"/>
          <p:cNvSpPr>
            <a:spLocks noGrp="1"/>
          </p:cNvSpPr>
          <p:nvPr>
            <p:ph type="title"/>
          </p:nvPr>
        </p:nvSpPr>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r>
              <a:rPr lang="en-US" dirty="0" smtClean="0">
                <a:solidFill>
                  <a:schemeClr val="tx1"/>
                </a:solidFill>
              </a:rPr>
              <a:t>) </a:t>
            </a:r>
            <a:r>
              <a:rPr lang="en-US" dirty="0" smtClean="0">
                <a:solidFill>
                  <a:srgbClr val="FF0000"/>
                </a:solidFill>
              </a:rPr>
              <a:t>WIP!!</a:t>
            </a:r>
            <a:endParaRPr lang="en-US" dirty="0">
              <a:solidFill>
                <a:srgbClr val="FF0000"/>
              </a:solidFill>
            </a:endParaRPr>
          </a:p>
        </p:txBody>
      </p:sp>
    </p:spTree>
    <p:extLst>
      <p:ext uri="{BB962C8B-B14F-4D97-AF65-F5344CB8AC3E}">
        <p14:creationId xmlns:p14="http://schemas.microsoft.com/office/powerpoint/2010/main" val="428932586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PD_Template_2011">
  <a:themeElements>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defaul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0F6E6A732BE345A54D13509B565479" ma:contentTypeVersion="4" ma:contentTypeDescription="Create a new document." ma:contentTypeScope="" ma:versionID="a69c84ff9b9785a9e95243acec1fdfa3">
  <xsd:schema xmlns:xsd="http://www.w3.org/2001/XMLSchema" xmlns:p="http://schemas.microsoft.com/office/2006/metadata/properties" xmlns:ns2="4AEFBF36-FFE5-46EA-83A0-D837B081F387" targetNamespace="http://schemas.microsoft.com/office/2006/metadata/properties" ma:root="true" ma:fieldsID="1807117b774edce4f91dfbd7243a335d"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dms="http://schemas.microsoft.com/office/2006/documentManagement/types" targetNamespace="4AEFBF36-FFE5-46EA-83A0-D837B081F387" elementFormDefault="qualified">
    <xsd:import namespace="http://schemas.microsoft.com/office/2006/documentManagement/type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OrderID xmlns="4AEFBF36-FFE5-46EA-83A0-D837B081F387">0</OrderID>
    <DocumentCategory xmlns="4AEFBF36-FFE5-46EA-83A0-D837B081F387">Presentations</DocumentCategory>
  </documentManagement>
</p:properties>
</file>

<file path=customXml/itemProps1.xml><?xml version="1.0" encoding="utf-8"?>
<ds:datastoreItem xmlns:ds="http://schemas.openxmlformats.org/officeDocument/2006/customXml" ds:itemID="{416A6983-E7C4-4715-9BD7-616D88E32678}">
  <ds:schemaRefs>
    <ds:schemaRef ds:uri="http://schemas.microsoft.com/sharepoint/v3/contenttype/forms"/>
  </ds:schemaRefs>
</ds:datastoreItem>
</file>

<file path=customXml/itemProps2.xml><?xml version="1.0" encoding="utf-8"?>
<ds:datastoreItem xmlns:ds="http://schemas.openxmlformats.org/officeDocument/2006/customXml" ds:itemID="{ABA907AA-639A-4989-8606-21D106CE92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FBF36-FFE5-46EA-83A0-D837B081F38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B8C1D4C-3D94-4F0D-BA05-8C84533383F3}">
  <ds:schemaRefs>
    <ds:schemaRef ds:uri="http://schemas.microsoft.com/office/2006/metadata/longProperties"/>
  </ds:schemaRefs>
</ds:datastoreItem>
</file>

<file path=customXml/itemProps4.xml><?xml version="1.0" encoding="utf-8"?>
<ds:datastoreItem xmlns:ds="http://schemas.openxmlformats.org/officeDocument/2006/customXml" ds:itemID="{9796FAAC-F0B0-464C-8D61-CC77F3E09499}">
  <ds:schemaRefs>
    <ds:schemaRef ds:uri="http://purl.org/dc/elements/1.1/"/>
    <ds:schemaRef ds:uri="http://schemas.microsoft.com/office/2006/metadata/properties"/>
    <ds:schemaRef ds:uri="http://purl.org/dc/terms/"/>
    <ds:schemaRef ds:uri="4AEFBF36-FFE5-46EA-83A0-D837B081F387"/>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DPD_Template_2011</Template>
  <TotalTime>0</TotalTime>
  <Words>7295</Words>
  <Application>Microsoft Office PowerPoint</Application>
  <PresentationFormat>Экран (4:3)</PresentationFormat>
  <Paragraphs>1197</Paragraphs>
  <Slides>100</Slides>
  <Notes>4</Notes>
  <HiddenSlides>0</HiddenSlides>
  <MMClips>0</MMClips>
  <ScaleCrop>false</ScaleCrop>
  <HeadingPairs>
    <vt:vector size="6" baseType="variant">
      <vt:variant>
        <vt:lpstr>Тема</vt:lpstr>
      </vt:variant>
      <vt:variant>
        <vt:i4>1</vt:i4>
      </vt:variant>
      <vt:variant>
        <vt:lpstr>Заголовки слайдов</vt:lpstr>
      </vt:variant>
      <vt:variant>
        <vt:i4>100</vt:i4>
      </vt:variant>
      <vt:variant>
        <vt:lpstr>Произвольные показы</vt:lpstr>
      </vt:variant>
      <vt:variant>
        <vt:i4>1</vt:i4>
      </vt:variant>
    </vt:vector>
  </HeadingPairs>
  <TitlesOfParts>
    <vt:vector size="102" baseType="lpstr">
      <vt:lpstr>DPD_Template_2011</vt:lpstr>
      <vt:lpstr>Let’s SLang!</vt:lpstr>
      <vt:lpstr>SLang’s motto</vt:lpstr>
      <vt:lpstr>Reply to A.Legalov  OOP forever!!! </vt:lpstr>
      <vt:lpstr>Reply to A.Legalov  OOP forever!!! </vt:lpstr>
      <vt:lpstr>SLang: business model </vt:lpstr>
      <vt:lpstr>SLang: high-level plan</vt:lpstr>
      <vt:lpstr>SLang: key concepts and advanced capabilities</vt:lpstr>
      <vt:lpstr>Program structure and components (I)</vt:lpstr>
      <vt:lpstr>Program structure and components (II)</vt:lpstr>
      <vt:lpstr>Program structure and components (III)</vt:lpstr>
      <vt:lpstr>Program components (IV-1)</vt:lpstr>
      <vt:lpstr>Program components (IV-2): constructors</vt:lpstr>
      <vt:lpstr>Program components (IV-3): constructors</vt:lpstr>
      <vt:lpstr>Program components(V): feature declarations</vt:lpstr>
      <vt:lpstr>Program components(V): feature declarations</vt:lpstr>
      <vt:lpstr>Program components (V): routines' kinds</vt:lpstr>
      <vt:lpstr>Program components (VI): entry point</vt:lpstr>
      <vt:lpstr>Units</vt:lpstr>
      <vt:lpstr>Units: relations between them (I) </vt:lpstr>
      <vt:lpstr>Units: relations between them (II) </vt:lpstr>
      <vt:lpstr>Units: 3 kinds of usage</vt:lpstr>
      <vt:lpstr>Relations between units: name clashes and overloading (I)</vt:lpstr>
      <vt:lpstr>Relations between units: name clashes and overloading (II)</vt:lpstr>
      <vt:lpstr>Relations between units: name clashes and overloading (III)</vt:lpstr>
      <vt:lpstr>Relations between units: name clashes and overloading (IV-1): identical signatures</vt:lpstr>
      <vt:lpstr>Relations between units: name clashes and overloading (IV-2): identical signatures</vt:lpstr>
      <vt:lpstr>Relations between units: name clashes and overloading (V): general scheme</vt:lpstr>
      <vt:lpstr>Relations between units: name clashes and overloading (VI): cat calls</vt:lpstr>
      <vt:lpstr>Relations between units: name clashes and overloading (VII): select case</vt:lpstr>
      <vt:lpstr>Relations between units: name clashes and overloading: power of overriding (I)</vt:lpstr>
      <vt:lpstr>Relations between units: name clashes and overloading: power of overriding (II)</vt:lpstr>
      <vt:lpstr>Relations between units: name clashes and overloading: power of overriding (III)</vt:lpstr>
      <vt:lpstr>Relations between units: name clashes and overloading: power of overriding (IV)</vt:lpstr>
      <vt:lpstr>Relations between units: Persistence</vt:lpstr>
      <vt:lpstr>Abstract units</vt:lpstr>
      <vt:lpstr>Accessibility(I)</vt:lpstr>
      <vt:lpstr>Accessibility (II)</vt:lpstr>
      <vt:lpstr>Accessibility (II)</vt:lpstr>
      <vt:lpstr>Accessibility (III)</vt:lpstr>
      <vt:lpstr>Accessibility (IV)</vt:lpstr>
      <vt:lpstr>Accessibility (V)</vt:lpstr>
      <vt:lpstr>Accessibility (VI)</vt:lpstr>
      <vt:lpstr>Generics</vt:lpstr>
      <vt:lpstr>Generics – factorial example</vt:lpstr>
      <vt:lpstr>Generics – factorial example</vt:lpstr>
      <vt:lpstr>Typification and multi-types</vt:lpstr>
      <vt:lpstr>Typification and multi-types</vt:lpstr>
      <vt:lpstr>Typification and multi-types</vt:lpstr>
      <vt:lpstr>Creation of objects</vt:lpstr>
      <vt:lpstr>Creation of objects: assignment</vt:lpstr>
      <vt:lpstr>Creation of objects, ‘constructors’</vt:lpstr>
      <vt:lpstr>‘?’ and ‘is’ instead of NULL and type casts</vt:lpstr>
      <vt:lpstr>‘?’ and ‘is’ instead of NULL and type casts</vt:lpstr>
      <vt:lpstr>? and typeof instead of NULL and type casts</vt:lpstr>
      <vt:lpstr>? and typeof check instead of NULL and type casts</vt:lpstr>
      <vt:lpstr>? and typeof instead of NULL and type casts</vt:lpstr>
      <vt:lpstr>‘?’ and ‘is’ instead of NULL and type casts</vt:lpstr>
      <vt:lpstr>2 kinds of unit attributes.</vt:lpstr>
      <vt:lpstr>2 kinds of unit attributes. Example.</vt:lpstr>
      <vt:lpstr>Assertions (I)</vt:lpstr>
      <vt:lpstr>Assertions (II)</vt:lpstr>
      <vt:lpstr>Assertions (III): inheritance</vt:lpstr>
      <vt:lpstr>Assertions (IV): run-time behavior</vt:lpstr>
      <vt:lpstr>Assertions (V)</vt:lpstr>
      <vt:lpstr>Assertions (VI): run-time control</vt:lpstr>
      <vt:lpstr>Exceptions (I)</vt:lpstr>
      <vt:lpstr>Exceptions (II)</vt:lpstr>
      <vt:lpstr>Exceptions (III)</vt:lpstr>
      <vt:lpstr>Constant objects</vt:lpstr>
      <vt:lpstr>Range types</vt:lpstr>
      <vt:lpstr>Operators</vt:lpstr>
      <vt:lpstr>Tuples</vt:lpstr>
      <vt:lpstr>Tuples – WIP!</vt:lpstr>
      <vt:lpstr>Tuples</vt:lpstr>
      <vt:lpstr>Tuples</vt:lpstr>
      <vt:lpstr>Tuples - assertions</vt:lpstr>
      <vt:lpstr>Tuples: Arrays</vt:lpstr>
      <vt:lpstr>Tuples: Variable number of arguments</vt:lpstr>
      <vt:lpstr>Routine types</vt:lpstr>
      <vt:lpstr>Routine types</vt:lpstr>
      <vt:lpstr>Routine types - example</vt:lpstr>
      <vt:lpstr>Simple concurrency</vt:lpstr>
      <vt:lpstr>Predefined and core units</vt:lpstr>
      <vt:lpstr>Predefined and core units</vt:lpstr>
      <vt:lpstr>Core classes</vt:lpstr>
      <vt:lpstr>Core classes</vt:lpstr>
      <vt:lpstr>Core classes</vt:lpstr>
      <vt:lpstr>Interfacing with 3rd parties</vt:lpstr>
      <vt:lpstr>Statements and expressions: if &amp; case expressions</vt:lpstr>
      <vt:lpstr>Statements and expressions: if &amp; case statements</vt:lpstr>
      <vt:lpstr>Презентация PowerPoint</vt:lpstr>
      <vt:lpstr>Accessability scopes</vt:lpstr>
      <vt:lpstr>Презентация PowerPoint</vt:lpstr>
      <vt:lpstr>Unique topics</vt:lpstr>
      <vt:lpstr>Relations between units: name clashes and overloading: select        WIP!!!!!!!!!</vt:lpstr>
      <vt:lpstr>Program components (V): features  (I)</vt:lpstr>
      <vt:lpstr>Summary (short paper reporting on interesting work in progress)</vt:lpstr>
      <vt:lpstr>Презентация PowerPoint</vt:lpstr>
      <vt:lpstr>Lambda (routines as 1st class citizens) WIP!!</vt:lpstr>
      <vt:lpstr>Routine types</vt:lpstr>
      <vt:lpstr>Optimization_notice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for ROTF</dc:title>
  <dc:subject>E# for ROTF</dc:subject>
  <dc:creator/>
  <cp:lastModifiedBy/>
  <cp:revision>1</cp:revision>
  <dcterms:created xsi:type="dcterms:W3CDTF">2011-05-25T12:15:41Z</dcterms:created>
  <dcterms:modified xsi:type="dcterms:W3CDTF">2020-01-26T18:48:31Z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