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3" r:id="rId5"/>
    <p:sldId id="262" r:id="rId6"/>
    <p:sldId id="267" r:id="rId7"/>
    <p:sldId id="277" r:id="rId8"/>
    <p:sldId id="276" r:id="rId9"/>
    <p:sldId id="275" r:id="rId10"/>
    <p:sldId id="273" r:id="rId11"/>
    <p:sldId id="272" r:id="rId12"/>
    <p:sldId id="274" r:id="rId13"/>
    <p:sldId id="271" r:id="rId14"/>
    <p:sldId id="278" r:id="rId15"/>
    <p:sldId id="279" r:id="rId16"/>
    <p:sldId id="28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3" d="100"/>
          <a:sy n="123" d="100"/>
        </p:scale>
        <p:origin x="-1074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A068DE-40C2-4B14-97C4-B737EBA9F1DA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BDD9DE-B390-4D07-9EBD-71158F2F0224}">
      <dgm:prSet custT="1"/>
      <dgm:spPr/>
      <dgm:t>
        <a:bodyPr/>
        <a:lstStyle/>
        <a:p>
          <a:pPr algn="l" rtl="0"/>
          <a:r>
            <a:rPr lang="en-US" sz="1600" b="1" dirty="0" smtClean="0">
              <a:latin typeface="Arial" panose="020B0604020202020204" pitchFamily="34" charset="0"/>
              <a:cs typeface="Arial" panose="020B0604020202020204" pitchFamily="34" charset="0"/>
            </a:rPr>
            <a:t>Java</a:t>
          </a:r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 – </a:t>
          </a:r>
          <a:r>
            <a:rPr lang="ru-RU" sz="1600" dirty="0" smtClean="0">
              <a:latin typeface="Arial" panose="020B0604020202020204" pitchFamily="34" charset="0"/>
              <a:cs typeface="Arial" panose="020B0604020202020204" pitchFamily="34" charset="0"/>
            </a:rPr>
            <a:t>использование в индустрии более </a:t>
          </a:r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 4</a:t>
          </a:r>
          <a:r>
            <a:rPr lang="ru-RU" sz="1600" dirty="0" smtClean="0">
              <a:latin typeface="Arial" panose="020B0604020202020204" pitchFamily="34" charset="0"/>
              <a:cs typeface="Arial" panose="020B0604020202020204" pitchFamily="34" charset="0"/>
            </a:rPr>
            <a:t>0</a:t>
          </a:r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%.</a:t>
          </a:r>
          <a:endParaRPr lang="ru-RU" sz="1600" dirty="0" smtClean="0">
            <a:latin typeface="Arial" panose="020B0604020202020204" pitchFamily="34" charset="0"/>
            <a:cs typeface="Arial" panose="020B0604020202020204" pitchFamily="34" charset="0"/>
          </a:endParaRPr>
        </a:p>
        <a:p>
          <a:pPr algn="l" rtl="0"/>
          <a:r>
            <a:rPr lang="en-US" sz="1600" b="1" dirty="0" smtClean="0">
              <a:latin typeface="Arial" panose="020B0604020202020204" pitchFamily="34" charset="0"/>
              <a:cs typeface="Arial" panose="020B0604020202020204" pitchFamily="34" charset="0"/>
            </a:rPr>
            <a:t>ART</a:t>
          </a:r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 – </a:t>
          </a:r>
          <a:r>
            <a:rPr lang="ru-RU" sz="1600" dirty="0" smtClean="0">
              <a:latin typeface="Arial" panose="020B0604020202020204" pitchFamily="34" charset="0"/>
              <a:cs typeface="Arial" panose="020B0604020202020204" pitchFamily="34" charset="0"/>
            </a:rPr>
            <a:t>предлагаемое решение для решения проблем</a:t>
          </a:r>
          <a:br>
            <a:rPr lang="ru-RU" sz="1600" dirty="0" smtClean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ru-RU" sz="1600" dirty="0" smtClean="0">
              <a:latin typeface="Arial" panose="020B0604020202020204" pitchFamily="34" charset="0"/>
              <a:cs typeface="Arial" panose="020B0604020202020204" pitchFamily="34" charset="0"/>
            </a:rPr>
            <a:t>с производительностью </a:t>
          </a:r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Java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34ABBFD-2D15-42F3-B92B-7A5217167FD2}" type="parTrans" cxnId="{8D36C0AF-4B88-466C-BA6B-7685BD136205}">
      <dgm:prSet/>
      <dgm:spPr/>
      <dgm:t>
        <a:bodyPr/>
        <a:lstStyle/>
        <a:p>
          <a:endParaRPr lang="en-US" sz="1100"/>
        </a:p>
      </dgm:t>
    </dgm:pt>
    <dgm:pt modelId="{5D724A29-1B00-41BF-929E-B3ECD131AAE7}" type="sibTrans" cxnId="{8D36C0AF-4B88-466C-BA6B-7685BD136205}">
      <dgm:prSet/>
      <dgm:spPr/>
      <dgm:t>
        <a:bodyPr/>
        <a:lstStyle/>
        <a:p>
          <a:endParaRPr lang="en-US" sz="1100"/>
        </a:p>
      </dgm:t>
    </dgm:pt>
    <dgm:pt modelId="{0C3C9CEA-6BF6-48F6-867A-5F0D4CD85B88}">
      <dgm:prSet custT="1"/>
      <dgm:spPr/>
      <dgm:t>
        <a:bodyPr/>
        <a:lstStyle/>
        <a:p>
          <a:pPr algn="l" rtl="0"/>
          <a:r>
            <a:rPr lang="en-US" sz="1600" b="1" dirty="0" smtClean="0">
              <a:latin typeface="Arial" panose="020B0604020202020204" pitchFamily="34" charset="0"/>
              <a:cs typeface="Arial" panose="020B0604020202020204" pitchFamily="34" charset="0"/>
            </a:rPr>
            <a:t>Objective-C</a:t>
          </a:r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 – </a:t>
          </a:r>
          <a:r>
            <a:rPr lang="ru-RU" sz="1600" dirty="0" smtClean="0">
              <a:latin typeface="Arial" panose="020B0604020202020204" pitchFamily="34" charset="0"/>
              <a:cs typeface="Arial" panose="020B0604020202020204" pitchFamily="34" charset="0"/>
            </a:rPr>
            <a:t>использование в индустрии более </a:t>
          </a:r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3</a:t>
          </a:r>
          <a:r>
            <a:rPr lang="ru-RU" sz="1600" dirty="0" smtClean="0">
              <a:latin typeface="Arial" panose="020B0604020202020204" pitchFamily="34" charset="0"/>
              <a:cs typeface="Arial" panose="020B0604020202020204" pitchFamily="34" charset="0"/>
            </a:rPr>
            <a:t>0%</a:t>
          </a:r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,</a:t>
          </a:r>
          <a:r>
            <a:rPr lang="ru-RU" sz="1600" dirty="0" smtClean="0">
              <a:latin typeface="Arial" panose="020B0604020202020204" pitchFamily="34" charset="0"/>
              <a:cs typeface="Arial" panose="020B0604020202020204" pitchFamily="34" charset="0"/>
            </a:rPr>
            <a:t/>
          </a:r>
          <a:br>
            <a:rPr lang="ru-RU" sz="1600" dirty="0" smtClean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600" b="1" dirty="0" smtClean="0">
              <a:latin typeface="Arial" panose="020B0604020202020204" pitchFamily="34" charset="0"/>
              <a:cs typeface="Arial" panose="020B0604020202020204" pitchFamily="34" charset="0"/>
            </a:rPr>
            <a:t>SWIFT</a:t>
          </a:r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ru-RU" sz="1600" dirty="0" smtClean="0">
              <a:latin typeface="Arial" panose="020B0604020202020204" pitchFamily="34" charset="0"/>
              <a:cs typeface="Arial" panose="020B0604020202020204" pitchFamily="34" charset="0"/>
            </a:rPr>
            <a:t>– современная замена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F3C3831-1EF9-432C-BE17-E05DFDAF7C94}" type="parTrans" cxnId="{7C93C567-B72D-4A69-B318-7230E74D5C6B}">
      <dgm:prSet/>
      <dgm:spPr/>
      <dgm:t>
        <a:bodyPr/>
        <a:lstStyle/>
        <a:p>
          <a:endParaRPr lang="en-US" sz="1100"/>
        </a:p>
      </dgm:t>
    </dgm:pt>
    <dgm:pt modelId="{B6A15205-11D0-4B55-A456-6E32D5343A89}" type="sibTrans" cxnId="{7C93C567-B72D-4A69-B318-7230E74D5C6B}">
      <dgm:prSet/>
      <dgm:spPr/>
      <dgm:t>
        <a:bodyPr/>
        <a:lstStyle/>
        <a:p>
          <a:endParaRPr lang="en-US" sz="1100"/>
        </a:p>
      </dgm:t>
    </dgm:pt>
    <dgm:pt modelId="{6BCDF9E2-CD34-4FE9-951E-1D5DFEFF9C6C}">
      <dgm:prSet custT="1"/>
      <dgm:spPr/>
      <dgm:t>
        <a:bodyPr/>
        <a:lstStyle/>
        <a:p>
          <a:pPr rtl="0"/>
          <a:r>
            <a:rPr lang="en-US" sz="1600" b="1" dirty="0" smtClean="0">
              <a:latin typeface="Arial" panose="020B0604020202020204" pitchFamily="34" charset="0"/>
              <a:cs typeface="Arial" panose="020B0604020202020204" pitchFamily="34" charset="0"/>
            </a:rPr>
            <a:t>C#</a:t>
          </a:r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 - </a:t>
          </a:r>
          <a:r>
            <a:rPr lang="ru-RU" sz="1600" dirty="0" smtClean="0">
              <a:latin typeface="Arial" panose="020B0604020202020204" pitchFamily="34" charset="0"/>
              <a:cs typeface="Arial" panose="020B0604020202020204" pitchFamily="34" charset="0"/>
            </a:rPr>
            <a:t>использование в индустрии </a:t>
          </a:r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~10%, </a:t>
          </a:r>
          <a:r>
            <a:rPr lang="en-US" sz="1600" b="1" dirty="0" smtClean="0">
              <a:latin typeface="Arial" panose="020B0604020202020204" pitchFamily="34" charset="0"/>
              <a:cs typeface="Arial" panose="020B0604020202020204" pitchFamily="34" charset="0"/>
            </a:rPr>
            <a:t>SPEC#</a:t>
          </a:r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 - </a:t>
          </a:r>
          <a:r>
            <a:rPr lang="ru-RU" sz="1600" dirty="0" smtClean="0">
              <a:latin typeface="Arial" panose="020B0604020202020204" pitchFamily="34" charset="0"/>
              <a:cs typeface="Arial" panose="020B0604020202020204" pitchFamily="34" charset="0"/>
            </a:rPr>
            <a:t>исследовательский проект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4F9FC1-EB75-4E94-88FC-55CE531DD2DD}" type="parTrans" cxnId="{3FBB7DE7-AD55-4CA6-8C0B-3CA17F2989DD}">
      <dgm:prSet/>
      <dgm:spPr/>
      <dgm:t>
        <a:bodyPr/>
        <a:lstStyle/>
        <a:p>
          <a:endParaRPr lang="en-US" sz="1100"/>
        </a:p>
      </dgm:t>
    </dgm:pt>
    <dgm:pt modelId="{F8D527A5-2785-450D-A19D-B91236778A47}" type="sibTrans" cxnId="{3FBB7DE7-AD55-4CA6-8C0B-3CA17F2989DD}">
      <dgm:prSet/>
      <dgm:spPr/>
      <dgm:t>
        <a:bodyPr/>
        <a:lstStyle/>
        <a:p>
          <a:endParaRPr lang="en-US" sz="1100"/>
        </a:p>
      </dgm:t>
    </dgm:pt>
    <dgm:pt modelId="{38CFE7C5-AAC4-4C50-B450-9987ECD16350}" type="pres">
      <dgm:prSet presAssocID="{00A068DE-40C2-4B14-97C4-B737EBA9F1DA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6A00B5-6DBF-4D9A-BCAD-51D1F748D985}" type="pres">
      <dgm:prSet presAssocID="{A7BDD9DE-B390-4D07-9EBD-71158F2F0224}" presName="composite" presStyleCnt="0"/>
      <dgm:spPr/>
    </dgm:pt>
    <dgm:pt modelId="{E354349F-F19F-4297-9226-C3E34D13FCB9}" type="pres">
      <dgm:prSet presAssocID="{A7BDD9DE-B390-4D07-9EBD-71158F2F0224}" presName="imgShp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9D5E7BE-8F56-4B7E-8D6B-8F7E19953B45}" type="pres">
      <dgm:prSet presAssocID="{A7BDD9DE-B390-4D07-9EBD-71158F2F0224}" presName="txShp" presStyleLbl="node1" presStyleIdx="0" presStyleCnt="3" custScaleY="1401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20FD84-D739-41FB-BD76-522B0052666B}" type="pres">
      <dgm:prSet presAssocID="{5D724A29-1B00-41BF-929E-B3ECD131AAE7}" presName="spacing" presStyleCnt="0"/>
      <dgm:spPr/>
    </dgm:pt>
    <dgm:pt modelId="{B61BB119-CF95-4BB7-AB93-B6D2E3EF8B5F}" type="pres">
      <dgm:prSet presAssocID="{0C3C9CEA-6BF6-48F6-867A-5F0D4CD85B88}" presName="composite" presStyleCnt="0"/>
      <dgm:spPr/>
    </dgm:pt>
    <dgm:pt modelId="{58B19D08-582C-4C9A-A3F4-19F91C4AD400}" type="pres">
      <dgm:prSet presAssocID="{0C3C9CEA-6BF6-48F6-867A-5F0D4CD85B88}" presName="imgShp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C5C985F-CA7D-4C12-AB4D-2B3C6FE597BF}" type="pres">
      <dgm:prSet presAssocID="{0C3C9CEA-6BF6-48F6-867A-5F0D4CD85B88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D03D9A-E52D-490C-8A86-DFB54F0DCB43}" type="pres">
      <dgm:prSet presAssocID="{B6A15205-11D0-4B55-A456-6E32D5343A89}" presName="spacing" presStyleCnt="0"/>
      <dgm:spPr/>
    </dgm:pt>
    <dgm:pt modelId="{24BA1E51-1A47-442A-8F7C-D0D97FDE2B52}" type="pres">
      <dgm:prSet presAssocID="{6BCDF9E2-CD34-4FE9-951E-1D5DFEFF9C6C}" presName="composite" presStyleCnt="0"/>
      <dgm:spPr/>
    </dgm:pt>
    <dgm:pt modelId="{4FDE13CC-F813-498E-A73C-2984F1AEFC3A}" type="pres">
      <dgm:prSet presAssocID="{6BCDF9E2-CD34-4FE9-951E-1D5DFEFF9C6C}" presName="imgShp" presStyleLbl="fgImgPlace1" presStyleIdx="2" presStyleCnt="3" custLinFactNeighborX="10359" custLinFactNeighborY="8579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E60E249-1D7F-4D91-A3DA-4D02DE921292}" type="pres">
      <dgm:prSet presAssocID="{6BCDF9E2-CD34-4FE9-951E-1D5DFEFF9C6C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BB7DE7-AD55-4CA6-8C0B-3CA17F2989DD}" srcId="{00A068DE-40C2-4B14-97C4-B737EBA9F1DA}" destId="{6BCDF9E2-CD34-4FE9-951E-1D5DFEFF9C6C}" srcOrd="2" destOrd="0" parTransId="{8A4F9FC1-EB75-4E94-88FC-55CE531DD2DD}" sibTransId="{F8D527A5-2785-450D-A19D-B91236778A47}"/>
    <dgm:cxn modelId="{C2EFD679-A873-4436-9CC9-550280FDE059}" type="presOf" srcId="{0C3C9CEA-6BF6-48F6-867A-5F0D4CD85B88}" destId="{4C5C985F-CA7D-4C12-AB4D-2B3C6FE597BF}" srcOrd="0" destOrd="0" presId="urn:microsoft.com/office/officeart/2005/8/layout/vList3#1"/>
    <dgm:cxn modelId="{1EF2D328-6A41-40E3-8233-C16C5D156607}" type="presOf" srcId="{00A068DE-40C2-4B14-97C4-B737EBA9F1DA}" destId="{38CFE7C5-AAC4-4C50-B450-9987ECD16350}" srcOrd="0" destOrd="0" presId="urn:microsoft.com/office/officeart/2005/8/layout/vList3#1"/>
    <dgm:cxn modelId="{8D36C0AF-4B88-466C-BA6B-7685BD136205}" srcId="{00A068DE-40C2-4B14-97C4-B737EBA9F1DA}" destId="{A7BDD9DE-B390-4D07-9EBD-71158F2F0224}" srcOrd="0" destOrd="0" parTransId="{734ABBFD-2D15-42F3-B92B-7A5217167FD2}" sibTransId="{5D724A29-1B00-41BF-929E-B3ECD131AAE7}"/>
    <dgm:cxn modelId="{7C93C567-B72D-4A69-B318-7230E74D5C6B}" srcId="{00A068DE-40C2-4B14-97C4-B737EBA9F1DA}" destId="{0C3C9CEA-6BF6-48F6-867A-5F0D4CD85B88}" srcOrd="1" destOrd="0" parTransId="{8F3C3831-1EF9-432C-BE17-E05DFDAF7C94}" sibTransId="{B6A15205-11D0-4B55-A456-6E32D5343A89}"/>
    <dgm:cxn modelId="{71B53EFA-6408-490F-B7B8-95D25B4E86DD}" type="presOf" srcId="{A7BDD9DE-B390-4D07-9EBD-71158F2F0224}" destId="{19D5E7BE-8F56-4B7E-8D6B-8F7E19953B45}" srcOrd="0" destOrd="0" presId="urn:microsoft.com/office/officeart/2005/8/layout/vList3#1"/>
    <dgm:cxn modelId="{151F6212-878D-4C39-A0EE-F5AFF9C9F12A}" type="presOf" srcId="{6BCDF9E2-CD34-4FE9-951E-1D5DFEFF9C6C}" destId="{BE60E249-1D7F-4D91-A3DA-4D02DE921292}" srcOrd="0" destOrd="0" presId="urn:microsoft.com/office/officeart/2005/8/layout/vList3#1"/>
    <dgm:cxn modelId="{21C7063F-9D8C-4A4D-A621-619B62C36197}" type="presParOf" srcId="{38CFE7C5-AAC4-4C50-B450-9987ECD16350}" destId="{296A00B5-6DBF-4D9A-BCAD-51D1F748D985}" srcOrd="0" destOrd="0" presId="urn:microsoft.com/office/officeart/2005/8/layout/vList3#1"/>
    <dgm:cxn modelId="{79A120CF-0D0F-4F1A-A754-0D892831D1B2}" type="presParOf" srcId="{296A00B5-6DBF-4D9A-BCAD-51D1F748D985}" destId="{E354349F-F19F-4297-9226-C3E34D13FCB9}" srcOrd="0" destOrd="0" presId="urn:microsoft.com/office/officeart/2005/8/layout/vList3#1"/>
    <dgm:cxn modelId="{AFFF54AD-657A-42F9-8F00-CC7F46C8C0B0}" type="presParOf" srcId="{296A00B5-6DBF-4D9A-BCAD-51D1F748D985}" destId="{19D5E7BE-8F56-4B7E-8D6B-8F7E19953B45}" srcOrd="1" destOrd="0" presId="urn:microsoft.com/office/officeart/2005/8/layout/vList3#1"/>
    <dgm:cxn modelId="{63E3C250-80B4-453A-A56B-5C7C7995A471}" type="presParOf" srcId="{38CFE7C5-AAC4-4C50-B450-9987ECD16350}" destId="{A420FD84-D739-41FB-BD76-522B0052666B}" srcOrd="1" destOrd="0" presId="urn:microsoft.com/office/officeart/2005/8/layout/vList3#1"/>
    <dgm:cxn modelId="{BDECA6F4-C76B-44BC-B8CA-B6CA20E34DCE}" type="presParOf" srcId="{38CFE7C5-AAC4-4C50-B450-9987ECD16350}" destId="{B61BB119-CF95-4BB7-AB93-B6D2E3EF8B5F}" srcOrd="2" destOrd="0" presId="urn:microsoft.com/office/officeart/2005/8/layout/vList3#1"/>
    <dgm:cxn modelId="{D1A82E1E-05C6-4397-85B1-3B151E16F901}" type="presParOf" srcId="{B61BB119-CF95-4BB7-AB93-B6D2E3EF8B5F}" destId="{58B19D08-582C-4C9A-A3F4-19F91C4AD400}" srcOrd="0" destOrd="0" presId="urn:microsoft.com/office/officeart/2005/8/layout/vList3#1"/>
    <dgm:cxn modelId="{66F76D6C-198C-45F2-A672-A5C36DC8FE13}" type="presParOf" srcId="{B61BB119-CF95-4BB7-AB93-B6D2E3EF8B5F}" destId="{4C5C985F-CA7D-4C12-AB4D-2B3C6FE597BF}" srcOrd="1" destOrd="0" presId="urn:microsoft.com/office/officeart/2005/8/layout/vList3#1"/>
    <dgm:cxn modelId="{D0DCB36D-8042-45B6-BA18-4CA87E721F73}" type="presParOf" srcId="{38CFE7C5-AAC4-4C50-B450-9987ECD16350}" destId="{5ED03D9A-E52D-490C-8A86-DFB54F0DCB43}" srcOrd="3" destOrd="0" presId="urn:microsoft.com/office/officeart/2005/8/layout/vList3#1"/>
    <dgm:cxn modelId="{89B7C905-0142-4027-B4BB-52C861D18002}" type="presParOf" srcId="{38CFE7C5-AAC4-4C50-B450-9987ECD16350}" destId="{24BA1E51-1A47-442A-8F7C-D0D97FDE2B52}" srcOrd="4" destOrd="0" presId="urn:microsoft.com/office/officeart/2005/8/layout/vList3#1"/>
    <dgm:cxn modelId="{B0C354E9-E9B4-4747-B992-E7E49BFA78BD}" type="presParOf" srcId="{24BA1E51-1A47-442A-8F7C-D0D97FDE2B52}" destId="{4FDE13CC-F813-498E-A73C-2984F1AEFC3A}" srcOrd="0" destOrd="0" presId="urn:microsoft.com/office/officeart/2005/8/layout/vList3#1"/>
    <dgm:cxn modelId="{63575A77-B760-48AC-8DF3-08667B3E3325}" type="presParOf" srcId="{24BA1E51-1A47-442A-8F7C-D0D97FDE2B52}" destId="{BE60E249-1D7F-4D91-A3DA-4D02DE921292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F0A0FC-9DCF-4749-BE37-9D6056E9870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AEB7AD-BE1A-4059-8FED-AEF5E93D28D5}">
      <dgm:prSet custT="1"/>
      <dgm:spPr/>
      <dgm:t>
        <a:bodyPr/>
        <a:lstStyle/>
        <a:p>
          <a:pPr rtl="0"/>
          <a:r>
            <a:rPr lang="ru-RU" sz="2000" dirty="0" smtClean="0"/>
            <a:t>Один язык для различных аппаратных платформ</a:t>
          </a:r>
          <a:r>
            <a:rPr lang="en-US" sz="2000" dirty="0" smtClean="0"/>
            <a:t>;</a:t>
          </a:r>
          <a:r>
            <a:rPr lang="ru-RU" sz="2000" dirty="0" smtClean="0"/>
            <a:t/>
          </a:r>
          <a:br>
            <a:rPr lang="ru-RU" sz="2000" dirty="0" smtClean="0"/>
          </a:br>
          <a:r>
            <a:rPr lang="ru-RU" sz="2000" dirty="0" smtClean="0"/>
            <a:t>один язык для разных классов задач</a:t>
          </a:r>
          <a:endParaRPr lang="en-US" sz="2000" dirty="0"/>
        </a:p>
      </dgm:t>
    </dgm:pt>
    <dgm:pt modelId="{D8EFFD55-49AC-44E5-87D5-04AFFBD6A8D7}" type="parTrans" cxnId="{A3249846-93FE-40B6-86A7-C1F98FFF315F}">
      <dgm:prSet/>
      <dgm:spPr/>
      <dgm:t>
        <a:bodyPr/>
        <a:lstStyle/>
        <a:p>
          <a:endParaRPr lang="en-US" sz="2000"/>
        </a:p>
      </dgm:t>
    </dgm:pt>
    <dgm:pt modelId="{C9F0FB71-36B3-4A60-92CC-67645E9AE12F}" type="sibTrans" cxnId="{A3249846-93FE-40B6-86A7-C1F98FFF315F}">
      <dgm:prSet/>
      <dgm:spPr/>
      <dgm:t>
        <a:bodyPr/>
        <a:lstStyle/>
        <a:p>
          <a:endParaRPr lang="en-US" sz="2000"/>
        </a:p>
      </dgm:t>
    </dgm:pt>
    <dgm:pt modelId="{EBBC2F47-E3EF-430D-9A44-170E4FBFDE54}">
      <dgm:prSet custT="1"/>
      <dgm:spPr/>
      <dgm:t>
        <a:bodyPr/>
        <a:lstStyle/>
        <a:p>
          <a:pPr rtl="0"/>
          <a:r>
            <a:rPr lang="ru-RU" sz="2000" dirty="0" smtClean="0"/>
            <a:t>Поддержка современных парадигм программирования – процедурной, объектно-ориентированной, обобщенной, функциональной</a:t>
          </a:r>
          <a:endParaRPr lang="en-US" sz="2000" dirty="0"/>
        </a:p>
      </dgm:t>
    </dgm:pt>
    <dgm:pt modelId="{357529F9-CA6C-474A-8424-94E4988F414A}" type="parTrans" cxnId="{96EF4670-C4C2-4A14-978A-C97EE13E1048}">
      <dgm:prSet/>
      <dgm:spPr/>
      <dgm:t>
        <a:bodyPr/>
        <a:lstStyle/>
        <a:p>
          <a:endParaRPr lang="en-US" sz="2000"/>
        </a:p>
      </dgm:t>
    </dgm:pt>
    <dgm:pt modelId="{DB91A415-EF61-4454-9F1D-EFFBD409C6D9}" type="sibTrans" cxnId="{96EF4670-C4C2-4A14-978A-C97EE13E1048}">
      <dgm:prSet/>
      <dgm:spPr/>
      <dgm:t>
        <a:bodyPr/>
        <a:lstStyle/>
        <a:p>
          <a:endParaRPr lang="en-US" sz="2000"/>
        </a:p>
      </dgm:t>
    </dgm:pt>
    <dgm:pt modelId="{4EF5B1F7-CF2C-432E-86DA-0839F110EDAE}">
      <dgm:prSet custT="1"/>
      <dgm:spPr/>
      <dgm:t>
        <a:bodyPr/>
        <a:lstStyle/>
        <a:p>
          <a:pPr rtl="0"/>
          <a:r>
            <a:rPr lang="ru-RU" sz="2000" dirty="0" smtClean="0"/>
            <a:t>Модульность и раздельная компиляция</a:t>
          </a:r>
          <a:endParaRPr lang="en-US" sz="2000" dirty="0"/>
        </a:p>
      </dgm:t>
    </dgm:pt>
    <dgm:pt modelId="{460ED338-2369-4F75-A782-D44B2EC2FEEB}" type="parTrans" cxnId="{9204925F-C69B-474E-A87C-E076858A7367}">
      <dgm:prSet/>
      <dgm:spPr/>
      <dgm:t>
        <a:bodyPr/>
        <a:lstStyle/>
        <a:p>
          <a:endParaRPr lang="en-US" sz="2000"/>
        </a:p>
      </dgm:t>
    </dgm:pt>
    <dgm:pt modelId="{845418BD-3F3F-4769-AC62-A4FEC6B01584}" type="sibTrans" cxnId="{9204925F-C69B-474E-A87C-E076858A7367}">
      <dgm:prSet/>
      <dgm:spPr/>
      <dgm:t>
        <a:bodyPr/>
        <a:lstStyle/>
        <a:p>
          <a:endParaRPr lang="en-US" sz="2000"/>
        </a:p>
      </dgm:t>
    </dgm:pt>
    <dgm:pt modelId="{4FE9EB92-5347-4391-B209-CA52CF897DBF}">
      <dgm:prSet custT="1"/>
      <dgm:spPr/>
      <dgm:t>
        <a:bodyPr/>
        <a:lstStyle/>
        <a:p>
          <a:pPr rtl="0"/>
          <a:r>
            <a:rPr lang="ru-RU" sz="2000" dirty="0" smtClean="0"/>
            <a:t>Гибкие схемы времени выполнения – машинный код, интерпретируемый код, смешанный режим, оптимизации времени выполнения – в зависимости от целевой аппаратуры</a:t>
          </a:r>
          <a:endParaRPr lang="en-US" sz="2000" dirty="0"/>
        </a:p>
      </dgm:t>
    </dgm:pt>
    <dgm:pt modelId="{D1490666-D9A7-4305-9946-200D7232D529}" type="parTrans" cxnId="{93CF16BF-1BDC-4F10-ADD7-BB2A8E8B3975}">
      <dgm:prSet/>
      <dgm:spPr/>
      <dgm:t>
        <a:bodyPr/>
        <a:lstStyle/>
        <a:p>
          <a:endParaRPr lang="en-US" sz="2000"/>
        </a:p>
      </dgm:t>
    </dgm:pt>
    <dgm:pt modelId="{163A3060-84B5-48F1-96E1-571A5179E0D3}" type="sibTrans" cxnId="{93CF16BF-1BDC-4F10-ADD7-BB2A8E8B3975}">
      <dgm:prSet/>
      <dgm:spPr/>
      <dgm:t>
        <a:bodyPr/>
        <a:lstStyle/>
        <a:p>
          <a:endParaRPr lang="en-US" sz="2000"/>
        </a:p>
      </dgm:t>
    </dgm:pt>
    <dgm:pt modelId="{6B96CB3D-9F61-4901-9598-71003B2C89E6}" type="pres">
      <dgm:prSet presAssocID="{39F0A0FC-9DCF-4749-BE37-9D6056E9870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3FAAAF9-B208-4D9A-B6BC-BD9A980CD455}" type="pres">
      <dgm:prSet presAssocID="{58AEB7AD-BE1A-4059-8FED-AEF5E93D28D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6C4D1E1-AA7A-4ABB-9393-28A8BDD5EC69}" type="pres">
      <dgm:prSet presAssocID="{C9F0FB71-36B3-4A60-92CC-67645E9AE12F}" presName="spacer" presStyleCnt="0"/>
      <dgm:spPr/>
    </dgm:pt>
    <dgm:pt modelId="{2782E29A-C7F7-4951-9E5C-4D17A674532B}" type="pres">
      <dgm:prSet presAssocID="{EBBC2F47-E3EF-430D-9A44-170E4FBFDE5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3173DF-B0A8-44B1-BD1B-44B7C4181027}" type="pres">
      <dgm:prSet presAssocID="{DB91A415-EF61-4454-9F1D-EFFBD409C6D9}" presName="spacer" presStyleCnt="0"/>
      <dgm:spPr/>
    </dgm:pt>
    <dgm:pt modelId="{632887F0-9EAD-4172-AE98-97257EA512EC}" type="pres">
      <dgm:prSet presAssocID="{4EF5B1F7-CF2C-432E-86DA-0839F110EDA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0408A6-530A-4A5E-B0A0-0A7AB1F18D33}" type="pres">
      <dgm:prSet presAssocID="{845418BD-3F3F-4769-AC62-A4FEC6B01584}" presName="spacer" presStyleCnt="0"/>
      <dgm:spPr/>
    </dgm:pt>
    <dgm:pt modelId="{52BAF842-CF59-4905-A5F1-0638B4402B49}" type="pres">
      <dgm:prSet presAssocID="{4FE9EB92-5347-4391-B209-CA52CF897DB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25EEAE2-33FF-4842-8CC5-E9B8197F3DAB}" type="presOf" srcId="{39F0A0FC-9DCF-4749-BE37-9D6056E98708}" destId="{6B96CB3D-9F61-4901-9598-71003B2C89E6}" srcOrd="0" destOrd="0" presId="urn:microsoft.com/office/officeart/2005/8/layout/vList2"/>
    <dgm:cxn modelId="{0EF94469-482C-42C0-A223-DF75025E5592}" type="presOf" srcId="{EBBC2F47-E3EF-430D-9A44-170E4FBFDE54}" destId="{2782E29A-C7F7-4951-9E5C-4D17A674532B}" srcOrd="0" destOrd="0" presId="urn:microsoft.com/office/officeart/2005/8/layout/vList2"/>
    <dgm:cxn modelId="{9204925F-C69B-474E-A87C-E076858A7367}" srcId="{39F0A0FC-9DCF-4749-BE37-9D6056E98708}" destId="{4EF5B1F7-CF2C-432E-86DA-0839F110EDAE}" srcOrd="2" destOrd="0" parTransId="{460ED338-2369-4F75-A782-D44B2EC2FEEB}" sibTransId="{845418BD-3F3F-4769-AC62-A4FEC6B01584}"/>
    <dgm:cxn modelId="{96EF4670-C4C2-4A14-978A-C97EE13E1048}" srcId="{39F0A0FC-9DCF-4749-BE37-9D6056E98708}" destId="{EBBC2F47-E3EF-430D-9A44-170E4FBFDE54}" srcOrd="1" destOrd="0" parTransId="{357529F9-CA6C-474A-8424-94E4988F414A}" sibTransId="{DB91A415-EF61-4454-9F1D-EFFBD409C6D9}"/>
    <dgm:cxn modelId="{C083CD9F-DABB-42AB-B520-667602ED30A2}" type="presOf" srcId="{4FE9EB92-5347-4391-B209-CA52CF897DBF}" destId="{52BAF842-CF59-4905-A5F1-0638B4402B49}" srcOrd="0" destOrd="0" presId="urn:microsoft.com/office/officeart/2005/8/layout/vList2"/>
    <dgm:cxn modelId="{93CF16BF-1BDC-4F10-ADD7-BB2A8E8B3975}" srcId="{39F0A0FC-9DCF-4749-BE37-9D6056E98708}" destId="{4FE9EB92-5347-4391-B209-CA52CF897DBF}" srcOrd="3" destOrd="0" parTransId="{D1490666-D9A7-4305-9946-200D7232D529}" sibTransId="{163A3060-84B5-48F1-96E1-571A5179E0D3}"/>
    <dgm:cxn modelId="{526CBC0B-6368-411D-A4EF-D2968DE13CC7}" type="presOf" srcId="{4EF5B1F7-CF2C-432E-86DA-0839F110EDAE}" destId="{632887F0-9EAD-4172-AE98-97257EA512EC}" srcOrd="0" destOrd="0" presId="urn:microsoft.com/office/officeart/2005/8/layout/vList2"/>
    <dgm:cxn modelId="{A3249846-93FE-40B6-86A7-C1F98FFF315F}" srcId="{39F0A0FC-9DCF-4749-BE37-9D6056E98708}" destId="{58AEB7AD-BE1A-4059-8FED-AEF5E93D28D5}" srcOrd="0" destOrd="0" parTransId="{D8EFFD55-49AC-44E5-87D5-04AFFBD6A8D7}" sibTransId="{C9F0FB71-36B3-4A60-92CC-67645E9AE12F}"/>
    <dgm:cxn modelId="{F90A7259-8EBB-4FF7-8053-3331DB787A9C}" type="presOf" srcId="{58AEB7AD-BE1A-4059-8FED-AEF5E93D28D5}" destId="{13FAAAF9-B208-4D9A-B6BC-BD9A980CD455}" srcOrd="0" destOrd="0" presId="urn:microsoft.com/office/officeart/2005/8/layout/vList2"/>
    <dgm:cxn modelId="{360C33BE-DA36-4B7F-9F13-3095F19FB2E9}" type="presParOf" srcId="{6B96CB3D-9F61-4901-9598-71003B2C89E6}" destId="{13FAAAF9-B208-4D9A-B6BC-BD9A980CD455}" srcOrd="0" destOrd="0" presId="urn:microsoft.com/office/officeart/2005/8/layout/vList2"/>
    <dgm:cxn modelId="{A2A2EF1F-417F-4F24-8043-611DFEF9A180}" type="presParOf" srcId="{6B96CB3D-9F61-4901-9598-71003B2C89E6}" destId="{96C4D1E1-AA7A-4ABB-9393-28A8BDD5EC69}" srcOrd="1" destOrd="0" presId="urn:microsoft.com/office/officeart/2005/8/layout/vList2"/>
    <dgm:cxn modelId="{21040801-09BF-45AD-8123-1A8EDD1900A0}" type="presParOf" srcId="{6B96CB3D-9F61-4901-9598-71003B2C89E6}" destId="{2782E29A-C7F7-4951-9E5C-4D17A674532B}" srcOrd="2" destOrd="0" presId="urn:microsoft.com/office/officeart/2005/8/layout/vList2"/>
    <dgm:cxn modelId="{52403CFA-F40E-45FD-8E0A-B0C9D8741300}" type="presParOf" srcId="{6B96CB3D-9F61-4901-9598-71003B2C89E6}" destId="{363173DF-B0A8-44B1-BD1B-44B7C4181027}" srcOrd="3" destOrd="0" presId="urn:microsoft.com/office/officeart/2005/8/layout/vList2"/>
    <dgm:cxn modelId="{B9C26453-7591-4905-B7C0-57D1C449C991}" type="presParOf" srcId="{6B96CB3D-9F61-4901-9598-71003B2C89E6}" destId="{632887F0-9EAD-4172-AE98-97257EA512EC}" srcOrd="4" destOrd="0" presId="urn:microsoft.com/office/officeart/2005/8/layout/vList2"/>
    <dgm:cxn modelId="{CBB32A68-A5BA-44E6-925E-1E48DF66DAC7}" type="presParOf" srcId="{6B96CB3D-9F61-4901-9598-71003B2C89E6}" destId="{080408A6-530A-4A5E-B0A0-0A7AB1F18D33}" srcOrd="5" destOrd="0" presId="urn:microsoft.com/office/officeart/2005/8/layout/vList2"/>
    <dgm:cxn modelId="{CF59AE80-5503-420D-87E8-8915816ACAEC}" type="presParOf" srcId="{6B96CB3D-9F61-4901-9598-71003B2C89E6}" destId="{52BAF842-CF59-4905-A5F1-0638B4402B4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362F58-668B-4530-A6A1-97980C1552D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7DF8BD-570C-4CB5-B690-D1B8E6EB3CAE}">
      <dgm:prSet custT="1"/>
      <dgm:spPr/>
      <dgm:t>
        <a:bodyPr/>
        <a:lstStyle/>
        <a:p>
          <a:pPr rtl="0"/>
          <a:r>
            <a:rPr lang="ru-RU" sz="1800" b="1" dirty="0" smtClean="0"/>
            <a:t>Строгая типизация с массовым использованием выведения типов</a:t>
          </a:r>
          <a:r>
            <a:rPr lang="en-US" sz="1800" b="1" dirty="0" smtClean="0"/>
            <a:t> </a:t>
          </a:r>
          <a:endParaRPr lang="en-US" sz="1800" b="1" dirty="0"/>
        </a:p>
      </dgm:t>
    </dgm:pt>
    <dgm:pt modelId="{72E73506-76A6-433D-8ACF-FAE0327AB2E8}" type="parTrans" cxnId="{CDC43A88-C309-4241-B246-CD00A8A12E77}">
      <dgm:prSet/>
      <dgm:spPr/>
      <dgm:t>
        <a:bodyPr/>
        <a:lstStyle/>
        <a:p>
          <a:endParaRPr lang="en-US"/>
        </a:p>
      </dgm:t>
    </dgm:pt>
    <dgm:pt modelId="{FE0F62B3-5BA2-404A-AC09-352561400BE2}" type="sibTrans" cxnId="{CDC43A88-C309-4241-B246-CD00A8A12E77}">
      <dgm:prSet/>
      <dgm:spPr/>
      <dgm:t>
        <a:bodyPr/>
        <a:lstStyle/>
        <a:p>
          <a:endParaRPr lang="en-US"/>
        </a:p>
      </dgm:t>
    </dgm:pt>
    <dgm:pt modelId="{570E5069-6831-4BCA-833C-10AA399ADF42}">
      <dgm:prSet custT="1"/>
      <dgm:spPr/>
      <dgm:t>
        <a:bodyPr/>
        <a:lstStyle/>
        <a:p>
          <a:pPr rtl="0"/>
          <a:r>
            <a:rPr lang="ru-RU" sz="1800" b="1" dirty="0" smtClean="0"/>
            <a:t>Непротиворечивая семантика и ясный синтаксис</a:t>
          </a:r>
          <a:endParaRPr lang="en-US" sz="1800" b="1" dirty="0"/>
        </a:p>
      </dgm:t>
    </dgm:pt>
    <dgm:pt modelId="{A5B3ABE4-E77A-4097-BE4F-A99127D9645F}" type="parTrans" cxnId="{CC12DF75-D890-4D85-B3D7-FDCD567F7164}">
      <dgm:prSet/>
      <dgm:spPr/>
      <dgm:t>
        <a:bodyPr/>
        <a:lstStyle/>
        <a:p>
          <a:endParaRPr lang="en-US"/>
        </a:p>
      </dgm:t>
    </dgm:pt>
    <dgm:pt modelId="{267C1F0C-EE06-4298-99CB-9F7469F95125}" type="sibTrans" cxnId="{CC12DF75-D890-4D85-B3D7-FDCD567F7164}">
      <dgm:prSet/>
      <dgm:spPr/>
      <dgm:t>
        <a:bodyPr/>
        <a:lstStyle/>
        <a:p>
          <a:endParaRPr lang="en-US"/>
        </a:p>
      </dgm:t>
    </dgm:pt>
    <dgm:pt modelId="{A1B3D394-0B94-44D1-98AA-E116628F22E8}">
      <dgm:prSet custT="1"/>
      <dgm:spPr/>
      <dgm:t>
        <a:bodyPr/>
        <a:lstStyle/>
        <a:p>
          <a:pPr rtl="0"/>
          <a:r>
            <a:rPr lang="ru-RU" sz="1800" b="1" dirty="0" smtClean="0"/>
            <a:t>Автоматическое управление памятью</a:t>
          </a:r>
          <a:endParaRPr lang="en-US" sz="1800" b="1" dirty="0"/>
        </a:p>
      </dgm:t>
    </dgm:pt>
    <dgm:pt modelId="{F38421F0-DBCD-4524-900E-174BCCF34CA5}" type="parTrans" cxnId="{E27A7D40-63AA-41B2-93F9-824C4E099FBC}">
      <dgm:prSet/>
      <dgm:spPr/>
      <dgm:t>
        <a:bodyPr/>
        <a:lstStyle/>
        <a:p>
          <a:endParaRPr lang="en-US"/>
        </a:p>
      </dgm:t>
    </dgm:pt>
    <dgm:pt modelId="{D8D25D60-1D23-4E0F-9B1F-3A0061FFB4AE}" type="sibTrans" cxnId="{E27A7D40-63AA-41B2-93F9-824C4E099FBC}">
      <dgm:prSet/>
      <dgm:spPr/>
      <dgm:t>
        <a:bodyPr/>
        <a:lstStyle/>
        <a:p>
          <a:endParaRPr lang="en-US"/>
        </a:p>
      </dgm:t>
    </dgm:pt>
    <dgm:pt modelId="{BE1E5A26-43C6-4A98-A85D-8FDA970F048B}">
      <dgm:prSet custT="1"/>
      <dgm:spPr/>
      <dgm:t>
        <a:bodyPr/>
        <a:lstStyle/>
        <a:p>
          <a:pPr rtl="0"/>
          <a:r>
            <a:rPr lang="ru-RU" sz="1800" b="1" dirty="0" smtClean="0"/>
            <a:t>Многоуровневый и безопасный параллелизм</a:t>
          </a:r>
          <a:endParaRPr lang="en-US" sz="1800" b="1" dirty="0"/>
        </a:p>
      </dgm:t>
    </dgm:pt>
    <dgm:pt modelId="{674E8715-1F5D-4928-9235-4D328EA1DBCF}" type="parTrans" cxnId="{7A64C185-AF57-4F7A-8938-1101B20DBB0A}">
      <dgm:prSet/>
      <dgm:spPr/>
      <dgm:t>
        <a:bodyPr/>
        <a:lstStyle/>
        <a:p>
          <a:endParaRPr lang="en-US"/>
        </a:p>
      </dgm:t>
    </dgm:pt>
    <dgm:pt modelId="{3900AEF1-9B1D-41A0-94CB-744722EB280A}" type="sibTrans" cxnId="{7A64C185-AF57-4F7A-8938-1101B20DBB0A}">
      <dgm:prSet/>
      <dgm:spPr/>
      <dgm:t>
        <a:bodyPr/>
        <a:lstStyle/>
        <a:p>
          <a:endParaRPr lang="en-US"/>
        </a:p>
      </dgm:t>
    </dgm:pt>
    <dgm:pt modelId="{3EFD2AB7-1632-47F7-816F-1DB62FB8BC0D}">
      <dgm:prSet custT="1"/>
      <dgm:spPr/>
      <dgm:t>
        <a:bodyPr/>
        <a:lstStyle/>
        <a:p>
          <a:pPr rtl="0"/>
          <a:r>
            <a:rPr lang="ru-RU" sz="1400" dirty="0" smtClean="0"/>
            <a:t>Простая концепция параллельного программирования с использованием только одного ключевого слова</a:t>
          </a:r>
          <a:endParaRPr lang="en-US" sz="1400" dirty="0"/>
        </a:p>
      </dgm:t>
    </dgm:pt>
    <dgm:pt modelId="{8E1C1507-42E8-4203-8266-339EE52695F1}" type="parTrans" cxnId="{E08064C3-B21A-4F4D-892C-EE1442A05ABF}">
      <dgm:prSet/>
      <dgm:spPr/>
      <dgm:t>
        <a:bodyPr/>
        <a:lstStyle/>
        <a:p>
          <a:endParaRPr lang="en-US"/>
        </a:p>
      </dgm:t>
    </dgm:pt>
    <dgm:pt modelId="{EF9FE7E1-713F-405B-AA1D-889AE268B221}" type="sibTrans" cxnId="{E08064C3-B21A-4F4D-892C-EE1442A05ABF}">
      <dgm:prSet/>
      <dgm:spPr/>
      <dgm:t>
        <a:bodyPr/>
        <a:lstStyle/>
        <a:p>
          <a:endParaRPr lang="en-US"/>
        </a:p>
      </dgm:t>
    </dgm:pt>
    <dgm:pt modelId="{6BD5F233-7DFD-4DA3-B2D7-CB7B37B11038}">
      <dgm:prSet custT="1"/>
      <dgm:spPr/>
      <dgm:t>
        <a:bodyPr/>
        <a:lstStyle/>
        <a:p>
          <a:pPr rtl="0"/>
          <a:r>
            <a:rPr lang="ru-RU" sz="1800" b="1" dirty="0" smtClean="0"/>
            <a:t>Возможности для оптимизации программ</a:t>
          </a:r>
          <a:endParaRPr lang="en-US" sz="1800" b="1" dirty="0"/>
        </a:p>
      </dgm:t>
    </dgm:pt>
    <dgm:pt modelId="{1D33C9C9-25A3-4542-9DC1-DC021D3575C5}" type="parTrans" cxnId="{F658C7AA-F5F0-4986-99C6-C7124152C78B}">
      <dgm:prSet/>
      <dgm:spPr/>
      <dgm:t>
        <a:bodyPr/>
        <a:lstStyle/>
        <a:p>
          <a:endParaRPr lang="en-US"/>
        </a:p>
      </dgm:t>
    </dgm:pt>
    <dgm:pt modelId="{BEA01238-A7A2-4EB4-AA63-BB938A2F2E64}" type="sibTrans" cxnId="{F658C7AA-F5F0-4986-99C6-C7124152C78B}">
      <dgm:prSet/>
      <dgm:spPr/>
      <dgm:t>
        <a:bodyPr/>
        <a:lstStyle/>
        <a:p>
          <a:endParaRPr lang="en-US"/>
        </a:p>
      </dgm:t>
    </dgm:pt>
    <dgm:pt modelId="{EF967120-831A-474A-954C-A5734AA61496}">
      <dgm:prSet custT="1"/>
      <dgm:spPr/>
      <dgm:t>
        <a:bodyPr/>
        <a:lstStyle/>
        <a:p>
          <a:pPr rtl="0"/>
          <a:r>
            <a:rPr lang="ru-RU" sz="1800" b="1" dirty="0" smtClean="0"/>
            <a:t>Защитное программирования с предикатами и поддержка автоматической верификации</a:t>
          </a:r>
          <a:endParaRPr lang="en-US" sz="1800" b="1" dirty="0"/>
        </a:p>
      </dgm:t>
    </dgm:pt>
    <dgm:pt modelId="{4A6CF7B9-81DF-4BB4-A94C-6585F7B308C4}" type="parTrans" cxnId="{D3DFA17B-A003-466D-8D37-B9FF025FFCFB}">
      <dgm:prSet/>
      <dgm:spPr/>
      <dgm:t>
        <a:bodyPr/>
        <a:lstStyle/>
        <a:p>
          <a:endParaRPr lang="en-US"/>
        </a:p>
      </dgm:t>
    </dgm:pt>
    <dgm:pt modelId="{7B901DFA-B600-4317-BF7A-E7196E248244}" type="sibTrans" cxnId="{D3DFA17B-A003-466D-8D37-B9FF025FFCFB}">
      <dgm:prSet/>
      <dgm:spPr/>
      <dgm:t>
        <a:bodyPr/>
        <a:lstStyle/>
        <a:p>
          <a:endParaRPr lang="en-US"/>
        </a:p>
      </dgm:t>
    </dgm:pt>
    <dgm:pt modelId="{AA7AA0A0-EF4B-4EBA-821F-666E58692CBE}">
      <dgm:prSet custT="1"/>
      <dgm:spPr/>
      <dgm:t>
        <a:bodyPr/>
        <a:lstStyle/>
        <a:p>
          <a:pPr rtl="0"/>
          <a:r>
            <a:rPr lang="ru-RU" sz="1800" b="1" dirty="0" smtClean="0"/>
            <a:t>Поддержка параметризации разных видов</a:t>
          </a:r>
          <a:endParaRPr lang="en-US" sz="1800" b="1" dirty="0"/>
        </a:p>
      </dgm:t>
    </dgm:pt>
    <dgm:pt modelId="{83E61EC7-DB13-4650-A189-CE499515E7AF}" type="parTrans" cxnId="{7779BEB8-C109-4A1A-83AA-51F945BD18EF}">
      <dgm:prSet/>
      <dgm:spPr/>
      <dgm:t>
        <a:bodyPr/>
        <a:lstStyle/>
        <a:p>
          <a:endParaRPr lang="en-US"/>
        </a:p>
      </dgm:t>
    </dgm:pt>
    <dgm:pt modelId="{092FC76A-A089-40B5-8B27-301A55981901}" type="sibTrans" cxnId="{7779BEB8-C109-4A1A-83AA-51F945BD18EF}">
      <dgm:prSet/>
      <dgm:spPr/>
      <dgm:t>
        <a:bodyPr/>
        <a:lstStyle/>
        <a:p>
          <a:endParaRPr lang="en-US"/>
        </a:p>
      </dgm:t>
    </dgm:pt>
    <dgm:pt modelId="{ED763261-F1D3-4058-A9DE-8C05647E21D8}">
      <dgm:prSet custT="1"/>
      <dgm:spPr/>
      <dgm:t>
        <a:bodyPr/>
        <a:lstStyle/>
        <a:p>
          <a:pPr rtl="0"/>
          <a:r>
            <a:rPr lang="ru-RU" sz="1800" b="1" dirty="0" smtClean="0"/>
            <a:t>Оригинальный подход к модульности - контейнеры</a:t>
          </a:r>
          <a:endParaRPr lang="en-US" sz="1800" b="1" dirty="0"/>
        </a:p>
      </dgm:t>
    </dgm:pt>
    <dgm:pt modelId="{89C78FD7-4CF1-4063-8786-35CE131241B4}" type="parTrans" cxnId="{5180DFF7-75EC-4001-BA2C-027721FEDC9E}">
      <dgm:prSet/>
      <dgm:spPr/>
      <dgm:t>
        <a:bodyPr/>
        <a:lstStyle/>
        <a:p>
          <a:endParaRPr lang="en-US"/>
        </a:p>
      </dgm:t>
    </dgm:pt>
    <dgm:pt modelId="{61BF0D15-39C7-4B78-81B4-2AE9148A00FB}" type="sibTrans" cxnId="{5180DFF7-75EC-4001-BA2C-027721FEDC9E}">
      <dgm:prSet/>
      <dgm:spPr/>
      <dgm:t>
        <a:bodyPr/>
        <a:lstStyle/>
        <a:p>
          <a:endParaRPr lang="en-US"/>
        </a:p>
      </dgm:t>
    </dgm:pt>
    <dgm:pt modelId="{958358DC-7DFB-42B8-9240-1D0F91741D30}" type="pres">
      <dgm:prSet presAssocID="{8D362F58-668B-4530-A6A1-97980C1552D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21CF5B9-C022-4788-A734-9A17956BC52F}" type="pres">
      <dgm:prSet presAssocID="{867DF8BD-570C-4CB5-B690-D1B8E6EB3CAE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90B8161-FAF1-49CF-9FAC-4987BE4F896D}" type="pres">
      <dgm:prSet presAssocID="{FE0F62B3-5BA2-404A-AC09-352561400BE2}" presName="spacer" presStyleCnt="0"/>
      <dgm:spPr/>
    </dgm:pt>
    <dgm:pt modelId="{2C208A1C-2372-4D88-83F0-3DD172AD0889}" type="pres">
      <dgm:prSet presAssocID="{570E5069-6831-4BCA-833C-10AA399ADF42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120513-2EA7-4F1B-8849-C47B5A179869}" type="pres">
      <dgm:prSet presAssocID="{267C1F0C-EE06-4298-99CB-9F7469F95125}" presName="spacer" presStyleCnt="0"/>
      <dgm:spPr/>
    </dgm:pt>
    <dgm:pt modelId="{A5EBC4DD-0C04-45AC-95D5-E671F88BCD4C}" type="pres">
      <dgm:prSet presAssocID="{A1B3D394-0B94-44D1-98AA-E116628F22E8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1A88865-6480-4037-AB64-49ACDFAF3579}" type="pres">
      <dgm:prSet presAssocID="{D8D25D60-1D23-4E0F-9B1F-3A0061FFB4AE}" presName="spacer" presStyleCnt="0"/>
      <dgm:spPr/>
    </dgm:pt>
    <dgm:pt modelId="{B717D009-14F5-4014-A64D-17EF506A85D3}" type="pres">
      <dgm:prSet presAssocID="{BE1E5A26-43C6-4A98-A85D-8FDA970F048B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F4602E-ACBC-4DAB-8406-30096330CDA7}" type="pres">
      <dgm:prSet presAssocID="{BE1E5A26-43C6-4A98-A85D-8FDA970F048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207E53B-9B91-416A-A5DA-15407D7CDA85}" type="pres">
      <dgm:prSet presAssocID="{6BD5F233-7DFD-4DA3-B2D7-CB7B37B11038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539C6DA-BCED-4B28-8D0D-049B21757C8A}" type="pres">
      <dgm:prSet presAssocID="{BEA01238-A7A2-4EB4-AA63-BB938A2F2E64}" presName="spacer" presStyleCnt="0"/>
      <dgm:spPr/>
    </dgm:pt>
    <dgm:pt modelId="{81094F57-0E9B-4FA3-AD3E-FBA30E0038BC}" type="pres">
      <dgm:prSet presAssocID="{EF967120-831A-474A-954C-A5734AA61496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1CCDF0-302B-4093-B16D-E64097BC87D6}" type="pres">
      <dgm:prSet presAssocID="{7B901DFA-B600-4317-BF7A-E7196E248244}" presName="spacer" presStyleCnt="0"/>
      <dgm:spPr/>
    </dgm:pt>
    <dgm:pt modelId="{6A32B97A-0CE6-4FF4-9245-9321100E2C4F}" type="pres">
      <dgm:prSet presAssocID="{AA7AA0A0-EF4B-4EBA-821F-666E58692CBE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6159F70-79AD-4997-9542-493EB8DE6A0B}" type="pres">
      <dgm:prSet presAssocID="{092FC76A-A089-40B5-8B27-301A55981901}" presName="spacer" presStyleCnt="0"/>
      <dgm:spPr/>
    </dgm:pt>
    <dgm:pt modelId="{9E484E24-384C-43DA-B44B-EF546C95D2D6}" type="pres">
      <dgm:prSet presAssocID="{ED763261-F1D3-4058-A9DE-8C05647E21D8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C12DF75-D890-4D85-B3D7-FDCD567F7164}" srcId="{8D362F58-668B-4530-A6A1-97980C1552D4}" destId="{570E5069-6831-4BCA-833C-10AA399ADF42}" srcOrd="1" destOrd="0" parTransId="{A5B3ABE4-E77A-4097-BE4F-A99127D9645F}" sibTransId="{267C1F0C-EE06-4298-99CB-9F7469F95125}"/>
    <dgm:cxn modelId="{6AD3D025-CF0A-4B14-846E-518B0ADDC8E7}" type="presOf" srcId="{A1B3D394-0B94-44D1-98AA-E116628F22E8}" destId="{A5EBC4DD-0C04-45AC-95D5-E671F88BCD4C}" srcOrd="0" destOrd="0" presId="urn:microsoft.com/office/officeart/2005/8/layout/vList2"/>
    <dgm:cxn modelId="{F658C7AA-F5F0-4986-99C6-C7124152C78B}" srcId="{8D362F58-668B-4530-A6A1-97980C1552D4}" destId="{6BD5F233-7DFD-4DA3-B2D7-CB7B37B11038}" srcOrd="4" destOrd="0" parTransId="{1D33C9C9-25A3-4542-9DC1-DC021D3575C5}" sibTransId="{BEA01238-A7A2-4EB4-AA63-BB938A2F2E64}"/>
    <dgm:cxn modelId="{E08064C3-B21A-4F4D-892C-EE1442A05ABF}" srcId="{BE1E5A26-43C6-4A98-A85D-8FDA970F048B}" destId="{3EFD2AB7-1632-47F7-816F-1DB62FB8BC0D}" srcOrd="0" destOrd="0" parTransId="{8E1C1507-42E8-4203-8266-339EE52695F1}" sibTransId="{EF9FE7E1-713F-405B-AA1D-889AE268B221}"/>
    <dgm:cxn modelId="{EC44A53D-13E3-4C3A-B709-0D2249CF8D50}" type="presOf" srcId="{EF967120-831A-474A-954C-A5734AA61496}" destId="{81094F57-0E9B-4FA3-AD3E-FBA30E0038BC}" srcOrd="0" destOrd="0" presId="urn:microsoft.com/office/officeart/2005/8/layout/vList2"/>
    <dgm:cxn modelId="{5180DFF7-75EC-4001-BA2C-027721FEDC9E}" srcId="{8D362F58-668B-4530-A6A1-97980C1552D4}" destId="{ED763261-F1D3-4058-A9DE-8C05647E21D8}" srcOrd="7" destOrd="0" parTransId="{89C78FD7-4CF1-4063-8786-35CE131241B4}" sibTransId="{61BF0D15-39C7-4B78-81B4-2AE9148A00FB}"/>
    <dgm:cxn modelId="{3399ED18-E2CC-4E21-9683-FB1EA011536E}" type="presOf" srcId="{AA7AA0A0-EF4B-4EBA-821F-666E58692CBE}" destId="{6A32B97A-0CE6-4FF4-9245-9321100E2C4F}" srcOrd="0" destOrd="0" presId="urn:microsoft.com/office/officeart/2005/8/layout/vList2"/>
    <dgm:cxn modelId="{DEC6E2A0-C7F2-43EF-BCDA-AB8627BB3BE5}" type="presOf" srcId="{6BD5F233-7DFD-4DA3-B2D7-CB7B37B11038}" destId="{1207E53B-9B91-416A-A5DA-15407D7CDA85}" srcOrd="0" destOrd="0" presId="urn:microsoft.com/office/officeart/2005/8/layout/vList2"/>
    <dgm:cxn modelId="{7E1ED551-3F3E-49B4-A6E9-59B43432157A}" type="presOf" srcId="{570E5069-6831-4BCA-833C-10AA399ADF42}" destId="{2C208A1C-2372-4D88-83F0-3DD172AD0889}" srcOrd="0" destOrd="0" presId="urn:microsoft.com/office/officeart/2005/8/layout/vList2"/>
    <dgm:cxn modelId="{6FFB6DF5-152B-4E6B-B7C1-5A858D001AFC}" type="presOf" srcId="{3EFD2AB7-1632-47F7-816F-1DB62FB8BC0D}" destId="{11F4602E-ACBC-4DAB-8406-30096330CDA7}" srcOrd="0" destOrd="0" presId="urn:microsoft.com/office/officeart/2005/8/layout/vList2"/>
    <dgm:cxn modelId="{CDC43A88-C309-4241-B246-CD00A8A12E77}" srcId="{8D362F58-668B-4530-A6A1-97980C1552D4}" destId="{867DF8BD-570C-4CB5-B690-D1B8E6EB3CAE}" srcOrd="0" destOrd="0" parTransId="{72E73506-76A6-433D-8ACF-FAE0327AB2E8}" sibTransId="{FE0F62B3-5BA2-404A-AC09-352561400BE2}"/>
    <dgm:cxn modelId="{7779BEB8-C109-4A1A-83AA-51F945BD18EF}" srcId="{8D362F58-668B-4530-A6A1-97980C1552D4}" destId="{AA7AA0A0-EF4B-4EBA-821F-666E58692CBE}" srcOrd="6" destOrd="0" parTransId="{83E61EC7-DB13-4650-A189-CE499515E7AF}" sibTransId="{092FC76A-A089-40B5-8B27-301A55981901}"/>
    <dgm:cxn modelId="{E431AB92-F019-479E-9E3D-481697DC8C87}" type="presOf" srcId="{BE1E5A26-43C6-4A98-A85D-8FDA970F048B}" destId="{B717D009-14F5-4014-A64D-17EF506A85D3}" srcOrd="0" destOrd="0" presId="urn:microsoft.com/office/officeart/2005/8/layout/vList2"/>
    <dgm:cxn modelId="{7A64C185-AF57-4F7A-8938-1101B20DBB0A}" srcId="{8D362F58-668B-4530-A6A1-97980C1552D4}" destId="{BE1E5A26-43C6-4A98-A85D-8FDA970F048B}" srcOrd="3" destOrd="0" parTransId="{674E8715-1F5D-4928-9235-4D328EA1DBCF}" sibTransId="{3900AEF1-9B1D-41A0-94CB-744722EB280A}"/>
    <dgm:cxn modelId="{DF7339E1-8BA5-4637-AC6C-D31959873FAC}" type="presOf" srcId="{867DF8BD-570C-4CB5-B690-D1B8E6EB3CAE}" destId="{D21CF5B9-C022-4788-A734-9A17956BC52F}" srcOrd="0" destOrd="0" presId="urn:microsoft.com/office/officeart/2005/8/layout/vList2"/>
    <dgm:cxn modelId="{D3DFA17B-A003-466D-8D37-B9FF025FFCFB}" srcId="{8D362F58-668B-4530-A6A1-97980C1552D4}" destId="{EF967120-831A-474A-954C-A5734AA61496}" srcOrd="5" destOrd="0" parTransId="{4A6CF7B9-81DF-4BB4-A94C-6585F7B308C4}" sibTransId="{7B901DFA-B600-4317-BF7A-E7196E248244}"/>
    <dgm:cxn modelId="{BB7A061A-34B1-4547-BEBF-DA5545C9F903}" type="presOf" srcId="{ED763261-F1D3-4058-A9DE-8C05647E21D8}" destId="{9E484E24-384C-43DA-B44B-EF546C95D2D6}" srcOrd="0" destOrd="0" presId="urn:microsoft.com/office/officeart/2005/8/layout/vList2"/>
    <dgm:cxn modelId="{43299EA9-E5ED-469A-BEFF-BCE4F97A8C3D}" type="presOf" srcId="{8D362F58-668B-4530-A6A1-97980C1552D4}" destId="{958358DC-7DFB-42B8-9240-1D0F91741D30}" srcOrd="0" destOrd="0" presId="urn:microsoft.com/office/officeart/2005/8/layout/vList2"/>
    <dgm:cxn modelId="{E27A7D40-63AA-41B2-93F9-824C4E099FBC}" srcId="{8D362F58-668B-4530-A6A1-97980C1552D4}" destId="{A1B3D394-0B94-44D1-98AA-E116628F22E8}" srcOrd="2" destOrd="0" parTransId="{F38421F0-DBCD-4524-900E-174BCCF34CA5}" sibTransId="{D8D25D60-1D23-4E0F-9B1F-3A0061FFB4AE}"/>
    <dgm:cxn modelId="{1B2C3488-053E-4654-8506-3F514AFF542A}" type="presParOf" srcId="{958358DC-7DFB-42B8-9240-1D0F91741D30}" destId="{D21CF5B9-C022-4788-A734-9A17956BC52F}" srcOrd="0" destOrd="0" presId="urn:microsoft.com/office/officeart/2005/8/layout/vList2"/>
    <dgm:cxn modelId="{52796077-AEC8-4BEF-8A09-649280F21D81}" type="presParOf" srcId="{958358DC-7DFB-42B8-9240-1D0F91741D30}" destId="{690B8161-FAF1-49CF-9FAC-4987BE4F896D}" srcOrd="1" destOrd="0" presId="urn:microsoft.com/office/officeart/2005/8/layout/vList2"/>
    <dgm:cxn modelId="{BD402FD1-ADDE-4E07-8322-467FEFCF4B64}" type="presParOf" srcId="{958358DC-7DFB-42B8-9240-1D0F91741D30}" destId="{2C208A1C-2372-4D88-83F0-3DD172AD0889}" srcOrd="2" destOrd="0" presId="urn:microsoft.com/office/officeart/2005/8/layout/vList2"/>
    <dgm:cxn modelId="{05275CA7-003B-4DA3-8493-3821913DE328}" type="presParOf" srcId="{958358DC-7DFB-42B8-9240-1D0F91741D30}" destId="{DF120513-2EA7-4F1B-8849-C47B5A179869}" srcOrd="3" destOrd="0" presId="urn:microsoft.com/office/officeart/2005/8/layout/vList2"/>
    <dgm:cxn modelId="{56D549B9-550C-420E-BA11-665FC615CD9D}" type="presParOf" srcId="{958358DC-7DFB-42B8-9240-1D0F91741D30}" destId="{A5EBC4DD-0C04-45AC-95D5-E671F88BCD4C}" srcOrd="4" destOrd="0" presId="urn:microsoft.com/office/officeart/2005/8/layout/vList2"/>
    <dgm:cxn modelId="{10BD9252-0A1E-4FCA-980E-DF378B5995FC}" type="presParOf" srcId="{958358DC-7DFB-42B8-9240-1D0F91741D30}" destId="{B1A88865-6480-4037-AB64-49ACDFAF3579}" srcOrd="5" destOrd="0" presId="urn:microsoft.com/office/officeart/2005/8/layout/vList2"/>
    <dgm:cxn modelId="{D8F617FC-46A5-4A32-9EFC-11320D82CC95}" type="presParOf" srcId="{958358DC-7DFB-42B8-9240-1D0F91741D30}" destId="{B717D009-14F5-4014-A64D-17EF506A85D3}" srcOrd="6" destOrd="0" presId="urn:microsoft.com/office/officeart/2005/8/layout/vList2"/>
    <dgm:cxn modelId="{3D535D21-7497-4FE8-9D38-1EB880086E81}" type="presParOf" srcId="{958358DC-7DFB-42B8-9240-1D0F91741D30}" destId="{11F4602E-ACBC-4DAB-8406-30096330CDA7}" srcOrd="7" destOrd="0" presId="urn:microsoft.com/office/officeart/2005/8/layout/vList2"/>
    <dgm:cxn modelId="{6A47DB7D-AF78-4B03-BD1C-F04A9F0F62EB}" type="presParOf" srcId="{958358DC-7DFB-42B8-9240-1D0F91741D30}" destId="{1207E53B-9B91-416A-A5DA-15407D7CDA85}" srcOrd="8" destOrd="0" presId="urn:microsoft.com/office/officeart/2005/8/layout/vList2"/>
    <dgm:cxn modelId="{3B9C7BE3-77DF-470E-8227-5AC3ACB2EBAC}" type="presParOf" srcId="{958358DC-7DFB-42B8-9240-1D0F91741D30}" destId="{6539C6DA-BCED-4B28-8D0D-049B21757C8A}" srcOrd="9" destOrd="0" presId="urn:microsoft.com/office/officeart/2005/8/layout/vList2"/>
    <dgm:cxn modelId="{69426D74-5E39-464C-A08A-7515638D0D82}" type="presParOf" srcId="{958358DC-7DFB-42B8-9240-1D0F91741D30}" destId="{81094F57-0E9B-4FA3-AD3E-FBA30E0038BC}" srcOrd="10" destOrd="0" presId="urn:microsoft.com/office/officeart/2005/8/layout/vList2"/>
    <dgm:cxn modelId="{6844C95B-BCB2-43B5-B3D0-E5E1004EE30E}" type="presParOf" srcId="{958358DC-7DFB-42B8-9240-1D0F91741D30}" destId="{521CCDF0-302B-4093-B16D-E64097BC87D6}" srcOrd="11" destOrd="0" presId="urn:microsoft.com/office/officeart/2005/8/layout/vList2"/>
    <dgm:cxn modelId="{CC0D8C9E-F7C3-4189-964A-D6F43DD3FF98}" type="presParOf" srcId="{958358DC-7DFB-42B8-9240-1D0F91741D30}" destId="{6A32B97A-0CE6-4FF4-9245-9321100E2C4F}" srcOrd="12" destOrd="0" presId="urn:microsoft.com/office/officeart/2005/8/layout/vList2"/>
    <dgm:cxn modelId="{01FDD6B1-DC6D-4D7E-A48F-AB95531ED9A5}" type="presParOf" srcId="{958358DC-7DFB-42B8-9240-1D0F91741D30}" destId="{06159F70-79AD-4997-9542-493EB8DE6A0B}" srcOrd="13" destOrd="0" presId="urn:microsoft.com/office/officeart/2005/8/layout/vList2"/>
    <dgm:cxn modelId="{1E32E914-586E-421D-B78B-FFBDEAB22D0B}" type="presParOf" srcId="{958358DC-7DFB-42B8-9240-1D0F91741D30}" destId="{9E484E24-384C-43DA-B44B-EF546C95D2D6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A952B8-2D1E-4B3C-B06D-51B3A1FF7F1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1AC4A5-7E4F-452E-A1DC-10BE240EB6FD}">
      <dgm:prSet/>
      <dgm:spPr/>
      <dgm:t>
        <a:bodyPr/>
        <a:lstStyle/>
        <a:p>
          <a:pPr rtl="0"/>
          <a:r>
            <a:rPr kumimoji="1" lang="ru-RU" b="1" dirty="0" smtClean="0"/>
            <a:t>Надежность</a:t>
          </a:r>
          <a:r>
            <a:rPr kumimoji="1" lang="en-US" dirty="0" smtClean="0"/>
            <a:t> </a:t>
          </a:r>
          <a:r>
            <a:rPr kumimoji="1" lang="ru-RU" dirty="0" smtClean="0"/>
            <a:t>разрабатываемого кода:</a:t>
          </a:r>
          <a:br>
            <a:rPr kumimoji="1" lang="ru-RU" dirty="0" smtClean="0"/>
          </a:br>
          <a:r>
            <a:rPr kumimoji="1" lang="ru-RU" b="1" dirty="0" smtClean="0"/>
            <a:t>в </a:t>
          </a:r>
          <a:r>
            <a:rPr kumimoji="1" lang="en-US" b="1" dirty="0" smtClean="0"/>
            <a:t>3-5</a:t>
          </a:r>
          <a:r>
            <a:rPr kumimoji="1" lang="ru-RU" b="1" dirty="0" smtClean="0"/>
            <a:t> раз выше</a:t>
          </a:r>
          <a:endParaRPr lang="en-US" dirty="0"/>
        </a:p>
      </dgm:t>
    </dgm:pt>
    <dgm:pt modelId="{17AEC15E-9825-4ED0-9FB7-98D599325FBD}" type="parTrans" cxnId="{B24F4C13-0D9B-4031-A7D9-559066830D22}">
      <dgm:prSet/>
      <dgm:spPr/>
      <dgm:t>
        <a:bodyPr/>
        <a:lstStyle/>
        <a:p>
          <a:endParaRPr lang="en-US"/>
        </a:p>
      </dgm:t>
    </dgm:pt>
    <dgm:pt modelId="{65B42CF2-5348-4C37-BEA9-AE589903B1AF}" type="sibTrans" cxnId="{B24F4C13-0D9B-4031-A7D9-559066830D22}">
      <dgm:prSet/>
      <dgm:spPr/>
      <dgm:t>
        <a:bodyPr/>
        <a:lstStyle/>
        <a:p>
          <a:endParaRPr lang="en-US"/>
        </a:p>
      </dgm:t>
    </dgm:pt>
    <dgm:pt modelId="{4362017B-6DF9-4B1F-89BC-5D8F939FC00D}">
      <dgm:prSet custT="1"/>
      <dgm:spPr/>
      <dgm:t>
        <a:bodyPr/>
        <a:lstStyle/>
        <a:p>
          <a:pPr rtl="0"/>
          <a:r>
            <a:rPr kumimoji="1" lang="ru-RU" sz="1600" dirty="0" smtClean="0"/>
            <a:t>Предикаты:</a:t>
          </a:r>
          <a:r>
            <a:rPr kumimoji="1" lang="en-US" sz="1600" dirty="0" smtClean="0"/>
            <a:t> </a:t>
          </a:r>
          <a:r>
            <a:rPr kumimoji="1" lang="ru-RU" sz="1600" dirty="0" smtClean="0"/>
            <a:t>предусловия, постусловия,</a:t>
          </a:r>
          <a:r>
            <a:rPr kumimoji="1" lang="en-US" sz="1600" dirty="0" smtClean="0"/>
            <a:t> </a:t>
          </a:r>
          <a:r>
            <a:rPr kumimoji="1" lang="ru-RU" sz="1600" dirty="0" smtClean="0"/>
            <a:t>инварианты</a:t>
          </a:r>
          <a:endParaRPr lang="en-US" sz="1600" dirty="0"/>
        </a:p>
      </dgm:t>
    </dgm:pt>
    <dgm:pt modelId="{ABD3C603-0C14-49A7-A38F-40EDC14AD333}" type="parTrans" cxnId="{EBAE61B1-6EB3-40DF-9688-672894E37CE8}">
      <dgm:prSet/>
      <dgm:spPr/>
      <dgm:t>
        <a:bodyPr/>
        <a:lstStyle/>
        <a:p>
          <a:endParaRPr lang="en-US"/>
        </a:p>
      </dgm:t>
    </dgm:pt>
    <dgm:pt modelId="{5F24DD52-4F53-428B-8227-E21443166C87}" type="sibTrans" cxnId="{EBAE61B1-6EB3-40DF-9688-672894E37CE8}">
      <dgm:prSet/>
      <dgm:spPr/>
      <dgm:t>
        <a:bodyPr/>
        <a:lstStyle/>
        <a:p>
          <a:endParaRPr lang="en-US"/>
        </a:p>
      </dgm:t>
    </dgm:pt>
    <dgm:pt modelId="{EB4F50D6-2EA7-4E1B-921C-F3B8A6BF48CD}">
      <dgm:prSet custT="1"/>
      <dgm:spPr/>
      <dgm:t>
        <a:bodyPr/>
        <a:lstStyle/>
        <a:p>
          <a:pPr rtl="0"/>
          <a:r>
            <a:rPr kumimoji="1" lang="ru-RU" sz="1600" dirty="0" smtClean="0"/>
            <a:t>Надежность системы типов: полная поддержка комфортности и явных преобразований</a:t>
          </a:r>
          <a:endParaRPr lang="en-US" sz="1600" dirty="0"/>
        </a:p>
      </dgm:t>
    </dgm:pt>
    <dgm:pt modelId="{E32A1FD6-47E7-4FB1-AC58-D7E3B4A26494}" type="parTrans" cxnId="{ACE5D3F4-1628-4598-BAE2-1FDE5B382DB3}">
      <dgm:prSet/>
      <dgm:spPr/>
      <dgm:t>
        <a:bodyPr/>
        <a:lstStyle/>
        <a:p>
          <a:endParaRPr lang="en-US"/>
        </a:p>
      </dgm:t>
    </dgm:pt>
    <dgm:pt modelId="{F56A58D9-24F4-4B5F-A2AC-F6EED27AAB53}" type="sibTrans" cxnId="{ACE5D3F4-1628-4598-BAE2-1FDE5B382DB3}">
      <dgm:prSet/>
      <dgm:spPr/>
      <dgm:t>
        <a:bodyPr/>
        <a:lstStyle/>
        <a:p>
          <a:endParaRPr lang="en-US"/>
        </a:p>
      </dgm:t>
    </dgm:pt>
    <dgm:pt modelId="{7470F3B6-BBE0-47B8-ABBE-936F37199CC8}">
      <dgm:prSet custT="1"/>
      <dgm:spPr/>
      <dgm:t>
        <a:bodyPr/>
        <a:lstStyle/>
        <a:p>
          <a:pPr rtl="0"/>
          <a:r>
            <a:rPr kumimoji="1" lang="ru-RU" sz="1600" dirty="0" smtClean="0"/>
            <a:t>«Два в одном» - отсутствие нулевого указателя и возможности доступа к неинициализированным данным</a:t>
          </a:r>
          <a:endParaRPr lang="en-US" sz="1600" dirty="0"/>
        </a:p>
      </dgm:t>
    </dgm:pt>
    <dgm:pt modelId="{D2A39851-153F-4076-89CC-0F46B4AB97FB}" type="parTrans" cxnId="{D717D2C8-F925-4DB9-8BC1-7280FA593DF0}">
      <dgm:prSet/>
      <dgm:spPr/>
      <dgm:t>
        <a:bodyPr/>
        <a:lstStyle/>
        <a:p>
          <a:endParaRPr lang="en-US"/>
        </a:p>
      </dgm:t>
    </dgm:pt>
    <dgm:pt modelId="{30B2124B-4318-40A1-AB71-5E1C0963C1BD}" type="sibTrans" cxnId="{D717D2C8-F925-4DB9-8BC1-7280FA593DF0}">
      <dgm:prSet/>
      <dgm:spPr/>
      <dgm:t>
        <a:bodyPr/>
        <a:lstStyle/>
        <a:p>
          <a:endParaRPr lang="en-US"/>
        </a:p>
      </dgm:t>
    </dgm:pt>
    <dgm:pt modelId="{0BCD95A5-1173-4294-B08E-8621C0CB8098}">
      <dgm:prSet/>
      <dgm:spPr/>
      <dgm:t>
        <a:bodyPr/>
        <a:lstStyle/>
        <a:p>
          <a:pPr rtl="0"/>
          <a:r>
            <a:rPr kumimoji="1" lang="ru-RU" b="1" dirty="0" smtClean="0"/>
            <a:t>Стоимость разработки</a:t>
          </a:r>
          <a:br>
            <a:rPr kumimoji="1" lang="ru-RU" b="1" dirty="0" smtClean="0"/>
          </a:br>
          <a:r>
            <a:rPr kumimoji="1" lang="ru-RU" b="1" dirty="0" smtClean="0"/>
            <a:t>и поддержки:</a:t>
          </a:r>
          <a:br>
            <a:rPr kumimoji="1" lang="ru-RU" b="1" dirty="0" smtClean="0"/>
          </a:br>
          <a:r>
            <a:rPr kumimoji="1" lang="ru-RU" b="1" dirty="0" smtClean="0"/>
            <a:t>в </a:t>
          </a:r>
          <a:r>
            <a:rPr kumimoji="1" lang="en-US" b="1" dirty="0" smtClean="0"/>
            <a:t>3-5</a:t>
          </a:r>
          <a:r>
            <a:rPr kumimoji="1" lang="ru-RU" b="1" dirty="0" smtClean="0"/>
            <a:t> раз ниже</a:t>
          </a:r>
          <a:endParaRPr lang="en-US" dirty="0"/>
        </a:p>
      </dgm:t>
    </dgm:pt>
    <dgm:pt modelId="{43EFEFB4-437B-4FC2-A897-2D32C6E05B86}" type="parTrans" cxnId="{7B988F6B-C185-4F70-8816-173D578E98C9}">
      <dgm:prSet/>
      <dgm:spPr/>
      <dgm:t>
        <a:bodyPr/>
        <a:lstStyle/>
        <a:p>
          <a:endParaRPr lang="en-US"/>
        </a:p>
      </dgm:t>
    </dgm:pt>
    <dgm:pt modelId="{400B04EF-F7FF-40ED-8281-61BCF1A7C189}" type="sibTrans" cxnId="{7B988F6B-C185-4F70-8816-173D578E98C9}">
      <dgm:prSet/>
      <dgm:spPr/>
      <dgm:t>
        <a:bodyPr/>
        <a:lstStyle/>
        <a:p>
          <a:endParaRPr lang="en-US"/>
        </a:p>
      </dgm:t>
    </dgm:pt>
    <dgm:pt modelId="{44DBCD2C-D6AB-42E0-9DA4-F151A8D39328}">
      <dgm:prSet custT="1"/>
      <dgm:spPr/>
      <dgm:t>
        <a:bodyPr/>
        <a:lstStyle/>
        <a:p>
          <a:pPr rtl="0"/>
          <a:r>
            <a:rPr kumimoji="1" lang="ru-RU" sz="1600" dirty="0" smtClean="0"/>
            <a:t>Множественное наследование с оригинальным решением для конфликтов</a:t>
          </a:r>
          <a:endParaRPr lang="en-US" sz="1600" dirty="0"/>
        </a:p>
      </dgm:t>
    </dgm:pt>
    <dgm:pt modelId="{26832163-A506-41A0-A171-F17B304EA5E2}" type="parTrans" cxnId="{7F706529-4E85-421E-9ACE-3D16907D5B11}">
      <dgm:prSet/>
      <dgm:spPr/>
      <dgm:t>
        <a:bodyPr/>
        <a:lstStyle/>
        <a:p>
          <a:endParaRPr lang="en-US"/>
        </a:p>
      </dgm:t>
    </dgm:pt>
    <dgm:pt modelId="{187F51F1-E670-4803-94A5-6A8AEEC414EB}" type="sibTrans" cxnId="{7F706529-4E85-421E-9ACE-3D16907D5B11}">
      <dgm:prSet/>
      <dgm:spPr/>
      <dgm:t>
        <a:bodyPr/>
        <a:lstStyle/>
        <a:p>
          <a:endParaRPr lang="en-US"/>
        </a:p>
      </dgm:t>
    </dgm:pt>
    <dgm:pt modelId="{E8AA1A6B-92F2-49D0-85FC-C975E4987D0C}">
      <dgm:prSet custT="1"/>
      <dgm:spPr/>
      <dgm:t>
        <a:bodyPr/>
        <a:lstStyle/>
        <a:p>
          <a:pPr rtl="0"/>
          <a:r>
            <a:rPr kumimoji="1" lang="ru-RU" sz="1600" dirty="0" smtClean="0"/>
            <a:t>Безопасное взаимодействие с уже разработанными программными компонентами</a:t>
          </a:r>
          <a:endParaRPr lang="en-US" sz="1600" dirty="0"/>
        </a:p>
      </dgm:t>
    </dgm:pt>
    <dgm:pt modelId="{F7F40CD1-360C-498D-A214-0412609C5B71}" type="parTrans" cxnId="{03861F93-A935-44BC-A158-509DBB16D839}">
      <dgm:prSet/>
      <dgm:spPr/>
      <dgm:t>
        <a:bodyPr/>
        <a:lstStyle/>
        <a:p>
          <a:endParaRPr lang="en-US"/>
        </a:p>
      </dgm:t>
    </dgm:pt>
    <dgm:pt modelId="{BFCDFFAA-041B-41C3-B53D-D91DF05EBE01}" type="sibTrans" cxnId="{03861F93-A935-44BC-A158-509DBB16D839}">
      <dgm:prSet/>
      <dgm:spPr/>
      <dgm:t>
        <a:bodyPr/>
        <a:lstStyle/>
        <a:p>
          <a:endParaRPr lang="en-US"/>
        </a:p>
      </dgm:t>
    </dgm:pt>
    <dgm:pt modelId="{3CBB856A-BE3D-4E74-9CEE-3EE25456C2C0}">
      <dgm:prSet custT="1"/>
      <dgm:spPr/>
      <dgm:t>
        <a:bodyPr/>
        <a:lstStyle/>
        <a:p>
          <a:pPr rtl="0"/>
          <a:r>
            <a:rPr kumimoji="1" lang="ru-RU" sz="1600" dirty="0" smtClean="0"/>
            <a:t>Процедурное, объектно-ориентированное, функциональное и параллельное программирование</a:t>
          </a:r>
          <a:endParaRPr lang="en-US" sz="1600" dirty="0"/>
        </a:p>
      </dgm:t>
    </dgm:pt>
    <dgm:pt modelId="{55A1B640-43D8-4A94-8C51-0A4ACE123D0D}" type="parTrans" cxnId="{E333B9AD-11B7-498A-AD6D-F6AB13DAF082}">
      <dgm:prSet/>
      <dgm:spPr/>
      <dgm:t>
        <a:bodyPr/>
        <a:lstStyle/>
        <a:p>
          <a:endParaRPr lang="en-US"/>
        </a:p>
      </dgm:t>
    </dgm:pt>
    <dgm:pt modelId="{112CD136-9176-4F9B-B91E-493AB618C3FE}" type="sibTrans" cxnId="{E333B9AD-11B7-498A-AD6D-F6AB13DAF082}">
      <dgm:prSet/>
      <dgm:spPr/>
      <dgm:t>
        <a:bodyPr/>
        <a:lstStyle/>
        <a:p>
          <a:endParaRPr lang="en-US"/>
        </a:p>
      </dgm:t>
    </dgm:pt>
    <dgm:pt modelId="{536EB46B-A626-40E7-82A9-590F50777760}">
      <dgm:prSet/>
      <dgm:spPr/>
      <dgm:t>
        <a:bodyPr/>
        <a:lstStyle/>
        <a:p>
          <a:pPr rtl="0"/>
          <a:r>
            <a:rPr kumimoji="1" lang="ru-RU" b="1" dirty="0" smtClean="0"/>
            <a:t>Производительность:</a:t>
          </a:r>
          <a:br>
            <a:rPr kumimoji="1" lang="ru-RU" b="1" dirty="0" smtClean="0"/>
          </a:br>
          <a:r>
            <a:rPr kumimoji="1" lang="ru-RU" b="1" dirty="0" smtClean="0"/>
            <a:t>не хуже </a:t>
          </a:r>
          <a:r>
            <a:rPr kumimoji="1" lang="en-US" b="1" dirty="0" smtClean="0"/>
            <a:t>C++</a:t>
          </a:r>
          <a:endParaRPr lang="en-US" dirty="0"/>
        </a:p>
      </dgm:t>
    </dgm:pt>
    <dgm:pt modelId="{A04A3D8D-5BF1-4B00-88C8-EEAE93533D13}" type="parTrans" cxnId="{D0FD0CC6-723C-431C-A09B-EF69E7E00259}">
      <dgm:prSet/>
      <dgm:spPr/>
      <dgm:t>
        <a:bodyPr/>
        <a:lstStyle/>
        <a:p>
          <a:endParaRPr lang="en-US"/>
        </a:p>
      </dgm:t>
    </dgm:pt>
    <dgm:pt modelId="{8EAAE5F2-42A7-42A7-8167-5CB248BAC983}" type="sibTrans" cxnId="{D0FD0CC6-723C-431C-A09B-EF69E7E00259}">
      <dgm:prSet/>
      <dgm:spPr/>
      <dgm:t>
        <a:bodyPr/>
        <a:lstStyle/>
        <a:p>
          <a:endParaRPr lang="en-US"/>
        </a:p>
      </dgm:t>
    </dgm:pt>
    <dgm:pt modelId="{5AC45D0A-AC9A-4071-9AE9-4271DF8275CB}">
      <dgm:prSet/>
      <dgm:spPr/>
      <dgm:t>
        <a:bodyPr/>
        <a:lstStyle/>
        <a:p>
          <a:pPr rtl="0"/>
          <a:r>
            <a:rPr kumimoji="1" lang="ru-RU" dirty="0" smtClean="0"/>
            <a:t>Языково-зависимые высокоуровневые оптимизации</a:t>
          </a:r>
          <a:endParaRPr lang="en-US" dirty="0"/>
        </a:p>
      </dgm:t>
    </dgm:pt>
    <dgm:pt modelId="{89B4441E-7CC9-4BE7-A0C9-6FE138AE8AE9}" type="parTrans" cxnId="{3F3A0EBA-E2D2-4CE5-A2B4-B347DE46207A}">
      <dgm:prSet/>
      <dgm:spPr/>
      <dgm:t>
        <a:bodyPr/>
        <a:lstStyle/>
        <a:p>
          <a:endParaRPr lang="en-US"/>
        </a:p>
      </dgm:t>
    </dgm:pt>
    <dgm:pt modelId="{EA6B954A-7428-4991-8080-9BCD8D9EF7BF}" type="sibTrans" cxnId="{3F3A0EBA-E2D2-4CE5-A2B4-B347DE46207A}">
      <dgm:prSet/>
      <dgm:spPr/>
      <dgm:t>
        <a:bodyPr/>
        <a:lstStyle/>
        <a:p>
          <a:endParaRPr lang="en-US"/>
        </a:p>
      </dgm:t>
    </dgm:pt>
    <dgm:pt modelId="{0FE4D12C-A647-40E5-8DCB-999C1CACC3FE}">
      <dgm:prSet/>
      <dgm:spPr/>
      <dgm:t>
        <a:bodyPr/>
        <a:lstStyle/>
        <a:p>
          <a:pPr rtl="0"/>
          <a:r>
            <a:rPr kumimoji="1" lang="ru-RU" dirty="0" smtClean="0"/>
            <a:t>Оптимизации на стадии генерации кода (</a:t>
          </a:r>
          <a:r>
            <a:rPr kumimoji="1" lang="en-US" dirty="0" smtClean="0"/>
            <a:t>LLVM</a:t>
          </a:r>
          <a:r>
            <a:rPr kumimoji="1" lang="ru-RU" dirty="0" smtClean="0"/>
            <a:t>, …)</a:t>
          </a:r>
          <a:endParaRPr lang="en-US" dirty="0"/>
        </a:p>
      </dgm:t>
    </dgm:pt>
    <dgm:pt modelId="{C9213304-2A58-4A02-952A-4D238CB0C385}" type="parTrans" cxnId="{F40587AE-3D63-4FE2-8A13-BFBB056217E2}">
      <dgm:prSet/>
      <dgm:spPr/>
      <dgm:t>
        <a:bodyPr/>
        <a:lstStyle/>
        <a:p>
          <a:endParaRPr lang="en-US"/>
        </a:p>
      </dgm:t>
    </dgm:pt>
    <dgm:pt modelId="{5D7498E9-7325-44F5-9CE3-A7AB73A83B86}" type="sibTrans" cxnId="{F40587AE-3D63-4FE2-8A13-BFBB056217E2}">
      <dgm:prSet/>
      <dgm:spPr/>
      <dgm:t>
        <a:bodyPr/>
        <a:lstStyle/>
        <a:p>
          <a:endParaRPr lang="en-US"/>
        </a:p>
      </dgm:t>
    </dgm:pt>
    <dgm:pt modelId="{D1078204-A38D-4206-8E06-BD7CB8530CDC}">
      <dgm:prSet/>
      <dgm:spPr/>
      <dgm:t>
        <a:bodyPr/>
        <a:lstStyle/>
        <a:p>
          <a:pPr rtl="0"/>
          <a:r>
            <a:rPr kumimoji="1" lang="ru-RU" dirty="0" smtClean="0"/>
            <a:t>Оптимизации времени выполнения</a:t>
          </a:r>
          <a:endParaRPr lang="en-US" dirty="0"/>
        </a:p>
      </dgm:t>
    </dgm:pt>
    <dgm:pt modelId="{AD466FD7-A60A-4473-AD0D-47798E6CB46D}" type="parTrans" cxnId="{7C08B414-27A3-4CCE-8384-D6902FFC4186}">
      <dgm:prSet/>
      <dgm:spPr/>
      <dgm:t>
        <a:bodyPr/>
        <a:lstStyle/>
        <a:p>
          <a:endParaRPr lang="en-US"/>
        </a:p>
      </dgm:t>
    </dgm:pt>
    <dgm:pt modelId="{D5593FEE-3A28-43CB-9FB7-FBB5B0B9FA41}" type="sibTrans" cxnId="{7C08B414-27A3-4CCE-8384-D6902FFC4186}">
      <dgm:prSet/>
      <dgm:spPr/>
      <dgm:t>
        <a:bodyPr/>
        <a:lstStyle/>
        <a:p>
          <a:endParaRPr lang="en-US"/>
        </a:p>
      </dgm:t>
    </dgm:pt>
    <dgm:pt modelId="{2E814E0F-D64F-49B4-B2ED-F0038C4CD4B3}">
      <dgm:prSet/>
      <dgm:spPr/>
      <dgm:t>
        <a:bodyPr/>
        <a:lstStyle/>
        <a:p>
          <a:pPr rtl="0"/>
          <a:r>
            <a:rPr kumimoji="1" lang="ru-RU" b="1" dirty="0" smtClean="0"/>
            <a:t>Сложность параллельного программирования:</a:t>
          </a:r>
          <a:br>
            <a:rPr kumimoji="1" lang="ru-RU" b="1" dirty="0" smtClean="0"/>
          </a:br>
          <a:r>
            <a:rPr kumimoji="1" lang="ru-RU" b="1" dirty="0" smtClean="0"/>
            <a:t>в</a:t>
          </a:r>
          <a:r>
            <a:rPr kumimoji="1" lang="en-US" b="1" dirty="0" smtClean="0"/>
            <a:t> 3-5</a:t>
          </a:r>
          <a:r>
            <a:rPr kumimoji="1" lang="ru-RU" b="1" dirty="0" smtClean="0"/>
            <a:t> раз меньше</a:t>
          </a:r>
          <a:endParaRPr lang="en-US" dirty="0"/>
        </a:p>
      </dgm:t>
    </dgm:pt>
    <dgm:pt modelId="{C6883379-5A58-4809-B589-221F9A70B4CC}" type="parTrans" cxnId="{A9AE4313-DBDB-4AB1-B1F3-F69956785FEF}">
      <dgm:prSet/>
      <dgm:spPr/>
      <dgm:t>
        <a:bodyPr/>
        <a:lstStyle/>
        <a:p>
          <a:endParaRPr lang="en-US"/>
        </a:p>
      </dgm:t>
    </dgm:pt>
    <dgm:pt modelId="{7BF56FD7-1C98-45D8-BE2F-717EB273F685}" type="sibTrans" cxnId="{A9AE4313-DBDB-4AB1-B1F3-F69956785FEF}">
      <dgm:prSet/>
      <dgm:spPr/>
      <dgm:t>
        <a:bodyPr/>
        <a:lstStyle/>
        <a:p>
          <a:endParaRPr lang="en-US"/>
        </a:p>
      </dgm:t>
    </dgm:pt>
    <dgm:pt modelId="{47C7B023-E27F-4970-B92E-1B79B6A56BA1}">
      <dgm:prSet/>
      <dgm:spPr/>
      <dgm:t>
        <a:bodyPr/>
        <a:lstStyle/>
        <a:p>
          <a:pPr rtl="0"/>
          <a:r>
            <a:rPr kumimoji="1" lang="ru-RU" dirty="0" smtClean="0"/>
            <a:t>Явный параллелизм в языке на уровне контейнеров– несколько простых принципов и одно дополнительное ключевое слово.</a:t>
          </a:r>
          <a:endParaRPr lang="en-US" dirty="0"/>
        </a:p>
      </dgm:t>
    </dgm:pt>
    <dgm:pt modelId="{F7A32825-B6BE-47B2-B4E1-CE6578159FC9}" type="parTrans" cxnId="{0D56CAE1-D6DB-4B9E-A86B-32DC59C4B2FD}">
      <dgm:prSet/>
      <dgm:spPr/>
      <dgm:t>
        <a:bodyPr/>
        <a:lstStyle/>
        <a:p>
          <a:endParaRPr lang="en-US"/>
        </a:p>
      </dgm:t>
    </dgm:pt>
    <dgm:pt modelId="{EE0F7A90-A3F7-4747-9E5E-590911B50BD9}" type="sibTrans" cxnId="{0D56CAE1-D6DB-4B9E-A86B-32DC59C4B2FD}">
      <dgm:prSet/>
      <dgm:spPr/>
      <dgm:t>
        <a:bodyPr/>
        <a:lstStyle/>
        <a:p>
          <a:endParaRPr lang="en-US"/>
        </a:p>
      </dgm:t>
    </dgm:pt>
    <dgm:pt modelId="{28DCD747-65CA-4B81-97A8-1FA1435B22A2}">
      <dgm:prSet/>
      <dgm:spPr/>
      <dgm:t>
        <a:bodyPr/>
        <a:lstStyle/>
        <a:p>
          <a:pPr rtl="0"/>
          <a:r>
            <a:rPr kumimoji="1" lang="ru-RU" smtClean="0"/>
            <a:t>Автоматический параллелизм для тел подпрограмм.</a:t>
          </a:r>
          <a:endParaRPr lang="en-US"/>
        </a:p>
      </dgm:t>
    </dgm:pt>
    <dgm:pt modelId="{BBDFD377-DE87-4828-A7A0-0ADC1E3BB5F9}" type="parTrans" cxnId="{BBDBE593-CF28-43DD-9B9D-39E407B0D3BC}">
      <dgm:prSet/>
      <dgm:spPr/>
      <dgm:t>
        <a:bodyPr/>
        <a:lstStyle/>
        <a:p>
          <a:endParaRPr lang="en-US"/>
        </a:p>
      </dgm:t>
    </dgm:pt>
    <dgm:pt modelId="{6091DF32-70D6-4F9A-BC79-6158373B2F25}" type="sibTrans" cxnId="{BBDBE593-CF28-43DD-9B9D-39E407B0D3BC}">
      <dgm:prSet/>
      <dgm:spPr/>
      <dgm:t>
        <a:bodyPr/>
        <a:lstStyle/>
        <a:p>
          <a:endParaRPr lang="en-US"/>
        </a:p>
      </dgm:t>
    </dgm:pt>
    <dgm:pt modelId="{24D7090A-0CF0-4BCF-B22A-0A9FBEA6B23B}" type="pres">
      <dgm:prSet presAssocID="{1FA952B8-2D1E-4B3C-B06D-51B3A1FF7F1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1F675B8-3C50-4554-95B6-3F742FB0070D}" type="pres">
      <dgm:prSet presAssocID="{A31AC4A5-7E4F-452E-A1DC-10BE240EB6FD}" presName="linNode" presStyleCnt="0"/>
      <dgm:spPr/>
    </dgm:pt>
    <dgm:pt modelId="{3BB72AA8-6EE7-478D-AFED-EC4D74D2D830}" type="pres">
      <dgm:prSet presAssocID="{A31AC4A5-7E4F-452E-A1DC-10BE240EB6FD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C032E60-74D8-41FE-8895-848BA05F543F}" type="pres">
      <dgm:prSet presAssocID="{A31AC4A5-7E4F-452E-A1DC-10BE240EB6FD}" presName="descendantText" presStyleLbl="alignAccFollowNode1" presStyleIdx="0" presStyleCnt="4" custScaleY="11993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32BE8C7-E960-4FBA-B22E-893D33618FC9}" type="pres">
      <dgm:prSet presAssocID="{65B42CF2-5348-4C37-BEA9-AE589903B1AF}" presName="sp" presStyleCnt="0"/>
      <dgm:spPr/>
    </dgm:pt>
    <dgm:pt modelId="{8156DF16-1E9C-48C8-8A30-E689ECB909B9}" type="pres">
      <dgm:prSet presAssocID="{0BCD95A5-1173-4294-B08E-8621C0CB8098}" presName="linNode" presStyleCnt="0"/>
      <dgm:spPr/>
    </dgm:pt>
    <dgm:pt modelId="{1DF0B3EC-0A18-41A6-8431-0C67F3DAFC36}" type="pres">
      <dgm:prSet presAssocID="{0BCD95A5-1173-4294-B08E-8621C0CB8098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5542EB7-9B5D-4F43-8EE8-E1DC5DEB1759}" type="pres">
      <dgm:prSet presAssocID="{0BCD95A5-1173-4294-B08E-8621C0CB8098}" presName="descendantText" presStyleLbl="alignAccFollowNode1" presStyleIdx="1" presStyleCnt="4" custScaleY="13642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B9A04B8-20FF-458F-BC7D-F7CBFD48F593}" type="pres">
      <dgm:prSet presAssocID="{400B04EF-F7FF-40ED-8281-61BCF1A7C189}" presName="sp" presStyleCnt="0"/>
      <dgm:spPr/>
    </dgm:pt>
    <dgm:pt modelId="{675C2650-F1E6-45AF-B8F3-518343C40AC6}" type="pres">
      <dgm:prSet presAssocID="{536EB46B-A626-40E7-82A9-590F50777760}" presName="linNode" presStyleCnt="0"/>
      <dgm:spPr/>
    </dgm:pt>
    <dgm:pt modelId="{9FC0FA74-F673-42F1-9445-F5C9DE9477DD}" type="pres">
      <dgm:prSet presAssocID="{536EB46B-A626-40E7-82A9-590F50777760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B0D72F9-144B-4208-94E6-D58B64252B00}" type="pres">
      <dgm:prSet presAssocID="{536EB46B-A626-40E7-82A9-590F50777760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373DAF-3950-4E34-BD13-D13DD43D63B9}" type="pres">
      <dgm:prSet presAssocID="{8EAAE5F2-42A7-42A7-8167-5CB248BAC983}" presName="sp" presStyleCnt="0"/>
      <dgm:spPr/>
    </dgm:pt>
    <dgm:pt modelId="{6ABDCC8C-7371-43C6-87A3-1D3D0D75B729}" type="pres">
      <dgm:prSet presAssocID="{2E814E0F-D64F-49B4-B2ED-F0038C4CD4B3}" presName="linNode" presStyleCnt="0"/>
      <dgm:spPr/>
    </dgm:pt>
    <dgm:pt modelId="{7238D6A0-BCA4-4EC2-B7CF-5591D1915509}" type="pres">
      <dgm:prSet presAssocID="{2E814E0F-D64F-49B4-B2ED-F0038C4CD4B3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FF313FC-E0D8-401D-97E7-747534B4137A}" type="pres">
      <dgm:prSet presAssocID="{2E814E0F-D64F-49B4-B2ED-F0038C4CD4B3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B988F6B-C185-4F70-8816-173D578E98C9}" srcId="{1FA952B8-2D1E-4B3C-B06D-51B3A1FF7F19}" destId="{0BCD95A5-1173-4294-B08E-8621C0CB8098}" srcOrd="1" destOrd="0" parTransId="{43EFEFB4-437B-4FC2-A897-2D32C6E05B86}" sibTransId="{400B04EF-F7FF-40ED-8281-61BCF1A7C189}"/>
    <dgm:cxn modelId="{3F3A0EBA-E2D2-4CE5-A2B4-B347DE46207A}" srcId="{536EB46B-A626-40E7-82A9-590F50777760}" destId="{5AC45D0A-AC9A-4071-9AE9-4271DF8275CB}" srcOrd="0" destOrd="0" parTransId="{89B4441E-7CC9-4BE7-A0C9-6FE138AE8AE9}" sibTransId="{EA6B954A-7428-4991-8080-9BCD8D9EF7BF}"/>
    <dgm:cxn modelId="{B24F4C13-0D9B-4031-A7D9-559066830D22}" srcId="{1FA952B8-2D1E-4B3C-B06D-51B3A1FF7F19}" destId="{A31AC4A5-7E4F-452E-A1DC-10BE240EB6FD}" srcOrd="0" destOrd="0" parTransId="{17AEC15E-9825-4ED0-9FB7-98D599325FBD}" sibTransId="{65B42CF2-5348-4C37-BEA9-AE589903B1AF}"/>
    <dgm:cxn modelId="{C57BEFE2-30E9-443E-8E8E-4C4651911EF8}" type="presOf" srcId="{2E814E0F-D64F-49B4-B2ED-F0038C4CD4B3}" destId="{7238D6A0-BCA4-4EC2-B7CF-5591D1915509}" srcOrd="0" destOrd="0" presId="urn:microsoft.com/office/officeart/2005/8/layout/vList5"/>
    <dgm:cxn modelId="{E333B9AD-11B7-498A-AD6D-F6AB13DAF082}" srcId="{0BCD95A5-1173-4294-B08E-8621C0CB8098}" destId="{3CBB856A-BE3D-4E74-9CEE-3EE25456C2C0}" srcOrd="2" destOrd="0" parTransId="{55A1B640-43D8-4A94-8C51-0A4ACE123D0D}" sibTransId="{112CD136-9176-4F9B-B91E-493AB618C3FE}"/>
    <dgm:cxn modelId="{8BA819A4-1908-4E5D-82D3-DF3BF2314FC6}" type="presOf" srcId="{47C7B023-E27F-4970-B92E-1B79B6A56BA1}" destId="{1FF313FC-E0D8-401D-97E7-747534B4137A}" srcOrd="0" destOrd="0" presId="urn:microsoft.com/office/officeart/2005/8/layout/vList5"/>
    <dgm:cxn modelId="{43F3B5FA-6622-47FA-AAFA-7F3EAFDEEAD3}" type="presOf" srcId="{536EB46B-A626-40E7-82A9-590F50777760}" destId="{9FC0FA74-F673-42F1-9445-F5C9DE9477DD}" srcOrd="0" destOrd="0" presId="urn:microsoft.com/office/officeart/2005/8/layout/vList5"/>
    <dgm:cxn modelId="{C5FA3718-D7C0-4311-9303-EABA5595B44F}" type="presOf" srcId="{1FA952B8-2D1E-4B3C-B06D-51B3A1FF7F19}" destId="{24D7090A-0CF0-4BCF-B22A-0A9FBEA6B23B}" srcOrd="0" destOrd="0" presId="urn:microsoft.com/office/officeart/2005/8/layout/vList5"/>
    <dgm:cxn modelId="{7F706529-4E85-421E-9ACE-3D16907D5B11}" srcId="{0BCD95A5-1173-4294-B08E-8621C0CB8098}" destId="{44DBCD2C-D6AB-42E0-9DA4-F151A8D39328}" srcOrd="0" destOrd="0" parTransId="{26832163-A506-41A0-A171-F17B304EA5E2}" sibTransId="{187F51F1-E670-4803-94A5-6A8AEEC414EB}"/>
    <dgm:cxn modelId="{A9AE4313-DBDB-4AB1-B1F3-F69956785FEF}" srcId="{1FA952B8-2D1E-4B3C-B06D-51B3A1FF7F19}" destId="{2E814E0F-D64F-49B4-B2ED-F0038C4CD4B3}" srcOrd="3" destOrd="0" parTransId="{C6883379-5A58-4809-B589-221F9A70B4CC}" sibTransId="{7BF56FD7-1C98-45D8-BE2F-717EB273F685}"/>
    <dgm:cxn modelId="{DDFC0359-9777-4281-A969-4FDF44A4D3A1}" type="presOf" srcId="{EB4F50D6-2EA7-4E1B-921C-F3B8A6BF48CD}" destId="{EC032E60-74D8-41FE-8895-848BA05F543F}" srcOrd="0" destOrd="1" presId="urn:microsoft.com/office/officeart/2005/8/layout/vList5"/>
    <dgm:cxn modelId="{7FE8E095-0E4D-4511-8D96-1A33AFA09C77}" type="presOf" srcId="{0FE4D12C-A647-40E5-8DCB-999C1CACC3FE}" destId="{3B0D72F9-144B-4208-94E6-D58B64252B00}" srcOrd="0" destOrd="1" presId="urn:microsoft.com/office/officeart/2005/8/layout/vList5"/>
    <dgm:cxn modelId="{3AD96D7C-E343-4F27-895C-8564B31C725B}" type="presOf" srcId="{3CBB856A-BE3D-4E74-9CEE-3EE25456C2C0}" destId="{55542EB7-9B5D-4F43-8EE8-E1DC5DEB1759}" srcOrd="0" destOrd="2" presId="urn:microsoft.com/office/officeart/2005/8/layout/vList5"/>
    <dgm:cxn modelId="{B783869A-B644-4F14-A0D4-ABEE02400362}" type="presOf" srcId="{D1078204-A38D-4206-8E06-BD7CB8530CDC}" destId="{3B0D72F9-144B-4208-94E6-D58B64252B00}" srcOrd="0" destOrd="2" presId="urn:microsoft.com/office/officeart/2005/8/layout/vList5"/>
    <dgm:cxn modelId="{457F64DB-55F6-4494-8025-0D53C85C910D}" type="presOf" srcId="{5AC45D0A-AC9A-4071-9AE9-4271DF8275CB}" destId="{3B0D72F9-144B-4208-94E6-D58B64252B00}" srcOrd="0" destOrd="0" presId="urn:microsoft.com/office/officeart/2005/8/layout/vList5"/>
    <dgm:cxn modelId="{ACE5D3F4-1628-4598-BAE2-1FDE5B382DB3}" srcId="{A31AC4A5-7E4F-452E-A1DC-10BE240EB6FD}" destId="{EB4F50D6-2EA7-4E1B-921C-F3B8A6BF48CD}" srcOrd="1" destOrd="0" parTransId="{E32A1FD6-47E7-4FB1-AC58-D7E3B4A26494}" sibTransId="{F56A58D9-24F4-4B5F-A2AC-F6EED27AAB53}"/>
    <dgm:cxn modelId="{A199AD7F-7D21-4A58-A6CD-D583EBA0FC36}" type="presOf" srcId="{A31AC4A5-7E4F-452E-A1DC-10BE240EB6FD}" destId="{3BB72AA8-6EE7-478D-AFED-EC4D74D2D830}" srcOrd="0" destOrd="0" presId="urn:microsoft.com/office/officeart/2005/8/layout/vList5"/>
    <dgm:cxn modelId="{EBAE61B1-6EB3-40DF-9688-672894E37CE8}" srcId="{A31AC4A5-7E4F-452E-A1DC-10BE240EB6FD}" destId="{4362017B-6DF9-4B1F-89BC-5D8F939FC00D}" srcOrd="0" destOrd="0" parTransId="{ABD3C603-0C14-49A7-A38F-40EDC14AD333}" sibTransId="{5F24DD52-4F53-428B-8227-E21443166C87}"/>
    <dgm:cxn modelId="{57202C24-ABB3-4B32-82DC-18EF8FB0EF31}" type="presOf" srcId="{44DBCD2C-D6AB-42E0-9DA4-F151A8D39328}" destId="{55542EB7-9B5D-4F43-8EE8-E1DC5DEB1759}" srcOrd="0" destOrd="0" presId="urn:microsoft.com/office/officeart/2005/8/layout/vList5"/>
    <dgm:cxn modelId="{D717D2C8-F925-4DB9-8BC1-7280FA593DF0}" srcId="{A31AC4A5-7E4F-452E-A1DC-10BE240EB6FD}" destId="{7470F3B6-BBE0-47B8-ABBE-936F37199CC8}" srcOrd="2" destOrd="0" parTransId="{D2A39851-153F-4076-89CC-0F46B4AB97FB}" sibTransId="{30B2124B-4318-40A1-AB71-5E1C0963C1BD}"/>
    <dgm:cxn modelId="{AE8A7158-342B-4761-AE36-7AEF04054010}" type="presOf" srcId="{7470F3B6-BBE0-47B8-ABBE-936F37199CC8}" destId="{EC032E60-74D8-41FE-8895-848BA05F543F}" srcOrd="0" destOrd="2" presId="urn:microsoft.com/office/officeart/2005/8/layout/vList5"/>
    <dgm:cxn modelId="{315419D1-72FF-4948-AA0A-4B3E7DD763F3}" type="presOf" srcId="{28DCD747-65CA-4B81-97A8-1FA1435B22A2}" destId="{1FF313FC-E0D8-401D-97E7-747534B4137A}" srcOrd="0" destOrd="1" presId="urn:microsoft.com/office/officeart/2005/8/layout/vList5"/>
    <dgm:cxn modelId="{D0FD0CC6-723C-431C-A09B-EF69E7E00259}" srcId="{1FA952B8-2D1E-4B3C-B06D-51B3A1FF7F19}" destId="{536EB46B-A626-40E7-82A9-590F50777760}" srcOrd="2" destOrd="0" parTransId="{A04A3D8D-5BF1-4B00-88C8-EEAE93533D13}" sibTransId="{8EAAE5F2-42A7-42A7-8167-5CB248BAC983}"/>
    <dgm:cxn modelId="{88ED18D6-EEFE-4B4C-9F10-396CC53A6F45}" type="presOf" srcId="{4362017B-6DF9-4B1F-89BC-5D8F939FC00D}" destId="{EC032E60-74D8-41FE-8895-848BA05F543F}" srcOrd="0" destOrd="0" presId="urn:microsoft.com/office/officeart/2005/8/layout/vList5"/>
    <dgm:cxn modelId="{F40587AE-3D63-4FE2-8A13-BFBB056217E2}" srcId="{536EB46B-A626-40E7-82A9-590F50777760}" destId="{0FE4D12C-A647-40E5-8DCB-999C1CACC3FE}" srcOrd="1" destOrd="0" parTransId="{C9213304-2A58-4A02-952A-4D238CB0C385}" sibTransId="{5D7498E9-7325-44F5-9CE3-A7AB73A83B86}"/>
    <dgm:cxn modelId="{0D56CAE1-D6DB-4B9E-A86B-32DC59C4B2FD}" srcId="{2E814E0F-D64F-49B4-B2ED-F0038C4CD4B3}" destId="{47C7B023-E27F-4970-B92E-1B79B6A56BA1}" srcOrd="0" destOrd="0" parTransId="{F7A32825-B6BE-47B2-B4E1-CE6578159FC9}" sibTransId="{EE0F7A90-A3F7-4747-9E5E-590911B50BD9}"/>
    <dgm:cxn modelId="{BBDBE593-CF28-43DD-9B9D-39E407B0D3BC}" srcId="{2E814E0F-D64F-49B4-B2ED-F0038C4CD4B3}" destId="{28DCD747-65CA-4B81-97A8-1FA1435B22A2}" srcOrd="1" destOrd="0" parTransId="{BBDFD377-DE87-4828-A7A0-0ADC1E3BB5F9}" sibTransId="{6091DF32-70D6-4F9A-BC79-6158373B2F25}"/>
    <dgm:cxn modelId="{C49F960E-7A1A-491B-A007-79D7816A8C2C}" type="presOf" srcId="{0BCD95A5-1173-4294-B08E-8621C0CB8098}" destId="{1DF0B3EC-0A18-41A6-8431-0C67F3DAFC36}" srcOrd="0" destOrd="0" presId="urn:microsoft.com/office/officeart/2005/8/layout/vList5"/>
    <dgm:cxn modelId="{920CE1CB-E837-442E-AC76-476D98DF69CA}" type="presOf" srcId="{E8AA1A6B-92F2-49D0-85FC-C975E4987D0C}" destId="{55542EB7-9B5D-4F43-8EE8-E1DC5DEB1759}" srcOrd="0" destOrd="1" presId="urn:microsoft.com/office/officeart/2005/8/layout/vList5"/>
    <dgm:cxn modelId="{7C08B414-27A3-4CCE-8384-D6902FFC4186}" srcId="{536EB46B-A626-40E7-82A9-590F50777760}" destId="{D1078204-A38D-4206-8E06-BD7CB8530CDC}" srcOrd="2" destOrd="0" parTransId="{AD466FD7-A60A-4473-AD0D-47798E6CB46D}" sibTransId="{D5593FEE-3A28-43CB-9FB7-FBB5B0B9FA41}"/>
    <dgm:cxn modelId="{03861F93-A935-44BC-A158-509DBB16D839}" srcId="{0BCD95A5-1173-4294-B08E-8621C0CB8098}" destId="{E8AA1A6B-92F2-49D0-85FC-C975E4987D0C}" srcOrd="1" destOrd="0" parTransId="{F7F40CD1-360C-498D-A214-0412609C5B71}" sibTransId="{BFCDFFAA-041B-41C3-B53D-D91DF05EBE01}"/>
    <dgm:cxn modelId="{DD91689B-D693-44B4-85B5-B9C213DC81F7}" type="presParOf" srcId="{24D7090A-0CF0-4BCF-B22A-0A9FBEA6B23B}" destId="{21F675B8-3C50-4554-95B6-3F742FB0070D}" srcOrd="0" destOrd="0" presId="urn:microsoft.com/office/officeart/2005/8/layout/vList5"/>
    <dgm:cxn modelId="{0AEA5AD6-8C22-42E1-B307-D5B07B72A516}" type="presParOf" srcId="{21F675B8-3C50-4554-95B6-3F742FB0070D}" destId="{3BB72AA8-6EE7-478D-AFED-EC4D74D2D830}" srcOrd="0" destOrd="0" presId="urn:microsoft.com/office/officeart/2005/8/layout/vList5"/>
    <dgm:cxn modelId="{4116A2EB-2F52-400A-B03E-27D9B3E2278A}" type="presParOf" srcId="{21F675B8-3C50-4554-95B6-3F742FB0070D}" destId="{EC032E60-74D8-41FE-8895-848BA05F543F}" srcOrd="1" destOrd="0" presId="urn:microsoft.com/office/officeart/2005/8/layout/vList5"/>
    <dgm:cxn modelId="{9AE7C0EE-9679-4DA9-B282-082B4A25115D}" type="presParOf" srcId="{24D7090A-0CF0-4BCF-B22A-0A9FBEA6B23B}" destId="{932BE8C7-E960-4FBA-B22E-893D33618FC9}" srcOrd="1" destOrd="0" presId="urn:microsoft.com/office/officeart/2005/8/layout/vList5"/>
    <dgm:cxn modelId="{763BF3CE-28D6-4ED5-9CF4-D253629348BE}" type="presParOf" srcId="{24D7090A-0CF0-4BCF-B22A-0A9FBEA6B23B}" destId="{8156DF16-1E9C-48C8-8A30-E689ECB909B9}" srcOrd="2" destOrd="0" presId="urn:microsoft.com/office/officeart/2005/8/layout/vList5"/>
    <dgm:cxn modelId="{EE5BA90F-F282-484C-A9F4-E0133AC39645}" type="presParOf" srcId="{8156DF16-1E9C-48C8-8A30-E689ECB909B9}" destId="{1DF0B3EC-0A18-41A6-8431-0C67F3DAFC36}" srcOrd="0" destOrd="0" presId="urn:microsoft.com/office/officeart/2005/8/layout/vList5"/>
    <dgm:cxn modelId="{8DA6A606-7468-4AA2-96C7-FFC6007C0B6E}" type="presParOf" srcId="{8156DF16-1E9C-48C8-8A30-E689ECB909B9}" destId="{55542EB7-9B5D-4F43-8EE8-E1DC5DEB1759}" srcOrd="1" destOrd="0" presId="urn:microsoft.com/office/officeart/2005/8/layout/vList5"/>
    <dgm:cxn modelId="{28BCA00A-A173-44A3-AC20-63299EE94080}" type="presParOf" srcId="{24D7090A-0CF0-4BCF-B22A-0A9FBEA6B23B}" destId="{BB9A04B8-20FF-458F-BC7D-F7CBFD48F593}" srcOrd="3" destOrd="0" presId="urn:microsoft.com/office/officeart/2005/8/layout/vList5"/>
    <dgm:cxn modelId="{B69ECC88-52BF-49D5-AC96-FD3484E3F103}" type="presParOf" srcId="{24D7090A-0CF0-4BCF-B22A-0A9FBEA6B23B}" destId="{675C2650-F1E6-45AF-B8F3-518343C40AC6}" srcOrd="4" destOrd="0" presId="urn:microsoft.com/office/officeart/2005/8/layout/vList5"/>
    <dgm:cxn modelId="{1CBDB43E-78BC-4409-B01E-1C34A69350C2}" type="presParOf" srcId="{675C2650-F1E6-45AF-B8F3-518343C40AC6}" destId="{9FC0FA74-F673-42F1-9445-F5C9DE9477DD}" srcOrd="0" destOrd="0" presId="urn:microsoft.com/office/officeart/2005/8/layout/vList5"/>
    <dgm:cxn modelId="{74AE1C40-1F0A-4C16-A1D2-9F9EA85A5D6D}" type="presParOf" srcId="{675C2650-F1E6-45AF-B8F3-518343C40AC6}" destId="{3B0D72F9-144B-4208-94E6-D58B64252B00}" srcOrd="1" destOrd="0" presId="urn:microsoft.com/office/officeart/2005/8/layout/vList5"/>
    <dgm:cxn modelId="{E3E0A93A-365D-407F-999C-BF7A9C0A352E}" type="presParOf" srcId="{24D7090A-0CF0-4BCF-B22A-0A9FBEA6B23B}" destId="{B6373DAF-3950-4E34-BD13-D13DD43D63B9}" srcOrd="5" destOrd="0" presId="urn:microsoft.com/office/officeart/2005/8/layout/vList5"/>
    <dgm:cxn modelId="{A551C2D2-DFF8-403B-8D2D-E86A46CD5A10}" type="presParOf" srcId="{24D7090A-0CF0-4BCF-B22A-0A9FBEA6B23B}" destId="{6ABDCC8C-7371-43C6-87A3-1D3D0D75B729}" srcOrd="6" destOrd="0" presId="urn:microsoft.com/office/officeart/2005/8/layout/vList5"/>
    <dgm:cxn modelId="{E51D8560-5FB7-4DF7-B316-244C456E0827}" type="presParOf" srcId="{6ABDCC8C-7371-43C6-87A3-1D3D0D75B729}" destId="{7238D6A0-BCA4-4EC2-B7CF-5591D1915509}" srcOrd="0" destOrd="0" presId="urn:microsoft.com/office/officeart/2005/8/layout/vList5"/>
    <dgm:cxn modelId="{F198F728-C8D1-4117-8F1C-2EEF19D22269}" type="presParOf" srcId="{6ABDCC8C-7371-43C6-87A3-1D3D0D75B729}" destId="{1FF313FC-E0D8-401D-97E7-747534B4137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5E7BE-8F56-4B7E-8D6B-8F7E19953B45}">
      <dsp:nvSpPr>
        <dsp:cNvPr id="0" name=""/>
        <dsp:cNvSpPr/>
      </dsp:nvSpPr>
      <dsp:spPr>
        <a:xfrm rot="10800000">
          <a:off x="1495793" y="123"/>
          <a:ext cx="4887319" cy="148455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7037" tIns="60960" rIns="113792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Java</a:t>
          </a: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 – </a:t>
          </a:r>
          <a:r>
            <a:rPr lang="ru-RU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использование в индустрии более </a:t>
          </a: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 4</a:t>
          </a:r>
          <a:r>
            <a:rPr lang="ru-RU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0</a:t>
          </a: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%.</a:t>
          </a:r>
          <a:endParaRPr lang="ru-RU" sz="1600" kern="1200" dirty="0" smtClean="0">
            <a:latin typeface="Arial" panose="020B0604020202020204" pitchFamily="34" charset="0"/>
            <a:cs typeface="Arial" panose="020B0604020202020204" pitchFamily="34" charset="0"/>
          </a:endParaRPr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ART</a:t>
          </a: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 – </a:t>
          </a:r>
          <a:r>
            <a:rPr lang="ru-RU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предлагаемое решение для решения проблем</a:t>
          </a:r>
          <a:br>
            <a:rPr lang="ru-RU" sz="1600" kern="1200" dirty="0" smtClean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ru-RU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с производительностью </a:t>
          </a: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Java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866930" y="123"/>
        <a:ext cx="4516182" cy="1484550"/>
      </dsp:txXfrm>
    </dsp:sp>
    <dsp:sp modelId="{E354349F-F19F-4297-9226-C3E34D13FCB9}">
      <dsp:nvSpPr>
        <dsp:cNvPr id="0" name=""/>
        <dsp:cNvSpPr/>
      </dsp:nvSpPr>
      <dsp:spPr>
        <a:xfrm>
          <a:off x="966239" y="212845"/>
          <a:ext cx="1059107" cy="1059107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5C985F-CA7D-4C12-AB4D-2B3C6FE597BF}">
      <dsp:nvSpPr>
        <dsp:cNvPr id="0" name=""/>
        <dsp:cNvSpPr/>
      </dsp:nvSpPr>
      <dsp:spPr>
        <a:xfrm rot="10800000">
          <a:off x="1495793" y="1800825"/>
          <a:ext cx="4887319" cy="105910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7037" tIns="60960" rIns="113792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Objective-C</a:t>
          </a: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 – </a:t>
          </a:r>
          <a:r>
            <a:rPr lang="ru-RU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использование в индустрии более </a:t>
          </a: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3</a:t>
          </a:r>
          <a:r>
            <a:rPr lang="ru-RU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0%</a:t>
          </a: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,</a:t>
          </a:r>
          <a:r>
            <a:rPr lang="ru-RU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/>
          </a:r>
          <a:br>
            <a:rPr lang="ru-RU" sz="1600" kern="1200" dirty="0" smtClean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SWIFT</a:t>
          </a: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ru-RU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– современная замена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760570" y="1800825"/>
        <a:ext cx="4622542" cy="1059107"/>
      </dsp:txXfrm>
    </dsp:sp>
    <dsp:sp modelId="{58B19D08-582C-4C9A-A3F4-19F91C4AD400}">
      <dsp:nvSpPr>
        <dsp:cNvPr id="0" name=""/>
        <dsp:cNvSpPr/>
      </dsp:nvSpPr>
      <dsp:spPr>
        <a:xfrm>
          <a:off x="966239" y="1800825"/>
          <a:ext cx="1059107" cy="1059107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0E249-1D7F-4D91-A3DA-4D02DE921292}">
      <dsp:nvSpPr>
        <dsp:cNvPr id="0" name=""/>
        <dsp:cNvSpPr/>
      </dsp:nvSpPr>
      <dsp:spPr>
        <a:xfrm rot="10800000">
          <a:off x="1495793" y="3176084"/>
          <a:ext cx="4887319" cy="105910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7037" tIns="60960" rIns="113792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C#</a:t>
          </a: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 - </a:t>
          </a:r>
          <a:r>
            <a:rPr lang="ru-RU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использование в индустрии </a:t>
          </a: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~10%, </a:t>
          </a:r>
          <a:r>
            <a:rPr lang="en-US" sz="1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SPEC#</a:t>
          </a: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 - </a:t>
          </a:r>
          <a:r>
            <a:rPr lang="ru-RU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исследовательский проект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760570" y="3176084"/>
        <a:ext cx="4622542" cy="1059107"/>
      </dsp:txXfrm>
    </dsp:sp>
    <dsp:sp modelId="{4FDE13CC-F813-498E-A73C-2984F1AEFC3A}">
      <dsp:nvSpPr>
        <dsp:cNvPr id="0" name=""/>
        <dsp:cNvSpPr/>
      </dsp:nvSpPr>
      <dsp:spPr>
        <a:xfrm>
          <a:off x="1075952" y="3176207"/>
          <a:ext cx="1059107" cy="1059107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FAAAF9-B208-4D9A-B6BC-BD9A980CD455}">
      <dsp:nvSpPr>
        <dsp:cNvPr id="0" name=""/>
        <dsp:cNvSpPr/>
      </dsp:nvSpPr>
      <dsp:spPr>
        <a:xfrm>
          <a:off x="0" y="10085"/>
          <a:ext cx="8839200" cy="110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Один язык для различных аппаратных платформ</a:t>
          </a:r>
          <a:r>
            <a:rPr lang="en-US" sz="2000" kern="1200" dirty="0" smtClean="0"/>
            <a:t>;</a:t>
          </a:r>
          <a:r>
            <a:rPr lang="ru-RU" sz="2000" kern="1200" dirty="0" smtClean="0"/>
            <a:t/>
          </a:r>
          <a:br>
            <a:rPr lang="ru-RU" sz="2000" kern="1200" dirty="0" smtClean="0"/>
          </a:br>
          <a:r>
            <a:rPr lang="ru-RU" sz="2000" kern="1200" dirty="0" smtClean="0"/>
            <a:t>один язык для разных классов задач</a:t>
          </a:r>
          <a:endParaRPr lang="en-US" sz="2000" kern="1200" dirty="0"/>
        </a:p>
      </dsp:txBody>
      <dsp:txXfrm>
        <a:off x="53716" y="63801"/>
        <a:ext cx="8731768" cy="992952"/>
      </dsp:txXfrm>
    </dsp:sp>
    <dsp:sp modelId="{2782E29A-C7F7-4951-9E5C-4D17A674532B}">
      <dsp:nvSpPr>
        <dsp:cNvPr id="0" name=""/>
        <dsp:cNvSpPr/>
      </dsp:nvSpPr>
      <dsp:spPr>
        <a:xfrm>
          <a:off x="0" y="1165190"/>
          <a:ext cx="8839200" cy="110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Поддержка современных парадигм программирования – процедурной, объектно-ориентированной, обобщенной, функциональной</a:t>
          </a:r>
          <a:endParaRPr lang="en-US" sz="2000" kern="1200" dirty="0"/>
        </a:p>
      </dsp:txBody>
      <dsp:txXfrm>
        <a:off x="53716" y="1218906"/>
        <a:ext cx="8731768" cy="992952"/>
      </dsp:txXfrm>
    </dsp:sp>
    <dsp:sp modelId="{632887F0-9EAD-4172-AE98-97257EA512EC}">
      <dsp:nvSpPr>
        <dsp:cNvPr id="0" name=""/>
        <dsp:cNvSpPr/>
      </dsp:nvSpPr>
      <dsp:spPr>
        <a:xfrm>
          <a:off x="0" y="2320295"/>
          <a:ext cx="8839200" cy="110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Модульность и раздельная компиляция</a:t>
          </a:r>
          <a:endParaRPr lang="en-US" sz="2000" kern="1200" dirty="0"/>
        </a:p>
      </dsp:txBody>
      <dsp:txXfrm>
        <a:off x="53716" y="2374011"/>
        <a:ext cx="8731768" cy="992952"/>
      </dsp:txXfrm>
    </dsp:sp>
    <dsp:sp modelId="{52BAF842-CF59-4905-A5F1-0638B4402B49}">
      <dsp:nvSpPr>
        <dsp:cNvPr id="0" name=""/>
        <dsp:cNvSpPr/>
      </dsp:nvSpPr>
      <dsp:spPr>
        <a:xfrm>
          <a:off x="0" y="3475400"/>
          <a:ext cx="8839200" cy="110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Гибкие схемы времени выполнения – машинный код, интерпретируемый код, смешанный режим, оптимизации времени выполнения – в зависимости от целевой аппаратуры</a:t>
          </a:r>
          <a:endParaRPr lang="en-US" sz="2000" kern="1200" dirty="0"/>
        </a:p>
      </dsp:txBody>
      <dsp:txXfrm>
        <a:off x="53716" y="3529116"/>
        <a:ext cx="8731768" cy="9929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CF5B9-C022-4788-A734-9A17956BC52F}">
      <dsp:nvSpPr>
        <dsp:cNvPr id="0" name=""/>
        <dsp:cNvSpPr/>
      </dsp:nvSpPr>
      <dsp:spPr>
        <a:xfrm>
          <a:off x="0" y="8446"/>
          <a:ext cx="8928992" cy="713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Строгая типизация с массовым использованием выведения типов</a:t>
          </a:r>
          <a:r>
            <a:rPr lang="en-US" sz="1800" b="1" kern="1200" dirty="0" smtClean="0"/>
            <a:t> </a:t>
          </a:r>
          <a:endParaRPr lang="en-US" sz="1800" b="1" kern="1200" dirty="0"/>
        </a:p>
      </dsp:txBody>
      <dsp:txXfrm>
        <a:off x="34811" y="43257"/>
        <a:ext cx="8859370" cy="643492"/>
      </dsp:txXfrm>
    </dsp:sp>
    <dsp:sp modelId="{2C208A1C-2372-4D88-83F0-3DD172AD0889}">
      <dsp:nvSpPr>
        <dsp:cNvPr id="0" name=""/>
        <dsp:cNvSpPr/>
      </dsp:nvSpPr>
      <dsp:spPr>
        <a:xfrm>
          <a:off x="0" y="767641"/>
          <a:ext cx="8928992" cy="713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Непротиворечивая семантика и ясный синтаксис</a:t>
          </a:r>
          <a:endParaRPr lang="en-US" sz="1800" b="1" kern="1200" dirty="0"/>
        </a:p>
      </dsp:txBody>
      <dsp:txXfrm>
        <a:off x="34811" y="802452"/>
        <a:ext cx="8859370" cy="643492"/>
      </dsp:txXfrm>
    </dsp:sp>
    <dsp:sp modelId="{A5EBC4DD-0C04-45AC-95D5-E671F88BCD4C}">
      <dsp:nvSpPr>
        <dsp:cNvPr id="0" name=""/>
        <dsp:cNvSpPr/>
      </dsp:nvSpPr>
      <dsp:spPr>
        <a:xfrm>
          <a:off x="0" y="1526836"/>
          <a:ext cx="8928992" cy="713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Автоматическое управление памятью</a:t>
          </a:r>
          <a:endParaRPr lang="en-US" sz="1800" b="1" kern="1200" dirty="0"/>
        </a:p>
      </dsp:txBody>
      <dsp:txXfrm>
        <a:off x="34811" y="1561647"/>
        <a:ext cx="8859370" cy="643492"/>
      </dsp:txXfrm>
    </dsp:sp>
    <dsp:sp modelId="{B717D009-14F5-4014-A64D-17EF506A85D3}">
      <dsp:nvSpPr>
        <dsp:cNvPr id="0" name=""/>
        <dsp:cNvSpPr/>
      </dsp:nvSpPr>
      <dsp:spPr>
        <a:xfrm>
          <a:off x="0" y="2286031"/>
          <a:ext cx="8928992" cy="713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Многоуровневый и безопасный параллелизм</a:t>
          </a:r>
          <a:endParaRPr lang="en-US" sz="1800" b="1" kern="1200" dirty="0"/>
        </a:p>
      </dsp:txBody>
      <dsp:txXfrm>
        <a:off x="34811" y="2320842"/>
        <a:ext cx="8859370" cy="643492"/>
      </dsp:txXfrm>
    </dsp:sp>
    <dsp:sp modelId="{11F4602E-ACBC-4DAB-8406-30096330CDA7}">
      <dsp:nvSpPr>
        <dsp:cNvPr id="0" name=""/>
        <dsp:cNvSpPr/>
      </dsp:nvSpPr>
      <dsp:spPr>
        <a:xfrm>
          <a:off x="0" y="2999146"/>
          <a:ext cx="8928992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495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dirty="0" smtClean="0"/>
            <a:t>Простая концепция параллельного программирования с использованием только одного ключевого слова</a:t>
          </a:r>
          <a:endParaRPr lang="en-US" sz="1400" kern="1200" dirty="0"/>
        </a:p>
      </dsp:txBody>
      <dsp:txXfrm>
        <a:off x="0" y="2999146"/>
        <a:ext cx="8928992" cy="264960"/>
      </dsp:txXfrm>
    </dsp:sp>
    <dsp:sp modelId="{1207E53B-9B91-416A-A5DA-15407D7CDA85}">
      <dsp:nvSpPr>
        <dsp:cNvPr id="0" name=""/>
        <dsp:cNvSpPr/>
      </dsp:nvSpPr>
      <dsp:spPr>
        <a:xfrm>
          <a:off x="0" y="3264106"/>
          <a:ext cx="8928992" cy="713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Возможности для оптимизации программ</a:t>
          </a:r>
          <a:endParaRPr lang="en-US" sz="1800" b="1" kern="1200" dirty="0"/>
        </a:p>
      </dsp:txBody>
      <dsp:txXfrm>
        <a:off x="34811" y="3298917"/>
        <a:ext cx="8859370" cy="643492"/>
      </dsp:txXfrm>
    </dsp:sp>
    <dsp:sp modelId="{81094F57-0E9B-4FA3-AD3E-FBA30E0038BC}">
      <dsp:nvSpPr>
        <dsp:cNvPr id="0" name=""/>
        <dsp:cNvSpPr/>
      </dsp:nvSpPr>
      <dsp:spPr>
        <a:xfrm>
          <a:off x="0" y="4023301"/>
          <a:ext cx="8928992" cy="713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Защитное программирования с предикатами и поддержка автоматической верификации</a:t>
          </a:r>
          <a:endParaRPr lang="en-US" sz="1800" b="1" kern="1200" dirty="0"/>
        </a:p>
      </dsp:txBody>
      <dsp:txXfrm>
        <a:off x="34811" y="4058112"/>
        <a:ext cx="8859370" cy="643492"/>
      </dsp:txXfrm>
    </dsp:sp>
    <dsp:sp modelId="{6A32B97A-0CE6-4FF4-9245-9321100E2C4F}">
      <dsp:nvSpPr>
        <dsp:cNvPr id="0" name=""/>
        <dsp:cNvSpPr/>
      </dsp:nvSpPr>
      <dsp:spPr>
        <a:xfrm>
          <a:off x="0" y="4782496"/>
          <a:ext cx="8928992" cy="713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Поддержка параметризации разных видов</a:t>
          </a:r>
          <a:endParaRPr lang="en-US" sz="1800" b="1" kern="1200" dirty="0"/>
        </a:p>
      </dsp:txBody>
      <dsp:txXfrm>
        <a:off x="34811" y="4817307"/>
        <a:ext cx="8859370" cy="643492"/>
      </dsp:txXfrm>
    </dsp:sp>
    <dsp:sp modelId="{9E484E24-384C-43DA-B44B-EF546C95D2D6}">
      <dsp:nvSpPr>
        <dsp:cNvPr id="0" name=""/>
        <dsp:cNvSpPr/>
      </dsp:nvSpPr>
      <dsp:spPr>
        <a:xfrm>
          <a:off x="0" y="5541691"/>
          <a:ext cx="8928992" cy="713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Оригинальный подход к модульности - контейнеры</a:t>
          </a:r>
          <a:endParaRPr lang="en-US" sz="1800" b="1" kern="1200" dirty="0"/>
        </a:p>
      </dsp:txBody>
      <dsp:txXfrm>
        <a:off x="34811" y="5576502"/>
        <a:ext cx="8859370" cy="6434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32E60-74D8-41FE-8895-848BA05F543F}">
      <dsp:nvSpPr>
        <dsp:cNvPr id="0" name=""/>
        <dsp:cNvSpPr/>
      </dsp:nvSpPr>
      <dsp:spPr>
        <a:xfrm rot="5400000">
          <a:off x="5422475" y="-2166221"/>
          <a:ext cx="1341050" cy="573458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ru-RU" sz="1600" kern="1200" dirty="0" smtClean="0"/>
            <a:t>Предикаты:</a:t>
          </a:r>
          <a:r>
            <a:rPr kumimoji="1" lang="en-US" sz="1600" kern="1200" dirty="0" smtClean="0"/>
            <a:t> </a:t>
          </a:r>
          <a:r>
            <a:rPr kumimoji="1" lang="ru-RU" sz="1600" kern="1200" dirty="0" smtClean="0"/>
            <a:t>предусловия, постусловия,</a:t>
          </a:r>
          <a:r>
            <a:rPr kumimoji="1" lang="en-US" sz="1600" kern="1200" dirty="0" smtClean="0"/>
            <a:t> </a:t>
          </a:r>
          <a:r>
            <a:rPr kumimoji="1" lang="ru-RU" sz="1600" kern="1200" dirty="0" smtClean="0"/>
            <a:t>инварианты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ru-RU" sz="1600" kern="1200" dirty="0" smtClean="0"/>
            <a:t>Надежность системы типов: полная поддержка комфортности и явных преобразований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ru-RU" sz="1600" kern="1200" dirty="0" smtClean="0"/>
            <a:t>«Два в одном» - отсутствие нулевого указателя и возможности доступа к неинициализированным данным</a:t>
          </a:r>
          <a:endParaRPr lang="en-US" sz="1600" kern="1200" dirty="0"/>
        </a:p>
      </dsp:txBody>
      <dsp:txXfrm rot="-5400000">
        <a:off x="3225706" y="96013"/>
        <a:ext cx="5669124" cy="1210120"/>
      </dsp:txXfrm>
    </dsp:sp>
    <dsp:sp modelId="{3BB72AA8-6EE7-478D-AFED-EC4D74D2D830}">
      <dsp:nvSpPr>
        <dsp:cNvPr id="0" name=""/>
        <dsp:cNvSpPr/>
      </dsp:nvSpPr>
      <dsp:spPr>
        <a:xfrm>
          <a:off x="0" y="2219"/>
          <a:ext cx="3225706" cy="13977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ru-RU" sz="2100" b="1" kern="1200" dirty="0" smtClean="0"/>
            <a:t>Надежность</a:t>
          </a:r>
          <a:r>
            <a:rPr kumimoji="1" lang="en-US" sz="2100" kern="1200" dirty="0" smtClean="0"/>
            <a:t> </a:t>
          </a:r>
          <a:r>
            <a:rPr kumimoji="1" lang="ru-RU" sz="2100" kern="1200" dirty="0" smtClean="0"/>
            <a:t>разрабатываемого кода:</a:t>
          </a:r>
          <a:br>
            <a:rPr kumimoji="1" lang="ru-RU" sz="2100" kern="1200" dirty="0" smtClean="0"/>
          </a:br>
          <a:r>
            <a:rPr kumimoji="1" lang="ru-RU" sz="2100" b="1" kern="1200" dirty="0" smtClean="0"/>
            <a:t>в </a:t>
          </a:r>
          <a:r>
            <a:rPr kumimoji="1" lang="en-US" sz="2100" b="1" kern="1200" dirty="0" smtClean="0"/>
            <a:t>3-5</a:t>
          </a:r>
          <a:r>
            <a:rPr kumimoji="1" lang="ru-RU" sz="2100" b="1" kern="1200" dirty="0" smtClean="0"/>
            <a:t> раз выше</a:t>
          </a:r>
          <a:endParaRPr lang="en-US" sz="2100" kern="1200" dirty="0"/>
        </a:p>
      </dsp:txBody>
      <dsp:txXfrm>
        <a:off x="68230" y="70449"/>
        <a:ext cx="3089246" cy="1261248"/>
      </dsp:txXfrm>
    </dsp:sp>
    <dsp:sp modelId="{55542EB7-9B5D-4F43-8EE8-E1DC5DEB1759}">
      <dsp:nvSpPr>
        <dsp:cNvPr id="0" name=""/>
        <dsp:cNvSpPr/>
      </dsp:nvSpPr>
      <dsp:spPr>
        <a:xfrm rot="5400000">
          <a:off x="5318388" y="-629166"/>
          <a:ext cx="1525436" cy="572339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ru-RU" sz="1600" kern="1200" dirty="0" smtClean="0"/>
            <a:t>Множественное наследование с оригинальным решением для конфликтов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ru-RU" sz="1600" kern="1200" dirty="0" smtClean="0"/>
            <a:t>Безопасное взаимодействие с уже разработанными программными компонентами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ru-RU" sz="1600" kern="1200" dirty="0" smtClean="0"/>
            <a:t>Процедурное, объектно-ориентированное, функциональное и параллельное программирование</a:t>
          </a:r>
          <a:endParaRPr lang="en-US" sz="1600" kern="1200" dirty="0"/>
        </a:p>
      </dsp:txBody>
      <dsp:txXfrm rot="-5400000">
        <a:off x="3219409" y="1544279"/>
        <a:ext cx="5648928" cy="1376504"/>
      </dsp:txXfrm>
    </dsp:sp>
    <dsp:sp modelId="{1DF0B3EC-0A18-41A6-8431-0C67F3DAFC36}">
      <dsp:nvSpPr>
        <dsp:cNvPr id="0" name=""/>
        <dsp:cNvSpPr/>
      </dsp:nvSpPr>
      <dsp:spPr>
        <a:xfrm>
          <a:off x="0" y="1533677"/>
          <a:ext cx="3219409" cy="13977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ru-RU" sz="2100" b="1" kern="1200" dirty="0" smtClean="0"/>
            <a:t>Стоимость разработки</a:t>
          </a:r>
          <a:br>
            <a:rPr kumimoji="1" lang="ru-RU" sz="2100" b="1" kern="1200" dirty="0" smtClean="0"/>
          </a:br>
          <a:r>
            <a:rPr kumimoji="1" lang="ru-RU" sz="2100" b="1" kern="1200" dirty="0" smtClean="0"/>
            <a:t>и поддержки:</a:t>
          </a:r>
          <a:br>
            <a:rPr kumimoji="1" lang="ru-RU" sz="2100" b="1" kern="1200" dirty="0" smtClean="0"/>
          </a:br>
          <a:r>
            <a:rPr kumimoji="1" lang="ru-RU" sz="2100" b="1" kern="1200" dirty="0" smtClean="0"/>
            <a:t>в </a:t>
          </a:r>
          <a:r>
            <a:rPr kumimoji="1" lang="en-US" sz="2100" b="1" kern="1200" dirty="0" smtClean="0"/>
            <a:t>3-5</a:t>
          </a:r>
          <a:r>
            <a:rPr kumimoji="1" lang="ru-RU" sz="2100" b="1" kern="1200" dirty="0" smtClean="0"/>
            <a:t> раз ниже</a:t>
          </a:r>
          <a:endParaRPr lang="en-US" sz="2100" kern="1200" dirty="0"/>
        </a:p>
      </dsp:txBody>
      <dsp:txXfrm>
        <a:off x="68230" y="1601907"/>
        <a:ext cx="3082949" cy="1261248"/>
      </dsp:txXfrm>
    </dsp:sp>
    <dsp:sp modelId="{3B0D72F9-144B-4208-94E6-D58B64252B00}">
      <dsp:nvSpPr>
        <dsp:cNvPr id="0" name=""/>
        <dsp:cNvSpPr/>
      </dsp:nvSpPr>
      <dsp:spPr>
        <a:xfrm rot="5400000">
          <a:off x="5533917" y="896694"/>
          <a:ext cx="1118166" cy="573458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ru-RU" sz="1600" kern="1200" dirty="0" smtClean="0"/>
            <a:t>Языково-зависимые высокоуровневые оптимизации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ru-RU" sz="1600" kern="1200" dirty="0" smtClean="0"/>
            <a:t>Оптимизации на стадии генерации кода (</a:t>
          </a:r>
          <a:r>
            <a:rPr kumimoji="1" lang="en-US" sz="1600" kern="1200" dirty="0" smtClean="0"/>
            <a:t>LLVM</a:t>
          </a:r>
          <a:r>
            <a:rPr kumimoji="1" lang="ru-RU" sz="1600" kern="1200" dirty="0" smtClean="0"/>
            <a:t>, …)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ru-RU" sz="1600" kern="1200" dirty="0" smtClean="0"/>
            <a:t>Оптимизации времени выполнения</a:t>
          </a:r>
          <a:endParaRPr lang="en-US" sz="1600" kern="1200" dirty="0"/>
        </a:p>
      </dsp:txBody>
      <dsp:txXfrm rot="-5400000">
        <a:off x="3225706" y="3259489"/>
        <a:ext cx="5680005" cy="1008998"/>
      </dsp:txXfrm>
    </dsp:sp>
    <dsp:sp modelId="{9FC0FA74-F673-42F1-9445-F5C9DE9477DD}">
      <dsp:nvSpPr>
        <dsp:cNvPr id="0" name=""/>
        <dsp:cNvSpPr/>
      </dsp:nvSpPr>
      <dsp:spPr>
        <a:xfrm>
          <a:off x="0" y="3065134"/>
          <a:ext cx="3225706" cy="13977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ru-RU" sz="2100" b="1" kern="1200" dirty="0" smtClean="0"/>
            <a:t>Производительность:</a:t>
          </a:r>
          <a:br>
            <a:rPr kumimoji="1" lang="ru-RU" sz="2100" b="1" kern="1200" dirty="0" smtClean="0"/>
          </a:br>
          <a:r>
            <a:rPr kumimoji="1" lang="ru-RU" sz="2100" b="1" kern="1200" dirty="0" smtClean="0"/>
            <a:t>не хуже </a:t>
          </a:r>
          <a:r>
            <a:rPr kumimoji="1" lang="en-US" sz="2100" b="1" kern="1200" dirty="0" smtClean="0"/>
            <a:t>C++</a:t>
          </a:r>
          <a:endParaRPr lang="en-US" sz="2100" kern="1200" dirty="0"/>
        </a:p>
      </dsp:txBody>
      <dsp:txXfrm>
        <a:off x="68230" y="3133364"/>
        <a:ext cx="3089246" cy="1261248"/>
      </dsp:txXfrm>
    </dsp:sp>
    <dsp:sp modelId="{1FF313FC-E0D8-401D-97E7-747534B4137A}">
      <dsp:nvSpPr>
        <dsp:cNvPr id="0" name=""/>
        <dsp:cNvSpPr/>
      </dsp:nvSpPr>
      <dsp:spPr>
        <a:xfrm rot="5400000">
          <a:off x="5533917" y="2364287"/>
          <a:ext cx="1118166" cy="573458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ru-RU" sz="1600" kern="1200" dirty="0" smtClean="0"/>
            <a:t>Явный параллелизм в языке на уровне контейнеров– несколько простых принципов и одно дополнительное ключевое слово.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ru-RU" sz="1600" kern="1200" smtClean="0"/>
            <a:t>Автоматический параллелизм для тел подпрограмм.</a:t>
          </a:r>
          <a:endParaRPr lang="en-US" sz="1600" kern="1200"/>
        </a:p>
      </dsp:txBody>
      <dsp:txXfrm rot="-5400000">
        <a:off x="3225706" y="4727082"/>
        <a:ext cx="5680005" cy="1008998"/>
      </dsp:txXfrm>
    </dsp:sp>
    <dsp:sp modelId="{7238D6A0-BCA4-4EC2-B7CF-5591D1915509}">
      <dsp:nvSpPr>
        <dsp:cNvPr id="0" name=""/>
        <dsp:cNvSpPr/>
      </dsp:nvSpPr>
      <dsp:spPr>
        <a:xfrm>
          <a:off x="0" y="4532728"/>
          <a:ext cx="3225706" cy="13977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ru-RU" sz="2100" b="1" kern="1200" dirty="0" smtClean="0"/>
            <a:t>Сложность параллельного программирования:</a:t>
          </a:r>
          <a:br>
            <a:rPr kumimoji="1" lang="ru-RU" sz="2100" b="1" kern="1200" dirty="0" smtClean="0"/>
          </a:br>
          <a:r>
            <a:rPr kumimoji="1" lang="ru-RU" sz="2100" b="1" kern="1200" dirty="0" smtClean="0"/>
            <a:t>в</a:t>
          </a:r>
          <a:r>
            <a:rPr kumimoji="1" lang="en-US" sz="2100" b="1" kern="1200" dirty="0" smtClean="0"/>
            <a:t> 3-5</a:t>
          </a:r>
          <a:r>
            <a:rPr kumimoji="1" lang="ru-RU" sz="2100" b="1" kern="1200" dirty="0" smtClean="0"/>
            <a:t> раз меньше</a:t>
          </a:r>
          <a:endParaRPr lang="en-US" sz="2100" kern="1200" dirty="0"/>
        </a:p>
      </dsp:txBody>
      <dsp:txXfrm>
        <a:off x="68230" y="4600958"/>
        <a:ext cx="3089246" cy="1261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9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6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2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6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0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1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6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1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6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3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7A4C3-8575-48FB-91D2-A51B82E4EDB3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8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 txBox="1">
            <a:spLocks noChangeArrowheads="1"/>
          </p:cNvSpPr>
          <p:nvPr/>
        </p:nvSpPr>
        <p:spPr bwMode="auto">
          <a:xfrm>
            <a:off x="148305" y="1143000"/>
            <a:ext cx="884739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kumimoji="0" lang="ru-RU" altLang="ko-KR" sz="44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Современный подход</a:t>
            </a:r>
          </a:p>
          <a:p>
            <a:pPr algn="ctr"/>
            <a:r>
              <a:rPr kumimoji="0" lang="ru-RU" altLang="ko-KR" sz="44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к </a:t>
            </a:r>
            <a:r>
              <a:rPr lang="ru-RU" altLang="ko-KR" sz="44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проектированию</a:t>
            </a:r>
            <a:br>
              <a:rPr lang="ru-RU" altLang="ko-KR" sz="44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ru-RU" altLang="ko-KR" sz="44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и реализации универсального </a:t>
            </a:r>
            <a:r>
              <a:rPr kumimoji="0" lang="ru-RU" altLang="ko-KR" sz="44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языка программирования</a:t>
            </a:r>
            <a:endParaRPr kumimoji="0" lang="en-US" altLang="ko-KR" sz="44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859833" y="4803715"/>
            <a:ext cx="342433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342900" indent="-342900" algn="ctr" eaLnBrk="0" latinLnBrk="0" hangingPunct="0"/>
            <a:r>
              <a:rPr kumimoji="0" lang="ru-RU" altLang="ko-KR" sz="3000" b="1" dirty="0" smtClean="0">
                <a:latin typeface="맑은 고딕" pitchFamily="50" charset="-127"/>
                <a:ea typeface="맑은 고딕" pitchFamily="50" charset="-127"/>
              </a:rPr>
              <a:t>Октябрь 2016</a:t>
            </a:r>
          </a:p>
          <a:p>
            <a:pPr marL="342900" indent="-342900" algn="ctr" eaLnBrk="0" latinLnBrk="0" hangingPunct="0"/>
            <a:r>
              <a:rPr kumimoji="0" lang="ru-RU" altLang="ko-KR" sz="3000" b="1" dirty="0" smtClean="0">
                <a:latin typeface="맑은 고딕" pitchFamily="50" charset="-127"/>
                <a:ea typeface="맑은 고딕" pitchFamily="50" charset="-127"/>
              </a:rPr>
              <a:t>Алексей Канатов</a:t>
            </a:r>
          </a:p>
          <a:p>
            <a:pPr marL="342900" indent="-342900" algn="ctr" eaLnBrk="0" latinLnBrk="0" hangingPunct="0"/>
            <a:r>
              <a:rPr kumimoji="0" lang="ru-RU" altLang="ko-KR" sz="3000" b="1" dirty="0" smtClean="0">
                <a:latin typeface="맑은 고딕" pitchFamily="50" charset="-127"/>
                <a:ea typeface="맑은 고딕" pitchFamily="50" charset="-127"/>
              </a:rPr>
              <a:t>Евгений Зуев</a:t>
            </a:r>
          </a:p>
        </p:txBody>
      </p:sp>
    </p:spTree>
    <p:extLst>
      <p:ext uri="{BB962C8B-B14F-4D97-AF65-F5344CB8AC3E}">
        <p14:creationId xmlns:p14="http://schemas.microsoft.com/office/powerpoint/2010/main" val="3573316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32064" y="-2997"/>
            <a:ext cx="87595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Архитектура системы программирования</a:t>
            </a:r>
            <a:endParaRPr lang="en-US" altLang="ko-KR" sz="32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Oval 3"/>
          <p:cNvSpPr/>
          <p:nvPr/>
        </p:nvSpPr>
        <p:spPr>
          <a:xfrm>
            <a:off x="2051720" y="1025452"/>
            <a:ext cx="5112568" cy="4968552"/>
          </a:xfrm>
          <a:prstGeom prst="ellipse">
            <a:avLst/>
          </a:prstGeom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marL="180975" indent="-180975" algn="ctr" eaLnBrk="0" latinLnBrk="0" hangingPunct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kumimoji="1" lang="ru-RU" sz="2000" dirty="0" smtClean="0">
              <a:cs typeface="Arial" pitchFamily="34" charset="0"/>
              <a:sym typeface="Wingdings" pitchFamily="2" charset="2"/>
            </a:endParaRPr>
          </a:p>
        </p:txBody>
      </p:sp>
      <p:sp>
        <p:nvSpPr>
          <p:cNvPr id="4" name="Oval 4"/>
          <p:cNvSpPr/>
          <p:nvPr/>
        </p:nvSpPr>
        <p:spPr>
          <a:xfrm>
            <a:off x="3488589" y="2417347"/>
            <a:ext cx="2220961" cy="2232247"/>
          </a:xfrm>
          <a:prstGeom prst="ellipse">
            <a:avLst/>
          </a:prstGeom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spcAft>
                <a:spcPts val="0"/>
              </a:spcAft>
            </a:pPr>
            <a:r>
              <a:rPr kumimoji="1" lang="ru-RU" sz="2000" b="1" dirty="0" err="1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Семанти-ческое</a:t>
            </a:r>
            <a:r>
              <a:rPr kumimoji="1" lang="ru-RU" sz="2000" b="1" dirty="0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 </a:t>
            </a:r>
            <a:r>
              <a:rPr kumimoji="1" lang="ru-RU" sz="2000" b="1" dirty="0" err="1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предствление</a:t>
            </a:r>
            <a:r>
              <a:rPr kumimoji="1" lang="ru-RU" sz="2000" b="1" dirty="0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 программ</a:t>
            </a:r>
          </a:p>
        </p:txBody>
      </p:sp>
      <p:cxnSp>
        <p:nvCxnSpPr>
          <p:cNvPr id="5" name="Straight Connector 6"/>
          <p:cNvCxnSpPr/>
          <p:nvPr/>
        </p:nvCxnSpPr>
        <p:spPr>
          <a:xfrm>
            <a:off x="3419872" y="1313484"/>
            <a:ext cx="72008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8"/>
          <p:cNvCxnSpPr/>
          <p:nvPr/>
        </p:nvCxnSpPr>
        <p:spPr>
          <a:xfrm>
            <a:off x="2195736" y="2825652"/>
            <a:ext cx="1512168" cy="396044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1"/>
          <p:cNvCxnSpPr/>
          <p:nvPr/>
        </p:nvCxnSpPr>
        <p:spPr>
          <a:xfrm flipH="1">
            <a:off x="5041061" y="1313234"/>
            <a:ext cx="776079" cy="1391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4"/>
          <p:cNvCxnSpPr/>
          <p:nvPr/>
        </p:nvCxnSpPr>
        <p:spPr>
          <a:xfrm flipH="1">
            <a:off x="5580112" y="3112851"/>
            <a:ext cx="1569718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7"/>
          <p:cNvCxnSpPr/>
          <p:nvPr/>
        </p:nvCxnSpPr>
        <p:spPr>
          <a:xfrm flipH="1" flipV="1">
            <a:off x="5386386" y="4165434"/>
            <a:ext cx="1082508" cy="1068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3"/>
          <p:cNvCxnSpPr/>
          <p:nvPr/>
        </p:nvCxnSpPr>
        <p:spPr>
          <a:xfrm flipV="1">
            <a:off x="2577830" y="4017524"/>
            <a:ext cx="1215957" cy="963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93455" y="2231457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/>
            <a:r>
              <a:rPr lang="ru-RU" sz="2000" b="1" dirty="0" smtClean="0">
                <a:ea typeface="HY견고딕" pitchFamily="18" charset="-127"/>
                <a:cs typeface="Arial" pitchFamily="34" charset="0"/>
              </a:rPr>
              <a:t>Компилятор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99851" y="1510053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/>
            <a:r>
              <a:rPr lang="ru-RU" sz="2000" b="1" dirty="0" smtClean="0">
                <a:ea typeface="HY견고딕" pitchFamily="18" charset="-127"/>
                <a:cs typeface="Arial" pitchFamily="34" charset="0"/>
              </a:rPr>
              <a:t>Редактор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44885" y="2231457"/>
            <a:ext cx="1440160" cy="400110"/>
          </a:xfrm>
          <a:prstGeom prst="rect">
            <a:avLst/>
          </a:prstGeom>
          <a:noFill/>
          <a:ln>
            <a:noFill/>
            <a:headEnd type="triangle"/>
            <a:tailEnd type="none"/>
          </a:ln>
        </p:spPr>
        <p:txBody>
          <a:bodyPr wrap="square" rtlCol="0">
            <a:spAutoFit/>
          </a:bodyPr>
          <a:lstStyle/>
          <a:p>
            <a:pPr algn="ctr" eaLnBrk="0" latinLnBrk="0" hangingPunct="0"/>
            <a:r>
              <a:rPr lang="ru-RU" sz="2000" b="1" dirty="0" smtClean="0">
                <a:ea typeface="HY견고딕" pitchFamily="18" charset="-127"/>
                <a:cs typeface="Arial" pitchFamily="34" charset="0"/>
              </a:rPr>
              <a:t>Отладчик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57244" y="3688534"/>
            <a:ext cx="144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/>
            <a:r>
              <a:rPr lang="ru-RU" sz="2000" b="1" dirty="0" smtClean="0">
                <a:ea typeface="HY견고딕" pitchFamily="18" charset="-127"/>
                <a:cs typeface="Arial" pitchFamily="34" charset="0"/>
              </a:rPr>
              <a:t>Редактор связей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75626" y="3397650"/>
            <a:ext cx="18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/>
            <a:r>
              <a:rPr lang="ru-RU" sz="2000" b="1" dirty="0" smtClean="0">
                <a:ea typeface="HY견고딕" pitchFamily="18" charset="-127"/>
                <a:cs typeface="Arial" pitchFamily="34" charset="0"/>
              </a:rPr>
              <a:t>Управление версиями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99485" y="4698643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/>
            <a:r>
              <a:rPr lang="ru-RU" sz="2000" b="1" dirty="0" smtClean="0">
                <a:ea typeface="HY견고딕" pitchFamily="18" charset="-127"/>
                <a:cs typeface="Arial" pitchFamily="34" charset="0"/>
              </a:rPr>
              <a:t>Управление проектами</a:t>
            </a:r>
          </a:p>
        </p:txBody>
      </p:sp>
      <p:cxnSp>
        <p:nvCxnSpPr>
          <p:cNvPr id="17" name="Straight Connector 48"/>
          <p:cNvCxnSpPr/>
          <p:nvPr/>
        </p:nvCxnSpPr>
        <p:spPr>
          <a:xfrm flipV="1">
            <a:off x="4513634" y="4474723"/>
            <a:ext cx="68094" cy="1507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29774" y="4814593"/>
            <a:ext cx="875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/>
            <a:r>
              <a:rPr lang="en-US" sz="2000" b="1" dirty="0" smtClean="0">
                <a:ea typeface="HY견고딕" pitchFamily="18" charset="-127"/>
                <a:cs typeface="Arial" pitchFamily="34" charset="0"/>
              </a:rPr>
              <a:t>…</a:t>
            </a:r>
            <a:endParaRPr lang="ru-RU" sz="2000" b="1" dirty="0" smtClean="0"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32" name="Oval 77"/>
          <p:cNvSpPr/>
          <p:nvPr/>
        </p:nvSpPr>
        <p:spPr>
          <a:xfrm>
            <a:off x="1691680" y="665412"/>
            <a:ext cx="5832648" cy="5688632"/>
          </a:xfrm>
          <a:prstGeom prst="ellipse">
            <a:avLst/>
          </a:prstGeom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marL="180975" indent="-180975" algn="ctr" eaLnBrk="0" latinLnBrk="0" hangingPunct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kumimoji="1" lang="ru-RU" sz="2000" dirty="0" smtClean="0">
              <a:cs typeface="Arial" pitchFamily="34" charset="0"/>
              <a:sym typeface="Wingdings" pitchFamily="2" charset="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9512" y="908720"/>
            <a:ext cx="1800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/>
            <a:r>
              <a:rPr lang="en-US" sz="2000" b="1" dirty="0" smtClean="0">
                <a:ea typeface="HY견고딕" pitchFamily="18" charset="-127"/>
                <a:cs typeface="Arial" pitchFamily="34" charset="0"/>
              </a:rPr>
              <a:t>GUI/IDE, </a:t>
            </a:r>
            <a:r>
              <a:rPr lang="ru-RU" sz="2000" b="1" dirty="0" smtClean="0">
                <a:ea typeface="HY견고딕" pitchFamily="18" charset="-127"/>
                <a:cs typeface="Arial" pitchFamily="34" charset="0"/>
              </a:rPr>
              <a:t>онлайновая справка, учебники, руководства</a:t>
            </a:r>
          </a:p>
        </p:txBody>
      </p:sp>
      <p:cxnSp>
        <p:nvCxnSpPr>
          <p:cNvPr id="34" name="Straight Arrow Connector 79"/>
          <p:cNvCxnSpPr/>
          <p:nvPr/>
        </p:nvCxnSpPr>
        <p:spPr>
          <a:xfrm>
            <a:off x="1835696" y="1700808"/>
            <a:ext cx="576064" cy="288032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Двойная стрелка вверх/вниз 34"/>
          <p:cNvSpPr/>
          <p:nvPr/>
        </p:nvSpPr>
        <p:spPr>
          <a:xfrm rot="3543525">
            <a:off x="3425908" y="1514064"/>
            <a:ext cx="501279" cy="904837"/>
          </a:xfrm>
          <a:prstGeom prst="upDownArrow">
            <a:avLst>
              <a:gd name="adj1" fmla="val 50000"/>
              <a:gd name="adj2" fmla="val 4999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Двойная стрелка вверх/вниз 36"/>
          <p:cNvSpPr/>
          <p:nvPr/>
        </p:nvSpPr>
        <p:spPr>
          <a:xfrm rot="7244138">
            <a:off x="5388572" y="1481935"/>
            <a:ext cx="501279" cy="904837"/>
          </a:xfrm>
          <a:prstGeom prst="upDownArrow">
            <a:avLst>
              <a:gd name="adj1" fmla="val 50000"/>
              <a:gd name="adj2" fmla="val 4999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Двойная стрелка вверх/вниз 37"/>
          <p:cNvSpPr/>
          <p:nvPr/>
        </p:nvSpPr>
        <p:spPr>
          <a:xfrm rot="10381297">
            <a:off x="6122700" y="2764933"/>
            <a:ext cx="501279" cy="904837"/>
          </a:xfrm>
          <a:prstGeom prst="upDownArrow">
            <a:avLst>
              <a:gd name="adj1" fmla="val 50000"/>
              <a:gd name="adj2" fmla="val 4999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Двойная стрелка вверх/вниз 38"/>
          <p:cNvSpPr/>
          <p:nvPr/>
        </p:nvSpPr>
        <p:spPr>
          <a:xfrm rot="13548667">
            <a:off x="5724472" y="4333210"/>
            <a:ext cx="501279" cy="904837"/>
          </a:xfrm>
          <a:prstGeom prst="upDownArrow">
            <a:avLst>
              <a:gd name="adj1" fmla="val 50000"/>
              <a:gd name="adj2" fmla="val 4999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Двойная стрелка вверх/вниз 39"/>
          <p:cNvSpPr/>
          <p:nvPr/>
        </p:nvSpPr>
        <p:spPr>
          <a:xfrm rot="16350590">
            <a:off x="4331088" y="5014277"/>
            <a:ext cx="501279" cy="904837"/>
          </a:xfrm>
          <a:prstGeom prst="upDownArrow">
            <a:avLst>
              <a:gd name="adj1" fmla="val 50000"/>
              <a:gd name="adj2" fmla="val 4999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Двойная стрелка вверх/вниз 40"/>
          <p:cNvSpPr/>
          <p:nvPr/>
        </p:nvSpPr>
        <p:spPr>
          <a:xfrm rot="19159442">
            <a:off x="2938733" y="4009465"/>
            <a:ext cx="501279" cy="904837"/>
          </a:xfrm>
          <a:prstGeom prst="upDownArrow">
            <a:avLst>
              <a:gd name="adj1" fmla="val 50000"/>
              <a:gd name="adj2" fmla="val 4999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Двойная стрелка вверх/вниз 41"/>
          <p:cNvSpPr/>
          <p:nvPr/>
        </p:nvSpPr>
        <p:spPr>
          <a:xfrm rot="1063789">
            <a:off x="2667356" y="2588492"/>
            <a:ext cx="501279" cy="904837"/>
          </a:xfrm>
          <a:prstGeom prst="upDownArrow">
            <a:avLst>
              <a:gd name="adj1" fmla="val 50000"/>
              <a:gd name="adj2" fmla="val 4999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Стрелка вправо 42"/>
          <p:cNvSpPr/>
          <p:nvPr/>
        </p:nvSpPr>
        <p:spPr>
          <a:xfrm rot="9172305">
            <a:off x="3466510" y="3312942"/>
            <a:ext cx="514388" cy="456251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Стрелка вправо 43"/>
          <p:cNvSpPr/>
          <p:nvPr/>
        </p:nvSpPr>
        <p:spPr>
          <a:xfrm rot="2052637">
            <a:off x="3522809" y="2621240"/>
            <a:ext cx="541956" cy="456251"/>
          </a:xfrm>
          <a:prstGeom prst="rightArrow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Стрелка вправо 44"/>
          <p:cNvSpPr/>
          <p:nvPr/>
        </p:nvSpPr>
        <p:spPr>
          <a:xfrm rot="16200000">
            <a:off x="4238780" y="2182344"/>
            <a:ext cx="762000" cy="456251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Стрелка вправо 45"/>
          <p:cNvSpPr/>
          <p:nvPr/>
        </p:nvSpPr>
        <p:spPr>
          <a:xfrm rot="19365053">
            <a:off x="5173198" y="2690212"/>
            <a:ext cx="762000" cy="456251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Стрелка вправо 46"/>
          <p:cNvSpPr/>
          <p:nvPr/>
        </p:nvSpPr>
        <p:spPr>
          <a:xfrm rot="1730830">
            <a:off x="5390805" y="3787788"/>
            <a:ext cx="552912" cy="456251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Стрелка вправо 47"/>
          <p:cNvSpPr/>
          <p:nvPr/>
        </p:nvSpPr>
        <p:spPr>
          <a:xfrm rot="6762442">
            <a:off x="3837550" y="4264642"/>
            <a:ext cx="618494" cy="456251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496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32065" y="-2997"/>
            <a:ext cx="78852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План </a:t>
            </a:r>
            <a:r>
              <a:rPr lang="ru-RU" sz="32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и </a:t>
            </a:r>
            <a:r>
              <a:rPr lang="ru-RU" sz="32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промежуточные результаты</a:t>
            </a:r>
            <a:endParaRPr lang="en-US" altLang="ko-KR" sz="32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" name="Straight Arrow Connector 37"/>
          <p:cNvCxnSpPr/>
          <p:nvPr/>
        </p:nvCxnSpPr>
        <p:spPr>
          <a:xfrm flipH="1">
            <a:off x="1139201" y="1280522"/>
            <a:ext cx="41148" cy="507644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25578" y="5197762"/>
            <a:ext cx="3063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Март</a:t>
            </a:r>
            <a:r>
              <a:rPr lang="en-US" sz="1200" b="1" dirty="0" smtClean="0"/>
              <a:t> 201</a:t>
            </a:r>
            <a:r>
              <a:rPr lang="ru-RU" sz="1200" b="1" dirty="0" smtClean="0"/>
              <a:t>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/>
              <a:t>Определение языка</a:t>
            </a:r>
            <a:r>
              <a:rPr lang="en-US" sz="1200" dirty="0" smtClean="0"/>
              <a:t> </a:t>
            </a:r>
            <a:r>
              <a:rPr lang="ru-RU" sz="1200" dirty="0" smtClean="0"/>
              <a:t>версия</a:t>
            </a:r>
            <a:r>
              <a:rPr lang="en-US" sz="1200" dirty="0" smtClean="0"/>
              <a:t> 0.1</a:t>
            </a:r>
            <a:endParaRPr lang="ru-RU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/>
              <a:t>Общая архитектура системы программирования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/>
              <a:t>Требования к реализации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/>
              <a:t>Стратегия реализации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/>
              <a:t>Первый прототип компилятора</a:t>
            </a:r>
            <a:endParaRPr lang="ru-RU" sz="1200" dirty="0"/>
          </a:p>
        </p:txBody>
      </p:sp>
      <p:cxnSp>
        <p:nvCxnSpPr>
          <p:cNvPr id="5" name="Straight Arrow Connector 39"/>
          <p:cNvCxnSpPr/>
          <p:nvPr/>
        </p:nvCxnSpPr>
        <p:spPr>
          <a:xfrm flipH="1">
            <a:off x="2170938" y="1316736"/>
            <a:ext cx="36576" cy="457352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03438" y="4240320"/>
            <a:ext cx="3410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Июль </a:t>
            </a:r>
            <a:r>
              <a:rPr lang="en-US" sz="1200" b="1" dirty="0" smtClean="0"/>
              <a:t>201</a:t>
            </a:r>
            <a:r>
              <a:rPr lang="ru-RU" sz="1200" b="1" dirty="0" smtClean="0"/>
              <a:t>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/>
              <a:t>Компилятор вер. 0.5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/>
              <a:t>Описание </a:t>
            </a:r>
            <a:r>
              <a:rPr lang="ru-RU" sz="1200" dirty="0"/>
              <a:t>стандартной библиотеки </a:t>
            </a:r>
            <a:r>
              <a:rPr lang="ru-RU" sz="1200" dirty="0" smtClean="0"/>
              <a:t>языка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/>
              <a:t>Реализация </a:t>
            </a:r>
            <a:r>
              <a:rPr lang="ru-RU" sz="1200" dirty="0" err="1" smtClean="0"/>
              <a:t>станд.библиотеки</a:t>
            </a:r>
            <a:r>
              <a:rPr lang="ru-RU" sz="1200" dirty="0" smtClean="0"/>
              <a:t> вер. 0.1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/>
              <a:t>Тестовый набор компилятора</a:t>
            </a:r>
            <a:endParaRPr lang="ru-RU" sz="1200" dirty="0"/>
          </a:p>
        </p:txBody>
      </p:sp>
      <p:cxnSp>
        <p:nvCxnSpPr>
          <p:cNvPr id="7" name="Straight Arrow Connector 43"/>
          <p:cNvCxnSpPr/>
          <p:nvPr/>
        </p:nvCxnSpPr>
        <p:spPr>
          <a:xfrm flipH="1">
            <a:off x="3566198" y="1299254"/>
            <a:ext cx="27432" cy="377566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46"/>
          <p:cNvCxnSpPr/>
          <p:nvPr/>
        </p:nvCxnSpPr>
        <p:spPr>
          <a:xfrm flipH="1">
            <a:off x="4928616" y="1289304"/>
            <a:ext cx="18288" cy="301752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57644" y="3306109"/>
            <a:ext cx="27115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Декабрь </a:t>
            </a:r>
            <a:r>
              <a:rPr lang="en-US" sz="1200" b="1" dirty="0" smtClean="0"/>
              <a:t>20</a:t>
            </a:r>
            <a:r>
              <a:rPr lang="ru-RU" sz="1200" b="1" dirty="0" smtClean="0"/>
              <a:t>2</a:t>
            </a:r>
            <a:r>
              <a:rPr lang="en-US" sz="1200" b="1" dirty="0" smtClean="0"/>
              <a:t>1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ru-RU" sz="1200" dirty="0" smtClean="0"/>
              <a:t>Реализация линкера вер. 0.5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ru-RU" sz="1200" dirty="0" smtClean="0"/>
              <a:t>Первый прототип </a:t>
            </a:r>
            <a:r>
              <a:rPr lang="en-US" sz="1200" dirty="0" smtClean="0"/>
              <a:t>IDE</a:t>
            </a:r>
            <a:br>
              <a:rPr lang="en-US" sz="1200" dirty="0" smtClean="0"/>
            </a:br>
            <a:r>
              <a:rPr lang="ru-RU" sz="1200" dirty="0" smtClean="0"/>
              <a:t>Реализация компилятора вер. 0.5</a:t>
            </a:r>
          </a:p>
          <a:p>
            <a:r>
              <a:rPr lang="ru-RU" sz="1200" dirty="0" smtClean="0"/>
              <a:t>Реализация </a:t>
            </a:r>
            <a:r>
              <a:rPr lang="ru-RU" sz="1200" dirty="0" err="1" smtClean="0"/>
              <a:t>станд.библиотеки</a:t>
            </a:r>
            <a:r>
              <a:rPr lang="ru-RU" sz="1200" dirty="0" smtClean="0"/>
              <a:t> вер. 0.5</a:t>
            </a:r>
            <a:endParaRPr lang="ru-RU" sz="1200" dirty="0"/>
          </a:p>
        </p:txBody>
      </p:sp>
      <p:cxnSp>
        <p:nvCxnSpPr>
          <p:cNvPr id="11" name="Straight Arrow Connector 49"/>
          <p:cNvCxnSpPr/>
          <p:nvPr/>
        </p:nvCxnSpPr>
        <p:spPr>
          <a:xfrm>
            <a:off x="6976872" y="1327150"/>
            <a:ext cx="13716" cy="192892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43000" y="2536750"/>
            <a:ext cx="1525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200" b="1" dirty="0"/>
              <a:t>И</a:t>
            </a:r>
            <a:r>
              <a:rPr lang="ru-RU" sz="1200" b="1" dirty="0" smtClean="0"/>
              <a:t>юнь</a:t>
            </a:r>
            <a:r>
              <a:rPr lang="en-US" sz="1200" b="1" dirty="0" smtClean="0"/>
              <a:t> 20</a:t>
            </a:r>
            <a:r>
              <a:rPr lang="ru-RU" sz="1200" b="1" dirty="0" smtClean="0"/>
              <a:t>22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ru-RU" sz="1200" dirty="0" smtClean="0"/>
              <a:t>Проходит </a:t>
            </a:r>
            <a:r>
              <a:rPr lang="en-US" sz="1200" dirty="0" smtClean="0"/>
              <a:t>80% </a:t>
            </a:r>
            <a:r>
              <a:rPr lang="ru-RU" sz="1200" dirty="0" smtClean="0"/>
              <a:t>тестов компилятора</a:t>
            </a:r>
            <a:endParaRPr lang="ru-RU" sz="1200" dirty="0"/>
          </a:p>
        </p:txBody>
      </p:sp>
      <p:cxnSp>
        <p:nvCxnSpPr>
          <p:cNvPr id="13" name="Straight Arrow Connector 53"/>
          <p:cNvCxnSpPr/>
          <p:nvPr/>
        </p:nvCxnSpPr>
        <p:spPr>
          <a:xfrm>
            <a:off x="9036496" y="1268760"/>
            <a:ext cx="18288" cy="13715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31152" y="1901952"/>
            <a:ext cx="2093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200" b="1" dirty="0" smtClean="0"/>
              <a:t>Декабрь </a:t>
            </a:r>
            <a:r>
              <a:rPr lang="en-US" sz="1200" b="1" dirty="0" smtClean="0"/>
              <a:t>20</a:t>
            </a:r>
            <a:r>
              <a:rPr lang="ru-RU" sz="1200" b="1" dirty="0" smtClean="0"/>
              <a:t>22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ru-RU" sz="1200" dirty="0" smtClean="0"/>
              <a:t>Определение языка вер.</a:t>
            </a:r>
            <a:r>
              <a:rPr lang="en-US" sz="1200" dirty="0" smtClean="0"/>
              <a:t> 1.0</a:t>
            </a:r>
            <a:br>
              <a:rPr lang="en-US" sz="1200" dirty="0" smtClean="0"/>
            </a:br>
            <a:r>
              <a:rPr lang="ru-RU" sz="1200" dirty="0" smtClean="0"/>
              <a:t>Компилятор вер.</a:t>
            </a:r>
            <a:r>
              <a:rPr lang="en-US" sz="1200" dirty="0" smtClean="0"/>
              <a:t> 1.0</a:t>
            </a:r>
            <a:br>
              <a:rPr lang="en-US" sz="1200" dirty="0" smtClean="0"/>
            </a:br>
            <a:r>
              <a:rPr lang="ru-RU" sz="1200" dirty="0" smtClean="0"/>
              <a:t>Набор инструментов вер.</a:t>
            </a:r>
            <a:r>
              <a:rPr lang="en-US" sz="1200" dirty="0" smtClean="0"/>
              <a:t> 1.0</a:t>
            </a:r>
            <a:br>
              <a:rPr lang="en-US" sz="1200" dirty="0" smtClean="0"/>
            </a:br>
            <a:r>
              <a:rPr lang="ru-RU" sz="1200" dirty="0" smtClean="0"/>
              <a:t>Стандартная библиотека</a:t>
            </a:r>
            <a:r>
              <a:rPr lang="en-US" sz="1200" dirty="0" smtClean="0"/>
              <a:t> 1.0</a:t>
            </a:r>
            <a:br>
              <a:rPr lang="en-US" sz="1200" dirty="0" smtClean="0"/>
            </a:br>
            <a:r>
              <a:rPr lang="ru-RU" sz="1200" dirty="0" smtClean="0"/>
              <a:t>Прототип </a:t>
            </a:r>
            <a:r>
              <a:rPr lang="en-US" sz="1200" dirty="0" smtClean="0"/>
              <a:t>IDE</a:t>
            </a:r>
            <a:endParaRPr lang="ru-RU" sz="1200" dirty="0"/>
          </a:p>
        </p:txBody>
      </p:sp>
      <p:cxnSp>
        <p:nvCxnSpPr>
          <p:cNvPr id="15" name="Straight Arrow Connector 62"/>
          <p:cNvCxnSpPr/>
          <p:nvPr/>
        </p:nvCxnSpPr>
        <p:spPr>
          <a:xfrm>
            <a:off x="161216" y="1290828"/>
            <a:ext cx="1080" cy="152930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5030" y="2986908"/>
            <a:ext cx="136827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err="1" smtClean="0"/>
              <a:t>Окт</a:t>
            </a:r>
            <a:r>
              <a:rPr lang="ru-RU" sz="1200" b="1" dirty="0" smtClean="0"/>
              <a:t>-дек </a:t>
            </a:r>
            <a:r>
              <a:rPr lang="en-US" sz="1200" b="1" dirty="0" smtClean="0"/>
              <a:t>20</a:t>
            </a:r>
            <a:r>
              <a:rPr lang="ru-RU" sz="1200" b="1" dirty="0" smtClean="0"/>
              <a:t>20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/>
              <a:t>Сравнительное исследование современных языков программирования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/>
              <a:t>Описание языка вер.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/>
              <a:t>Архитектура системы вер. 0</a:t>
            </a:r>
            <a:endParaRPr lang="ru-RU" sz="1200" dirty="0"/>
          </a:p>
        </p:txBody>
      </p:sp>
      <p:grpSp>
        <p:nvGrpSpPr>
          <p:cNvPr id="17" name="Group 67"/>
          <p:cNvGrpSpPr/>
          <p:nvPr/>
        </p:nvGrpSpPr>
        <p:grpSpPr>
          <a:xfrm>
            <a:off x="137160" y="2386758"/>
            <a:ext cx="1052616" cy="384048"/>
            <a:chOff x="146304" y="2039112"/>
            <a:chExt cx="1185336" cy="384048"/>
          </a:xfrm>
        </p:grpSpPr>
        <p:cxnSp>
          <p:nvCxnSpPr>
            <p:cNvPr id="18" name="Straight Arrow Connector 56"/>
            <p:cNvCxnSpPr/>
            <p:nvPr/>
          </p:nvCxnSpPr>
          <p:spPr>
            <a:xfrm flipV="1">
              <a:off x="146304" y="2420888"/>
              <a:ext cx="1185336" cy="2272"/>
            </a:xfrm>
            <a:prstGeom prst="straightConnector1">
              <a:avLst/>
            </a:prstGeom>
            <a:ln w="63500" cmpd="dbl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3464" y="2039112"/>
              <a:ext cx="9440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 smtClean="0"/>
                <a:t>4</a:t>
              </a:r>
              <a:r>
                <a:rPr lang="en-US" sz="1000" b="1" dirty="0" smtClean="0"/>
                <a:t> </a:t>
              </a:r>
              <a:r>
                <a:rPr lang="ru-RU" sz="1000" b="1" dirty="0" smtClean="0"/>
                <a:t>человека</a:t>
              </a:r>
              <a:endParaRPr lang="ru-RU" sz="1000" b="1" dirty="0"/>
            </a:p>
          </p:txBody>
        </p:sp>
      </p:grpSp>
      <p:cxnSp>
        <p:nvCxnSpPr>
          <p:cNvPr id="20" name="Straight Arrow Connector 69"/>
          <p:cNvCxnSpPr/>
          <p:nvPr/>
        </p:nvCxnSpPr>
        <p:spPr>
          <a:xfrm>
            <a:off x="2216834" y="2145284"/>
            <a:ext cx="1349364" cy="0"/>
          </a:xfrm>
          <a:prstGeom prst="straightConnector1">
            <a:avLst/>
          </a:prstGeom>
          <a:ln w="63500" cmpd="dbl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73178" y="1827059"/>
            <a:ext cx="8503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6 </a:t>
            </a:r>
            <a:r>
              <a:rPr lang="ru-RU" sz="1000" b="1" dirty="0" smtClean="0"/>
              <a:t>человек</a:t>
            </a:r>
            <a:endParaRPr lang="ru-RU" sz="1000" b="1" dirty="0"/>
          </a:p>
        </p:txBody>
      </p:sp>
      <p:cxnSp>
        <p:nvCxnSpPr>
          <p:cNvPr id="22" name="Straight Arrow Connector 72"/>
          <p:cNvCxnSpPr/>
          <p:nvPr/>
        </p:nvCxnSpPr>
        <p:spPr>
          <a:xfrm>
            <a:off x="1222218" y="2444436"/>
            <a:ext cx="968060" cy="460"/>
          </a:xfrm>
          <a:prstGeom prst="straightConnector1">
            <a:avLst/>
          </a:prstGeom>
          <a:ln w="63500" cmpd="dbl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43352" y="2056801"/>
            <a:ext cx="752168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 smtClean="0"/>
              <a:t>4 </a:t>
            </a:r>
            <a:r>
              <a:rPr lang="ru-RU" sz="1000" b="1" dirty="0" smtClean="0"/>
              <a:t>человека</a:t>
            </a:r>
            <a:endParaRPr lang="ru-RU" sz="1000" b="1" dirty="0"/>
          </a:p>
        </p:txBody>
      </p:sp>
      <p:cxnSp>
        <p:nvCxnSpPr>
          <p:cNvPr id="24" name="Straight Arrow Connector 75"/>
          <p:cNvCxnSpPr/>
          <p:nvPr/>
        </p:nvCxnSpPr>
        <p:spPr>
          <a:xfrm>
            <a:off x="4946904" y="1769364"/>
            <a:ext cx="2029968" cy="9144"/>
          </a:xfrm>
          <a:prstGeom prst="straightConnector1">
            <a:avLst/>
          </a:prstGeom>
          <a:ln w="63500" cmpd="dbl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24712" y="1348760"/>
            <a:ext cx="8503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b="1" dirty="0"/>
              <a:t>8</a:t>
            </a:r>
            <a:r>
              <a:rPr lang="en-US" sz="1000" b="1" dirty="0" smtClean="0"/>
              <a:t> </a:t>
            </a:r>
            <a:r>
              <a:rPr lang="ru-RU" sz="1000" b="1" dirty="0" smtClean="0"/>
              <a:t>человек</a:t>
            </a:r>
            <a:endParaRPr lang="ru-RU" sz="1000" b="1" dirty="0"/>
          </a:p>
        </p:txBody>
      </p:sp>
      <p:cxnSp>
        <p:nvCxnSpPr>
          <p:cNvPr id="26" name="Straight Arrow Connector 78"/>
          <p:cNvCxnSpPr/>
          <p:nvPr/>
        </p:nvCxnSpPr>
        <p:spPr>
          <a:xfrm flipV="1">
            <a:off x="3593630" y="1764792"/>
            <a:ext cx="1373690" cy="4572"/>
          </a:xfrm>
          <a:prstGeom prst="straightConnector1">
            <a:avLst/>
          </a:prstGeom>
          <a:ln w="63500" cmpd="dbl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36258" y="1357903"/>
            <a:ext cx="8503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b="1" dirty="0"/>
              <a:t>8</a:t>
            </a:r>
            <a:r>
              <a:rPr lang="en-US" sz="1000" b="1" dirty="0" smtClean="0"/>
              <a:t> </a:t>
            </a:r>
            <a:r>
              <a:rPr lang="ru-RU" sz="1000" b="1" dirty="0" smtClean="0"/>
              <a:t>человек</a:t>
            </a:r>
            <a:endParaRPr lang="ru-RU" sz="1000" b="1" dirty="0"/>
          </a:p>
        </p:txBody>
      </p:sp>
      <p:cxnSp>
        <p:nvCxnSpPr>
          <p:cNvPr id="28" name="Straight Arrow Connector 81"/>
          <p:cNvCxnSpPr/>
          <p:nvPr/>
        </p:nvCxnSpPr>
        <p:spPr>
          <a:xfrm>
            <a:off x="7004304" y="1778508"/>
            <a:ext cx="2020824" cy="0"/>
          </a:xfrm>
          <a:prstGeom prst="straightConnector1">
            <a:avLst/>
          </a:prstGeom>
          <a:ln w="63500" cmpd="dbl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63824" y="1357904"/>
            <a:ext cx="8503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b="1" dirty="0"/>
              <a:t>8</a:t>
            </a:r>
            <a:r>
              <a:rPr lang="en-US" sz="1000" b="1" dirty="0" smtClean="0"/>
              <a:t> </a:t>
            </a:r>
            <a:r>
              <a:rPr lang="ru-RU" sz="1000" b="1" dirty="0" smtClean="0"/>
              <a:t>человек</a:t>
            </a:r>
            <a:endParaRPr lang="ru-RU" sz="1000" b="1" dirty="0"/>
          </a:p>
        </p:txBody>
      </p:sp>
      <p:grpSp>
        <p:nvGrpSpPr>
          <p:cNvPr id="61" name="Группа 60"/>
          <p:cNvGrpSpPr/>
          <p:nvPr/>
        </p:nvGrpSpPr>
        <p:grpSpPr>
          <a:xfrm>
            <a:off x="162296" y="558784"/>
            <a:ext cx="8870284" cy="692309"/>
            <a:chOff x="162296" y="558784"/>
            <a:chExt cx="8870284" cy="692309"/>
          </a:xfrm>
        </p:grpSpPr>
        <p:sp>
          <p:nvSpPr>
            <p:cNvPr id="31" name="TextBox 30"/>
            <p:cNvSpPr txBox="1"/>
            <p:nvPr/>
          </p:nvSpPr>
          <p:spPr>
            <a:xfrm>
              <a:off x="162296" y="864906"/>
              <a:ext cx="8870284" cy="37490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cxnSp>
          <p:nvCxnSpPr>
            <p:cNvPr id="32" name="Straight Connector 3"/>
            <p:cNvCxnSpPr/>
            <p:nvPr/>
          </p:nvCxnSpPr>
          <p:spPr>
            <a:xfrm>
              <a:off x="4942994" y="628499"/>
              <a:ext cx="0" cy="6135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4"/>
            <p:cNvCxnSpPr/>
            <p:nvPr/>
          </p:nvCxnSpPr>
          <p:spPr>
            <a:xfrm>
              <a:off x="2898374" y="867192"/>
              <a:ext cx="0" cy="374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5"/>
            <p:cNvCxnSpPr/>
            <p:nvPr/>
          </p:nvCxnSpPr>
          <p:spPr>
            <a:xfrm>
              <a:off x="6987614" y="867192"/>
              <a:ext cx="0" cy="374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7"/>
            <p:cNvCxnSpPr/>
            <p:nvPr/>
          </p:nvCxnSpPr>
          <p:spPr>
            <a:xfrm>
              <a:off x="3920684" y="867192"/>
              <a:ext cx="0" cy="374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8"/>
            <p:cNvCxnSpPr/>
            <p:nvPr/>
          </p:nvCxnSpPr>
          <p:spPr>
            <a:xfrm>
              <a:off x="5965304" y="867192"/>
              <a:ext cx="0" cy="374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9"/>
            <p:cNvCxnSpPr/>
            <p:nvPr/>
          </p:nvCxnSpPr>
          <p:spPr>
            <a:xfrm>
              <a:off x="8009924" y="867192"/>
              <a:ext cx="0" cy="374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10"/>
            <p:cNvCxnSpPr/>
            <p:nvPr/>
          </p:nvCxnSpPr>
          <p:spPr>
            <a:xfrm>
              <a:off x="1876064" y="867192"/>
              <a:ext cx="0" cy="374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11"/>
            <p:cNvCxnSpPr/>
            <p:nvPr/>
          </p:nvCxnSpPr>
          <p:spPr>
            <a:xfrm>
              <a:off x="853801" y="865375"/>
              <a:ext cx="0" cy="374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12"/>
            <p:cNvCxnSpPr/>
            <p:nvPr/>
          </p:nvCxnSpPr>
          <p:spPr>
            <a:xfrm>
              <a:off x="1535294" y="859536"/>
              <a:ext cx="0" cy="374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13"/>
            <p:cNvCxnSpPr/>
            <p:nvPr/>
          </p:nvCxnSpPr>
          <p:spPr>
            <a:xfrm>
              <a:off x="2216834" y="867192"/>
              <a:ext cx="0" cy="374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14"/>
            <p:cNvCxnSpPr/>
            <p:nvPr/>
          </p:nvCxnSpPr>
          <p:spPr>
            <a:xfrm>
              <a:off x="2557604" y="867192"/>
              <a:ext cx="0" cy="374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15"/>
            <p:cNvCxnSpPr/>
            <p:nvPr/>
          </p:nvCxnSpPr>
          <p:spPr>
            <a:xfrm>
              <a:off x="3239144" y="867192"/>
              <a:ext cx="0" cy="374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18"/>
            <p:cNvCxnSpPr/>
            <p:nvPr/>
          </p:nvCxnSpPr>
          <p:spPr>
            <a:xfrm>
              <a:off x="3579914" y="867192"/>
              <a:ext cx="0" cy="374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19"/>
            <p:cNvCxnSpPr/>
            <p:nvPr/>
          </p:nvCxnSpPr>
          <p:spPr>
            <a:xfrm>
              <a:off x="4261454" y="867192"/>
              <a:ext cx="0" cy="374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2"/>
            <p:cNvCxnSpPr/>
            <p:nvPr/>
          </p:nvCxnSpPr>
          <p:spPr>
            <a:xfrm>
              <a:off x="4602224" y="867192"/>
              <a:ext cx="0" cy="374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3"/>
            <p:cNvCxnSpPr/>
            <p:nvPr/>
          </p:nvCxnSpPr>
          <p:spPr>
            <a:xfrm>
              <a:off x="5283764" y="867192"/>
              <a:ext cx="0" cy="374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24"/>
            <p:cNvCxnSpPr/>
            <p:nvPr/>
          </p:nvCxnSpPr>
          <p:spPr>
            <a:xfrm>
              <a:off x="5624534" y="867192"/>
              <a:ext cx="0" cy="374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25"/>
            <p:cNvCxnSpPr/>
            <p:nvPr/>
          </p:nvCxnSpPr>
          <p:spPr>
            <a:xfrm>
              <a:off x="6306074" y="867192"/>
              <a:ext cx="0" cy="374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6"/>
            <p:cNvCxnSpPr/>
            <p:nvPr/>
          </p:nvCxnSpPr>
          <p:spPr>
            <a:xfrm>
              <a:off x="6646844" y="867192"/>
              <a:ext cx="0" cy="374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27"/>
            <p:cNvCxnSpPr/>
            <p:nvPr/>
          </p:nvCxnSpPr>
          <p:spPr>
            <a:xfrm>
              <a:off x="7328384" y="867192"/>
              <a:ext cx="0" cy="374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28"/>
            <p:cNvCxnSpPr/>
            <p:nvPr/>
          </p:nvCxnSpPr>
          <p:spPr>
            <a:xfrm>
              <a:off x="7669154" y="867192"/>
              <a:ext cx="0" cy="374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29"/>
            <p:cNvCxnSpPr/>
            <p:nvPr/>
          </p:nvCxnSpPr>
          <p:spPr>
            <a:xfrm>
              <a:off x="8691464" y="859536"/>
              <a:ext cx="0" cy="374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30"/>
            <p:cNvCxnSpPr/>
            <p:nvPr/>
          </p:nvCxnSpPr>
          <p:spPr>
            <a:xfrm>
              <a:off x="8350694" y="867192"/>
              <a:ext cx="0" cy="374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61"/>
            <p:cNvCxnSpPr/>
            <p:nvPr/>
          </p:nvCxnSpPr>
          <p:spPr>
            <a:xfrm>
              <a:off x="1189776" y="645152"/>
              <a:ext cx="0" cy="605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63"/>
            <p:cNvCxnSpPr/>
            <p:nvPr/>
          </p:nvCxnSpPr>
          <p:spPr>
            <a:xfrm>
              <a:off x="512984" y="859536"/>
              <a:ext cx="0" cy="374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71"/>
            <p:cNvSpPr/>
            <p:nvPr/>
          </p:nvSpPr>
          <p:spPr>
            <a:xfrm>
              <a:off x="228600" y="558784"/>
              <a:ext cx="5501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4377B7"/>
                  </a:solidFill>
                </a:rPr>
                <a:t>20</a:t>
              </a:r>
              <a:r>
                <a:rPr lang="ru-RU" sz="1400" b="1" dirty="0" smtClean="0">
                  <a:solidFill>
                    <a:srgbClr val="4377B7"/>
                  </a:solidFill>
                </a:rPr>
                <a:t>20</a:t>
              </a:r>
              <a:endParaRPr lang="en-US" sz="1400" dirty="0">
                <a:solidFill>
                  <a:srgbClr val="4377B7"/>
                </a:solidFill>
              </a:endParaRPr>
            </a:p>
          </p:txBody>
        </p:sp>
        <p:sp>
          <p:nvSpPr>
            <p:cNvPr id="58" name="Rectangle 80"/>
            <p:cNvSpPr/>
            <p:nvPr/>
          </p:nvSpPr>
          <p:spPr>
            <a:xfrm>
              <a:off x="2663725" y="571917"/>
              <a:ext cx="5501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4377B7"/>
                  </a:solidFill>
                </a:rPr>
                <a:t>20</a:t>
              </a:r>
              <a:r>
                <a:rPr lang="ru-RU" sz="1400" b="1" dirty="0" smtClean="0">
                  <a:solidFill>
                    <a:srgbClr val="4377B7"/>
                  </a:solidFill>
                </a:rPr>
                <a:t>2</a:t>
              </a:r>
              <a:r>
                <a:rPr lang="en-US" sz="1400" b="1" dirty="0" smtClean="0">
                  <a:solidFill>
                    <a:srgbClr val="4377B7"/>
                  </a:solidFill>
                </a:rPr>
                <a:t>1</a:t>
              </a:r>
              <a:endParaRPr lang="en-US" sz="1400" dirty="0">
                <a:solidFill>
                  <a:srgbClr val="4377B7"/>
                </a:solidFill>
              </a:endParaRPr>
            </a:p>
          </p:txBody>
        </p:sp>
        <p:sp>
          <p:nvSpPr>
            <p:cNvPr id="59" name="Rectangle 83"/>
            <p:cNvSpPr/>
            <p:nvPr/>
          </p:nvSpPr>
          <p:spPr>
            <a:xfrm>
              <a:off x="6719498" y="571917"/>
              <a:ext cx="5501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4377B7"/>
                  </a:solidFill>
                </a:rPr>
                <a:t>20</a:t>
              </a:r>
              <a:r>
                <a:rPr lang="ru-RU" sz="1400" b="1" dirty="0" smtClean="0">
                  <a:solidFill>
                    <a:srgbClr val="4377B7"/>
                  </a:solidFill>
                </a:rPr>
                <a:t>22</a:t>
              </a:r>
              <a:endParaRPr lang="en-US" sz="1400" dirty="0">
                <a:solidFill>
                  <a:srgbClr val="4377B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0682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32065" y="-2997"/>
            <a:ext cx="78852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Авторы проекта</a:t>
            </a:r>
            <a:endParaRPr lang="en-US" altLang="ko-KR" sz="32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4128380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Евгений Зуев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Профессор Университета Иннополис</a:t>
            </a:r>
            <a:br>
              <a:rPr lang="ru-RU" dirty="0" smtClean="0"/>
            </a:br>
            <a:r>
              <a:rPr lang="ru-RU" dirty="0" smtClean="0"/>
              <a:t>40 лет опыта в индустрии ИТ</a:t>
            </a:r>
            <a:br>
              <a:rPr lang="ru-RU" dirty="0" smtClean="0"/>
            </a:br>
            <a:r>
              <a:rPr lang="ru-RU" dirty="0" smtClean="0"/>
              <a:t>Автор отечественной реализации полного стандарта С++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4104237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Алексей Канатов</a:t>
            </a:r>
            <a:br>
              <a:rPr lang="ru-RU" b="1" dirty="0" smtClean="0"/>
            </a:br>
            <a:r>
              <a:rPr lang="ru-RU" dirty="0"/>
              <a:t>Профессор Университета </a:t>
            </a:r>
            <a:r>
              <a:rPr lang="ru-RU" dirty="0" err="1"/>
              <a:t>Иннополис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30 лет опыта в индустрии ИТ</a:t>
            </a:r>
            <a:br>
              <a:rPr lang="ru-RU" dirty="0" smtClean="0"/>
            </a:br>
            <a:r>
              <a:rPr lang="ru-RU" dirty="0" smtClean="0"/>
              <a:t>Автор реализаци</a:t>
            </a:r>
            <a:r>
              <a:rPr lang="ru-RU" dirty="0"/>
              <a:t>й</a:t>
            </a:r>
            <a:r>
              <a:rPr lang="ru-RU" dirty="0" smtClean="0"/>
              <a:t> языков Ада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/>
              <a:t>E</a:t>
            </a:r>
            <a:r>
              <a:rPr lang="en-US" dirty="0" smtClean="0"/>
              <a:t>iffel</a:t>
            </a:r>
            <a:endParaRPr lang="ru-RU" dirty="0"/>
          </a:p>
        </p:txBody>
      </p:sp>
      <p:pic>
        <p:nvPicPr>
          <p:cNvPr id="5" name="Picture 2" descr="C:\Users\kanatov\Pictures\Intel\intel_executives_dec2007-3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371600"/>
            <a:ext cx="1627187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043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1905000"/>
            <a:ext cx="7924800" cy="1800493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We </a:t>
            </a:r>
            <a:r>
              <a:rPr lang="en-US" sz="4400" b="1" i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can</a:t>
            </a:r>
            <a:r>
              <a:rPr lang="en-US" sz="44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–</a:t>
            </a:r>
            <a:r>
              <a:rPr lang="ru-RU" sz="44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therefore we </a:t>
            </a:r>
            <a:r>
              <a:rPr lang="en-US" sz="4400" b="1" i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must</a:t>
            </a:r>
            <a:endParaRPr lang="ru-RU" sz="4400" b="1" i="1" dirty="0" smtClean="0">
              <a:solidFill>
                <a:srgbClr val="FF0000"/>
              </a:solidFill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  <a:p>
            <a:pPr algn="ctr"/>
            <a:endParaRPr lang="ru-RU" sz="4400" b="1" i="1" dirty="0" smtClean="0">
              <a:solidFill>
                <a:srgbClr val="FF0000"/>
              </a:solidFill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  <a:p>
            <a:pPr algn="ctr"/>
            <a:r>
              <a:rPr lang="en-US" sz="2600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© Prof </a:t>
            </a:r>
            <a:r>
              <a:rPr lang="en-US" sz="2600" dirty="0" err="1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Jürg</a:t>
            </a:r>
            <a:r>
              <a:rPr lang="en-US" sz="2600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Gutknecht, ETH Zürich</a:t>
            </a:r>
            <a:endParaRPr lang="ru-RU" sz="2600" dirty="0" smtClean="0"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39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8600" y="14335"/>
            <a:ext cx="788524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Приложение</a:t>
            </a:r>
            <a:br>
              <a:rPr lang="ru-RU" sz="32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</a:br>
            <a:r>
              <a:rPr lang="ru-RU" sz="32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Основные свойства языка (1)</a:t>
            </a:r>
            <a:endParaRPr lang="en-US" altLang="ko-KR" sz="32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3888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28600" y="14335"/>
            <a:ext cx="788524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Приложение</a:t>
            </a:r>
            <a:br>
              <a:rPr lang="ru-RU" sz="32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</a:br>
            <a:r>
              <a:rPr lang="ru-RU" sz="32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Основные свойства языка (2)</a:t>
            </a:r>
            <a:endParaRPr lang="en-US" altLang="ko-KR" sz="32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224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28600" y="14335"/>
            <a:ext cx="788524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Приложение</a:t>
            </a:r>
            <a:br>
              <a:rPr lang="ru-RU" sz="32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</a:br>
            <a:r>
              <a:rPr lang="ru-RU" sz="32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Основные свойства языка (3)</a:t>
            </a:r>
            <a:endParaRPr lang="en-US" altLang="ko-KR" sz="32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26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1"/>
          <p:cNvSpPr>
            <a:spLocks/>
          </p:cNvSpPr>
          <p:nvPr/>
        </p:nvSpPr>
        <p:spPr bwMode="auto">
          <a:xfrm>
            <a:off x="196850" y="9239"/>
            <a:ext cx="24176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ru-RU" altLang="ko-KR" sz="32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Тенденции</a:t>
            </a:r>
            <a:endParaRPr lang="ko-KR" altLang="en-US" sz="3200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</p:txBody>
      </p:sp>
      <p:grpSp>
        <p:nvGrpSpPr>
          <p:cNvPr id="3" name="그룹 116"/>
          <p:cNvGrpSpPr/>
          <p:nvPr/>
        </p:nvGrpSpPr>
        <p:grpSpPr>
          <a:xfrm>
            <a:off x="399669" y="922654"/>
            <a:ext cx="3754800" cy="630000"/>
            <a:chOff x="369888" y="790576"/>
            <a:chExt cx="3616302" cy="468000"/>
          </a:xfrm>
        </p:grpSpPr>
        <p:pic>
          <p:nvPicPr>
            <p:cNvPr id="35" name="Picture 12" descr="Picture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>
              <a:off x="457188" y="811278"/>
              <a:ext cx="3529002" cy="181375"/>
            </a:xfrm>
            <a:prstGeom prst="rect">
              <a:avLst/>
            </a:prstGeom>
            <a:noFill/>
          </p:spPr>
        </p:pic>
        <p:sp>
          <p:nvSpPr>
            <p:cNvPr id="36" name="AutoShape 11"/>
            <p:cNvSpPr>
              <a:spLocks noChangeArrowheads="1"/>
            </p:cNvSpPr>
            <p:nvPr/>
          </p:nvSpPr>
          <p:spPr bwMode="gray">
            <a:xfrm>
              <a:off x="369888" y="790576"/>
              <a:ext cx="3600000" cy="468000"/>
            </a:xfrm>
            <a:prstGeom prst="roundRect">
              <a:avLst>
                <a:gd name="adj" fmla="val 13113"/>
              </a:avLst>
            </a:prstGeom>
            <a:solidFill>
              <a:srgbClr val="4579B5"/>
            </a:solidFill>
            <a:ln w="19050" algn="ctr">
              <a:solidFill>
                <a:srgbClr val="4579B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" name="AutoShape 20">
            <a:hlinkClick r:id="" action="ppaction://noaction"/>
          </p:cNvPr>
          <p:cNvSpPr>
            <a:spLocks noChangeArrowheads="1"/>
          </p:cNvSpPr>
          <p:nvPr/>
        </p:nvSpPr>
        <p:spPr bwMode="gray">
          <a:xfrm>
            <a:off x="152400" y="1265974"/>
            <a:ext cx="8763000" cy="5363425"/>
          </a:xfrm>
          <a:prstGeom prst="roundRect">
            <a:avLst>
              <a:gd name="adj" fmla="val 2399"/>
            </a:avLst>
          </a:prstGeom>
          <a:solidFill>
            <a:srgbClr val="FFFFFF"/>
          </a:solidFill>
          <a:ln w="28575" algn="ctr">
            <a:solidFill>
              <a:srgbClr val="33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vl="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kumimoji="0" lang="ko-KR" altLang="en-US" sz="1400" b="1" kern="0" dirty="0" smtClean="0">
              <a:solidFill>
                <a:srgbClr val="003399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5" name="Text Box 29"/>
          <p:cNvSpPr txBox="1">
            <a:spLocks noChangeArrowheads="1"/>
          </p:cNvSpPr>
          <p:nvPr/>
        </p:nvSpPr>
        <p:spPr bwMode="gray">
          <a:xfrm>
            <a:off x="528638" y="927421"/>
            <a:ext cx="20026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altLang="ko-KR" sz="1600" b="1" dirty="0" smtClean="0">
                <a:solidFill>
                  <a:srgbClr val="FFFFFF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Ключевые игроки</a:t>
            </a:r>
            <a:endParaRPr lang="en-US" altLang="ko-KR" sz="1600" b="1" dirty="0">
              <a:solidFill>
                <a:srgbClr val="FFFFFF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1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1644135"/>
              </p:ext>
            </p:extLst>
          </p:nvPr>
        </p:nvGraphicFramePr>
        <p:xfrm>
          <a:off x="762000" y="1371600"/>
          <a:ext cx="7349353" cy="4235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9600" y="5740400"/>
            <a:ext cx="8090556" cy="64633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Лидеры на рынке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имеют собственные языки программирования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62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16"/>
          <p:cNvGrpSpPr/>
          <p:nvPr/>
        </p:nvGrpSpPr>
        <p:grpSpPr>
          <a:xfrm>
            <a:off x="323527" y="701494"/>
            <a:ext cx="3754800" cy="630000"/>
            <a:chOff x="369888" y="790576"/>
            <a:chExt cx="3616302" cy="468000"/>
          </a:xfrm>
        </p:grpSpPr>
        <p:pic>
          <p:nvPicPr>
            <p:cNvPr id="35" name="Picture 12" descr="Picture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>
              <a:off x="457188" y="811278"/>
              <a:ext cx="3529002" cy="181375"/>
            </a:xfrm>
            <a:prstGeom prst="rect">
              <a:avLst/>
            </a:prstGeom>
            <a:noFill/>
          </p:spPr>
        </p:pic>
        <p:sp>
          <p:nvSpPr>
            <p:cNvPr id="36" name="AutoShape 11"/>
            <p:cNvSpPr>
              <a:spLocks noChangeArrowheads="1"/>
            </p:cNvSpPr>
            <p:nvPr/>
          </p:nvSpPr>
          <p:spPr bwMode="gray">
            <a:xfrm>
              <a:off x="369888" y="790576"/>
              <a:ext cx="3600000" cy="468000"/>
            </a:xfrm>
            <a:prstGeom prst="roundRect">
              <a:avLst>
                <a:gd name="adj" fmla="val 13113"/>
              </a:avLst>
            </a:prstGeom>
            <a:solidFill>
              <a:srgbClr val="4579B5"/>
            </a:solidFill>
            <a:ln w="19050" algn="ctr">
              <a:solidFill>
                <a:srgbClr val="4579B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" name="AutoShape 20">
            <a:hlinkClick r:id="" action="ppaction://noaction"/>
          </p:cNvPr>
          <p:cNvSpPr>
            <a:spLocks noChangeArrowheads="1"/>
          </p:cNvSpPr>
          <p:nvPr/>
        </p:nvSpPr>
        <p:spPr bwMode="gray">
          <a:xfrm>
            <a:off x="323527" y="1096698"/>
            <a:ext cx="8668073" cy="5199828"/>
          </a:xfrm>
          <a:prstGeom prst="roundRect">
            <a:avLst>
              <a:gd name="adj" fmla="val 2399"/>
            </a:avLst>
          </a:prstGeom>
          <a:solidFill>
            <a:srgbClr val="FFFFFF"/>
          </a:solidFill>
          <a:ln w="28575" algn="ctr">
            <a:solidFill>
              <a:srgbClr val="336699"/>
            </a:solidFill>
            <a:round/>
            <a:headEnd/>
            <a:tailEnd/>
          </a:ln>
          <a:effectLst/>
        </p:spPr>
        <p:txBody>
          <a:bodyPr wrap="square" anchor="ctr"/>
          <a:lstStyle/>
          <a:p>
            <a:endParaRPr lang="ru-RU" sz="1600" dirty="0"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45" name="Text Box 29"/>
          <p:cNvSpPr txBox="1">
            <a:spLocks noChangeArrowheads="1"/>
          </p:cNvSpPr>
          <p:nvPr/>
        </p:nvSpPr>
        <p:spPr bwMode="gray">
          <a:xfrm>
            <a:off x="414170" y="758144"/>
            <a:ext cx="13040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altLang="ko-KR" sz="1600" b="1" dirty="0" smtClean="0">
                <a:solidFill>
                  <a:srgbClr val="FFFFFF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История …</a:t>
            </a:r>
            <a:endParaRPr lang="en-US" altLang="ko-KR" sz="1600" b="1" dirty="0">
              <a:solidFill>
                <a:srgbClr val="FFFFFF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9668" y="1331494"/>
            <a:ext cx="843953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en-US" sz="1600" dirty="0">
                <a:solidFill>
                  <a:srgbClr val="FF0000"/>
                </a:solidFill>
                <a:ea typeface="Malgun Gothic" pitchFamily="34" charset="-127"/>
                <a:cs typeface="Arial" pitchFamily="34" charset="0"/>
              </a:rPr>
              <a:t>Google</a:t>
            </a:r>
            <a:r>
              <a:rPr lang="en-US" sz="1600" dirty="0">
                <a:ea typeface="Malgun Gothic" pitchFamily="34" charset="-127"/>
                <a:cs typeface="Arial" pitchFamily="34" charset="0"/>
              </a:rPr>
              <a:t>:</a:t>
            </a:r>
            <a:br>
              <a:rPr lang="en-US" sz="1600" dirty="0">
                <a:ea typeface="Malgun Gothic" pitchFamily="34" charset="-127"/>
                <a:cs typeface="Arial" pitchFamily="34" charset="0"/>
              </a:rPr>
            </a:br>
            <a:r>
              <a:rPr lang="en-US" sz="1600" dirty="0" smtClean="0">
                <a:solidFill>
                  <a:srgbClr val="0000FF"/>
                </a:solidFill>
                <a:ea typeface="Malgun Gothic" pitchFamily="34" charset="-127"/>
                <a:cs typeface="Arial" pitchFamily="34" charset="0"/>
              </a:rPr>
              <a:t>2009 </a:t>
            </a:r>
            <a:r>
              <a:rPr lang="en-US" sz="1600" b="1" dirty="0">
                <a:ea typeface="Malgun Gothic" pitchFamily="34" charset="-127"/>
                <a:cs typeface="Arial" pitchFamily="34" charset="0"/>
              </a:rPr>
              <a:t>Go</a:t>
            </a:r>
            <a:r>
              <a:rPr lang="en-US" sz="1600" dirty="0">
                <a:ea typeface="Malgun Gothic" pitchFamily="34" charset="-127"/>
                <a:cs typeface="Arial" pitchFamily="34" charset="0"/>
              </a:rPr>
              <a:t> – </a:t>
            </a:r>
            <a:r>
              <a:rPr lang="ru-RU" sz="1600" dirty="0" smtClean="0">
                <a:ea typeface="Malgun Gothic" pitchFamily="34" charset="-127"/>
                <a:cs typeface="Arial" pitchFamily="34" charset="0"/>
              </a:rPr>
              <a:t>язык для разработки серверных</a:t>
            </a:r>
            <a:r>
              <a:rPr lang="en-US" sz="1600" dirty="0" smtClean="0">
                <a:ea typeface="Malgun Gothic" pitchFamily="34" charset="-127"/>
                <a:cs typeface="Arial" pitchFamily="34" charset="0"/>
              </a:rPr>
              <a:t> </a:t>
            </a:r>
            <a:r>
              <a:rPr lang="ru-RU" sz="1600" dirty="0" smtClean="0">
                <a:ea typeface="Malgun Gothic" pitchFamily="34" charset="-127"/>
                <a:cs typeface="Arial" pitchFamily="34" charset="0"/>
              </a:rPr>
              <a:t>приложений</a:t>
            </a:r>
            <a:r>
              <a:rPr lang="en-US" sz="1600" dirty="0" smtClean="0">
                <a:ea typeface="Malgun Gothic" pitchFamily="34" charset="-127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-&gt; </a:t>
            </a:r>
            <a:r>
              <a:rPr lang="ru-RU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Язык общего назначения</a:t>
            </a:r>
            <a:r>
              <a:rPr lang="en-US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; </a:t>
            </a:r>
            <a:r>
              <a:rPr lang="ru-RU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легковесная модель параллелизма</a:t>
            </a:r>
            <a:r>
              <a:rPr lang="en-US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; </a:t>
            </a:r>
            <a:r>
              <a:rPr lang="ru-RU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надежность</a:t>
            </a:r>
            <a:r>
              <a:rPr lang="en-US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; </a:t>
            </a:r>
            <a:r>
              <a:rPr lang="ru-RU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производительность</a:t>
            </a:r>
            <a:r>
              <a:rPr lang="en-US" sz="1600" dirty="0">
                <a:ea typeface="Malgun Gothic" pitchFamily="34" charset="-127"/>
                <a:cs typeface="Arial" pitchFamily="34" charset="0"/>
              </a:rPr>
              <a:t/>
            </a:r>
            <a:br>
              <a:rPr lang="en-US" sz="1600" dirty="0">
                <a:ea typeface="Malgun Gothic" pitchFamily="34" charset="-127"/>
                <a:cs typeface="Arial" pitchFamily="34" charset="0"/>
              </a:rPr>
            </a:br>
            <a:r>
              <a:rPr lang="en-US" sz="1600" dirty="0" smtClean="0">
                <a:solidFill>
                  <a:srgbClr val="0000FF"/>
                </a:solidFill>
                <a:ea typeface="Malgun Gothic" pitchFamily="34" charset="-127"/>
                <a:cs typeface="Arial" pitchFamily="34" charset="0"/>
              </a:rPr>
              <a:t>2011 </a:t>
            </a:r>
            <a:r>
              <a:rPr lang="en-US" sz="1600" b="1" dirty="0">
                <a:ea typeface="Malgun Gothic" pitchFamily="34" charset="-127"/>
                <a:cs typeface="Arial" pitchFamily="34" charset="0"/>
              </a:rPr>
              <a:t>Dart</a:t>
            </a:r>
            <a:r>
              <a:rPr lang="en-US" sz="1600" dirty="0">
                <a:ea typeface="Malgun Gothic" pitchFamily="34" charset="-127"/>
                <a:cs typeface="Arial" pitchFamily="34" charset="0"/>
              </a:rPr>
              <a:t> – </a:t>
            </a:r>
            <a:r>
              <a:rPr lang="ru-RU" sz="1600" dirty="0" smtClean="0">
                <a:ea typeface="Malgun Gothic" pitchFamily="34" charset="-127"/>
                <a:cs typeface="Arial" pitchFamily="34" charset="0"/>
              </a:rPr>
              <a:t>замена </a:t>
            </a:r>
            <a:r>
              <a:rPr lang="en-US" sz="1600" dirty="0" smtClean="0">
                <a:ea typeface="Malgun Gothic" pitchFamily="34" charset="-127"/>
                <a:cs typeface="Arial" pitchFamily="34" charset="0"/>
              </a:rPr>
              <a:t>JavaScript </a:t>
            </a:r>
            <a:r>
              <a:rPr lang="en-US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-&gt; </a:t>
            </a:r>
            <a:r>
              <a:rPr lang="ru-RU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Производительнее и надежнее, чем </a:t>
            </a:r>
            <a:r>
              <a:rPr lang="en-US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JavaScript</a:t>
            </a:r>
            <a:endParaRPr lang="en-US" sz="1600" dirty="0">
              <a:solidFill>
                <a:srgbClr val="0000CC"/>
              </a:solidFill>
              <a:ea typeface="Malgun Gothic" pitchFamily="34" charset="-127"/>
              <a:cs typeface="Arial" pitchFamily="34" charset="0"/>
            </a:endParaRPr>
          </a:p>
          <a:p>
            <a:pPr eaLnBrk="0" latinLnBrk="0" hangingPunct="0"/>
            <a:r>
              <a:rPr lang="en-US" sz="1600" dirty="0">
                <a:solidFill>
                  <a:srgbClr val="FF0000"/>
                </a:solidFill>
                <a:ea typeface="Malgun Gothic" pitchFamily="34" charset="-127"/>
                <a:cs typeface="Arial" pitchFamily="34" charset="0"/>
              </a:rPr>
              <a:t>Mozilla</a:t>
            </a:r>
            <a:r>
              <a:rPr lang="en-US" sz="1600" dirty="0">
                <a:ea typeface="Malgun Gothic" pitchFamily="34" charset="-127"/>
                <a:cs typeface="Arial" pitchFamily="34" charset="0"/>
              </a:rPr>
              <a:t>:</a:t>
            </a:r>
            <a:br>
              <a:rPr lang="en-US" sz="1600" dirty="0">
                <a:ea typeface="Malgun Gothic" pitchFamily="34" charset="-127"/>
                <a:cs typeface="Arial" pitchFamily="34" charset="0"/>
              </a:rPr>
            </a:br>
            <a:r>
              <a:rPr lang="en-US" sz="1600" dirty="0" smtClean="0">
                <a:solidFill>
                  <a:srgbClr val="0000FF"/>
                </a:solidFill>
                <a:ea typeface="Malgun Gothic" pitchFamily="34" charset="-127"/>
                <a:cs typeface="Arial" pitchFamily="34" charset="0"/>
              </a:rPr>
              <a:t>2010 </a:t>
            </a:r>
            <a:r>
              <a:rPr lang="en-US" sz="1600" b="1" dirty="0">
                <a:ea typeface="Malgun Gothic" pitchFamily="34" charset="-127"/>
                <a:cs typeface="Arial" pitchFamily="34" charset="0"/>
              </a:rPr>
              <a:t>Rust</a:t>
            </a:r>
            <a:r>
              <a:rPr lang="en-US" sz="1600" dirty="0">
                <a:ea typeface="Malgun Gothic" pitchFamily="34" charset="-127"/>
                <a:cs typeface="Arial" pitchFamily="34" charset="0"/>
              </a:rPr>
              <a:t> – </a:t>
            </a:r>
            <a:r>
              <a:rPr lang="ru-RU" sz="1600" dirty="0" smtClean="0">
                <a:ea typeface="Malgun Gothic" pitchFamily="34" charset="-127"/>
                <a:cs typeface="Arial" pitchFamily="34" charset="0"/>
              </a:rPr>
              <a:t>язык для многоядерных устройств</a:t>
            </a:r>
            <a:r>
              <a:rPr lang="en-US" sz="1600" dirty="0" smtClean="0">
                <a:ea typeface="Malgun Gothic" pitchFamily="34" charset="-127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-&gt; </a:t>
            </a:r>
            <a:r>
              <a:rPr lang="ru-RU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Параллелизм</a:t>
            </a:r>
            <a:r>
              <a:rPr lang="en-US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; </a:t>
            </a:r>
            <a:r>
              <a:rPr lang="ru-RU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производительность </a:t>
            </a:r>
            <a:endParaRPr lang="en-US" sz="1600" dirty="0">
              <a:solidFill>
                <a:srgbClr val="0000CC"/>
              </a:solidFill>
              <a:ea typeface="Malgun Gothic" pitchFamily="34" charset="-127"/>
              <a:cs typeface="Arial" pitchFamily="34" charset="0"/>
            </a:endParaRPr>
          </a:p>
          <a:p>
            <a:pPr eaLnBrk="0" latinLnBrk="0" hangingPunct="0"/>
            <a:r>
              <a:rPr lang="en-US" sz="1600" dirty="0">
                <a:solidFill>
                  <a:srgbClr val="FF0000"/>
                </a:solidFill>
                <a:ea typeface="Malgun Gothic" pitchFamily="34" charset="-127"/>
                <a:cs typeface="Arial" pitchFamily="34" charset="0"/>
              </a:rPr>
              <a:t>Apple</a:t>
            </a:r>
            <a:r>
              <a:rPr lang="en-US" sz="1600" dirty="0">
                <a:ea typeface="Malgun Gothic" pitchFamily="34" charset="-127"/>
                <a:cs typeface="Arial" pitchFamily="34" charset="0"/>
              </a:rPr>
              <a:t>:</a:t>
            </a:r>
            <a:br>
              <a:rPr lang="en-US" sz="1600" dirty="0">
                <a:ea typeface="Malgun Gothic" pitchFamily="34" charset="-127"/>
                <a:cs typeface="Arial" pitchFamily="34" charset="0"/>
              </a:rPr>
            </a:br>
            <a:r>
              <a:rPr lang="en-US" sz="1600" dirty="0" smtClean="0">
                <a:solidFill>
                  <a:srgbClr val="0000FF"/>
                </a:solidFill>
                <a:ea typeface="Malgun Gothic" pitchFamily="34" charset="-127"/>
                <a:cs typeface="Arial" pitchFamily="34" charset="0"/>
              </a:rPr>
              <a:t>2014 </a:t>
            </a:r>
            <a:r>
              <a:rPr lang="en-US" sz="1600" b="1" dirty="0">
                <a:ea typeface="Malgun Gothic" pitchFamily="34" charset="-127"/>
                <a:cs typeface="Arial" pitchFamily="34" charset="0"/>
              </a:rPr>
              <a:t>Swift</a:t>
            </a:r>
            <a:r>
              <a:rPr lang="en-US" sz="1600" dirty="0">
                <a:ea typeface="Malgun Gothic" pitchFamily="34" charset="-127"/>
                <a:cs typeface="Arial" pitchFamily="34" charset="0"/>
              </a:rPr>
              <a:t> </a:t>
            </a:r>
            <a:r>
              <a:rPr lang="ru-RU" sz="1600" dirty="0" smtClean="0">
                <a:ea typeface="Malgun Gothic" pitchFamily="34" charset="-127"/>
                <a:cs typeface="Arial" pitchFamily="34" charset="0"/>
              </a:rPr>
              <a:t>– замена </a:t>
            </a:r>
            <a:r>
              <a:rPr lang="en-US" sz="1600" dirty="0" smtClean="0">
                <a:ea typeface="Malgun Gothic" pitchFamily="34" charset="-127"/>
                <a:cs typeface="Arial" pitchFamily="34" charset="0"/>
              </a:rPr>
              <a:t>Objective </a:t>
            </a:r>
            <a:r>
              <a:rPr lang="en-US" sz="1600" dirty="0">
                <a:ea typeface="Malgun Gothic" pitchFamily="34" charset="-127"/>
                <a:cs typeface="Arial" pitchFamily="34" charset="0"/>
              </a:rPr>
              <a:t>C </a:t>
            </a:r>
            <a:r>
              <a:rPr lang="en-US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-&gt; </a:t>
            </a:r>
            <a:r>
              <a:rPr lang="ru-RU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замена устаревшего языка</a:t>
            </a:r>
            <a:r>
              <a:rPr lang="en-US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 </a:t>
            </a:r>
            <a:endParaRPr lang="en-US" sz="1600" b="1" dirty="0">
              <a:solidFill>
                <a:srgbClr val="0000CC"/>
              </a:solidFill>
              <a:ea typeface="Malgun Gothic" pitchFamily="34" charset="-127"/>
              <a:cs typeface="Arial" pitchFamily="34" charset="0"/>
            </a:endParaRPr>
          </a:p>
          <a:p>
            <a:pPr eaLnBrk="0" latinLnBrk="0" hangingPunct="0"/>
            <a:r>
              <a:rPr lang="en-US" sz="1600" dirty="0">
                <a:solidFill>
                  <a:srgbClr val="FF0000"/>
                </a:solidFill>
                <a:ea typeface="Malgun Gothic" pitchFamily="34" charset="-127"/>
                <a:cs typeface="Arial" pitchFamily="34" charset="0"/>
              </a:rPr>
              <a:t>Facebook:</a:t>
            </a:r>
            <a:br>
              <a:rPr lang="en-US" sz="1600" dirty="0">
                <a:solidFill>
                  <a:srgbClr val="FF0000"/>
                </a:solidFill>
                <a:ea typeface="Malgun Gothic" pitchFamily="34" charset="-127"/>
                <a:cs typeface="Arial" pitchFamily="34" charset="0"/>
              </a:rPr>
            </a:br>
            <a:r>
              <a:rPr lang="en-US" sz="1600" dirty="0" smtClean="0">
                <a:solidFill>
                  <a:srgbClr val="0000FF"/>
                </a:solidFill>
                <a:ea typeface="Malgun Gothic" pitchFamily="34" charset="-127"/>
                <a:cs typeface="Arial" pitchFamily="34" charset="0"/>
              </a:rPr>
              <a:t>2014 </a:t>
            </a:r>
            <a:r>
              <a:rPr lang="en-US" sz="1600" b="1" dirty="0">
                <a:ea typeface="Malgun Gothic" pitchFamily="34" charset="-127"/>
                <a:cs typeface="Arial" pitchFamily="34" charset="0"/>
              </a:rPr>
              <a:t>Hack</a:t>
            </a:r>
            <a:r>
              <a:rPr lang="en-US" sz="1600" dirty="0">
                <a:ea typeface="Malgun Gothic" pitchFamily="34" charset="-127"/>
                <a:cs typeface="Arial" pitchFamily="34" charset="0"/>
              </a:rPr>
              <a:t> </a:t>
            </a:r>
            <a:r>
              <a:rPr lang="ru-RU" sz="1600" dirty="0" smtClean="0">
                <a:ea typeface="Malgun Gothic" pitchFamily="34" charset="-127"/>
                <a:cs typeface="Arial" pitchFamily="34" charset="0"/>
              </a:rPr>
              <a:t>– замена </a:t>
            </a:r>
            <a:r>
              <a:rPr lang="en-US" sz="1600" dirty="0" smtClean="0">
                <a:ea typeface="Malgun Gothic" pitchFamily="34" charset="-127"/>
                <a:cs typeface="Arial" pitchFamily="34" charset="0"/>
              </a:rPr>
              <a:t>PHP </a:t>
            </a:r>
            <a:r>
              <a:rPr lang="en-US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-&gt; </a:t>
            </a:r>
            <a:r>
              <a:rPr lang="ru-RU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более надежная замена </a:t>
            </a:r>
            <a:r>
              <a:rPr lang="en-US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PHP</a:t>
            </a:r>
            <a:r>
              <a:rPr lang="en-US" sz="1600" dirty="0">
                <a:solidFill>
                  <a:srgbClr val="FF0000"/>
                </a:solidFill>
                <a:ea typeface="Malgun Gothic" pitchFamily="34" charset="-127"/>
                <a:cs typeface="Arial" pitchFamily="34" charset="0"/>
              </a:rPr>
              <a:t/>
            </a:r>
            <a:br>
              <a:rPr lang="en-US" sz="1600" dirty="0">
                <a:solidFill>
                  <a:srgbClr val="FF0000"/>
                </a:solidFill>
                <a:ea typeface="Malgun Gothic" pitchFamily="34" charset="-127"/>
                <a:cs typeface="Arial" pitchFamily="34" charset="0"/>
              </a:rPr>
            </a:br>
            <a:r>
              <a:rPr lang="en-US" sz="1600" dirty="0" err="1">
                <a:solidFill>
                  <a:srgbClr val="FF0000"/>
                </a:solidFill>
                <a:ea typeface="Malgun Gothic" pitchFamily="34" charset="-127"/>
                <a:cs typeface="Arial" pitchFamily="34" charset="0"/>
              </a:rPr>
              <a:t>RedHat</a:t>
            </a:r>
            <a:r>
              <a:rPr lang="en-US" sz="1600" dirty="0">
                <a:ea typeface="Malgun Gothic" pitchFamily="34" charset="-127"/>
                <a:cs typeface="Arial" pitchFamily="34" charset="0"/>
              </a:rPr>
              <a:t>:</a:t>
            </a:r>
            <a:r>
              <a:rPr lang="en-US" sz="1600" b="1" dirty="0">
                <a:ea typeface="Malgun Gothic" pitchFamily="34" charset="-127"/>
                <a:cs typeface="Arial" pitchFamily="34" charset="0"/>
              </a:rPr>
              <a:t/>
            </a:r>
            <a:br>
              <a:rPr lang="en-US" sz="1600" b="1" dirty="0">
                <a:ea typeface="Malgun Gothic" pitchFamily="34" charset="-127"/>
                <a:cs typeface="Arial" pitchFamily="34" charset="0"/>
              </a:rPr>
            </a:br>
            <a:r>
              <a:rPr lang="en-US" sz="1600" dirty="0" smtClean="0">
                <a:solidFill>
                  <a:srgbClr val="0000FF"/>
                </a:solidFill>
                <a:ea typeface="Malgun Gothic" pitchFamily="34" charset="-127"/>
                <a:cs typeface="Arial" pitchFamily="34" charset="0"/>
              </a:rPr>
              <a:t>2011 </a:t>
            </a:r>
            <a:r>
              <a:rPr lang="en-US" sz="1600" b="1" dirty="0">
                <a:ea typeface="Malgun Gothic" pitchFamily="34" charset="-127"/>
                <a:cs typeface="Arial" pitchFamily="34" charset="0"/>
              </a:rPr>
              <a:t>Ceylon</a:t>
            </a:r>
            <a:r>
              <a:rPr lang="en-US" sz="1600" dirty="0">
                <a:ea typeface="Malgun Gothic" pitchFamily="34" charset="-127"/>
                <a:cs typeface="Arial" pitchFamily="34" charset="0"/>
              </a:rPr>
              <a:t> - </a:t>
            </a:r>
            <a:r>
              <a:rPr lang="en-US" sz="1600" dirty="0" smtClean="0">
                <a:ea typeface="Malgun Gothic" pitchFamily="34" charset="-127"/>
                <a:cs typeface="Arial" pitchFamily="34" charset="0"/>
              </a:rPr>
              <a:t>“</a:t>
            </a:r>
            <a:r>
              <a:rPr lang="ru-RU" sz="1600" dirty="0" smtClean="0">
                <a:ea typeface="Malgun Gothic" pitchFamily="34" charset="-127"/>
                <a:cs typeface="Arial" pitchFamily="34" charset="0"/>
              </a:rPr>
              <a:t>упрощенная </a:t>
            </a:r>
            <a:r>
              <a:rPr lang="en-US" sz="1600" dirty="0" smtClean="0">
                <a:ea typeface="Malgun Gothic" pitchFamily="34" charset="-127"/>
                <a:cs typeface="Arial" pitchFamily="34" charset="0"/>
              </a:rPr>
              <a:t>Java</a:t>
            </a:r>
            <a:r>
              <a:rPr lang="en-US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” -&gt; </a:t>
            </a:r>
            <a:r>
              <a:rPr lang="ru-RU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замена ставшего сложным языка</a:t>
            </a:r>
            <a:r>
              <a:rPr lang="en-US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 </a:t>
            </a:r>
            <a:r>
              <a:rPr lang="en-US" sz="1600" dirty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(Java)</a:t>
            </a:r>
          </a:p>
          <a:p>
            <a:pPr eaLnBrk="0" latinLnBrk="0" hangingPunct="0"/>
            <a:r>
              <a:rPr lang="en-US" sz="1600" dirty="0">
                <a:solidFill>
                  <a:srgbClr val="FF0000"/>
                </a:solidFill>
                <a:ea typeface="Malgun Gothic" pitchFamily="34" charset="-127"/>
                <a:cs typeface="Arial" pitchFamily="34" charset="0"/>
              </a:rPr>
              <a:t>Microsoft</a:t>
            </a:r>
            <a:r>
              <a:rPr lang="en-US" sz="1600" dirty="0">
                <a:ea typeface="Malgun Gothic" pitchFamily="34" charset="-127"/>
                <a:cs typeface="Arial" pitchFamily="34" charset="0"/>
              </a:rPr>
              <a:t>:</a:t>
            </a:r>
            <a:br>
              <a:rPr lang="en-US" sz="1600" dirty="0">
                <a:ea typeface="Malgun Gothic" pitchFamily="34" charset="-127"/>
                <a:cs typeface="Arial" pitchFamily="34" charset="0"/>
              </a:rPr>
            </a:br>
            <a:r>
              <a:rPr lang="en-US" sz="1600" dirty="0" smtClean="0">
                <a:solidFill>
                  <a:srgbClr val="0000FF"/>
                </a:solidFill>
                <a:ea typeface="Malgun Gothic" pitchFamily="34" charset="-127"/>
                <a:cs typeface="Arial" pitchFamily="34" charset="0"/>
              </a:rPr>
              <a:t>2012 </a:t>
            </a:r>
            <a:r>
              <a:rPr lang="en-US" sz="1600" b="1" dirty="0" err="1">
                <a:ea typeface="Malgun Gothic" pitchFamily="34" charset="-127"/>
                <a:cs typeface="Arial" pitchFamily="34" charset="0"/>
              </a:rPr>
              <a:t>TypeScript</a:t>
            </a:r>
            <a:r>
              <a:rPr lang="en-US" sz="1600" dirty="0">
                <a:ea typeface="Malgun Gothic" pitchFamily="34" charset="-127"/>
                <a:cs typeface="Arial" pitchFamily="34" charset="0"/>
              </a:rPr>
              <a:t> - </a:t>
            </a:r>
            <a:r>
              <a:rPr lang="en-US" sz="1600" dirty="0" smtClean="0">
                <a:ea typeface="Malgun Gothic" pitchFamily="34" charset="-127"/>
                <a:cs typeface="Arial" pitchFamily="34" charset="0"/>
              </a:rPr>
              <a:t>“</a:t>
            </a:r>
            <a:r>
              <a:rPr lang="ru-RU" sz="1600" dirty="0" smtClean="0">
                <a:ea typeface="Malgun Gothic" pitchFamily="34" charset="-127"/>
                <a:cs typeface="Arial" pitchFamily="34" charset="0"/>
              </a:rPr>
              <a:t>улучшенный</a:t>
            </a:r>
            <a:r>
              <a:rPr lang="en-US" sz="1600" dirty="0" smtClean="0">
                <a:ea typeface="Malgun Gothic" pitchFamily="34" charset="-127"/>
                <a:cs typeface="Arial" pitchFamily="34" charset="0"/>
              </a:rPr>
              <a:t> </a:t>
            </a:r>
            <a:r>
              <a:rPr lang="en-US" sz="1600" dirty="0">
                <a:ea typeface="Malgun Gothic" pitchFamily="34" charset="-127"/>
                <a:cs typeface="Arial" pitchFamily="34" charset="0"/>
              </a:rPr>
              <a:t>JavaScript” </a:t>
            </a:r>
            <a:r>
              <a:rPr lang="en-US" sz="1600" dirty="0" smtClean="0">
                <a:ea typeface="Malgun Gothic" pitchFamily="34" charset="-127"/>
                <a:cs typeface="Arial" pitchFamily="34" charset="0"/>
              </a:rPr>
              <a:t>(</a:t>
            </a:r>
            <a:r>
              <a:rPr lang="ru-RU" sz="1600" dirty="0" smtClean="0">
                <a:ea typeface="Malgun Gothic" pitchFamily="34" charset="-127"/>
                <a:cs typeface="Arial" pitchFamily="34" charset="0"/>
              </a:rPr>
              <a:t>строгая типизация</a:t>
            </a:r>
            <a:r>
              <a:rPr lang="en-US" sz="1600" dirty="0" smtClean="0">
                <a:ea typeface="Malgun Gothic" pitchFamily="34" charset="-127"/>
                <a:cs typeface="Arial" pitchFamily="34" charset="0"/>
              </a:rPr>
              <a:t>…) </a:t>
            </a:r>
            <a:r>
              <a:rPr lang="en-US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-&gt; </a:t>
            </a:r>
            <a:r>
              <a:rPr lang="ru-RU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Быстрее и надежнее чем </a:t>
            </a:r>
            <a:r>
              <a:rPr lang="en-US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 </a:t>
            </a:r>
            <a:r>
              <a:rPr lang="en-US" sz="1600" dirty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JavaScript </a:t>
            </a:r>
          </a:p>
          <a:p>
            <a:pPr eaLnBrk="0" latinLnBrk="0" hangingPunct="0"/>
            <a:r>
              <a:rPr lang="en-US" sz="1600" dirty="0" err="1" smtClean="0">
                <a:solidFill>
                  <a:srgbClr val="FF0000"/>
                </a:solidFill>
                <a:ea typeface="Malgun Gothic" pitchFamily="34" charset="-127"/>
                <a:cs typeface="Arial" pitchFamily="34" charset="0"/>
              </a:rPr>
              <a:t>JetBrains</a:t>
            </a:r>
            <a:r>
              <a:rPr lang="en-US" sz="1600" dirty="0" smtClean="0">
                <a:ea typeface="Malgun Gothic" pitchFamily="34" charset="-127"/>
                <a:cs typeface="Arial" pitchFamily="34" charset="0"/>
              </a:rPr>
              <a:t>:</a:t>
            </a:r>
            <a:r>
              <a:rPr lang="en-US" sz="1600" dirty="0">
                <a:ea typeface="Malgun Gothic" pitchFamily="34" charset="-127"/>
                <a:cs typeface="Arial" pitchFamily="34" charset="0"/>
              </a:rPr>
              <a:t/>
            </a:r>
            <a:br>
              <a:rPr lang="en-US" sz="1600" dirty="0">
                <a:ea typeface="Malgun Gothic" pitchFamily="34" charset="-127"/>
                <a:cs typeface="Arial" pitchFamily="34" charset="0"/>
              </a:rPr>
            </a:br>
            <a:r>
              <a:rPr lang="en-US" sz="1600" dirty="0" smtClean="0">
                <a:solidFill>
                  <a:srgbClr val="0000FF"/>
                </a:solidFill>
                <a:ea typeface="Malgun Gothic" pitchFamily="34" charset="-127"/>
                <a:cs typeface="Arial" pitchFamily="34" charset="0"/>
              </a:rPr>
              <a:t>2011 </a:t>
            </a:r>
            <a:r>
              <a:rPr lang="en-US" sz="1600" b="1" dirty="0" err="1">
                <a:ea typeface="Malgun Gothic" pitchFamily="34" charset="-127"/>
                <a:cs typeface="Arial" pitchFamily="34" charset="0"/>
              </a:rPr>
              <a:t>Kotlin</a:t>
            </a:r>
            <a:r>
              <a:rPr lang="en-US" sz="1600" dirty="0">
                <a:ea typeface="Malgun Gothic" pitchFamily="34" charset="-127"/>
                <a:cs typeface="Arial" pitchFamily="34" charset="0"/>
              </a:rPr>
              <a:t> </a:t>
            </a:r>
            <a:r>
              <a:rPr lang="en-US" sz="1600" dirty="0" smtClean="0">
                <a:ea typeface="Malgun Gothic" pitchFamily="34" charset="-127"/>
                <a:cs typeface="Arial" pitchFamily="34" charset="0"/>
              </a:rPr>
              <a:t>– </a:t>
            </a:r>
            <a:r>
              <a:rPr lang="ru-RU" sz="1600" dirty="0" smtClean="0">
                <a:ea typeface="Malgun Gothic" pitchFamily="34" charset="-127"/>
                <a:cs typeface="Arial" pitchFamily="34" charset="0"/>
              </a:rPr>
              <a:t>более удобная замена </a:t>
            </a:r>
            <a:r>
              <a:rPr lang="en-US" sz="1600" dirty="0" smtClean="0">
                <a:ea typeface="Malgun Gothic" pitchFamily="34" charset="-127"/>
                <a:cs typeface="Arial" pitchFamily="34" charset="0"/>
              </a:rPr>
              <a:t>Java </a:t>
            </a:r>
            <a:endParaRPr lang="ru-RU" dirty="0"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9" name="제목 21"/>
          <p:cNvSpPr>
            <a:spLocks/>
          </p:cNvSpPr>
          <p:nvPr/>
        </p:nvSpPr>
        <p:spPr bwMode="auto">
          <a:xfrm>
            <a:off x="76200" y="34341"/>
            <a:ext cx="18998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ru-RU" altLang="ko-KR" sz="32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История</a:t>
            </a:r>
            <a:endParaRPr lang="ko-KR" altLang="en-US" sz="3200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4156" y="5562600"/>
            <a:ext cx="8090556" cy="92333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Компании вынуждены решать проблемы надежности, стоимости разработки и дифференцирования за счет собственных языков программирования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18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17161"/>
            <a:ext cx="8229601" cy="1031051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Потребности</a:t>
            </a:r>
            <a:r>
              <a:rPr lang="en-US" sz="32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</a:t>
            </a:r>
            <a:r>
              <a:rPr lang="ru-RU" sz="32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и решения</a:t>
            </a:r>
            <a:r>
              <a:rPr lang="en-US" sz="32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:</a:t>
            </a:r>
            <a:r>
              <a:rPr lang="ru-RU" sz="32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/>
            </a:r>
            <a:br>
              <a:rPr lang="ru-RU" sz="32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</a:br>
            <a:r>
              <a:rPr lang="ru-RU" sz="32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                   </a:t>
            </a:r>
            <a:r>
              <a:rPr lang="en-US" sz="32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</a:t>
            </a:r>
            <a:r>
              <a:rPr lang="ru-RU" sz="32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основные принципы</a:t>
            </a:r>
            <a:endParaRPr lang="en-US" sz="3200" b="1" dirty="0" smtClean="0">
              <a:solidFill>
                <a:srgbClr val="FF0000"/>
              </a:solidFill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3258650778"/>
              </p:ext>
            </p:extLst>
          </p:nvPr>
        </p:nvGraphicFramePr>
        <p:xfrm>
          <a:off x="152400" y="1083651"/>
          <a:ext cx="8839200" cy="4585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6722" y="5740400"/>
            <a:ext cx="8090556" cy="64633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Разработано описание языка, который решает большинство задач, стоящих перед разработчиками программного обеспечения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24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644" y="24711"/>
            <a:ext cx="8890106" cy="538609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Потребности</a:t>
            </a:r>
            <a:r>
              <a:rPr lang="en-US" sz="32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</a:t>
            </a:r>
            <a:r>
              <a:rPr lang="ru-RU" sz="32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и решения</a:t>
            </a:r>
            <a:r>
              <a:rPr lang="en-US" sz="32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: </a:t>
            </a:r>
            <a:r>
              <a:rPr lang="ru-RU" sz="32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свойства языка</a:t>
            </a:r>
            <a:endParaRPr lang="en-US" sz="3200" b="1" dirty="0" smtClean="0">
              <a:solidFill>
                <a:srgbClr val="FF0000"/>
              </a:solidFill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841512962"/>
              </p:ext>
            </p:extLst>
          </p:nvPr>
        </p:nvGraphicFramePr>
        <p:xfrm>
          <a:off x="96104" y="609600"/>
          <a:ext cx="8928992" cy="6263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164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32065" y="-2997"/>
            <a:ext cx="78852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Ожидаемые преимущества</a:t>
            </a:r>
            <a:endParaRPr lang="en-US" altLang="ko-KR" sz="32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4055407959"/>
              </p:ext>
            </p:extLst>
          </p:nvPr>
        </p:nvGraphicFramePr>
        <p:xfrm>
          <a:off x="94307" y="685800"/>
          <a:ext cx="8960296" cy="5932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978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32065" y="-2997"/>
            <a:ext cx="78852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Модель компиляции и выполнения</a:t>
            </a:r>
            <a:endParaRPr lang="en-US" altLang="ko-KR" sz="32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8666" y="1068393"/>
            <a:ext cx="1600200" cy="7078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 eaLnBrk="0" latinLnBrk="0" hangingPunct="0"/>
            <a:r>
              <a:rPr lang="ru-RU" sz="2000" b="1" dirty="0" smtClean="0">
                <a:ea typeface="HY견고딕" pitchFamily="18" charset="-127"/>
                <a:cs typeface="Arial" pitchFamily="34" charset="0"/>
              </a:rPr>
              <a:t>Исходная программа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79030" y="1933275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/>
            <a:r>
              <a:rPr lang="ru-RU" sz="2000" b="1" dirty="0" smtClean="0">
                <a:ea typeface="HY견고딕" pitchFamily="18" charset="-127"/>
                <a:cs typeface="Arial" pitchFamily="34" charset="0"/>
              </a:rPr>
              <a:t>Компиляция</a:t>
            </a:r>
          </a:p>
        </p:txBody>
      </p:sp>
      <p:sp>
        <p:nvSpPr>
          <p:cNvPr id="5" name="Стрелка вправо 4"/>
          <p:cNvSpPr/>
          <p:nvPr/>
        </p:nvSpPr>
        <p:spPr>
          <a:xfrm rot="5400000">
            <a:off x="3680739" y="2020851"/>
            <a:ext cx="836047" cy="456251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/>
          <p:cNvSpPr/>
          <p:nvPr/>
        </p:nvSpPr>
        <p:spPr>
          <a:xfrm rot="5400000">
            <a:off x="2775033" y="4394270"/>
            <a:ext cx="1621601" cy="456251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435065" y="2904849"/>
            <a:ext cx="1066800" cy="7078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 eaLnBrk="0" latinLnBrk="0" hangingPunct="0"/>
            <a:r>
              <a:rPr lang="en-US" sz="2000" b="1" dirty="0" smtClean="0">
                <a:ea typeface="HY견고딕" pitchFamily="18" charset="-127"/>
                <a:cs typeface="Arial" pitchFamily="34" charset="0"/>
              </a:rPr>
              <a:t>MSIL</a:t>
            </a:r>
            <a:br>
              <a:rPr lang="en-US" sz="2000" b="1" dirty="0" smtClean="0">
                <a:ea typeface="HY견고딕" pitchFamily="18" charset="-127"/>
                <a:cs typeface="Arial" pitchFamily="34" charset="0"/>
              </a:rPr>
            </a:br>
            <a:r>
              <a:rPr lang="en-US" sz="2000" b="1" dirty="0" smtClean="0">
                <a:ea typeface="HY견고딕" pitchFamily="18" charset="-127"/>
                <a:cs typeface="Arial" pitchFamily="34" charset="0"/>
              </a:rPr>
              <a:t>Code</a:t>
            </a:r>
            <a:endParaRPr lang="ru-RU" sz="2000" b="1" dirty="0" smtClean="0"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75899" y="2904849"/>
            <a:ext cx="1238061" cy="7078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 eaLnBrk="0" latinLnBrk="0" hangingPunct="0"/>
            <a:r>
              <a:rPr lang="en-US" sz="2000" b="1" dirty="0" smtClean="0">
                <a:ea typeface="HY견고딕" pitchFamily="18" charset="-127"/>
                <a:cs typeface="Arial" pitchFamily="34" charset="0"/>
              </a:rPr>
              <a:t>JVM Bytecode</a:t>
            </a:r>
            <a:endParaRPr lang="ru-RU" sz="2000" b="1" dirty="0" smtClean="0"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2798" y="2904849"/>
            <a:ext cx="1238061" cy="7078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 eaLnBrk="0" latinLnBrk="0" hangingPunct="0"/>
            <a:r>
              <a:rPr lang="en-US" sz="2000" b="1" dirty="0" smtClean="0">
                <a:ea typeface="HY견고딕" pitchFamily="18" charset="-127"/>
                <a:cs typeface="Arial" pitchFamily="34" charset="0"/>
              </a:rPr>
              <a:t>LLVM </a:t>
            </a:r>
            <a:r>
              <a:rPr lang="en-US" sz="2000" b="1" dirty="0" err="1" smtClean="0">
                <a:ea typeface="HY견고딕" pitchFamily="18" charset="-127"/>
                <a:cs typeface="Arial" pitchFamily="34" charset="0"/>
              </a:rPr>
              <a:t>Bitcode</a:t>
            </a:r>
            <a:endParaRPr lang="ru-RU" sz="2000" b="1" dirty="0" smtClean="0"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94893" y="2904849"/>
            <a:ext cx="1238061" cy="7078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 eaLnBrk="0" latinLnBrk="0" hangingPunct="0"/>
            <a:r>
              <a:rPr lang="en-US" sz="2000" b="1" dirty="0" smtClean="0">
                <a:solidFill>
                  <a:srgbClr val="FF0000"/>
                </a:solidFill>
                <a:ea typeface="HY견고딕" pitchFamily="18" charset="-127"/>
                <a:cs typeface="Arial" pitchFamily="34" charset="0"/>
              </a:rPr>
              <a:t>SVM Code</a:t>
            </a:r>
            <a:endParaRPr lang="ru-RU" sz="2000" b="1" dirty="0" smtClean="0">
              <a:solidFill>
                <a:srgbClr val="FF0000"/>
              </a:solidFill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61694" y="4351864"/>
            <a:ext cx="1238061" cy="7078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 eaLnBrk="0" latinLnBrk="0" hangingPunct="0"/>
            <a:r>
              <a:rPr lang="en-US" sz="2000" b="1" dirty="0" smtClean="0">
                <a:ea typeface="HY견고딕" pitchFamily="18" charset="-127"/>
                <a:cs typeface="Arial" pitchFamily="34" charset="0"/>
              </a:rPr>
              <a:t>Native Code</a:t>
            </a:r>
            <a:endParaRPr lang="ru-RU" sz="2000" b="1" dirty="0" smtClean="0"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70524" y="4222285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/>
            <a:r>
              <a:rPr lang="en-US" sz="2000" b="1" dirty="0" smtClean="0">
                <a:ea typeface="HY견고딕" pitchFamily="18" charset="-127"/>
                <a:cs typeface="Arial" pitchFamily="34" charset="0"/>
              </a:rPr>
              <a:t>JIT-</a:t>
            </a:r>
            <a:r>
              <a:rPr lang="ru-RU" sz="2000" b="1" dirty="0" smtClean="0">
                <a:ea typeface="HY견고딕" pitchFamily="18" charset="-127"/>
                <a:cs typeface="Arial" pitchFamily="34" charset="0"/>
              </a:rPr>
              <a:t>компиляция</a:t>
            </a:r>
          </a:p>
        </p:txBody>
      </p:sp>
      <p:sp>
        <p:nvSpPr>
          <p:cNvPr id="13" name="Стрелка вправо 12"/>
          <p:cNvSpPr/>
          <p:nvPr/>
        </p:nvSpPr>
        <p:spPr>
          <a:xfrm rot="5400000">
            <a:off x="6423523" y="5412268"/>
            <a:ext cx="914401" cy="456251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1470524" y="3733800"/>
            <a:ext cx="4997889" cy="0"/>
          </a:xfrm>
          <a:prstGeom prst="line">
            <a:avLst/>
          </a:prstGeom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Стрелка углом вверх 15"/>
          <p:cNvSpPr/>
          <p:nvPr/>
        </p:nvSpPr>
        <p:spPr>
          <a:xfrm rot="5400000">
            <a:off x="4726212" y="3416798"/>
            <a:ext cx="1068727" cy="1867375"/>
          </a:xfrm>
          <a:prstGeom prst="bentUpArrow">
            <a:avLst>
              <a:gd name="adj1" fmla="val 17843"/>
              <a:gd name="adj2" fmla="val 16110"/>
              <a:gd name="adj3" fmla="val 21024"/>
            </a:avLst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575899" y="5526944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/>
            <a:r>
              <a:rPr lang="ru-RU" sz="2000" b="1" dirty="0" smtClean="0">
                <a:ea typeface="HY견고딕" pitchFamily="18" charset="-127"/>
                <a:cs typeface="Arial" pitchFamily="34" charset="0"/>
              </a:rPr>
              <a:t>Выполнение</a:t>
            </a:r>
          </a:p>
        </p:txBody>
      </p:sp>
      <p:sp>
        <p:nvSpPr>
          <p:cNvPr id="18" name="Стрелка углом вверх 17"/>
          <p:cNvSpPr/>
          <p:nvPr/>
        </p:nvSpPr>
        <p:spPr>
          <a:xfrm rot="10800000" flipH="1">
            <a:off x="4953000" y="1295400"/>
            <a:ext cx="2155850" cy="2933019"/>
          </a:xfrm>
          <a:prstGeom prst="bentUpArrow">
            <a:avLst>
              <a:gd name="adj1" fmla="val 10316"/>
              <a:gd name="adj2" fmla="val 9396"/>
              <a:gd name="adj3" fmla="val 13390"/>
            </a:avLst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4387105" y="4791992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/>
            <a:r>
              <a:rPr lang="ru-RU" sz="2000" b="1" dirty="0" smtClean="0">
                <a:ea typeface="HY견고딕" pitchFamily="18" charset="-127"/>
                <a:cs typeface="Arial" pitchFamily="34" charset="0"/>
              </a:rPr>
              <a:t>Компиляция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13924" y="6182194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/>
            <a:r>
              <a:rPr lang="ru-RU" sz="2000" b="1" dirty="0" smtClean="0">
                <a:ea typeface="HY견고딕" pitchFamily="18" charset="-127"/>
                <a:cs typeface="Arial" pitchFamily="34" charset="0"/>
              </a:rPr>
              <a:t>Выполнение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1444118" y="2779414"/>
            <a:ext cx="4997889" cy="0"/>
          </a:xfrm>
          <a:prstGeom prst="line">
            <a:avLst/>
          </a:prstGeom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114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32065" y="-2997"/>
            <a:ext cx="78852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Стратегические альтернативы</a:t>
            </a:r>
            <a:endParaRPr lang="en-US" altLang="ko-KR" sz="32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2" y="838200"/>
            <a:ext cx="85343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FF0000"/>
                </a:solidFill>
              </a:rPr>
              <a:t>Альтернатива 1 («программа-минимум»)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Разработать минимально необходимый набор инструментов («</a:t>
            </a:r>
            <a:r>
              <a:rPr lang="en-US" sz="2400" dirty="0" smtClean="0"/>
              <a:t>toolchain</a:t>
            </a:r>
            <a:r>
              <a:rPr lang="ru-RU" sz="2400" dirty="0" smtClean="0"/>
              <a:t>»</a:t>
            </a:r>
            <a:r>
              <a:rPr lang="en-US" sz="2400" dirty="0" smtClean="0"/>
              <a:t>)</a:t>
            </a:r>
            <a:r>
              <a:rPr lang="ru-RU" sz="2400" dirty="0" smtClean="0"/>
              <a:t>, поддерживающих ключевые этапы процесса разработки программных систем: язык программирования и компилятор, редактор связей, отладчик, систему поддержки времени выполнения.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Интегрировать инструменты разработки в существующую среду программирования (</a:t>
            </a:r>
            <a:r>
              <a:rPr lang="en-US" sz="2400" dirty="0" smtClean="0"/>
              <a:t>IDE)</a:t>
            </a:r>
            <a:r>
              <a:rPr lang="ru-RU" sz="2400" dirty="0" smtClean="0"/>
              <a:t>.</a:t>
            </a:r>
          </a:p>
          <a:p>
            <a:endParaRPr lang="en-US" sz="2400" dirty="0" smtClean="0"/>
          </a:p>
          <a:p>
            <a:r>
              <a:rPr lang="ru-RU" sz="2400" b="1" dirty="0" smtClean="0">
                <a:solidFill>
                  <a:srgbClr val="FF0000"/>
                </a:solidFill>
              </a:rPr>
              <a:t>Альтернатива 2 («программа-максимум»)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Реализовать полный комплект инструментов разработки,</a:t>
            </a:r>
            <a:br>
              <a:rPr lang="ru-RU" sz="2400" dirty="0" smtClean="0"/>
            </a:br>
            <a:r>
              <a:rPr lang="ru-RU" sz="2400" dirty="0" smtClean="0"/>
              <a:t>в совокупности обеспечивающих поддержку полного жизненного цикла программных систем, с глубокой интеграцией компонентов и развитым пользовательским интерфейсом.</a:t>
            </a:r>
          </a:p>
        </p:txBody>
      </p:sp>
    </p:spTree>
    <p:extLst>
      <p:ext uri="{BB962C8B-B14F-4D97-AF65-F5344CB8AC3E}">
        <p14:creationId xmlns:p14="http://schemas.microsoft.com/office/powerpoint/2010/main" val="492302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32064" y="-2997"/>
            <a:ext cx="87595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Архитектура системы программирования</a:t>
            </a:r>
            <a:endParaRPr lang="en-US" altLang="ko-KR" sz="32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2" y="838200"/>
            <a:ext cx="853439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 smtClean="0">
                <a:solidFill>
                  <a:srgbClr val="FF0000"/>
                </a:solidFill>
              </a:rPr>
              <a:t>Основные принципы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b="1" dirty="0" smtClean="0"/>
              <a:t>Полнота</a:t>
            </a:r>
            <a:br>
              <a:rPr lang="ru-RU" sz="2200" b="1" dirty="0" smtClean="0"/>
            </a:br>
            <a:r>
              <a:rPr lang="ru-RU" sz="2000" dirty="0" smtClean="0"/>
              <a:t>СП должна содержать набор компонентов, обеспечивающих полный</a:t>
            </a:r>
            <a:br>
              <a:rPr lang="ru-RU" sz="2000" dirty="0" smtClean="0"/>
            </a:br>
            <a:r>
              <a:rPr lang="ru-RU" sz="2000" dirty="0" smtClean="0"/>
              <a:t>жизненный цикл создаваемых программных систем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b="1" dirty="0" smtClean="0"/>
              <a:t>Глубокая интеграция</a:t>
            </a:r>
            <a:br>
              <a:rPr lang="ru-RU" sz="2200" b="1" dirty="0" smtClean="0"/>
            </a:br>
            <a:r>
              <a:rPr lang="ru-RU" sz="2000" dirty="0" smtClean="0"/>
              <a:t>Компоненты СП должны быть тесно интегрированы друг с другом</a:t>
            </a:r>
            <a:br>
              <a:rPr lang="ru-RU" sz="2000" dirty="0" smtClean="0"/>
            </a:br>
            <a:r>
              <a:rPr lang="ru-RU" sz="2000" dirty="0" smtClean="0"/>
              <a:t>по данным и по управлению, обеспечивая бесшовную поддержку</a:t>
            </a:r>
            <a:br>
              <a:rPr lang="ru-RU" sz="2000" dirty="0" smtClean="0"/>
            </a:br>
            <a:r>
              <a:rPr lang="ru-RU" sz="2000" dirty="0" smtClean="0"/>
              <a:t>разработки и сопровождения программных систем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b="1" dirty="0" smtClean="0"/>
              <a:t>Открытость</a:t>
            </a:r>
            <a:br>
              <a:rPr lang="ru-RU" sz="2200" b="1" dirty="0" smtClean="0"/>
            </a:br>
            <a:r>
              <a:rPr lang="ru-RU" sz="2000" dirty="0" smtClean="0"/>
              <a:t>СП и ее компоненты должны иметь открытые и унифицированные </a:t>
            </a:r>
            <a:br>
              <a:rPr lang="ru-RU" sz="2000" dirty="0" smtClean="0"/>
            </a:br>
            <a:r>
              <a:rPr lang="ru-RU" sz="2000" dirty="0" smtClean="0"/>
              <a:t>интерфейсы, обеспечивающие включение новых компонентов, а также</a:t>
            </a:r>
            <a:br>
              <a:rPr lang="ru-RU" sz="2000" dirty="0" smtClean="0"/>
            </a:br>
            <a:r>
              <a:rPr lang="ru-RU" sz="2000" dirty="0" smtClean="0"/>
              <a:t>легкую адаптацию конфигурации СП в целом применительно нуждам</a:t>
            </a:r>
            <a:br>
              <a:rPr lang="ru-RU" sz="2000" dirty="0" smtClean="0"/>
            </a:br>
            <a:r>
              <a:rPr lang="ru-RU" sz="2000" dirty="0" smtClean="0"/>
              <a:t>конкретных проектов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b="1" dirty="0" smtClean="0"/>
              <a:t>Дружелюбный интерфейс</a:t>
            </a:r>
            <a:br>
              <a:rPr lang="ru-RU" sz="2200" b="1" dirty="0" smtClean="0"/>
            </a:br>
            <a:r>
              <a:rPr lang="ru-RU" sz="2000" dirty="0" smtClean="0"/>
              <a:t>СП должна обладать легким в освоении и использовании </a:t>
            </a:r>
            <a:br>
              <a:rPr lang="ru-RU" sz="2000" dirty="0" smtClean="0"/>
            </a:br>
            <a:r>
              <a:rPr lang="ru-RU" sz="2000" dirty="0" smtClean="0"/>
              <a:t>пользовательским интерфейсом, предусматривающим низкий порог</a:t>
            </a:r>
            <a:br>
              <a:rPr lang="ru-RU" sz="2000" dirty="0" smtClean="0"/>
            </a:br>
            <a:r>
              <a:rPr lang="ru-RU" sz="2000" dirty="0" smtClean="0"/>
              <a:t>вхождения как для опытных разработчиков, так и для новичков.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829129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532</Words>
  <Application>Microsoft Office PowerPoint</Application>
  <PresentationFormat>Экран (4:3)</PresentationFormat>
  <Paragraphs>126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kanatov</dc:creator>
  <cp:lastModifiedBy>Test</cp:lastModifiedBy>
  <cp:revision>33</cp:revision>
  <dcterms:created xsi:type="dcterms:W3CDTF">2016-10-01T07:59:59Z</dcterms:created>
  <dcterms:modified xsi:type="dcterms:W3CDTF">2020-02-01T18:01:49Z</dcterms:modified>
</cp:coreProperties>
</file>