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03" r:id="rId3"/>
    <p:sldId id="306" r:id="rId4"/>
    <p:sldId id="307" r:id="rId5"/>
    <p:sldId id="311" r:id="rId6"/>
    <p:sldId id="418" r:id="rId7"/>
    <p:sldId id="420" r:id="rId8"/>
    <p:sldId id="443" r:id="rId9"/>
    <p:sldId id="448" r:id="rId10"/>
    <p:sldId id="314" r:id="rId11"/>
    <p:sldId id="421" r:id="rId12"/>
    <p:sldId id="449" r:id="rId13"/>
    <p:sldId id="435" r:id="rId14"/>
    <p:sldId id="436" r:id="rId15"/>
    <p:sldId id="445" r:id="rId16"/>
    <p:sldId id="444" r:id="rId17"/>
    <p:sldId id="437" r:id="rId18"/>
    <p:sldId id="438" r:id="rId19"/>
    <p:sldId id="439" r:id="rId20"/>
    <p:sldId id="446" r:id="rId21"/>
    <p:sldId id="447" r:id="rId22"/>
    <p:sldId id="319" r:id="rId23"/>
    <p:sldId id="42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6180" autoAdjust="0"/>
  </p:normalViewPr>
  <p:slideViewPr>
    <p:cSldViewPr>
      <p:cViewPr>
        <p:scale>
          <a:sx n="116" d="100"/>
          <a:sy n="116" d="100"/>
        </p:scale>
        <p:origin x="-1266" y="-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C83E7-E74B-4AED-BFE1-525CFA424D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720E26-38C6-49B0-9D82-AEFB7CB60E9A}">
      <dgm:prSet/>
      <dgm:spPr/>
      <dgm:t>
        <a:bodyPr lIns="0" rIns="0"/>
        <a:lstStyle/>
        <a:p>
          <a:pPr algn="ctr" rtl="0"/>
          <a:r>
            <a:rPr lang="en-US" b="1" u="none" dirty="0" smtClean="0">
              <a:latin typeface="Arial" pitchFamily="34" charset="0"/>
              <a:cs typeface="Arial" pitchFamily="34" charset="0"/>
            </a:rPr>
            <a:t>3 kinds:</a:t>
          </a:r>
          <a:endParaRPr lang="en-US" b="1" u="none" dirty="0">
            <a:latin typeface="Arial" pitchFamily="34" charset="0"/>
            <a:cs typeface="Arial" pitchFamily="34" charset="0"/>
          </a:endParaRPr>
        </a:p>
      </dgm:t>
    </dgm:pt>
    <dgm:pt modelId="{AD5E2ACA-11F7-4581-AE85-46EEF49DFE1F}" type="parTrans" cxnId="{EACF8734-B87C-4FB5-AC53-D3F8EA06AB89}">
      <dgm:prSet/>
      <dgm:spPr/>
      <dgm:t>
        <a:bodyPr/>
        <a:lstStyle/>
        <a:p>
          <a:endParaRPr lang="en-US"/>
        </a:p>
      </dgm:t>
    </dgm:pt>
    <dgm:pt modelId="{ADD080AA-A422-4816-B338-60B64360C9F2}" type="sibTrans" cxnId="{EACF8734-B87C-4FB5-AC53-D3F8EA06AB89}">
      <dgm:prSet/>
      <dgm:spPr/>
      <dgm:t>
        <a:bodyPr/>
        <a:lstStyle/>
        <a:p>
          <a:endParaRPr lang="en-US"/>
        </a:p>
      </dgm:t>
    </dgm:pt>
    <dgm:pt modelId="{1F9F43F5-9DBA-408B-974E-7EFD33A762C2}">
      <dgm:prSet/>
      <dgm:spPr/>
      <dgm:t>
        <a:bodyPr lIns="0" rIns="0"/>
        <a:lstStyle/>
        <a:p>
          <a:pPr marL="268288" indent="-180975" rtl="0">
            <a:spcAft>
              <a:spcPts val="600"/>
            </a:spcAft>
          </a:pPr>
          <a:r>
            <a:rPr lang="en-US" b="1" dirty="0" smtClean="0">
              <a:latin typeface="Arial" pitchFamily="34" charset="0"/>
              <a:cs typeface="Arial" pitchFamily="34" charset="0"/>
            </a:rPr>
            <a:t>Anonymous procedure</a:t>
          </a:r>
          <a:r>
            <a:rPr lang="ru-RU" b="1" dirty="0" smtClean="0">
              <a:latin typeface="Arial" pitchFamily="34" charset="0"/>
              <a:cs typeface="Arial" pitchFamily="34" charset="0"/>
            </a:rPr>
            <a:t>: </a:t>
          </a:r>
          <a:r>
            <a:rPr lang="en-US" dirty="0" smtClean="0">
              <a:latin typeface="Arial" pitchFamily="34" charset="0"/>
              <a:cs typeface="Arial" pitchFamily="34" charset="0"/>
            </a:rPr>
            <a:t>sequence of operators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19C2530-CB5A-4885-A973-A05F04C0CA30}" type="parTrans" cxnId="{F8306354-BDD4-4044-81F9-90A31BCAA7FC}">
      <dgm:prSet/>
      <dgm:spPr/>
      <dgm:t>
        <a:bodyPr/>
        <a:lstStyle/>
        <a:p>
          <a:endParaRPr lang="en-US"/>
        </a:p>
      </dgm:t>
    </dgm:pt>
    <dgm:pt modelId="{BD6BF8DC-ECDD-403F-9222-7D4BF78DA169}" type="sibTrans" cxnId="{F8306354-BDD4-4044-81F9-90A31BCAA7FC}">
      <dgm:prSet/>
      <dgm:spPr/>
      <dgm:t>
        <a:bodyPr/>
        <a:lstStyle/>
        <a:p>
          <a:endParaRPr lang="en-US"/>
        </a:p>
      </dgm:t>
    </dgm:pt>
    <dgm:pt modelId="{D9BEBE12-3D7A-4602-8B9B-98C7385A264F}">
      <dgm:prSet/>
      <dgm:spPr/>
      <dgm:t>
        <a:bodyPr lIns="0" rIns="0"/>
        <a:lstStyle/>
        <a:p>
          <a:pPr marL="268288" indent="-180975" rtl="0">
            <a:spcAft>
              <a:spcPts val="600"/>
            </a:spcAft>
          </a:pPr>
          <a:r>
            <a:rPr lang="en-US" b="1" dirty="0" smtClean="0">
              <a:latin typeface="Arial" pitchFamily="34" charset="0"/>
              <a:cs typeface="Arial" pitchFamily="34" charset="0"/>
            </a:rPr>
            <a:t>Unit</a:t>
          </a:r>
          <a:r>
            <a:rPr lang="ru-RU" dirty="0" smtClean="0">
              <a:latin typeface="Arial" pitchFamily="34" charset="0"/>
              <a:cs typeface="Arial" pitchFamily="34" charset="0"/>
            </a:rPr>
            <a:t>:</a:t>
          </a:r>
          <a:r>
            <a:rPr lang="en-US" dirty="0" smtClean="0">
              <a:latin typeface="Arial" pitchFamily="34" charset="0"/>
              <a:cs typeface="Arial" pitchFamily="34" charset="0"/>
            </a:rPr>
            <a:t> named set of routines and attributes, invariant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DC7C6460-A1FD-47D6-9B3B-8A7CE429A635}" type="parTrans" cxnId="{10CC295A-9019-448D-88F0-3F928966F42F}">
      <dgm:prSet/>
      <dgm:spPr/>
      <dgm:t>
        <a:bodyPr/>
        <a:lstStyle/>
        <a:p>
          <a:endParaRPr lang="en-US"/>
        </a:p>
      </dgm:t>
    </dgm:pt>
    <dgm:pt modelId="{AE5CD78A-38EE-4D00-B9CD-4EDAF7E4DA61}" type="sibTrans" cxnId="{10CC295A-9019-448D-88F0-3F928966F42F}">
      <dgm:prSet/>
      <dgm:spPr/>
      <dgm:t>
        <a:bodyPr/>
        <a:lstStyle/>
        <a:p>
          <a:endParaRPr lang="en-US"/>
        </a:p>
      </dgm:t>
    </dgm:pt>
    <dgm:pt modelId="{525D7A68-182D-4A98-9A92-7B466D1FC019}">
      <dgm:prSet/>
      <dgm:spPr/>
      <dgm:t>
        <a:bodyPr lIns="0" rIns="0"/>
        <a:lstStyle/>
        <a:p>
          <a:pPr marL="268288" indent="-180975" rtl="0">
            <a:spcAft>
              <a:spcPts val="600"/>
            </a:spcAft>
          </a:pPr>
          <a:r>
            <a:rPr lang="en-US" b="1" dirty="0" smtClean="0">
              <a:latin typeface="Arial" pitchFamily="34" charset="0"/>
              <a:cs typeface="Arial" pitchFamily="34" charset="0"/>
            </a:rPr>
            <a:t>Standalone-routine: </a:t>
          </a:r>
          <a:r>
            <a:rPr lang="en-US" dirty="0" smtClean="0">
              <a:latin typeface="Arial" pitchFamily="34" charset="0"/>
              <a:cs typeface="Arial" pitchFamily="34" charset="0"/>
            </a:rPr>
            <a:t>scope, formal parameters, pre &amp; post conditions, body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2CA1E294-5478-4B7D-856D-F1ECDF3AB802}" type="parTrans" cxnId="{BF413D29-E0ED-4E44-A74F-615484C39A93}">
      <dgm:prSet/>
      <dgm:spPr/>
      <dgm:t>
        <a:bodyPr/>
        <a:lstStyle/>
        <a:p>
          <a:endParaRPr lang="ru-RU"/>
        </a:p>
      </dgm:t>
    </dgm:pt>
    <dgm:pt modelId="{8BF90076-B600-4D4C-AE48-104F43313502}" type="sibTrans" cxnId="{BF413D29-E0ED-4E44-A74F-615484C39A93}">
      <dgm:prSet/>
      <dgm:spPr/>
      <dgm:t>
        <a:bodyPr/>
        <a:lstStyle/>
        <a:p>
          <a:endParaRPr lang="ru-RU"/>
        </a:p>
      </dgm:t>
    </dgm:pt>
    <dgm:pt modelId="{71C89190-5C24-4279-A87A-FE9F2694A8AC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en-US" dirty="0" smtClean="0">
              <a:latin typeface="Arial" pitchFamily="34" charset="0"/>
              <a:cs typeface="Arial" pitchFamily="34" charset="0"/>
            </a:rPr>
            <a:t>Unit support direct usage (module)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2AB3F08-C709-4B98-8A56-197E1201EBDF}" type="sibTrans" cxnId="{99BFC9DB-0AB4-44BB-A85A-D6510C2D2C52}">
      <dgm:prSet/>
      <dgm:spPr/>
      <dgm:t>
        <a:bodyPr/>
        <a:lstStyle/>
        <a:p>
          <a:endParaRPr lang="ru-RU"/>
        </a:p>
      </dgm:t>
    </dgm:pt>
    <dgm:pt modelId="{1D98F052-B5B0-495C-BDA5-64AB574F7C1A}" type="parTrans" cxnId="{99BFC9DB-0AB4-44BB-A85A-D6510C2D2C52}">
      <dgm:prSet/>
      <dgm:spPr/>
      <dgm:t>
        <a:bodyPr/>
        <a:lstStyle/>
        <a:p>
          <a:endParaRPr lang="ru-RU"/>
        </a:p>
      </dgm:t>
    </dgm:pt>
    <dgm:pt modelId="{DA24D895-5C69-47C4-8F72-BC258C40F6F3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en-US" dirty="0" smtClean="0">
              <a:latin typeface="Arial" pitchFamily="34" charset="0"/>
              <a:cs typeface="Arial" pitchFamily="34" charset="0"/>
            </a:rPr>
            <a:t>Unit supports inheritance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AEB9660-0A75-4C4D-B49B-03D326B7D165}" type="sibTrans" cxnId="{5215F4F2-54AA-4F53-8F82-92830332759D}">
      <dgm:prSet/>
      <dgm:spPr/>
      <dgm:t>
        <a:bodyPr/>
        <a:lstStyle/>
        <a:p>
          <a:endParaRPr lang="ru-RU"/>
        </a:p>
      </dgm:t>
    </dgm:pt>
    <dgm:pt modelId="{3B4C8A3B-841C-4C0E-ABB6-BB2AFE2328E2}" type="parTrans" cxnId="{5215F4F2-54AA-4F53-8F82-92830332759D}">
      <dgm:prSet/>
      <dgm:spPr/>
      <dgm:t>
        <a:bodyPr/>
        <a:lstStyle/>
        <a:p>
          <a:endParaRPr lang="ru-RU"/>
        </a:p>
      </dgm:t>
    </dgm:pt>
    <dgm:pt modelId="{71DBA773-65F0-4B5C-908E-FFA317D80B8D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en-US" dirty="0" smtClean="0">
              <a:latin typeface="Arial" pitchFamily="34" charset="0"/>
              <a:cs typeface="Arial" pitchFamily="34" charset="0"/>
            </a:rPr>
            <a:t>Unit defines type</a:t>
          </a:r>
          <a:endParaRPr lang="en-US" i="1" dirty="0">
            <a:latin typeface="Arial" pitchFamily="34" charset="0"/>
            <a:cs typeface="Arial" pitchFamily="34" charset="0"/>
          </a:endParaRPr>
        </a:p>
      </dgm:t>
    </dgm:pt>
    <dgm:pt modelId="{9D49CE80-D372-4263-8B2C-9B23A55E6F4D}" type="sibTrans" cxnId="{C37C16B7-9A43-4D24-AD1D-8390F2481659}">
      <dgm:prSet/>
      <dgm:spPr/>
      <dgm:t>
        <a:bodyPr/>
        <a:lstStyle/>
        <a:p>
          <a:endParaRPr lang="ru-RU"/>
        </a:p>
      </dgm:t>
    </dgm:pt>
    <dgm:pt modelId="{5348E855-239D-4571-ABF3-8F2BB02A9471}" type="parTrans" cxnId="{C37C16B7-9A43-4D24-AD1D-8390F2481659}">
      <dgm:prSet/>
      <dgm:spPr/>
      <dgm:t>
        <a:bodyPr/>
        <a:lstStyle/>
        <a:p>
          <a:endParaRPr lang="ru-RU"/>
        </a:p>
      </dgm:t>
    </dgm:pt>
    <dgm:pt modelId="{1AC54D71-3BE3-4DBB-A454-66C68F45F15A}">
      <dgm:prSet/>
      <dgm:spPr/>
      <dgm:t>
        <a:bodyPr lIns="0" rIns="0"/>
        <a:lstStyle/>
        <a:p>
          <a:pPr marL="536575" indent="-180975" rtl="0">
            <a:spcAft>
              <a:spcPts val="600"/>
            </a:spcAft>
          </a:pPr>
          <a:r>
            <a:rPr lang="en-US" dirty="0" smtClean="0">
              <a:latin typeface="Arial" pitchFamily="34" charset="0"/>
              <a:cs typeface="Arial" pitchFamily="34" charset="0"/>
            </a:rPr>
            <a:t>Can be generic - type or constant expression of enumerated type parameterized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6EDD8DA-EE26-4FCE-B9A6-C246D16E393B}" type="sibTrans" cxnId="{CA000BCB-14EF-41C0-B635-1C23445B7A68}">
      <dgm:prSet/>
      <dgm:spPr/>
      <dgm:t>
        <a:bodyPr/>
        <a:lstStyle/>
        <a:p>
          <a:endParaRPr lang="ru-RU"/>
        </a:p>
      </dgm:t>
    </dgm:pt>
    <dgm:pt modelId="{25EDF8ED-5B3B-48E2-81C6-5865AC4ADB98}" type="parTrans" cxnId="{CA000BCB-14EF-41C0-B635-1C23445B7A68}">
      <dgm:prSet/>
      <dgm:spPr/>
      <dgm:t>
        <a:bodyPr/>
        <a:lstStyle/>
        <a:p>
          <a:endParaRPr lang="ru-RU"/>
        </a:p>
      </dgm:t>
    </dgm:pt>
    <dgm:pt modelId="{C43548B1-9E9C-4FDA-9B41-FD3390B8AC58}" type="pres">
      <dgm:prSet presAssocID="{F02C83E7-E74B-4AED-BFE1-525CFA424D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2A91D8-AF3D-42E0-B986-FAE7CFA9AC9F}" type="pres">
      <dgm:prSet presAssocID="{CD720E26-38C6-49B0-9D82-AEFB7CB60E9A}" presName="parentText" presStyleLbl="node1" presStyleIdx="0" presStyleCnt="1" custLinFactNeighborX="853" custLinFactNeighborY="-61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A6B30-E499-4DF2-A9B8-AE3CAD439703}" type="pres">
      <dgm:prSet presAssocID="{CD720E26-38C6-49B0-9D82-AEFB7CB60E9A}" presName="childText" presStyleLbl="revTx" presStyleIdx="0" presStyleCnt="1" custScaleY="115945" custLinFactY="29997" custLinFactNeighborX="5864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FC9DB-0AB4-44BB-A85A-D6510C2D2C52}" srcId="{CD720E26-38C6-49B0-9D82-AEFB7CB60E9A}" destId="{71C89190-5C24-4279-A87A-FE9F2694A8AC}" srcOrd="6" destOrd="0" parTransId="{1D98F052-B5B0-495C-BDA5-64AB574F7C1A}" sibTransId="{A2AB3F08-C709-4B98-8A56-197E1201EBDF}"/>
    <dgm:cxn modelId="{1FE4C902-697E-472B-B987-1C37F9FE80E2}" type="presOf" srcId="{1F9F43F5-9DBA-408B-974E-7EFD33A762C2}" destId="{870A6B30-E499-4DF2-A9B8-AE3CAD439703}" srcOrd="0" destOrd="0" presId="urn:microsoft.com/office/officeart/2005/8/layout/vList2"/>
    <dgm:cxn modelId="{F4CB742F-F0A7-4DF2-B36D-2175CE5E86B1}" type="presOf" srcId="{CD720E26-38C6-49B0-9D82-AEFB7CB60E9A}" destId="{532A91D8-AF3D-42E0-B986-FAE7CFA9AC9F}" srcOrd="0" destOrd="0" presId="urn:microsoft.com/office/officeart/2005/8/layout/vList2"/>
    <dgm:cxn modelId="{10CC295A-9019-448D-88F0-3F928966F42F}" srcId="{CD720E26-38C6-49B0-9D82-AEFB7CB60E9A}" destId="{D9BEBE12-3D7A-4602-8B9B-98C7385A264F}" srcOrd="2" destOrd="0" parTransId="{DC7C6460-A1FD-47D6-9B3B-8A7CE429A635}" sibTransId="{AE5CD78A-38EE-4D00-B9CD-4EDAF7E4DA61}"/>
    <dgm:cxn modelId="{3BF7AAB3-59C5-43B0-AC29-46526B46A28F}" type="presOf" srcId="{71C89190-5C24-4279-A87A-FE9F2694A8AC}" destId="{870A6B30-E499-4DF2-A9B8-AE3CAD439703}" srcOrd="0" destOrd="6" presId="urn:microsoft.com/office/officeart/2005/8/layout/vList2"/>
    <dgm:cxn modelId="{A76DF23F-B07E-4EC0-8405-121DA113D9D6}" type="presOf" srcId="{F02C83E7-E74B-4AED-BFE1-525CFA424D50}" destId="{C43548B1-9E9C-4FDA-9B41-FD3390B8AC58}" srcOrd="0" destOrd="0" presId="urn:microsoft.com/office/officeart/2005/8/layout/vList2"/>
    <dgm:cxn modelId="{FFA8D658-0FC7-4A46-B51B-01D293C65EDD}" type="presOf" srcId="{D9BEBE12-3D7A-4602-8B9B-98C7385A264F}" destId="{870A6B30-E499-4DF2-A9B8-AE3CAD439703}" srcOrd="0" destOrd="2" presId="urn:microsoft.com/office/officeart/2005/8/layout/vList2"/>
    <dgm:cxn modelId="{C37C16B7-9A43-4D24-AD1D-8390F2481659}" srcId="{CD720E26-38C6-49B0-9D82-AEFB7CB60E9A}" destId="{71DBA773-65F0-4B5C-908E-FFA317D80B8D}" srcOrd="4" destOrd="0" parTransId="{5348E855-239D-4571-ABF3-8F2BB02A9471}" sibTransId="{9D49CE80-D372-4263-8B2C-9B23A55E6F4D}"/>
    <dgm:cxn modelId="{217B72EF-2267-47AD-A126-2926D4A1092E}" type="presOf" srcId="{DA24D895-5C69-47C4-8F72-BC258C40F6F3}" destId="{870A6B30-E499-4DF2-A9B8-AE3CAD439703}" srcOrd="0" destOrd="5" presId="urn:microsoft.com/office/officeart/2005/8/layout/vList2"/>
    <dgm:cxn modelId="{CA000BCB-14EF-41C0-B635-1C23445B7A68}" srcId="{CD720E26-38C6-49B0-9D82-AEFB7CB60E9A}" destId="{1AC54D71-3BE3-4DBB-A454-66C68F45F15A}" srcOrd="3" destOrd="0" parTransId="{25EDF8ED-5B3B-48E2-81C6-5865AC4ADB98}" sibTransId="{C6EDD8DA-EE26-4FCE-B9A6-C246D16E393B}"/>
    <dgm:cxn modelId="{BF413D29-E0ED-4E44-A74F-615484C39A93}" srcId="{CD720E26-38C6-49B0-9D82-AEFB7CB60E9A}" destId="{525D7A68-182D-4A98-9A92-7B466D1FC019}" srcOrd="1" destOrd="0" parTransId="{2CA1E294-5478-4B7D-856D-F1ECDF3AB802}" sibTransId="{8BF90076-B600-4D4C-AE48-104F43313502}"/>
    <dgm:cxn modelId="{68BAC3F8-9F91-446F-AFB8-F7E7D8C735F9}" type="presOf" srcId="{71DBA773-65F0-4B5C-908E-FFA317D80B8D}" destId="{870A6B30-E499-4DF2-A9B8-AE3CAD439703}" srcOrd="0" destOrd="4" presId="urn:microsoft.com/office/officeart/2005/8/layout/vList2"/>
    <dgm:cxn modelId="{EACF8734-B87C-4FB5-AC53-D3F8EA06AB89}" srcId="{F02C83E7-E74B-4AED-BFE1-525CFA424D50}" destId="{CD720E26-38C6-49B0-9D82-AEFB7CB60E9A}" srcOrd="0" destOrd="0" parTransId="{AD5E2ACA-11F7-4581-AE85-46EEF49DFE1F}" sibTransId="{ADD080AA-A422-4816-B338-60B64360C9F2}"/>
    <dgm:cxn modelId="{F8306354-BDD4-4044-81F9-90A31BCAA7FC}" srcId="{CD720E26-38C6-49B0-9D82-AEFB7CB60E9A}" destId="{1F9F43F5-9DBA-408B-974E-7EFD33A762C2}" srcOrd="0" destOrd="0" parTransId="{E19C2530-CB5A-4885-A973-A05F04C0CA30}" sibTransId="{BD6BF8DC-ECDD-403F-9222-7D4BF78DA169}"/>
    <dgm:cxn modelId="{FE8C28A3-647D-40A6-B5DE-983D8B035DC7}" type="presOf" srcId="{1AC54D71-3BE3-4DBB-A454-66C68F45F15A}" destId="{870A6B30-E499-4DF2-A9B8-AE3CAD439703}" srcOrd="0" destOrd="3" presId="urn:microsoft.com/office/officeart/2005/8/layout/vList2"/>
    <dgm:cxn modelId="{0B757191-AC4C-4429-8033-506CAD86FF5B}" type="presOf" srcId="{525D7A68-182D-4A98-9A92-7B466D1FC019}" destId="{870A6B30-E499-4DF2-A9B8-AE3CAD439703}" srcOrd="0" destOrd="1" presId="urn:microsoft.com/office/officeart/2005/8/layout/vList2"/>
    <dgm:cxn modelId="{5215F4F2-54AA-4F53-8F82-92830332759D}" srcId="{CD720E26-38C6-49B0-9D82-AEFB7CB60E9A}" destId="{DA24D895-5C69-47C4-8F72-BC258C40F6F3}" srcOrd="5" destOrd="0" parTransId="{3B4C8A3B-841C-4C0E-ABB6-BB2AFE2328E2}" sibTransId="{EAEB9660-0A75-4C4D-B49B-03D326B7D165}"/>
    <dgm:cxn modelId="{E18AA573-432E-4FC3-8B5B-50E6A8D54BDA}" type="presParOf" srcId="{C43548B1-9E9C-4FDA-9B41-FD3390B8AC58}" destId="{532A91D8-AF3D-42E0-B986-FAE7CFA9AC9F}" srcOrd="0" destOrd="0" presId="urn:microsoft.com/office/officeart/2005/8/layout/vList2"/>
    <dgm:cxn modelId="{676CF522-D81C-4F36-B45D-3425D9691C18}" type="presParOf" srcId="{C43548B1-9E9C-4FDA-9B41-FD3390B8AC58}" destId="{870A6B30-E499-4DF2-A9B8-AE3CAD4397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52AD8-F7D5-4514-8DF3-321995C15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AB4663-160E-4F72-8DDD-0FD3FADAC996}">
      <dgm:prSet/>
      <dgm:spPr/>
      <dgm:t>
        <a:bodyPr/>
        <a:lstStyle/>
        <a:p>
          <a:pPr rtl="0"/>
          <a:r>
            <a:rPr kumimoji="1" lang="en-US" baseline="0" dirty="0" smtClean="0"/>
            <a:t>Routines can be procedures or functions</a:t>
          </a:r>
          <a:endParaRPr lang="ru-RU" dirty="0"/>
        </a:p>
      </dgm:t>
    </dgm:pt>
    <dgm:pt modelId="{F78AAF8C-AC3A-47C4-8724-76C7A71D9945}" type="parTrans" cxnId="{871BB8BF-E329-4D5E-AD41-3998BBB7CAE9}">
      <dgm:prSet/>
      <dgm:spPr/>
      <dgm:t>
        <a:bodyPr/>
        <a:lstStyle/>
        <a:p>
          <a:endParaRPr lang="ru-RU"/>
        </a:p>
      </dgm:t>
    </dgm:pt>
    <dgm:pt modelId="{F859DD07-D1DD-438F-B436-DC6ADA79572D}" type="sibTrans" cxnId="{871BB8BF-E329-4D5E-AD41-3998BBB7CAE9}">
      <dgm:prSet/>
      <dgm:spPr/>
      <dgm:t>
        <a:bodyPr/>
        <a:lstStyle/>
        <a:p>
          <a:endParaRPr lang="ru-RU"/>
        </a:p>
      </dgm:t>
    </dgm:pt>
    <dgm:pt modelId="{0D5F5AB9-9A59-4390-B013-3CB1B05052E5}">
      <dgm:prSet custT="1"/>
      <dgm:spPr/>
      <dgm:t>
        <a:bodyPr/>
        <a:lstStyle/>
        <a:p>
          <a:pPr rtl="0"/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a()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do end</a:t>
          </a:r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that is a procedure without parameters</a:t>
          </a:r>
          <a:endParaRPr lang="ru-RU" sz="2400" kern="1200" dirty="0"/>
        </a:p>
      </dgm:t>
    </dgm:pt>
    <dgm:pt modelId="{03ACB9E0-2335-4DCB-A709-1137BD702EB5}" type="parTrans" cxnId="{FB4E129A-4E7D-424C-AC84-4CE2B35E3216}">
      <dgm:prSet/>
      <dgm:spPr/>
      <dgm:t>
        <a:bodyPr/>
        <a:lstStyle/>
        <a:p>
          <a:endParaRPr lang="ru-RU"/>
        </a:p>
      </dgm:t>
    </dgm:pt>
    <dgm:pt modelId="{F5AC291A-C1C7-4CEF-8729-B7ACDBBFAE2D}" type="sibTrans" cxnId="{FB4E129A-4E7D-424C-AC84-4CE2B35E3216}">
      <dgm:prSet/>
      <dgm:spPr/>
      <dgm:t>
        <a:bodyPr/>
        <a:lstStyle/>
        <a:p>
          <a:endParaRPr lang="ru-RU"/>
        </a:p>
      </dgm:t>
    </dgm:pt>
    <dgm:pt modelId="{AAA3F5A7-A54E-47DE-B832-1837251BCBCE}">
      <dgm:prSet custT="1"/>
      <dgm:spPr/>
      <dgm:t>
        <a:bodyPr/>
        <a:lstStyle/>
        <a:p>
          <a:pPr rtl="0"/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foo ()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do end </a:t>
          </a:r>
          <a:r>
            <a:rPr kumimoji="1" lang="en-US" sz="2400" kern="1200" baseline="0" dirty="0" smtClean="0"/>
            <a:t>// that is a function without parameters which returns an object of type T</a:t>
          </a:r>
          <a:endParaRPr lang="ru-RU" sz="2400" kern="1200" dirty="0"/>
        </a:p>
      </dgm:t>
    </dgm:pt>
    <dgm:pt modelId="{41B936FD-24A3-4068-B5D9-E7454F35ABE2}" type="parTrans" cxnId="{6E49CA0E-5F6F-4CCA-AB0E-CB25131515B7}">
      <dgm:prSet/>
      <dgm:spPr/>
      <dgm:t>
        <a:bodyPr/>
        <a:lstStyle/>
        <a:p>
          <a:endParaRPr lang="ru-RU"/>
        </a:p>
      </dgm:t>
    </dgm:pt>
    <dgm:pt modelId="{A2EAD17C-4289-4FEF-BF6E-B35494EE232C}" type="sibTrans" cxnId="{6E49CA0E-5F6F-4CCA-AB0E-CB25131515B7}">
      <dgm:prSet/>
      <dgm:spPr/>
      <dgm:t>
        <a:bodyPr/>
        <a:lstStyle/>
        <a:p>
          <a:endParaRPr lang="ru-RU"/>
        </a:p>
      </dgm:t>
    </dgm:pt>
    <dgm:pt modelId="{AD163E60-EC80-4E15-A288-200265D93D4F}">
      <dgm:prSet/>
      <dgm:spPr/>
      <dgm:t>
        <a:bodyPr/>
        <a:lstStyle/>
        <a:p>
          <a:pPr rtl="0"/>
          <a:r>
            <a:rPr kumimoji="1" lang="en-US" baseline="0" smtClean="0"/>
            <a:t>Unit attributes can be variable or constant</a:t>
          </a:r>
          <a:endParaRPr lang="ru-RU"/>
        </a:p>
      </dgm:t>
    </dgm:pt>
    <dgm:pt modelId="{0E4B6F3A-9E2D-4DD7-8068-3DF3EACFF46A}" type="parTrans" cxnId="{AE9EF8B8-45AB-4E31-98A1-CABDFB03E0B6}">
      <dgm:prSet/>
      <dgm:spPr/>
      <dgm:t>
        <a:bodyPr/>
        <a:lstStyle/>
        <a:p>
          <a:endParaRPr lang="ru-RU"/>
        </a:p>
      </dgm:t>
    </dgm:pt>
    <dgm:pt modelId="{EB54C50E-5689-42F2-B8B2-B22402FECF8A}" type="sibTrans" cxnId="{AE9EF8B8-45AB-4E31-98A1-CABDFB03E0B6}">
      <dgm:prSet/>
      <dgm:spPr/>
      <dgm:t>
        <a:bodyPr/>
        <a:lstStyle/>
        <a:p>
          <a:endParaRPr lang="ru-RU"/>
        </a:p>
      </dgm:t>
    </dgm:pt>
    <dgm:pt modelId="{23860187-1D79-49D3-8949-729AD01004DD}">
      <dgm:prSet custT="1"/>
      <dgm:spPr/>
      <dgm:t>
        <a:bodyPr/>
        <a:lstStyle/>
        <a:p>
          <a:pPr rtl="0"/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variable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Type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gm:t>
    </dgm:pt>
    <dgm:pt modelId="{8F2EA81A-9C6B-413E-933D-276710EF597F}" type="parTrans" cxnId="{16CB808D-00FC-4401-AE4A-AB540F528FE5}">
      <dgm:prSet/>
      <dgm:spPr/>
      <dgm:t>
        <a:bodyPr/>
        <a:lstStyle/>
        <a:p>
          <a:endParaRPr lang="ru-RU"/>
        </a:p>
      </dgm:t>
    </dgm:pt>
    <dgm:pt modelId="{4AA885F3-D6AE-42CB-A87F-B9D8FBFC14C0}" type="sibTrans" cxnId="{16CB808D-00FC-4401-AE4A-AB540F528FE5}">
      <dgm:prSet/>
      <dgm:spPr/>
      <dgm:t>
        <a:bodyPr/>
        <a:lstStyle/>
        <a:p>
          <a:endParaRPr lang="ru-RU"/>
        </a:p>
      </dgm:t>
    </dgm:pt>
    <dgm:pt modelId="{7EA3F2DF-E9D1-4DFF-AF89-882AB7CF5053}">
      <dgm:prSet custT="1"/>
      <dgm:spPr/>
      <dgm:t>
        <a:bodyPr/>
        <a:lstStyle/>
        <a:p>
          <a:pPr rtl="0"/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constant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Type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gm:t>
    </dgm:pt>
    <dgm:pt modelId="{CC232688-5FCB-4669-A634-E19EDE43C245}" type="parTrans" cxnId="{BB569284-60F5-4C4A-A79D-F5C3BC7AB2E2}">
      <dgm:prSet/>
      <dgm:spPr/>
      <dgm:t>
        <a:bodyPr/>
        <a:lstStyle/>
        <a:p>
          <a:endParaRPr lang="ru-RU"/>
        </a:p>
      </dgm:t>
    </dgm:pt>
    <dgm:pt modelId="{12892F54-DF5C-4529-A9B7-3CB208A76351}" type="sibTrans" cxnId="{BB569284-60F5-4C4A-A79D-F5C3BC7AB2E2}">
      <dgm:prSet/>
      <dgm:spPr/>
      <dgm:t>
        <a:bodyPr/>
        <a:lstStyle/>
        <a:p>
          <a:endParaRPr lang="ru-RU"/>
        </a:p>
      </dgm:t>
    </dgm:pt>
    <dgm:pt modelId="{24A08934-39EA-436C-8754-768B8B90AD95}">
      <dgm:prSet/>
      <dgm:spPr/>
      <dgm:t>
        <a:bodyPr/>
        <a:lstStyle/>
        <a:p>
          <a:pPr rtl="0"/>
          <a:r>
            <a:rPr kumimoji="1" lang="en-US" baseline="0" dirty="0" smtClean="0"/>
            <a:t>Routines may have locals which can be also variable or constant</a:t>
          </a:r>
          <a:endParaRPr lang="ru-RU" dirty="0"/>
        </a:p>
      </dgm:t>
    </dgm:pt>
    <dgm:pt modelId="{70A1519F-8EF0-4D61-930A-75075A51C841}" type="parTrans" cxnId="{12A76F37-690A-4B4C-8B14-60859BEBB093}">
      <dgm:prSet/>
      <dgm:spPr/>
      <dgm:t>
        <a:bodyPr/>
        <a:lstStyle/>
        <a:p>
          <a:endParaRPr lang="ru-RU"/>
        </a:p>
      </dgm:t>
    </dgm:pt>
    <dgm:pt modelId="{9FFC5987-8B26-4172-8C8A-FDF814222899}" type="sibTrans" cxnId="{12A76F37-690A-4B4C-8B14-60859BEBB093}">
      <dgm:prSet/>
      <dgm:spPr/>
      <dgm:t>
        <a:bodyPr/>
        <a:lstStyle/>
        <a:p>
          <a:endParaRPr lang="ru-RU"/>
        </a:p>
      </dgm:t>
    </dgm:pt>
    <dgm:pt modelId="{13E35328-85FD-4D88-A612-6DAC2D6AF57F}">
      <dgm:prSet custT="1"/>
      <dgm:spPr/>
      <dgm:t>
        <a:bodyPr/>
        <a:lstStyle/>
        <a:p>
          <a:pPr rtl="0"/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variable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gm:t>
    </dgm:pt>
    <dgm:pt modelId="{401130CA-540F-44A0-B643-BE2D15BC5B9A}" type="parTrans" cxnId="{7E10D132-28E7-412A-BF94-6BD82CB4FAEF}">
      <dgm:prSet/>
      <dgm:spPr/>
      <dgm:t>
        <a:bodyPr/>
        <a:lstStyle/>
        <a:p>
          <a:endParaRPr lang="ru-RU"/>
        </a:p>
      </dgm:t>
    </dgm:pt>
    <dgm:pt modelId="{74EF38B1-904D-4B30-BDC9-0E561EDC12B5}" type="sibTrans" cxnId="{7E10D132-28E7-412A-BF94-6BD82CB4FAEF}">
      <dgm:prSet/>
      <dgm:spPr/>
      <dgm:t>
        <a:bodyPr/>
        <a:lstStyle/>
        <a:p>
          <a:endParaRPr lang="ru-RU"/>
        </a:p>
      </dgm:t>
    </dgm:pt>
    <dgm:pt modelId="{EFB1AEB5-BE84-434C-A4E3-66708A1DD1CE}">
      <dgm:prSet custT="1"/>
      <dgm:spPr/>
      <dgm:t>
        <a:bodyPr/>
        <a:lstStyle/>
        <a:p>
          <a:pPr rtl="0"/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constant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gm:t>
    </dgm:pt>
    <dgm:pt modelId="{051EEAE6-999C-4E87-800D-A5B5071831E9}" type="parTrans" cxnId="{5AC5E548-6DC7-4F18-A49A-E44D648F9B73}">
      <dgm:prSet/>
      <dgm:spPr/>
      <dgm:t>
        <a:bodyPr/>
        <a:lstStyle/>
        <a:p>
          <a:endParaRPr lang="ru-RU"/>
        </a:p>
      </dgm:t>
    </dgm:pt>
    <dgm:pt modelId="{E114EEB1-07E5-460B-B3B7-41AEE00EF61B}" type="sibTrans" cxnId="{5AC5E548-6DC7-4F18-A49A-E44D648F9B73}">
      <dgm:prSet/>
      <dgm:spPr/>
      <dgm:t>
        <a:bodyPr/>
        <a:lstStyle/>
        <a:p>
          <a:endParaRPr lang="ru-RU"/>
        </a:p>
      </dgm:t>
    </dgm:pt>
    <dgm:pt modelId="{3A56D650-6A68-45D9-AC2F-CB45F3C7B551}" type="pres">
      <dgm:prSet presAssocID="{A6852AD8-F7D5-4514-8DF3-321995C150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417B6E-B73C-4351-9D3A-7D6E471C64EB}" type="pres">
      <dgm:prSet presAssocID="{D6AB4663-160E-4F72-8DDD-0FD3FADAC996}" presName="parentText" presStyleLbl="node1" presStyleIdx="0" presStyleCnt="3" custScaleY="512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22BFF-AADA-43E9-8276-0C289A7223B1}" type="pres">
      <dgm:prSet presAssocID="{D6AB4663-160E-4F72-8DDD-0FD3FADAC99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63C66D-C446-4986-BA5C-432B4C47E69D}" type="pres">
      <dgm:prSet presAssocID="{AD163E60-EC80-4E15-A288-200265D93D4F}" presName="parentText" presStyleLbl="node1" presStyleIdx="1" presStyleCnt="3" custScaleY="497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805A5-24D5-42BC-9617-531F7034B784}" type="pres">
      <dgm:prSet presAssocID="{AD163E60-EC80-4E15-A288-200265D93D4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05EB7-E021-4E8C-B730-443142B86A66}" type="pres">
      <dgm:prSet presAssocID="{24A08934-39EA-436C-8754-768B8B90AD95}" presName="parentText" presStyleLbl="node1" presStyleIdx="2" presStyleCnt="3" custScaleY="613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9EDD2-76B4-4D44-948B-73E20F7082B2}" type="pres">
      <dgm:prSet presAssocID="{24A08934-39EA-436C-8754-768B8B90AD9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EF8B8-45AB-4E31-98A1-CABDFB03E0B6}" srcId="{A6852AD8-F7D5-4514-8DF3-321995C15072}" destId="{AD163E60-EC80-4E15-A288-200265D93D4F}" srcOrd="1" destOrd="0" parTransId="{0E4B6F3A-9E2D-4DD7-8068-3DF3EACFF46A}" sibTransId="{EB54C50E-5689-42F2-B8B2-B22402FECF8A}"/>
    <dgm:cxn modelId="{16CB808D-00FC-4401-AE4A-AB540F528FE5}" srcId="{AD163E60-EC80-4E15-A288-200265D93D4F}" destId="{23860187-1D79-49D3-8949-729AD01004DD}" srcOrd="0" destOrd="0" parTransId="{8F2EA81A-9C6B-413E-933D-276710EF597F}" sibTransId="{4AA885F3-D6AE-42CB-A87F-B9D8FBFC14C0}"/>
    <dgm:cxn modelId="{4889F304-BA6C-4E6B-AB95-9B3AF84127B5}" type="presOf" srcId="{AD163E60-EC80-4E15-A288-200265D93D4F}" destId="{2063C66D-C446-4986-BA5C-432B4C47E69D}" srcOrd="0" destOrd="0" presId="urn:microsoft.com/office/officeart/2005/8/layout/vList2"/>
    <dgm:cxn modelId="{49E785EB-B303-49E7-9F20-D26BB5A2150D}" type="presOf" srcId="{7EA3F2DF-E9D1-4DFF-AF89-882AB7CF5053}" destId="{14F805A5-24D5-42BC-9617-531F7034B784}" srcOrd="0" destOrd="1" presId="urn:microsoft.com/office/officeart/2005/8/layout/vList2"/>
    <dgm:cxn modelId="{6E49CA0E-5F6F-4CCA-AB0E-CB25131515B7}" srcId="{D6AB4663-160E-4F72-8DDD-0FD3FADAC996}" destId="{AAA3F5A7-A54E-47DE-B832-1837251BCBCE}" srcOrd="1" destOrd="0" parTransId="{41B936FD-24A3-4068-B5D9-E7454F35ABE2}" sibTransId="{A2EAD17C-4289-4FEF-BF6E-B35494EE232C}"/>
    <dgm:cxn modelId="{871BB8BF-E329-4D5E-AD41-3998BBB7CAE9}" srcId="{A6852AD8-F7D5-4514-8DF3-321995C15072}" destId="{D6AB4663-160E-4F72-8DDD-0FD3FADAC996}" srcOrd="0" destOrd="0" parTransId="{F78AAF8C-AC3A-47C4-8724-76C7A71D9945}" sibTransId="{F859DD07-D1DD-438F-B436-DC6ADA79572D}"/>
    <dgm:cxn modelId="{12A76F37-690A-4B4C-8B14-60859BEBB093}" srcId="{A6852AD8-F7D5-4514-8DF3-321995C15072}" destId="{24A08934-39EA-436C-8754-768B8B90AD95}" srcOrd="2" destOrd="0" parTransId="{70A1519F-8EF0-4D61-930A-75075A51C841}" sibTransId="{9FFC5987-8B26-4172-8C8A-FDF814222899}"/>
    <dgm:cxn modelId="{FB4E129A-4E7D-424C-AC84-4CE2B35E3216}" srcId="{D6AB4663-160E-4F72-8DDD-0FD3FADAC996}" destId="{0D5F5AB9-9A59-4390-B013-3CB1B05052E5}" srcOrd="0" destOrd="0" parTransId="{03ACB9E0-2335-4DCB-A709-1137BD702EB5}" sibTransId="{F5AC291A-C1C7-4CEF-8729-B7ACDBBFAE2D}"/>
    <dgm:cxn modelId="{69D17CB7-FFEB-429D-AAFD-19F810C21648}" type="presOf" srcId="{A6852AD8-F7D5-4514-8DF3-321995C15072}" destId="{3A56D650-6A68-45D9-AC2F-CB45F3C7B551}" srcOrd="0" destOrd="0" presId="urn:microsoft.com/office/officeart/2005/8/layout/vList2"/>
    <dgm:cxn modelId="{ABFEA6B9-CF7A-4B9D-9A21-89598C15DDDB}" type="presOf" srcId="{0D5F5AB9-9A59-4390-B013-3CB1B05052E5}" destId="{FB722BFF-AADA-43E9-8276-0C289A7223B1}" srcOrd="0" destOrd="0" presId="urn:microsoft.com/office/officeart/2005/8/layout/vList2"/>
    <dgm:cxn modelId="{7E10D132-28E7-412A-BF94-6BD82CB4FAEF}" srcId="{24A08934-39EA-436C-8754-768B8B90AD95}" destId="{13E35328-85FD-4D88-A612-6DAC2D6AF57F}" srcOrd="0" destOrd="0" parTransId="{401130CA-540F-44A0-B643-BE2D15BC5B9A}" sibTransId="{74EF38B1-904D-4B30-BDC9-0E561EDC12B5}"/>
    <dgm:cxn modelId="{BB569284-60F5-4C4A-A79D-F5C3BC7AB2E2}" srcId="{AD163E60-EC80-4E15-A288-200265D93D4F}" destId="{7EA3F2DF-E9D1-4DFF-AF89-882AB7CF5053}" srcOrd="1" destOrd="0" parTransId="{CC232688-5FCB-4669-A634-E19EDE43C245}" sibTransId="{12892F54-DF5C-4529-A9B7-3CB208A76351}"/>
    <dgm:cxn modelId="{5AC5E548-6DC7-4F18-A49A-E44D648F9B73}" srcId="{24A08934-39EA-436C-8754-768B8B90AD95}" destId="{EFB1AEB5-BE84-434C-A4E3-66708A1DD1CE}" srcOrd="1" destOrd="0" parTransId="{051EEAE6-999C-4E87-800D-A5B5071831E9}" sibTransId="{E114EEB1-07E5-460B-B3B7-41AEE00EF61B}"/>
    <dgm:cxn modelId="{5D47D55F-4919-4E24-9DC2-85431FBE4E6E}" type="presOf" srcId="{EFB1AEB5-BE84-434C-A4E3-66708A1DD1CE}" destId="{D4C9EDD2-76B4-4D44-948B-73E20F7082B2}" srcOrd="0" destOrd="1" presId="urn:microsoft.com/office/officeart/2005/8/layout/vList2"/>
    <dgm:cxn modelId="{EEDC4343-3B56-43BA-AA5D-990DF591CBF5}" type="presOf" srcId="{D6AB4663-160E-4F72-8DDD-0FD3FADAC996}" destId="{29417B6E-B73C-4351-9D3A-7D6E471C64EB}" srcOrd="0" destOrd="0" presId="urn:microsoft.com/office/officeart/2005/8/layout/vList2"/>
    <dgm:cxn modelId="{37B2D183-D25A-40E2-8D61-2607ACB85B8E}" type="presOf" srcId="{13E35328-85FD-4D88-A612-6DAC2D6AF57F}" destId="{D4C9EDD2-76B4-4D44-948B-73E20F7082B2}" srcOrd="0" destOrd="0" presId="urn:microsoft.com/office/officeart/2005/8/layout/vList2"/>
    <dgm:cxn modelId="{1E77E045-94AB-40B9-8724-D374841D41E4}" type="presOf" srcId="{23860187-1D79-49D3-8949-729AD01004DD}" destId="{14F805A5-24D5-42BC-9617-531F7034B784}" srcOrd="0" destOrd="0" presId="urn:microsoft.com/office/officeart/2005/8/layout/vList2"/>
    <dgm:cxn modelId="{AA7B23C7-054D-4487-B575-0D60FE8D4A6E}" type="presOf" srcId="{AAA3F5A7-A54E-47DE-B832-1837251BCBCE}" destId="{FB722BFF-AADA-43E9-8276-0C289A7223B1}" srcOrd="0" destOrd="1" presId="urn:microsoft.com/office/officeart/2005/8/layout/vList2"/>
    <dgm:cxn modelId="{FE521FAB-6945-4BFE-A9CB-1E0E5110367A}" type="presOf" srcId="{24A08934-39EA-436C-8754-768B8B90AD95}" destId="{26C05EB7-E021-4E8C-B730-443142B86A66}" srcOrd="0" destOrd="0" presId="urn:microsoft.com/office/officeart/2005/8/layout/vList2"/>
    <dgm:cxn modelId="{18184D38-43B0-4907-B9D2-6647DF0B579B}" type="presParOf" srcId="{3A56D650-6A68-45D9-AC2F-CB45F3C7B551}" destId="{29417B6E-B73C-4351-9D3A-7D6E471C64EB}" srcOrd="0" destOrd="0" presId="urn:microsoft.com/office/officeart/2005/8/layout/vList2"/>
    <dgm:cxn modelId="{C1BDF3EC-0BC2-477B-A3F8-9550076A6832}" type="presParOf" srcId="{3A56D650-6A68-45D9-AC2F-CB45F3C7B551}" destId="{FB722BFF-AADA-43E9-8276-0C289A7223B1}" srcOrd="1" destOrd="0" presId="urn:microsoft.com/office/officeart/2005/8/layout/vList2"/>
    <dgm:cxn modelId="{29F66E37-E6F2-4169-8A27-5EFF7A2DCEBC}" type="presParOf" srcId="{3A56D650-6A68-45D9-AC2F-CB45F3C7B551}" destId="{2063C66D-C446-4986-BA5C-432B4C47E69D}" srcOrd="2" destOrd="0" presId="urn:microsoft.com/office/officeart/2005/8/layout/vList2"/>
    <dgm:cxn modelId="{C8DB6645-F7EC-43CE-88AB-D35771148D4F}" type="presParOf" srcId="{3A56D650-6A68-45D9-AC2F-CB45F3C7B551}" destId="{14F805A5-24D5-42BC-9617-531F7034B784}" srcOrd="3" destOrd="0" presId="urn:microsoft.com/office/officeart/2005/8/layout/vList2"/>
    <dgm:cxn modelId="{782C23FD-4613-4A51-9B9D-73E87DAA6655}" type="presParOf" srcId="{3A56D650-6A68-45D9-AC2F-CB45F3C7B551}" destId="{26C05EB7-E021-4E8C-B730-443142B86A66}" srcOrd="4" destOrd="0" presId="urn:microsoft.com/office/officeart/2005/8/layout/vList2"/>
    <dgm:cxn modelId="{E518E434-A3F0-42D4-A6A9-99F575A35371}" type="presParOf" srcId="{3A56D650-6A68-45D9-AC2F-CB45F3C7B551}" destId="{D4C9EDD2-76B4-4D44-948B-73E20F7082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5D9A7E-AD7D-4CBA-972A-B60D221E5F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3309C-2B61-4E14-8BC6-1D425A99125F}">
      <dgm:prSet/>
      <dgm:spPr/>
      <dgm:t>
        <a:bodyPr/>
        <a:lstStyle/>
        <a:p>
          <a:pPr rtl="0"/>
          <a:r>
            <a:rPr lang="en-US" dirty="0" smtClean="0">
              <a:latin typeface="Arial" pitchFamily="34" charset="0"/>
              <a:cs typeface="Arial" pitchFamily="34" charset="0"/>
            </a:rPr>
            <a:t>Presented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564B377-6D06-4850-A530-740AAB8063B5}" type="parTrans" cxnId="{DD48148E-D81C-465A-A39E-FAD50FE9F16F}">
      <dgm:prSet/>
      <dgm:spPr/>
      <dgm:t>
        <a:bodyPr/>
        <a:lstStyle/>
        <a:p>
          <a:endParaRPr lang="en-US"/>
        </a:p>
      </dgm:t>
    </dgm:pt>
    <dgm:pt modelId="{F1682D5E-00AB-4696-82A0-7C9AED82047F}" type="sibTrans" cxnId="{DD48148E-D81C-465A-A39E-FAD50FE9F16F}">
      <dgm:prSet/>
      <dgm:spPr/>
      <dgm:t>
        <a:bodyPr/>
        <a:lstStyle/>
        <a:p>
          <a:endParaRPr lang="en-US"/>
        </a:p>
      </dgm:t>
    </dgm:pt>
    <dgm:pt modelId="{427B6036-38B4-443D-8236-665A9A3B0490}">
      <dgm:prSet/>
      <dgm:spPr/>
      <dgm:t>
        <a:bodyPr/>
        <a:lstStyle/>
        <a:p>
          <a:pPr rtl="0"/>
          <a:r>
            <a:rPr lang="en-US" dirty="0" smtClean="0">
              <a:latin typeface="Arial" pitchFamily="34" charset="0"/>
              <a:cs typeface="Arial" pitchFamily="34" charset="0"/>
            </a:rPr>
            <a:t>Key concepts of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SLang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CBF7421B-2DB7-4D33-BC31-C2C0BDDE871A}" type="parTrans" cxnId="{4D9F7E20-C9BC-4133-A63B-C7EBA1362BF7}">
      <dgm:prSet/>
      <dgm:spPr/>
      <dgm:t>
        <a:bodyPr/>
        <a:lstStyle/>
        <a:p>
          <a:endParaRPr lang="en-US"/>
        </a:p>
      </dgm:t>
    </dgm:pt>
    <dgm:pt modelId="{0E3A69B1-0A74-4CBA-8546-F38E210663A8}" type="sibTrans" cxnId="{4D9F7E20-C9BC-4133-A63B-C7EBA1362BF7}">
      <dgm:prSet/>
      <dgm:spPr/>
      <dgm:t>
        <a:bodyPr/>
        <a:lstStyle/>
        <a:p>
          <a:endParaRPr lang="en-US"/>
        </a:p>
      </dgm:t>
    </dgm:pt>
    <dgm:pt modelId="{55F9800E-03A0-48B2-8F88-114B54138C48}">
      <dgm:prSet/>
      <dgm:spPr/>
      <dgm:t>
        <a:bodyPr/>
        <a:lstStyle/>
        <a:p>
          <a:pPr rtl="0"/>
          <a:r>
            <a:rPr lang="en-US" dirty="0" smtClean="0">
              <a:latin typeface="Arial" pitchFamily="34" charset="0"/>
              <a:cs typeface="Arial" pitchFamily="34" charset="0"/>
            </a:rPr>
            <a:t>Status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5D62CBCB-6332-4600-8DC5-F924CC27638E}" type="parTrans" cxnId="{776AD76A-2488-46C6-A9F3-18B98D7920DA}">
      <dgm:prSet/>
      <dgm:spPr/>
      <dgm:t>
        <a:bodyPr/>
        <a:lstStyle/>
        <a:p>
          <a:endParaRPr lang="en-US"/>
        </a:p>
      </dgm:t>
    </dgm:pt>
    <dgm:pt modelId="{3885873A-C059-4346-99EB-69CB183AD9E1}" type="sibTrans" cxnId="{776AD76A-2488-46C6-A9F3-18B98D7920DA}">
      <dgm:prSet/>
      <dgm:spPr/>
      <dgm:t>
        <a:bodyPr/>
        <a:lstStyle/>
        <a:p>
          <a:endParaRPr lang="en-US"/>
        </a:p>
      </dgm:t>
    </dgm:pt>
    <dgm:pt modelId="{D1A21421-358B-4037-BAD5-5C5072264C2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The full </a:t>
          </a:r>
          <a:r>
            <a:rPr lang="en-US" b="1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language reference </a:t>
          </a:r>
          <a:r>
            <a:rPr lang="en-US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is in progress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F74D05D-3F40-413E-8A6E-491B4EEA16BF}" type="parTrans" cxnId="{839F2A41-B0D2-4EC7-9B36-BB9B707B48E5}">
      <dgm:prSet/>
      <dgm:spPr/>
      <dgm:t>
        <a:bodyPr/>
        <a:lstStyle/>
        <a:p>
          <a:endParaRPr lang="en-US"/>
        </a:p>
      </dgm:t>
    </dgm:pt>
    <dgm:pt modelId="{57D9A494-C132-4B03-AB6C-AA3DD2353058}" type="sibTrans" cxnId="{839F2A41-B0D2-4EC7-9B36-BB9B707B48E5}">
      <dgm:prSet/>
      <dgm:spPr/>
      <dgm:t>
        <a:bodyPr/>
        <a:lstStyle/>
        <a:p>
          <a:endParaRPr lang="en-US"/>
        </a:p>
      </dgm:t>
    </dgm:pt>
    <dgm:pt modelId="{40CB5E14-6D76-4359-AAD6-1BAEFBFB9907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Front end compiler implementation is in progress</a:t>
          </a:r>
        </a:p>
      </dgm:t>
    </dgm:pt>
    <dgm:pt modelId="{7CD8CDFD-9DC3-42E0-9CCB-A9F14731331B}" type="parTrans" cxnId="{89D27706-FA42-4CBD-B890-B7E26DA2AA3D}">
      <dgm:prSet/>
      <dgm:spPr/>
      <dgm:t>
        <a:bodyPr/>
        <a:lstStyle/>
        <a:p>
          <a:endParaRPr lang="ru-RU"/>
        </a:p>
      </dgm:t>
    </dgm:pt>
    <dgm:pt modelId="{15B96CE0-56FA-4C7C-8AA1-4BCE36CB3E6C}" type="sibTrans" cxnId="{89D27706-FA42-4CBD-B890-B7E26DA2AA3D}">
      <dgm:prSet/>
      <dgm:spPr/>
      <dgm:t>
        <a:bodyPr/>
        <a:lstStyle/>
        <a:p>
          <a:endParaRPr lang="ru-RU"/>
        </a:p>
      </dgm:t>
    </dgm:pt>
    <dgm:pt modelId="{B9E832D0-D30D-450D-8F50-D4555FD18AA2}">
      <dgm:prSet/>
      <dgm:spPr/>
      <dgm:t>
        <a:bodyPr/>
        <a:lstStyle/>
        <a:p>
          <a:pPr rtl="0"/>
          <a:r>
            <a:rPr lang="en-US" dirty="0" smtClean="0">
              <a:latin typeface="Arial" pitchFamily="34" charset="0"/>
              <a:cs typeface="Arial" pitchFamily="34" charset="0"/>
            </a:rPr>
            <a:t>Units, standalone routines, usage-inheritance-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typification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92019204-F60F-457F-B93F-CCD64DD8D2ED}" type="parTrans" cxnId="{B6691B95-2F72-4845-B2C6-4FB396B3C208}">
      <dgm:prSet/>
      <dgm:spPr/>
      <dgm:t>
        <a:bodyPr/>
        <a:lstStyle/>
        <a:p>
          <a:endParaRPr lang="ru-RU"/>
        </a:p>
      </dgm:t>
    </dgm:pt>
    <dgm:pt modelId="{B1BC1D23-3B11-4E57-BAD6-C0C0BB7C2A82}" type="sibTrans" cxnId="{B6691B95-2F72-4845-B2C6-4FB396B3C208}">
      <dgm:prSet/>
      <dgm:spPr/>
      <dgm:t>
        <a:bodyPr/>
        <a:lstStyle/>
        <a:p>
          <a:endParaRPr lang="ru-RU"/>
        </a:p>
      </dgm:t>
    </dgm:pt>
    <dgm:pt modelId="{42D5C331-2489-4924-A542-48524F877350}">
      <dgm:prSet/>
      <dgm:spPr/>
      <dgm:t>
        <a:bodyPr/>
        <a:lstStyle/>
        <a:p>
          <a:pPr rtl="0"/>
          <a:r>
            <a:rPr lang="en-US" dirty="0" smtClean="0">
              <a:latin typeface="Arial" pitchFamily="34" charset="0"/>
              <a:cs typeface="Arial" pitchFamily="34" charset="0"/>
            </a:rPr>
            <a:t>Alternative approach to inheritance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B5A9B7EC-01A0-447C-8A36-5A1386D0DBB4}" type="parTrans" cxnId="{2012E414-CC89-44A2-B855-B2976CCE79E8}">
      <dgm:prSet/>
      <dgm:spPr/>
      <dgm:t>
        <a:bodyPr/>
        <a:lstStyle/>
        <a:p>
          <a:endParaRPr lang="ru-RU"/>
        </a:p>
      </dgm:t>
    </dgm:pt>
    <dgm:pt modelId="{89B27443-E99B-42A1-B0ED-DA0736D45013}" type="sibTrans" cxnId="{2012E414-CC89-44A2-B855-B2976CCE79E8}">
      <dgm:prSet/>
      <dgm:spPr/>
      <dgm:t>
        <a:bodyPr/>
        <a:lstStyle/>
        <a:p>
          <a:endParaRPr lang="ru-RU"/>
        </a:p>
      </dgm:t>
    </dgm:pt>
    <dgm:pt modelId="{4757E31E-5018-4F79-8BDA-B3A355A322EE}">
      <dgm:prSet/>
      <dgm:spPr/>
      <dgm:t>
        <a:bodyPr/>
        <a:lstStyle/>
        <a:p>
          <a:pPr rtl="0"/>
          <a:r>
            <a:rPr lang="en-US" dirty="0" smtClean="0">
              <a:latin typeface="Arial" pitchFamily="34" charset="0"/>
              <a:cs typeface="Arial" pitchFamily="34" charset="0"/>
            </a:rPr>
            <a:t>NULL-safety and non-initialized data 2 in 1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76B3593-1299-4849-BA17-91981C38BAEE}" type="parTrans" cxnId="{FB34C33B-8CD3-404C-8299-95C1B6280426}">
      <dgm:prSet/>
      <dgm:spPr/>
      <dgm:t>
        <a:bodyPr/>
        <a:lstStyle/>
        <a:p>
          <a:endParaRPr lang="ru-RU"/>
        </a:p>
      </dgm:t>
    </dgm:pt>
    <dgm:pt modelId="{0783BAF5-0679-400B-BFEF-E763040AB524}" type="sibTrans" cxnId="{FB34C33B-8CD3-404C-8299-95C1B6280426}">
      <dgm:prSet/>
      <dgm:spPr/>
      <dgm:t>
        <a:bodyPr/>
        <a:lstStyle/>
        <a:p>
          <a:endParaRPr lang="ru-RU"/>
        </a:p>
      </dgm:t>
    </dgm:pt>
    <dgm:pt modelId="{E1248901-A745-4465-AEAC-3946ED3C961D}">
      <dgm:prSet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Backends</a:t>
          </a:r>
          <a:r>
            <a:rPr lang="en-US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 for .NET, LLVM, JVM, Elbrus are in progress</a:t>
          </a:r>
        </a:p>
      </dgm:t>
    </dgm:pt>
    <dgm:pt modelId="{DFD7E871-1957-44DC-B139-DC256A0B59DF}" type="parTrans" cxnId="{1029E2BD-8D8C-415C-8549-7D6967E3ABAD}">
      <dgm:prSet/>
      <dgm:spPr/>
      <dgm:t>
        <a:bodyPr/>
        <a:lstStyle/>
        <a:p>
          <a:endParaRPr lang="ru-RU"/>
        </a:p>
      </dgm:t>
    </dgm:pt>
    <dgm:pt modelId="{BDC38B2A-8534-4DBD-94DC-3CAA23CAF9B2}" type="sibTrans" cxnId="{1029E2BD-8D8C-415C-8549-7D6967E3ABAD}">
      <dgm:prSet/>
      <dgm:spPr/>
      <dgm:t>
        <a:bodyPr/>
        <a:lstStyle/>
        <a:p>
          <a:endParaRPr lang="ru-RU"/>
        </a:p>
      </dgm:t>
    </dgm:pt>
    <dgm:pt modelId="{14D332A5-FA31-49CE-AC1A-1D197D6A4C3F}" type="pres">
      <dgm:prSet presAssocID="{F05D9A7E-AD7D-4CBA-972A-B60D221E5F8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C806FE-190C-4928-BB2A-DE06BE8CC44D}" type="pres">
      <dgm:prSet presAssocID="{D453309C-2B61-4E14-8BC6-1D425A9912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4875-473B-42C1-8C81-FB861C652AB0}" type="pres">
      <dgm:prSet presAssocID="{D453309C-2B61-4E14-8BC6-1D425A9912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202CB-4F8A-44AE-BCBE-699D0E48D069}" type="pres">
      <dgm:prSet presAssocID="{55F9800E-03A0-48B2-8F88-114B54138C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2CE8F-6229-4FBE-9445-9D33C809884E}" type="pres">
      <dgm:prSet presAssocID="{55F9800E-03A0-48B2-8F88-114B54138C4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91B95-2F72-4845-B2C6-4FB396B3C208}" srcId="{427B6036-38B4-443D-8236-665A9A3B0490}" destId="{B9E832D0-D30D-450D-8F50-D4555FD18AA2}" srcOrd="0" destOrd="0" parTransId="{92019204-F60F-457F-B93F-CCD64DD8D2ED}" sibTransId="{B1BC1D23-3B11-4E57-BAD6-C0C0BB7C2A82}"/>
    <dgm:cxn modelId="{776AD76A-2488-46C6-A9F3-18B98D7920DA}" srcId="{F05D9A7E-AD7D-4CBA-972A-B60D221E5F86}" destId="{55F9800E-03A0-48B2-8F88-114B54138C48}" srcOrd="1" destOrd="0" parTransId="{5D62CBCB-6332-4600-8DC5-F924CC27638E}" sibTransId="{3885873A-C059-4346-99EB-69CB183AD9E1}"/>
    <dgm:cxn modelId="{3FA7C775-6074-4260-8B81-4FA642FF012E}" type="presOf" srcId="{E1248901-A745-4465-AEAC-3946ED3C961D}" destId="{6E12CE8F-6229-4FBE-9445-9D33C809884E}" srcOrd="0" destOrd="2" presId="urn:microsoft.com/office/officeart/2005/8/layout/vList2"/>
    <dgm:cxn modelId="{20C4D379-85F7-4323-924D-54F4B43DB28B}" type="presOf" srcId="{55F9800E-03A0-48B2-8F88-114B54138C48}" destId="{293202CB-4F8A-44AE-BCBE-699D0E48D069}" srcOrd="0" destOrd="0" presId="urn:microsoft.com/office/officeart/2005/8/layout/vList2"/>
    <dgm:cxn modelId="{4D9F7E20-C9BC-4133-A63B-C7EBA1362BF7}" srcId="{D453309C-2B61-4E14-8BC6-1D425A99125F}" destId="{427B6036-38B4-443D-8236-665A9A3B0490}" srcOrd="0" destOrd="0" parTransId="{CBF7421B-2DB7-4D33-BC31-C2C0BDDE871A}" sibTransId="{0E3A69B1-0A74-4CBA-8546-F38E210663A8}"/>
    <dgm:cxn modelId="{CCD6362A-A771-46C1-B861-3743AEAEF8F3}" type="presOf" srcId="{42D5C331-2489-4924-A542-48524F877350}" destId="{4F744875-473B-42C1-8C81-FB861C652AB0}" srcOrd="0" destOrd="2" presId="urn:microsoft.com/office/officeart/2005/8/layout/vList2"/>
    <dgm:cxn modelId="{FD80CD31-6826-471A-AB7B-144AE524C8D8}" type="presOf" srcId="{F05D9A7E-AD7D-4CBA-972A-B60D221E5F86}" destId="{14D332A5-FA31-49CE-AC1A-1D197D6A4C3F}" srcOrd="0" destOrd="0" presId="urn:microsoft.com/office/officeart/2005/8/layout/vList2"/>
    <dgm:cxn modelId="{FB34C33B-8CD3-404C-8299-95C1B6280426}" srcId="{427B6036-38B4-443D-8236-665A9A3B0490}" destId="{4757E31E-5018-4F79-8BDA-B3A355A322EE}" srcOrd="2" destOrd="0" parTransId="{776B3593-1299-4849-BA17-91981C38BAEE}" sibTransId="{0783BAF5-0679-400B-BFEF-E763040AB524}"/>
    <dgm:cxn modelId="{AEA23DCA-3856-4D0A-A4C0-5C08973CC761}" type="presOf" srcId="{B9E832D0-D30D-450D-8F50-D4555FD18AA2}" destId="{4F744875-473B-42C1-8C81-FB861C652AB0}" srcOrd="0" destOrd="1" presId="urn:microsoft.com/office/officeart/2005/8/layout/vList2"/>
    <dgm:cxn modelId="{2012E414-CC89-44A2-B855-B2976CCE79E8}" srcId="{427B6036-38B4-443D-8236-665A9A3B0490}" destId="{42D5C331-2489-4924-A542-48524F877350}" srcOrd="1" destOrd="0" parTransId="{B5A9B7EC-01A0-447C-8A36-5A1386D0DBB4}" sibTransId="{89B27443-E99B-42A1-B0ED-DA0736D45013}"/>
    <dgm:cxn modelId="{89D27706-FA42-4CBD-B890-B7E26DA2AA3D}" srcId="{55F9800E-03A0-48B2-8F88-114B54138C48}" destId="{40CB5E14-6D76-4359-AAD6-1BAEFBFB9907}" srcOrd="1" destOrd="0" parTransId="{7CD8CDFD-9DC3-42E0-9CCB-A9F14731331B}" sibTransId="{15B96CE0-56FA-4C7C-8AA1-4BCE36CB3E6C}"/>
    <dgm:cxn modelId="{9E2DF334-60B3-45E6-96AE-F3A8320660DA}" type="presOf" srcId="{D453309C-2B61-4E14-8BC6-1D425A99125F}" destId="{D5C806FE-190C-4928-BB2A-DE06BE8CC44D}" srcOrd="0" destOrd="0" presId="urn:microsoft.com/office/officeart/2005/8/layout/vList2"/>
    <dgm:cxn modelId="{04DDEBFB-ABD9-4985-8A16-AF6D336BAA7C}" type="presOf" srcId="{D1A21421-358B-4037-BAD5-5C5072264C26}" destId="{6E12CE8F-6229-4FBE-9445-9D33C809884E}" srcOrd="0" destOrd="0" presId="urn:microsoft.com/office/officeart/2005/8/layout/vList2"/>
    <dgm:cxn modelId="{1029E2BD-8D8C-415C-8549-7D6967E3ABAD}" srcId="{55F9800E-03A0-48B2-8F88-114B54138C48}" destId="{E1248901-A745-4465-AEAC-3946ED3C961D}" srcOrd="2" destOrd="0" parTransId="{DFD7E871-1957-44DC-B139-DC256A0B59DF}" sibTransId="{BDC38B2A-8534-4DBD-94DC-3CAA23CAF9B2}"/>
    <dgm:cxn modelId="{2EF1F8C3-3115-41C6-BE18-49D938169F4E}" type="presOf" srcId="{40CB5E14-6D76-4359-AAD6-1BAEFBFB9907}" destId="{6E12CE8F-6229-4FBE-9445-9D33C809884E}" srcOrd="0" destOrd="1" presId="urn:microsoft.com/office/officeart/2005/8/layout/vList2"/>
    <dgm:cxn modelId="{4DC9DF52-5394-4827-A281-47B8430DCFC7}" type="presOf" srcId="{427B6036-38B4-443D-8236-665A9A3B0490}" destId="{4F744875-473B-42C1-8C81-FB861C652AB0}" srcOrd="0" destOrd="0" presId="urn:microsoft.com/office/officeart/2005/8/layout/vList2"/>
    <dgm:cxn modelId="{FDECDC63-9459-4369-86E6-B6E748543EB4}" type="presOf" srcId="{4757E31E-5018-4F79-8BDA-B3A355A322EE}" destId="{4F744875-473B-42C1-8C81-FB861C652AB0}" srcOrd="0" destOrd="3" presId="urn:microsoft.com/office/officeart/2005/8/layout/vList2"/>
    <dgm:cxn modelId="{DD48148E-D81C-465A-A39E-FAD50FE9F16F}" srcId="{F05D9A7E-AD7D-4CBA-972A-B60D221E5F86}" destId="{D453309C-2B61-4E14-8BC6-1D425A99125F}" srcOrd="0" destOrd="0" parTransId="{7564B377-6D06-4850-A530-740AAB8063B5}" sibTransId="{F1682D5E-00AB-4696-82A0-7C9AED82047F}"/>
    <dgm:cxn modelId="{839F2A41-B0D2-4EC7-9B36-BB9B707B48E5}" srcId="{55F9800E-03A0-48B2-8F88-114B54138C48}" destId="{D1A21421-358B-4037-BAD5-5C5072264C26}" srcOrd="0" destOrd="0" parTransId="{EF74D05D-3F40-413E-8A6E-491B4EEA16BF}" sibTransId="{57D9A494-C132-4B03-AB6C-AA3DD2353058}"/>
    <dgm:cxn modelId="{53C58D61-EAC5-40F7-B874-86F56BB1CE81}" type="presParOf" srcId="{14D332A5-FA31-49CE-AC1A-1D197D6A4C3F}" destId="{D5C806FE-190C-4928-BB2A-DE06BE8CC44D}" srcOrd="0" destOrd="0" presId="urn:microsoft.com/office/officeart/2005/8/layout/vList2"/>
    <dgm:cxn modelId="{A58A9A0C-CED1-4DAE-B0C5-648553C3D60B}" type="presParOf" srcId="{14D332A5-FA31-49CE-AC1A-1D197D6A4C3F}" destId="{4F744875-473B-42C1-8C81-FB861C652AB0}" srcOrd="1" destOrd="0" presId="urn:microsoft.com/office/officeart/2005/8/layout/vList2"/>
    <dgm:cxn modelId="{87F283A7-1F87-4DCF-8BB4-1184C2300084}" type="presParOf" srcId="{14D332A5-FA31-49CE-AC1A-1D197D6A4C3F}" destId="{293202CB-4F8A-44AE-BCBE-699D0E48D069}" srcOrd="2" destOrd="0" presId="urn:microsoft.com/office/officeart/2005/8/layout/vList2"/>
    <dgm:cxn modelId="{692481D6-7999-43BF-93A5-5EC0D80B6D26}" type="presParOf" srcId="{14D332A5-FA31-49CE-AC1A-1D197D6A4C3F}" destId="{6E12CE8F-6229-4FBE-9445-9D33C80988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A91D8-AF3D-42E0-B986-FAE7CFA9AC9F}">
      <dsp:nvSpPr>
        <dsp:cNvPr id="0" name=""/>
        <dsp:cNvSpPr/>
      </dsp:nvSpPr>
      <dsp:spPr>
        <a:xfrm>
          <a:off x="0" y="0"/>
          <a:ext cx="425195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7630" rIns="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u="none" kern="1200" dirty="0" smtClean="0">
              <a:latin typeface="Arial" pitchFamily="34" charset="0"/>
              <a:cs typeface="Arial" pitchFamily="34" charset="0"/>
            </a:rPr>
            <a:t>3 kinds:</a:t>
          </a:r>
          <a:endParaRPr lang="en-US" sz="2300" b="1" u="none" kern="1200" dirty="0">
            <a:latin typeface="Arial" pitchFamily="34" charset="0"/>
            <a:cs typeface="Arial" pitchFamily="34" charset="0"/>
          </a:endParaRPr>
        </a:p>
      </dsp:txBody>
      <dsp:txXfrm>
        <a:off x="26273" y="26273"/>
        <a:ext cx="4199412" cy="485654"/>
      </dsp:txXfrm>
    </dsp:sp>
    <dsp:sp modelId="{870A6B30-E499-4DF2-A9B8-AE3CAD439703}">
      <dsp:nvSpPr>
        <dsp:cNvPr id="0" name=""/>
        <dsp:cNvSpPr/>
      </dsp:nvSpPr>
      <dsp:spPr>
        <a:xfrm>
          <a:off x="0" y="624342"/>
          <a:ext cx="4251958" cy="419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t" anchorCtr="0">
          <a:noAutofit/>
        </a:bodyPr>
        <a:lstStyle/>
        <a:p>
          <a:pPr marL="268288" lvl="1" indent="-180975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1" kern="1200" dirty="0" smtClean="0">
              <a:latin typeface="Arial" pitchFamily="34" charset="0"/>
              <a:cs typeface="Arial" pitchFamily="34" charset="0"/>
            </a:rPr>
            <a:t>Anonymous procedure</a:t>
          </a:r>
          <a:r>
            <a:rPr lang="ru-RU" sz="1800" b="1" kern="1200" dirty="0" smtClean="0">
              <a:latin typeface="Arial" pitchFamily="34" charset="0"/>
              <a:cs typeface="Arial" pitchFamily="34" charset="0"/>
            </a:rPr>
            <a:t>: 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sequence of operators</a:t>
          </a:r>
          <a:endParaRPr lang="en-US" sz="1800" kern="1200" dirty="0">
            <a:latin typeface="Arial" pitchFamily="34" charset="0"/>
            <a:cs typeface="Arial" pitchFamily="34" charset="0"/>
          </a:endParaRPr>
        </a:p>
        <a:p>
          <a:pPr marL="268288" lvl="1" indent="-180975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1" kern="1200" dirty="0" smtClean="0">
              <a:latin typeface="Arial" pitchFamily="34" charset="0"/>
              <a:cs typeface="Arial" pitchFamily="34" charset="0"/>
            </a:rPr>
            <a:t>Standalone-routine: 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scope, formal parameters, pre &amp; post conditions, body</a:t>
          </a:r>
          <a:endParaRPr lang="en-US" sz="1800" kern="1200" dirty="0">
            <a:latin typeface="Arial" pitchFamily="34" charset="0"/>
            <a:cs typeface="Arial" pitchFamily="34" charset="0"/>
          </a:endParaRPr>
        </a:p>
        <a:p>
          <a:pPr marL="268288" lvl="1" indent="-180975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b="1" kern="1200" dirty="0" smtClean="0">
              <a:latin typeface="Arial" pitchFamily="34" charset="0"/>
              <a:cs typeface="Arial" pitchFamily="34" charset="0"/>
            </a:rPr>
            <a:t>Unit</a:t>
          </a:r>
          <a:r>
            <a:rPr lang="ru-RU" sz="1800" kern="1200" dirty="0" smtClean="0">
              <a:latin typeface="Arial" pitchFamily="34" charset="0"/>
              <a:cs typeface="Arial" pitchFamily="34" charset="0"/>
            </a:rPr>
            <a:t>:</a:t>
          </a:r>
          <a:r>
            <a:rPr lang="en-US" sz="1800" kern="1200" dirty="0" smtClean="0">
              <a:latin typeface="Arial" pitchFamily="34" charset="0"/>
              <a:cs typeface="Arial" pitchFamily="34" charset="0"/>
            </a:rPr>
            <a:t> named set of routines and attributes, invariant</a:t>
          </a:r>
          <a:endParaRPr lang="en-US" sz="1800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Can be generic - type or constant expression of enumerated type parameterized</a:t>
          </a:r>
          <a:endParaRPr lang="en-US" sz="1800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Unit defines type</a:t>
          </a:r>
          <a:endParaRPr lang="en-US" sz="1800" i="1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Unit supports inheritance</a:t>
          </a:r>
          <a:endParaRPr lang="en-US" sz="1800" kern="1200" dirty="0">
            <a:latin typeface="Arial" pitchFamily="34" charset="0"/>
            <a:cs typeface="Arial" pitchFamily="34" charset="0"/>
          </a:endParaRPr>
        </a:p>
        <a:p>
          <a:pPr marL="536575" lvl="1" indent="-180975" algn="l" defTabSz="800100" rtl="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 smtClean="0">
              <a:latin typeface="Arial" pitchFamily="34" charset="0"/>
              <a:cs typeface="Arial" pitchFamily="34" charset="0"/>
            </a:rPr>
            <a:t>Unit support direct usage (module)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>
        <a:off x="0" y="624342"/>
        <a:ext cx="4251958" cy="4195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17B6E-B73C-4351-9D3A-7D6E471C64EB}">
      <dsp:nvSpPr>
        <dsp:cNvPr id="0" name=""/>
        <dsp:cNvSpPr/>
      </dsp:nvSpPr>
      <dsp:spPr>
        <a:xfrm>
          <a:off x="0" y="139869"/>
          <a:ext cx="8991600" cy="1038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100" kern="1200" baseline="0" dirty="0" smtClean="0"/>
            <a:t>Routines can be procedures or functions</a:t>
          </a:r>
          <a:endParaRPr lang="ru-RU" sz="3100" kern="1200" dirty="0"/>
        </a:p>
      </dsp:txBody>
      <dsp:txXfrm>
        <a:off x="50707" y="190576"/>
        <a:ext cx="8890186" cy="937321"/>
      </dsp:txXfrm>
    </dsp:sp>
    <dsp:sp modelId="{FB722BFF-AADA-43E9-8276-0C289A7223B1}">
      <dsp:nvSpPr>
        <dsp:cNvPr id="0" name=""/>
        <dsp:cNvSpPr/>
      </dsp:nvSpPr>
      <dsp:spPr>
        <a:xfrm>
          <a:off x="0" y="1178604"/>
          <a:ext cx="8991600" cy="116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a()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do end</a:t>
          </a:r>
          <a:r>
            <a:rPr lang="en-US" sz="240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</a:t>
          </a:r>
          <a:r>
            <a:rPr kumimoji="1" lang="en-US" sz="2400" kern="1200" baseline="0" dirty="0" smtClean="0"/>
            <a:t>// that is a procedure without parameters</a:t>
          </a:r>
          <a:endParaRPr lang="ru-RU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foo ()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 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T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do end </a:t>
          </a:r>
          <a:r>
            <a:rPr kumimoji="1" lang="en-US" sz="2400" kern="1200" baseline="0" dirty="0" smtClean="0"/>
            <a:t>// that is a function without parameters which returns an object of type T</a:t>
          </a:r>
          <a:endParaRPr lang="ru-RU" sz="2400" kern="1200" dirty="0"/>
        </a:p>
      </dsp:txBody>
      <dsp:txXfrm>
        <a:off x="0" y="1178604"/>
        <a:ext cx="8991600" cy="1161269"/>
      </dsp:txXfrm>
    </dsp:sp>
    <dsp:sp modelId="{2063C66D-C446-4986-BA5C-432B4C47E69D}">
      <dsp:nvSpPr>
        <dsp:cNvPr id="0" name=""/>
        <dsp:cNvSpPr/>
      </dsp:nvSpPr>
      <dsp:spPr>
        <a:xfrm>
          <a:off x="0" y="2339874"/>
          <a:ext cx="8991600" cy="1010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100" kern="1200" baseline="0" smtClean="0"/>
            <a:t>Unit attributes can be variable or constant</a:t>
          </a:r>
          <a:endParaRPr lang="ru-RU" sz="3100" kern="1200"/>
        </a:p>
      </dsp:txBody>
      <dsp:txXfrm>
        <a:off x="49309" y="2389183"/>
        <a:ext cx="8892982" cy="911491"/>
      </dsp:txXfrm>
    </dsp:sp>
    <dsp:sp modelId="{14F805A5-24D5-42BC-9617-531F7034B784}">
      <dsp:nvSpPr>
        <dsp:cNvPr id="0" name=""/>
        <dsp:cNvSpPr/>
      </dsp:nvSpPr>
      <dsp:spPr>
        <a:xfrm>
          <a:off x="0" y="3349984"/>
          <a:ext cx="899160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variable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Type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constant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: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Type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sp:txBody>
      <dsp:txXfrm>
        <a:off x="0" y="3349984"/>
        <a:ext cx="8991600" cy="844560"/>
      </dsp:txXfrm>
    </dsp:sp>
    <dsp:sp modelId="{26C05EB7-E021-4E8C-B730-443142B86A66}">
      <dsp:nvSpPr>
        <dsp:cNvPr id="0" name=""/>
        <dsp:cNvSpPr/>
      </dsp:nvSpPr>
      <dsp:spPr>
        <a:xfrm>
          <a:off x="0" y="4194544"/>
          <a:ext cx="8991600" cy="12440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100" kern="1200" baseline="0" dirty="0" smtClean="0"/>
            <a:t>Routines may have locals which can be also variable or constant</a:t>
          </a:r>
          <a:endParaRPr lang="ru-RU" sz="3100" kern="1200" dirty="0"/>
        </a:p>
      </dsp:txBody>
      <dsp:txXfrm>
        <a:off x="60728" y="4255272"/>
        <a:ext cx="8870144" cy="1122571"/>
      </dsp:txXfrm>
    </dsp:sp>
    <dsp:sp modelId="{D4C9EDD2-76B4-4D44-948B-73E20F7082B2}">
      <dsp:nvSpPr>
        <dsp:cNvPr id="0" name=""/>
        <dsp:cNvSpPr/>
      </dsp:nvSpPr>
      <dsp:spPr>
        <a:xfrm>
          <a:off x="0" y="5438571"/>
          <a:ext cx="899160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48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variable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const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constant </a:t>
          </a:r>
          <a:r>
            <a:rPr lang="en-US" sz="2400" b="1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is</a:t>
          </a:r>
          <a:r>
            <a:rPr lang="en-US" sz="2400" b="0" kern="1200" dirty="0" smtClean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rPr>
            <a:t> expression</a:t>
          </a:r>
          <a:endParaRPr lang="ru-RU" sz="2400" b="0" kern="1200" dirty="0">
            <a:solidFill>
              <a:srgbClr val="0000FF"/>
            </a:solidFill>
            <a:latin typeface="Lucida Console" pitchFamily="49" charset="0"/>
            <a:ea typeface="+mn-ea"/>
            <a:cs typeface="Calibri" pitchFamily="34" charset="0"/>
          </a:endParaRPr>
        </a:p>
      </dsp:txBody>
      <dsp:txXfrm>
        <a:off x="0" y="5438571"/>
        <a:ext cx="8991600" cy="844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806FE-190C-4928-BB2A-DE06BE8CC44D}">
      <dsp:nvSpPr>
        <dsp:cNvPr id="0" name=""/>
        <dsp:cNvSpPr/>
      </dsp:nvSpPr>
      <dsp:spPr>
        <a:xfrm>
          <a:off x="0" y="30045"/>
          <a:ext cx="8591551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Arial" pitchFamily="34" charset="0"/>
              <a:cs typeface="Arial" pitchFamily="34" charset="0"/>
            </a:rPr>
            <a:t>Presented</a:t>
          </a:r>
          <a:endParaRPr lang="en-US" sz="3100" kern="1200" dirty="0">
            <a:latin typeface="Arial" pitchFamily="34" charset="0"/>
            <a:cs typeface="Arial" pitchFamily="34" charset="0"/>
          </a:endParaRPr>
        </a:p>
      </dsp:txBody>
      <dsp:txXfrm>
        <a:off x="35411" y="65456"/>
        <a:ext cx="8520729" cy="654577"/>
      </dsp:txXfrm>
    </dsp:sp>
    <dsp:sp modelId="{4F744875-473B-42C1-8C81-FB861C652AB0}">
      <dsp:nvSpPr>
        <dsp:cNvPr id="0" name=""/>
        <dsp:cNvSpPr/>
      </dsp:nvSpPr>
      <dsp:spPr>
        <a:xfrm>
          <a:off x="0" y="755445"/>
          <a:ext cx="8591551" cy="1893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782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Key concepts of </a:t>
          </a:r>
          <a:r>
            <a:rPr lang="en-US" sz="2400" kern="1200" dirty="0" err="1" smtClean="0">
              <a:latin typeface="Arial" pitchFamily="34" charset="0"/>
              <a:cs typeface="Arial" pitchFamily="34" charset="0"/>
            </a:rPr>
            <a:t>SLang</a:t>
          </a:r>
          <a:endParaRPr lang="en-US" sz="2400" kern="1200" dirty="0">
            <a:latin typeface="Arial" pitchFamily="34" charset="0"/>
            <a:cs typeface="Arial" pitchFamily="34" charset="0"/>
          </a:endParaRP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Units, standalone routines, usage-inheritance-</a:t>
          </a:r>
          <a:r>
            <a:rPr lang="en-US" sz="2400" kern="1200" dirty="0" err="1" smtClean="0">
              <a:latin typeface="Arial" pitchFamily="34" charset="0"/>
              <a:cs typeface="Arial" pitchFamily="34" charset="0"/>
            </a:rPr>
            <a:t>typification</a:t>
          </a:r>
          <a:endParaRPr lang="en-US" sz="2400" kern="1200" dirty="0">
            <a:latin typeface="Arial" pitchFamily="34" charset="0"/>
            <a:cs typeface="Arial" pitchFamily="34" charset="0"/>
          </a:endParaRP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Alternative approach to inheritance</a:t>
          </a:r>
          <a:endParaRPr lang="en-US" sz="2400" kern="1200" dirty="0">
            <a:latin typeface="Arial" pitchFamily="34" charset="0"/>
            <a:cs typeface="Arial" pitchFamily="34" charset="0"/>
          </a:endParaRP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NULL-safety and non-initialized data 2 in 1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0" y="755445"/>
        <a:ext cx="8591551" cy="1893015"/>
      </dsp:txXfrm>
    </dsp:sp>
    <dsp:sp modelId="{293202CB-4F8A-44AE-BCBE-699D0E48D069}">
      <dsp:nvSpPr>
        <dsp:cNvPr id="0" name=""/>
        <dsp:cNvSpPr/>
      </dsp:nvSpPr>
      <dsp:spPr>
        <a:xfrm>
          <a:off x="0" y="2648460"/>
          <a:ext cx="8591551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Arial" pitchFamily="34" charset="0"/>
              <a:cs typeface="Arial" pitchFamily="34" charset="0"/>
            </a:rPr>
            <a:t>Status</a:t>
          </a:r>
          <a:endParaRPr lang="en-US" sz="3100" kern="1200" dirty="0">
            <a:latin typeface="Arial" pitchFamily="34" charset="0"/>
            <a:cs typeface="Arial" pitchFamily="34" charset="0"/>
          </a:endParaRPr>
        </a:p>
      </dsp:txBody>
      <dsp:txXfrm>
        <a:off x="35411" y="2683871"/>
        <a:ext cx="8520729" cy="654577"/>
      </dsp:txXfrm>
    </dsp:sp>
    <dsp:sp modelId="{6E12CE8F-6229-4FBE-9445-9D33C809884E}">
      <dsp:nvSpPr>
        <dsp:cNvPr id="0" name=""/>
        <dsp:cNvSpPr/>
      </dsp:nvSpPr>
      <dsp:spPr>
        <a:xfrm>
          <a:off x="0" y="3373860"/>
          <a:ext cx="8591551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782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The full </a:t>
          </a:r>
          <a:r>
            <a:rPr lang="en-US" sz="2400" b="1" kern="1200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language reference </a:t>
          </a:r>
          <a:r>
            <a:rPr lang="en-US" sz="2400" kern="1200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is in progress</a:t>
          </a:r>
          <a:endParaRPr lang="en-US" sz="24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Front end compiler implementation is in progress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Backends</a:t>
          </a:r>
          <a:r>
            <a:rPr lang="en-US" sz="2400" kern="1200" dirty="0" smtClean="0">
              <a:latin typeface="Arial" panose="020B0604020202020204" pitchFamily="34" charset="0"/>
              <a:ea typeface="Malgun Gothic" pitchFamily="34" charset="-127"/>
              <a:cs typeface="Arial" panose="020B0604020202020204" pitchFamily="34" charset="0"/>
            </a:rPr>
            <a:t> for .NET, LLVM, JVM, Elbrus are in progress</a:t>
          </a:r>
        </a:p>
      </dsp:txBody>
      <dsp:txXfrm>
        <a:off x="0" y="3373860"/>
        <a:ext cx="8591551" cy="118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en-US" dirty="0" smtClean="0"/>
              <a:t>: </a:t>
            </a:r>
            <a:r>
              <a:rPr lang="ru-RU" dirty="0" smtClean="0"/>
              <a:t>то что представлено – это относительно новые темы или темы раскрытые оригинальным</a:t>
            </a:r>
            <a:r>
              <a:rPr lang="ru-RU" baseline="0" dirty="0" smtClean="0"/>
              <a:t> образом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Вводится</a:t>
            </a:r>
            <a:r>
              <a:rPr lang="ru-RU" baseline="0" dirty="0" smtClean="0"/>
              <a:t> три вида единиц компиляции – последовательность операторов, рутины и юниты. Краткое описание, что такое юнит.</a:t>
            </a:r>
            <a:r>
              <a:rPr lang="en-US" baseline="0" dirty="0" smtClean="0"/>
              <a:t> </a:t>
            </a:r>
            <a:r>
              <a:rPr lang="ru-RU" baseline="0" dirty="0" smtClean="0"/>
              <a:t>Где начинается и где заканчивается последоватилньость операторв – где здесь анонимная рутина.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почти том же примере разбираем как юниты работают в трех ипостасях – как модуль, как класс и как тип.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2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en-US" dirty="0" smtClean="0"/>
              <a:t>: </a:t>
            </a:r>
            <a:r>
              <a:rPr lang="ru-RU" dirty="0" smtClean="0"/>
              <a:t>разница между</a:t>
            </a:r>
            <a:r>
              <a:rPr lang="en-US" dirty="0" smtClean="0"/>
              <a:t> </a:t>
            </a:r>
            <a:r>
              <a:rPr lang="ru-RU" dirty="0" smtClean="0"/>
              <a:t>атрибутами</a:t>
            </a:r>
            <a:r>
              <a:rPr lang="ru-RU" baseline="0" dirty="0" smtClean="0"/>
              <a:t> и локалами. Ввести быстро понятие неинициализированного типа</a:t>
            </a:r>
            <a:endParaRPr lang="ru-RU" dirty="0" smtClean="0"/>
          </a:p>
          <a:p>
            <a:r>
              <a:rPr lang="ru-RU" dirty="0" smtClean="0"/>
              <a:t>Вопросы</a:t>
            </a:r>
            <a:r>
              <a:rPr lang="ru-RU" baseline="0" dirty="0" smtClean="0"/>
              <a:t> к залу</a:t>
            </a:r>
            <a:r>
              <a:rPr lang="en-US" baseline="0" dirty="0" smtClean="0"/>
              <a:t>: </a:t>
            </a:r>
            <a:r>
              <a:rPr lang="ru-RU" baseline="0" dirty="0" smtClean="0"/>
              <a:t>при каком типе </a:t>
            </a:r>
            <a:r>
              <a:rPr lang="en-US" baseline="0" dirty="0" err="1" smtClean="0"/>
              <a:t>someExpression</a:t>
            </a:r>
            <a:r>
              <a:rPr lang="en-US" baseline="0" dirty="0" smtClean="0"/>
              <a:t> </a:t>
            </a:r>
            <a:r>
              <a:rPr lang="ru-RU" baseline="0" dirty="0" smtClean="0"/>
              <a:t>юнит валиден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en-US" dirty="0" smtClean="0"/>
              <a:t>: </a:t>
            </a:r>
            <a:r>
              <a:rPr lang="ru-RU" dirty="0" smtClean="0"/>
              <a:t>виды</a:t>
            </a:r>
            <a:r>
              <a:rPr lang="ru-RU" baseline="0" dirty="0" smtClean="0"/>
              <a:t> точек входа в программу и понятие глобального контекста котрый задается при сброке программы.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3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2pPr>
            <a:lvl3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3pPr>
            <a:lvl4pPr>
              <a:defRPr kumimoji="1" lang="ko-KR" altLang="en-US" sz="3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4pPr>
            <a:lvl5pPr>
              <a:defRPr kumimoji="1" lang="ko-KR" altLang="en-US" sz="3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7200" y="7200"/>
            <a:ext cx="8229600" cy="561104"/>
          </a:xfrm>
          <a:prstGeom prst="rect">
            <a:avLst/>
          </a:prstGeom>
        </p:spPr>
        <p:txBody>
          <a:bodyPr/>
          <a:lstStyle>
            <a:lvl1pPr algn="l">
              <a:defRPr kumimoji="1" lang="ko-KR" altLang="en-US" sz="3000" kern="1200" baseline="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57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4C3-8575-48FB-91D2-A51B82E4EDB3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76200" y="850899"/>
            <a:ext cx="88473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SLang</a:t>
            </a:r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introduction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kanatov\Pictures\That is me\Like Craig Bur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51447"/>
            <a:ext cx="1084153" cy="1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35370"/>
            <a:ext cx="1505467" cy="1505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3400" y="3764937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Eugene Zouev,</a:t>
            </a:r>
            <a:br>
              <a:rPr lang="en-US" b="1" dirty="0" smtClean="0"/>
            </a:br>
            <a:r>
              <a:rPr lang="en-US" dirty="0" err="1" smtClean="0"/>
              <a:t>Innopolis</a:t>
            </a:r>
            <a:r>
              <a:rPr lang="en-US" dirty="0" smtClean="0"/>
              <a:t> University, Kazan</a:t>
            </a:r>
            <a:endParaRPr lang="ru-R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00154" y="5538158"/>
            <a:ext cx="33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Alexey </a:t>
            </a:r>
            <a:r>
              <a:rPr lang="en-US" b="1" dirty="0" err="1" smtClean="0"/>
              <a:t>Kanatov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err="1"/>
              <a:t>Innopolis</a:t>
            </a:r>
            <a:r>
              <a:rPr lang="en-US" dirty="0"/>
              <a:t> University, Kazan</a:t>
            </a:r>
            <a:endParaRPr lang="ru-RU" dirty="0"/>
          </a:p>
        </p:txBody>
      </p:sp>
      <p:pic>
        <p:nvPicPr>
          <p:cNvPr id="1026" name="Picture 2" descr="https://avatars.mds.yandex.net/get-auto/26126/catalog.8236245.2355218116084659216/cattouchr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46" y="4634671"/>
            <a:ext cx="2746374" cy="20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594" y="1917601"/>
            <a:ext cx="2727426" cy="182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5250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Multiple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inheritance, member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call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validity-1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3962400" cy="6172200"/>
          </a:xfrm>
        </p:spPr>
        <p:txBody>
          <a:bodyPr vert="horz" lIns="0" tIns="0" rIns="91440" bIns="45720" rtlCol="0">
            <a:no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Override in a unit: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is identical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then only one g is inherited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1600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are inherited as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introduced in A, new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features</a:t>
            </a:r>
          </a:p>
          <a:p>
            <a:pPr lvl="1"/>
            <a:r>
              <a:rPr lang="en-US" sz="1600" baseline="-2500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≤ 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let 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override some of 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based on signature conformance then remaining (not overridden) of 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are inherited as is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Override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while inheriting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will override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..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where 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based on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signature conformance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hen A will have f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baseline="-25000" dirty="0" smtClean="0">
                <a:latin typeface="Arial" pitchFamily="34" charset="0"/>
                <a:cs typeface="Arial" pitchFamily="34" charset="0"/>
              </a:rPr>
              <a:t> – k + 1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features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Member call validity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Call is valid when it can be unambiguously resolved!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There is only one visible f in A with the signature (T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..T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to which (ET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..ET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conforms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060139" y="5282519"/>
            <a:ext cx="4223795" cy="1209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</a:t>
            </a:r>
            <a:r>
              <a:rPr lang="en-US" sz="16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P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–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base units for 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sz="16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–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expressions of types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ET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(E</a:t>
            </a:r>
            <a:r>
              <a:rPr lang="en-US" sz="16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..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sz="16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ru-RU" sz="1600" dirty="0">
                <a:solidFill>
                  <a:srgbClr val="0000FF"/>
                </a:solidFill>
                <a:latin typeface="Lucida Console" pitchFamily="49" charset="0"/>
              </a:rPr>
              <a:t>/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Is it a valid member call?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4019017" y="423124"/>
            <a:ext cx="5066317" cy="2254103"/>
            <a:chOff x="4019017" y="423124"/>
            <a:chExt cx="5066317" cy="2254103"/>
          </a:xfrm>
        </p:grpSpPr>
        <p:sp>
          <p:nvSpPr>
            <p:cNvPr id="7" name="Овал 6"/>
            <p:cNvSpPr/>
            <p:nvPr/>
          </p:nvSpPr>
          <p:spPr>
            <a:xfrm>
              <a:off x="5923540" y="2030896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Прямая со стрелкой 9"/>
            <p:cNvCxnSpPr>
              <a:stCxn id="7" idx="0"/>
              <a:endCxn id="16" idx="4"/>
            </p:cNvCxnSpPr>
            <p:nvPr/>
          </p:nvCxnSpPr>
          <p:spPr>
            <a:xfrm flipH="1" flipV="1">
              <a:off x="4471455" y="1302520"/>
              <a:ext cx="1904523" cy="728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7" idx="0"/>
              <a:endCxn id="22" idx="4"/>
            </p:cNvCxnSpPr>
            <p:nvPr/>
          </p:nvCxnSpPr>
          <p:spPr>
            <a:xfrm flipV="1">
              <a:off x="6375978" y="1302520"/>
              <a:ext cx="2122703" cy="728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928305" y="2030896"/>
              <a:ext cx="1638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.. </a:t>
              </a:r>
              <a:r>
                <a:rPr lang="en-US" dirty="0" err="1" smtClean="0"/>
                <a:t>f</a:t>
              </a:r>
              <a:r>
                <a:rPr lang="en-US" baseline="-25000" dirty="0" err="1" smtClean="0"/>
                <a:t>k</a:t>
              </a:r>
              <a:endParaRPr lang="en-US" baseline="-25000" dirty="0" smtClean="0"/>
            </a:p>
            <a:p>
              <a:r>
                <a:rPr lang="en-US" b="1" dirty="0" smtClean="0"/>
                <a:t>override</a:t>
              </a:r>
              <a:r>
                <a:rPr lang="en-US" dirty="0" smtClean="0"/>
                <a:t> </a:t>
              </a:r>
              <a:r>
                <a:rPr lang="en-US" dirty="0"/>
                <a:t>f</a:t>
              </a:r>
              <a:r>
                <a:rPr lang="en-US" baseline="-25000" dirty="0"/>
                <a:t>1</a:t>
              </a:r>
              <a:r>
                <a:rPr lang="en-US" dirty="0"/>
                <a:t> .. </a:t>
              </a:r>
              <a:r>
                <a:rPr lang="en-US" dirty="0" err="1" smtClean="0"/>
                <a:t>f</a:t>
              </a:r>
              <a:r>
                <a:rPr lang="en-US" baseline="-25000" dirty="0" err="1" smtClean="0"/>
                <a:t>l</a:t>
              </a:r>
              <a:endParaRPr lang="en-US" baseline="-250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4019017" y="835795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>
                  <a:latin typeface="Arial" pitchFamily="34" charset="0"/>
                  <a:cs typeface="Arial" pitchFamily="34" charset="0"/>
                </a:rPr>
                <a:t>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6162" y="423124"/>
              <a:ext cx="12858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…</a:t>
              </a:r>
              <a:endParaRPr lang="en-US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5529099" y="8333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 err="1">
                  <a:latin typeface="Arial" pitchFamily="34" charset="0"/>
                  <a:cs typeface="Arial" pitchFamily="34" charset="0"/>
                </a:rPr>
                <a:t>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6500143" y="833391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 smtClean="0">
                  <a:latin typeface="Arial" pitchFamily="34" charset="0"/>
                  <a:cs typeface="Arial" pitchFamily="34" charset="0"/>
                </a:rPr>
                <a:t>n+1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1904" y="459984"/>
              <a:ext cx="12858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…</a:t>
              </a:r>
              <a:endParaRPr lang="en-US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912028" y="835795"/>
              <a:ext cx="1173306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 smtClean="0">
                  <a:latin typeface="Arial" pitchFamily="34" charset="0"/>
                  <a:cs typeface="Arial" pitchFamily="34" charset="0"/>
                </a:rPr>
                <a:t>n+m+1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244" y="492435"/>
              <a:ext cx="330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21121" y="501368"/>
              <a:ext cx="43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m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1756" y="492435"/>
              <a:ext cx="381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02459" y="492435"/>
              <a:ext cx="483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</p:grpSp>
      <p:cxnSp>
        <p:nvCxnSpPr>
          <p:cNvPr id="33" name="Прямая со стрелкой 32"/>
          <p:cNvCxnSpPr>
            <a:stCxn id="30" idx="0"/>
            <a:endCxn id="5" idx="4"/>
          </p:cNvCxnSpPr>
          <p:nvPr/>
        </p:nvCxnSpPr>
        <p:spPr>
          <a:xfrm flipH="1" flipV="1">
            <a:off x="5247696" y="3963837"/>
            <a:ext cx="1074672" cy="718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795258" y="2897272"/>
            <a:ext cx="3617026" cy="2251591"/>
            <a:chOff x="4800436" y="3015734"/>
            <a:chExt cx="3617026" cy="2251591"/>
          </a:xfrm>
        </p:grpSpPr>
        <p:sp>
          <p:nvSpPr>
            <p:cNvPr id="5" name="Овал 4"/>
            <p:cNvSpPr/>
            <p:nvPr/>
          </p:nvSpPr>
          <p:spPr>
            <a:xfrm>
              <a:off x="4800436" y="3615574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>
                  <a:latin typeface="Arial" pitchFamily="34" charset="0"/>
                  <a:cs typeface="Arial" pitchFamily="34" charset="0"/>
                </a:rPr>
                <a:t>1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72111" y="3586999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aseline="-25000" dirty="0" err="1">
                  <a:latin typeface="Arial" pitchFamily="34" charset="0"/>
                  <a:cs typeface="Arial" pitchFamily="34" charset="0"/>
                </a:rPr>
                <a:t>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108" y="3015734"/>
              <a:ext cx="128587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…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48135" y="3348873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7914" y="3385066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5875108" y="4800600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Прямая со стрелкой 35"/>
            <p:cNvCxnSpPr>
              <a:stCxn id="30" idx="0"/>
              <a:endCxn id="6" idx="4"/>
            </p:cNvCxnSpPr>
            <p:nvPr/>
          </p:nvCxnSpPr>
          <p:spPr>
            <a:xfrm flipV="1">
              <a:off x="6327546" y="4053724"/>
              <a:ext cx="897003" cy="746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5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Multiple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inheritance, member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call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validity-2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3505200" cy="5486400"/>
          </a:xfrm>
        </p:spPr>
        <p:txBody>
          <a:bodyPr vert="horz" lIns="0" tIns="0" rIns="91440" bIns="45720" rtlCol="0">
            <a:normAutofit lnSpcReduction="10000"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High-level approach: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multiple inheritance with overloading and conflicting member versions while checking member call validity per call.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Mandatory validity check for the inheritance graph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No cycles in inheritance graph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All polymorphic version conflicts be resolved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74040" y="625738"/>
            <a:ext cx="4953000" cy="5277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foo (T)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abstract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C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foo (T)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do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B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A, C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override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foo (T)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do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 E extend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C, B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override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C.foo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extend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override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foo (T1)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G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extend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F, 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use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E.foo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  <p:cxnSp>
        <p:nvCxnSpPr>
          <p:cNvPr id="35" name="Прямая со стрелкой 35"/>
          <p:cNvCxnSpPr>
            <a:stCxn id="26" idx="0"/>
            <a:endCxn id="12" idx="6"/>
          </p:cNvCxnSpPr>
          <p:nvPr/>
        </p:nvCxnSpPr>
        <p:spPr>
          <a:xfrm flipH="1" flipV="1">
            <a:off x="2177104" y="4849096"/>
            <a:ext cx="773522" cy="300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7354" y="3331181"/>
            <a:ext cx="3429933" cy="3236049"/>
            <a:chOff x="367354" y="3331181"/>
            <a:chExt cx="3429933" cy="3236049"/>
          </a:xfrm>
        </p:grpSpPr>
        <p:sp>
          <p:nvSpPr>
            <p:cNvPr id="8" name="Овал 5"/>
            <p:cNvSpPr/>
            <p:nvPr/>
          </p:nvSpPr>
          <p:spPr>
            <a:xfrm>
              <a:off x="837169" y="34497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7739" y="3331181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195" y="3331181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foo</a:t>
              </a:r>
              <a:endParaRPr lang="en-US" dirty="0"/>
            </a:p>
          </p:txBody>
        </p:sp>
        <p:sp>
          <p:nvSpPr>
            <p:cNvPr id="12" name="Овал 29"/>
            <p:cNvSpPr/>
            <p:nvPr/>
          </p:nvSpPr>
          <p:spPr>
            <a:xfrm>
              <a:off x="1272229" y="4615733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Прямая со стрелкой 35"/>
            <p:cNvCxnSpPr>
              <a:stCxn id="12" idx="0"/>
              <a:endCxn id="8" idx="4"/>
            </p:cNvCxnSpPr>
            <p:nvPr/>
          </p:nvCxnSpPr>
          <p:spPr>
            <a:xfrm flipH="1" flipV="1">
              <a:off x="1289607" y="3916517"/>
              <a:ext cx="435060" cy="69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29"/>
            <p:cNvSpPr/>
            <p:nvPr/>
          </p:nvSpPr>
          <p:spPr>
            <a:xfrm>
              <a:off x="2214626" y="34497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" name="Прямая со стрелкой 35"/>
            <p:cNvCxnSpPr>
              <a:stCxn id="12" idx="0"/>
              <a:endCxn id="19" idx="4"/>
            </p:cNvCxnSpPr>
            <p:nvPr/>
          </p:nvCxnSpPr>
          <p:spPr>
            <a:xfrm flipV="1">
              <a:off x="1724667" y="3916517"/>
              <a:ext cx="942397" cy="69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9"/>
            <p:cNvSpPr/>
            <p:nvPr/>
          </p:nvSpPr>
          <p:spPr>
            <a:xfrm>
              <a:off x="2498188" y="5149504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Овал 29"/>
            <p:cNvSpPr/>
            <p:nvPr/>
          </p:nvSpPr>
          <p:spPr>
            <a:xfrm>
              <a:off x="367354" y="525339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28" name="Овал 29"/>
            <p:cNvSpPr/>
            <p:nvPr/>
          </p:nvSpPr>
          <p:spPr>
            <a:xfrm>
              <a:off x="1431194" y="6100505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cxnSp>
          <p:nvCxnSpPr>
            <p:cNvPr id="29" name="Прямая со стрелкой 35"/>
            <p:cNvCxnSpPr>
              <a:endCxn id="19" idx="4"/>
            </p:cNvCxnSpPr>
            <p:nvPr/>
          </p:nvCxnSpPr>
          <p:spPr>
            <a:xfrm flipH="1" flipV="1">
              <a:off x="2667064" y="3916517"/>
              <a:ext cx="246750" cy="1232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5"/>
            <p:cNvCxnSpPr>
              <a:stCxn id="27" idx="0"/>
              <a:endCxn id="8" idx="4"/>
            </p:cNvCxnSpPr>
            <p:nvPr/>
          </p:nvCxnSpPr>
          <p:spPr>
            <a:xfrm flipV="1">
              <a:off x="819792" y="3916517"/>
              <a:ext cx="469815" cy="1336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5"/>
            <p:cNvCxnSpPr>
              <a:stCxn id="28" idx="0"/>
              <a:endCxn id="26" idx="4"/>
            </p:cNvCxnSpPr>
            <p:nvPr/>
          </p:nvCxnSpPr>
          <p:spPr>
            <a:xfrm flipV="1">
              <a:off x="1883632" y="5616229"/>
              <a:ext cx="1066994" cy="484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35"/>
            <p:cNvCxnSpPr>
              <a:stCxn id="28" idx="0"/>
              <a:endCxn id="27" idx="4"/>
            </p:cNvCxnSpPr>
            <p:nvPr/>
          </p:nvCxnSpPr>
          <p:spPr>
            <a:xfrm flipH="1" flipV="1">
              <a:off x="819792" y="5720117"/>
              <a:ext cx="1063840" cy="380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13078" y="4444799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*foo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58649" y="4382371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*foo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42840" y="5186943"/>
              <a:ext cx="66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*foo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6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4775"/>
            <a:ext cx="7446021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Multiple </a:t>
            </a:r>
            <a:r>
              <a:rPr lang="en-US" sz="3400" b="1" dirty="0" err="1" smtClean="0">
                <a:solidFill>
                  <a:srgbClr val="CC6600"/>
                </a:solidFill>
                <a:latin typeface="Comic Sans MS" pitchFamily="66" charset="0"/>
              </a:rPr>
              <a:t>ovveriding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43" y="762000"/>
            <a:ext cx="3859901" cy="6035310"/>
          </a:xfrm>
        </p:spPr>
        <p:txBody>
          <a:bodyPr vert="horz" lIns="0" tIns="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Пусть </a:t>
            </a:r>
            <a:r>
              <a:rPr lang="ru-RU" sz="4800" dirty="0"/>
              <a:t>имеется полиморфный массив </a:t>
            </a:r>
            <a:r>
              <a:rPr lang="en-US" sz="4800" dirty="0" smtClean="0"/>
              <a:t>:</a:t>
            </a:r>
            <a:endParaRPr lang="ru-RU" sz="4800" dirty="0"/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a: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Array[Figure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]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4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(Circle 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(5),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Triangle(1,4,7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),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Rectangle(4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, 5), Circle(10))</a:t>
            </a:r>
            <a:endParaRPr lang="ru-RU" sz="4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4800" dirty="0" smtClean="0"/>
              <a:t>Надо проверить</a:t>
            </a:r>
            <a:r>
              <a:rPr lang="ru-RU" sz="4800" dirty="0"/>
              <a:t>, вписаны ли все фигуры друг в друга в той последовательности, как они </a:t>
            </a:r>
            <a:r>
              <a:rPr lang="ru-RU" sz="4800" dirty="0" smtClean="0"/>
              <a:t>перечислены.  Основной </a:t>
            </a:r>
            <a:r>
              <a:rPr lang="ru-RU" sz="4800" dirty="0"/>
              <a:t>алгоритм может выглядеть следующим образом: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flag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Lucida Console" pitchFamily="49" charset="0"/>
              </a:rPr>
              <a:t>true; </a:t>
            </a:r>
            <a:r>
              <a:rPr lang="en-US" sz="3600" b="1" dirty="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sz="3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1 ..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a.count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loop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&lt; 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a.count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and then</a:t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   not a(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).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(a(</a:t>
            </a:r>
            <a:r>
              <a:rPr lang="en-US" sz="36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+1))</a:t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   flag := false</a:t>
            </a:r>
            <a:b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break</a:t>
            </a:r>
            <a:b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  <a:t>   end</a:t>
            </a:r>
            <a:br>
              <a:rPr lang="en-US" sz="3600" b="1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3600" b="1" dirty="0" err="1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3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4800" dirty="0" smtClean="0"/>
              <a:t>Проблема заключается </a:t>
            </a:r>
            <a:r>
              <a:rPr lang="ru-RU" sz="4800" dirty="0"/>
              <a:t>в корректном определении сигнатур и тел функций </a:t>
            </a:r>
            <a:r>
              <a:rPr lang="en-US" sz="4800" dirty="0" err="1"/>
              <a:t>inscribedInto</a:t>
            </a:r>
            <a:r>
              <a:rPr lang="en-US" sz="4800" dirty="0"/>
              <a:t> </a:t>
            </a:r>
            <a:r>
              <a:rPr lang="ru-RU" sz="4800" dirty="0"/>
              <a:t>в контейнерах </a:t>
            </a:r>
            <a:r>
              <a:rPr lang="en-US" sz="4800" dirty="0"/>
              <a:t>Circle</a:t>
            </a:r>
            <a:r>
              <a:rPr lang="ru-RU" sz="4800" dirty="0"/>
              <a:t>, </a:t>
            </a:r>
            <a:r>
              <a:rPr lang="en-US" sz="4800" dirty="0"/>
              <a:t>Triangle</a:t>
            </a:r>
            <a:r>
              <a:rPr lang="ru-RU" sz="4800" dirty="0"/>
              <a:t>, </a:t>
            </a:r>
            <a:r>
              <a:rPr lang="en-US" sz="4800" dirty="0"/>
              <a:t>Rectangle</a:t>
            </a:r>
            <a:r>
              <a:rPr lang="ru-RU" sz="4800" dirty="0"/>
              <a:t>. Непосредственное решение </a:t>
            </a:r>
            <a:r>
              <a:rPr lang="ru-RU" sz="4800" dirty="0" smtClean="0"/>
              <a:t>приводит </a:t>
            </a:r>
            <a:r>
              <a:rPr lang="ru-RU" sz="4800" dirty="0"/>
              <a:t>к необходимости полного или частичного перебора </a:t>
            </a:r>
            <a:r>
              <a:rPr lang="ru-RU" sz="4800" dirty="0" smtClean="0"/>
              <a:t>типов контейнеров </a:t>
            </a:r>
            <a:r>
              <a:rPr lang="ru-RU" sz="4800" dirty="0"/>
              <a:t>в иерархии </a:t>
            </a:r>
            <a:r>
              <a:rPr lang="ru-RU" sz="4800" dirty="0" smtClean="0"/>
              <a:t>наследования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Figure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44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(other: Figure): Boolean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        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 abstract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Circle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Figure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(other: Figure):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                                Boolean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ru-RU" sz="4400" b="1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Circle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: //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Круг вписан в круг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Triangle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: //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Круг вписан в треугольник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Rectangle:/*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Круг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вписан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в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прямоугольник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*/</a:t>
            </a:r>
            <a:endParaRPr lang="ru-RU" sz="4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// </a:t>
            </a: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неизвестная фигура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    ...</a:t>
            </a:r>
          </a:p>
          <a:p>
            <a:pPr marL="0" indent="0">
              <a:buNone/>
            </a:pPr>
            <a:r>
              <a:rPr lang="ru-RU" sz="4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ru-RU" sz="4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44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44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  end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4400" dirty="0">
                <a:solidFill>
                  <a:srgbClr val="0000FF"/>
                </a:solidFill>
                <a:latin typeface="Lucida Console" pitchFamily="49" charset="0"/>
              </a:rPr>
              <a:t> // Circle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128962" y="657225"/>
            <a:ext cx="4953000" cy="6048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Circle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Figure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Circle):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Figure):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Boolean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>                                  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=&gt;false</a:t>
            </a: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ru-RU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ru-RU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200" dirty="0"/>
              <a:t>Расширение контейнера </a:t>
            </a:r>
            <a:r>
              <a:rPr lang="en-US" sz="1200" dirty="0"/>
              <a:t>Circle</a:t>
            </a:r>
            <a:r>
              <a:rPr lang="ru-RU" sz="1200" dirty="0"/>
              <a:t> выглядит таким образом (этот код может располагаться в другом исходном файле).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extend unit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Circle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Rectangle):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Boolean</a:t>
            </a:r>
            <a:b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b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b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(other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: Triangle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):Boolean </a:t>
            </a: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b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...</a:t>
            </a:r>
            <a:b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ru-RU" sz="12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200" dirty="0"/>
              <a:t>Аналогично поступаем и с другими контейнерами. В результате при обработке вызова </a:t>
            </a:r>
            <a:r>
              <a:rPr lang="ru-RU" sz="1200" dirty="0" smtClean="0"/>
              <a:t>вида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a(</a:t>
            </a: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).</a:t>
            </a:r>
            <a:r>
              <a:rPr lang="en-US" sz="1200" dirty="0" err="1">
                <a:solidFill>
                  <a:srgbClr val="0000FF"/>
                </a:solidFill>
                <a:latin typeface="Lucida Console" pitchFamily="49" charset="0"/>
              </a:rPr>
              <a:t>inscribedInto</a:t>
            </a:r>
            <a:r>
              <a:rPr lang="en-US" sz="1200" dirty="0">
                <a:solidFill>
                  <a:srgbClr val="0000FF"/>
                </a:solidFill>
                <a:latin typeface="Lucida Console" pitchFamily="49" charset="0"/>
              </a:rPr>
              <a:t>(a(pos+1))</a:t>
            </a:r>
            <a:endParaRPr lang="ru-RU" sz="12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200" dirty="0"/>
              <a:t>будут вызываться функции не просто в соответствии с динамическим типом </a:t>
            </a:r>
            <a:r>
              <a:rPr lang="en-US" sz="1200" dirty="0"/>
              <a:t>a</a:t>
            </a:r>
            <a:r>
              <a:rPr lang="ru-RU" sz="1200" dirty="0"/>
              <a:t>(</a:t>
            </a:r>
            <a:r>
              <a:rPr lang="en-US" sz="1200" dirty="0" err="1"/>
              <a:t>pos</a:t>
            </a:r>
            <a:r>
              <a:rPr lang="ru-RU" sz="1200" dirty="0"/>
              <a:t>), а еще с учетом динамического типа аргументов. В этом и заключается смысл понятия </a:t>
            </a:r>
            <a:r>
              <a:rPr lang="ru-RU" sz="1200" dirty="0" smtClean="0"/>
              <a:t>двойной</a:t>
            </a:r>
            <a:r>
              <a:rPr lang="en-US" sz="1200" dirty="0"/>
              <a:t> </a:t>
            </a:r>
            <a:r>
              <a:rPr lang="ru-RU" sz="1200" dirty="0" smtClean="0"/>
              <a:t>диспетчеризации, которая представлена в самом языке программирования как возможностью множественного переопределения одной подпрограммы</a:t>
            </a:r>
            <a:endParaRPr lang="ru-RU" sz="1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28385" y="6381750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9900"/>
                </a:solidFill>
                <a:latin typeface="Comic Sans MS" pitchFamily="66" charset="0"/>
              </a:rPr>
              <a:t>19/</a:t>
            </a:r>
            <a:r>
              <a:rPr lang="ru-RU" b="1" dirty="0" smtClean="0">
                <a:solidFill>
                  <a:srgbClr val="FF9900"/>
                </a:solidFill>
                <a:latin typeface="Comic Sans MS" pitchFamily="66" charset="0"/>
              </a:rPr>
              <a:t>22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Null-safety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and non-initialized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57225"/>
            <a:ext cx="3505200" cy="5486400"/>
          </a:xfrm>
        </p:spPr>
        <p:txBody>
          <a:bodyPr vert="horz" lIns="0" tIns="0" rIns="91440" bIns="45720" rtlCol="0"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Key principles: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Every entity must be initialized before any access to its attributes or routines</a:t>
            </a:r>
          </a:p>
          <a:p>
            <a:pPr marL="355600" indent="-355600">
              <a:spcAft>
                <a:spcPts val="1200"/>
              </a:spcAft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If one needs to declare an entity with no value then it is not possible to access its attributes or routines.</a:t>
            </a:r>
          </a:p>
          <a:p>
            <a:pPr marL="355600" indent="-355600">
              <a:spcAft>
                <a:spcPts val="12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must be a mechanism how to check that some entity is a valid object of some type and safe access to its attributes/routines can be granted</a:t>
            </a:r>
          </a:p>
          <a:p>
            <a:pPr marL="355600" indent="-355600">
              <a:spcAft>
                <a:spcPts val="12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Entity which was declared as no-value entity may loose its value</a:t>
            </a:r>
          </a:p>
          <a:p>
            <a:pPr marL="355600" indent="-355600">
              <a:spcAft>
                <a:spcPts val="12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Not able to assign</a:t>
            </a:r>
          </a:p>
          <a:p>
            <a:pPr marL="355600" indent="-355600">
              <a:spcAft>
                <a:spcPts val="12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Works for value types</a:t>
            </a:r>
          </a:p>
          <a:p>
            <a:pPr marL="355600" indent="-355600">
              <a:spcAft>
                <a:spcPts val="1200"/>
              </a:spcAf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There is no NULL/NIL/Void at all </a:t>
            </a:r>
            <a:r>
              <a:rPr lang="en-US" sz="16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33800" y="762000"/>
            <a:ext cx="5410200" cy="6276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e1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5 // Type of e1 is deduced from 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e2: Type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Expression /* Type of Expression must conform to Type*/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unitAttr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: Type /*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must assign value to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untiAttr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*/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entity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 //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entity has no value!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 and no type at compile time!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entity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/*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check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entity is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of type A or its descendant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and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only then deal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with it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*/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entity.foo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entity // detach the entity.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a: 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entity // Compile time error!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Integer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i := i + 5 //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Compile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time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error!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i := i + 5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Constant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2667000" cy="5638800"/>
          </a:xfrm>
        </p:spPr>
        <p:txBody>
          <a:bodyPr vert="horz" lIns="0" tIns="0" rIns="91440" bIns="45720" rtlCol="0">
            <a:normAutofit/>
          </a:bodyPr>
          <a:lstStyle/>
          <a:p>
            <a:r>
              <a:rPr lang="en-US" sz="2400" dirty="0" smtClean="0"/>
              <a:t>Every unit may define all known constant objects using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is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Integer.1</a:t>
            </a:r>
            <a:r>
              <a:rPr lang="en-US" sz="2400" dirty="0" smtClean="0"/>
              <a:t> is a valid constant object of type Integer</a:t>
            </a:r>
          </a:p>
          <a:p>
            <a:r>
              <a:rPr lang="en-US" sz="2400" dirty="0" smtClean="0"/>
              <a:t>To skip unit name prefix use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</a:rPr>
              <a:t>use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endParaRPr lang="ru-RU" sz="16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9400" y="533400"/>
            <a:ext cx="6324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  	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Platform.IntegerBitsCount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…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] extend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Numeric, Enumeration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minInteger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- (2 ^ 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- 1))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maxInteger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2 ^ 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- 1) - 1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/* That is ordered set defined as range of all Integer constant values (objects) */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minInteger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..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maxInteger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do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data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:= Bit [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{}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data: Bit [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]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invariant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&gt; 0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Number of bits in Integer must be greater than zero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!</a:t>
            </a:r>
            <a:r>
              <a:rPr lang="ru-RU" sz="1600" dirty="0" smtClean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Any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use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Integer, Real,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Boolean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Character, Bit,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String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Constant objects - examples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76200" y="533400"/>
            <a:ext cx="90678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WeekDay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is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Monday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Tuesday, Wednesday, Thursday, Friday, Saturday,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Sunday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use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WeekDay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foo (day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WeekDay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if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day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is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Monday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..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Friday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(“Go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to the office!\n”)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Saturday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Sunday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(“Enjoy! Do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what you like!\n”)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is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a1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.init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.init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(T)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3.init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(T1, T2)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do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arg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: T)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(arg1: T1; arg2: T2)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x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is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A.a1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y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A.a2</a:t>
            </a:r>
          </a:p>
          <a:p>
            <a:pPr marL="0" indent="0">
              <a:buNone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Standard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library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basics: everything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is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defined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119448" y="533400"/>
            <a:ext cx="8872152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abstract unit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Any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use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Integer, Real, Boolean, Character, Bit, String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///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Shallow equality tests</a:t>
            </a:r>
            <a:endParaRPr lang="en-US" sz="11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=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 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this 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///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Deep equality tests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==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/== 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this ==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==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/==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return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not ( this == that)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///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Assignment definition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{}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(that: ?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{}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(that: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 foreign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///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Utility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toString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String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sizeof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ensure return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&gt;= 0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Any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System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clone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(object: Any):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object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///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Shallow version of the object clone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operation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deepClone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(object: Any):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object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///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Deep version of the object clone operation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System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Platform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IntegerBitsCount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32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RealBitsCount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64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CharacterBitsCount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BooleanBitsCount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PointerBitsCount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32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BitsInByteCount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Platform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667466" y="3243608"/>
            <a:ext cx="3240610" cy="3481130"/>
            <a:chOff x="5667466" y="3243608"/>
            <a:chExt cx="3240610" cy="3481130"/>
          </a:xfrm>
        </p:grpSpPr>
        <p:sp>
          <p:nvSpPr>
            <p:cNvPr id="6" name="Овал 5"/>
            <p:cNvSpPr/>
            <p:nvPr/>
          </p:nvSpPr>
          <p:spPr>
            <a:xfrm>
              <a:off x="7151105" y="3243608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Any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29"/>
            <p:cNvSpPr/>
            <p:nvPr/>
          </p:nvSpPr>
          <p:spPr>
            <a:xfrm>
              <a:off x="6811934" y="5238132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Прямая со стрелкой 35"/>
            <p:cNvCxnSpPr>
              <a:stCxn id="9" idx="0"/>
              <a:endCxn id="6" idx="4"/>
            </p:cNvCxnSpPr>
            <p:nvPr/>
          </p:nvCxnSpPr>
          <p:spPr>
            <a:xfrm flipV="1">
              <a:off x="7264372" y="3710333"/>
              <a:ext cx="339171" cy="15277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29"/>
            <p:cNvSpPr/>
            <p:nvPr/>
          </p:nvSpPr>
          <p:spPr>
            <a:xfrm>
              <a:off x="8003201" y="5248319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29"/>
            <p:cNvSpPr/>
            <p:nvPr/>
          </p:nvSpPr>
          <p:spPr>
            <a:xfrm>
              <a:off x="5667466" y="5248319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15" name="Овал 29"/>
            <p:cNvSpPr/>
            <p:nvPr/>
          </p:nvSpPr>
          <p:spPr>
            <a:xfrm>
              <a:off x="6662528" y="6258013"/>
              <a:ext cx="904875" cy="466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G</a:t>
              </a:r>
            </a:p>
          </p:txBody>
        </p:sp>
        <p:cxnSp>
          <p:nvCxnSpPr>
            <p:cNvPr id="16" name="Прямая со стрелкой 35"/>
            <p:cNvCxnSpPr>
              <a:stCxn id="13" idx="0"/>
            </p:cNvCxnSpPr>
            <p:nvPr/>
          </p:nvCxnSpPr>
          <p:spPr>
            <a:xfrm flipH="1" flipV="1">
              <a:off x="7603543" y="3710333"/>
              <a:ext cx="852096" cy="1537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35"/>
            <p:cNvCxnSpPr>
              <a:stCxn id="14" idx="0"/>
              <a:endCxn id="6" idx="4"/>
            </p:cNvCxnSpPr>
            <p:nvPr/>
          </p:nvCxnSpPr>
          <p:spPr>
            <a:xfrm flipV="1">
              <a:off x="6119904" y="3710333"/>
              <a:ext cx="1483639" cy="15379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35"/>
            <p:cNvCxnSpPr>
              <a:stCxn id="15" idx="0"/>
              <a:endCxn id="13" idx="4"/>
            </p:cNvCxnSpPr>
            <p:nvPr/>
          </p:nvCxnSpPr>
          <p:spPr>
            <a:xfrm flipV="1">
              <a:off x="7114966" y="5715044"/>
              <a:ext cx="1340673" cy="542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35"/>
            <p:cNvCxnSpPr>
              <a:stCxn id="15" idx="0"/>
              <a:endCxn id="14" idx="4"/>
            </p:cNvCxnSpPr>
            <p:nvPr/>
          </p:nvCxnSpPr>
          <p:spPr>
            <a:xfrm flipH="1" flipV="1">
              <a:off x="6119904" y="5715044"/>
              <a:ext cx="995062" cy="542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0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 fontScale="90000"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Standard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library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basics: everything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is 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defined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119448" y="533400"/>
            <a:ext cx="8719752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 unit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Boolean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Enumeration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 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false.init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(0),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true.init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(1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&lt; 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=&gt;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other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.data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other.data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succ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pred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 this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first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last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true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count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ord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1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0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sizeof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Platform.BooleanBitsCount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Platform.BitsInByteCount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and 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other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true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|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or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false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 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true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false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^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xor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else if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true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implies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(other: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other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~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not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Boolean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false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toInteger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=&gt;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1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0</a:t>
            </a:r>
            <a:endParaRPr lang="en-US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(value: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 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data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value.data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data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0xb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{} </a:t>
            </a:r>
            <a:r>
              <a:rPr lang="en-US" sz="1100" b="1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(value: Integer)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require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value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0..1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data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value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{}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data: Bit [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Platform.BooleanBitsCount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]	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invariant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and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=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///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idempotence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of 'and'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this ///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idempotence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of 'or'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and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false /// complementation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not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true /// complementation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 Boolean</a:t>
            </a:r>
          </a:p>
        </p:txBody>
      </p:sp>
    </p:spTree>
    <p:extLst>
      <p:ext uri="{BB962C8B-B14F-4D97-AF65-F5344CB8AC3E}">
        <p14:creationId xmlns:p14="http://schemas.microsoft.com/office/powerpoint/2010/main" val="35797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-61658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Extended overloading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33145"/>
            <a:ext cx="3353708" cy="6172455"/>
          </a:xfrm>
        </p:spPr>
        <p:txBody>
          <a:bodyPr vert="horz" lIns="0" tIns="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Two units  are different when they have different names or they have different number of generic parameters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i1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5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i2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Integer[8]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5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String[3]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“123”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S2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String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“123”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a1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Array[Integer, 3]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(1, 2, 3)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Array [Integer]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(1, 2, 3)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3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Array [Integer, (6,8)]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(1, 2, 3)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275692" y="533145"/>
            <a:ext cx="5868308" cy="5639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Platform.IntegerBitsCount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]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Integer [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: Integer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]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abstract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/* String abstraction */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String [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N:Integer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]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AString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Array [Character, N]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/* Fixed length string*/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extend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Astring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/*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Variable length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String*/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abstract unit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[G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] /* One dimensional array abstraction*/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Array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[G-&gt;Any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N: Integer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|(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Integer,Integer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)]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[G]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/* Static one dimensional array*/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unit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Array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[G -&gt; Any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()]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extend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[G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/*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Dynamic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one dimensional array*/ …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Unit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3505200" cy="6172200"/>
          </a:xfrm>
        </p:spPr>
        <p:txBody>
          <a:bodyPr vert="horz" lIns="0" tIns="0" rIns="91440" bIns="45720" rtlCol="0">
            <a:normAutofit fontScale="92500" lnSpcReduction="20000"/>
          </a:bodyPr>
          <a:lstStyle/>
          <a:p>
            <a:endParaRPr lang="ru-RU" sz="1600" dirty="0"/>
          </a:p>
          <a:p>
            <a:r>
              <a:rPr lang="en-US" sz="3000" dirty="0" smtClean="0"/>
              <a:t>All sources are compiled separately</a:t>
            </a:r>
          </a:p>
          <a:p>
            <a:r>
              <a:rPr lang="en-US" sz="3000" dirty="0" smtClean="0"/>
              <a:t>Smart linking is required to support valid objects creation</a:t>
            </a:r>
          </a:p>
          <a:p>
            <a:r>
              <a:rPr lang="en-US" sz="3000" dirty="0" smtClean="0"/>
              <a:t>Source 4 validity depends on what sources are included into the assembly</a:t>
            </a:r>
          </a:p>
          <a:p>
            <a:r>
              <a:rPr lang="en-US" sz="3000" dirty="0" smtClean="0"/>
              <a:t>Standalone routines are in fact form of unit extensions. The type of the 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parameter is the unit being extended</a:t>
            </a:r>
            <a:endParaRPr lang="en-US" sz="3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810000" y="657225"/>
            <a:ext cx="5301054" cy="6048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 Source 1: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foo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b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oo (a: A)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end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 Source 2: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 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goo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 Source 3: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 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override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too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too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 Source 4: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a.too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()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a.foo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a.goo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()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a.boo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40379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8350"/>
          </a:xfrm>
        </p:spPr>
        <p:txBody>
          <a:bodyPr/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  <a:cs typeface="Arial" pitchFamily="34" charset="0"/>
              </a:rPr>
              <a:t>Agenda</a:t>
            </a:r>
            <a:endParaRPr lang="en-US" b="1" dirty="0">
              <a:solidFill>
                <a:srgbClr val="CC66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848724" cy="409575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Introduction</a:t>
            </a:r>
            <a:endParaRPr lang="ru-RU" sz="2800" dirty="0"/>
          </a:p>
          <a:p>
            <a:r>
              <a:rPr lang="en-US" sz="2800" dirty="0" smtClean="0"/>
              <a:t>Compilation units – anonymous procedures and units</a:t>
            </a:r>
          </a:p>
          <a:p>
            <a:r>
              <a:rPr lang="en-US" sz="2800" dirty="0"/>
              <a:t>Operators – if &amp; </a:t>
            </a:r>
            <a:r>
              <a:rPr lang="en-US" sz="2800" dirty="0" smtClean="0"/>
              <a:t>loop &amp; block</a:t>
            </a:r>
            <a:endParaRPr lang="en-US" sz="2800" dirty="0"/>
          </a:p>
          <a:p>
            <a:r>
              <a:rPr lang="en-US" sz="2800" dirty="0" smtClean="0"/>
              <a:t>Multiple inheritance, unit member call validity</a:t>
            </a:r>
            <a:endParaRPr lang="en-US" sz="2800" dirty="0"/>
          </a:p>
          <a:p>
            <a:r>
              <a:rPr lang="en-US" sz="2800" dirty="0" smtClean="0"/>
              <a:t>Null-safety and non-initialized attributes</a:t>
            </a:r>
          </a:p>
          <a:p>
            <a:r>
              <a:rPr lang="en-US" sz="2800" dirty="0" smtClean="0"/>
              <a:t>Constant objects</a:t>
            </a:r>
          </a:p>
          <a:p>
            <a:r>
              <a:rPr lang="en-US" sz="2800" dirty="0" smtClean="0"/>
              <a:t>Standard library basics</a:t>
            </a:r>
          </a:p>
          <a:p>
            <a:r>
              <a:rPr lang="en-US" sz="2800" dirty="0" smtClean="0"/>
              <a:t>Extended overloading</a:t>
            </a:r>
          </a:p>
          <a:p>
            <a:r>
              <a:rPr lang="en-US" sz="2800" dirty="0" smtClean="0"/>
              <a:t>Unit extensions </a:t>
            </a:r>
            <a:endParaRPr lang="en-US" sz="2800" dirty="0"/>
          </a:p>
          <a:p>
            <a:r>
              <a:rPr lang="en-US" sz="2800" dirty="0" smtClean="0"/>
              <a:t>Generics</a:t>
            </a:r>
          </a:p>
          <a:p>
            <a:r>
              <a:rPr lang="en-US" sz="2800" dirty="0" smtClean="0"/>
              <a:t>Dining philosophers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84842" y="5519057"/>
            <a:ext cx="1007666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9900"/>
                </a:solidFill>
                <a:latin typeface="Comic Sans MS" pitchFamily="66" charset="0"/>
              </a:rPr>
              <a:t>2</a:t>
            </a:r>
            <a:endParaRPr lang="ru-RU" b="1" dirty="0">
              <a:solidFill>
                <a:srgbClr val="FF99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Generics - example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2971800" cy="1295400"/>
          </a:xfrm>
        </p:spPr>
        <p:txBody>
          <a:bodyPr vert="horz" lIns="0" tIns="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Standalone routines can be parameterized by type and/or value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971800" y="609600"/>
            <a:ext cx="6172200" cy="617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x1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factorial1 [Integer] (3) /* call to factorial1 function will be executed at run-time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*/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x2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factorial2 [3] /*This call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can be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processed at compile-time!!!*/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factorial1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[G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-&gt;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Numeric] (x: G): G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x.zero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x.one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x.one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 * factorial1 (x – x.one)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factorial2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</a:rPr>
              <a:t>x:Numeric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]: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x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x.zero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, x.one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x.one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x * factorial2 [x – x.one]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0" y="-117647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Dining philosophers - example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76200" y="457200"/>
            <a:ext cx="90678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philosophers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("Aristotle"),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("Kant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("Spinoza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("Marx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"),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Philosopher ("Russell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forks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(1),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(2),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(3),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(4),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 (5))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require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philosophers.count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=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forks.count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or else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1 and then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forks.count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= 2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the task is valid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if # of forks is equal to the # of philosophers or if there is only one philosopher then 2 forks are required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/</a:t>
            </a:r>
            <a:endParaRPr lang="ru-RU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loop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///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Let them dine forever.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Another simulation algorithm is possible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…</a:t>
            </a:r>
            <a:endParaRPr lang="ru-RU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seat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philosophers.lower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..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philosophers.upper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("Philosopher '" + philosophers (seat).name + "' is awake for lunch\n")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   eat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(philosophers (seat), forks (seat), forks (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seat =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philosophers.upper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then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forks.lower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seat + 1)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eat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(philosopher: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Philosopher; left, right: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concurrent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Fork)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/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Procedure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ru-RU" sz="1100" dirty="0">
                <a:solidFill>
                  <a:srgbClr val="0000FF"/>
                </a:solidFill>
                <a:latin typeface="Lucida Console" pitchFamily="49" charset="0"/>
              </a:rPr>
              <a:t>-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eat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has 3 concurrent arguments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,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calling this procedure implies critical section activation, which has concurrent arguments in excusive access to prevent deadlocks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/</a:t>
            </a:r>
            <a:endParaRPr lang="ru-RU" sz="11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StandardIO.put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("Philosopher '" + philosopher.name + "' is eating with forks #" + left.id + " and #" + right.id + "\n")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Philosopher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name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String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aName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name)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ru-RU" sz="11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name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aName</a:t>
            </a:r>
            <a:r>
              <a:rPr lang="ru-RU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Fork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id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Integer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Lucida Console" pitchFamily="49" charset="0"/>
              </a:rPr>
              <a:t>anId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as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 id)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id </a:t>
            </a:r>
            <a:r>
              <a:rPr lang="en-US" sz="1100" dirty="0">
                <a:solidFill>
                  <a:srgbClr val="0000FF"/>
                </a:solidFill>
                <a:latin typeface="Lucida Console" pitchFamily="49" charset="0"/>
              </a:rPr>
              <a:t>:= </a:t>
            </a:r>
            <a:r>
              <a:rPr lang="en-US" sz="1100" dirty="0" err="1" smtClean="0">
                <a:solidFill>
                  <a:srgbClr val="0000FF"/>
                </a:solidFill>
                <a:latin typeface="Lucida Console" pitchFamily="49" charset="0"/>
              </a:rPr>
              <a:t>anId</a:t>
            </a:r>
            <a:r>
              <a:rPr lang="en-US" sz="11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1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580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3376612" cy="7683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1192394"/>
              </p:ext>
            </p:extLst>
          </p:nvPr>
        </p:nvGraphicFramePr>
        <p:xfrm>
          <a:off x="285750" y="1295400"/>
          <a:ext cx="8591551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1999" y="6000234"/>
            <a:ext cx="811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THANK </a:t>
            </a:r>
            <a:r>
              <a:rPr lang="en-US" sz="44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YOU VERY MUCH!!!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3376612" cy="7683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Conformance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34214" y="963044"/>
            <a:ext cx="3804386" cy="55901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A conform to unit B if there is a path in inheritance graph from A to 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Signature foo conforms to signature goo if every type of signature foo conforms to corresponding type of signature goo.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724400" y="1066800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724400" y="2362200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4"/>
          </p:cNvCxnSpPr>
          <p:nvPr/>
        </p:nvCxnSpPr>
        <p:spPr>
          <a:xfrm flipV="1">
            <a:off x="5176838" y="1533525"/>
            <a:ext cx="0" cy="828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1066800"/>
            <a:ext cx="3037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nd</a:t>
            </a:r>
          </a:p>
          <a:p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054" y="3352800"/>
            <a:ext cx="3620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goo (T</a:t>
            </a:r>
            <a:r>
              <a:rPr lang="en-US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T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…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oo (U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… 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 for 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in 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.. </a:t>
            </a:r>
            <a:r>
              <a:rPr lang="en-US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U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conforms to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endParaRPr lang="en-US" baseline="-250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5486400" y="3657600"/>
            <a:ext cx="0" cy="37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2482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Introduction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 b="1" dirty="0" smtClean="0"/>
              <a:t>Authors’ background</a:t>
            </a:r>
            <a:r>
              <a:rPr lang="en-US" dirty="0" smtClean="0"/>
              <a:t>: C++, Ada, Modula-2, </a:t>
            </a:r>
            <a:r>
              <a:rPr lang="en-US" dirty="0" err="1" smtClean="0"/>
              <a:t>Zonnon</a:t>
            </a:r>
            <a:r>
              <a:rPr lang="en-US" dirty="0" smtClean="0"/>
              <a:t>, Eiffel – mix of different concepts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Terminology</a:t>
            </a:r>
            <a:r>
              <a:rPr lang="en-US" dirty="0" smtClean="0">
                <a:sym typeface="Wingdings" panose="05000000000000000000" pitchFamily="2" charset="2"/>
              </a:rPr>
              <a:t>: member (feature) – routine or attribute, attribute – variable or constant, routine – procedure or function; inheritance graph &amp; conformance;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module, type, class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Main task</a:t>
            </a:r>
            <a:r>
              <a:rPr lang="en-US" dirty="0" smtClean="0">
                <a:sym typeface="Wingdings" panose="05000000000000000000" pitchFamily="2" charset="2"/>
              </a:rPr>
              <a:t> is to give the high-level overview of some differentiating features of the language approach.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21229" y="152400"/>
            <a:ext cx="5248275" cy="63636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Compilation units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76110"/>
              </p:ext>
            </p:extLst>
          </p:nvPr>
        </p:nvGraphicFramePr>
        <p:xfrm>
          <a:off x="95250" y="914400"/>
          <a:ext cx="4251958" cy="481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/>
          <p:cNvSpPr txBox="1">
            <a:spLocks/>
          </p:cNvSpPr>
          <p:nvPr/>
        </p:nvSpPr>
        <p:spPr>
          <a:xfrm>
            <a:off x="4448176" y="1657350"/>
            <a:ext cx="4695824" cy="3905251"/>
          </a:xfrm>
          <a:prstGeom prst="rect">
            <a:avLst/>
          </a:prstGeom>
        </p:spPr>
        <p:txBody>
          <a:bodyPr lIns="0" rIns="0"/>
          <a:lstStyle/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("Hello world!\n")</a:t>
            </a:r>
            <a:endParaRPr lang="ru-RU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(“ha-ha-ha”)</a:t>
            </a:r>
            <a:r>
              <a:rPr lang="en-US" sz="1400" b="1" dirty="0">
                <a:latin typeface="Lucida Console" pitchFamily="49" charset="0"/>
                <a:cs typeface="Calibri" pitchFamily="34" charset="0"/>
              </a:rPr>
              <a:t/>
            </a:r>
            <a:br>
              <a:rPr lang="en-US" sz="1400" b="1" dirty="0">
                <a:latin typeface="Lucida Console" pitchFamily="49" charset="0"/>
                <a:cs typeface="Calibri" pitchFamily="34" charset="0"/>
              </a:rPr>
            </a:br>
            <a:endParaRPr lang="en-US" sz="1400" b="1" dirty="0" smtClean="0"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use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io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foo(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String)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do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("Test!\n")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c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C("This is a string“)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c.string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+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“ “ +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string: String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string)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do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string := </a:t>
            </a: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aString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421504" y="716669"/>
            <a:ext cx="3048000" cy="457200"/>
          </a:xfrm>
          <a:prstGeom prst="wedgeRoundRectCallout">
            <a:avLst>
              <a:gd name="adj1" fmla="val -39499"/>
              <a:gd name="adj2" fmla="val 15805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Unit(module) name</a:t>
            </a:r>
            <a:endParaRPr lang="ru-RU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62221" y="2117635"/>
            <a:ext cx="2531666" cy="457200"/>
          </a:xfrm>
          <a:prstGeom prst="wedgeRoundRectCallout">
            <a:avLst>
              <a:gd name="adj1" fmla="val -39499"/>
              <a:gd name="adj2" fmla="val 833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shorter name of the unit</a:t>
            </a:r>
            <a:endParaRPr lang="ru-RU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922926" y="3889491"/>
            <a:ext cx="2646469" cy="457200"/>
          </a:xfrm>
          <a:prstGeom prst="wedgeRoundRectCallout">
            <a:avLst>
              <a:gd name="adj1" fmla="val -74314"/>
              <a:gd name="adj2" fmla="val -5985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Standalone procedure</a:t>
            </a:r>
            <a:endParaRPr lang="ru-RU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607932" y="6121632"/>
            <a:ext cx="3048000" cy="457200"/>
          </a:xfrm>
          <a:prstGeom prst="wedgeRoundRectCallout">
            <a:avLst>
              <a:gd name="adj1" fmla="val -68388"/>
              <a:gd name="adj2" fmla="val -15862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1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199" y="174855"/>
            <a:ext cx="8115301" cy="58782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Units – 3 in 1 (class, module, type)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5182" y="1546680"/>
            <a:ext cx="3679373" cy="5016842"/>
            <a:chOff x="4963884" y="1197429"/>
            <a:chExt cx="3679373" cy="3439537"/>
          </a:xfrm>
        </p:grpSpPr>
        <p:sp>
          <p:nvSpPr>
            <p:cNvPr id="6" name="Rounded Rectangle 5"/>
            <p:cNvSpPr/>
            <p:nvPr/>
          </p:nvSpPr>
          <p:spPr>
            <a:xfrm>
              <a:off x="4971142" y="1197429"/>
              <a:ext cx="3643086" cy="42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Usage (module)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71142" y="2242457"/>
              <a:ext cx="3643086" cy="42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Inheritance (class)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63884" y="3483428"/>
              <a:ext cx="3643086" cy="428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Typification (type)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399" y="1632856"/>
              <a:ext cx="3664858" cy="4853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/>
                <a:t>	Client gets access to visible members of the module </a:t>
              </a:r>
              <a:endParaRPr lang="ru-RU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398" y="2685143"/>
              <a:ext cx="3664858" cy="6963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/>
                <a:t>	Unit inherits members of the base units treating them as classes</a:t>
              </a:r>
              <a:endParaRPr lang="ru-RU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3886" y="3940629"/>
              <a:ext cx="3664858" cy="6963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/>
                <a:t>	Each unit defines a type. This type can be used to define attribute, local or argument</a:t>
              </a:r>
              <a:endParaRPr lang="ru-RU" sz="2000" dirty="0"/>
            </a:p>
          </p:txBody>
        </p:sp>
      </p:grpSp>
      <p:sp>
        <p:nvSpPr>
          <p:cNvPr id="16" name="Content Placeholder 3"/>
          <p:cNvSpPr txBox="1">
            <a:spLocks/>
          </p:cNvSpPr>
          <p:nvPr/>
        </p:nvSpPr>
        <p:spPr>
          <a:xfrm>
            <a:off x="4448176" y="1374155"/>
            <a:ext cx="4695824" cy="4645645"/>
          </a:xfrm>
          <a:prstGeom prst="rect">
            <a:avLst/>
          </a:prstGeom>
        </p:spPr>
        <p:txBody>
          <a:bodyPr lIns="0" rIns="0"/>
          <a:lstStyle/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err="1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("Hello world!\n")</a:t>
            </a:r>
            <a:endParaRPr lang="ru-RU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(C)</a:t>
            </a:r>
            <a:r>
              <a:rPr lang="en-US" sz="1400" b="1" dirty="0">
                <a:latin typeface="Lucida Console" pitchFamily="49" charset="0"/>
                <a:cs typeface="Calibri" pitchFamily="34" charset="0"/>
              </a:rPr>
              <a:t/>
            </a:r>
            <a:br>
              <a:rPr lang="en-US" sz="1400" b="1" dirty="0">
                <a:latin typeface="Lucida Console" pitchFamily="49" charset="0"/>
                <a:cs typeface="Calibri" pitchFamily="34" charset="0"/>
              </a:rPr>
            </a:br>
            <a:endParaRPr lang="en-US" sz="1400" b="1" dirty="0" smtClean="0"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C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extend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B,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~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use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B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foo(b: B)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use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do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D.foo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B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do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attr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: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as this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241812" y="797130"/>
            <a:ext cx="1750696" cy="457200"/>
          </a:xfrm>
          <a:prstGeom prst="wedgeRoundRectCallout">
            <a:avLst>
              <a:gd name="adj1" fmla="val -120316"/>
              <a:gd name="adj2" fmla="val 7715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Usage(module)</a:t>
            </a:r>
            <a:endParaRPr lang="ru-RU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858000" y="1669939"/>
            <a:ext cx="2286000" cy="457200"/>
          </a:xfrm>
          <a:prstGeom prst="wedgeRoundRectCallout">
            <a:avLst>
              <a:gd name="adj1" fmla="val -90142"/>
              <a:gd name="adj2" fmla="val 8389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Inheritance(class)</a:t>
            </a:r>
            <a:endParaRPr lang="ru-RU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6400800" y="2614758"/>
            <a:ext cx="2153292" cy="457200"/>
          </a:xfrm>
          <a:prstGeom prst="wedgeRoundRectCallout">
            <a:avLst>
              <a:gd name="adj1" fmla="val -80806"/>
              <a:gd name="adj2" fmla="val 7041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Typification (type)</a:t>
            </a:r>
            <a:endParaRPr lang="ru-RU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7109494" y="3683429"/>
            <a:ext cx="1750696" cy="457200"/>
          </a:xfrm>
          <a:prstGeom prst="wedgeRoundRectCallout">
            <a:avLst>
              <a:gd name="adj1" fmla="val -159049"/>
              <a:gd name="adj2" fmla="val -5767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Usage(module)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3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911079"/>
              </p:ext>
            </p:extLst>
          </p:nvPr>
        </p:nvGraphicFramePr>
        <p:xfrm>
          <a:off x="76201" y="533400"/>
          <a:ext cx="8991600" cy="642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-16933"/>
            <a:ext cx="70008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Inside units - definitions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810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unit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X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constant1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constant2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variable0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variable1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 ?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Type // </a:t>
            </a:r>
            <a:r>
              <a:rPr lang="en-US" altLang="en-US" sz="16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variable1 is explicitly non-initialized.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variable2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variable3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routine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do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 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routineConstant1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const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routineConstant2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routineVariable1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Type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routineVariable2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end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init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do</a:t>
            </a:r>
            <a:endParaRPr lang="en-US" altLang="en-US" sz="1800" b="1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variable0 :=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// </a:t>
            </a:r>
            <a:r>
              <a:rPr lang="en-US" altLang="en-US" sz="16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That is an assignment 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	// constant1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:=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err="1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someExpression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// </a:t>
            </a:r>
            <a:r>
              <a:rPr lang="en-US" altLang="en-US" sz="16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Compile time error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	end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end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x </a:t>
            </a:r>
            <a:r>
              <a:rPr lang="en-US" altLang="en-US" sz="1800" b="1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X; y </a:t>
            </a:r>
            <a:r>
              <a:rPr lang="en-US" altLang="en-US" sz="1800" b="1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is</a:t>
            </a:r>
            <a:r>
              <a:rPr lang="en-US" altLang="en-US" sz="1800" dirty="0" smtClean="0">
                <a:solidFill>
                  <a:srgbClr val="0000FF"/>
                </a:solidFill>
                <a:latin typeface="Lucida Console" pitchFamily="49" charset="0"/>
                <a:ea typeface="+mn-ea"/>
                <a:cs typeface="Calibri" pitchFamily="34" charset="0"/>
              </a:rPr>
              <a:t> X.variable0</a:t>
            </a:r>
            <a:endParaRPr lang="en-US" altLang="en-US" sz="1800" dirty="0">
              <a:solidFill>
                <a:srgbClr val="0000FF"/>
              </a:solidFill>
              <a:latin typeface="Lucida Console" pitchFamily="49" charset="0"/>
              <a:ea typeface="+mn-ea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-16933"/>
            <a:ext cx="52482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Inside units - example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4918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-16933"/>
            <a:ext cx="8839200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How to build a program? 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3962400" cy="6019800"/>
          </a:xfrm>
        </p:spPr>
        <p:txBody>
          <a:bodyPr vert="horz" lIns="0" tIns="0" rIns="91440" bIns="45720" rtlCol="0"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CC6600"/>
                </a:solidFill>
                <a:latin typeface="Comic Sans MS" pitchFamily="66" charset="0"/>
              </a:rPr>
              <a:t>Entry </a:t>
            </a:r>
            <a:r>
              <a:rPr lang="en-US" altLang="en-US" sz="1800" b="1" dirty="0" smtClean="0">
                <a:solidFill>
                  <a:srgbClr val="CC6600"/>
                </a:solidFill>
                <a:latin typeface="Comic Sans MS" pitchFamily="66" charset="0"/>
              </a:rPr>
              <a:t>points:</a:t>
            </a:r>
            <a:endParaRPr lang="en-US" sz="1800" b="1" dirty="0" smtClean="0"/>
          </a:p>
          <a:p>
            <a:r>
              <a:rPr lang="en-US" sz="1800" dirty="0" smtClean="0"/>
              <a:t>Anonymous </a:t>
            </a:r>
            <a:r>
              <a:rPr lang="en-US" sz="1800" dirty="0"/>
              <a:t>procedure</a:t>
            </a:r>
            <a:r>
              <a:rPr lang="ru-RU" sz="1800" dirty="0" smtClean="0"/>
              <a:t>:</a:t>
            </a:r>
            <a:r>
              <a:rPr lang="en-US" sz="1800" dirty="0" smtClean="0"/>
              <a:t> First statement is the entry point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Visible stand-alone procedure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Initialization procedure of some unit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CC6600"/>
                </a:solidFill>
                <a:latin typeface="Comic Sans MS" pitchFamily="66" charset="0"/>
              </a:rPr>
              <a:t>Global context:</a:t>
            </a:r>
          </a:p>
          <a:p>
            <a:r>
              <a:rPr lang="en-US" sz="1800" dirty="0" smtClean="0"/>
              <a:t>All top level units and stand-alone routines are mutually visible</a:t>
            </a:r>
          </a:p>
          <a:p>
            <a:r>
              <a:rPr lang="en-US" sz="1800" dirty="0" smtClean="0"/>
              <a:t>Name clashes are resolved outside of the language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14826" y="648002"/>
            <a:ext cx="4695824" cy="5981398"/>
          </a:xfrm>
          <a:prstGeom prst="rect">
            <a:avLst/>
          </a:prstGeom>
        </p:spPr>
        <p:txBody>
          <a:bodyPr lIns="0" rIns="0"/>
          <a:lstStyle/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StandardIO.put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("Hello world!\n")</a:t>
            </a:r>
            <a:endParaRPr lang="ru-RU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outine ((“ha-ha-ha”))</a:t>
            </a:r>
            <a:r>
              <a:rPr lang="en-US" sz="1400" b="1" dirty="0">
                <a:latin typeface="Lucida Console" pitchFamily="49" charset="0"/>
                <a:cs typeface="Calibri" pitchFamily="34" charset="0"/>
              </a:rPr>
              <a:t/>
            </a:r>
            <a:br>
              <a:rPr lang="en-US" sz="1400" b="1" dirty="0">
                <a:latin typeface="Lucida Console" pitchFamily="49" charset="0"/>
                <a:cs typeface="Calibri" pitchFamily="34" charset="0"/>
              </a:rPr>
            </a:br>
            <a:endParaRPr lang="en-US" sz="1400" b="1" dirty="0" smtClean="0"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routine(strings: Array[String])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do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endParaRPr lang="en-US" sz="1600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C</a:t>
            </a:r>
            <a:b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init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do end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</a:b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1600" b="1" dirty="0"/>
              <a:t>--------------------------------------------------</a:t>
            </a:r>
          </a:p>
          <a:p>
            <a:r>
              <a:rPr lang="en-US" sz="1600" dirty="0" smtClean="0"/>
              <a:t>Source  1</a:t>
            </a:r>
            <a:r>
              <a:rPr lang="en-US" sz="1600" dirty="0"/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foo ()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 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do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r>
              <a:rPr lang="en-US" sz="1600" dirty="0" smtClean="0"/>
              <a:t>	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unit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foo () do end 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sz="1600" dirty="0"/>
              <a:t>Source </a:t>
            </a:r>
            <a:r>
              <a:rPr lang="en-US" sz="1600" dirty="0" smtClean="0"/>
              <a:t> 2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goo ()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 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do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end</a:t>
            </a:r>
          </a:p>
          <a:p>
            <a:endParaRPr lang="en-US" sz="1600" dirty="0" smtClean="0"/>
          </a:p>
          <a:p>
            <a:r>
              <a:rPr lang="en-US" sz="1600" dirty="0" smtClean="0"/>
              <a:t>Source 3</a:t>
            </a:r>
            <a:r>
              <a:rPr lang="en-US" sz="1600" dirty="0"/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foo ()</a:t>
            </a: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goo ()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is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A</a:t>
            </a:r>
          </a:p>
          <a:p>
            <a:r>
              <a:rPr lang="en-US" sz="1600" dirty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a.foo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cs typeface="Calibri" pitchFamily="34" charset="0"/>
              </a:rPr>
              <a:t> ()</a:t>
            </a: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  <a:p>
            <a:pPr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1600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18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Operators </a:t>
            </a:r>
            <a:r>
              <a:rPr lang="en-US" sz="3400" b="1" dirty="0">
                <a:solidFill>
                  <a:srgbClr val="CC6600"/>
                </a:solidFill>
                <a:latin typeface="Comic Sans MS" pitchFamily="66" charset="0"/>
              </a:rPr>
              <a:t>– if &amp;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3505200" cy="2362200"/>
          </a:xfrm>
        </p:spPr>
        <p:txBody>
          <a:bodyPr vert="horz" lIns="0" tIns="0" rIns="91440" bIns="45720" rtlCol="0">
            <a:normAutofit fontScale="92500" lnSpcReduction="10000"/>
          </a:bodyPr>
          <a:lstStyle/>
          <a:p>
            <a:r>
              <a:rPr lang="en-US" sz="2400" dirty="0" smtClean="0"/>
              <a:t>One conditional statement and one loop</a:t>
            </a:r>
          </a:p>
          <a:p>
            <a:r>
              <a:rPr lang="en-US" sz="2400" dirty="0" smtClean="0"/>
              <a:t>2 forms of conditional statements </a:t>
            </a:r>
          </a:p>
          <a:p>
            <a:r>
              <a:rPr lang="en-US" sz="2400" dirty="0" smtClean="0"/>
              <a:t>3 forms of the loop</a:t>
            </a:r>
          </a:p>
          <a:p>
            <a:r>
              <a:rPr lang="en-US" sz="2400" dirty="0" smtClean="0"/>
              <a:t>General form of the block</a:t>
            </a:r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33800" y="609600"/>
            <a:ext cx="51816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condition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thenAction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// block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elseAction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// block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if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T1: action1 // where T1 is type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E2: action2 // where E2 is expression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else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action3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while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index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in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1..10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body // block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body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// block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while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condition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body // block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228600" y="2971800"/>
            <a:ext cx="3200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require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predicates]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statements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when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[id: ]Type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statements</a:t>
            </a:r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statements]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ensure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predicates]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35151</TotalTime>
  <Words>2201</Words>
  <Application>Microsoft Office PowerPoint</Application>
  <PresentationFormat>Экран (4:3)</PresentationFormat>
  <Paragraphs>526</Paragraphs>
  <Slides>23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Agenda</vt:lpstr>
      <vt:lpstr>Introduction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Operators – if &amp; loop</vt:lpstr>
      <vt:lpstr>Multiple inheritance, member call validity-1</vt:lpstr>
      <vt:lpstr>Multiple inheritance, member call validity-2</vt:lpstr>
      <vt:lpstr>Multiple ovveriding</vt:lpstr>
      <vt:lpstr>Null-safety and non-initialized attributes</vt:lpstr>
      <vt:lpstr>Constant objects</vt:lpstr>
      <vt:lpstr>Constant objects - examples</vt:lpstr>
      <vt:lpstr>Standard library basics: everything is defined</vt:lpstr>
      <vt:lpstr>Standard library basics: everything is defined</vt:lpstr>
      <vt:lpstr>Extended overloading</vt:lpstr>
      <vt:lpstr>Unit extensions</vt:lpstr>
      <vt:lpstr>Generics - example</vt:lpstr>
      <vt:lpstr>Dining philosophers - example</vt:lpstr>
      <vt:lpstr>Summary</vt:lpstr>
      <vt:lpstr>Conformance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Test</cp:lastModifiedBy>
  <cp:revision>182</cp:revision>
  <dcterms:created xsi:type="dcterms:W3CDTF">2016-10-01T07:59:59Z</dcterms:created>
  <dcterms:modified xsi:type="dcterms:W3CDTF">2020-01-27T18:06:02Z</dcterms:modified>
</cp:coreProperties>
</file>