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1.xml" ContentType="application/vnd.openxmlformats-officedocument.themeOverr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27" r:id="rId5"/>
  </p:sldMasterIdLst>
  <p:notesMasterIdLst>
    <p:notesMasterId r:id="rId32"/>
  </p:notesMasterIdLst>
  <p:handoutMasterIdLst>
    <p:handoutMasterId r:id="rId33"/>
  </p:handoutMasterIdLst>
  <p:sldIdLst>
    <p:sldId id="330" r:id="rId6"/>
    <p:sldId id="372" r:id="rId7"/>
    <p:sldId id="446" r:id="rId8"/>
    <p:sldId id="447" r:id="rId9"/>
    <p:sldId id="448" r:id="rId10"/>
    <p:sldId id="449" r:id="rId11"/>
    <p:sldId id="335" r:id="rId12"/>
    <p:sldId id="431" r:id="rId13"/>
    <p:sldId id="432" r:id="rId14"/>
    <p:sldId id="341" r:id="rId15"/>
    <p:sldId id="356" r:id="rId16"/>
    <p:sldId id="357" r:id="rId17"/>
    <p:sldId id="369" r:id="rId18"/>
    <p:sldId id="358" r:id="rId19"/>
    <p:sldId id="359" r:id="rId20"/>
    <p:sldId id="435" r:id="rId21"/>
    <p:sldId id="434" r:id="rId22"/>
    <p:sldId id="439" r:id="rId23"/>
    <p:sldId id="433" r:id="rId24"/>
    <p:sldId id="450" r:id="rId25"/>
    <p:sldId id="436" r:id="rId26"/>
    <p:sldId id="437" r:id="rId27"/>
    <p:sldId id="438" r:id="rId28"/>
    <p:sldId id="440" r:id="rId29"/>
    <p:sldId id="443" r:id="rId30"/>
    <p:sldId id="444" r:id="rId31"/>
  </p:sldIdLst>
  <p:sldSz cx="9144000" cy="6858000" type="screen4x3"/>
  <p:notesSz cx="7150100" cy="9448800"/>
  <p:custShowLst>
    <p:custShow name="Optimization_notice" id="0">
      <p:sldLst/>
    </p:custShow>
  </p:custShowLst>
  <p:kinsoku lang="ko-KR" invalStChars="" invalEndChars=""/>
  <p:defaultTextStyle>
    <a:defPPr>
      <a:defRPr lang="en-US"/>
    </a:defPPr>
    <a:lvl1pPr algn="l" rtl="0" fontAlgn="base">
      <a:spcBef>
        <a:spcPct val="0"/>
      </a:spcBef>
      <a:spcAft>
        <a:spcPct val="0"/>
      </a:spcAft>
      <a:defRPr sz="2000"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sz="2000"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sz="2000"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sz="2000"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sz="2000" kern="1200">
        <a:solidFill>
          <a:schemeClr val="tx1"/>
        </a:solidFill>
        <a:latin typeface="Verdana" pitchFamily="34" charset="0"/>
        <a:ea typeface="MS PGothic" pitchFamily="34" charset="-128"/>
        <a:cs typeface="+mn-cs"/>
      </a:defRPr>
    </a:lvl5pPr>
    <a:lvl6pPr marL="2286000" algn="l" defTabSz="914400" rtl="0" eaLnBrk="1" latinLnBrk="0" hangingPunct="1">
      <a:defRPr sz="2000" kern="1200">
        <a:solidFill>
          <a:schemeClr val="tx1"/>
        </a:solidFill>
        <a:latin typeface="Verdana" pitchFamily="34" charset="0"/>
        <a:ea typeface="MS PGothic" pitchFamily="34" charset="-128"/>
        <a:cs typeface="+mn-cs"/>
      </a:defRPr>
    </a:lvl6pPr>
    <a:lvl7pPr marL="2743200" algn="l" defTabSz="914400" rtl="0" eaLnBrk="1" latinLnBrk="0" hangingPunct="1">
      <a:defRPr sz="2000" kern="1200">
        <a:solidFill>
          <a:schemeClr val="tx1"/>
        </a:solidFill>
        <a:latin typeface="Verdana" pitchFamily="34" charset="0"/>
        <a:ea typeface="MS PGothic" pitchFamily="34" charset="-128"/>
        <a:cs typeface="+mn-cs"/>
      </a:defRPr>
    </a:lvl7pPr>
    <a:lvl8pPr marL="3200400" algn="l" defTabSz="914400" rtl="0" eaLnBrk="1" latinLnBrk="0" hangingPunct="1">
      <a:defRPr sz="2000" kern="1200">
        <a:solidFill>
          <a:schemeClr val="tx1"/>
        </a:solidFill>
        <a:latin typeface="Verdana" pitchFamily="34" charset="0"/>
        <a:ea typeface="MS PGothic" pitchFamily="34" charset="-128"/>
        <a:cs typeface="+mn-cs"/>
      </a:defRPr>
    </a:lvl8pPr>
    <a:lvl9pPr marL="3657600" algn="l" defTabSz="914400" rtl="0" eaLnBrk="1" latinLnBrk="0" hangingPunct="1">
      <a:defRPr sz="2000"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6">
          <p15:clr>
            <a:srgbClr val="A4A3A4"/>
          </p15:clr>
        </p15:guide>
        <p15:guide id="2" pos="22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588" autoAdjust="0"/>
    <p:restoredTop sz="97143" autoAdjust="0"/>
  </p:normalViewPr>
  <p:slideViewPr>
    <p:cSldViewPr snapToGrid="0">
      <p:cViewPr>
        <p:scale>
          <a:sx n="103" d="100"/>
          <a:sy n="103" d="100"/>
        </p:scale>
        <p:origin x="-1758"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41" d="100"/>
          <a:sy n="141" d="100"/>
        </p:scale>
        <p:origin x="-96" y="-1098"/>
      </p:cViewPr>
      <p:guideLst>
        <p:guide orient="horz" pos="2976"/>
        <p:guide pos="22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208ED7-15FD-4B0F-826B-B7E2657F5695}"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US"/>
        </a:p>
      </dgm:t>
    </dgm:pt>
    <dgm:pt modelId="{544AF50A-5AB8-4FB7-BC9C-260828A021EA}">
      <dgm:prSet custT="1"/>
      <dgm:spPr/>
      <dgm:t>
        <a:bodyPr/>
        <a:lstStyle/>
        <a:p>
          <a:pPr rtl="0"/>
          <a:r>
            <a:rPr kumimoji="1" lang="en-US" sz="2800" baseline="0" smtClean="0"/>
            <a:t>Introduction</a:t>
          </a:r>
          <a:endParaRPr lang="en-US" sz="2800"/>
        </a:p>
      </dgm:t>
    </dgm:pt>
    <dgm:pt modelId="{5F93F245-ED09-49A7-B22C-5798E27C1AB2}" type="parTrans" cxnId="{158835F9-1184-4B7C-A3F1-631ADC9E64C2}">
      <dgm:prSet/>
      <dgm:spPr/>
      <dgm:t>
        <a:bodyPr/>
        <a:lstStyle/>
        <a:p>
          <a:endParaRPr lang="en-US"/>
        </a:p>
      </dgm:t>
    </dgm:pt>
    <dgm:pt modelId="{2D1B1FF0-7848-4E70-B1CD-CA77B063ED4B}" type="sibTrans" cxnId="{158835F9-1184-4B7C-A3F1-631ADC9E64C2}">
      <dgm:prSet/>
      <dgm:spPr/>
      <dgm:t>
        <a:bodyPr/>
        <a:lstStyle/>
        <a:p>
          <a:endParaRPr lang="en-US"/>
        </a:p>
      </dgm:t>
    </dgm:pt>
    <dgm:pt modelId="{BF02866B-7472-4EE3-BF46-09F9204CFD02}">
      <dgm:prSet custT="1"/>
      <dgm:spPr/>
      <dgm:t>
        <a:bodyPr/>
        <a:lstStyle/>
        <a:p>
          <a:pPr rtl="0"/>
          <a:r>
            <a:rPr kumimoji="1" lang="en-US" sz="2800" baseline="0" smtClean="0"/>
            <a:t>Inheritance models overview</a:t>
          </a:r>
          <a:endParaRPr lang="en-US" sz="2800"/>
        </a:p>
      </dgm:t>
    </dgm:pt>
    <dgm:pt modelId="{ECE66037-9391-4425-8486-AB1E561BA460}" type="parTrans" cxnId="{9FE0724A-7879-4FE8-A53A-B34D34A73768}">
      <dgm:prSet/>
      <dgm:spPr/>
      <dgm:t>
        <a:bodyPr/>
        <a:lstStyle/>
        <a:p>
          <a:endParaRPr lang="en-US"/>
        </a:p>
      </dgm:t>
    </dgm:pt>
    <dgm:pt modelId="{A3203F2B-729F-4A0B-83A1-D49EFE2B2AA8}" type="sibTrans" cxnId="{9FE0724A-7879-4FE8-A53A-B34D34A73768}">
      <dgm:prSet/>
      <dgm:spPr/>
      <dgm:t>
        <a:bodyPr/>
        <a:lstStyle/>
        <a:p>
          <a:endParaRPr lang="en-US"/>
        </a:p>
      </dgm:t>
    </dgm:pt>
    <dgm:pt modelId="{252C5725-ECC2-4891-A305-C15C03ECBC0A}">
      <dgm:prSet custT="1"/>
      <dgm:spPr/>
      <dgm:t>
        <a:bodyPr/>
        <a:lstStyle/>
        <a:p>
          <a:pPr rtl="0"/>
          <a:r>
            <a:rPr kumimoji="1" lang="en-US" sz="2800" baseline="0" smtClean="0"/>
            <a:t>Alternative approach to inheritance</a:t>
          </a:r>
          <a:endParaRPr lang="en-US" sz="2800"/>
        </a:p>
      </dgm:t>
    </dgm:pt>
    <dgm:pt modelId="{F887A034-4B35-478E-92DA-A377038EE4E7}" type="parTrans" cxnId="{9CB56D12-7C32-4D22-A57D-C31BECB5E118}">
      <dgm:prSet/>
      <dgm:spPr/>
      <dgm:t>
        <a:bodyPr/>
        <a:lstStyle/>
        <a:p>
          <a:endParaRPr lang="en-US"/>
        </a:p>
      </dgm:t>
    </dgm:pt>
    <dgm:pt modelId="{F1EFF2FA-A5C4-4121-BB03-BA6F03A2338D}" type="sibTrans" cxnId="{9CB56D12-7C32-4D22-A57D-C31BECB5E118}">
      <dgm:prSet/>
      <dgm:spPr/>
      <dgm:t>
        <a:bodyPr/>
        <a:lstStyle/>
        <a:p>
          <a:endParaRPr lang="en-US"/>
        </a:p>
      </dgm:t>
    </dgm:pt>
    <dgm:pt modelId="{97D06A34-34B6-4157-8530-7054F4F68A06}">
      <dgm:prSet custT="1"/>
      <dgm:spPr/>
      <dgm:t>
        <a:bodyPr/>
        <a:lstStyle/>
        <a:p>
          <a:pPr rtl="0"/>
          <a:r>
            <a:rPr kumimoji="1" lang="en-US" sz="2800" baseline="0" smtClean="0"/>
            <a:t>Summary</a:t>
          </a:r>
          <a:endParaRPr lang="en-US" sz="2800"/>
        </a:p>
      </dgm:t>
    </dgm:pt>
    <dgm:pt modelId="{919D7BD9-8666-485F-BB28-DBDCFBB55650}" type="parTrans" cxnId="{D323FFA1-A7E7-436C-B4C6-F0B588DF85CE}">
      <dgm:prSet/>
      <dgm:spPr/>
      <dgm:t>
        <a:bodyPr/>
        <a:lstStyle/>
        <a:p>
          <a:endParaRPr lang="en-US"/>
        </a:p>
      </dgm:t>
    </dgm:pt>
    <dgm:pt modelId="{B154E2D1-8DB9-4036-9DFC-05BE41BD26CD}" type="sibTrans" cxnId="{D323FFA1-A7E7-436C-B4C6-F0B588DF85CE}">
      <dgm:prSet/>
      <dgm:spPr/>
      <dgm:t>
        <a:bodyPr/>
        <a:lstStyle/>
        <a:p>
          <a:endParaRPr lang="en-US"/>
        </a:p>
      </dgm:t>
    </dgm:pt>
    <dgm:pt modelId="{15151373-E3AD-452C-A8A8-BCDDA995BA8A}" type="pres">
      <dgm:prSet presAssocID="{FC208ED7-15FD-4B0F-826B-B7E2657F5695}" presName="linear" presStyleCnt="0">
        <dgm:presLayoutVars>
          <dgm:animLvl val="lvl"/>
          <dgm:resizeHandles val="exact"/>
        </dgm:presLayoutVars>
      </dgm:prSet>
      <dgm:spPr/>
      <dgm:t>
        <a:bodyPr/>
        <a:lstStyle/>
        <a:p>
          <a:endParaRPr lang="en-US"/>
        </a:p>
      </dgm:t>
    </dgm:pt>
    <dgm:pt modelId="{A16CA01B-093C-40F9-96FF-ACCDB2465D6F}" type="pres">
      <dgm:prSet presAssocID="{544AF50A-5AB8-4FB7-BC9C-260828A021EA}" presName="parentText" presStyleLbl="node1" presStyleIdx="0" presStyleCnt="4">
        <dgm:presLayoutVars>
          <dgm:chMax val="0"/>
          <dgm:bulletEnabled val="1"/>
        </dgm:presLayoutVars>
      </dgm:prSet>
      <dgm:spPr/>
      <dgm:t>
        <a:bodyPr/>
        <a:lstStyle/>
        <a:p>
          <a:endParaRPr lang="en-US"/>
        </a:p>
      </dgm:t>
    </dgm:pt>
    <dgm:pt modelId="{E594EC49-DBE5-4580-A0EF-CB30153DBC61}" type="pres">
      <dgm:prSet presAssocID="{2D1B1FF0-7848-4E70-B1CD-CA77B063ED4B}" presName="spacer" presStyleCnt="0"/>
      <dgm:spPr/>
    </dgm:pt>
    <dgm:pt modelId="{C43D443F-9BF9-413E-867E-89FCD12EA13D}" type="pres">
      <dgm:prSet presAssocID="{BF02866B-7472-4EE3-BF46-09F9204CFD02}" presName="parentText" presStyleLbl="node1" presStyleIdx="1" presStyleCnt="4">
        <dgm:presLayoutVars>
          <dgm:chMax val="0"/>
          <dgm:bulletEnabled val="1"/>
        </dgm:presLayoutVars>
      </dgm:prSet>
      <dgm:spPr/>
      <dgm:t>
        <a:bodyPr/>
        <a:lstStyle/>
        <a:p>
          <a:endParaRPr lang="en-US"/>
        </a:p>
      </dgm:t>
    </dgm:pt>
    <dgm:pt modelId="{6E5FAD68-EE14-437C-B2DF-F6EE46A4D9BA}" type="pres">
      <dgm:prSet presAssocID="{A3203F2B-729F-4A0B-83A1-D49EFE2B2AA8}" presName="spacer" presStyleCnt="0"/>
      <dgm:spPr/>
    </dgm:pt>
    <dgm:pt modelId="{A65EB75B-3F60-4174-A6F4-2165E8BC75A0}" type="pres">
      <dgm:prSet presAssocID="{252C5725-ECC2-4891-A305-C15C03ECBC0A}" presName="parentText" presStyleLbl="node1" presStyleIdx="2" presStyleCnt="4">
        <dgm:presLayoutVars>
          <dgm:chMax val="0"/>
          <dgm:bulletEnabled val="1"/>
        </dgm:presLayoutVars>
      </dgm:prSet>
      <dgm:spPr/>
      <dgm:t>
        <a:bodyPr/>
        <a:lstStyle/>
        <a:p>
          <a:endParaRPr lang="en-US"/>
        </a:p>
      </dgm:t>
    </dgm:pt>
    <dgm:pt modelId="{09951BBE-78F0-46FF-82C5-C39691F4BCD7}" type="pres">
      <dgm:prSet presAssocID="{F1EFF2FA-A5C4-4121-BB03-BA6F03A2338D}" presName="spacer" presStyleCnt="0"/>
      <dgm:spPr/>
    </dgm:pt>
    <dgm:pt modelId="{A8187DEC-38F2-430B-9CDC-0EEE88584BAB}" type="pres">
      <dgm:prSet presAssocID="{97D06A34-34B6-4157-8530-7054F4F68A06}" presName="parentText" presStyleLbl="node1" presStyleIdx="3" presStyleCnt="4">
        <dgm:presLayoutVars>
          <dgm:chMax val="0"/>
          <dgm:bulletEnabled val="1"/>
        </dgm:presLayoutVars>
      </dgm:prSet>
      <dgm:spPr/>
      <dgm:t>
        <a:bodyPr/>
        <a:lstStyle/>
        <a:p>
          <a:endParaRPr lang="en-US"/>
        </a:p>
      </dgm:t>
    </dgm:pt>
  </dgm:ptLst>
  <dgm:cxnLst>
    <dgm:cxn modelId="{158835F9-1184-4B7C-A3F1-631ADC9E64C2}" srcId="{FC208ED7-15FD-4B0F-826B-B7E2657F5695}" destId="{544AF50A-5AB8-4FB7-BC9C-260828A021EA}" srcOrd="0" destOrd="0" parTransId="{5F93F245-ED09-49A7-B22C-5798E27C1AB2}" sibTransId="{2D1B1FF0-7848-4E70-B1CD-CA77B063ED4B}"/>
    <dgm:cxn modelId="{F4B67289-023F-40F2-A0C1-ED76AAF57F04}" type="presOf" srcId="{FC208ED7-15FD-4B0F-826B-B7E2657F5695}" destId="{15151373-E3AD-452C-A8A8-BCDDA995BA8A}" srcOrd="0" destOrd="0" presId="urn:microsoft.com/office/officeart/2005/8/layout/vList2"/>
    <dgm:cxn modelId="{D323FFA1-A7E7-436C-B4C6-F0B588DF85CE}" srcId="{FC208ED7-15FD-4B0F-826B-B7E2657F5695}" destId="{97D06A34-34B6-4157-8530-7054F4F68A06}" srcOrd="3" destOrd="0" parTransId="{919D7BD9-8666-485F-BB28-DBDCFBB55650}" sibTransId="{B154E2D1-8DB9-4036-9DFC-05BE41BD26CD}"/>
    <dgm:cxn modelId="{9CB56D12-7C32-4D22-A57D-C31BECB5E118}" srcId="{FC208ED7-15FD-4B0F-826B-B7E2657F5695}" destId="{252C5725-ECC2-4891-A305-C15C03ECBC0A}" srcOrd="2" destOrd="0" parTransId="{F887A034-4B35-478E-92DA-A377038EE4E7}" sibTransId="{F1EFF2FA-A5C4-4121-BB03-BA6F03A2338D}"/>
    <dgm:cxn modelId="{B1FEB036-6B9A-4201-AFE8-7036DE02BA2C}" type="presOf" srcId="{252C5725-ECC2-4891-A305-C15C03ECBC0A}" destId="{A65EB75B-3F60-4174-A6F4-2165E8BC75A0}" srcOrd="0" destOrd="0" presId="urn:microsoft.com/office/officeart/2005/8/layout/vList2"/>
    <dgm:cxn modelId="{5E8A70B1-AEFC-4112-A42E-9FE07A4EA648}" type="presOf" srcId="{97D06A34-34B6-4157-8530-7054F4F68A06}" destId="{A8187DEC-38F2-430B-9CDC-0EEE88584BAB}" srcOrd="0" destOrd="0" presId="urn:microsoft.com/office/officeart/2005/8/layout/vList2"/>
    <dgm:cxn modelId="{A1C9F445-AB88-410A-95FB-33BF5808423F}" type="presOf" srcId="{544AF50A-5AB8-4FB7-BC9C-260828A021EA}" destId="{A16CA01B-093C-40F9-96FF-ACCDB2465D6F}" srcOrd="0" destOrd="0" presId="urn:microsoft.com/office/officeart/2005/8/layout/vList2"/>
    <dgm:cxn modelId="{9FE0724A-7879-4FE8-A53A-B34D34A73768}" srcId="{FC208ED7-15FD-4B0F-826B-B7E2657F5695}" destId="{BF02866B-7472-4EE3-BF46-09F9204CFD02}" srcOrd="1" destOrd="0" parTransId="{ECE66037-9391-4425-8486-AB1E561BA460}" sibTransId="{A3203F2B-729F-4A0B-83A1-D49EFE2B2AA8}"/>
    <dgm:cxn modelId="{8047ABAC-1216-4734-98F1-F987164CBEDF}" type="presOf" srcId="{BF02866B-7472-4EE3-BF46-09F9204CFD02}" destId="{C43D443F-9BF9-413E-867E-89FCD12EA13D}" srcOrd="0" destOrd="0" presId="urn:microsoft.com/office/officeart/2005/8/layout/vList2"/>
    <dgm:cxn modelId="{CE85A4F1-D30F-4DAB-8745-3C6AEDD920A0}" type="presParOf" srcId="{15151373-E3AD-452C-A8A8-BCDDA995BA8A}" destId="{A16CA01B-093C-40F9-96FF-ACCDB2465D6F}" srcOrd="0" destOrd="0" presId="urn:microsoft.com/office/officeart/2005/8/layout/vList2"/>
    <dgm:cxn modelId="{7B65D614-4E63-495B-8D41-688C0DD78BEB}" type="presParOf" srcId="{15151373-E3AD-452C-A8A8-BCDDA995BA8A}" destId="{E594EC49-DBE5-4580-A0EF-CB30153DBC61}" srcOrd="1" destOrd="0" presId="urn:microsoft.com/office/officeart/2005/8/layout/vList2"/>
    <dgm:cxn modelId="{3DEC923F-67D1-4512-BC5E-F88699360287}" type="presParOf" srcId="{15151373-E3AD-452C-A8A8-BCDDA995BA8A}" destId="{C43D443F-9BF9-413E-867E-89FCD12EA13D}" srcOrd="2" destOrd="0" presId="urn:microsoft.com/office/officeart/2005/8/layout/vList2"/>
    <dgm:cxn modelId="{B3607674-49E4-44AC-9AF3-99FD0FBF338A}" type="presParOf" srcId="{15151373-E3AD-452C-A8A8-BCDDA995BA8A}" destId="{6E5FAD68-EE14-437C-B2DF-F6EE46A4D9BA}" srcOrd="3" destOrd="0" presId="urn:microsoft.com/office/officeart/2005/8/layout/vList2"/>
    <dgm:cxn modelId="{ED90C318-6544-49A3-B338-D598F9A929C1}" type="presParOf" srcId="{15151373-E3AD-452C-A8A8-BCDDA995BA8A}" destId="{A65EB75B-3F60-4174-A6F4-2165E8BC75A0}" srcOrd="4" destOrd="0" presId="urn:microsoft.com/office/officeart/2005/8/layout/vList2"/>
    <dgm:cxn modelId="{B540A852-B673-4D99-AED1-02BEF1AD0872}" type="presParOf" srcId="{15151373-E3AD-452C-A8A8-BCDDA995BA8A}" destId="{09951BBE-78F0-46FF-82C5-C39691F4BCD7}" srcOrd="5" destOrd="0" presId="urn:microsoft.com/office/officeart/2005/8/layout/vList2"/>
    <dgm:cxn modelId="{6AE94ED1-5C8D-43D2-B64B-062DFB6350CB}" type="presParOf" srcId="{15151373-E3AD-452C-A8A8-BCDDA995BA8A}" destId="{A8187DEC-38F2-430B-9CDC-0EEE88584BA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7A1705-D0ED-4D6E-8523-4BE98895E599}"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US"/>
        </a:p>
      </dgm:t>
    </dgm:pt>
    <dgm:pt modelId="{B8D1485B-B85A-463F-B788-1ABD39F8EE90}">
      <dgm:prSet/>
      <dgm:spPr/>
      <dgm:t>
        <a:bodyPr/>
        <a:lstStyle/>
        <a:p>
          <a:pPr rtl="0"/>
          <a:r>
            <a:rPr kumimoji="1" lang="en-US" baseline="0" smtClean="0"/>
            <a:t>Brief overview of existing approaches to inheritance given</a:t>
          </a:r>
          <a:endParaRPr lang="en-US"/>
        </a:p>
      </dgm:t>
    </dgm:pt>
    <dgm:pt modelId="{DA098638-899A-4524-9B5A-7DFAF94D82D8}" type="parTrans" cxnId="{28C33F2E-2A58-43B7-A577-BFA4EABAFE3B}">
      <dgm:prSet/>
      <dgm:spPr/>
      <dgm:t>
        <a:bodyPr/>
        <a:lstStyle/>
        <a:p>
          <a:endParaRPr lang="en-US"/>
        </a:p>
      </dgm:t>
    </dgm:pt>
    <dgm:pt modelId="{4D89DE66-4FAA-45C3-B9DE-189A0AACB13D}" type="sibTrans" cxnId="{28C33F2E-2A58-43B7-A577-BFA4EABAFE3B}">
      <dgm:prSet/>
      <dgm:spPr/>
      <dgm:t>
        <a:bodyPr/>
        <a:lstStyle/>
        <a:p>
          <a:endParaRPr lang="en-US"/>
        </a:p>
      </dgm:t>
    </dgm:pt>
    <dgm:pt modelId="{3A414A3C-C63F-403E-8671-64A6452D868C}">
      <dgm:prSet/>
      <dgm:spPr/>
      <dgm:t>
        <a:bodyPr/>
        <a:lstStyle/>
        <a:p>
          <a:pPr rtl="0"/>
          <a:r>
            <a:rPr kumimoji="1" lang="en-US" baseline="0" smtClean="0"/>
            <a:t>Alternatives approach to inheritance presented, which combines power and generalization of multiple inheritance and at the same time avoiding complications of existing approaches. </a:t>
          </a:r>
          <a:endParaRPr lang="en-US"/>
        </a:p>
      </dgm:t>
    </dgm:pt>
    <dgm:pt modelId="{69E9A227-7E8B-4862-8AE5-1C5C85ACB154}" type="parTrans" cxnId="{6B699BCC-D625-45C7-8138-A4DE58A3CC75}">
      <dgm:prSet/>
      <dgm:spPr/>
      <dgm:t>
        <a:bodyPr/>
        <a:lstStyle/>
        <a:p>
          <a:endParaRPr lang="en-US"/>
        </a:p>
      </dgm:t>
    </dgm:pt>
    <dgm:pt modelId="{AA068ED9-FCFD-4ECD-AAE3-7AAC539315D1}" type="sibTrans" cxnId="{6B699BCC-D625-45C7-8138-A4DE58A3CC75}">
      <dgm:prSet/>
      <dgm:spPr/>
      <dgm:t>
        <a:bodyPr/>
        <a:lstStyle/>
        <a:p>
          <a:endParaRPr lang="en-US"/>
        </a:p>
      </dgm:t>
    </dgm:pt>
    <dgm:pt modelId="{A121880E-5297-47C0-BF64-73814165DB39}">
      <dgm:prSet custT="1"/>
      <dgm:spPr/>
      <dgm:t>
        <a:bodyPr/>
        <a:lstStyle/>
        <a:p>
          <a:pPr rtl="0"/>
          <a:r>
            <a:rPr kumimoji="1" lang="en-US" sz="1800" baseline="0" dirty="0" smtClean="0"/>
            <a:t>The key thing is whether compiler can resolve feature call or not! The unit may have arbitrary number of conflicting versions of the feature under one name. </a:t>
          </a:r>
          <a:endParaRPr lang="en-US" sz="1800" dirty="0"/>
        </a:p>
      </dgm:t>
    </dgm:pt>
    <dgm:pt modelId="{4539CAD3-3022-4AA0-9805-0E0EA2B36865}" type="parTrans" cxnId="{52C83D3F-6211-4B04-9E50-6C5626A17390}">
      <dgm:prSet/>
      <dgm:spPr/>
      <dgm:t>
        <a:bodyPr/>
        <a:lstStyle/>
        <a:p>
          <a:endParaRPr lang="en-US"/>
        </a:p>
      </dgm:t>
    </dgm:pt>
    <dgm:pt modelId="{F9DA1639-C628-41D5-B77E-94EC6854CBAA}" type="sibTrans" cxnId="{52C83D3F-6211-4B04-9E50-6C5626A17390}">
      <dgm:prSet/>
      <dgm:spPr/>
      <dgm:t>
        <a:bodyPr/>
        <a:lstStyle/>
        <a:p>
          <a:endParaRPr lang="en-US"/>
        </a:p>
      </dgm:t>
    </dgm:pt>
    <dgm:pt modelId="{4F4D691C-CE36-4357-A4A4-CC5229086EC2}">
      <dgm:prSet custT="1"/>
      <dgm:spPr/>
      <dgm:t>
        <a:bodyPr/>
        <a:lstStyle/>
        <a:p>
          <a:pPr rtl="0"/>
          <a:r>
            <a:rPr kumimoji="1" lang="en-US" sz="1800" baseline="0" dirty="0" smtClean="0"/>
            <a:t>So, this inheritance may be called potentially conflicting inheritance with overloading and overriding.</a:t>
          </a:r>
          <a:endParaRPr lang="en-US" sz="1800" dirty="0"/>
        </a:p>
      </dgm:t>
    </dgm:pt>
    <dgm:pt modelId="{AFD463F0-7941-4055-AD46-489284F38D09}" type="parTrans" cxnId="{8462BCEC-D3DF-4069-88E1-5EE4A5B96E78}">
      <dgm:prSet/>
      <dgm:spPr/>
      <dgm:t>
        <a:bodyPr/>
        <a:lstStyle/>
        <a:p>
          <a:endParaRPr lang="en-US"/>
        </a:p>
      </dgm:t>
    </dgm:pt>
    <dgm:pt modelId="{17473928-7F67-4AEF-BFCC-ADBCBA722274}" type="sibTrans" cxnId="{8462BCEC-D3DF-4069-88E1-5EE4A5B96E78}">
      <dgm:prSet/>
      <dgm:spPr/>
      <dgm:t>
        <a:bodyPr/>
        <a:lstStyle/>
        <a:p>
          <a:endParaRPr lang="en-US"/>
        </a:p>
      </dgm:t>
    </dgm:pt>
    <dgm:pt modelId="{22564991-67D1-4F7E-BBFA-F4FDA3AE9873}">
      <dgm:prSet/>
      <dgm:spPr/>
      <dgm:t>
        <a:bodyPr/>
        <a:lstStyle/>
        <a:p>
          <a:pPr rtl="0"/>
          <a:r>
            <a:rPr kumimoji="1" lang="en-US" baseline="0" smtClean="0"/>
            <a:t>Next steps is practical proof of concept </a:t>
          </a:r>
          <a:r>
            <a:rPr kumimoji="1" lang="en-US" baseline="0" smtClean="0">
              <a:sym typeface="Wingdings"/>
            </a:rPr>
            <a:t></a:t>
          </a:r>
          <a:endParaRPr lang="en-US"/>
        </a:p>
      </dgm:t>
    </dgm:pt>
    <dgm:pt modelId="{D4398AA8-41D8-4B63-91B2-C691B7810928}" type="parTrans" cxnId="{98279B98-A430-46F5-B2AA-14FDBF21C93F}">
      <dgm:prSet/>
      <dgm:spPr/>
      <dgm:t>
        <a:bodyPr/>
        <a:lstStyle/>
        <a:p>
          <a:endParaRPr lang="en-US"/>
        </a:p>
      </dgm:t>
    </dgm:pt>
    <dgm:pt modelId="{73307196-8155-4C37-9CCB-A488C9566699}" type="sibTrans" cxnId="{98279B98-A430-46F5-B2AA-14FDBF21C93F}">
      <dgm:prSet/>
      <dgm:spPr/>
      <dgm:t>
        <a:bodyPr/>
        <a:lstStyle/>
        <a:p>
          <a:endParaRPr lang="en-US"/>
        </a:p>
      </dgm:t>
    </dgm:pt>
    <dgm:pt modelId="{69411DD7-2AEE-4C15-BC93-0868029FC9B0}" type="pres">
      <dgm:prSet presAssocID="{AD7A1705-D0ED-4D6E-8523-4BE98895E599}" presName="linear" presStyleCnt="0">
        <dgm:presLayoutVars>
          <dgm:animLvl val="lvl"/>
          <dgm:resizeHandles val="exact"/>
        </dgm:presLayoutVars>
      </dgm:prSet>
      <dgm:spPr/>
      <dgm:t>
        <a:bodyPr/>
        <a:lstStyle/>
        <a:p>
          <a:endParaRPr lang="en-US"/>
        </a:p>
      </dgm:t>
    </dgm:pt>
    <dgm:pt modelId="{51062D67-EED9-4003-B396-8EA7F1E3BFF5}" type="pres">
      <dgm:prSet presAssocID="{B8D1485B-B85A-463F-B788-1ABD39F8EE90}" presName="parentText" presStyleLbl="node1" presStyleIdx="0" presStyleCnt="3">
        <dgm:presLayoutVars>
          <dgm:chMax val="0"/>
          <dgm:bulletEnabled val="1"/>
        </dgm:presLayoutVars>
      </dgm:prSet>
      <dgm:spPr/>
      <dgm:t>
        <a:bodyPr/>
        <a:lstStyle/>
        <a:p>
          <a:endParaRPr lang="en-US"/>
        </a:p>
      </dgm:t>
    </dgm:pt>
    <dgm:pt modelId="{BD6A9BA7-0292-433E-8ED3-C080B3FA716A}" type="pres">
      <dgm:prSet presAssocID="{4D89DE66-4FAA-45C3-B9DE-189A0AACB13D}" presName="spacer" presStyleCnt="0"/>
      <dgm:spPr/>
    </dgm:pt>
    <dgm:pt modelId="{AF335938-3168-4ECA-941A-DDB01F0F7CEB}" type="pres">
      <dgm:prSet presAssocID="{3A414A3C-C63F-403E-8671-64A6452D868C}" presName="parentText" presStyleLbl="node1" presStyleIdx="1" presStyleCnt="3">
        <dgm:presLayoutVars>
          <dgm:chMax val="0"/>
          <dgm:bulletEnabled val="1"/>
        </dgm:presLayoutVars>
      </dgm:prSet>
      <dgm:spPr/>
      <dgm:t>
        <a:bodyPr/>
        <a:lstStyle/>
        <a:p>
          <a:endParaRPr lang="en-US"/>
        </a:p>
      </dgm:t>
    </dgm:pt>
    <dgm:pt modelId="{3241AB31-7928-49AA-98AA-8DEE5B5602C5}" type="pres">
      <dgm:prSet presAssocID="{3A414A3C-C63F-403E-8671-64A6452D868C}" presName="childText" presStyleLbl="revTx" presStyleIdx="0" presStyleCnt="1">
        <dgm:presLayoutVars>
          <dgm:bulletEnabled val="1"/>
        </dgm:presLayoutVars>
      </dgm:prSet>
      <dgm:spPr/>
      <dgm:t>
        <a:bodyPr/>
        <a:lstStyle/>
        <a:p>
          <a:endParaRPr lang="en-US"/>
        </a:p>
      </dgm:t>
    </dgm:pt>
    <dgm:pt modelId="{0EE9D303-D2BE-4441-AD11-31A88E791C36}" type="pres">
      <dgm:prSet presAssocID="{22564991-67D1-4F7E-BBFA-F4FDA3AE9873}" presName="parentText" presStyleLbl="node1" presStyleIdx="2" presStyleCnt="3">
        <dgm:presLayoutVars>
          <dgm:chMax val="0"/>
          <dgm:bulletEnabled val="1"/>
        </dgm:presLayoutVars>
      </dgm:prSet>
      <dgm:spPr/>
      <dgm:t>
        <a:bodyPr/>
        <a:lstStyle/>
        <a:p>
          <a:endParaRPr lang="en-US"/>
        </a:p>
      </dgm:t>
    </dgm:pt>
  </dgm:ptLst>
  <dgm:cxnLst>
    <dgm:cxn modelId="{7DD9C96F-FFDD-4E6F-B478-12B4F53E56A1}" type="presOf" srcId="{AD7A1705-D0ED-4D6E-8523-4BE98895E599}" destId="{69411DD7-2AEE-4C15-BC93-0868029FC9B0}" srcOrd="0" destOrd="0" presId="urn:microsoft.com/office/officeart/2005/8/layout/vList2"/>
    <dgm:cxn modelId="{8462BCEC-D3DF-4069-88E1-5EE4A5B96E78}" srcId="{3A414A3C-C63F-403E-8671-64A6452D868C}" destId="{4F4D691C-CE36-4357-A4A4-CC5229086EC2}" srcOrd="1" destOrd="0" parTransId="{AFD463F0-7941-4055-AD46-489284F38D09}" sibTransId="{17473928-7F67-4AEF-BFCC-ADBCBA722274}"/>
    <dgm:cxn modelId="{6B699BCC-D625-45C7-8138-A4DE58A3CC75}" srcId="{AD7A1705-D0ED-4D6E-8523-4BE98895E599}" destId="{3A414A3C-C63F-403E-8671-64A6452D868C}" srcOrd="1" destOrd="0" parTransId="{69E9A227-7E8B-4862-8AE5-1C5C85ACB154}" sibTransId="{AA068ED9-FCFD-4ECD-AAE3-7AAC539315D1}"/>
    <dgm:cxn modelId="{7C5F8B0C-619B-4A9C-A3BE-17F51857CAE0}" type="presOf" srcId="{4F4D691C-CE36-4357-A4A4-CC5229086EC2}" destId="{3241AB31-7928-49AA-98AA-8DEE5B5602C5}" srcOrd="0" destOrd="1" presId="urn:microsoft.com/office/officeart/2005/8/layout/vList2"/>
    <dgm:cxn modelId="{A061FB82-7DAD-4F78-AE5E-5CDDA3EC4ABE}" type="presOf" srcId="{A121880E-5297-47C0-BF64-73814165DB39}" destId="{3241AB31-7928-49AA-98AA-8DEE5B5602C5}" srcOrd="0" destOrd="0" presId="urn:microsoft.com/office/officeart/2005/8/layout/vList2"/>
    <dgm:cxn modelId="{2494874E-61EC-4AD8-89AA-990A81A3A975}" type="presOf" srcId="{22564991-67D1-4F7E-BBFA-F4FDA3AE9873}" destId="{0EE9D303-D2BE-4441-AD11-31A88E791C36}" srcOrd="0" destOrd="0" presId="urn:microsoft.com/office/officeart/2005/8/layout/vList2"/>
    <dgm:cxn modelId="{5BDA9D46-B100-4209-83B5-7AB0DEBB50A7}" type="presOf" srcId="{3A414A3C-C63F-403E-8671-64A6452D868C}" destId="{AF335938-3168-4ECA-941A-DDB01F0F7CEB}" srcOrd="0" destOrd="0" presId="urn:microsoft.com/office/officeart/2005/8/layout/vList2"/>
    <dgm:cxn modelId="{98279B98-A430-46F5-B2AA-14FDBF21C93F}" srcId="{AD7A1705-D0ED-4D6E-8523-4BE98895E599}" destId="{22564991-67D1-4F7E-BBFA-F4FDA3AE9873}" srcOrd="2" destOrd="0" parTransId="{D4398AA8-41D8-4B63-91B2-C691B7810928}" sibTransId="{73307196-8155-4C37-9CCB-A488C9566699}"/>
    <dgm:cxn modelId="{0F295AA9-FF39-4C45-B238-C795B8BAFB84}" type="presOf" srcId="{B8D1485B-B85A-463F-B788-1ABD39F8EE90}" destId="{51062D67-EED9-4003-B396-8EA7F1E3BFF5}" srcOrd="0" destOrd="0" presId="urn:microsoft.com/office/officeart/2005/8/layout/vList2"/>
    <dgm:cxn modelId="{28C33F2E-2A58-43B7-A577-BFA4EABAFE3B}" srcId="{AD7A1705-D0ED-4D6E-8523-4BE98895E599}" destId="{B8D1485B-B85A-463F-B788-1ABD39F8EE90}" srcOrd="0" destOrd="0" parTransId="{DA098638-899A-4524-9B5A-7DFAF94D82D8}" sibTransId="{4D89DE66-4FAA-45C3-B9DE-189A0AACB13D}"/>
    <dgm:cxn modelId="{52C83D3F-6211-4B04-9E50-6C5626A17390}" srcId="{3A414A3C-C63F-403E-8671-64A6452D868C}" destId="{A121880E-5297-47C0-BF64-73814165DB39}" srcOrd="0" destOrd="0" parTransId="{4539CAD3-3022-4AA0-9805-0E0EA2B36865}" sibTransId="{F9DA1639-C628-41D5-B77E-94EC6854CBAA}"/>
    <dgm:cxn modelId="{0122A4CA-70D7-45F7-99F5-28D7F03F4D65}" type="presParOf" srcId="{69411DD7-2AEE-4C15-BC93-0868029FC9B0}" destId="{51062D67-EED9-4003-B396-8EA7F1E3BFF5}" srcOrd="0" destOrd="0" presId="urn:microsoft.com/office/officeart/2005/8/layout/vList2"/>
    <dgm:cxn modelId="{65233088-0F82-499F-AAF9-9806E74037AF}" type="presParOf" srcId="{69411DD7-2AEE-4C15-BC93-0868029FC9B0}" destId="{BD6A9BA7-0292-433E-8ED3-C080B3FA716A}" srcOrd="1" destOrd="0" presId="urn:microsoft.com/office/officeart/2005/8/layout/vList2"/>
    <dgm:cxn modelId="{BE59B63C-00DB-40EE-AA80-1058EB8F8F59}" type="presParOf" srcId="{69411DD7-2AEE-4C15-BC93-0868029FC9B0}" destId="{AF335938-3168-4ECA-941A-DDB01F0F7CEB}" srcOrd="2" destOrd="0" presId="urn:microsoft.com/office/officeart/2005/8/layout/vList2"/>
    <dgm:cxn modelId="{758ADA6D-4185-4638-8453-05805D0299C0}" type="presParOf" srcId="{69411DD7-2AEE-4C15-BC93-0868029FC9B0}" destId="{3241AB31-7928-49AA-98AA-8DEE5B5602C5}" srcOrd="3" destOrd="0" presId="urn:microsoft.com/office/officeart/2005/8/layout/vList2"/>
    <dgm:cxn modelId="{B64071AA-B3F9-48DE-98AB-FA2137D4EA1A}" type="presParOf" srcId="{69411DD7-2AEE-4C15-BC93-0868029FC9B0}" destId="{0EE9D303-D2BE-4441-AD11-31A88E791C3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EB825A-AE06-4C81-A806-C9AA3C5AB706}"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US"/>
        </a:p>
      </dgm:t>
    </dgm:pt>
    <dgm:pt modelId="{10D571BF-F6C5-4F9F-8DC3-9750F05815C7}">
      <dgm:prSet custT="1"/>
      <dgm:spPr/>
      <dgm:t>
        <a:bodyPr/>
        <a:lstStyle/>
        <a:p>
          <a:pPr rtl="0"/>
          <a:r>
            <a:rPr lang="en-US" sz="1600" dirty="0" smtClean="0"/>
            <a:t>Virtual functions &amp; overriding</a:t>
          </a:r>
          <a:endParaRPr lang="en-US" sz="1600" dirty="0"/>
        </a:p>
      </dgm:t>
    </dgm:pt>
    <dgm:pt modelId="{9C1DBF02-535C-4355-A931-27403FA6EA52}" type="parTrans" cxnId="{D2B9E619-4DBA-4E58-90A3-9FBED1E0DFF9}">
      <dgm:prSet/>
      <dgm:spPr/>
      <dgm:t>
        <a:bodyPr/>
        <a:lstStyle/>
        <a:p>
          <a:endParaRPr lang="en-US"/>
        </a:p>
      </dgm:t>
    </dgm:pt>
    <dgm:pt modelId="{367BECB8-EE02-402E-819C-6F2A6DBF89C5}" type="sibTrans" cxnId="{D2B9E619-4DBA-4E58-90A3-9FBED1E0DFF9}">
      <dgm:prSet/>
      <dgm:spPr/>
      <dgm:t>
        <a:bodyPr/>
        <a:lstStyle/>
        <a:p>
          <a:endParaRPr lang="en-US"/>
        </a:p>
      </dgm:t>
    </dgm:pt>
    <dgm:pt modelId="{5D2B7A04-708D-4FDE-986A-74A00FD6103A}">
      <dgm:prSet custT="1"/>
      <dgm:spPr/>
      <dgm:t>
        <a:bodyPr/>
        <a:lstStyle/>
        <a:p>
          <a:pPr rtl="0"/>
          <a:r>
            <a:rPr lang="en-US" sz="1600" dirty="0" smtClean="0"/>
            <a:t>The notion of “</a:t>
          </a:r>
          <a:r>
            <a:rPr lang="en-US" sz="1600" dirty="0" err="1" smtClean="0"/>
            <a:t>subobject</a:t>
          </a:r>
          <a:r>
            <a:rPr lang="en-US" sz="1600" dirty="0" smtClean="0"/>
            <a:t>”</a:t>
          </a:r>
          <a:endParaRPr lang="en-US" sz="1600" dirty="0"/>
        </a:p>
      </dgm:t>
    </dgm:pt>
    <dgm:pt modelId="{82F4D46E-A0FA-468A-BA1E-9C02F51BA7BF}" type="parTrans" cxnId="{C40F3D20-7CBC-4E4F-B3EE-E9673C65A2C9}">
      <dgm:prSet/>
      <dgm:spPr/>
      <dgm:t>
        <a:bodyPr/>
        <a:lstStyle/>
        <a:p>
          <a:endParaRPr lang="en-US"/>
        </a:p>
      </dgm:t>
    </dgm:pt>
    <dgm:pt modelId="{33C2433B-4321-4E08-A9E5-1FF9492D9DA0}" type="sibTrans" cxnId="{C40F3D20-7CBC-4E4F-B3EE-E9673C65A2C9}">
      <dgm:prSet/>
      <dgm:spPr/>
      <dgm:t>
        <a:bodyPr/>
        <a:lstStyle/>
        <a:p>
          <a:endParaRPr lang="en-US"/>
        </a:p>
      </dgm:t>
    </dgm:pt>
    <dgm:pt modelId="{BD0E2C32-705E-41E4-8B91-E85CCA39C2D6}" type="pres">
      <dgm:prSet presAssocID="{89EB825A-AE06-4C81-A806-C9AA3C5AB706}" presName="linear" presStyleCnt="0">
        <dgm:presLayoutVars>
          <dgm:animLvl val="lvl"/>
          <dgm:resizeHandles val="exact"/>
        </dgm:presLayoutVars>
      </dgm:prSet>
      <dgm:spPr/>
      <dgm:t>
        <a:bodyPr/>
        <a:lstStyle/>
        <a:p>
          <a:endParaRPr lang="en-US"/>
        </a:p>
      </dgm:t>
    </dgm:pt>
    <dgm:pt modelId="{DE814534-4F1F-42D6-A108-57DD25136DE6}" type="pres">
      <dgm:prSet presAssocID="{10D571BF-F6C5-4F9F-8DC3-9750F05815C7}" presName="parentText" presStyleLbl="node1" presStyleIdx="0" presStyleCnt="2">
        <dgm:presLayoutVars>
          <dgm:chMax val="0"/>
          <dgm:bulletEnabled val="1"/>
        </dgm:presLayoutVars>
      </dgm:prSet>
      <dgm:spPr/>
      <dgm:t>
        <a:bodyPr/>
        <a:lstStyle/>
        <a:p>
          <a:endParaRPr lang="en-US"/>
        </a:p>
      </dgm:t>
    </dgm:pt>
    <dgm:pt modelId="{FC574966-AA34-4490-AA00-3AB5B1011E61}" type="pres">
      <dgm:prSet presAssocID="{367BECB8-EE02-402E-819C-6F2A6DBF89C5}" presName="spacer" presStyleCnt="0"/>
      <dgm:spPr/>
    </dgm:pt>
    <dgm:pt modelId="{913907B3-F247-443F-86B3-317723D73B5D}" type="pres">
      <dgm:prSet presAssocID="{5D2B7A04-708D-4FDE-986A-74A00FD6103A}" presName="parentText" presStyleLbl="node1" presStyleIdx="1" presStyleCnt="2">
        <dgm:presLayoutVars>
          <dgm:chMax val="0"/>
          <dgm:bulletEnabled val="1"/>
        </dgm:presLayoutVars>
      </dgm:prSet>
      <dgm:spPr/>
      <dgm:t>
        <a:bodyPr/>
        <a:lstStyle/>
        <a:p>
          <a:endParaRPr lang="en-US"/>
        </a:p>
      </dgm:t>
    </dgm:pt>
  </dgm:ptLst>
  <dgm:cxnLst>
    <dgm:cxn modelId="{4B644429-6047-446D-914D-B59FF38DA667}" type="presOf" srcId="{89EB825A-AE06-4C81-A806-C9AA3C5AB706}" destId="{BD0E2C32-705E-41E4-8B91-E85CCA39C2D6}" srcOrd="0" destOrd="0" presId="urn:microsoft.com/office/officeart/2005/8/layout/vList2"/>
    <dgm:cxn modelId="{4D60D446-1276-4B34-9F02-50C4244F793E}" type="presOf" srcId="{10D571BF-F6C5-4F9F-8DC3-9750F05815C7}" destId="{DE814534-4F1F-42D6-A108-57DD25136DE6}" srcOrd="0" destOrd="0" presId="urn:microsoft.com/office/officeart/2005/8/layout/vList2"/>
    <dgm:cxn modelId="{C40F3D20-7CBC-4E4F-B3EE-E9673C65A2C9}" srcId="{89EB825A-AE06-4C81-A806-C9AA3C5AB706}" destId="{5D2B7A04-708D-4FDE-986A-74A00FD6103A}" srcOrd="1" destOrd="0" parTransId="{82F4D46E-A0FA-468A-BA1E-9C02F51BA7BF}" sibTransId="{33C2433B-4321-4E08-A9E5-1FF9492D9DA0}"/>
    <dgm:cxn modelId="{D2B9E619-4DBA-4E58-90A3-9FBED1E0DFF9}" srcId="{89EB825A-AE06-4C81-A806-C9AA3C5AB706}" destId="{10D571BF-F6C5-4F9F-8DC3-9750F05815C7}" srcOrd="0" destOrd="0" parTransId="{9C1DBF02-535C-4355-A931-27403FA6EA52}" sibTransId="{367BECB8-EE02-402E-819C-6F2A6DBF89C5}"/>
    <dgm:cxn modelId="{98FBF779-BF29-4D6F-B958-EABE79DFBEAE}" type="presOf" srcId="{5D2B7A04-708D-4FDE-986A-74A00FD6103A}" destId="{913907B3-F247-443F-86B3-317723D73B5D}" srcOrd="0" destOrd="0" presId="urn:microsoft.com/office/officeart/2005/8/layout/vList2"/>
    <dgm:cxn modelId="{FD90365F-2979-42FE-95D0-E3F1D620EF60}" type="presParOf" srcId="{BD0E2C32-705E-41E4-8B91-E85CCA39C2D6}" destId="{DE814534-4F1F-42D6-A108-57DD25136DE6}" srcOrd="0" destOrd="0" presId="urn:microsoft.com/office/officeart/2005/8/layout/vList2"/>
    <dgm:cxn modelId="{207098A2-BD2F-4502-B5AA-D2C3F06035B0}" type="presParOf" srcId="{BD0E2C32-705E-41E4-8B91-E85CCA39C2D6}" destId="{FC574966-AA34-4490-AA00-3AB5B1011E61}" srcOrd="1" destOrd="0" presId="urn:microsoft.com/office/officeart/2005/8/layout/vList2"/>
    <dgm:cxn modelId="{C3DE8445-B740-4850-89E0-56AAEFA9C32F}" type="presParOf" srcId="{BD0E2C32-705E-41E4-8B91-E85CCA39C2D6}" destId="{913907B3-F247-443F-86B3-317723D73B5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C3857F-B52D-409B-8AB8-191C8B210FB5}"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US"/>
        </a:p>
      </dgm:t>
    </dgm:pt>
    <dgm:pt modelId="{7C84DB48-858C-4D72-A9CA-CACF774B55BE}">
      <dgm:prSet custT="1"/>
      <dgm:spPr/>
      <dgm:t>
        <a:bodyPr/>
        <a:lstStyle/>
        <a:p>
          <a:pPr rtl="0"/>
          <a:r>
            <a:rPr lang="en-US" sz="1600" dirty="0" smtClean="0"/>
            <a:t>Multiple inheritance</a:t>
          </a:r>
          <a:endParaRPr lang="en-US" sz="1600" dirty="0"/>
        </a:p>
      </dgm:t>
    </dgm:pt>
    <dgm:pt modelId="{BD517B70-2CF4-43BC-9D7C-B841975C514D}" type="parTrans" cxnId="{40FA934A-28D0-4EAF-86B1-B684CB029BF6}">
      <dgm:prSet/>
      <dgm:spPr/>
      <dgm:t>
        <a:bodyPr/>
        <a:lstStyle/>
        <a:p>
          <a:endParaRPr lang="en-US"/>
        </a:p>
      </dgm:t>
    </dgm:pt>
    <dgm:pt modelId="{E99CEFE8-065A-4E4A-814C-7C196AC20378}" type="sibTrans" cxnId="{40FA934A-28D0-4EAF-86B1-B684CB029BF6}">
      <dgm:prSet/>
      <dgm:spPr/>
      <dgm:t>
        <a:bodyPr/>
        <a:lstStyle/>
        <a:p>
          <a:endParaRPr lang="en-US"/>
        </a:p>
      </dgm:t>
    </dgm:pt>
    <dgm:pt modelId="{91566AE5-D542-45BC-ADBA-DAA6CC90B883}">
      <dgm:prSet custT="1"/>
      <dgm:spPr/>
      <dgm:t>
        <a:bodyPr/>
        <a:lstStyle/>
        <a:p>
          <a:pPr rtl="0"/>
          <a:r>
            <a:rPr lang="en-US" sz="1600" dirty="0" smtClean="0"/>
            <a:t>Virtual base classes &amp; virtual inheritance</a:t>
          </a:r>
          <a:endParaRPr lang="en-US" sz="1600" dirty="0"/>
        </a:p>
      </dgm:t>
    </dgm:pt>
    <dgm:pt modelId="{BE7BBD9A-399F-4C44-A48B-A22D2E09B176}" type="parTrans" cxnId="{B2AA6EAA-1CC9-458F-8E54-6145CB6E8E6D}">
      <dgm:prSet/>
      <dgm:spPr/>
      <dgm:t>
        <a:bodyPr/>
        <a:lstStyle/>
        <a:p>
          <a:endParaRPr lang="en-US"/>
        </a:p>
      </dgm:t>
    </dgm:pt>
    <dgm:pt modelId="{71C029DC-1242-45F3-8C1F-4D0A6F6412F7}" type="sibTrans" cxnId="{B2AA6EAA-1CC9-458F-8E54-6145CB6E8E6D}">
      <dgm:prSet/>
      <dgm:spPr/>
      <dgm:t>
        <a:bodyPr/>
        <a:lstStyle/>
        <a:p>
          <a:endParaRPr lang="en-US"/>
        </a:p>
      </dgm:t>
    </dgm:pt>
    <dgm:pt modelId="{FAD1192F-B585-4261-BC0D-DD114F7E18AE}">
      <dgm:prSet custT="1"/>
      <dgm:spPr/>
      <dgm:t>
        <a:bodyPr/>
        <a:lstStyle/>
        <a:p>
          <a:pPr rtl="0"/>
          <a:r>
            <a:rPr lang="en-US" sz="1600" smtClean="0"/>
            <a:t>Abstract classes</a:t>
          </a:r>
          <a:endParaRPr lang="en-US" sz="1600"/>
        </a:p>
      </dgm:t>
    </dgm:pt>
    <dgm:pt modelId="{6357D915-E140-4CAC-ACD1-1CC453547363}" type="parTrans" cxnId="{3B2E6847-6BE9-4C20-A901-F1DED17AC0AF}">
      <dgm:prSet/>
      <dgm:spPr/>
      <dgm:t>
        <a:bodyPr/>
        <a:lstStyle/>
        <a:p>
          <a:endParaRPr lang="en-US"/>
        </a:p>
      </dgm:t>
    </dgm:pt>
    <dgm:pt modelId="{E0B7A64E-EB87-4195-BE24-4DD6D50DDA99}" type="sibTrans" cxnId="{3B2E6847-6BE9-4C20-A901-F1DED17AC0AF}">
      <dgm:prSet/>
      <dgm:spPr/>
      <dgm:t>
        <a:bodyPr/>
        <a:lstStyle/>
        <a:p>
          <a:endParaRPr lang="en-US"/>
        </a:p>
      </dgm:t>
    </dgm:pt>
    <dgm:pt modelId="{9B81AAC0-B633-4CA8-A911-F998D9918ED5}" type="pres">
      <dgm:prSet presAssocID="{09C3857F-B52D-409B-8AB8-191C8B210FB5}" presName="linear" presStyleCnt="0">
        <dgm:presLayoutVars>
          <dgm:animLvl val="lvl"/>
          <dgm:resizeHandles val="exact"/>
        </dgm:presLayoutVars>
      </dgm:prSet>
      <dgm:spPr/>
      <dgm:t>
        <a:bodyPr/>
        <a:lstStyle/>
        <a:p>
          <a:endParaRPr lang="en-US"/>
        </a:p>
      </dgm:t>
    </dgm:pt>
    <dgm:pt modelId="{9B26CEB7-E4F7-426C-BAC4-FD1C82D9CA29}" type="pres">
      <dgm:prSet presAssocID="{7C84DB48-858C-4D72-A9CA-CACF774B55BE}" presName="parentText" presStyleLbl="node1" presStyleIdx="0" presStyleCnt="3">
        <dgm:presLayoutVars>
          <dgm:chMax val="0"/>
          <dgm:bulletEnabled val="1"/>
        </dgm:presLayoutVars>
      </dgm:prSet>
      <dgm:spPr/>
      <dgm:t>
        <a:bodyPr/>
        <a:lstStyle/>
        <a:p>
          <a:endParaRPr lang="en-US"/>
        </a:p>
      </dgm:t>
    </dgm:pt>
    <dgm:pt modelId="{ED1955E2-A4C5-4F7B-A349-6EC5F284C8F9}" type="pres">
      <dgm:prSet presAssocID="{E99CEFE8-065A-4E4A-814C-7C196AC20378}" presName="spacer" presStyleCnt="0"/>
      <dgm:spPr/>
    </dgm:pt>
    <dgm:pt modelId="{4FF8F279-935C-47AE-9639-BCF0F0DD33D6}" type="pres">
      <dgm:prSet presAssocID="{91566AE5-D542-45BC-ADBA-DAA6CC90B883}" presName="parentText" presStyleLbl="node1" presStyleIdx="1" presStyleCnt="3">
        <dgm:presLayoutVars>
          <dgm:chMax val="0"/>
          <dgm:bulletEnabled val="1"/>
        </dgm:presLayoutVars>
      </dgm:prSet>
      <dgm:spPr/>
      <dgm:t>
        <a:bodyPr/>
        <a:lstStyle/>
        <a:p>
          <a:endParaRPr lang="en-US"/>
        </a:p>
      </dgm:t>
    </dgm:pt>
    <dgm:pt modelId="{F95730E7-6CF0-4959-80EA-62771A7A0EF3}" type="pres">
      <dgm:prSet presAssocID="{71C029DC-1242-45F3-8C1F-4D0A6F6412F7}" presName="spacer" presStyleCnt="0"/>
      <dgm:spPr/>
    </dgm:pt>
    <dgm:pt modelId="{55D6E546-9AA9-49B3-B04E-63443D8B5B72}" type="pres">
      <dgm:prSet presAssocID="{FAD1192F-B585-4261-BC0D-DD114F7E18AE}" presName="parentText" presStyleLbl="node1" presStyleIdx="2" presStyleCnt="3">
        <dgm:presLayoutVars>
          <dgm:chMax val="0"/>
          <dgm:bulletEnabled val="1"/>
        </dgm:presLayoutVars>
      </dgm:prSet>
      <dgm:spPr/>
      <dgm:t>
        <a:bodyPr/>
        <a:lstStyle/>
        <a:p>
          <a:endParaRPr lang="en-US"/>
        </a:p>
      </dgm:t>
    </dgm:pt>
  </dgm:ptLst>
  <dgm:cxnLst>
    <dgm:cxn modelId="{7E951599-5EC1-4A62-96CA-462C4D49C004}" type="presOf" srcId="{09C3857F-B52D-409B-8AB8-191C8B210FB5}" destId="{9B81AAC0-B633-4CA8-A911-F998D9918ED5}" srcOrd="0" destOrd="0" presId="urn:microsoft.com/office/officeart/2005/8/layout/vList2"/>
    <dgm:cxn modelId="{18F9C7F0-2EBF-4490-9684-D4ABC24BECEB}" type="presOf" srcId="{91566AE5-D542-45BC-ADBA-DAA6CC90B883}" destId="{4FF8F279-935C-47AE-9639-BCF0F0DD33D6}" srcOrd="0" destOrd="0" presId="urn:microsoft.com/office/officeart/2005/8/layout/vList2"/>
    <dgm:cxn modelId="{B2AA6EAA-1CC9-458F-8E54-6145CB6E8E6D}" srcId="{09C3857F-B52D-409B-8AB8-191C8B210FB5}" destId="{91566AE5-D542-45BC-ADBA-DAA6CC90B883}" srcOrd="1" destOrd="0" parTransId="{BE7BBD9A-399F-4C44-A48B-A22D2E09B176}" sibTransId="{71C029DC-1242-45F3-8C1F-4D0A6F6412F7}"/>
    <dgm:cxn modelId="{84381305-7A8A-4200-85E8-A53FFB250D42}" type="presOf" srcId="{7C84DB48-858C-4D72-A9CA-CACF774B55BE}" destId="{9B26CEB7-E4F7-426C-BAC4-FD1C82D9CA29}" srcOrd="0" destOrd="0" presId="urn:microsoft.com/office/officeart/2005/8/layout/vList2"/>
    <dgm:cxn modelId="{49AC71BC-D23D-4BBD-BFDC-64DCFB6004E3}" type="presOf" srcId="{FAD1192F-B585-4261-BC0D-DD114F7E18AE}" destId="{55D6E546-9AA9-49B3-B04E-63443D8B5B72}" srcOrd="0" destOrd="0" presId="urn:microsoft.com/office/officeart/2005/8/layout/vList2"/>
    <dgm:cxn modelId="{3B2E6847-6BE9-4C20-A901-F1DED17AC0AF}" srcId="{09C3857F-B52D-409B-8AB8-191C8B210FB5}" destId="{FAD1192F-B585-4261-BC0D-DD114F7E18AE}" srcOrd="2" destOrd="0" parTransId="{6357D915-E140-4CAC-ACD1-1CC453547363}" sibTransId="{E0B7A64E-EB87-4195-BE24-4DD6D50DDA99}"/>
    <dgm:cxn modelId="{40FA934A-28D0-4EAF-86B1-B684CB029BF6}" srcId="{09C3857F-B52D-409B-8AB8-191C8B210FB5}" destId="{7C84DB48-858C-4D72-A9CA-CACF774B55BE}" srcOrd="0" destOrd="0" parTransId="{BD517B70-2CF4-43BC-9D7C-B841975C514D}" sibTransId="{E99CEFE8-065A-4E4A-814C-7C196AC20378}"/>
    <dgm:cxn modelId="{C50BE966-5E54-410B-B751-8B2141107D9B}" type="presParOf" srcId="{9B81AAC0-B633-4CA8-A911-F998D9918ED5}" destId="{9B26CEB7-E4F7-426C-BAC4-FD1C82D9CA29}" srcOrd="0" destOrd="0" presId="urn:microsoft.com/office/officeart/2005/8/layout/vList2"/>
    <dgm:cxn modelId="{41440909-C4B3-4000-9723-971041BB4C3A}" type="presParOf" srcId="{9B81AAC0-B633-4CA8-A911-F998D9918ED5}" destId="{ED1955E2-A4C5-4F7B-A349-6EC5F284C8F9}" srcOrd="1" destOrd="0" presId="urn:microsoft.com/office/officeart/2005/8/layout/vList2"/>
    <dgm:cxn modelId="{58B94C42-3FA0-46B9-9C11-E853ADE5780F}" type="presParOf" srcId="{9B81AAC0-B633-4CA8-A911-F998D9918ED5}" destId="{4FF8F279-935C-47AE-9639-BCF0F0DD33D6}" srcOrd="2" destOrd="0" presId="urn:microsoft.com/office/officeart/2005/8/layout/vList2"/>
    <dgm:cxn modelId="{94A95EE2-140A-4BCD-89AB-89FF7D5D4FAD}" type="presParOf" srcId="{9B81AAC0-B633-4CA8-A911-F998D9918ED5}" destId="{F95730E7-6CF0-4959-80EA-62771A7A0EF3}" srcOrd="3" destOrd="0" presId="urn:microsoft.com/office/officeart/2005/8/layout/vList2"/>
    <dgm:cxn modelId="{A525A7B0-8B00-41B3-ABF4-9F57F85F2D47}" type="presParOf" srcId="{9B81AAC0-B633-4CA8-A911-F998D9918ED5}" destId="{55D6E546-9AA9-49B3-B04E-63443D8B5B72}" srcOrd="4"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7F5B70-FF73-4363-98EC-045FFEE4F74B}"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US"/>
        </a:p>
      </dgm:t>
    </dgm:pt>
    <dgm:pt modelId="{44AE5992-D96E-4F30-8E46-19134FF460EE}">
      <dgm:prSet/>
      <dgm:spPr/>
      <dgm:t>
        <a:bodyPr/>
        <a:lstStyle/>
        <a:p>
          <a:pPr rtl="0"/>
          <a:r>
            <a:rPr lang="en-US" dirty="0" smtClean="0"/>
            <a:t>Single inheritance for classes </a:t>
          </a:r>
          <a:endParaRPr lang="en-US" dirty="0"/>
        </a:p>
      </dgm:t>
    </dgm:pt>
    <dgm:pt modelId="{C185708E-52F9-4452-8B86-ADBDBA4A2D13}" type="parTrans" cxnId="{3B457983-E853-456D-ACB2-F1FE8512EE1A}">
      <dgm:prSet/>
      <dgm:spPr/>
      <dgm:t>
        <a:bodyPr/>
        <a:lstStyle/>
        <a:p>
          <a:endParaRPr lang="en-US"/>
        </a:p>
      </dgm:t>
    </dgm:pt>
    <dgm:pt modelId="{061C6D55-1FF5-430D-BFA5-8A5D160D2CAA}" type="sibTrans" cxnId="{3B457983-E853-456D-ACB2-F1FE8512EE1A}">
      <dgm:prSet/>
      <dgm:spPr/>
      <dgm:t>
        <a:bodyPr/>
        <a:lstStyle/>
        <a:p>
          <a:endParaRPr lang="en-US"/>
        </a:p>
      </dgm:t>
    </dgm:pt>
    <dgm:pt modelId="{E3E092EC-B4C5-4E2F-93BB-1C1ADAE3958B}">
      <dgm:prSet/>
      <dgm:spPr/>
      <dgm:t>
        <a:bodyPr/>
        <a:lstStyle/>
        <a:p>
          <a:pPr rtl="0"/>
          <a:r>
            <a:rPr lang="en-US" dirty="0" smtClean="0"/>
            <a:t>Multiple inheritance for interfaces</a:t>
          </a:r>
          <a:endParaRPr lang="en-US" dirty="0"/>
        </a:p>
      </dgm:t>
    </dgm:pt>
    <dgm:pt modelId="{162D561D-9BB3-4D95-A9D1-6B91F0870727}" type="parTrans" cxnId="{1FF14C80-97C4-405F-BF27-911B97961224}">
      <dgm:prSet/>
      <dgm:spPr/>
      <dgm:t>
        <a:bodyPr/>
        <a:lstStyle/>
        <a:p>
          <a:endParaRPr lang="en-US"/>
        </a:p>
      </dgm:t>
    </dgm:pt>
    <dgm:pt modelId="{1AF50EB9-F9AB-42D3-ACFE-AA0681D114D8}" type="sibTrans" cxnId="{1FF14C80-97C4-405F-BF27-911B97961224}">
      <dgm:prSet/>
      <dgm:spPr/>
      <dgm:t>
        <a:bodyPr/>
        <a:lstStyle/>
        <a:p>
          <a:endParaRPr lang="en-US"/>
        </a:p>
      </dgm:t>
    </dgm:pt>
    <dgm:pt modelId="{1A9F5099-F0EF-41EB-B4BB-B617793516CA}">
      <dgm:prSet/>
      <dgm:spPr/>
      <dgm:t>
        <a:bodyPr/>
        <a:lstStyle/>
        <a:p>
          <a:pPr rtl="0"/>
          <a:r>
            <a:rPr lang="en-US" smtClean="0"/>
            <a:t>Abstract classes</a:t>
          </a:r>
          <a:endParaRPr lang="en-US"/>
        </a:p>
      </dgm:t>
    </dgm:pt>
    <dgm:pt modelId="{A1D7C63C-570E-401C-A512-302E2905181F}" type="parTrans" cxnId="{2D4D937A-9307-4E08-830E-FDBA82D2243D}">
      <dgm:prSet/>
      <dgm:spPr/>
      <dgm:t>
        <a:bodyPr/>
        <a:lstStyle/>
        <a:p>
          <a:endParaRPr lang="en-US"/>
        </a:p>
      </dgm:t>
    </dgm:pt>
    <dgm:pt modelId="{C83AAB6C-0F65-46B9-94B9-09A97C9A025A}" type="sibTrans" cxnId="{2D4D937A-9307-4E08-830E-FDBA82D2243D}">
      <dgm:prSet/>
      <dgm:spPr/>
      <dgm:t>
        <a:bodyPr/>
        <a:lstStyle/>
        <a:p>
          <a:endParaRPr lang="en-US"/>
        </a:p>
      </dgm:t>
    </dgm:pt>
    <dgm:pt modelId="{63421FF2-0A0E-47E0-A273-73A0CA5BD08F}">
      <dgm:prSet/>
      <dgm:spPr/>
      <dgm:t>
        <a:bodyPr/>
        <a:lstStyle/>
        <a:p>
          <a:pPr rtl="0"/>
          <a:r>
            <a:rPr lang="en-US" smtClean="0"/>
            <a:t>Virtual functions &amp; overriding</a:t>
          </a:r>
          <a:endParaRPr lang="en-US"/>
        </a:p>
      </dgm:t>
    </dgm:pt>
    <dgm:pt modelId="{F64BADCF-723C-4D58-AC68-BBBE0C6658C9}" type="parTrans" cxnId="{4D524D1F-6296-4BAC-B994-B4B6DCE57481}">
      <dgm:prSet/>
      <dgm:spPr/>
      <dgm:t>
        <a:bodyPr/>
        <a:lstStyle/>
        <a:p>
          <a:endParaRPr lang="en-US"/>
        </a:p>
      </dgm:t>
    </dgm:pt>
    <dgm:pt modelId="{C73BDD19-DD9A-4A3E-80FA-B5A2E97E9383}" type="sibTrans" cxnId="{4D524D1F-6296-4BAC-B994-B4B6DCE57481}">
      <dgm:prSet/>
      <dgm:spPr/>
      <dgm:t>
        <a:bodyPr/>
        <a:lstStyle/>
        <a:p>
          <a:endParaRPr lang="en-US"/>
        </a:p>
      </dgm:t>
    </dgm:pt>
    <dgm:pt modelId="{74DB2D5A-B8EF-4A54-A1CD-0DE1025BAA56}" type="pres">
      <dgm:prSet presAssocID="{227F5B70-FF73-4363-98EC-045FFEE4F74B}" presName="linear" presStyleCnt="0">
        <dgm:presLayoutVars>
          <dgm:animLvl val="lvl"/>
          <dgm:resizeHandles val="exact"/>
        </dgm:presLayoutVars>
      </dgm:prSet>
      <dgm:spPr/>
      <dgm:t>
        <a:bodyPr/>
        <a:lstStyle/>
        <a:p>
          <a:endParaRPr lang="en-US"/>
        </a:p>
      </dgm:t>
    </dgm:pt>
    <dgm:pt modelId="{4093356D-7FDE-40D8-82E4-5CF6450C9D39}" type="pres">
      <dgm:prSet presAssocID="{44AE5992-D96E-4F30-8E46-19134FF460EE}" presName="parentText" presStyleLbl="node1" presStyleIdx="0" presStyleCnt="4">
        <dgm:presLayoutVars>
          <dgm:chMax val="0"/>
          <dgm:bulletEnabled val="1"/>
        </dgm:presLayoutVars>
      </dgm:prSet>
      <dgm:spPr/>
      <dgm:t>
        <a:bodyPr/>
        <a:lstStyle/>
        <a:p>
          <a:endParaRPr lang="en-US"/>
        </a:p>
      </dgm:t>
    </dgm:pt>
    <dgm:pt modelId="{20900307-B23A-42B4-8930-A9643EC06FEC}" type="pres">
      <dgm:prSet presAssocID="{061C6D55-1FF5-430D-BFA5-8A5D160D2CAA}" presName="spacer" presStyleCnt="0"/>
      <dgm:spPr/>
    </dgm:pt>
    <dgm:pt modelId="{71C77678-A91F-4D70-85C2-E61146BC50E1}" type="pres">
      <dgm:prSet presAssocID="{E3E092EC-B4C5-4E2F-93BB-1C1ADAE3958B}" presName="parentText" presStyleLbl="node1" presStyleIdx="1" presStyleCnt="4">
        <dgm:presLayoutVars>
          <dgm:chMax val="0"/>
          <dgm:bulletEnabled val="1"/>
        </dgm:presLayoutVars>
      </dgm:prSet>
      <dgm:spPr/>
      <dgm:t>
        <a:bodyPr/>
        <a:lstStyle/>
        <a:p>
          <a:endParaRPr lang="en-US"/>
        </a:p>
      </dgm:t>
    </dgm:pt>
    <dgm:pt modelId="{41248473-3D3C-47C3-9620-18AE6A1CF620}" type="pres">
      <dgm:prSet presAssocID="{1AF50EB9-F9AB-42D3-ACFE-AA0681D114D8}" presName="spacer" presStyleCnt="0"/>
      <dgm:spPr/>
    </dgm:pt>
    <dgm:pt modelId="{D165009B-6610-40E2-BE8E-6D0CB18A0411}" type="pres">
      <dgm:prSet presAssocID="{1A9F5099-F0EF-41EB-B4BB-B617793516CA}" presName="parentText" presStyleLbl="node1" presStyleIdx="2" presStyleCnt="4">
        <dgm:presLayoutVars>
          <dgm:chMax val="0"/>
          <dgm:bulletEnabled val="1"/>
        </dgm:presLayoutVars>
      </dgm:prSet>
      <dgm:spPr/>
      <dgm:t>
        <a:bodyPr/>
        <a:lstStyle/>
        <a:p>
          <a:endParaRPr lang="en-US"/>
        </a:p>
      </dgm:t>
    </dgm:pt>
    <dgm:pt modelId="{7674B6F9-112C-4DC4-8159-A0570556D34E}" type="pres">
      <dgm:prSet presAssocID="{C83AAB6C-0F65-46B9-94B9-09A97C9A025A}" presName="spacer" presStyleCnt="0"/>
      <dgm:spPr/>
    </dgm:pt>
    <dgm:pt modelId="{3B8053A3-593A-4CCA-930A-74817968649B}" type="pres">
      <dgm:prSet presAssocID="{63421FF2-0A0E-47E0-A273-73A0CA5BD08F}" presName="parentText" presStyleLbl="node1" presStyleIdx="3" presStyleCnt="4">
        <dgm:presLayoutVars>
          <dgm:chMax val="0"/>
          <dgm:bulletEnabled val="1"/>
        </dgm:presLayoutVars>
      </dgm:prSet>
      <dgm:spPr/>
      <dgm:t>
        <a:bodyPr/>
        <a:lstStyle/>
        <a:p>
          <a:endParaRPr lang="en-US"/>
        </a:p>
      </dgm:t>
    </dgm:pt>
  </dgm:ptLst>
  <dgm:cxnLst>
    <dgm:cxn modelId="{E92BC597-D0D0-4E3E-BED6-FA00011D562F}" type="presOf" srcId="{1A9F5099-F0EF-41EB-B4BB-B617793516CA}" destId="{D165009B-6610-40E2-BE8E-6D0CB18A0411}" srcOrd="0" destOrd="0" presId="urn:microsoft.com/office/officeart/2005/8/layout/vList2"/>
    <dgm:cxn modelId="{1FF14C80-97C4-405F-BF27-911B97961224}" srcId="{227F5B70-FF73-4363-98EC-045FFEE4F74B}" destId="{E3E092EC-B4C5-4E2F-93BB-1C1ADAE3958B}" srcOrd="1" destOrd="0" parTransId="{162D561D-9BB3-4D95-A9D1-6B91F0870727}" sibTransId="{1AF50EB9-F9AB-42D3-ACFE-AA0681D114D8}"/>
    <dgm:cxn modelId="{8A5D125A-E8F3-4635-B68B-F65D265C31B6}" type="presOf" srcId="{44AE5992-D96E-4F30-8E46-19134FF460EE}" destId="{4093356D-7FDE-40D8-82E4-5CF6450C9D39}" srcOrd="0" destOrd="0" presId="urn:microsoft.com/office/officeart/2005/8/layout/vList2"/>
    <dgm:cxn modelId="{4D524D1F-6296-4BAC-B994-B4B6DCE57481}" srcId="{227F5B70-FF73-4363-98EC-045FFEE4F74B}" destId="{63421FF2-0A0E-47E0-A273-73A0CA5BD08F}" srcOrd="3" destOrd="0" parTransId="{F64BADCF-723C-4D58-AC68-BBBE0C6658C9}" sibTransId="{C73BDD19-DD9A-4A3E-80FA-B5A2E97E9383}"/>
    <dgm:cxn modelId="{40ED49D1-4EB3-4708-BD93-8F7EC118360D}" type="presOf" srcId="{63421FF2-0A0E-47E0-A273-73A0CA5BD08F}" destId="{3B8053A3-593A-4CCA-930A-74817968649B}" srcOrd="0" destOrd="0" presId="urn:microsoft.com/office/officeart/2005/8/layout/vList2"/>
    <dgm:cxn modelId="{F4E53635-02F9-4601-A681-2529F6CAC019}" type="presOf" srcId="{E3E092EC-B4C5-4E2F-93BB-1C1ADAE3958B}" destId="{71C77678-A91F-4D70-85C2-E61146BC50E1}" srcOrd="0" destOrd="0" presId="urn:microsoft.com/office/officeart/2005/8/layout/vList2"/>
    <dgm:cxn modelId="{2246E78B-BBF7-456E-AE18-0EDC479A9CDA}" type="presOf" srcId="{227F5B70-FF73-4363-98EC-045FFEE4F74B}" destId="{74DB2D5A-B8EF-4A54-A1CD-0DE1025BAA56}" srcOrd="0" destOrd="0" presId="urn:microsoft.com/office/officeart/2005/8/layout/vList2"/>
    <dgm:cxn modelId="{2D4D937A-9307-4E08-830E-FDBA82D2243D}" srcId="{227F5B70-FF73-4363-98EC-045FFEE4F74B}" destId="{1A9F5099-F0EF-41EB-B4BB-B617793516CA}" srcOrd="2" destOrd="0" parTransId="{A1D7C63C-570E-401C-A512-302E2905181F}" sibTransId="{C83AAB6C-0F65-46B9-94B9-09A97C9A025A}"/>
    <dgm:cxn modelId="{3B457983-E853-456D-ACB2-F1FE8512EE1A}" srcId="{227F5B70-FF73-4363-98EC-045FFEE4F74B}" destId="{44AE5992-D96E-4F30-8E46-19134FF460EE}" srcOrd="0" destOrd="0" parTransId="{C185708E-52F9-4452-8B86-ADBDBA4A2D13}" sibTransId="{061C6D55-1FF5-430D-BFA5-8A5D160D2CAA}"/>
    <dgm:cxn modelId="{8207FE13-8250-4171-B8C6-4A2486CDF105}" type="presParOf" srcId="{74DB2D5A-B8EF-4A54-A1CD-0DE1025BAA56}" destId="{4093356D-7FDE-40D8-82E4-5CF6450C9D39}" srcOrd="0" destOrd="0" presId="urn:microsoft.com/office/officeart/2005/8/layout/vList2"/>
    <dgm:cxn modelId="{D9D8C7AE-7131-4F58-9B12-643B1F2E1455}" type="presParOf" srcId="{74DB2D5A-B8EF-4A54-A1CD-0DE1025BAA56}" destId="{20900307-B23A-42B4-8930-A9643EC06FEC}" srcOrd="1" destOrd="0" presId="urn:microsoft.com/office/officeart/2005/8/layout/vList2"/>
    <dgm:cxn modelId="{63624354-CF2E-4F7D-874C-46DDBB3529C8}" type="presParOf" srcId="{74DB2D5A-B8EF-4A54-A1CD-0DE1025BAA56}" destId="{71C77678-A91F-4D70-85C2-E61146BC50E1}" srcOrd="2" destOrd="0" presId="urn:microsoft.com/office/officeart/2005/8/layout/vList2"/>
    <dgm:cxn modelId="{6D05B702-0677-41D9-B0F1-563F23A09740}" type="presParOf" srcId="{74DB2D5A-B8EF-4A54-A1CD-0DE1025BAA56}" destId="{41248473-3D3C-47C3-9620-18AE6A1CF620}" srcOrd="3" destOrd="0" presId="urn:microsoft.com/office/officeart/2005/8/layout/vList2"/>
    <dgm:cxn modelId="{8516068F-588F-4833-938A-B74FF3B3567C}" type="presParOf" srcId="{74DB2D5A-B8EF-4A54-A1CD-0DE1025BAA56}" destId="{D165009B-6610-40E2-BE8E-6D0CB18A0411}" srcOrd="4" destOrd="0" presId="urn:microsoft.com/office/officeart/2005/8/layout/vList2"/>
    <dgm:cxn modelId="{678B4FCC-8705-4179-8231-7FA5C228B2F9}" type="presParOf" srcId="{74DB2D5A-B8EF-4A54-A1CD-0DE1025BAA56}" destId="{7674B6F9-112C-4DC4-8159-A0570556D34E}" srcOrd="5" destOrd="0" presId="urn:microsoft.com/office/officeart/2005/8/layout/vList2"/>
    <dgm:cxn modelId="{A22338FC-526F-4A80-847D-B7F188AE34A3}" type="presParOf" srcId="{74DB2D5A-B8EF-4A54-A1CD-0DE1025BAA56}" destId="{3B8053A3-593A-4CCA-930A-74817968649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A60326-4859-4796-B471-E5CEF17CC410}"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US"/>
        </a:p>
      </dgm:t>
    </dgm:pt>
    <dgm:pt modelId="{4F30A4B2-6570-4749-A756-063AD50E8FE0}">
      <dgm:prSet/>
      <dgm:spPr/>
      <dgm:t>
        <a:bodyPr/>
        <a:lstStyle/>
        <a:p>
          <a:pPr rtl="0"/>
          <a:r>
            <a:rPr lang="en-US" b="1" smtClean="0"/>
            <a:t>Zonnon Model</a:t>
          </a:r>
          <a:endParaRPr lang="en-US"/>
        </a:p>
      </dgm:t>
    </dgm:pt>
    <dgm:pt modelId="{5F09BB8D-4EDD-42B7-9BD7-1848D96021CE}" type="parTrans" cxnId="{EE0A1C2B-5E9F-4EC5-90DE-D5BBD995A12E}">
      <dgm:prSet/>
      <dgm:spPr/>
      <dgm:t>
        <a:bodyPr/>
        <a:lstStyle/>
        <a:p>
          <a:endParaRPr lang="en-US"/>
        </a:p>
      </dgm:t>
    </dgm:pt>
    <dgm:pt modelId="{3EFD0566-3E91-44A8-9937-A16722A7B020}" type="sibTrans" cxnId="{EE0A1C2B-5E9F-4EC5-90DE-D5BBD995A12E}">
      <dgm:prSet/>
      <dgm:spPr/>
      <dgm:t>
        <a:bodyPr/>
        <a:lstStyle/>
        <a:p>
          <a:endParaRPr lang="en-US"/>
        </a:p>
      </dgm:t>
    </dgm:pt>
    <dgm:pt modelId="{E7EA11B7-9B9A-44F7-A1A3-E56EF81BC7CA}">
      <dgm:prSet/>
      <dgm:spPr/>
      <dgm:t>
        <a:bodyPr/>
        <a:lstStyle/>
        <a:p>
          <a:pPr rtl="0"/>
          <a:r>
            <a:rPr lang="en-US" dirty="0" smtClean="0"/>
            <a:t>No class inheritance: object are treated as</a:t>
          </a:r>
          <a:br>
            <a:rPr lang="en-US" dirty="0" smtClean="0"/>
          </a:br>
          <a:r>
            <a:rPr lang="en-US" dirty="0" smtClean="0"/>
            <a:t>implementations of a number of interfaces (“facets”)</a:t>
          </a:r>
          <a:endParaRPr lang="en-US" dirty="0"/>
        </a:p>
      </dgm:t>
    </dgm:pt>
    <dgm:pt modelId="{2D7FAB6A-06E0-457F-986B-CC6DACB7FC95}" type="parTrans" cxnId="{D3896919-A6CD-4ADB-828E-A65F3DBB8039}">
      <dgm:prSet/>
      <dgm:spPr/>
      <dgm:t>
        <a:bodyPr/>
        <a:lstStyle/>
        <a:p>
          <a:endParaRPr lang="en-US"/>
        </a:p>
      </dgm:t>
    </dgm:pt>
    <dgm:pt modelId="{CD791E0A-6881-4BE6-87A6-3536425B2B24}" type="sibTrans" cxnId="{D3896919-A6CD-4ADB-828E-A65F3DBB8039}">
      <dgm:prSet/>
      <dgm:spPr/>
      <dgm:t>
        <a:bodyPr/>
        <a:lstStyle/>
        <a:p>
          <a:endParaRPr lang="en-US"/>
        </a:p>
      </dgm:t>
    </dgm:pt>
    <dgm:pt modelId="{71A8AAF6-CDC4-4921-9945-BFFB1C9D62FF}">
      <dgm:prSet/>
      <dgm:spPr/>
      <dgm:t>
        <a:bodyPr/>
        <a:lstStyle/>
        <a:p>
          <a:pPr rtl="0"/>
          <a:r>
            <a:rPr lang="en-US" smtClean="0"/>
            <a:t>Interfaces can have default implementations;</a:t>
          </a:r>
          <a:br>
            <a:rPr lang="en-US" smtClean="0"/>
          </a:br>
          <a:r>
            <a:rPr lang="en-US" smtClean="0"/>
            <a:t>objects implementing interfaces can make use of default implementations</a:t>
          </a:r>
          <a:endParaRPr lang="en-US"/>
        </a:p>
      </dgm:t>
    </dgm:pt>
    <dgm:pt modelId="{87D304CC-5C27-4831-9D60-FCF80E5D6CFF}" type="parTrans" cxnId="{FB8B88B9-B1FD-4F58-9FEA-CF804D8B6D23}">
      <dgm:prSet/>
      <dgm:spPr/>
      <dgm:t>
        <a:bodyPr/>
        <a:lstStyle/>
        <a:p>
          <a:endParaRPr lang="en-US"/>
        </a:p>
      </dgm:t>
    </dgm:pt>
    <dgm:pt modelId="{03094946-5BAE-4F3A-B9B4-27A03EE53EA0}" type="sibTrans" cxnId="{FB8B88B9-B1FD-4F58-9FEA-CF804D8B6D23}">
      <dgm:prSet/>
      <dgm:spPr/>
      <dgm:t>
        <a:bodyPr/>
        <a:lstStyle/>
        <a:p>
          <a:endParaRPr lang="en-US"/>
        </a:p>
      </dgm:t>
    </dgm:pt>
    <dgm:pt modelId="{860A6ADF-E78A-47B1-93AA-D8A63498DEE5}">
      <dgm:prSet/>
      <dgm:spPr/>
      <dgm:t>
        <a:bodyPr/>
        <a:lstStyle/>
        <a:p>
          <a:pPr rtl="0"/>
          <a:r>
            <a:rPr lang="en-US" smtClean="0"/>
            <a:t>No classes, no inheritance, no virtual functions, no overriding, no static fields</a:t>
          </a:r>
          <a:endParaRPr lang="en-US"/>
        </a:p>
      </dgm:t>
    </dgm:pt>
    <dgm:pt modelId="{26B1E83D-433E-4293-89D9-B61220E2F602}" type="parTrans" cxnId="{0520F0D1-FC98-4767-A35D-7E6BA16E57C4}">
      <dgm:prSet/>
      <dgm:spPr/>
      <dgm:t>
        <a:bodyPr/>
        <a:lstStyle/>
        <a:p>
          <a:endParaRPr lang="en-US"/>
        </a:p>
      </dgm:t>
    </dgm:pt>
    <dgm:pt modelId="{6AB2CD72-5B39-484D-8293-64653B7BDC76}" type="sibTrans" cxnId="{0520F0D1-FC98-4767-A35D-7E6BA16E57C4}">
      <dgm:prSet/>
      <dgm:spPr/>
      <dgm:t>
        <a:bodyPr/>
        <a:lstStyle/>
        <a:p>
          <a:endParaRPr lang="en-US"/>
        </a:p>
      </dgm:t>
    </dgm:pt>
    <dgm:pt modelId="{D1F71675-D706-438C-B288-E5AC392ACAD4}">
      <dgm:prSet/>
      <dgm:spPr/>
      <dgm:t>
        <a:bodyPr/>
        <a:lstStyle/>
        <a:p>
          <a:pPr rtl="0"/>
          <a:r>
            <a:rPr lang="en-US" b="1" smtClean="0"/>
            <a:t>Eiffel Model</a:t>
          </a:r>
          <a:endParaRPr lang="en-US"/>
        </a:p>
      </dgm:t>
    </dgm:pt>
    <dgm:pt modelId="{0A792BC4-899C-4DC3-8E7F-3F1D0AA3657E}" type="parTrans" cxnId="{64C5D24E-B726-440F-9B64-4EA843506DD8}">
      <dgm:prSet/>
      <dgm:spPr/>
      <dgm:t>
        <a:bodyPr/>
        <a:lstStyle/>
        <a:p>
          <a:endParaRPr lang="en-US"/>
        </a:p>
      </dgm:t>
    </dgm:pt>
    <dgm:pt modelId="{B622BF9A-D5BA-461A-9DF3-4D1C104C8978}" type="sibTrans" cxnId="{64C5D24E-B726-440F-9B64-4EA843506DD8}">
      <dgm:prSet/>
      <dgm:spPr/>
      <dgm:t>
        <a:bodyPr/>
        <a:lstStyle/>
        <a:p>
          <a:endParaRPr lang="en-US"/>
        </a:p>
      </dgm:t>
    </dgm:pt>
    <dgm:pt modelId="{79B5CC2E-DF88-409E-B706-22DFC83863FE}">
      <dgm:prSet/>
      <dgm:spPr/>
      <dgm:t>
        <a:bodyPr/>
        <a:lstStyle/>
        <a:p>
          <a:pPr rtl="0"/>
          <a:r>
            <a:rPr lang="en-US" smtClean="0"/>
            <a:t>Multiple inheritance aligned with genericity</a:t>
          </a:r>
          <a:endParaRPr lang="en-US"/>
        </a:p>
      </dgm:t>
    </dgm:pt>
    <dgm:pt modelId="{DC9BD39D-3CAB-4E2E-B634-D9F854DA600F}" type="parTrans" cxnId="{08291598-24BF-4AEB-9F21-8D4FBADE3334}">
      <dgm:prSet/>
      <dgm:spPr/>
      <dgm:t>
        <a:bodyPr/>
        <a:lstStyle/>
        <a:p>
          <a:endParaRPr lang="en-US"/>
        </a:p>
      </dgm:t>
    </dgm:pt>
    <dgm:pt modelId="{A9741F1E-DA87-4439-9B86-0D418919FC9A}" type="sibTrans" cxnId="{08291598-24BF-4AEB-9F21-8D4FBADE3334}">
      <dgm:prSet/>
      <dgm:spPr/>
      <dgm:t>
        <a:bodyPr/>
        <a:lstStyle/>
        <a:p>
          <a:endParaRPr lang="en-US"/>
        </a:p>
      </dgm:t>
    </dgm:pt>
    <dgm:pt modelId="{83C0A2F9-CD40-4B01-9ADD-8CC99985A0DC}">
      <dgm:prSet/>
      <dgm:spPr/>
      <dgm:t>
        <a:bodyPr/>
        <a:lstStyle/>
        <a:p>
          <a:pPr rtl="0"/>
          <a:r>
            <a:rPr lang="en-US" smtClean="0"/>
            <a:t>Very powerful feature adaptation while inheriting (rename, redefine, undefine, export, select)</a:t>
          </a:r>
          <a:endParaRPr lang="en-US"/>
        </a:p>
      </dgm:t>
    </dgm:pt>
    <dgm:pt modelId="{EEB20C93-D2A1-40F1-A4EC-B3AD4B40B426}" type="parTrans" cxnId="{0C2633BE-5722-4151-87A2-A3E5DCB2D97B}">
      <dgm:prSet/>
      <dgm:spPr/>
      <dgm:t>
        <a:bodyPr/>
        <a:lstStyle/>
        <a:p>
          <a:endParaRPr lang="en-US"/>
        </a:p>
      </dgm:t>
    </dgm:pt>
    <dgm:pt modelId="{8F02B216-A9D9-4540-AF73-99A176629400}" type="sibTrans" cxnId="{0C2633BE-5722-4151-87A2-A3E5DCB2D97B}">
      <dgm:prSet/>
      <dgm:spPr/>
      <dgm:t>
        <a:bodyPr/>
        <a:lstStyle/>
        <a:p>
          <a:endParaRPr lang="en-US"/>
        </a:p>
      </dgm:t>
    </dgm:pt>
    <dgm:pt modelId="{67D91712-B166-4114-BD78-30808DA5D9EB}">
      <dgm:prSet/>
      <dgm:spPr/>
      <dgm:t>
        <a:bodyPr/>
        <a:lstStyle/>
        <a:p>
          <a:pPr rtl="0"/>
          <a:r>
            <a:rPr lang="en-US" smtClean="0"/>
            <a:t>“Flat” object layout (no subobjects)</a:t>
          </a:r>
          <a:endParaRPr lang="en-US"/>
        </a:p>
      </dgm:t>
    </dgm:pt>
    <dgm:pt modelId="{ACF1CBD5-F419-49D3-BCD9-2968810036C1}" type="parTrans" cxnId="{33901695-89E6-4FD6-A937-2C3557231143}">
      <dgm:prSet/>
      <dgm:spPr/>
      <dgm:t>
        <a:bodyPr/>
        <a:lstStyle/>
        <a:p>
          <a:endParaRPr lang="en-US"/>
        </a:p>
      </dgm:t>
    </dgm:pt>
    <dgm:pt modelId="{974F090A-9747-4D63-AEDB-EECC0149654A}" type="sibTrans" cxnId="{33901695-89E6-4FD6-A937-2C3557231143}">
      <dgm:prSet/>
      <dgm:spPr/>
      <dgm:t>
        <a:bodyPr/>
        <a:lstStyle/>
        <a:p>
          <a:endParaRPr lang="en-US"/>
        </a:p>
      </dgm:t>
    </dgm:pt>
    <dgm:pt modelId="{DDF456A7-06D4-43AA-9E8B-2043639DBBEF}">
      <dgm:prSet/>
      <dgm:spPr/>
      <dgm:t>
        <a:bodyPr/>
        <a:lstStyle/>
        <a:p>
          <a:pPr rtl="0"/>
          <a:r>
            <a:rPr lang="en-US" smtClean="0"/>
            <a:t>Programming by Contract ©  – preconditions, postconditions and invariants aligned with inheritance</a:t>
          </a:r>
          <a:endParaRPr lang="en-US"/>
        </a:p>
      </dgm:t>
    </dgm:pt>
    <dgm:pt modelId="{69A9DFEE-2FB7-44A2-B0AA-9AAD88FA15BA}" type="parTrans" cxnId="{EACCC45A-76EB-44EF-AD60-4E4CC8B1A198}">
      <dgm:prSet/>
      <dgm:spPr/>
      <dgm:t>
        <a:bodyPr/>
        <a:lstStyle/>
        <a:p>
          <a:endParaRPr lang="en-US"/>
        </a:p>
      </dgm:t>
    </dgm:pt>
    <dgm:pt modelId="{158CF349-E3C6-4A69-BDFA-AB24526974A7}" type="sibTrans" cxnId="{EACCC45A-76EB-44EF-AD60-4E4CC8B1A198}">
      <dgm:prSet/>
      <dgm:spPr/>
      <dgm:t>
        <a:bodyPr/>
        <a:lstStyle/>
        <a:p>
          <a:endParaRPr lang="en-US"/>
        </a:p>
      </dgm:t>
    </dgm:pt>
    <dgm:pt modelId="{34155C40-6A0D-4758-9372-26F80F615D24}" type="pres">
      <dgm:prSet presAssocID="{B5A60326-4859-4796-B471-E5CEF17CC410}" presName="linear" presStyleCnt="0">
        <dgm:presLayoutVars>
          <dgm:animLvl val="lvl"/>
          <dgm:resizeHandles val="exact"/>
        </dgm:presLayoutVars>
      </dgm:prSet>
      <dgm:spPr/>
      <dgm:t>
        <a:bodyPr/>
        <a:lstStyle/>
        <a:p>
          <a:endParaRPr lang="en-US"/>
        </a:p>
      </dgm:t>
    </dgm:pt>
    <dgm:pt modelId="{633EDB90-36C9-4F95-86A0-0719AB2A0683}" type="pres">
      <dgm:prSet presAssocID="{4F30A4B2-6570-4749-A756-063AD50E8FE0}" presName="parentText" presStyleLbl="node1" presStyleIdx="0" presStyleCnt="2">
        <dgm:presLayoutVars>
          <dgm:chMax val="0"/>
          <dgm:bulletEnabled val="1"/>
        </dgm:presLayoutVars>
      </dgm:prSet>
      <dgm:spPr/>
      <dgm:t>
        <a:bodyPr/>
        <a:lstStyle/>
        <a:p>
          <a:endParaRPr lang="en-US"/>
        </a:p>
      </dgm:t>
    </dgm:pt>
    <dgm:pt modelId="{69EF3A0D-F6FA-4073-80B4-F20FFEB9503A}" type="pres">
      <dgm:prSet presAssocID="{4F30A4B2-6570-4749-A756-063AD50E8FE0}" presName="childText" presStyleLbl="revTx" presStyleIdx="0" presStyleCnt="2">
        <dgm:presLayoutVars>
          <dgm:bulletEnabled val="1"/>
        </dgm:presLayoutVars>
      </dgm:prSet>
      <dgm:spPr/>
      <dgm:t>
        <a:bodyPr/>
        <a:lstStyle/>
        <a:p>
          <a:endParaRPr lang="en-US"/>
        </a:p>
      </dgm:t>
    </dgm:pt>
    <dgm:pt modelId="{6D030958-8491-4C30-B08A-9DDD3C778FF7}" type="pres">
      <dgm:prSet presAssocID="{D1F71675-D706-438C-B288-E5AC392ACAD4}" presName="parentText" presStyleLbl="node1" presStyleIdx="1" presStyleCnt="2">
        <dgm:presLayoutVars>
          <dgm:chMax val="0"/>
          <dgm:bulletEnabled val="1"/>
        </dgm:presLayoutVars>
      </dgm:prSet>
      <dgm:spPr/>
      <dgm:t>
        <a:bodyPr/>
        <a:lstStyle/>
        <a:p>
          <a:endParaRPr lang="en-US"/>
        </a:p>
      </dgm:t>
    </dgm:pt>
    <dgm:pt modelId="{AB262DAE-0A54-4812-BB3E-E8EDC88B1178}" type="pres">
      <dgm:prSet presAssocID="{D1F71675-D706-438C-B288-E5AC392ACAD4}" presName="childText" presStyleLbl="revTx" presStyleIdx="1" presStyleCnt="2">
        <dgm:presLayoutVars>
          <dgm:bulletEnabled val="1"/>
        </dgm:presLayoutVars>
      </dgm:prSet>
      <dgm:spPr/>
      <dgm:t>
        <a:bodyPr/>
        <a:lstStyle/>
        <a:p>
          <a:endParaRPr lang="en-US"/>
        </a:p>
      </dgm:t>
    </dgm:pt>
  </dgm:ptLst>
  <dgm:cxnLst>
    <dgm:cxn modelId="{2B13D939-A4D2-4638-B3C6-7EBB5B713D45}" type="presOf" srcId="{79B5CC2E-DF88-409E-B706-22DFC83863FE}" destId="{AB262DAE-0A54-4812-BB3E-E8EDC88B1178}" srcOrd="0" destOrd="0" presId="urn:microsoft.com/office/officeart/2005/8/layout/vList2"/>
    <dgm:cxn modelId="{FDFB4601-7945-43B8-8982-CF48C44EEDE6}" type="presOf" srcId="{DDF456A7-06D4-43AA-9E8B-2043639DBBEF}" destId="{AB262DAE-0A54-4812-BB3E-E8EDC88B1178}" srcOrd="0" destOrd="3" presId="urn:microsoft.com/office/officeart/2005/8/layout/vList2"/>
    <dgm:cxn modelId="{97CE0C44-6CF3-415C-8D11-56C1F152CDD1}" type="presOf" srcId="{4F30A4B2-6570-4749-A756-063AD50E8FE0}" destId="{633EDB90-36C9-4F95-86A0-0719AB2A0683}" srcOrd="0" destOrd="0" presId="urn:microsoft.com/office/officeart/2005/8/layout/vList2"/>
    <dgm:cxn modelId="{11815739-2F10-459B-B614-BC1ABABF3FAA}" type="presOf" srcId="{83C0A2F9-CD40-4B01-9ADD-8CC99985A0DC}" destId="{AB262DAE-0A54-4812-BB3E-E8EDC88B1178}" srcOrd="0" destOrd="1" presId="urn:microsoft.com/office/officeart/2005/8/layout/vList2"/>
    <dgm:cxn modelId="{D3896919-A6CD-4ADB-828E-A65F3DBB8039}" srcId="{4F30A4B2-6570-4749-A756-063AD50E8FE0}" destId="{E7EA11B7-9B9A-44F7-A1A3-E56EF81BC7CA}" srcOrd="0" destOrd="0" parTransId="{2D7FAB6A-06E0-457F-986B-CC6DACB7FC95}" sibTransId="{CD791E0A-6881-4BE6-87A6-3536425B2B24}"/>
    <dgm:cxn modelId="{FB8B88B9-B1FD-4F58-9FEA-CF804D8B6D23}" srcId="{4F30A4B2-6570-4749-A756-063AD50E8FE0}" destId="{71A8AAF6-CDC4-4921-9945-BFFB1C9D62FF}" srcOrd="1" destOrd="0" parTransId="{87D304CC-5C27-4831-9D60-FCF80E5D6CFF}" sibTransId="{03094946-5BAE-4F3A-B9B4-27A03EE53EA0}"/>
    <dgm:cxn modelId="{EE0A1C2B-5E9F-4EC5-90DE-D5BBD995A12E}" srcId="{B5A60326-4859-4796-B471-E5CEF17CC410}" destId="{4F30A4B2-6570-4749-A756-063AD50E8FE0}" srcOrd="0" destOrd="0" parTransId="{5F09BB8D-4EDD-42B7-9BD7-1848D96021CE}" sibTransId="{3EFD0566-3E91-44A8-9937-A16722A7B020}"/>
    <dgm:cxn modelId="{0C2633BE-5722-4151-87A2-A3E5DCB2D97B}" srcId="{D1F71675-D706-438C-B288-E5AC392ACAD4}" destId="{83C0A2F9-CD40-4B01-9ADD-8CC99985A0DC}" srcOrd="1" destOrd="0" parTransId="{EEB20C93-D2A1-40F1-A4EC-B3AD4B40B426}" sibTransId="{8F02B216-A9D9-4540-AF73-99A176629400}"/>
    <dgm:cxn modelId="{33901695-89E6-4FD6-A937-2C3557231143}" srcId="{D1F71675-D706-438C-B288-E5AC392ACAD4}" destId="{67D91712-B166-4114-BD78-30808DA5D9EB}" srcOrd="2" destOrd="0" parTransId="{ACF1CBD5-F419-49D3-BCD9-2968810036C1}" sibTransId="{974F090A-9747-4D63-AEDB-EECC0149654A}"/>
    <dgm:cxn modelId="{EACCC45A-76EB-44EF-AD60-4E4CC8B1A198}" srcId="{D1F71675-D706-438C-B288-E5AC392ACAD4}" destId="{DDF456A7-06D4-43AA-9E8B-2043639DBBEF}" srcOrd="3" destOrd="0" parTransId="{69A9DFEE-2FB7-44A2-B0AA-9AAD88FA15BA}" sibTransId="{158CF349-E3C6-4A69-BDFA-AB24526974A7}"/>
    <dgm:cxn modelId="{C8BD41E1-0CE2-4699-A364-F6E9D8B95E30}" type="presOf" srcId="{E7EA11B7-9B9A-44F7-A1A3-E56EF81BC7CA}" destId="{69EF3A0D-F6FA-4073-80B4-F20FFEB9503A}" srcOrd="0" destOrd="0" presId="urn:microsoft.com/office/officeart/2005/8/layout/vList2"/>
    <dgm:cxn modelId="{A8D46983-0F90-4FEE-8245-A1577981FF71}" type="presOf" srcId="{71A8AAF6-CDC4-4921-9945-BFFB1C9D62FF}" destId="{69EF3A0D-F6FA-4073-80B4-F20FFEB9503A}" srcOrd="0" destOrd="1" presId="urn:microsoft.com/office/officeart/2005/8/layout/vList2"/>
    <dgm:cxn modelId="{802C0297-1ADF-413C-8509-A906BE8344A8}" type="presOf" srcId="{B5A60326-4859-4796-B471-E5CEF17CC410}" destId="{34155C40-6A0D-4758-9372-26F80F615D24}" srcOrd="0" destOrd="0" presId="urn:microsoft.com/office/officeart/2005/8/layout/vList2"/>
    <dgm:cxn modelId="{0520F0D1-FC98-4767-A35D-7E6BA16E57C4}" srcId="{4F30A4B2-6570-4749-A756-063AD50E8FE0}" destId="{860A6ADF-E78A-47B1-93AA-D8A63498DEE5}" srcOrd="2" destOrd="0" parTransId="{26B1E83D-433E-4293-89D9-B61220E2F602}" sibTransId="{6AB2CD72-5B39-484D-8293-64653B7BDC76}"/>
    <dgm:cxn modelId="{64C5D24E-B726-440F-9B64-4EA843506DD8}" srcId="{B5A60326-4859-4796-B471-E5CEF17CC410}" destId="{D1F71675-D706-438C-B288-E5AC392ACAD4}" srcOrd="1" destOrd="0" parTransId="{0A792BC4-899C-4DC3-8E7F-3F1D0AA3657E}" sibTransId="{B622BF9A-D5BA-461A-9DF3-4D1C104C8978}"/>
    <dgm:cxn modelId="{E73A0EB1-4FCD-4D68-8E5F-5839A2487B1F}" type="presOf" srcId="{D1F71675-D706-438C-B288-E5AC392ACAD4}" destId="{6D030958-8491-4C30-B08A-9DDD3C778FF7}" srcOrd="0" destOrd="0" presId="urn:microsoft.com/office/officeart/2005/8/layout/vList2"/>
    <dgm:cxn modelId="{08291598-24BF-4AEB-9F21-8D4FBADE3334}" srcId="{D1F71675-D706-438C-B288-E5AC392ACAD4}" destId="{79B5CC2E-DF88-409E-B706-22DFC83863FE}" srcOrd="0" destOrd="0" parTransId="{DC9BD39D-3CAB-4E2E-B634-D9F854DA600F}" sibTransId="{A9741F1E-DA87-4439-9B86-0D418919FC9A}"/>
    <dgm:cxn modelId="{81F72AD3-014E-4DBE-A8BF-AD333AE4B6E8}" type="presOf" srcId="{860A6ADF-E78A-47B1-93AA-D8A63498DEE5}" destId="{69EF3A0D-F6FA-4073-80B4-F20FFEB9503A}" srcOrd="0" destOrd="2" presId="urn:microsoft.com/office/officeart/2005/8/layout/vList2"/>
    <dgm:cxn modelId="{E8122A92-D3ED-40E7-AB1E-D8D4E5C8FD34}" type="presOf" srcId="{67D91712-B166-4114-BD78-30808DA5D9EB}" destId="{AB262DAE-0A54-4812-BB3E-E8EDC88B1178}" srcOrd="0" destOrd="2" presId="urn:microsoft.com/office/officeart/2005/8/layout/vList2"/>
    <dgm:cxn modelId="{5DEEA8C5-66A4-47E6-8CB9-EA26E07AC322}" type="presParOf" srcId="{34155C40-6A0D-4758-9372-26F80F615D24}" destId="{633EDB90-36C9-4F95-86A0-0719AB2A0683}" srcOrd="0" destOrd="0" presId="urn:microsoft.com/office/officeart/2005/8/layout/vList2"/>
    <dgm:cxn modelId="{0BC87B2E-E323-4DE6-ACC3-B4604A13813A}" type="presParOf" srcId="{34155C40-6A0D-4758-9372-26F80F615D24}" destId="{69EF3A0D-F6FA-4073-80B4-F20FFEB9503A}" srcOrd="1" destOrd="0" presId="urn:microsoft.com/office/officeart/2005/8/layout/vList2"/>
    <dgm:cxn modelId="{27A85291-A761-4876-B05C-03B729AA7E3B}" type="presParOf" srcId="{34155C40-6A0D-4758-9372-26F80F615D24}" destId="{6D030958-8491-4C30-B08A-9DDD3C778FF7}" srcOrd="2" destOrd="0" presId="urn:microsoft.com/office/officeart/2005/8/layout/vList2"/>
    <dgm:cxn modelId="{085C494E-95C0-466A-B0EB-AA4DCCCB7241}" type="presParOf" srcId="{34155C40-6A0D-4758-9372-26F80F615D24}" destId="{AB262DAE-0A54-4812-BB3E-E8EDC88B117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08496F-50DE-44FE-9EA4-C8687C37CE81}"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US"/>
        </a:p>
      </dgm:t>
    </dgm:pt>
    <dgm:pt modelId="{E8097AAF-B6BD-40B9-B363-8F9A02580864}">
      <dgm:prSet/>
      <dgm:spPr/>
      <dgm:t>
        <a:bodyPr/>
        <a:lstStyle/>
        <a:p>
          <a:pPr rtl="0"/>
          <a:r>
            <a:rPr kumimoji="1" lang="en-US" baseline="0" smtClean="0"/>
            <a:t>Unit </a:t>
          </a:r>
          <a:r>
            <a:rPr kumimoji="1" lang="ru-RU" baseline="0" smtClean="0"/>
            <a:t>– </a:t>
          </a:r>
          <a:r>
            <a:rPr kumimoji="1" lang="en-US" baseline="0" smtClean="0"/>
            <a:t>is a named set of features where feature can be either routine or data attribute (constant or variable). For this talk there is no difference between unit and class.</a:t>
          </a:r>
          <a:r>
            <a:rPr kumimoji="1" lang="ru-RU" baseline="0" smtClean="0"/>
            <a:t> </a:t>
          </a:r>
          <a:endParaRPr lang="en-US"/>
        </a:p>
      </dgm:t>
    </dgm:pt>
    <dgm:pt modelId="{E5DED831-9485-4ED6-8441-5D171E3A6F8B}" type="parTrans" cxnId="{26C23583-9145-4AF3-8EC8-F8B7FEB0E9D9}">
      <dgm:prSet/>
      <dgm:spPr/>
      <dgm:t>
        <a:bodyPr/>
        <a:lstStyle/>
        <a:p>
          <a:endParaRPr lang="en-US"/>
        </a:p>
      </dgm:t>
    </dgm:pt>
    <dgm:pt modelId="{8AF5C881-4AFA-451F-86AF-C42632315B91}" type="sibTrans" cxnId="{26C23583-9145-4AF3-8EC8-F8B7FEB0E9D9}">
      <dgm:prSet/>
      <dgm:spPr/>
      <dgm:t>
        <a:bodyPr/>
        <a:lstStyle/>
        <a:p>
          <a:endParaRPr lang="en-US"/>
        </a:p>
      </dgm:t>
    </dgm:pt>
    <dgm:pt modelId="{B06F5598-9C8A-43E2-AB27-84DC587983EE}">
      <dgm:prSet/>
      <dgm:spPr/>
      <dgm:t>
        <a:bodyPr/>
        <a:lstStyle/>
        <a:p>
          <a:pPr rtl="0"/>
          <a:r>
            <a:rPr kumimoji="1" lang="en-US" baseline="0" dirty="0" smtClean="0"/>
            <a:t>Inheritance </a:t>
          </a:r>
          <a:r>
            <a:rPr kumimoji="1" lang="ru-RU" baseline="0" dirty="0" smtClean="0"/>
            <a:t>– </a:t>
          </a:r>
          <a:r>
            <a:rPr kumimoji="1" lang="en-US" baseline="0" dirty="0" smtClean="0"/>
            <a:t>is a relation between units when features from the parent unit come to the child one and become its part. Inheritance is typically presented as directed graph.</a:t>
          </a:r>
          <a:endParaRPr lang="en-US" dirty="0"/>
        </a:p>
      </dgm:t>
    </dgm:pt>
    <dgm:pt modelId="{E867F526-5244-4FDF-8169-365DFB57B791}" type="parTrans" cxnId="{BD3D361E-3E04-4917-914C-9651B787C8BF}">
      <dgm:prSet/>
      <dgm:spPr/>
      <dgm:t>
        <a:bodyPr/>
        <a:lstStyle/>
        <a:p>
          <a:endParaRPr lang="en-US"/>
        </a:p>
      </dgm:t>
    </dgm:pt>
    <dgm:pt modelId="{B369618C-07EC-44F1-9191-E0A9EA7F7B0B}" type="sibTrans" cxnId="{BD3D361E-3E04-4917-914C-9651B787C8BF}">
      <dgm:prSet/>
      <dgm:spPr/>
      <dgm:t>
        <a:bodyPr/>
        <a:lstStyle/>
        <a:p>
          <a:endParaRPr lang="en-US"/>
        </a:p>
      </dgm:t>
    </dgm:pt>
    <dgm:pt modelId="{1C9CB894-054C-4A9A-9E11-0B054F6BFDF4}">
      <dgm:prSet/>
      <dgm:spPr/>
      <dgm:t>
        <a:bodyPr/>
        <a:lstStyle/>
        <a:p>
          <a:pPr rtl="0"/>
          <a:r>
            <a:rPr kumimoji="1" lang="en-US" baseline="0" dirty="0" smtClean="0"/>
            <a:t>Conformance (</a:t>
          </a:r>
          <a:r>
            <a:rPr lang="en-US" dirty="0" smtClean="0">
              <a:sym typeface="Wingdings"/>
            </a:rPr>
            <a:t></a:t>
          </a:r>
          <a:r>
            <a:rPr kumimoji="1" lang="en-US" baseline="0" dirty="0" smtClean="0"/>
            <a:t>) </a:t>
          </a:r>
          <a:r>
            <a:rPr kumimoji="1" lang="ru-RU" baseline="0" dirty="0" smtClean="0"/>
            <a:t>– </a:t>
          </a:r>
          <a:r>
            <a:rPr kumimoji="1" lang="en-US" baseline="0" dirty="0" smtClean="0"/>
            <a:t>is a relation between units based on the existence of the path in the inheritance graph from one unit to another. </a:t>
          </a:r>
          <a:endParaRPr lang="en-US" dirty="0"/>
        </a:p>
      </dgm:t>
    </dgm:pt>
    <dgm:pt modelId="{6A47A5F9-493E-45BD-A0E8-10EADB3A98B3}" type="parTrans" cxnId="{6A838493-6975-4AAE-AA2C-B3EC8D949E49}">
      <dgm:prSet/>
      <dgm:spPr/>
      <dgm:t>
        <a:bodyPr/>
        <a:lstStyle/>
        <a:p>
          <a:endParaRPr lang="en-US"/>
        </a:p>
      </dgm:t>
    </dgm:pt>
    <dgm:pt modelId="{EFB7768E-DCDE-4E18-8731-E38939C0ECB4}" type="sibTrans" cxnId="{6A838493-6975-4AAE-AA2C-B3EC8D949E49}">
      <dgm:prSet/>
      <dgm:spPr/>
      <dgm:t>
        <a:bodyPr/>
        <a:lstStyle/>
        <a:p>
          <a:endParaRPr lang="en-US"/>
        </a:p>
      </dgm:t>
    </dgm:pt>
    <dgm:pt modelId="{A2893F78-5999-4388-956D-0DF1676AC1EA}">
      <dgm:prSet/>
      <dgm:spPr/>
      <dgm:t>
        <a:bodyPr/>
        <a:lstStyle/>
        <a:p>
          <a:pPr rtl="0"/>
          <a:r>
            <a:rPr kumimoji="1" lang="en-US" baseline="0" smtClean="0"/>
            <a:t>Origin – the unit in which feature was declared first time</a:t>
          </a:r>
          <a:endParaRPr lang="en-US"/>
        </a:p>
      </dgm:t>
    </dgm:pt>
    <dgm:pt modelId="{5FB42FF6-F493-47DD-A2B0-9532EB5D9ED5}" type="parTrans" cxnId="{B5CF9358-5A57-43CA-91C0-35C70B475652}">
      <dgm:prSet/>
      <dgm:spPr/>
      <dgm:t>
        <a:bodyPr/>
        <a:lstStyle/>
        <a:p>
          <a:endParaRPr lang="en-US"/>
        </a:p>
      </dgm:t>
    </dgm:pt>
    <dgm:pt modelId="{06A41935-00F7-4B84-B02A-564C648E404B}" type="sibTrans" cxnId="{B5CF9358-5A57-43CA-91C0-35C70B475652}">
      <dgm:prSet/>
      <dgm:spPr/>
      <dgm:t>
        <a:bodyPr/>
        <a:lstStyle/>
        <a:p>
          <a:endParaRPr lang="en-US"/>
        </a:p>
      </dgm:t>
    </dgm:pt>
    <dgm:pt modelId="{A7B012BC-5CD0-427B-8382-B72664E2B3E3}">
      <dgm:prSet/>
      <dgm:spPr/>
      <dgm:t>
        <a:bodyPr/>
        <a:lstStyle/>
        <a:p>
          <a:pPr rtl="0"/>
          <a:r>
            <a:rPr kumimoji="1" lang="en-US" baseline="0" smtClean="0"/>
            <a:t>Seed – the version of the feature which was its first declaration</a:t>
          </a:r>
          <a:endParaRPr lang="en-US"/>
        </a:p>
      </dgm:t>
    </dgm:pt>
    <dgm:pt modelId="{64E1D019-C45B-46A6-BCC0-357D7703F2FF}" type="parTrans" cxnId="{EDC7D01A-4F5F-4D01-ACDB-AEF964000C79}">
      <dgm:prSet/>
      <dgm:spPr/>
      <dgm:t>
        <a:bodyPr/>
        <a:lstStyle/>
        <a:p>
          <a:endParaRPr lang="en-US"/>
        </a:p>
      </dgm:t>
    </dgm:pt>
    <dgm:pt modelId="{47DAB249-1E50-462E-AC2E-D7C6D3275CFB}" type="sibTrans" cxnId="{EDC7D01A-4F5F-4D01-ACDB-AEF964000C79}">
      <dgm:prSet/>
      <dgm:spPr/>
      <dgm:t>
        <a:bodyPr/>
        <a:lstStyle/>
        <a:p>
          <a:endParaRPr lang="en-US"/>
        </a:p>
      </dgm:t>
    </dgm:pt>
    <dgm:pt modelId="{DDD7F422-33B0-439C-AF4F-A10F2B16F2A6}" type="pres">
      <dgm:prSet presAssocID="{7B08496F-50DE-44FE-9EA4-C8687C37CE81}" presName="linear" presStyleCnt="0">
        <dgm:presLayoutVars>
          <dgm:animLvl val="lvl"/>
          <dgm:resizeHandles val="exact"/>
        </dgm:presLayoutVars>
      </dgm:prSet>
      <dgm:spPr/>
      <dgm:t>
        <a:bodyPr/>
        <a:lstStyle/>
        <a:p>
          <a:endParaRPr lang="en-US"/>
        </a:p>
      </dgm:t>
    </dgm:pt>
    <dgm:pt modelId="{E33B9D75-53F9-4B45-9DB4-B13962228DE2}" type="pres">
      <dgm:prSet presAssocID="{E8097AAF-B6BD-40B9-B363-8F9A02580864}" presName="parentText" presStyleLbl="node1" presStyleIdx="0" presStyleCnt="5" custLinFactNeighborX="727" custLinFactNeighborY="59514">
        <dgm:presLayoutVars>
          <dgm:chMax val="0"/>
          <dgm:bulletEnabled val="1"/>
        </dgm:presLayoutVars>
      </dgm:prSet>
      <dgm:spPr/>
      <dgm:t>
        <a:bodyPr/>
        <a:lstStyle/>
        <a:p>
          <a:endParaRPr lang="en-US"/>
        </a:p>
      </dgm:t>
    </dgm:pt>
    <dgm:pt modelId="{FBAE0538-8D43-4E68-8876-984E3D5CFF27}" type="pres">
      <dgm:prSet presAssocID="{8AF5C881-4AFA-451F-86AF-C42632315B91}" presName="spacer" presStyleCnt="0"/>
      <dgm:spPr/>
    </dgm:pt>
    <dgm:pt modelId="{F0ADB901-0013-4506-AEA0-44C36C532FFD}" type="pres">
      <dgm:prSet presAssocID="{B06F5598-9C8A-43E2-AB27-84DC587983EE}" presName="parentText" presStyleLbl="node1" presStyleIdx="1" presStyleCnt="5">
        <dgm:presLayoutVars>
          <dgm:chMax val="0"/>
          <dgm:bulletEnabled val="1"/>
        </dgm:presLayoutVars>
      </dgm:prSet>
      <dgm:spPr/>
      <dgm:t>
        <a:bodyPr/>
        <a:lstStyle/>
        <a:p>
          <a:endParaRPr lang="en-US"/>
        </a:p>
      </dgm:t>
    </dgm:pt>
    <dgm:pt modelId="{3E0A5223-BC6E-48FB-8CD2-891AD65D779D}" type="pres">
      <dgm:prSet presAssocID="{B369618C-07EC-44F1-9191-E0A9EA7F7B0B}" presName="spacer" presStyleCnt="0"/>
      <dgm:spPr/>
    </dgm:pt>
    <dgm:pt modelId="{6FADDABD-86AA-498C-8F4F-74DE6EA32EB3}" type="pres">
      <dgm:prSet presAssocID="{1C9CB894-054C-4A9A-9E11-0B054F6BFDF4}" presName="parentText" presStyleLbl="node1" presStyleIdx="2" presStyleCnt="5">
        <dgm:presLayoutVars>
          <dgm:chMax val="0"/>
          <dgm:bulletEnabled val="1"/>
        </dgm:presLayoutVars>
      </dgm:prSet>
      <dgm:spPr/>
      <dgm:t>
        <a:bodyPr/>
        <a:lstStyle/>
        <a:p>
          <a:endParaRPr lang="en-US"/>
        </a:p>
      </dgm:t>
    </dgm:pt>
    <dgm:pt modelId="{3C693943-62C6-40E3-907F-C1C4086C6492}" type="pres">
      <dgm:prSet presAssocID="{EFB7768E-DCDE-4E18-8731-E38939C0ECB4}" presName="spacer" presStyleCnt="0"/>
      <dgm:spPr/>
    </dgm:pt>
    <dgm:pt modelId="{6C460D40-8470-4615-B247-573F17FFD53F}" type="pres">
      <dgm:prSet presAssocID="{A2893F78-5999-4388-956D-0DF1676AC1EA}" presName="parentText" presStyleLbl="node1" presStyleIdx="3" presStyleCnt="5">
        <dgm:presLayoutVars>
          <dgm:chMax val="0"/>
          <dgm:bulletEnabled val="1"/>
        </dgm:presLayoutVars>
      </dgm:prSet>
      <dgm:spPr/>
      <dgm:t>
        <a:bodyPr/>
        <a:lstStyle/>
        <a:p>
          <a:endParaRPr lang="en-US"/>
        </a:p>
      </dgm:t>
    </dgm:pt>
    <dgm:pt modelId="{AF6D2B49-F82D-4742-9F49-0A6DAFA1004B}" type="pres">
      <dgm:prSet presAssocID="{06A41935-00F7-4B84-B02A-564C648E404B}" presName="spacer" presStyleCnt="0"/>
      <dgm:spPr/>
    </dgm:pt>
    <dgm:pt modelId="{3B891BFA-B99C-4817-96AF-AA594EF7DCFF}" type="pres">
      <dgm:prSet presAssocID="{A7B012BC-5CD0-427B-8382-B72664E2B3E3}" presName="parentText" presStyleLbl="node1" presStyleIdx="4" presStyleCnt="5">
        <dgm:presLayoutVars>
          <dgm:chMax val="0"/>
          <dgm:bulletEnabled val="1"/>
        </dgm:presLayoutVars>
      </dgm:prSet>
      <dgm:spPr/>
      <dgm:t>
        <a:bodyPr/>
        <a:lstStyle/>
        <a:p>
          <a:endParaRPr lang="en-US"/>
        </a:p>
      </dgm:t>
    </dgm:pt>
  </dgm:ptLst>
  <dgm:cxnLst>
    <dgm:cxn modelId="{8CE83786-5B5B-4501-BC9B-7DF5466615E6}" type="presOf" srcId="{7B08496F-50DE-44FE-9EA4-C8687C37CE81}" destId="{DDD7F422-33B0-439C-AF4F-A10F2B16F2A6}" srcOrd="0" destOrd="0" presId="urn:microsoft.com/office/officeart/2005/8/layout/vList2"/>
    <dgm:cxn modelId="{5EE2CCDE-9EE7-4560-8908-04D8AB95CBB8}" type="presOf" srcId="{1C9CB894-054C-4A9A-9E11-0B054F6BFDF4}" destId="{6FADDABD-86AA-498C-8F4F-74DE6EA32EB3}" srcOrd="0" destOrd="0" presId="urn:microsoft.com/office/officeart/2005/8/layout/vList2"/>
    <dgm:cxn modelId="{C6D6736F-2569-4079-B6E8-66C27D7781B2}" type="presOf" srcId="{A7B012BC-5CD0-427B-8382-B72664E2B3E3}" destId="{3B891BFA-B99C-4817-96AF-AA594EF7DCFF}" srcOrd="0" destOrd="0" presId="urn:microsoft.com/office/officeart/2005/8/layout/vList2"/>
    <dgm:cxn modelId="{EDC7D01A-4F5F-4D01-ACDB-AEF964000C79}" srcId="{7B08496F-50DE-44FE-9EA4-C8687C37CE81}" destId="{A7B012BC-5CD0-427B-8382-B72664E2B3E3}" srcOrd="4" destOrd="0" parTransId="{64E1D019-C45B-46A6-BCC0-357D7703F2FF}" sibTransId="{47DAB249-1E50-462E-AC2E-D7C6D3275CFB}"/>
    <dgm:cxn modelId="{3833CE73-00F9-4A77-8FF6-73F39DB45D2C}" type="presOf" srcId="{B06F5598-9C8A-43E2-AB27-84DC587983EE}" destId="{F0ADB901-0013-4506-AEA0-44C36C532FFD}" srcOrd="0" destOrd="0" presId="urn:microsoft.com/office/officeart/2005/8/layout/vList2"/>
    <dgm:cxn modelId="{26C23583-9145-4AF3-8EC8-F8B7FEB0E9D9}" srcId="{7B08496F-50DE-44FE-9EA4-C8687C37CE81}" destId="{E8097AAF-B6BD-40B9-B363-8F9A02580864}" srcOrd="0" destOrd="0" parTransId="{E5DED831-9485-4ED6-8441-5D171E3A6F8B}" sibTransId="{8AF5C881-4AFA-451F-86AF-C42632315B91}"/>
    <dgm:cxn modelId="{F2F7D166-4807-4B4C-A13C-973605A7190F}" type="presOf" srcId="{E8097AAF-B6BD-40B9-B363-8F9A02580864}" destId="{E33B9D75-53F9-4B45-9DB4-B13962228DE2}" srcOrd="0" destOrd="0" presId="urn:microsoft.com/office/officeart/2005/8/layout/vList2"/>
    <dgm:cxn modelId="{BD3D361E-3E04-4917-914C-9651B787C8BF}" srcId="{7B08496F-50DE-44FE-9EA4-C8687C37CE81}" destId="{B06F5598-9C8A-43E2-AB27-84DC587983EE}" srcOrd="1" destOrd="0" parTransId="{E867F526-5244-4FDF-8169-365DFB57B791}" sibTransId="{B369618C-07EC-44F1-9191-E0A9EA7F7B0B}"/>
    <dgm:cxn modelId="{6A838493-6975-4AAE-AA2C-B3EC8D949E49}" srcId="{7B08496F-50DE-44FE-9EA4-C8687C37CE81}" destId="{1C9CB894-054C-4A9A-9E11-0B054F6BFDF4}" srcOrd="2" destOrd="0" parTransId="{6A47A5F9-493E-45BD-A0E8-10EADB3A98B3}" sibTransId="{EFB7768E-DCDE-4E18-8731-E38939C0ECB4}"/>
    <dgm:cxn modelId="{B5CF9358-5A57-43CA-91C0-35C70B475652}" srcId="{7B08496F-50DE-44FE-9EA4-C8687C37CE81}" destId="{A2893F78-5999-4388-956D-0DF1676AC1EA}" srcOrd="3" destOrd="0" parTransId="{5FB42FF6-F493-47DD-A2B0-9532EB5D9ED5}" sibTransId="{06A41935-00F7-4B84-B02A-564C648E404B}"/>
    <dgm:cxn modelId="{676FB385-21CF-4E72-8972-361A8EDD714E}" type="presOf" srcId="{A2893F78-5999-4388-956D-0DF1676AC1EA}" destId="{6C460D40-8470-4615-B247-573F17FFD53F}" srcOrd="0" destOrd="0" presId="urn:microsoft.com/office/officeart/2005/8/layout/vList2"/>
    <dgm:cxn modelId="{3AFB94E9-E573-4908-A3D2-8C902D5E871A}" type="presParOf" srcId="{DDD7F422-33B0-439C-AF4F-A10F2B16F2A6}" destId="{E33B9D75-53F9-4B45-9DB4-B13962228DE2}" srcOrd="0" destOrd="0" presId="urn:microsoft.com/office/officeart/2005/8/layout/vList2"/>
    <dgm:cxn modelId="{5A9744A0-5CB9-4B85-AB2B-1D1ECADE4FA1}" type="presParOf" srcId="{DDD7F422-33B0-439C-AF4F-A10F2B16F2A6}" destId="{FBAE0538-8D43-4E68-8876-984E3D5CFF27}" srcOrd="1" destOrd="0" presId="urn:microsoft.com/office/officeart/2005/8/layout/vList2"/>
    <dgm:cxn modelId="{BBE27BD6-17E6-4C2B-9C1F-F2534EC550E6}" type="presParOf" srcId="{DDD7F422-33B0-439C-AF4F-A10F2B16F2A6}" destId="{F0ADB901-0013-4506-AEA0-44C36C532FFD}" srcOrd="2" destOrd="0" presId="urn:microsoft.com/office/officeart/2005/8/layout/vList2"/>
    <dgm:cxn modelId="{8D96D06D-407D-4FC3-8BCA-20CAB2F17614}" type="presParOf" srcId="{DDD7F422-33B0-439C-AF4F-A10F2B16F2A6}" destId="{3E0A5223-BC6E-48FB-8CD2-891AD65D779D}" srcOrd="3" destOrd="0" presId="urn:microsoft.com/office/officeart/2005/8/layout/vList2"/>
    <dgm:cxn modelId="{D40D2299-09D1-4FF7-8119-25FFE0E5BEE0}" type="presParOf" srcId="{DDD7F422-33B0-439C-AF4F-A10F2B16F2A6}" destId="{6FADDABD-86AA-498C-8F4F-74DE6EA32EB3}" srcOrd="4" destOrd="0" presId="urn:microsoft.com/office/officeart/2005/8/layout/vList2"/>
    <dgm:cxn modelId="{124B1611-1F42-4735-894A-F7A5BA3293F9}" type="presParOf" srcId="{DDD7F422-33B0-439C-AF4F-A10F2B16F2A6}" destId="{3C693943-62C6-40E3-907F-C1C4086C6492}" srcOrd="5" destOrd="0" presId="urn:microsoft.com/office/officeart/2005/8/layout/vList2"/>
    <dgm:cxn modelId="{8FA03575-F9AD-4C5A-9D0D-D29B11FEE37F}" type="presParOf" srcId="{DDD7F422-33B0-439C-AF4F-A10F2B16F2A6}" destId="{6C460D40-8470-4615-B247-573F17FFD53F}" srcOrd="6" destOrd="0" presId="urn:microsoft.com/office/officeart/2005/8/layout/vList2"/>
    <dgm:cxn modelId="{9976BC9F-D918-4074-AB4D-33803BADB7CD}" type="presParOf" srcId="{DDD7F422-33B0-439C-AF4F-A10F2B16F2A6}" destId="{AF6D2B49-F82D-4742-9F49-0A6DAFA1004B}" srcOrd="7" destOrd="0" presId="urn:microsoft.com/office/officeart/2005/8/layout/vList2"/>
    <dgm:cxn modelId="{EA2A793D-8DA9-4ADE-B18F-1FA1B8C5838B}" type="presParOf" srcId="{DDD7F422-33B0-439C-AF4F-A10F2B16F2A6}" destId="{3B891BFA-B99C-4817-96AF-AA594EF7DCF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C38DD9-D85F-430A-B845-C9C3B06FFAE0}"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US"/>
        </a:p>
      </dgm:t>
    </dgm:pt>
    <dgm:pt modelId="{528C2FE8-21ED-4856-A81D-1BE98261558E}">
      <dgm:prSet/>
      <dgm:spPr/>
      <dgm:t>
        <a:bodyPr/>
        <a:lstStyle/>
        <a:p>
          <a:pPr rtl="0"/>
          <a:r>
            <a:rPr kumimoji="1" lang="en-US" baseline="0" dirty="0" smtClean="0"/>
            <a:t>For unit C units </a:t>
          </a:r>
          <a:r>
            <a:rPr kumimoji="1" lang="ru-RU" baseline="0" dirty="0" smtClean="0"/>
            <a:t>А </a:t>
          </a:r>
          <a:r>
            <a:rPr kumimoji="1" lang="en-US" baseline="0" dirty="0" smtClean="0"/>
            <a:t>and</a:t>
          </a:r>
          <a:r>
            <a:rPr kumimoji="1" lang="ru-RU" baseline="0" dirty="0" smtClean="0"/>
            <a:t> В </a:t>
          </a:r>
          <a:r>
            <a:rPr kumimoji="1" lang="en-US" baseline="0" dirty="0" smtClean="0"/>
            <a:t>are parents</a:t>
          </a:r>
          <a:endParaRPr lang="en-US" dirty="0"/>
        </a:p>
      </dgm:t>
    </dgm:pt>
    <dgm:pt modelId="{C3D6BD7B-65E0-48EF-ABB8-D261F0E72C96}" type="parTrans" cxnId="{1F3EA49A-CA2B-47C7-9144-670E2696A1A6}">
      <dgm:prSet/>
      <dgm:spPr/>
      <dgm:t>
        <a:bodyPr/>
        <a:lstStyle/>
        <a:p>
          <a:endParaRPr lang="en-US"/>
        </a:p>
      </dgm:t>
    </dgm:pt>
    <dgm:pt modelId="{8C3F489C-875C-4C60-991E-EAB2BF2336E0}" type="sibTrans" cxnId="{1F3EA49A-CA2B-47C7-9144-670E2696A1A6}">
      <dgm:prSet/>
      <dgm:spPr/>
      <dgm:t>
        <a:bodyPr/>
        <a:lstStyle/>
        <a:p>
          <a:endParaRPr lang="en-US"/>
        </a:p>
      </dgm:t>
    </dgm:pt>
    <dgm:pt modelId="{9902C362-1426-4B06-95BD-57ACE62275CF}">
      <dgm:prSet/>
      <dgm:spPr/>
      <dgm:t>
        <a:bodyPr/>
        <a:lstStyle/>
        <a:p>
          <a:pPr rtl="0"/>
          <a:r>
            <a:rPr kumimoji="1" lang="en-US" baseline="0" dirty="0" smtClean="0"/>
            <a:t>For units </a:t>
          </a:r>
          <a:r>
            <a:rPr kumimoji="1" lang="ru-RU" baseline="0" dirty="0" smtClean="0"/>
            <a:t>А </a:t>
          </a:r>
          <a:r>
            <a:rPr kumimoji="1" lang="en-US" baseline="0" dirty="0" smtClean="0"/>
            <a:t>and</a:t>
          </a:r>
          <a:r>
            <a:rPr kumimoji="1" lang="ru-RU" baseline="0" dirty="0" smtClean="0"/>
            <a:t> В </a:t>
          </a:r>
          <a:r>
            <a:rPr kumimoji="1" lang="en-US" baseline="0" dirty="0" smtClean="0"/>
            <a:t>unit </a:t>
          </a:r>
          <a:r>
            <a:rPr kumimoji="1" lang="ru-RU" baseline="0" dirty="0" smtClean="0"/>
            <a:t>С </a:t>
          </a:r>
          <a:r>
            <a:rPr kumimoji="1" lang="en-US" baseline="0" dirty="0" smtClean="0"/>
            <a:t>is a child (heir)</a:t>
          </a:r>
          <a:endParaRPr lang="en-US" dirty="0"/>
        </a:p>
      </dgm:t>
    </dgm:pt>
    <dgm:pt modelId="{C7D3D11F-CF56-46D6-810A-C1666AEB32FD}" type="parTrans" cxnId="{EBB4791D-DF1C-4D38-BD2D-214FC0FC498D}">
      <dgm:prSet/>
      <dgm:spPr/>
      <dgm:t>
        <a:bodyPr/>
        <a:lstStyle/>
        <a:p>
          <a:endParaRPr lang="en-US"/>
        </a:p>
      </dgm:t>
    </dgm:pt>
    <dgm:pt modelId="{70D4F431-873A-4FF4-B558-7FA6C67A9503}" type="sibTrans" cxnId="{EBB4791D-DF1C-4D38-BD2D-214FC0FC498D}">
      <dgm:prSet/>
      <dgm:spPr/>
      <dgm:t>
        <a:bodyPr/>
        <a:lstStyle/>
        <a:p>
          <a:endParaRPr lang="en-US"/>
        </a:p>
      </dgm:t>
    </dgm:pt>
    <dgm:pt modelId="{5D3EA26B-9863-4C37-9225-C33A9C335D5D}">
      <dgm:prSet/>
      <dgm:spPr/>
      <dgm:t>
        <a:bodyPr/>
        <a:lstStyle/>
        <a:p>
          <a:pPr rtl="0"/>
          <a:r>
            <a:rPr kumimoji="1" lang="en-US" baseline="0" dirty="0" smtClean="0"/>
            <a:t>Graph direction highlights conformance. So, unit C conforms to A and B. C</a:t>
          </a:r>
          <a:r>
            <a:rPr lang="en-US" dirty="0" smtClean="0">
              <a:sym typeface="Wingdings"/>
            </a:rPr>
            <a:t>A &amp; CB</a:t>
          </a:r>
          <a:endParaRPr lang="en-US" dirty="0"/>
        </a:p>
      </dgm:t>
    </dgm:pt>
    <dgm:pt modelId="{22121EC7-C6E8-4FC6-A79F-7D1304E62B4F}" type="parTrans" cxnId="{8954898E-F7B5-49CF-AFB7-885CFD44F348}">
      <dgm:prSet/>
      <dgm:spPr/>
      <dgm:t>
        <a:bodyPr/>
        <a:lstStyle/>
        <a:p>
          <a:endParaRPr lang="en-US"/>
        </a:p>
      </dgm:t>
    </dgm:pt>
    <dgm:pt modelId="{ACA30DBA-C804-4CBF-97E5-CDAE554B9EDE}" type="sibTrans" cxnId="{8954898E-F7B5-49CF-AFB7-885CFD44F348}">
      <dgm:prSet/>
      <dgm:spPr/>
      <dgm:t>
        <a:bodyPr/>
        <a:lstStyle/>
        <a:p>
          <a:endParaRPr lang="en-US"/>
        </a:p>
      </dgm:t>
    </dgm:pt>
    <dgm:pt modelId="{273F6C79-7D31-4B03-B22C-5F2DBED22134}">
      <dgm:prSet/>
      <dgm:spPr/>
      <dgm:t>
        <a:bodyPr/>
        <a:lstStyle/>
        <a:p>
          <a:pPr rtl="0"/>
          <a:r>
            <a:rPr kumimoji="1" lang="en-US" baseline="0" dirty="0" smtClean="0"/>
            <a:t>Conformance defines if an object of one type can be assigned to an object of another type</a:t>
          </a:r>
          <a:endParaRPr lang="en-US" dirty="0"/>
        </a:p>
      </dgm:t>
    </dgm:pt>
    <dgm:pt modelId="{D592E3CE-CA78-4B8B-A600-902D12A0624B}" type="parTrans" cxnId="{2E82ADFC-F49F-4462-A874-AC3E5A1FB112}">
      <dgm:prSet/>
      <dgm:spPr/>
      <dgm:t>
        <a:bodyPr/>
        <a:lstStyle/>
        <a:p>
          <a:endParaRPr lang="en-US"/>
        </a:p>
      </dgm:t>
    </dgm:pt>
    <dgm:pt modelId="{0BFEEF13-0144-4E57-B9FB-0600F9797421}" type="sibTrans" cxnId="{2E82ADFC-F49F-4462-A874-AC3E5A1FB112}">
      <dgm:prSet/>
      <dgm:spPr/>
      <dgm:t>
        <a:bodyPr/>
        <a:lstStyle/>
        <a:p>
          <a:endParaRPr lang="en-US"/>
        </a:p>
      </dgm:t>
    </dgm:pt>
    <dgm:pt modelId="{739A5CA9-CF5E-4426-A02F-DDADACB18D39}" type="pres">
      <dgm:prSet presAssocID="{7AC38DD9-D85F-430A-B845-C9C3B06FFAE0}" presName="linear" presStyleCnt="0">
        <dgm:presLayoutVars>
          <dgm:animLvl val="lvl"/>
          <dgm:resizeHandles val="exact"/>
        </dgm:presLayoutVars>
      </dgm:prSet>
      <dgm:spPr/>
      <dgm:t>
        <a:bodyPr/>
        <a:lstStyle/>
        <a:p>
          <a:endParaRPr lang="en-US"/>
        </a:p>
      </dgm:t>
    </dgm:pt>
    <dgm:pt modelId="{9F9AB31F-675A-4E8D-ACEB-B20ED133DB0B}" type="pres">
      <dgm:prSet presAssocID="{528C2FE8-21ED-4856-A81D-1BE98261558E}" presName="parentText" presStyleLbl="node1" presStyleIdx="0" presStyleCnt="4">
        <dgm:presLayoutVars>
          <dgm:chMax val="0"/>
          <dgm:bulletEnabled val="1"/>
        </dgm:presLayoutVars>
      </dgm:prSet>
      <dgm:spPr/>
      <dgm:t>
        <a:bodyPr/>
        <a:lstStyle/>
        <a:p>
          <a:endParaRPr lang="en-US"/>
        </a:p>
      </dgm:t>
    </dgm:pt>
    <dgm:pt modelId="{A779ED95-7830-4C46-BF36-DFCEC444FC3F}" type="pres">
      <dgm:prSet presAssocID="{8C3F489C-875C-4C60-991E-EAB2BF2336E0}" presName="spacer" presStyleCnt="0"/>
      <dgm:spPr/>
    </dgm:pt>
    <dgm:pt modelId="{05219399-D036-4930-98C4-6FC103799E8E}" type="pres">
      <dgm:prSet presAssocID="{9902C362-1426-4B06-95BD-57ACE62275CF}" presName="parentText" presStyleLbl="node1" presStyleIdx="1" presStyleCnt="4">
        <dgm:presLayoutVars>
          <dgm:chMax val="0"/>
          <dgm:bulletEnabled val="1"/>
        </dgm:presLayoutVars>
      </dgm:prSet>
      <dgm:spPr/>
      <dgm:t>
        <a:bodyPr/>
        <a:lstStyle/>
        <a:p>
          <a:endParaRPr lang="en-US"/>
        </a:p>
      </dgm:t>
    </dgm:pt>
    <dgm:pt modelId="{125E406F-2FBF-401D-B601-6C0CD1E2A089}" type="pres">
      <dgm:prSet presAssocID="{70D4F431-873A-4FF4-B558-7FA6C67A9503}" presName="spacer" presStyleCnt="0"/>
      <dgm:spPr/>
    </dgm:pt>
    <dgm:pt modelId="{6C892136-F652-46B7-BC79-A03E33B2320B}" type="pres">
      <dgm:prSet presAssocID="{5D3EA26B-9863-4C37-9225-C33A9C335D5D}" presName="parentText" presStyleLbl="node1" presStyleIdx="2" presStyleCnt="4">
        <dgm:presLayoutVars>
          <dgm:chMax val="0"/>
          <dgm:bulletEnabled val="1"/>
        </dgm:presLayoutVars>
      </dgm:prSet>
      <dgm:spPr/>
      <dgm:t>
        <a:bodyPr/>
        <a:lstStyle/>
        <a:p>
          <a:endParaRPr lang="en-US"/>
        </a:p>
      </dgm:t>
    </dgm:pt>
    <dgm:pt modelId="{21B5CB39-B292-436E-9296-37B43292AA23}" type="pres">
      <dgm:prSet presAssocID="{ACA30DBA-C804-4CBF-97E5-CDAE554B9EDE}" presName="spacer" presStyleCnt="0"/>
      <dgm:spPr/>
    </dgm:pt>
    <dgm:pt modelId="{1DBE41D4-6DCF-4302-B784-D92EFDEC1A37}" type="pres">
      <dgm:prSet presAssocID="{273F6C79-7D31-4B03-B22C-5F2DBED22134}" presName="parentText" presStyleLbl="node1" presStyleIdx="3" presStyleCnt="4">
        <dgm:presLayoutVars>
          <dgm:chMax val="0"/>
          <dgm:bulletEnabled val="1"/>
        </dgm:presLayoutVars>
      </dgm:prSet>
      <dgm:spPr/>
      <dgm:t>
        <a:bodyPr/>
        <a:lstStyle/>
        <a:p>
          <a:endParaRPr lang="en-US"/>
        </a:p>
      </dgm:t>
    </dgm:pt>
  </dgm:ptLst>
  <dgm:cxnLst>
    <dgm:cxn modelId="{DA9D5EF7-6BD9-4CB8-B781-DAABEE6DCD82}" type="presOf" srcId="{7AC38DD9-D85F-430A-B845-C9C3B06FFAE0}" destId="{739A5CA9-CF5E-4426-A02F-DDADACB18D39}" srcOrd="0" destOrd="0" presId="urn:microsoft.com/office/officeart/2005/8/layout/vList2"/>
    <dgm:cxn modelId="{48BE9666-E47B-4121-8334-E4F507DEA0F3}" type="presOf" srcId="{528C2FE8-21ED-4856-A81D-1BE98261558E}" destId="{9F9AB31F-675A-4E8D-ACEB-B20ED133DB0B}" srcOrd="0" destOrd="0" presId="urn:microsoft.com/office/officeart/2005/8/layout/vList2"/>
    <dgm:cxn modelId="{8954898E-F7B5-49CF-AFB7-885CFD44F348}" srcId="{7AC38DD9-D85F-430A-B845-C9C3B06FFAE0}" destId="{5D3EA26B-9863-4C37-9225-C33A9C335D5D}" srcOrd="2" destOrd="0" parTransId="{22121EC7-C6E8-4FC6-A79F-7D1304E62B4F}" sibTransId="{ACA30DBA-C804-4CBF-97E5-CDAE554B9EDE}"/>
    <dgm:cxn modelId="{19B192A5-BBEC-49BE-BBF7-CDEA99878EC8}" type="presOf" srcId="{273F6C79-7D31-4B03-B22C-5F2DBED22134}" destId="{1DBE41D4-6DCF-4302-B784-D92EFDEC1A37}" srcOrd="0" destOrd="0" presId="urn:microsoft.com/office/officeart/2005/8/layout/vList2"/>
    <dgm:cxn modelId="{7FB670D1-14E1-43B5-B880-202EB1192A4B}" type="presOf" srcId="{5D3EA26B-9863-4C37-9225-C33A9C335D5D}" destId="{6C892136-F652-46B7-BC79-A03E33B2320B}" srcOrd="0" destOrd="0" presId="urn:microsoft.com/office/officeart/2005/8/layout/vList2"/>
    <dgm:cxn modelId="{EBB4791D-DF1C-4D38-BD2D-214FC0FC498D}" srcId="{7AC38DD9-D85F-430A-B845-C9C3B06FFAE0}" destId="{9902C362-1426-4B06-95BD-57ACE62275CF}" srcOrd="1" destOrd="0" parTransId="{C7D3D11F-CF56-46D6-810A-C1666AEB32FD}" sibTransId="{70D4F431-873A-4FF4-B558-7FA6C67A9503}"/>
    <dgm:cxn modelId="{2E82ADFC-F49F-4462-A874-AC3E5A1FB112}" srcId="{7AC38DD9-D85F-430A-B845-C9C3B06FFAE0}" destId="{273F6C79-7D31-4B03-B22C-5F2DBED22134}" srcOrd="3" destOrd="0" parTransId="{D592E3CE-CA78-4B8B-A600-902D12A0624B}" sibTransId="{0BFEEF13-0144-4E57-B9FB-0600F9797421}"/>
    <dgm:cxn modelId="{4EB328BB-DF16-4D27-8EF6-D102829EB417}" type="presOf" srcId="{9902C362-1426-4B06-95BD-57ACE62275CF}" destId="{05219399-D036-4930-98C4-6FC103799E8E}" srcOrd="0" destOrd="0" presId="urn:microsoft.com/office/officeart/2005/8/layout/vList2"/>
    <dgm:cxn modelId="{1F3EA49A-CA2B-47C7-9144-670E2696A1A6}" srcId="{7AC38DD9-D85F-430A-B845-C9C3B06FFAE0}" destId="{528C2FE8-21ED-4856-A81D-1BE98261558E}" srcOrd="0" destOrd="0" parTransId="{C3D6BD7B-65E0-48EF-ABB8-D261F0E72C96}" sibTransId="{8C3F489C-875C-4C60-991E-EAB2BF2336E0}"/>
    <dgm:cxn modelId="{0E617762-A759-4D2C-B0FE-B3B2636F9CAA}" type="presParOf" srcId="{739A5CA9-CF5E-4426-A02F-DDADACB18D39}" destId="{9F9AB31F-675A-4E8D-ACEB-B20ED133DB0B}" srcOrd="0" destOrd="0" presId="urn:microsoft.com/office/officeart/2005/8/layout/vList2"/>
    <dgm:cxn modelId="{96A80253-AD12-47DD-871F-2239F284C7B3}" type="presParOf" srcId="{739A5CA9-CF5E-4426-A02F-DDADACB18D39}" destId="{A779ED95-7830-4C46-BF36-DFCEC444FC3F}" srcOrd="1" destOrd="0" presId="urn:microsoft.com/office/officeart/2005/8/layout/vList2"/>
    <dgm:cxn modelId="{32EB32BA-ED62-4EFC-BE22-29996C154935}" type="presParOf" srcId="{739A5CA9-CF5E-4426-A02F-DDADACB18D39}" destId="{05219399-D036-4930-98C4-6FC103799E8E}" srcOrd="2" destOrd="0" presId="urn:microsoft.com/office/officeart/2005/8/layout/vList2"/>
    <dgm:cxn modelId="{1397EFC2-19E4-42F8-B932-BE3D44765237}" type="presParOf" srcId="{739A5CA9-CF5E-4426-A02F-DDADACB18D39}" destId="{125E406F-2FBF-401D-B601-6C0CD1E2A089}" srcOrd="3" destOrd="0" presId="urn:microsoft.com/office/officeart/2005/8/layout/vList2"/>
    <dgm:cxn modelId="{5507A8EF-7416-4A42-BF78-9488BBE38727}" type="presParOf" srcId="{739A5CA9-CF5E-4426-A02F-DDADACB18D39}" destId="{6C892136-F652-46B7-BC79-A03E33B2320B}" srcOrd="4" destOrd="0" presId="urn:microsoft.com/office/officeart/2005/8/layout/vList2"/>
    <dgm:cxn modelId="{8FE490FE-A98B-48BE-82B9-D6175971D31F}" type="presParOf" srcId="{739A5CA9-CF5E-4426-A02F-DDADACB18D39}" destId="{21B5CB39-B292-436E-9296-37B43292AA23}" srcOrd="5" destOrd="0" presId="urn:microsoft.com/office/officeart/2005/8/layout/vList2"/>
    <dgm:cxn modelId="{A2EA6375-5FD0-4B6F-B36A-1B4F9D203A65}" type="presParOf" srcId="{739A5CA9-CF5E-4426-A02F-DDADACB18D39}" destId="{1DBE41D4-6DCF-4302-B784-D92EFDEC1A3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1FC207-12B1-49F9-897B-99B73669D946}"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US"/>
        </a:p>
      </dgm:t>
    </dgm:pt>
    <dgm:pt modelId="{8EB8715B-7C9B-4BA0-9C82-81AA6EE7F7B8}">
      <dgm:prSet/>
      <dgm:spPr/>
      <dgm:t>
        <a:bodyPr/>
        <a:lstStyle/>
        <a:p>
          <a:pPr rtl="0"/>
          <a:r>
            <a:rPr kumimoji="1" lang="en-US" baseline="0" dirty="0" smtClean="0"/>
            <a:t>For every feature of the parent unit the place in the child class is to be found.</a:t>
          </a:r>
          <a:endParaRPr lang="en-US" dirty="0"/>
        </a:p>
      </dgm:t>
    </dgm:pt>
    <dgm:pt modelId="{6C6BF3BF-913C-497B-944C-0149CBBA0989}" type="parTrans" cxnId="{5E82C964-02E1-4325-B4CF-09AB6D8DD9D4}">
      <dgm:prSet/>
      <dgm:spPr/>
      <dgm:t>
        <a:bodyPr/>
        <a:lstStyle/>
        <a:p>
          <a:endParaRPr lang="en-US"/>
        </a:p>
      </dgm:t>
    </dgm:pt>
    <dgm:pt modelId="{9DE8C95B-D11B-4A93-9ACA-018BA3463DF0}" type="sibTrans" cxnId="{5E82C964-02E1-4325-B4CF-09AB6D8DD9D4}">
      <dgm:prSet/>
      <dgm:spPr/>
      <dgm:t>
        <a:bodyPr/>
        <a:lstStyle/>
        <a:p>
          <a:endParaRPr lang="en-US"/>
        </a:p>
      </dgm:t>
    </dgm:pt>
    <dgm:pt modelId="{47EC4139-4A93-4DE0-A0B3-5F4DFA4F5173}">
      <dgm:prSet/>
      <dgm:spPr/>
      <dgm:t>
        <a:bodyPr/>
        <a:lstStyle/>
        <a:p>
          <a:pPr rtl="0"/>
          <a:r>
            <a:rPr kumimoji="1" lang="en-US" baseline="0" dirty="0" smtClean="0"/>
            <a:t>There are some issues when we apply inheritance:</a:t>
          </a:r>
          <a:endParaRPr lang="en-US" dirty="0"/>
        </a:p>
      </dgm:t>
    </dgm:pt>
    <dgm:pt modelId="{137AECD7-E2CB-438E-9CB3-9B509BE00F95}" type="parTrans" cxnId="{100B4D71-DBB2-4C05-B522-8AA55D83401C}">
      <dgm:prSet/>
      <dgm:spPr/>
      <dgm:t>
        <a:bodyPr/>
        <a:lstStyle/>
        <a:p>
          <a:endParaRPr lang="en-US"/>
        </a:p>
      </dgm:t>
    </dgm:pt>
    <dgm:pt modelId="{A02A2F13-792F-4825-8E4A-221865DC2BDB}" type="sibTrans" cxnId="{100B4D71-DBB2-4C05-B522-8AA55D83401C}">
      <dgm:prSet/>
      <dgm:spPr/>
      <dgm:t>
        <a:bodyPr/>
        <a:lstStyle/>
        <a:p>
          <a:endParaRPr lang="en-US"/>
        </a:p>
      </dgm:t>
    </dgm:pt>
    <dgm:pt modelId="{ADA2A846-0962-440E-8809-B70012CACEF7}">
      <dgm:prSet/>
      <dgm:spPr/>
      <dgm:t>
        <a:bodyPr/>
        <a:lstStyle/>
        <a:p>
          <a:pPr rtl="0"/>
          <a:r>
            <a:rPr kumimoji="1" lang="en-US" baseline="0" dirty="0" smtClean="0"/>
            <a:t>Name clashes. </a:t>
          </a:r>
          <a:endParaRPr lang="en-US" dirty="0"/>
        </a:p>
      </dgm:t>
    </dgm:pt>
    <dgm:pt modelId="{105505C3-7D52-4120-9D23-E77AECDAB21B}" type="parTrans" cxnId="{0873D878-8E0F-4EA2-BB0E-700931C171E6}">
      <dgm:prSet/>
      <dgm:spPr/>
      <dgm:t>
        <a:bodyPr/>
        <a:lstStyle/>
        <a:p>
          <a:endParaRPr lang="en-US"/>
        </a:p>
      </dgm:t>
    </dgm:pt>
    <dgm:pt modelId="{3C170743-DFF9-4737-8F95-7C29D1C1F1D6}" type="sibTrans" cxnId="{0873D878-8E0F-4EA2-BB0E-700931C171E6}">
      <dgm:prSet/>
      <dgm:spPr/>
      <dgm:t>
        <a:bodyPr/>
        <a:lstStyle/>
        <a:p>
          <a:endParaRPr lang="en-US"/>
        </a:p>
      </dgm:t>
    </dgm:pt>
    <dgm:pt modelId="{DE81EFEB-37F8-4FED-9D22-A469293F329B}">
      <dgm:prSet/>
      <dgm:spPr/>
      <dgm:t>
        <a:bodyPr/>
        <a:lstStyle/>
        <a:p>
          <a:pPr rtl="0"/>
          <a:r>
            <a:rPr kumimoji="1" lang="en-US" baseline="0" smtClean="0"/>
            <a:t>Versions ambiguity. </a:t>
          </a:r>
          <a:endParaRPr lang="en-US"/>
        </a:p>
      </dgm:t>
    </dgm:pt>
    <dgm:pt modelId="{4424D16F-3D41-424D-B280-DE153DCD81B8}" type="parTrans" cxnId="{0AB9A8FF-617A-4547-B2A2-9BFC513E823A}">
      <dgm:prSet/>
      <dgm:spPr/>
      <dgm:t>
        <a:bodyPr/>
        <a:lstStyle/>
        <a:p>
          <a:endParaRPr lang="en-US"/>
        </a:p>
      </dgm:t>
    </dgm:pt>
    <dgm:pt modelId="{2F114A5F-DF0A-41BD-A957-412B9E1063D7}" type="sibTrans" cxnId="{0AB9A8FF-617A-4547-B2A2-9BFC513E823A}">
      <dgm:prSet/>
      <dgm:spPr/>
      <dgm:t>
        <a:bodyPr/>
        <a:lstStyle/>
        <a:p>
          <a:endParaRPr lang="en-US"/>
        </a:p>
      </dgm:t>
    </dgm:pt>
    <dgm:pt modelId="{0D879825-8102-428C-94F5-A8A673C9A27D}">
      <dgm:prSet/>
      <dgm:spPr/>
      <dgm:t>
        <a:bodyPr/>
        <a:lstStyle/>
        <a:p>
          <a:pPr rtl="0"/>
          <a:r>
            <a:rPr kumimoji="1" lang="en-US" baseline="0" dirty="0" smtClean="0"/>
            <a:t>Visibility conflict.</a:t>
          </a:r>
          <a:endParaRPr lang="en-US" dirty="0"/>
        </a:p>
      </dgm:t>
    </dgm:pt>
    <dgm:pt modelId="{90180FD5-4F62-485E-A903-B24D254559EB}" type="parTrans" cxnId="{F5C808DA-E4BA-4840-BFC4-D1AEAF96C126}">
      <dgm:prSet/>
      <dgm:spPr/>
      <dgm:t>
        <a:bodyPr/>
        <a:lstStyle/>
        <a:p>
          <a:endParaRPr lang="en-US"/>
        </a:p>
      </dgm:t>
    </dgm:pt>
    <dgm:pt modelId="{147C88B6-07B9-4069-95E8-CDD6CFD31B93}" type="sibTrans" cxnId="{F5C808DA-E4BA-4840-BFC4-D1AEAF96C126}">
      <dgm:prSet/>
      <dgm:spPr/>
      <dgm:t>
        <a:bodyPr/>
        <a:lstStyle/>
        <a:p>
          <a:endParaRPr lang="en-US"/>
        </a:p>
      </dgm:t>
    </dgm:pt>
    <dgm:pt modelId="{9E0EFA5D-3BD0-46B6-80D6-58975AAAF1FB}" type="pres">
      <dgm:prSet presAssocID="{7A1FC207-12B1-49F9-897B-99B73669D946}" presName="linear" presStyleCnt="0">
        <dgm:presLayoutVars>
          <dgm:animLvl val="lvl"/>
          <dgm:resizeHandles val="exact"/>
        </dgm:presLayoutVars>
      </dgm:prSet>
      <dgm:spPr/>
      <dgm:t>
        <a:bodyPr/>
        <a:lstStyle/>
        <a:p>
          <a:endParaRPr lang="en-US"/>
        </a:p>
      </dgm:t>
    </dgm:pt>
    <dgm:pt modelId="{75BCFFB1-A87E-4020-858A-8A10EE98C6C3}" type="pres">
      <dgm:prSet presAssocID="{8EB8715B-7C9B-4BA0-9C82-81AA6EE7F7B8}" presName="parentText" presStyleLbl="node1" presStyleIdx="0" presStyleCnt="2">
        <dgm:presLayoutVars>
          <dgm:chMax val="0"/>
          <dgm:bulletEnabled val="1"/>
        </dgm:presLayoutVars>
      </dgm:prSet>
      <dgm:spPr/>
      <dgm:t>
        <a:bodyPr/>
        <a:lstStyle/>
        <a:p>
          <a:endParaRPr lang="en-US"/>
        </a:p>
      </dgm:t>
    </dgm:pt>
    <dgm:pt modelId="{713C82F4-8157-422E-BD1E-E25C5D201A84}" type="pres">
      <dgm:prSet presAssocID="{9DE8C95B-D11B-4A93-9ACA-018BA3463DF0}" presName="spacer" presStyleCnt="0"/>
      <dgm:spPr/>
    </dgm:pt>
    <dgm:pt modelId="{0AFECDBB-4E0D-4E5D-8552-89F86DBF2865}" type="pres">
      <dgm:prSet presAssocID="{47EC4139-4A93-4DE0-A0B3-5F4DFA4F5173}" presName="parentText" presStyleLbl="node1" presStyleIdx="1" presStyleCnt="2">
        <dgm:presLayoutVars>
          <dgm:chMax val="0"/>
          <dgm:bulletEnabled val="1"/>
        </dgm:presLayoutVars>
      </dgm:prSet>
      <dgm:spPr/>
      <dgm:t>
        <a:bodyPr/>
        <a:lstStyle/>
        <a:p>
          <a:endParaRPr lang="en-US"/>
        </a:p>
      </dgm:t>
    </dgm:pt>
    <dgm:pt modelId="{477D7A71-B316-4055-A5CB-7131F4DE39FE}" type="pres">
      <dgm:prSet presAssocID="{47EC4139-4A93-4DE0-A0B3-5F4DFA4F5173}" presName="childText" presStyleLbl="revTx" presStyleIdx="0" presStyleCnt="1">
        <dgm:presLayoutVars>
          <dgm:bulletEnabled val="1"/>
        </dgm:presLayoutVars>
      </dgm:prSet>
      <dgm:spPr/>
      <dgm:t>
        <a:bodyPr/>
        <a:lstStyle/>
        <a:p>
          <a:endParaRPr lang="en-US"/>
        </a:p>
      </dgm:t>
    </dgm:pt>
  </dgm:ptLst>
  <dgm:cxnLst>
    <dgm:cxn modelId="{469CC834-C24F-4BDE-9F57-381436D0B56A}" type="presOf" srcId="{47EC4139-4A93-4DE0-A0B3-5F4DFA4F5173}" destId="{0AFECDBB-4E0D-4E5D-8552-89F86DBF2865}" srcOrd="0" destOrd="0" presId="urn:microsoft.com/office/officeart/2005/8/layout/vList2"/>
    <dgm:cxn modelId="{100B4D71-DBB2-4C05-B522-8AA55D83401C}" srcId="{7A1FC207-12B1-49F9-897B-99B73669D946}" destId="{47EC4139-4A93-4DE0-A0B3-5F4DFA4F5173}" srcOrd="1" destOrd="0" parTransId="{137AECD7-E2CB-438E-9CB3-9B509BE00F95}" sibTransId="{A02A2F13-792F-4825-8E4A-221865DC2BDB}"/>
    <dgm:cxn modelId="{0AB9A8FF-617A-4547-B2A2-9BFC513E823A}" srcId="{47EC4139-4A93-4DE0-A0B3-5F4DFA4F5173}" destId="{DE81EFEB-37F8-4FED-9D22-A469293F329B}" srcOrd="1" destOrd="0" parTransId="{4424D16F-3D41-424D-B280-DE153DCD81B8}" sibTransId="{2F114A5F-DF0A-41BD-A957-412B9E1063D7}"/>
    <dgm:cxn modelId="{71665ACA-0F3F-4558-8C46-A7A284CEE6DF}" type="presOf" srcId="{DE81EFEB-37F8-4FED-9D22-A469293F329B}" destId="{477D7A71-B316-4055-A5CB-7131F4DE39FE}" srcOrd="0" destOrd="1" presId="urn:microsoft.com/office/officeart/2005/8/layout/vList2"/>
    <dgm:cxn modelId="{0FD098E6-0F32-4576-9129-97881FA63A4F}" type="presOf" srcId="{0D879825-8102-428C-94F5-A8A673C9A27D}" destId="{477D7A71-B316-4055-A5CB-7131F4DE39FE}" srcOrd="0" destOrd="2" presId="urn:microsoft.com/office/officeart/2005/8/layout/vList2"/>
    <dgm:cxn modelId="{4404231F-4114-4D28-9D06-7D9649AE873A}" type="presOf" srcId="{ADA2A846-0962-440E-8809-B70012CACEF7}" destId="{477D7A71-B316-4055-A5CB-7131F4DE39FE}" srcOrd="0" destOrd="0" presId="urn:microsoft.com/office/officeart/2005/8/layout/vList2"/>
    <dgm:cxn modelId="{F5C808DA-E4BA-4840-BFC4-D1AEAF96C126}" srcId="{47EC4139-4A93-4DE0-A0B3-5F4DFA4F5173}" destId="{0D879825-8102-428C-94F5-A8A673C9A27D}" srcOrd="2" destOrd="0" parTransId="{90180FD5-4F62-485E-A903-B24D254559EB}" sibTransId="{147C88B6-07B9-4069-95E8-CDD6CFD31B93}"/>
    <dgm:cxn modelId="{70E6FB26-6405-4E8E-81BA-DD125F4CFF01}" type="presOf" srcId="{8EB8715B-7C9B-4BA0-9C82-81AA6EE7F7B8}" destId="{75BCFFB1-A87E-4020-858A-8A10EE98C6C3}" srcOrd="0" destOrd="0" presId="urn:microsoft.com/office/officeart/2005/8/layout/vList2"/>
    <dgm:cxn modelId="{0873D878-8E0F-4EA2-BB0E-700931C171E6}" srcId="{47EC4139-4A93-4DE0-A0B3-5F4DFA4F5173}" destId="{ADA2A846-0962-440E-8809-B70012CACEF7}" srcOrd="0" destOrd="0" parTransId="{105505C3-7D52-4120-9D23-E77AECDAB21B}" sibTransId="{3C170743-DFF9-4737-8F95-7C29D1C1F1D6}"/>
    <dgm:cxn modelId="{5E82C964-02E1-4325-B4CF-09AB6D8DD9D4}" srcId="{7A1FC207-12B1-49F9-897B-99B73669D946}" destId="{8EB8715B-7C9B-4BA0-9C82-81AA6EE7F7B8}" srcOrd="0" destOrd="0" parTransId="{6C6BF3BF-913C-497B-944C-0149CBBA0989}" sibTransId="{9DE8C95B-D11B-4A93-9ACA-018BA3463DF0}"/>
    <dgm:cxn modelId="{E12A36DE-627B-4805-88E0-2C4D23E7EC5A}" type="presOf" srcId="{7A1FC207-12B1-49F9-897B-99B73669D946}" destId="{9E0EFA5D-3BD0-46B6-80D6-58975AAAF1FB}" srcOrd="0" destOrd="0" presId="urn:microsoft.com/office/officeart/2005/8/layout/vList2"/>
    <dgm:cxn modelId="{BDCB8861-ADE6-4BCF-B049-E87937DB95F7}" type="presParOf" srcId="{9E0EFA5D-3BD0-46B6-80D6-58975AAAF1FB}" destId="{75BCFFB1-A87E-4020-858A-8A10EE98C6C3}" srcOrd="0" destOrd="0" presId="urn:microsoft.com/office/officeart/2005/8/layout/vList2"/>
    <dgm:cxn modelId="{C2AD00A6-3DA3-4A2D-ABBE-C6E91DC92C29}" type="presParOf" srcId="{9E0EFA5D-3BD0-46B6-80D6-58975AAAF1FB}" destId="{713C82F4-8157-422E-BD1E-E25C5D201A84}" srcOrd="1" destOrd="0" presId="urn:microsoft.com/office/officeart/2005/8/layout/vList2"/>
    <dgm:cxn modelId="{DB1F0EBC-63F6-4F5F-8CF3-0678E54F8B8B}" type="presParOf" srcId="{9E0EFA5D-3BD0-46B6-80D6-58975AAAF1FB}" destId="{0AFECDBB-4E0D-4E5D-8552-89F86DBF2865}" srcOrd="2" destOrd="0" presId="urn:microsoft.com/office/officeart/2005/8/layout/vList2"/>
    <dgm:cxn modelId="{B0F57B68-E826-4B8C-B295-6C6A9D153E8C}" type="presParOf" srcId="{9E0EFA5D-3BD0-46B6-80D6-58975AAAF1FB}" destId="{477D7A71-B316-4055-A5CB-7131F4DE39F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AF50F5-A48F-49AF-8915-9D4C60044C0D}"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US"/>
        </a:p>
      </dgm:t>
    </dgm:pt>
    <dgm:pt modelId="{7BDF9B98-5AB6-49EA-8F57-F817D68AB6DC}">
      <dgm:prSet custT="1"/>
      <dgm:spPr/>
      <dgm:t>
        <a:bodyPr/>
        <a:lstStyle/>
        <a:p>
          <a:pPr rtl="0"/>
          <a:r>
            <a:rPr kumimoji="1" lang="en-US" sz="1200" baseline="0" smtClean="0"/>
            <a:t>When we have name clash – the question which is to be addressed is how many copies of foo are in A? </a:t>
          </a:r>
          <a:endParaRPr lang="en-US" sz="1200"/>
        </a:p>
      </dgm:t>
    </dgm:pt>
    <dgm:pt modelId="{9210A992-5FA7-4C69-96DA-CFB0795CEE09}" type="parTrans" cxnId="{B6FF1ED9-08C3-42F2-AB1F-E0C5F95746D7}">
      <dgm:prSet/>
      <dgm:spPr/>
      <dgm:t>
        <a:bodyPr/>
        <a:lstStyle/>
        <a:p>
          <a:endParaRPr lang="en-US"/>
        </a:p>
      </dgm:t>
    </dgm:pt>
    <dgm:pt modelId="{A43C9229-3C94-4336-BA72-95AA70B2B124}" type="sibTrans" cxnId="{B6FF1ED9-08C3-42F2-AB1F-E0C5F95746D7}">
      <dgm:prSet/>
      <dgm:spPr/>
      <dgm:t>
        <a:bodyPr/>
        <a:lstStyle/>
        <a:p>
          <a:endParaRPr lang="en-US"/>
        </a:p>
      </dgm:t>
    </dgm:pt>
    <dgm:pt modelId="{A090CD4B-2B20-4681-8F53-BD7011A31B8F}">
      <dgm:prSet custT="1"/>
      <dgm:spPr/>
      <dgm:t>
        <a:bodyPr/>
        <a:lstStyle/>
        <a:p>
          <a:pPr rtl="0"/>
          <a:r>
            <a:rPr kumimoji="1" lang="en-US" sz="1200" baseline="0" smtClean="0"/>
            <a:t>if foo from B and foo from C is the same feature then there will be only 1 feature foo in A – that feature. The same means they both have the same origin and seed and the same signature and body for routines. </a:t>
          </a:r>
          <a:endParaRPr lang="en-US" sz="1200"/>
        </a:p>
      </dgm:t>
    </dgm:pt>
    <dgm:pt modelId="{3B6CE067-7AD8-4466-851B-DBB80CF2A667}" type="parTrans" cxnId="{CEF6F903-8476-40C8-A457-A29E1D96B881}">
      <dgm:prSet/>
      <dgm:spPr/>
      <dgm:t>
        <a:bodyPr/>
        <a:lstStyle/>
        <a:p>
          <a:endParaRPr lang="en-US"/>
        </a:p>
      </dgm:t>
    </dgm:pt>
    <dgm:pt modelId="{DD41E151-7108-4050-B44D-B7FA984A121C}" type="sibTrans" cxnId="{CEF6F903-8476-40C8-A457-A29E1D96B881}">
      <dgm:prSet/>
      <dgm:spPr/>
      <dgm:t>
        <a:bodyPr/>
        <a:lstStyle/>
        <a:p>
          <a:endParaRPr lang="en-US"/>
        </a:p>
      </dgm:t>
    </dgm:pt>
    <dgm:pt modelId="{5D49D87B-9E67-48EE-B8F7-146D7DE2688C}">
      <dgm:prSet custT="1"/>
      <dgm:spPr/>
      <dgm:t>
        <a:bodyPr/>
        <a:lstStyle/>
        <a:p>
          <a:pPr rtl="0"/>
          <a:r>
            <a:rPr kumimoji="1" lang="en-US" sz="1200" baseline="0" smtClean="0"/>
            <a:t>Otherwise we will have 2 features foo – and the name foo is overloaded.</a:t>
          </a:r>
          <a:endParaRPr lang="en-US" sz="1200"/>
        </a:p>
      </dgm:t>
    </dgm:pt>
    <dgm:pt modelId="{97BDCA8B-B43F-4499-9E25-92D1C5B38383}" type="parTrans" cxnId="{5BE12601-6E80-489D-81F4-26A6AF3A17F0}">
      <dgm:prSet/>
      <dgm:spPr/>
      <dgm:t>
        <a:bodyPr/>
        <a:lstStyle/>
        <a:p>
          <a:endParaRPr lang="en-US"/>
        </a:p>
      </dgm:t>
    </dgm:pt>
    <dgm:pt modelId="{DAD4837F-A01E-456F-9E7F-945EA7B7AD8C}" type="sibTrans" cxnId="{5BE12601-6E80-489D-81F4-26A6AF3A17F0}">
      <dgm:prSet/>
      <dgm:spPr/>
      <dgm:t>
        <a:bodyPr/>
        <a:lstStyle/>
        <a:p>
          <a:endParaRPr lang="en-US"/>
        </a:p>
      </dgm:t>
    </dgm:pt>
    <dgm:pt modelId="{4E5CA0B4-AC54-42BF-A384-8F6B7CF14B5A}">
      <dgm:prSet custT="1"/>
      <dgm:spPr/>
      <dgm:t>
        <a:bodyPr/>
        <a:lstStyle/>
        <a:p>
          <a:pPr rtl="0"/>
          <a:r>
            <a:rPr kumimoji="1" lang="en-US" sz="1200" baseline="0" smtClean="0"/>
            <a:t>Code a: A; a.foo (&lt;parameters&gt;) can be ambiguous feature call or resolved successfully depending on combinations of &lt;S1&gt;&lt;B1&gt;&lt;S2&gt;&lt;B2&gt;</a:t>
          </a:r>
          <a:endParaRPr lang="en-US" sz="1200"/>
        </a:p>
      </dgm:t>
    </dgm:pt>
    <dgm:pt modelId="{DBD309A5-B045-4B7A-8055-5AFFDBA6048C}" type="parTrans" cxnId="{28A3FEF1-72AF-417B-B6A4-B0AC3A7989B7}">
      <dgm:prSet/>
      <dgm:spPr/>
      <dgm:t>
        <a:bodyPr/>
        <a:lstStyle/>
        <a:p>
          <a:endParaRPr lang="en-US"/>
        </a:p>
      </dgm:t>
    </dgm:pt>
    <dgm:pt modelId="{B67451F2-58A6-4865-ACDC-C2E60B51FDA5}" type="sibTrans" cxnId="{28A3FEF1-72AF-417B-B6A4-B0AC3A7989B7}">
      <dgm:prSet/>
      <dgm:spPr/>
      <dgm:t>
        <a:bodyPr/>
        <a:lstStyle/>
        <a:p>
          <a:endParaRPr lang="en-US"/>
        </a:p>
      </dgm:t>
    </dgm:pt>
    <dgm:pt modelId="{8CBFBBBF-2786-4AE7-899B-4F7F8558A237}">
      <dgm:prSet custT="1"/>
      <dgm:spPr/>
      <dgm:t>
        <a:bodyPr/>
        <a:lstStyle/>
        <a:p>
          <a:pPr rtl="0"/>
          <a:r>
            <a:rPr kumimoji="1" lang="en-US" sz="1200" baseline="0" smtClean="0"/>
            <a:t>Note if we do not call the ambiguous feature then the code is valid and can work! So, we are not going to verify the full correctness of inheritance graph and every unit – we verify usage of features of units. If usage (feature call) can be verified then the program is correct. The only check to be done that inheritance graph has no cycles.</a:t>
          </a:r>
          <a:endParaRPr lang="en-US" sz="1200"/>
        </a:p>
      </dgm:t>
    </dgm:pt>
    <dgm:pt modelId="{9F367AFE-CEAE-4FBF-8C5C-1DC803438617}" type="parTrans" cxnId="{FED43E83-1F9F-4750-8F72-40F776F9396A}">
      <dgm:prSet/>
      <dgm:spPr/>
      <dgm:t>
        <a:bodyPr/>
        <a:lstStyle/>
        <a:p>
          <a:endParaRPr lang="en-US"/>
        </a:p>
      </dgm:t>
    </dgm:pt>
    <dgm:pt modelId="{84C09874-E503-4423-906D-514CDDB52D01}" type="sibTrans" cxnId="{FED43E83-1F9F-4750-8F72-40F776F9396A}">
      <dgm:prSet/>
      <dgm:spPr/>
      <dgm:t>
        <a:bodyPr/>
        <a:lstStyle/>
        <a:p>
          <a:endParaRPr lang="en-US"/>
        </a:p>
      </dgm:t>
    </dgm:pt>
    <dgm:pt modelId="{C4EAFD8C-118B-4EF1-BA08-4E61EAB5424B}" type="pres">
      <dgm:prSet presAssocID="{7CAF50F5-A48F-49AF-8915-9D4C60044C0D}" presName="linear" presStyleCnt="0">
        <dgm:presLayoutVars>
          <dgm:animLvl val="lvl"/>
          <dgm:resizeHandles val="exact"/>
        </dgm:presLayoutVars>
      </dgm:prSet>
      <dgm:spPr/>
      <dgm:t>
        <a:bodyPr/>
        <a:lstStyle/>
        <a:p>
          <a:endParaRPr lang="en-US"/>
        </a:p>
      </dgm:t>
    </dgm:pt>
    <dgm:pt modelId="{8F77F673-4752-4074-9BDD-7176A0EA76E1}" type="pres">
      <dgm:prSet presAssocID="{7BDF9B98-5AB6-49EA-8F57-F817D68AB6DC}" presName="parentText" presStyleLbl="node1" presStyleIdx="0" presStyleCnt="5">
        <dgm:presLayoutVars>
          <dgm:chMax val="0"/>
          <dgm:bulletEnabled val="1"/>
        </dgm:presLayoutVars>
      </dgm:prSet>
      <dgm:spPr/>
      <dgm:t>
        <a:bodyPr/>
        <a:lstStyle/>
        <a:p>
          <a:endParaRPr lang="en-US"/>
        </a:p>
      </dgm:t>
    </dgm:pt>
    <dgm:pt modelId="{2C7D13DC-14EA-4C84-8D7F-1E964944A80A}" type="pres">
      <dgm:prSet presAssocID="{A43C9229-3C94-4336-BA72-95AA70B2B124}" presName="spacer" presStyleCnt="0"/>
      <dgm:spPr/>
    </dgm:pt>
    <dgm:pt modelId="{AB1B87C7-F0E5-4EA0-9E40-FA70A88CDD02}" type="pres">
      <dgm:prSet presAssocID="{A090CD4B-2B20-4681-8F53-BD7011A31B8F}" presName="parentText" presStyleLbl="node1" presStyleIdx="1" presStyleCnt="5">
        <dgm:presLayoutVars>
          <dgm:chMax val="0"/>
          <dgm:bulletEnabled val="1"/>
        </dgm:presLayoutVars>
      </dgm:prSet>
      <dgm:spPr/>
      <dgm:t>
        <a:bodyPr/>
        <a:lstStyle/>
        <a:p>
          <a:endParaRPr lang="en-US"/>
        </a:p>
      </dgm:t>
    </dgm:pt>
    <dgm:pt modelId="{759F26B2-3895-4C7D-AC86-80EF6781BD21}" type="pres">
      <dgm:prSet presAssocID="{DD41E151-7108-4050-B44D-B7FA984A121C}" presName="spacer" presStyleCnt="0"/>
      <dgm:spPr/>
    </dgm:pt>
    <dgm:pt modelId="{492D0498-2116-4575-9D36-C293D4417247}" type="pres">
      <dgm:prSet presAssocID="{5D49D87B-9E67-48EE-B8F7-146D7DE2688C}" presName="parentText" presStyleLbl="node1" presStyleIdx="2" presStyleCnt="5">
        <dgm:presLayoutVars>
          <dgm:chMax val="0"/>
          <dgm:bulletEnabled val="1"/>
        </dgm:presLayoutVars>
      </dgm:prSet>
      <dgm:spPr/>
      <dgm:t>
        <a:bodyPr/>
        <a:lstStyle/>
        <a:p>
          <a:endParaRPr lang="en-US"/>
        </a:p>
      </dgm:t>
    </dgm:pt>
    <dgm:pt modelId="{66E11E45-8DA2-42B4-8CA3-A1B1AF0B10AA}" type="pres">
      <dgm:prSet presAssocID="{DAD4837F-A01E-456F-9E7F-945EA7B7AD8C}" presName="spacer" presStyleCnt="0"/>
      <dgm:spPr/>
    </dgm:pt>
    <dgm:pt modelId="{CFF92563-193C-4DBA-BBB7-62BEA2562A9D}" type="pres">
      <dgm:prSet presAssocID="{4E5CA0B4-AC54-42BF-A384-8F6B7CF14B5A}" presName="parentText" presStyleLbl="node1" presStyleIdx="3" presStyleCnt="5">
        <dgm:presLayoutVars>
          <dgm:chMax val="0"/>
          <dgm:bulletEnabled val="1"/>
        </dgm:presLayoutVars>
      </dgm:prSet>
      <dgm:spPr/>
      <dgm:t>
        <a:bodyPr/>
        <a:lstStyle/>
        <a:p>
          <a:endParaRPr lang="en-US"/>
        </a:p>
      </dgm:t>
    </dgm:pt>
    <dgm:pt modelId="{B2AD3981-173B-4CDB-992C-E79B8AE50394}" type="pres">
      <dgm:prSet presAssocID="{B67451F2-58A6-4865-ACDC-C2E60B51FDA5}" presName="spacer" presStyleCnt="0"/>
      <dgm:spPr/>
    </dgm:pt>
    <dgm:pt modelId="{30CB0745-4F8B-42AE-AD14-4F107C7516B7}" type="pres">
      <dgm:prSet presAssocID="{8CBFBBBF-2786-4AE7-899B-4F7F8558A237}" presName="parentText" presStyleLbl="node1" presStyleIdx="4" presStyleCnt="5">
        <dgm:presLayoutVars>
          <dgm:chMax val="0"/>
          <dgm:bulletEnabled val="1"/>
        </dgm:presLayoutVars>
      </dgm:prSet>
      <dgm:spPr/>
      <dgm:t>
        <a:bodyPr/>
        <a:lstStyle/>
        <a:p>
          <a:endParaRPr lang="en-US"/>
        </a:p>
      </dgm:t>
    </dgm:pt>
  </dgm:ptLst>
  <dgm:cxnLst>
    <dgm:cxn modelId="{F9D66288-3ECA-4B41-BF37-F62B7B1AC513}" type="presOf" srcId="{A090CD4B-2B20-4681-8F53-BD7011A31B8F}" destId="{AB1B87C7-F0E5-4EA0-9E40-FA70A88CDD02}" srcOrd="0" destOrd="0" presId="urn:microsoft.com/office/officeart/2005/8/layout/vList2"/>
    <dgm:cxn modelId="{7B3239AB-188B-4240-BFC4-B7516A7C7524}" type="presOf" srcId="{4E5CA0B4-AC54-42BF-A384-8F6B7CF14B5A}" destId="{CFF92563-193C-4DBA-BBB7-62BEA2562A9D}" srcOrd="0" destOrd="0" presId="urn:microsoft.com/office/officeart/2005/8/layout/vList2"/>
    <dgm:cxn modelId="{97B86B18-0299-457F-A2AB-DC50A4C3C898}" type="presOf" srcId="{8CBFBBBF-2786-4AE7-899B-4F7F8558A237}" destId="{30CB0745-4F8B-42AE-AD14-4F107C7516B7}" srcOrd="0" destOrd="0" presId="urn:microsoft.com/office/officeart/2005/8/layout/vList2"/>
    <dgm:cxn modelId="{5BE12601-6E80-489D-81F4-26A6AF3A17F0}" srcId="{7CAF50F5-A48F-49AF-8915-9D4C60044C0D}" destId="{5D49D87B-9E67-48EE-B8F7-146D7DE2688C}" srcOrd="2" destOrd="0" parTransId="{97BDCA8B-B43F-4499-9E25-92D1C5B38383}" sibTransId="{DAD4837F-A01E-456F-9E7F-945EA7B7AD8C}"/>
    <dgm:cxn modelId="{FCA56CFF-A261-4380-8509-CF402FAD92E3}" type="presOf" srcId="{7BDF9B98-5AB6-49EA-8F57-F817D68AB6DC}" destId="{8F77F673-4752-4074-9BDD-7176A0EA76E1}" srcOrd="0" destOrd="0" presId="urn:microsoft.com/office/officeart/2005/8/layout/vList2"/>
    <dgm:cxn modelId="{CEF6F903-8476-40C8-A457-A29E1D96B881}" srcId="{7CAF50F5-A48F-49AF-8915-9D4C60044C0D}" destId="{A090CD4B-2B20-4681-8F53-BD7011A31B8F}" srcOrd="1" destOrd="0" parTransId="{3B6CE067-7AD8-4466-851B-DBB80CF2A667}" sibTransId="{DD41E151-7108-4050-B44D-B7FA984A121C}"/>
    <dgm:cxn modelId="{29B8A1EF-00A5-4D0A-9E76-EB3AC1B551D2}" type="presOf" srcId="{7CAF50F5-A48F-49AF-8915-9D4C60044C0D}" destId="{C4EAFD8C-118B-4EF1-BA08-4E61EAB5424B}" srcOrd="0" destOrd="0" presId="urn:microsoft.com/office/officeart/2005/8/layout/vList2"/>
    <dgm:cxn modelId="{BFC0D89E-B99E-403D-B324-5AC5C01039AA}" type="presOf" srcId="{5D49D87B-9E67-48EE-B8F7-146D7DE2688C}" destId="{492D0498-2116-4575-9D36-C293D4417247}" srcOrd="0" destOrd="0" presId="urn:microsoft.com/office/officeart/2005/8/layout/vList2"/>
    <dgm:cxn modelId="{28A3FEF1-72AF-417B-B6A4-B0AC3A7989B7}" srcId="{7CAF50F5-A48F-49AF-8915-9D4C60044C0D}" destId="{4E5CA0B4-AC54-42BF-A384-8F6B7CF14B5A}" srcOrd="3" destOrd="0" parTransId="{DBD309A5-B045-4B7A-8055-5AFFDBA6048C}" sibTransId="{B67451F2-58A6-4865-ACDC-C2E60B51FDA5}"/>
    <dgm:cxn modelId="{B6FF1ED9-08C3-42F2-AB1F-E0C5F95746D7}" srcId="{7CAF50F5-A48F-49AF-8915-9D4C60044C0D}" destId="{7BDF9B98-5AB6-49EA-8F57-F817D68AB6DC}" srcOrd="0" destOrd="0" parTransId="{9210A992-5FA7-4C69-96DA-CFB0795CEE09}" sibTransId="{A43C9229-3C94-4336-BA72-95AA70B2B124}"/>
    <dgm:cxn modelId="{FED43E83-1F9F-4750-8F72-40F776F9396A}" srcId="{7CAF50F5-A48F-49AF-8915-9D4C60044C0D}" destId="{8CBFBBBF-2786-4AE7-899B-4F7F8558A237}" srcOrd="4" destOrd="0" parTransId="{9F367AFE-CEAE-4FBF-8C5C-1DC803438617}" sibTransId="{84C09874-E503-4423-906D-514CDDB52D01}"/>
    <dgm:cxn modelId="{8D173312-48A3-4917-9E05-9B1D68BBF3C8}" type="presParOf" srcId="{C4EAFD8C-118B-4EF1-BA08-4E61EAB5424B}" destId="{8F77F673-4752-4074-9BDD-7176A0EA76E1}" srcOrd="0" destOrd="0" presId="urn:microsoft.com/office/officeart/2005/8/layout/vList2"/>
    <dgm:cxn modelId="{877AB4AF-EA43-4698-A260-CCAE7090BBBA}" type="presParOf" srcId="{C4EAFD8C-118B-4EF1-BA08-4E61EAB5424B}" destId="{2C7D13DC-14EA-4C84-8D7F-1E964944A80A}" srcOrd="1" destOrd="0" presId="urn:microsoft.com/office/officeart/2005/8/layout/vList2"/>
    <dgm:cxn modelId="{1ABF4F12-5D68-42DE-912B-86ACDAAB7090}" type="presParOf" srcId="{C4EAFD8C-118B-4EF1-BA08-4E61EAB5424B}" destId="{AB1B87C7-F0E5-4EA0-9E40-FA70A88CDD02}" srcOrd="2" destOrd="0" presId="urn:microsoft.com/office/officeart/2005/8/layout/vList2"/>
    <dgm:cxn modelId="{017FCFC4-6158-45E1-98F7-25074F9C1525}" type="presParOf" srcId="{C4EAFD8C-118B-4EF1-BA08-4E61EAB5424B}" destId="{759F26B2-3895-4C7D-AC86-80EF6781BD21}" srcOrd="3" destOrd="0" presId="urn:microsoft.com/office/officeart/2005/8/layout/vList2"/>
    <dgm:cxn modelId="{07D60D09-D3F1-422B-A5B5-0C396D3C07BF}" type="presParOf" srcId="{C4EAFD8C-118B-4EF1-BA08-4E61EAB5424B}" destId="{492D0498-2116-4575-9D36-C293D4417247}" srcOrd="4" destOrd="0" presId="urn:microsoft.com/office/officeart/2005/8/layout/vList2"/>
    <dgm:cxn modelId="{161DF8AC-9D7F-4030-BAAE-6F060163976B}" type="presParOf" srcId="{C4EAFD8C-118B-4EF1-BA08-4E61EAB5424B}" destId="{66E11E45-8DA2-42B4-8CA3-A1B1AF0B10AA}" srcOrd="5" destOrd="0" presId="urn:microsoft.com/office/officeart/2005/8/layout/vList2"/>
    <dgm:cxn modelId="{6AF85B2F-35D2-4AC3-A669-8319F55E917F}" type="presParOf" srcId="{C4EAFD8C-118B-4EF1-BA08-4E61EAB5424B}" destId="{CFF92563-193C-4DBA-BBB7-62BEA2562A9D}" srcOrd="6" destOrd="0" presId="urn:microsoft.com/office/officeart/2005/8/layout/vList2"/>
    <dgm:cxn modelId="{4E73BCB9-2BCC-40A3-9B1D-141CB3CEDD31}" type="presParOf" srcId="{C4EAFD8C-118B-4EF1-BA08-4E61EAB5424B}" destId="{B2AD3981-173B-4CDB-992C-E79B8AE50394}" srcOrd="7" destOrd="0" presId="urn:microsoft.com/office/officeart/2005/8/layout/vList2"/>
    <dgm:cxn modelId="{24860EE0-BC30-4391-9F2F-AC879C3FE796}" type="presParOf" srcId="{C4EAFD8C-118B-4EF1-BA08-4E61EAB5424B}" destId="{30CB0745-4F8B-42AE-AD14-4F107C7516B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CA01B-093C-40F9-96FF-ACCDB2465D6F}">
      <dsp:nvSpPr>
        <dsp:cNvPr id="0" name=""/>
        <dsp:cNvSpPr/>
      </dsp:nvSpPr>
      <dsp:spPr>
        <a:xfrm>
          <a:off x="0" y="846"/>
          <a:ext cx="8289094" cy="66168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kern="1200" baseline="0" smtClean="0"/>
            <a:t>Introduction</a:t>
          </a:r>
          <a:endParaRPr lang="en-US" sz="2800" kern="1200"/>
        </a:p>
      </dsp:txBody>
      <dsp:txXfrm>
        <a:off x="32301" y="33147"/>
        <a:ext cx="8224492" cy="597087"/>
      </dsp:txXfrm>
    </dsp:sp>
    <dsp:sp modelId="{C43D443F-9BF9-413E-867E-89FCD12EA13D}">
      <dsp:nvSpPr>
        <dsp:cNvPr id="0" name=""/>
        <dsp:cNvSpPr/>
      </dsp:nvSpPr>
      <dsp:spPr>
        <a:xfrm>
          <a:off x="0" y="676823"/>
          <a:ext cx="8289094" cy="66168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kern="1200" baseline="0" smtClean="0"/>
            <a:t>Inheritance models overview</a:t>
          </a:r>
          <a:endParaRPr lang="en-US" sz="2800" kern="1200"/>
        </a:p>
      </dsp:txBody>
      <dsp:txXfrm>
        <a:off x="32301" y="709124"/>
        <a:ext cx="8224492" cy="597087"/>
      </dsp:txXfrm>
    </dsp:sp>
    <dsp:sp modelId="{A65EB75B-3F60-4174-A6F4-2165E8BC75A0}">
      <dsp:nvSpPr>
        <dsp:cNvPr id="0" name=""/>
        <dsp:cNvSpPr/>
      </dsp:nvSpPr>
      <dsp:spPr>
        <a:xfrm>
          <a:off x="0" y="1352800"/>
          <a:ext cx="8289094" cy="66168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kern="1200" baseline="0" smtClean="0"/>
            <a:t>Alternative approach to inheritance</a:t>
          </a:r>
          <a:endParaRPr lang="en-US" sz="2800" kern="1200"/>
        </a:p>
      </dsp:txBody>
      <dsp:txXfrm>
        <a:off x="32301" y="1385101"/>
        <a:ext cx="8224492" cy="597087"/>
      </dsp:txXfrm>
    </dsp:sp>
    <dsp:sp modelId="{A8187DEC-38F2-430B-9CDC-0EEE88584BAB}">
      <dsp:nvSpPr>
        <dsp:cNvPr id="0" name=""/>
        <dsp:cNvSpPr/>
      </dsp:nvSpPr>
      <dsp:spPr>
        <a:xfrm>
          <a:off x="0" y="2028778"/>
          <a:ext cx="8289094" cy="66168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kern="1200" baseline="0" smtClean="0"/>
            <a:t>Summary</a:t>
          </a:r>
          <a:endParaRPr lang="en-US" sz="2800" kern="1200"/>
        </a:p>
      </dsp:txBody>
      <dsp:txXfrm>
        <a:off x="32301" y="2061079"/>
        <a:ext cx="8224492" cy="5970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62D67-EED9-4003-B396-8EA7F1E3BFF5}">
      <dsp:nvSpPr>
        <dsp:cNvPr id="0" name=""/>
        <dsp:cNvSpPr/>
      </dsp:nvSpPr>
      <dsp:spPr>
        <a:xfrm>
          <a:off x="0" y="244204"/>
          <a:ext cx="9005454" cy="1164771"/>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kumimoji="1" lang="en-US" sz="2100" kern="1200" baseline="0" smtClean="0"/>
            <a:t>Brief overview of existing approaches to inheritance given</a:t>
          </a:r>
          <a:endParaRPr lang="en-US" sz="2100" kern="1200"/>
        </a:p>
      </dsp:txBody>
      <dsp:txXfrm>
        <a:off x="56859" y="301063"/>
        <a:ext cx="8891736" cy="1051053"/>
      </dsp:txXfrm>
    </dsp:sp>
    <dsp:sp modelId="{AF335938-3168-4ECA-941A-DDB01F0F7CEB}">
      <dsp:nvSpPr>
        <dsp:cNvPr id="0" name=""/>
        <dsp:cNvSpPr/>
      </dsp:nvSpPr>
      <dsp:spPr>
        <a:xfrm>
          <a:off x="0" y="1469456"/>
          <a:ext cx="9005454" cy="1164771"/>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kumimoji="1" lang="en-US" sz="2100" kern="1200" baseline="0" smtClean="0"/>
            <a:t>Alternatives approach to inheritance presented, which combines power and generalization of multiple inheritance and at the same time avoiding complications of existing approaches. </a:t>
          </a:r>
          <a:endParaRPr lang="en-US" sz="2100" kern="1200"/>
        </a:p>
      </dsp:txBody>
      <dsp:txXfrm>
        <a:off x="56859" y="1526315"/>
        <a:ext cx="8891736" cy="1051053"/>
      </dsp:txXfrm>
    </dsp:sp>
    <dsp:sp modelId="{3241AB31-7928-49AA-98AA-8DEE5B5602C5}">
      <dsp:nvSpPr>
        <dsp:cNvPr id="0" name=""/>
        <dsp:cNvSpPr/>
      </dsp:nvSpPr>
      <dsp:spPr>
        <a:xfrm>
          <a:off x="0" y="2634227"/>
          <a:ext cx="9005454" cy="1369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923"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kumimoji="1" lang="en-US" sz="1800" kern="1200" baseline="0" dirty="0" smtClean="0"/>
            <a:t>The key thing is whether compiler can resolve feature call or not! The unit may have arbitrary number of conflicting versions of the feature under one name. </a:t>
          </a:r>
          <a:endParaRPr lang="en-US" sz="1800" kern="1200" dirty="0"/>
        </a:p>
        <a:p>
          <a:pPr marL="171450" lvl="1" indent="-171450" algn="l" defTabSz="800100" rtl="0">
            <a:lnSpc>
              <a:spcPct val="90000"/>
            </a:lnSpc>
            <a:spcBef>
              <a:spcPct val="0"/>
            </a:spcBef>
            <a:spcAft>
              <a:spcPct val="20000"/>
            </a:spcAft>
            <a:buChar char="••"/>
          </a:pPr>
          <a:r>
            <a:rPr kumimoji="1" lang="en-US" sz="1800" kern="1200" baseline="0" dirty="0" smtClean="0"/>
            <a:t>So, this inheritance may be called potentially conflicting inheritance with overloading and overriding.</a:t>
          </a:r>
          <a:endParaRPr lang="en-US" sz="1800" kern="1200" dirty="0"/>
        </a:p>
      </dsp:txBody>
      <dsp:txXfrm>
        <a:off x="0" y="2634227"/>
        <a:ext cx="9005454" cy="1369305"/>
      </dsp:txXfrm>
    </dsp:sp>
    <dsp:sp modelId="{0EE9D303-D2BE-4441-AD11-31A88E791C36}">
      <dsp:nvSpPr>
        <dsp:cNvPr id="0" name=""/>
        <dsp:cNvSpPr/>
      </dsp:nvSpPr>
      <dsp:spPr>
        <a:xfrm>
          <a:off x="0" y="4003532"/>
          <a:ext cx="9005454" cy="1164771"/>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kumimoji="1" lang="en-US" sz="2100" kern="1200" baseline="0" smtClean="0"/>
            <a:t>Next steps is practical proof of concept </a:t>
          </a:r>
          <a:r>
            <a:rPr kumimoji="1" lang="en-US" sz="2100" kern="1200" baseline="0" smtClean="0">
              <a:sym typeface="Wingdings"/>
            </a:rPr>
            <a:t></a:t>
          </a:r>
          <a:endParaRPr lang="en-US" sz="2100" kern="1200"/>
        </a:p>
      </dsp:txBody>
      <dsp:txXfrm>
        <a:off x="56859" y="4060391"/>
        <a:ext cx="8891736" cy="1051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14534-4F1F-42D6-A108-57DD25136DE6}">
      <dsp:nvSpPr>
        <dsp:cNvPr id="0" name=""/>
        <dsp:cNvSpPr/>
      </dsp:nvSpPr>
      <dsp:spPr>
        <a:xfrm>
          <a:off x="0" y="1926"/>
          <a:ext cx="4572000" cy="8611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Virtual functions &amp; overriding</a:t>
          </a:r>
          <a:endParaRPr lang="en-US" sz="1600" kern="1200" dirty="0"/>
        </a:p>
      </dsp:txBody>
      <dsp:txXfrm>
        <a:off x="42036" y="43962"/>
        <a:ext cx="4487928" cy="777048"/>
      </dsp:txXfrm>
    </dsp:sp>
    <dsp:sp modelId="{913907B3-F247-443F-86B3-317723D73B5D}">
      <dsp:nvSpPr>
        <dsp:cNvPr id="0" name=""/>
        <dsp:cNvSpPr/>
      </dsp:nvSpPr>
      <dsp:spPr>
        <a:xfrm>
          <a:off x="0" y="995527"/>
          <a:ext cx="4572000" cy="8611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The notion of “</a:t>
          </a:r>
          <a:r>
            <a:rPr lang="en-US" sz="1600" kern="1200" dirty="0" err="1" smtClean="0"/>
            <a:t>subobject</a:t>
          </a:r>
          <a:r>
            <a:rPr lang="en-US" sz="1600" kern="1200" dirty="0" smtClean="0"/>
            <a:t>”</a:t>
          </a:r>
          <a:endParaRPr lang="en-US" sz="1600" kern="1200" dirty="0"/>
        </a:p>
      </dsp:txBody>
      <dsp:txXfrm>
        <a:off x="42036" y="1037563"/>
        <a:ext cx="4487928" cy="7770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6CEB7-E4F7-426C-BAC4-FD1C82D9CA29}">
      <dsp:nvSpPr>
        <dsp:cNvPr id="0" name=""/>
        <dsp:cNvSpPr/>
      </dsp:nvSpPr>
      <dsp:spPr>
        <a:xfrm>
          <a:off x="0" y="3675"/>
          <a:ext cx="4286001" cy="63026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Multiple inheritance</a:t>
          </a:r>
          <a:endParaRPr lang="en-US" sz="1600" kern="1200" dirty="0"/>
        </a:p>
      </dsp:txBody>
      <dsp:txXfrm>
        <a:off x="30767" y="34442"/>
        <a:ext cx="4224467" cy="568730"/>
      </dsp:txXfrm>
    </dsp:sp>
    <dsp:sp modelId="{4FF8F279-935C-47AE-9639-BCF0F0DD33D6}">
      <dsp:nvSpPr>
        <dsp:cNvPr id="0" name=""/>
        <dsp:cNvSpPr/>
      </dsp:nvSpPr>
      <dsp:spPr>
        <a:xfrm>
          <a:off x="0" y="671380"/>
          <a:ext cx="4286001" cy="63026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Virtual base classes &amp; virtual inheritance</a:t>
          </a:r>
          <a:endParaRPr lang="en-US" sz="1600" kern="1200" dirty="0"/>
        </a:p>
      </dsp:txBody>
      <dsp:txXfrm>
        <a:off x="30767" y="702147"/>
        <a:ext cx="4224467" cy="568730"/>
      </dsp:txXfrm>
    </dsp:sp>
    <dsp:sp modelId="{55D6E546-9AA9-49B3-B04E-63443D8B5B72}">
      <dsp:nvSpPr>
        <dsp:cNvPr id="0" name=""/>
        <dsp:cNvSpPr/>
      </dsp:nvSpPr>
      <dsp:spPr>
        <a:xfrm>
          <a:off x="0" y="1339084"/>
          <a:ext cx="4286001" cy="63026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Abstract classes</a:t>
          </a:r>
          <a:endParaRPr lang="en-US" sz="1600" kern="1200"/>
        </a:p>
      </dsp:txBody>
      <dsp:txXfrm>
        <a:off x="30767" y="1369851"/>
        <a:ext cx="4224467" cy="5687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3356D-7FDE-40D8-82E4-5CF6450C9D39}">
      <dsp:nvSpPr>
        <dsp:cNvPr id="0" name=""/>
        <dsp:cNvSpPr/>
      </dsp:nvSpPr>
      <dsp:spPr>
        <a:xfrm>
          <a:off x="0" y="11316"/>
          <a:ext cx="5518576" cy="40774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smtClean="0"/>
            <a:t>Single inheritance for classes </a:t>
          </a:r>
          <a:endParaRPr lang="en-US" sz="1700" kern="1200" dirty="0"/>
        </a:p>
      </dsp:txBody>
      <dsp:txXfrm>
        <a:off x="19904" y="31220"/>
        <a:ext cx="5478768" cy="367937"/>
      </dsp:txXfrm>
    </dsp:sp>
    <dsp:sp modelId="{71C77678-A91F-4D70-85C2-E61146BC50E1}">
      <dsp:nvSpPr>
        <dsp:cNvPr id="0" name=""/>
        <dsp:cNvSpPr/>
      </dsp:nvSpPr>
      <dsp:spPr>
        <a:xfrm>
          <a:off x="0" y="468021"/>
          <a:ext cx="5518576" cy="40774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smtClean="0"/>
            <a:t>Multiple inheritance for interfaces</a:t>
          </a:r>
          <a:endParaRPr lang="en-US" sz="1700" kern="1200" dirty="0"/>
        </a:p>
      </dsp:txBody>
      <dsp:txXfrm>
        <a:off x="19904" y="487925"/>
        <a:ext cx="5478768" cy="367937"/>
      </dsp:txXfrm>
    </dsp:sp>
    <dsp:sp modelId="{D165009B-6610-40E2-BE8E-6D0CB18A0411}">
      <dsp:nvSpPr>
        <dsp:cNvPr id="0" name=""/>
        <dsp:cNvSpPr/>
      </dsp:nvSpPr>
      <dsp:spPr>
        <a:xfrm>
          <a:off x="0" y="924726"/>
          <a:ext cx="5518576" cy="40774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Abstract classes</a:t>
          </a:r>
          <a:endParaRPr lang="en-US" sz="1700" kern="1200"/>
        </a:p>
      </dsp:txBody>
      <dsp:txXfrm>
        <a:off x="19904" y="944630"/>
        <a:ext cx="5478768" cy="367937"/>
      </dsp:txXfrm>
    </dsp:sp>
    <dsp:sp modelId="{3B8053A3-593A-4CCA-930A-74817968649B}">
      <dsp:nvSpPr>
        <dsp:cNvPr id="0" name=""/>
        <dsp:cNvSpPr/>
      </dsp:nvSpPr>
      <dsp:spPr>
        <a:xfrm>
          <a:off x="0" y="1381431"/>
          <a:ext cx="5518576" cy="40774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Virtual functions &amp; overriding</a:t>
          </a:r>
          <a:endParaRPr lang="en-US" sz="1700" kern="1200"/>
        </a:p>
      </dsp:txBody>
      <dsp:txXfrm>
        <a:off x="19904" y="1401335"/>
        <a:ext cx="5478768" cy="367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EDB90-36C9-4F95-86A0-0719AB2A0683}">
      <dsp:nvSpPr>
        <dsp:cNvPr id="0" name=""/>
        <dsp:cNvSpPr/>
      </dsp:nvSpPr>
      <dsp:spPr>
        <a:xfrm>
          <a:off x="0" y="55052"/>
          <a:ext cx="8557340" cy="6236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1" kern="1200" smtClean="0"/>
            <a:t>Zonnon Model</a:t>
          </a:r>
          <a:endParaRPr lang="en-US" sz="2600" kern="1200"/>
        </a:p>
      </dsp:txBody>
      <dsp:txXfrm>
        <a:off x="30442" y="85494"/>
        <a:ext cx="8496456" cy="562726"/>
      </dsp:txXfrm>
    </dsp:sp>
    <dsp:sp modelId="{69EF3A0D-F6FA-4073-80B4-F20FFEB9503A}">
      <dsp:nvSpPr>
        <dsp:cNvPr id="0" name=""/>
        <dsp:cNvSpPr/>
      </dsp:nvSpPr>
      <dsp:spPr>
        <a:xfrm>
          <a:off x="0" y="678662"/>
          <a:ext cx="8557340" cy="215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96"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No class inheritance: object are treated as</a:t>
          </a:r>
          <a:br>
            <a:rPr lang="en-US" sz="2000" kern="1200" dirty="0" smtClean="0"/>
          </a:br>
          <a:r>
            <a:rPr lang="en-US" sz="2000" kern="1200" dirty="0" smtClean="0"/>
            <a:t>implementations of a number of interfaces (“facets”)</a:t>
          </a:r>
          <a:endParaRPr lang="en-US" sz="2000" kern="1200" dirty="0"/>
        </a:p>
        <a:p>
          <a:pPr marL="228600" lvl="1" indent="-228600" algn="l" defTabSz="889000" rtl="0">
            <a:lnSpc>
              <a:spcPct val="90000"/>
            </a:lnSpc>
            <a:spcBef>
              <a:spcPct val="0"/>
            </a:spcBef>
            <a:spcAft>
              <a:spcPct val="20000"/>
            </a:spcAft>
            <a:buChar char="••"/>
          </a:pPr>
          <a:r>
            <a:rPr lang="en-US" sz="2000" kern="1200" smtClean="0"/>
            <a:t>Interfaces can have default implementations;</a:t>
          </a:r>
          <a:br>
            <a:rPr lang="en-US" sz="2000" kern="1200" smtClean="0"/>
          </a:br>
          <a:r>
            <a:rPr lang="en-US" sz="2000" kern="1200" smtClean="0"/>
            <a:t>objects implementing interfaces can make use of default implementations</a:t>
          </a:r>
          <a:endParaRPr lang="en-US" sz="2000" kern="1200"/>
        </a:p>
        <a:p>
          <a:pPr marL="228600" lvl="1" indent="-228600" algn="l" defTabSz="889000" rtl="0">
            <a:lnSpc>
              <a:spcPct val="90000"/>
            </a:lnSpc>
            <a:spcBef>
              <a:spcPct val="0"/>
            </a:spcBef>
            <a:spcAft>
              <a:spcPct val="20000"/>
            </a:spcAft>
            <a:buChar char="••"/>
          </a:pPr>
          <a:r>
            <a:rPr lang="en-US" sz="2000" kern="1200" smtClean="0"/>
            <a:t>No classes, no inheritance, no virtual functions, no overriding, no static fields</a:t>
          </a:r>
          <a:endParaRPr lang="en-US" sz="2000" kern="1200"/>
        </a:p>
      </dsp:txBody>
      <dsp:txXfrm>
        <a:off x="0" y="678662"/>
        <a:ext cx="8557340" cy="2152800"/>
      </dsp:txXfrm>
    </dsp:sp>
    <dsp:sp modelId="{6D030958-8491-4C30-B08A-9DDD3C778FF7}">
      <dsp:nvSpPr>
        <dsp:cNvPr id="0" name=""/>
        <dsp:cNvSpPr/>
      </dsp:nvSpPr>
      <dsp:spPr>
        <a:xfrm>
          <a:off x="0" y="2831462"/>
          <a:ext cx="8557340" cy="6236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1" kern="1200" smtClean="0"/>
            <a:t>Eiffel Model</a:t>
          </a:r>
          <a:endParaRPr lang="en-US" sz="2600" kern="1200"/>
        </a:p>
      </dsp:txBody>
      <dsp:txXfrm>
        <a:off x="30442" y="2861904"/>
        <a:ext cx="8496456" cy="562726"/>
      </dsp:txXfrm>
    </dsp:sp>
    <dsp:sp modelId="{AB262DAE-0A54-4812-BB3E-E8EDC88B1178}">
      <dsp:nvSpPr>
        <dsp:cNvPr id="0" name=""/>
        <dsp:cNvSpPr/>
      </dsp:nvSpPr>
      <dsp:spPr>
        <a:xfrm>
          <a:off x="0" y="3455072"/>
          <a:ext cx="8557340"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96"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t>Multiple inheritance aligned with genericity</a:t>
          </a:r>
          <a:endParaRPr lang="en-US" sz="2000" kern="1200"/>
        </a:p>
        <a:p>
          <a:pPr marL="228600" lvl="1" indent="-228600" algn="l" defTabSz="889000" rtl="0">
            <a:lnSpc>
              <a:spcPct val="90000"/>
            </a:lnSpc>
            <a:spcBef>
              <a:spcPct val="0"/>
            </a:spcBef>
            <a:spcAft>
              <a:spcPct val="20000"/>
            </a:spcAft>
            <a:buChar char="••"/>
          </a:pPr>
          <a:r>
            <a:rPr lang="en-US" sz="2000" kern="1200" smtClean="0"/>
            <a:t>Very powerful feature adaptation while inheriting (rename, redefine, undefine, export, select)</a:t>
          </a:r>
          <a:endParaRPr lang="en-US" sz="2000" kern="1200"/>
        </a:p>
        <a:p>
          <a:pPr marL="228600" lvl="1" indent="-228600" algn="l" defTabSz="889000" rtl="0">
            <a:lnSpc>
              <a:spcPct val="90000"/>
            </a:lnSpc>
            <a:spcBef>
              <a:spcPct val="0"/>
            </a:spcBef>
            <a:spcAft>
              <a:spcPct val="20000"/>
            </a:spcAft>
            <a:buChar char="••"/>
          </a:pPr>
          <a:r>
            <a:rPr lang="en-US" sz="2000" kern="1200" smtClean="0"/>
            <a:t>“Flat” object layout (no subobjects)</a:t>
          </a:r>
          <a:endParaRPr lang="en-US" sz="2000" kern="1200"/>
        </a:p>
        <a:p>
          <a:pPr marL="228600" lvl="1" indent="-228600" algn="l" defTabSz="889000" rtl="0">
            <a:lnSpc>
              <a:spcPct val="90000"/>
            </a:lnSpc>
            <a:spcBef>
              <a:spcPct val="0"/>
            </a:spcBef>
            <a:spcAft>
              <a:spcPct val="20000"/>
            </a:spcAft>
            <a:buChar char="••"/>
          </a:pPr>
          <a:r>
            <a:rPr lang="en-US" sz="2000" kern="1200" smtClean="0"/>
            <a:t>Programming by Contract ©  – preconditions, postconditions and invariants aligned with inheritance</a:t>
          </a:r>
          <a:endParaRPr lang="en-US" sz="2000" kern="1200"/>
        </a:p>
      </dsp:txBody>
      <dsp:txXfrm>
        <a:off x="0" y="3455072"/>
        <a:ext cx="8557340" cy="1937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B9D75-53F9-4B45-9DB4-B13962228DE2}">
      <dsp:nvSpPr>
        <dsp:cNvPr id="0" name=""/>
        <dsp:cNvSpPr/>
      </dsp:nvSpPr>
      <dsp:spPr>
        <a:xfrm>
          <a:off x="0" y="54828"/>
          <a:ext cx="6348714" cy="1193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1" lang="en-US" sz="1700" kern="1200" baseline="0" smtClean="0"/>
            <a:t>Unit </a:t>
          </a:r>
          <a:r>
            <a:rPr kumimoji="1" lang="ru-RU" sz="1700" kern="1200" baseline="0" smtClean="0"/>
            <a:t>– </a:t>
          </a:r>
          <a:r>
            <a:rPr kumimoji="1" lang="en-US" sz="1700" kern="1200" baseline="0" smtClean="0"/>
            <a:t>is a named set of features where feature can be either routine or data attribute (constant or variable). For this talk there is no difference between unit and class.</a:t>
          </a:r>
          <a:r>
            <a:rPr kumimoji="1" lang="ru-RU" sz="1700" kern="1200" baseline="0" smtClean="0"/>
            <a:t> </a:t>
          </a:r>
          <a:endParaRPr lang="en-US" sz="1700" kern="1200"/>
        </a:p>
      </dsp:txBody>
      <dsp:txXfrm>
        <a:off x="58257" y="113085"/>
        <a:ext cx="6232200" cy="1076886"/>
      </dsp:txXfrm>
    </dsp:sp>
    <dsp:sp modelId="{F0ADB901-0013-4506-AEA0-44C36C532FFD}">
      <dsp:nvSpPr>
        <dsp:cNvPr id="0" name=""/>
        <dsp:cNvSpPr/>
      </dsp:nvSpPr>
      <dsp:spPr>
        <a:xfrm>
          <a:off x="0" y="1268050"/>
          <a:ext cx="6348714" cy="1193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1" lang="en-US" sz="1700" kern="1200" baseline="0" dirty="0" smtClean="0"/>
            <a:t>Inheritance </a:t>
          </a:r>
          <a:r>
            <a:rPr kumimoji="1" lang="ru-RU" sz="1700" kern="1200" baseline="0" dirty="0" smtClean="0"/>
            <a:t>– </a:t>
          </a:r>
          <a:r>
            <a:rPr kumimoji="1" lang="en-US" sz="1700" kern="1200" baseline="0" dirty="0" smtClean="0"/>
            <a:t>is a relation between units when features from the parent unit come to the child one and become its part. Inheritance is typically presented as directed graph.</a:t>
          </a:r>
          <a:endParaRPr lang="en-US" sz="1700" kern="1200" dirty="0"/>
        </a:p>
      </dsp:txBody>
      <dsp:txXfrm>
        <a:off x="58257" y="1326307"/>
        <a:ext cx="6232200" cy="1076886"/>
      </dsp:txXfrm>
    </dsp:sp>
    <dsp:sp modelId="{6FADDABD-86AA-498C-8F4F-74DE6EA32EB3}">
      <dsp:nvSpPr>
        <dsp:cNvPr id="0" name=""/>
        <dsp:cNvSpPr/>
      </dsp:nvSpPr>
      <dsp:spPr>
        <a:xfrm>
          <a:off x="0" y="2510410"/>
          <a:ext cx="6348714" cy="1193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1" lang="en-US" sz="1700" kern="1200" baseline="0" dirty="0" smtClean="0"/>
            <a:t>Conformance (</a:t>
          </a:r>
          <a:r>
            <a:rPr lang="en-US" sz="1700" kern="1200" dirty="0" smtClean="0">
              <a:sym typeface="Wingdings"/>
            </a:rPr>
            <a:t></a:t>
          </a:r>
          <a:r>
            <a:rPr kumimoji="1" lang="en-US" sz="1700" kern="1200" baseline="0" dirty="0" smtClean="0"/>
            <a:t>) </a:t>
          </a:r>
          <a:r>
            <a:rPr kumimoji="1" lang="ru-RU" sz="1700" kern="1200" baseline="0" dirty="0" smtClean="0"/>
            <a:t>– </a:t>
          </a:r>
          <a:r>
            <a:rPr kumimoji="1" lang="en-US" sz="1700" kern="1200" baseline="0" dirty="0" smtClean="0"/>
            <a:t>is a relation between units based on the existence of the path in the inheritance graph from one unit to another. </a:t>
          </a:r>
          <a:endParaRPr lang="en-US" sz="1700" kern="1200" dirty="0"/>
        </a:p>
      </dsp:txBody>
      <dsp:txXfrm>
        <a:off x="58257" y="2568667"/>
        <a:ext cx="6232200" cy="1076886"/>
      </dsp:txXfrm>
    </dsp:sp>
    <dsp:sp modelId="{6C460D40-8470-4615-B247-573F17FFD53F}">
      <dsp:nvSpPr>
        <dsp:cNvPr id="0" name=""/>
        <dsp:cNvSpPr/>
      </dsp:nvSpPr>
      <dsp:spPr>
        <a:xfrm>
          <a:off x="0" y="3752770"/>
          <a:ext cx="6348714" cy="1193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1" lang="en-US" sz="1700" kern="1200" baseline="0" smtClean="0"/>
            <a:t>Origin – the unit in which feature was declared first time</a:t>
          </a:r>
          <a:endParaRPr lang="en-US" sz="1700" kern="1200"/>
        </a:p>
      </dsp:txBody>
      <dsp:txXfrm>
        <a:off x="58257" y="3811027"/>
        <a:ext cx="6232200" cy="1076886"/>
      </dsp:txXfrm>
    </dsp:sp>
    <dsp:sp modelId="{3B891BFA-B99C-4817-96AF-AA594EF7DCFF}">
      <dsp:nvSpPr>
        <dsp:cNvPr id="0" name=""/>
        <dsp:cNvSpPr/>
      </dsp:nvSpPr>
      <dsp:spPr>
        <a:xfrm>
          <a:off x="0" y="4995130"/>
          <a:ext cx="6348714" cy="1193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1" lang="en-US" sz="1700" kern="1200" baseline="0" smtClean="0"/>
            <a:t>Seed – the version of the feature which was its first declaration</a:t>
          </a:r>
          <a:endParaRPr lang="en-US" sz="1700" kern="1200"/>
        </a:p>
      </dsp:txBody>
      <dsp:txXfrm>
        <a:off x="58257" y="5053387"/>
        <a:ext cx="6232200" cy="10768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AB31F-675A-4E8D-ACEB-B20ED133DB0B}">
      <dsp:nvSpPr>
        <dsp:cNvPr id="0" name=""/>
        <dsp:cNvSpPr/>
      </dsp:nvSpPr>
      <dsp:spPr>
        <a:xfrm>
          <a:off x="0" y="175164"/>
          <a:ext cx="5403272" cy="1258042"/>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kumimoji="1" lang="en-US" sz="2300" kern="1200" baseline="0" dirty="0" smtClean="0"/>
            <a:t>For unit C units </a:t>
          </a:r>
          <a:r>
            <a:rPr kumimoji="1" lang="ru-RU" sz="2300" kern="1200" baseline="0" dirty="0" smtClean="0"/>
            <a:t>А </a:t>
          </a:r>
          <a:r>
            <a:rPr kumimoji="1" lang="en-US" sz="2300" kern="1200" baseline="0" dirty="0" smtClean="0"/>
            <a:t>and</a:t>
          </a:r>
          <a:r>
            <a:rPr kumimoji="1" lang="ru-RU" sz="2300" kern="1200" baseline="0" dirty="0" smtClean="0"/>
            <a:t> В </a:t>
          </a:r>
          <a:r>
            <a:rPr kumimoji="1" lang="en-US" sz="2300" kern="1200" baseline="0" dirty="0" smtClean="0"/>
            <a:t>are parents</a:t>
          </a:r>
          <a:endParaRPr lang="en-US" sz="2300" kern="1200" dirty="0"/>
        </a:p>
      </dsp:txBody>
      <dsp:txXfrm>
        <a:off x="61413" y="236577"/>
        <a:ext cx="5280446" cy="1135216"/>
      </dsp:txXfrm>
    </dsp:sp>
    <dsp:sp modelId="{05219399-D036-4930-98C4-6FC103799E8E}">
      <dsp:nvSpPr>
        <dsp:cNvPr id="0" name=""/>
        <dsp:cNvSpPr/>
      </dsp:nvSpPr>
      <dsp:spPr>
        <a:xfrm>
          <a:off x="0" y="1499447"/>
          <a:ext cx="5403272" cy="1258042"/>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kumimoji="1" lang="en-US" sz="2300" kern="1200" baseline="0" dirty="0" smtClean="0"/>
            <a:t>For units </a:t>
          </a:r>
          <a:r>
            <a:rPr kumimoji="1" lang="ru-RU" sz="2300" kern="1200" baseline="0" dirty="0" smtClean="0"/>
            <a:t>А </a:t>
          </a:r>
          <a:r>
            <a:rPr kumimoji="1" lang="en-US" sz="2300" kern="1200" baseline="0" dirty="0" smtClean="0"/>
            <a:t>and</a:t>
          </a:r>
          <a:r>
            <a:rPr kumimoji="1" lang="ru-RU" sz="2300" kern="1200" baseline="0" dirty="0" smtClean="0"/>
            <a:t> В </a:t>
          </a:r>
          <a:r>
            <a:rPr kumimoji="1" lang="en-US" sz="2300" kern="1200" baseline="0" dirty="0" smtClean="0"/>
            <a:t>unit </a:t>
          </a:r>
          <a:r>
            <a:rPr kumimoji="1" lang="ru-RU" sz="2300" kern="1200" baseline="0" dirty="0" smtClean="0"/>
            <a:t>С </a:t>
          </a:r>
          <a:r>
            <a:rPr kumimoji="1" lang="en-US" sz="2300" kern="1200" baseline="0" dirty="0" smtClean="0"/>
            <a:t>is a child (heir)</a:t>
          </a:r>
          <a:endParaRPr lang="en-US" sz="2300" kern="1200" dirty="0"/>
        </a:p>
      </dsp:txBody>
      <dsp:txXfrm>
        <a:off x="61413" y="1560860"/>
        <a:ext cx="5280446" cy="1135216"/>
      </dsp:txXfrm>
    </dsp:sp>
    <dsp:sp modelId="{6C892136-F652-46B7-BC79-A03E33B2320B}">
      <dsp:nvSpPr>
        <dsp:cNvPr id="0" name=""/>
        <dsp:cNvSpPr/>
      </dsp:nvSpPr>
      <dsp:spPr>
        <a:xfrm>
          <a:off x="0" y="2823729"/>
          <a:ext cx="5403272" cy="1258042"/>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kumimoji="1" lang="en-US" sz="2300" kern="1200" baseline="0" dirty="0" smtClean="0"/>
            <a:t>Graph direction highlights conformance. So, unit C conforms to A and B. C</a:t>
          </a:r>
          <a:r>
            <a:rPr lang="en-US" sz="2300" kern="1200" dirty="0" smtClean="0">
              <a:sym typeface="Wingdings"/>
            </a:rPr>
            <a:t>A &amp; CB</a:t>
          </a:r>
          <a:endParaRPr lang="en-US" sz="2300" kern="1200" dirty="0"/>
        </a:p>
      </dsp:txBody>
      <dsp:txXfrm>
        <a:off x="61413" y="2885142"/>
        <a:ext cx="5280446" cy="1135216"/>
      </dsp:txXfrm>
    </dsp:sp>
    <dsp:sp modelId="{1DBE41D4-6DCF-4302-B784-D92EFDEC1A37}">
      <dsp:nvSpPr>
        <dsp:cNvPr id="0" name=""/>
        <dsp:cNvSpPr/>
      </dsp:nvSpPr>
      <dsp:spPr>
        <a:xfrm>
          <a:off x="0" y="4148012"/>
          <a:ext cx="5403272" cy="1258042"/>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kumimoji="1" lang="en-US" sz="2300" kern="1200" baseline="0" dirty="0" smtClean="0"/>
            <a:t>Conformance defines if an object of one type can be assigned to an object of another type</a:t>
          </a:r>
          <a:endParaRPr lang="en-US" sz="2300" kern="1200" dirty="0"/>
        </a:p>
      </dsp:txBody>
      <dsp:txXfrm>
        <a:off x="61413" y="4209425"/>
        <a:ext cx="5280446" cy="11352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CFFB1-A87E-4020-858A-8A10EE98C6C3}">
      <dsp:nvSpPr>
        <dsp:cNvPr id="0" name=""/>
        <dsp:cNvSpPr/>
      </dsp:nvSpPr>
      <dsp:spPr>
        <a:xfrm>
          <a:off x="0" y="186113"/>
          <a:ext cx="5403272" cy="153971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kern="1200" baseline="0" dirty="0" smtClean="0"/>
            <a:t>For every feature of the parent unit the place in the child class is to be found.</a:t>
          </a:r>
          <a:endParaRPr lang="en-US" sz="2800" kern="1200" dirty="0"/>
        </a:p>
      </dsp:txBody>
      <dsp:txXfrm>
        <a:off x="75163" y="261276"/>
        <a:ext cx="5252946" cy="1389393"/>
      </dsp:txXfrm>
    </dsp:sp>
    <dsp:sp modelId="{0AFECDBB-4E0D-4E5D-8552-89F86DBF2865}">
      <dsp:nvSpPr>
        <dsp:cNvPr id="0" name=""/>
        <dsp:cNvSpPr/>
      </dsp:nvSpPr>
      <dsp:spPr>
        <a:xfrm>
          <a:off x="0" y="1806473"/>
          <a:ext cx="5403272" cy="153971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kern="1200" baseline="0" dirty="0" smtClean="0"/>
            <a:t>There are some issues when we apply inheritance:</a:t>
          </a:r>
          <a:endParaRPr lang="en-US" sz="2800" kern="1200" dirty="0"/>
        </a:p>
      </dsp:txBody>
      <dsp:txXfrm>
        <a:off x="75163" y="1881636"/>
        <a:ext cx="5252946" cy="1389393"/>
      </dsp:txXfrm>
    </dsp:sp>
    <dsp:sp modelId="{477D7A71-B316-4055-A5CB-7131F4DE39FE}">
      <dsp:nvSpPr>
        <dsp:cNvPr id="0" name=""/>
        <dsp:cNvSpPr/>
      </dsp:nvSpPr>
      <dsp:spPr>
        <a:xfrm>
          <a:off x="0" y="3346194"/>
          <a:ext cx="5403272"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554"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kern="1200" baseline="0" dirty="0" smtClean="0"/>
            <a:t>Name clashes. </a:t>
          </a:r>
          <a:endParaRPr lang="en-US" sz="2200" kern="1200" dirty="0"/>
        </a:p>
        <a:p>
          <a:pPr marL="228600" lvl="1" indent="-228600" algn="l" defTabSz="977900" rtl="0">
            <a:lnSpc>
              <a:spcPct val="90000"/>
            </a:lnSpc>
            <a:spcBef>
              <a:spcPct val="0"/>
            </a:spcBef>
            <a:spcAft>
              <a:spcPct val="20000"/>
            </a:spcAft>
            <a:buChar char="••"/>
          </a:pPr>
          <a:r>
            <a:rPr kumimoji="1" lang="en-US" sz="2200" kern="1200" baseline="0" smtClean="0"/>
            <a:t>Versions ambiguity. </a:t>
          </a:r>
          <a:endParaRPr lang="en-US" sz="2200" kern="1200"/>
        </a:p>
        <a:p>
          <a:pPr marL="228600" lvl="1" indent="-228600" algn="l" defTabSz="977900" rtl="0">
            <a:lnSpc>
              <a:spcPct val="90000"/>
            </a:lnSpc>
            <a:spcBef>
              <a:spcPct val="0"/>
            </a:spcBef>
            <a:spcAft>
              <a:spcPct val="20000"/>
            </a:spcAft>
            <a:buChar char="••"/>
          </a:pPr>
          <a:r>
            <a:rPr kumimoji="1" lang="en-US" sz="2200" kern="1200" baseline="0" dirty="0" smtClean="0"/>
            <a:t>Visibility conflict.</a:t>
          </a:r>
          <a:endParaRPr lang="en-US" sz="2200" kern="1200" dirty="0"/>
        </a:p>
      </dsp:txBody>
      <dsp:txXfrm>
        <a:off x="0" y="3346194"/>
        <a:ext cx="5403272" cy="11302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7F673-4752-4074-9BDD-7176A0EA76E1}">
      <dsp:nvSpPr>
        <dsp:cNvPr id="0" name=""/>
        <dsp:cNvSpPr/>
      </dsp:nvSpPr>
      <dsp:spPr>
        <a:xfrm>
          <a:off x="0" y="1123"/>
          <a:ext cx="6003636" cy="1008463"/>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kumimoji="1" lang="en-US" sz="1200" kern="1200" baseline="0" smtClean="0"/>
            <a:t>When we have name clash – the question which is to be addressed is how many copies of foo are in A? </a:t>
          </a:r>
          <a:endParaRPr lang="en-US" sz="1200" kern="1200"/>
        </a:p>
      </dsp:txBody>
      <dsp:txXfrm>
        <a:off x="49229" y="50352"/>
        <a:ext cx="5905178" cy="910005"/>
      </dsp:txXfrm>
    </dsp:sp>
    <dsp:sp modelId="{AB1B87C7-F0E5-4EA0-9E40-FA70A88CDD02}">
      <dsp:nvSpPr>
        <dsp:cNvPr id="0" name=""/>
        <dsp:cNvSpPr/>
      </dsp:nvSpPr>
      <dsp:spPr>
        <a:xfrm>
          <a:off x="0" y="1023677"/>
          <a:ext cx="6003636" cy="1008463"/>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kumimoji="1" lang="en-US" sz="1200" kern="1200" baseline="0" smtClean="0"/>
            <a:t>if foo from B and foo from C is the same feature then there will be only 1 feature foo in A – that feature. The same means they both have the same origin and seed and the same signature and body for routines. </a:t>
          </a:r>
          <a:endParaRPr lang="en-US" sz="1200" kern="1200"/>
        </a:p>
      </dsp:txBody>
      <dsp:txXfrm>
        <a:off x="49229" y="1072906"/>
        <a:ext cx="5905178" cy="910005"/>
      </dsp:txXfrm>
    </dsp:sp>
    <dsp:sp modelId="{492D0498-2116-4575-9D36-C293D4417247}">
      <dsp:nvSpPr>
        <dsp:cNvPr id="0" name=""/>
        <dsp:cNvSpPr/>
      </dsp:nvSpPr>
      <dsp:spPr>
        <a:xfrm>
          <a:off x="0" y="2046231"/>
          <a:ext cx="6003636" cy="1008463"/>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kumimoji="1" lang="en-US" sz="1200" kern="1200" baseline="0" smtClean="0"/>
            <a:t>Otherwise we will have 2 features foo – and the name foo is overloaded.</a:t>
          </a:r>
          <a:endParaRPr lang="en-US" sz="1200" kern="1200"/>
        </a:p>
      </dsp:txBody>
      <dsp:txXfrm>
        <a:off x="49229" y="2095460"/>
        <a:ext cx="5905178" cy="910005"/>
      </dsp:txXfrm>
    </dsp:sp>
    <dsp:sp modelId="{CFF92563-193C-4DBA-BBB7-62BEA2562A9D}">
      <dsp:nvSpPr>
        <dsp:cNvPr id="0" name=""/>
        <dsp:cNvSpPr/>
      </dsp:nvSpPr>
      <dsp:spPr>
        <a:xfrm>
          <a:off x="0" y="3068785"/>
          <a:ext cx="6003636" cy="1008463"/>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kumimoji="1" lang="en-US" sz="1200" kern="1200" baseline="0" smtClean="0"/>
            <a:t>Code a: A; a.foo (&lt;parameters&gt;) can be ambiguous feature call or resolved successfully depending on combinations of &lt;S1&gt;&lt;B1&gt;&lt;S2&gt;&lt;B2&gt;</a:t>
          </a:r>
          <a:endParaRPr lang="en-US" sz="1200" kern="1200"/>
        </a:p>
      </dsp:txBody>
      <dsp:txXfrm>
        <a:off x="49229" y="3118014"/>
        <a:ext cx="5905178" cy="910005"/>
      </dsp:txXfrm>
    </dsp:sp>
    <dsp:sp modelId="{30CB0745-4F8B-42AE-AD14-4F107C7516B7}">
      <dsp:nvSpPr>
        <dsp:cNvPr id="0" name=""/>
        <dsp:cNvSpPr/>
      </dsp:nvSpPr>
      <dsp:spPr>
        <a:xfrm>
          <a:off x="0" y="4091340"/>
          <a:ext cx="6003636" cy="1008463"/>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kumimoji="1" lang="en-US" sz="1200" kern="1200" baseline="0" smtClean="0"/>
            <a:t>Note if we do not call the ambiguous feature then the code is valid and can work! So, we are not going to verify the full correctness of inheritance graph and every unit – we verify usage of features of units. If usage (feature call) can be verified then the program is correct. The only check to be done that inheritance graph has no cycles.</a:t>
          </a:r>
          <a:endParaRPr lang="en-US" sz="1200" kern="1200"/>
        </a:p>
      </dsp:txBody>
      <dsp:txXfrm>
        <a:off x="49229" y="4140569"/>
        <a:ext cx="5905178" cy="9100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sz="quarter"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2D511F77-0B54-4919-B452-F589AF861F05}" type="datetime1">
              <a:rPr lang="en-US"/>
              <a:pPr>
                <a:defRPr/>
              </a:pPr>
              <a:t>12/1/2015</a:t>
            </a:fld>
            <a:endParaRPr lang="en-US"/>
          </a:p>
        </p:txBody>
      </p:sp>
      <p:sp>
        <p:nvSpPr>
          <p:cNvPr id="4" name="Footer Placeholder 3"/>
          <p:cNvSpPr>
            <a:spLocks noGrp="1"/>
          </p:cNvSpPr>
          <p:nvPr>
            <p:ph type="ftr" sz="quarter" idx="2"/>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1BE916E9-5F77-4733-A4A1-94ACD57F1EBF}" type="slidenum">
              <a:rPr lang="en-US"/>
              <a:pPr>
                <a:defRPr/>
              </a:pPr>
              <a:t>‹#›</a:t>
            </a:fld>
            <a:endParaRPr lang="en-US"/>
          </a:p>
        </p:txBody>
      </p:sp>
    </p:spTree>
    <p:extLst>
      <p:ext uri="{BB962C8B-B14F-4D97-AF65-F5344CB8AC3E}">
        <p14:creationId xmlns:p14="http://schemas.microsoft.com/office/powerpoint/2010/main" val="39937634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0F6439E0-DA50-4634-A350-BC6F0B9D9797}" type="datetime1">
              <a:rPr lang="en-US"/>
              <a:pPr>
                <a:defRPr/>
              </a:pPr>
              <a:t>12/1/2015</a:t>
            </a:fld>
            <a:endParaRPr lang="en-US"/>
          </a:p>
        </p:txBody>
      </p:sp>
      <p:sp>
        <p:nvSpPr>
          <p:cNvPr id="4" name="Slide Image Placeholder 3"/>
          <p:cNvSpPr>
            <a:spLocks noGrp="1" noRot="1" noChangeAspect="1"/>
          </p:cNvSpPr>
          <p:nvPr>
            <p:ph type="sldImg" idx="2"/>
          </p:nvPr>
        </p:nvSpPr>
        <p:spPr>
          <a:xfrm>
            <a:off x="1212850" y="708025"/>
            <a:ext cx="4724400" cy="35433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14375" y="4487863"/>
            <a:ext cx="5721350" cy="425291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9EB02FB1-AF3E-4ED4-9526-A74C676463A6}" type="slidenum">
              <a:rPr lang="en-US"/>
              <a:pPr>
                <a:defRPr/>
              </a:pPr>
              <a:t>‹#›</a:t>
            </a:fld>
            <a:endParaRPr lang="en-US"/>
          </a:p>
        </p:txBody>
      </p:sp>
    </p:spTree>
    <p:extLst>
      <p:ext uri="{BB962C8B-B14F-4D97-AF65-F5344CB8AC3E}">
        <p14:creationId xmlns:p14="http://schemas.microsoft.com/office/powerpoint/2010/main" val="1510599963"/>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159" name="Rectangle 63"/>
          <p:cNvSpPr>
            <a:spLocks noGrp="1" noChangeArrowheads="1"/>
          </p:cNvSpPr>
          <p:nvPr>
            <p:ph type="ctrTitle" sz="quarter"/>
          </p:nvPr>
        </p:nvSpPr>
        <p:spPr>
          <a:xfrm>
            <a:off x="246065" y="2741614"/>
            <a:ext cx="8455025" cy="795337"/>
          </a:xfrm>
          <a:prstGeom prst="rect">
            <a:avLst/>
          </a:prstGeom>
        </p:spPr>
        <p:txBody>
          <a:bodyPr anchor="b"/>
          <a:lstStyle>
            <a:lvl1pPr algn="r">
              <a:defRPr sz="4000">
                <a:solidFill>
                  <a:srgbClr val="0860A8"/>
                </a:solidFill>
              </a:defRPr>
            </a:lvl1pPr>
          </a:lstStyle>
          <a:p>
            <a:r>
              <a:rPr lang="en-US" dirty="0"/>
              <a:t>Click to edit Master title style</a:t>
            </a:r>
          </a:p>
        </p:txBody>
      </p:sp>
      <p:sp>
        <p:nvSpPr>
          <p:cNvPr id="4160" name="Rectangle 64"/>
          <p:cNvSpPr>
            <a:spLocks noGrp="1" noChangeArrowheads="1"/>
          </p:cNvSpPr>
          <p:nvPr>
            <p:ph type="subTitle" sz="quarter" idx="1"/>
          </p:nvPr>
        </p:nvSpPr>
        <p:spPr>
          <a:xfrm>
            <a:off x="455614" y="3709988"/>
            <a:ext cx="8218487" cy="1590675"/>
          </a:xfrm>
          <a:prstGeom prst="rect">
            <a:avLst/>
          </a:prstGeom>
        </p:spPr>
        <p:txBody>
          <a:bodyPr/>
          <a:lstStyle>
            <a:lvl1pPr marL="0" indent="0" algn="r">
              <a:lnSpc>
                <a:spcPct val="85000"/>
              </a:lnSpc>
              <a:buFontTx/>
              <a:buNone/>
              <a:defRPr sz="1600" b="1">
                <a:solidFill>
                  <a:srgbClr val="080808"/>
                </a:solidFill>
              </a:defRPr>
            </a:lvl1pPr>
          </a:lstStyle>
          <a:p>
            <a:r>
              <a:rPr lang="en-US" dirty="0"/>
              <a:t>Click to edit Master subtitle style</a:t>
            </a:r>
          </a:p>
        </p:txBody>
      </p:sp>
    </p:spTree>
    <p:extLst>
      <p:ext uri="{BB962C8B-B14F-4D97-AF65-F5344CB8AC3E}">
        <p14:creationId xmlns:p14="http://schemas.microsoft.com/office/powerpoint/2010/main" val="18679270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7495352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908720"/>
            <a:ext cx="4244280" cy="547260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908720"/>
            <a:ext cx="4244280" cy="547260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27" name="Date Placeholder 3"/>
          <p:cNvSpPr>
            <a:spLocks noGrp="1"/>
          </p:cNvSpPr>
          <p:nvPr>
            <p:ph type="dt" sz="half" idx="10"/>
          </p:nvPr>
        </p:nvSpPr>
        <p:spPr>
          <a:xfrm>
            <a:off x="4166592" y="6565205"/>
            <a:ext cx="2133600" cy="246222"/>
          </a:xfrm>
          <a:prstGeom prst="rect">
            <a:avLst/>
          </a:prstGeom>
        </p:spPr>
        <p:txBody>
          <a:bodyPr lIns="0" tIns="0" rIns="0" bIns="0" anchor="ctr"/>
          <a:lstStyle>
            <a:lvl1pPr algn="ctr">
              <a:defRPr sz="1600" b="1" i="1">
                <a:solidFill>
                  <a:schemeClr val="bg1"/>
                </a:solidFill>
                <a:effectLst>
                  <a:outerShdw blurRad="38100" dist="38100" dir="2700000" algn="tl">
                    <a:srgbClr val="000000">
                      <a:alpha val="43137"/>
                    </a:srgbClr>
                  </a:outerShdw>
                </a:effectLst>
                <a:latin typeface="Candara" panose="020E0502030303020204" pitchFamily="34" charset="0"/>
              </a:defRPr>
            </a:lvl1pPr>
          </a:lstStyle>
          <a:p>
            <a:fld id="{0D391B62-153B-4440-B4A8-B9BA14F7CAB0}" type="datetime1">
              <a:rPr lang="ru-RU" smtClean="0"/>
              <a:pPr/>
              <a:t>01.12.2015</a:t>
            </a:fld>
            <a:endParaRPr lang="ru-RU" dirty="0"/>
          </a:p>
        </p:txBody>
      </p:sp>
      <p:sp>
        <p:nvSpPr>
          <p:cNvPr id="28" name="Slide Number Placeholder 5"/>
          <p:cNvSpPr>
            <a:spLocks noGrp="1"/>
          </p:cNvSpPr>
          <p:nvPr>
            <p:ph type="sldNum" sz="quarter" idx="12"/>
          </p:nvPr>
        </p:nvSpPr>
        <p:spPr>
          <a:xfrm>
            <a:off x="8244408" y="6566400"/>
            <a:ext cx="792088" cy="244800"/>
          </a:xfrm>
          <a:prstGeom prst="rect">
            <a:avLst/>
          </a:prstGeom>
        </p:spPr>
        <p:txBody>
          <a:bodyPr vert="horz" lIns="91440" tIns="45720" rIns="91440" bIns="45720" rtlCol="0" anchor="ctr"/>
          <a:lstStyle>
            <a:lvl1pPr algn="r">
              <a:defRPr lang="ru-RU" sz="1600" b="1" i="0" smtClean="0">
                <a:solidFill>
                  <a:schemeClr val="bg1"/>
                </a:solidFill>
                <a:effectLst>
                  <a:outerShdw blurRad="38100" dist="38100" dir="2700000" algn="tl">
                    <a:srgbClr val="000000">
                      <a:alpha val="43137"/>
                    </a:srgbClr>
                  </a:outerShdw>
                </a:effectLst>
                <a:latin typeface="Candara" panose="020E0502030303020204" pitchFamily="34" charset="0"/>
              </a:defRPr>
            </a:lvl1pPr>
          </a:lstStyle>
          <a:p>
            <a:fld id="{0F669B3F-4460-4F90-8F16-86F46FB967CC}" type="slidenum">
              <a:rPr lang="ru-RU" smtClean="0"/>
              <a:pPr/>
              <a:t>‹#›</a:t>
            </a:fld>
            <a:endParaRPr lang="ru-RU" dirty="0"/>
          </a:p>
        </p:txBody>
      </p:sp>
      <p:sp>
        <p:nvSpPr>
          <p:cNvPr id="29" name="Title 1"/>
          <p:cNvSpPr>
            <a:spLocks noGrp="1"/>
          </p:cNvSpPr>
          <p:nvPr>
            <p:ph type="title"/>
          </p:nvPr>
        </p:nvSpPr>
        <p:spPr>
          <a:xfrm>
            <a:off x="259987" y="90000"/>
            <a:ext cx="8640960" cy="504056"/>
          </a:xfrm>
          <a:prstGeom prst="rect">
            <a:avLst/>
          </a:prstGeom>
        </p:spPr>
        <p:txBody>
          <a:bodyPr>
            <a:noAutofit/>
          </a:bodyPr>
          <a:lstStyle>
            <a:lvl1pPr algn="l">
              <a:defRPr sz="3600" b="1">
                <a:ln>
                  <a:solidFill>
                    <a:srgbClr val="002F8E"/>
                  </a:solidFill>
                </a:ln>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ru-RU" dirty="0"/>
          </a:p>
        </p:txBody>
      </p:sp>
    </p:spTree>
    <p:extLst>
      <p:ext uri="{BB962C8B-B14F-4D97-AF65-F5344CB8AC3E}">
        <p14:creationId xmlns:p14="http://schemas.microsoft.com/office/powerpoint/2010/main" val="32890993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259987" y="90000"/>
            <a:ext cx="8640960" cy="504056"/>
          </a:xfrm>
          <a:prstGeom prst="rect">
            <a:avLst/>
          </a:prstGeom>
        </p:spPr>
        <p:txBody>
          <a:bodyPr>
            <a:noAutofit/>
          </a:bodyPr>
          <a:lstStyle>
            <a:lvl1pPr algn="l">
              <a:defRPr sz="3600" b="1">
                <a:ln>
                  <a:solidFill>
                    <a:srgbClr val="002F8E"/>
                  </a:solidFill>
                </a:ln>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7" name="Date Placeholder 3"/>
          <p:cNvSpPr>
            <a:spLocks noGrp="1"/>
          </p:cNvSpPr>
          <p:nvPr>
            <p:ph type="dt" sz="half" idx="2"/>
          </p:nvPr>
        </p:nvSpPr>
        <p:spPr>
          <a:xfrm>
            <a:off x="4166592" y="6565205"/>
            <a:ext cx="2133600" cy="246222"/>
          </a:xfrm>
          <a:prstGeom prst="rect">
            <a:avLst/>
          </a:prstGeom>
        </p:spPr>
        <p:txBody>
          <a:bodyPr lIns="0" tIns="0" rIns="0" bIns="0" anchor="ctr"/>
          <a:lstStyle>
            <a:lvl1pPr algn="ctr">
              <a:defRPr sz="1600" b="1" i="1">
                <a:solidFill>
                  <a:schemeClr val="bg1"/>
                </a:solidFill>
                <a:effectLst>
                  <a:outerShdw blurRad="38100" dist="38100" dir="2700000" algn="tl">
                    <a:srgbClr val="000000">
                      <a:alpha val="43137"/>
                    </a:srgbClr>
                  </a:outerShdw>
                </a:effectLst>
                <a:latin typeface="Candara" panose="020E0502030303020204" pitchFamily="34" charset="0"/>
              </a:defRPr>
            </a:lvl1pPr>
          </a:lstStyle>
          <a:p>
            <a:fld id="{5B28E8D6-AA45-49A6-A54E-BC7643B324AE}" type="datetime1">
              <a:rPr lang="ru-RU" smtClean="0"/>
              <a:pPr/>
              <a:t>01.12.2015</a:t>
            </a:fld>
            <a:endParaRPr lang="ru-RU" dirty="0"/>
          </a:p>
        </p:txBody>
      </p:sp>
      <p:sp>
        <p:nvSpPr>
          <p:cNvPr id="8" name="Slide Number Placeholder 5"/>
          <p:cNvSpPr>
            <a:spLocks noGrp="1"/>
          </p:cNvSpPr>
          <p:nvPr>
            <p:ph type="sldNum" sz="quarter" idx="4"/>
          </p:nvPr>
        </p:nvSpPr>
        <p:spPr>
          <a:xfrm>
            <a:off x="8244408" y="6566400"/>
            <a:ext cx="792088" cy="244800"/>
          </a:xfrm>
          <a:prstGeom prst="rect">
            <a:avLst/>
          </a:prstGeom>
        </p:spPr>
        <p:txBody>
          <a:bodyPr vert="horz" lIns="91440" tIns="45720" rIns="91440" bIns="45720" rtlCol="0" anchor="ctr"/>
          <a:lstStyle>
            <a:lvl1pPr algn="r">
              <a:defRPr lang="ru-RU" sz="1600" b="1" i="0" smtClean="0">
                <a:solidFill>
                  <a:schemeClr val="bg1"/>
                </a:solidFill>
                <a:effectLst>
                  <a:outerShdw blurRad="38100" dist="38100" dir="2700000" algn="tl">
                    <a:srgbClr val="000000">
                      <a:alpha val="43137"/>
                    </a:srgbClr>
                  </a:outerShdw>
                </a:effectLst>
                <a:latin typeface="Candara" panose="020E0502030303020204" pitchFamily="34" charset="0"/>
              </a:defRPr>
            </a:lvl1pPr>
          </a:lstStyle>
          <a:p>
            <a:fld id="{0F669B3F-4460-4F90-8F16-86F46FB967CC}" type="slidenum">
              <a:rPr lang="ru-RU" smtClean="0"/>
              <a:pPr/>
              <a:t>‹#›</a:t>
            </a:fld>
            <a:endParaRPr lang="ru-RU"/>
          </a:p>
        </p:txBody>
      </p:sp>
    </p:spTree>
    <p:extLst>
      <p:ext uri="{BB962C8B-B14F-4D97-AF65-F5344CB8AC3E}">
        <p14:creationId xmlns:p14="http://schemas.microsoft.com/office/powerpoint/2010/main" val="24446643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ackground4"/>
          <p:cNvPicPr>
            <a:picLocks noChangeAspect="1" noChangeArrowheads="1"/>
          </p:cNvPicPr>
          <p:nvPr/>
        </p:nvPicPr>
        <p:blipFill>
          <a:blip r:embed="rId7" cstate="print"/>
          <a:srcRect/>
          <a:stretch>
            <a:fillRect/>
          </a:stretch>
        </p:blipFill>
        <p:spPr bwMode="auto">
          <a:xfrm>
            <a:off x="0" y="-44449"/>
            <a:ext cx="9142859" cy="690244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2" r:id="rId1"/>
    <p:sldLayoutId id="2147483813" r:id="rId2"/>
    <p:sldLayoutId id="2147483816" r:id="rId3"/>
    <p:sldLayoutId id="2147483817" r:id="rId4"/>
    <p:sldLayoutId id="2147483818" r:id="rId5"/>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2600" b="1">
          <a:solidFill>
            <a:schemeClr val="tx2"/>
          </a:solidFill>
          <a:latin typeface="+mn-lt"/>
          <a:ea typeface="MS PGothic" pitchFamily="34" charset="-128"/>
          <a:cs typeface="ＭＳ Ｐゴシック" charset="-128"/>
        </a:defRPr>
      </a:lvl1pPr>
      <a:lvl2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microsoft.com/office/2007/relationships/diagramDrawing" Target="../diagrams/drawing3.xml"/><Relationship Id="rId3" Type="http://schemas.openxmlformats.org/officeDocument/2006/relationships/diagramLayout" Target="../diagrams/layout2.xml"/><Relationship Id="rId7" Type="http://schemas.openxmlformats.org/officeDocument/2006/relationships/image" Target="../media/image2.png"/><Relationship Id="rId12" Type="http://schemas.openxmlformats.org/officeDocument/2006/relationships/diagramColors" Target="../diagrams/colors3.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openxmlformats.org/officeDocument/2006/relationships/diagramQuickStyle" Target="../diagrams/quickStyle3.xml"/><Relationship Id="rId5" Type="http://schemas.openxmlformats.org/officeDocument/2006/relationships/diagramColors" Target="../diagrams/colors2.xml"/><Relationship Id="rId10" Type="http://schemas.openxmlformats.org/officeDocument/2006/relationships/diagramLayout" Target="../diagrams/layout3.xml"/><Relationship Id="rId4" Type="http://schemas.openxmlformats.org/officeDocument/2006/relationships/diagramQuickStyle" Target="../diagrams/quickStyle2.xml"/><Relationship Id="rId9"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76" y="1990166"/>
            <a:ext cx="8756725" cy="1546786"/>
          </a:xfrm>
        </p:spPr>
        <p:txBody>
          <a:bodyPr/>
          <a:lstStyle/>
          <a:p>
            <a:r>
              <a:rPr lang="en-US" dirty="0" smtClean="0"/>
              <a:t>Alternative approach</a:t>
            </a:r>
            <a:br>
              <a:rPr lang="en-US" dirty="0" smtClean="0"/>
            </a:br>
            <a:r>
              <a:rPr lang="en-US" dirty="0" smtClean="0"/>
              <a:t> to inheritance</a:t>
            </a:r>
            <a:br>
              <a:rPr lang="en-US" dirty="0" smtClean="0"/>
            </a:br>
            <a:endParaRPr lang="en-US" sz="2400" dirty="0"/>
          </a:p>
        </p:txBody>
      </p:sp>
      <p:sp>
        <p:nvSpPr>
          <p:cNvPr id="3" name="Subtitle 2"/>
          <p:cNvSpPr>
            <a:spLocks noGrp="1"/>
          </p:cNvSpPr>
          <p:nvPr>
            <p:ph type="subTitle" idx="1"/>
          </p:nvPr>
        </p:nvSpPr>
        <p:spPr/>
        <p:txBody>
          <a:bodyPr/>
          <a:lstStyle/>
          <a:p>
            <a:r>
              <a:rPr lang="en-US" dirty="0"/>
              <a:t>Samsung R&amp;D Institute </a:t>
            </a:r>
            <a:r>
              <a:rPr lang="en-US" dirty="0" err="1"/>
              <a:t>Rus</a:t>
            </a:r>
            <a:r>
              <a:rPr lang="en-US" dirty="0"/>
              <a:t>, LLC</a:t>
            </a:r>
            <a:endParaRPr lang="en-US" dirty="0" smtClean="0"/>
          </a:p>
          <a:p>
            <a:r>
              <a:rPr lang="en-US" dirty="0" smtClean="0"/>
              <a:t>Alexey V. Kanatov</a:t>
            </a:r>
          </a:p>
          <a:p>
            <a:r>
              <a:rPr lang="en-US" dirty="0" smtClean="0"/>
              <a:t>Eugene Zouev</a:t>
            </a:r>
          </a:p>
          <a:p>
            <a:r>
              <a:rPr lang="en-US" dirty="0" smtClean="0"/>
              <a:t>Dec 2</a:t>
            </a:r>
            <a:r>
              <a:rPr lang="en-US" baseline="30000" dirty="0" smtClean="0"/>
              <a:t>nd</a:t>
            </a:r>
            <a:r>
              <a:rPr lang="en-US" dirty="0" smtClean="0"/>
              <a:t> 2015</a:t>
            </a:r>
          </a:p>
        </p:txBody>
      </p:sp>
    </p:spTree>
    <p:extLst>
      <p:ext uri="{BB962C8B-B14F-4D97-AF65-F5344CB8AC3E}">
        <p14:creationId xmlns:p14="http://schemas.microsoft.com/office/powerpoint/2010/main" val="1033295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228" y="-18473"/>
            <a:ext cx="5438245" cy="907128"/>
          </a:xfrm>
        </p:spPr>
        <p:txBody>
          <a:bodyPr/>
          <a:lstStyle/>
          <a:p>
            <a:r>
              <a:rPr lang="en-US" altLang="en-US" dirty="0">
                <a:ln>
                  <a:solidFill>
                    <a:srgbClr val="002F8E"/>
                  </a:solidFill>
                </a:ln>
                <a:solidFill>
                  <a:schemeClr val="tx1"/>
                </a:solidFill>
              </a:rPr>
              <a:t>Inheritance </a:t>
            </a:r>
            <a:r>
              <a:rPr lang="ru-RU" altLang="en-US" dirty="0">
                <a:ln>
                  <a:solidFill>
                    <a:srgbClr val="002F8E"/>
                  </a:solidFill>
                </a:ln>
                <a:solidFill>
                  <a:schemeClr val="tx1"/>
                </a:solidFill>
              </a:rPr>
              <a:t>– </a:t>
            </a:r>
            <a:r>
              <a:rPr lang="en-US" altLang="en-US" dirty="0">
                <a:ln>
                  <a:solidFill>
                    <a:srgbClr val="002F8E"/>
                  </a:solidFill>
                </a:ln>
                <a:solidFill>
                  <a:schemeClr val="tx1"/>
                </a:solidFill>
              </a:rPr>
              <a:t> name clashes,</a:t>
            </a:r>
            <a:br>
              <a:rPr lang="en-US" altLang="en-US" dirty="0">
                <a:ln>
                  <a:solidFill>
                    <a:srgbClr val="002F8E"/>
                  </a:solidFill>
                </a:ln>
                <a:solidFill>
                  <a:schemeClr val="tx1"/>
                </a:solidFill>
              </a:rPr>
            </a:br>
            <a:r>
              <a:rPr lang="en-US" altLang="en-US" dirty="0">
                <a:ln>
                  <a:solidFill>
                    <a:srgbClr val="002F8E"/>
                  </a:solidFill>
                </a:ln>
                <a:solidFill>
                  <a:schemeClr val="tx1"/>
                </a:solidFill>
              </a:rPr>
              <a:t>overloading and ambiguity</a:t>
            </a:r>
          </a:p>
        </p:txBody>
      </p:sp>
      <p:sp>
        <p:nvSpPr>
          <p:cNvPr id="4" name="Oval 3"/>
          <p:cNvSpPr/>
          <p:nvPr/>
        </p:nvSpPr>
        <p:spPr bwMode="auto">
          <a:xfrm>
            <a:off x="6719616" y="960290"/>
            <a:ext cx="909945"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endParaRPr kumimoji="0" lang="en-US" sz="2000" b="0" i="0" u="none" strike="noStrike" cap="none" normalizeH="0" baseline="0" dirty="0" smtClean="0">
              <a:ln>
                <a:noFill/>
              </a:ln>
              <a:solidFill>
                <a:schemeClr val="tx1"/>
              </a:solidFill>
              <a:effectLst/>
              <a:latin typeface="Verdana" pitchFamily="34" charset="0"/>
            </a:endParaRPr>
          </a:p>
        </p:txBody>
      </p:sp>
      <p:sp>
        <p:nvSpPr>
          <p:cNvPr id="5" name="Oval 4"/>
          <p:cNvSpPr/>
          <p:nvPr/>
        </p:nvSpPr>
        <p:spPr bwMode="auto">
          <a:xfrm>
            <a:off x="7945215" y="916364"/>
            <a:ext cx="1123101"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endParaRPr kumimoji="0" lang="en-US" sz="2000" b="0" i="0" u="none" strike="noStrike" cap="none" normalizeH="0" baseline="0" dirty="0" smtClean="0">
              <a:ln>
                <a:noFill/>
              </a:ln>
              <a:solidFill>
                <a:schemeClr val="tx1"/>
              </a:solidFill>
              <a:effectLst/>
              <a:latin typeface="Verdana" pitchFamily="34" charset="0"/>
            </a:endParaRPr>
          </a:p>
        </p:txBody>
      </p:sp>
      <p:sp>
        <p:nvSpPr>
          <p:cNvPr id="6" name="Oval 5"/>
          <p:cNvSpPr/>
          <p:nvPr/>
        </p:nvSpPr>
        <p:spPr bwMode="auto">
          <a:xfrm>
            <a:off x="7407888" y="3230515"/>
            <a:ext cx="1274293"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A</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7" name="Straight Arrow Connector 6"/>
          <p:cNvCxnSpPr>
            <a:stCxn id="6" idx="0"/>
            <a:endCxn id="4" idx="4"/>
          </p:cNvCxnSpPr>
          <p:nvPr/>
        </p:nvCxnSpPr>
        <p:spPr bwMode="auto">
          <a:xfrm flipH="1" flipV="1">
            <a:off x="7174589" y="1436361"/>
            <a:ext cx="870446" cy="1794154"/>
          </a:xfrm>
          <a:prstGeom prst="straightConnector1">
            <a:avLst/>
          </a:prstGeom>
          <a:noFill/>
          <a:ln w="25400" cap="flat" cmpd="sng" algn="ctr">
            <a:solidFill>
              <a:schemeClr val="tx1"/>
            </a:solidFill>
            <a:prstDash val="solid"/>
            <a:round/>
            <a:headEnd type="none" w="med" len="med"/>
            <a:tailEnd type="arrow"/>
          </a:ln>
          <a:effectLst/>
        </p:spPr>
      </p:cxnSp>
      <p:cxnSp>
        <p:nvCxnSpPr>
          <p:cNvPr id="8" name="Straight Arrow Connector 7"/>
          <p:cNvCxnSpPr>
            <a:stCxn id="6" idx="0"/>
          </p:cNvCxnSpPr>
          <p:nvPr/>
        </p:nvCxnSpPr>
        <p:spPr bwMode="auto">
          <a:xfrm flipV="1">
            <a:off x="8045035" y="1392435"/>
            <a:ext cx="485956" cy="1838080"/>
          </a:xfrm>
          <a:prstGeom prst="straightConnector1">
            <a:avLst/>
          </a:prstGeom>
          <a:noFill/>
          <a:ln w="25400" cap="flat" cmpd="sng" algn="ctr">
            <a:solidFill>
              <a:schemeClr val="tx1"/>
            </a:solidFill>
            <a:prstDash val="solid"/>
            <a:round/>
            <a:headEnd type="none" w="med" len="med"/>
            <a:tailEnd type="arrow"/>
          </a:ln>
          <a:effectLst/>
        </p:spPr>
      </p:cxnSp>
      <p:sp>
        <p:nvSpPr>
          <p:cNvPr id="13" name="TextBox 12"/>
          <p:cNvSpPr txBox="1"/>
          <p:nvPr/>
        </p:nvSpPr>
        <p:spPr>
          <a:xfrm>
            <a:off x="5897776" y="224694"/>
            <a:ext cx="1459346" cy="707886"/>
          </a:xfrm>
          <a:prstGeom prst="rect">
            <a:avLst/>
          </a:prstGeom>
          <a:noFill/>
        </p:spPr>
        <p:txBody>
          <a:bodyPr wrap="square" rtlCol="0">
            <a:spAutoFit/>
          </a:bodyPr>
          <a:lstStyle/>
          <a:p>
            <a:r>
              <a:rPr lang="en-US" dirty="0"/>
              <a:t>f</a:t>
            </a:r>
            <a:r>
              <a:rPr lang="en-US" dirty="0" smtClean="0"/>
              <a:t>oo &lt;S1&gt;</a:t>
            </a:r>
          </a:p>
          <a:p>
            <a:r>
              <a:rPr lang="en-US" dirty="0" smtClean="0"/>
              <a:t>&lt;B1&gt;</a:t>
            </a:r>
            <a:endParaRPr lang="en-US" dirty="0"/>
          </a:p>
        </p:txBody>
      </p:sp>
      <p:sp>
        <p:nvSpPr>
          <p:cNvPr id="14" name="TextBox 13"/>
          <p:cNvSpPr txBox="1"/>
          <p:nvPr/>
        </p:nvSpPr>
        <p:spPr>
          <a:xfrm>
            <a:off x="7590123" y="233698"/>
            <a:ext cx="1470899" cy="707886"/>
          </a:xfrm>
          <a:prstGeom prst="rect">
            <a:avLst/>
          </a:prstGeom>
          <a:noFill/>
        </p:spPr>
        <p:txBody>
          <a:bodyPr wrap="square" rtlCol="0">
            <a:spAutoFit/>
          </a:bodyPr>
          <a:lstStyle/>
          <a:p>
            <a:r>
              <a:rPr lang="en-US" dirty="0"/>
              <a:t>f</a:t>
            </a:r>
            <a:r>
              <a:rPr lang="en-US" dirty="0" smtClean="0"/>
              <a:t>oo&lt;S2&gt;</a:t>
            </a:r>
          </a:p>
          <a:p>
            <a:r>
              <a:rPr lang="en-US" dirty="0" smtClean="0"/>
              <a:t>&lt;B2&gt;</a:t>
            </a:r>
            <a:endParaRPr lang="en-US" dirty="0"/>
          </a:p>
        </p:txBody>
      </p:sp>
      <p:sp>
        <p:nvSpPr>
          <p:cNvPr id="15" name="TextBox 14"/>
          <p:cNvSpPr txBox="1"/>
          <p:nvPr/>
        </p:nvSpPr>
        <p:spPr>
          <a:xfrm>
            <a:off x="6627449" y="2847646"/>
            <a:ext cx="1094279" cy="400110"/>
          </a:xfrm>
          <a:prstGeom prst="rect">
            <a:avLst/>
          </a:prstGeom>
          <a:noFill/>
        </p:spPr>
        <p:txBody>
          <a:bodyPr wrap="square" rtlCol="0">
            <a:spAutoFit/>
          </a:bodyPr>
          <a:lstStyle/>
          <a:p>
            <a:r>
              <a:rPr lang="en-US" dirty="0" smtClean="0"/>
              <a:t>1 or 2?</a:t>
            </a:r>
            <a:endParaRPr lang="en-US" dirty="0"/>
          </a:p>
        </p:txBody>
      </p:sp>
      <p:sp>
        <p:nvSpPr>
          <p:cNvPr id="16" name="TextBox 15"/>
          <p:cNvSpPr txBox="1"/>
          <p:nvPr/>
        </p:nvSpPr>
        <p:spPr>
          <a:xfrm>
            <a:off x="6405466" y="3833091"/>
            <a:ext cx="2632524" cy="1015663"/>
          </a:xfrm>
          <a:prstGeom prst="rect">
            <a:avLst/>
          </a:prstGeom>
          <a:noFill/>
        </p:spPr>
        <p:txBody>
          <a:bodyPr wrap="square" rtlCol="0">
            <a:spAutoFit/>
          </a:bodyPr>
          <a:lstStyle/>
          <a:p>
            <a:r>
              <a:rPr lang="en-US" dirty="0" smtClean="0"/>
              <a:t>&lt;S&gt; - signature</a:t>
            </a:r>
          </a:p>
          <a:p>
            <a:r>
              <a:rPr lang="en-US" dirty="0" smtClean="0"/>
              <a:t>&lt;B&gt; - body (routine)</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958098134"/>
              </p:ext>
            </p:extLst>
          </p:nvPr>
        </p:nvGraphicFramePr>
        <p:xfrm>
          <a:off x="157018" y="1025236"/>
          <a:ext cx="6003637" cy="5100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8813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4254" y="894625"/>
            <a:ext cx="8895492" cy="2107194"/>
          </a:xfrm>
        </p:spPr>
        <p:txBody>
          <a:bodyPr/>
          <a:lstStyle/>
          <a:p>
            <a:pPr marL="0" indent="0">
              <a:buNone/>
            </a:pPr>
            <a:r>
              <a:rPr lang="en-US" sz="2400" dirty="0" smtClean="0"/>
              <a:t>	Overriding – we may specify the new version of the feature which will override all the previous versions it conforms to. If there are no such previous versions then it is compile time error – nothing to override. Simple example with identical signature</a:t>
            </a:r>
          </a:p>
        </p:txBody>
      </p:sp>
      <p:sp>
        <p:nvSpPr>
          <p:cNvPr id="3" name="Title 2"/>
          <p:cNvSpPr>
            <a:spLocks noGrp="1"/>
          </p:cNvSpPr>
          <p:nvPr>
            <p:ph type="title"/>
          </p:nvPr>
        </p:nvSpPr>
        <p:spPr>
          <a:xfrm>
            <a:off x="0" y="7200"/>
            <a:ext cx="9144000" cy="561104"/>
          </a:xfrm>
        </p:spPr>
        <p:txBody>
          <a:bodyPr/>
          <a:lstStyle/>
          <a:p>
            <a:r>
              <a:rPr lang="en-US" altLang="en-US" dirty="0">
                <a:ln>
                  <a:solidFill>
                    <a:srgbClr val="002F8E"/>
                  </a:solidFill>
                </a:ln>
                <a:solidFill>
                  <a:schemeClr val="tx1"/>
                </a:solidFill>
              </a:rPr>
              <a:t>Inheritance: overriding</a:t>
            </a:r>
          </a:p>
        </p:txBody>
      </p:sp>
      <p:grpSp>
        <p:nvGrpSpPr>
          <p:cNvPr id="4" name="Group 3"/>
          <p:cNvGrpSpPr/>
          <p:nvPr/>
        </p:nvGrpSpPr>
        <p:grpSpPr>
          <a:xfrm>
            <a:off x="766618" y="3124398"/>
            <a:ext cx="8102954" cy="3185047"/>
            <a:chOff x="933470" y="4832728"/>
            <a:chExt cx="8102954" cy="1450467"/>
          </a:xfrm>
        </p:grpSpPr>
        <p:sp>
          <p:nvSpPr>
            <p:cNvPr id="5" name="Oval 4"/>
            <p:cNvSpPr/>
            <p:nvPr/>
          </p:nvSpPr>
          <p:spPr bwMode="auto">
            <a:xfrm>
              <a:off x="933470" y="4832728"/>
              <a:ext cx="2484582" cy="53215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6" name="Oval 5"/>
            <p:cNvSpPr/>
            <p:nvPr/>
          </p:nvSpPr>
          <p:spPr bwMode="auto">
            <a:xfrm>
              <a:off x="5246852" y="4834311"/>
              <a:ext cx="2604655" cy="53215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a:t>
              </a:r>
              <a:r>
                <a:rPr lang="en-US" b="1" dirty="0" smtClean="0"/>
                <a:t>abstract</a:t>
              </a:r>
              <a:endParaRPr kumimoji="0" lang="en-US" sz="2000" b="1" i="0" u="none" strike="noStrike" cap="none" normalizeH="0" baseline="0" dirty="0" smtClean="0">
                <a:ln>
                  <a:noFill/>
                </a:ln>
                <a:solidFill>
                  <a:schemeClr val="tx1"/>
                </a:solidFill>
                <a:effectLst/>
              </a:endParaRPr>
            </a:p>
          </p:txBody>
        </p:sp>
        <p:sp>
          <p:nvSpPr>
            <p:cNvPr id="7" name="Oval 6"/>
            <p:cNvSpPr/>
            <p:nvPr/>
          </p:nvSpPr>
          <p:spPr bwMode="auto">
            <a:xfrm>
              <a:off x="3279505" y="5750803"/>
              <a:ext cx="2826327" cy="53215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&lt;B1&gt;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a:stCxn id="7" idx="0"/>
              <a:endCxn id="5" idx="4"/>
            </p:cNvCxnSpPr>
            <p:nvPr/>
          </p:nvCxnSpPr>
          <p:spPr bwMode="auto">
            <a:xfrm flipH="1" flipV="1">
              <a:off x="2175761" y="5364879"/>
              <a:ext cx="2516908" cy="385924"/>
            </a:xfrm>
            <a:prstGeom prst="straightConnector1">
              <a:avLst/>
            </a:prstGeom>
            <a:noFill/>
            <a:ln w="25400" cap="flat" cmpd="sng" algn="ctr">
              <a:solidFill>
                <a:schemeClr val="tx1"/>
              </a:solidFill>
              <a:prstDash val="solid"/>
              <a:round/>
              <a:headEnd type="none" w="med" len="med"/>
              <a:tailEnd type="arrow"/>
            </a:ln>
            <a:effectLst/>
          </p:spPr>
        </p:cxnSp>
        <p:cxnSp>
          <p:nvCxnSpPr>
            <p:cNvPr id="9" name="Straight Arrow Connector 8"/>
            <p:cNvCxnSpPr>
              <a:stCxn id="7" idx="0"/>
              <a:endCxn id="6" idx="4"/>
            </p:cNvCxnSpPr>
            <p:nvPr/>
          </p:nvCxnSpPr>
          <p:spPr bwMode="auto">
            <a:xfrm flipV="1">
              <a:off x="4692669" y="5366462"/>
              <a:ext cx="1856511" cy="384341"/>
            </a:xfrm>
            <a:prstGeom prst="straightConnector1">
              <a:avLst/>
            </a:prstGeom>
            <a:noFill/>
            <a:ln w="25400" cap="flat" cmpd="sng" algn="ctr">
              <a:solidFill>
                <a:schemeClr val="tx1"/>
              </a:solidFill>
              <a:prstDash val="solid"/>
              <a:round/>
              <a:headEnd type="none" w="med" len="med"/>
              <a:tailEnd type="arrow"/>
            </a:ln>
            <a:effectLst/>
          </p:spPr>
        </p:cxnSp>
        <p:sp>
          <p:nvSpPr>
            <p:cNvPr id="10" name="TextBox 9"/>
            <p:cNvSpPr txBox="1"/>
            <p:nvPr/>
          </p:nvSpPr>
          <p:spPr>
            <a:xfrm>
              <a:off x="6461761" y="5883085"/>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47706818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199"/>
            <a:ext cx="9144000" cy="944145"/>
          </a:xfrm>
        </p:spPr>
        <p:txBody>
          <a:bodyPr/>
          <a:lstStyle/>
          <a:p>
            <a:r>
              <a:rPr lang="en-US" altLang="en-US" dirty="0">
                <a:ln>
                  <a:solidFill>
                    <a:srgbClr val="002F8E"/>
                  </a:solidFill>
                </a:ln>
                <a:solidFill>
                  <a:schemeClr val="tx1"/>
                </a:solidFill>
              </a:rPr>
              <a:t>Inheritance and unit consistency: identical signatures</a:t>
            </a:r>
          </a:p>
        </p:txBody>
      </p:sp>
      <p:grpSp>
        <p:nvGrpSpPr>
          <p:cNvPr id="16" name="Group 15"/>
          <p:cNvGrpSpPr/>
          <p:nvPr/>
        </p:nvGrpSpPr>
        <p:grpSpPr>
          <a:xfrm>
            <a:off x="507999" y="1319838"/>
            <a:ext cx="8055632" cy="1731169"/>
            <a:chOff x="507999" y="1319838"/>
            <a:chExt cx="8055632" cy="1731169"/>
          </a:xfrm>
        </p:grpSpPr>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21" name="Oval 20"/>
            <p:cNvSpPr/>
            <p:nvPr/>
          </p:nvSpPr>
          <p:spPr bwMode="auto">
            <a:xfrm>
              <a:off x="507999" y="1319838"/>
              <a:ext cx="3066473" cy="1731169"/>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a:p>
              <a:pPr marL="0" marR="0" indent="0" algn="ctr" defTabSz="914400" rtl="0" eaLnBrk="0" fontAlgn="base" latinLnBrk="0" hangingPunct="0">
                <a:lnSpc>
                  <a:spcPct val="80000"/>
                </a:lnSpc>
                <a:spcBef>
                  <a:spcPct val="50000"/>
                </a:spcBef>
                <a:spcAft>
                  <a:spcPct val="0"/>
                </a:spcAft>
                <a:buClrTx/>
                <a:buSzTx/>
                <a:buFontTx/>
                <a:buNone/>
                <a:tabLst/>
              </a:pPr>
              <a:r>
                <a:rPr lang="en-US" dirty="0"/>
                <a:t>f</a:t>
              </a:r>
              <a:r>
                <a:rPr lang="en-US" dirty="0" smtClean="0"/>
                <a:t>oo (&lt;S&gt;) &lt;B2&gt;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22" name="TextBox 21"/>
            <p:cNvSpPr txBox="1"/>
            <p:nvPr/>
          </p:nvSpPr>
          <p:spPr>
            <a:xfrm>
              <a:off x="4313382" y="1729532"/>
              <a:ext cx="4250249" cy="911780"/>
            </a:xfrm>
            <a:prstGeom prst="rect">
              <a:avLst/>
            </a:prstGeom>
            <a:noFill/>
            <a:ln w="12700">
              <a:solidFill>
                <a:schemeClr val="tx1"/>
              </a:solidFill>
            </a:ln>
          </p:spPr>
          <p:txBody>
            <a:bodyPr wrap="square" rtlCol="0">
              <a:spAutoFit/>
            </a:bodyPr>
            <a:lstStyle/>
            <a:p>
              <a:r>
                <a:rPr lang="en-US" dirty="0" smtClean="0"/>
                <a:t>Compile time error – duplicated feature declaration!</a:t>
              </a:r>
              <a:endParaRPr lang="en-US" b="1" dirty="0">
                <a:solidFill>
                  <a:srgbClr val="FF0000"/>
                </a:solidFill>
              </a:endParaRPr>
            </a:p>
          </p:txBody>
        </p:sp>
      </p:grpSp>
      <p:grpSp>
        <p:nvGrpSpPr>
          <p:cNvPr id="4" name="Group 3"/>
          <p:cNvGrpSpPr/>
          <p:nvPr/>
        </p:nvGrpSpPr>
        <p:grpSpPr>
          <a:xfrm>
            <a:off x="812800" y="3661956"/>
            <a:ext cx="8037158" cy="2660026"/>
            <a:chOff x="999266" y="4781838"/>
            <a:chExt cx="8037158" cy="1916304"/>
          </a:xfrm>
        </p:grpSpPr>
        <p:sp>
          <p:nvSpPr>
            <p:cNvPr id="23" name="Oval 22"/>
            <p:cNvSpPr/>
            <p:nvPr/>
          </p:nvSpPr>
          <p:spPr bwMode="auto">
            <a:xfrm>
              <a:off x="999266" y="4840000"/>
              <a:ext cx="2687782" cy="59239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24" name="Oval 23"/>
            <p:cNvSpPr/>
            <p:nvPr/>
          </p:nvSpPr>
          <p:spPr bwMode="auto">
            <a:xfrm>
              <a:off x="5146392" y="4781838"/>
              <a:ext cx="2798619" cy="59239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25" name="Oval 24"/>
            <p:cNvSpPr/>
            <p:nvPr/>
          </p:nvSpPr>
          <p:spPr bwMode="auto">
            <a:xfrm>
              <a:off x="3183260" y="5856317"/>
              <a:ext cx="2849823" cy="84182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26" name="Straight Arrow Connector 25"/>
            <p:cNvCxnSpPr>
              <a:stCxn id="25" idx="0"/>
              <a:endCxn id="23" idx="4"/>
            </p:cNvCxnSpPr>
            <p:nvPr/>
          </p:nvCxnSpPr>
          <p:spPr bwMode="auto">
            <a:xfrm flipH="1" flipV="1">
              <a:off x="2343157" y="5432395"/>
              <a:ext cx="2265015" cy="423922"/>
            </a:xfrm>
            <a:prstGeom prst="straightConnector1">
              <a:avLst/>
            </a:prstGeom>
            <a:noFill/>
            <a:ln w="25400" cap="flat" cmpd="sng" algn="ctr">
              <a:solidFill>
                <a:schemeClr val="tx1"/>
              </a:solidFill>
              <a:prstDash val="solid"/>
              <a:round/>
              <a:headEnd type="none" w="med" len="med"/>
              <a:tailEnd type="arrow"/>
            </a:ln>
            <a:effectLst/>
          </p:spPr>
        </p:cxnSp>
        <p:cxnSp>
          <p:nvCxnSpPr>
            <p:cNvPr id="27" name="Straight Arrow Connector 26"/>
            <p:cNvCxnSpPr>
              <a:stCxn id="25" idx="0"/>
              <a:endCxn id="24" idx="4"/>
            </p:cNvCxnSpPr>
            <p:nvPr/>
          </p:nvCxnSpPr>
          <p:spPr bwMode="auto">
            <a:xfrm flipV="1">
              <a:off x="4608172" y="5374233"/>
              <a:ext cx="1937530" cy="482084"/>
            </a:xfrm>
            <a:prstGeom prst="straightConnector1">
              <a:avLst/>
            </a:prstGeom>
            <a:noFill/>
            <a:ln w="25400" cap="flat" cmpd="sng" algn="ctr">
              <a:solidFill>
                <a:schemeClr val="tx1"/>
              </a:solidFill>
              <a:prstDash val="solid"/>
              <a:round/>
              <a:headEnd type="none" w="med" len="med"/>
              <a:tailEnd type="arrow"/>
            </a:ln>
            <a:effectLst/>
          </p:spPr>
        </p:cxnSp>
        <p:sp>
          <p:nvSpPr>
            <p:cNvPr id="28" name="TextBox 27"/>
            <p:cNvSpPr txBox="1"/>
            <p:nvPr/>
          </p:nvSpPr>
          <p:spPr>
            <a:xfrm>
              <a:off x="6461761" y="5706714"/>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89049175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199"/>
            <a:ext cx="9144000" cy="944145"/>
          </a:xfrm>
        </p:spPr>
        <p:txBody>
          <a:bodyPr/>
          <a:lstStyle/>
          <a:p>
            <a:r>
              <a:rPr lang="en-US" altLang="en-US" dirty="0">
                <a:ln>
                  <a:solidFill>
                    <a:srgbClr val="002F8E"/>
                  </a:solidFill>
                </a:ln>
                <a:solidFill>
                  <a:schemeClr val="tx1"/>
                </a:solidFill>
              </a:rPr>
              <a:t>Inheritance: name clashes and overloading with identical signatures</a:t>
            </a:r>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11" name="Oval 10"/>
          <p:cNvSpPr/>
          <p:nvPr/>
        </p:nvSpPr>
        <p:spPr bwMode="auto">
          <a:xfrm>
            <a:off x="979055" y="1116061"/>
            <a:ext cx="3280974"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12" name="Oval 11"/>
          <p:cNvSpPr/>
          <p:nvPr/>
        </p:nvSpPr>
        <p:spPr bwMode="auto">
          <a:xfrm>
            <a:off x="4821381" y="1116061"/>
            <a:ext cx="284474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13" name="Oval 12"/>
          <p:cNvSpPr/>
          <p:nvPr/>
        </p:nvSpPr>
        <p:spPr bwMode="auto">
          <a:xfrm>
            <a:off x="3666837" y="2380175"/>
            <a:ext cx="1505528"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5" name="Straight Arrow Connector 14"/>
          <p:cNvCxnSpPr>
            <a:stCxn id="13" idx="0"/>
            <a:endCxn id="11" idx="4"/>
          </p:cNvCxnSpPr>
          <p:nvPr/>
        </p:nvCxnSpPr>
        <p:spPr bwMode="auto">
          <a:xfrm flipH="1" flipV="1">
            <a:off x="2619542" y="1938366"/>
            <a:ext cx="1800059" cy="441809"/>
          </a:xfrm>
          <a:prstGeom prst="straightConnector1">
            <a:avLst/>
          </a:prstGeom>
          <a:noFill/>
          <a:ln w="25400" cap="flat" cmpd="sng" algn="ctr">
            <a:solidFill>
              <a:schemeClr val="tx1"/>
            </a:solidFill>
            <a:prstDash val="solid"/>
            <a:round/>
            <a:headEnd type="none" w="med" len="med"/>
            <a:tailEnd type="arrow"/>
          </a:ln>
          <a:effectLst/>
        </p:spPr>
      </p:cxnSp>
      <p:cxnSp>
        <p:nvCxnSpPr>
          <p:cNvPr id="16" name="Straight Arrow Connector 15"/>
          <p:cNvCxnSpPr>
            <a:stCxn id="13" idx="0"/>
            <a:endCxn id="12" idx="4"/>
          </p:cNvCxnSpPr>
          <p:nvPr/>
        </p:nvCxnSpPr>
        <p:spPr bwMode="auto">
          <a:xfrm flipV="1">
            <a:off x="4419601" y="1938366"/>
            <a:ext cx="1824154" cy="441809"/>
          </a:xfrm>
          <a:prstGeom prst="straightConnector1">
            <a:avLst/>
          </a:prstGeom>
          <a:noFill/>
          <a:ln w="25400" cap="flat" cmpd="sng" algn="ctr">
            <a:solidFill>
              <a:schemeClr val="tx1"/>
            </a:solidFill>
            <a:prstDash val="solid"/>
            <a:round/>
            <a:headEnd type="none" w="med" len="med"/>
            <a:tailEnd type="arrow"/>
          </a:ln>
          <a:effectLst/>
        </p:spPr>
      </p:cxnSp>
      <p:sp>
        <p:nvSpPr>
          <p:cNvPr id="20" name="TextBox 19"/>
          <p:cNvSpPr txBox="1"/>
          <p:nvPr/>
        </p:nvSpPr>
        <p:spPr>
          <a:xfrm>
            <a:off x="201263" y="2938186"/>
            <a:ext cx="8813428" cy="3785652"/>
          </a:xfrm>
          <a:prstGeom prst="rect">
            <a:avLst/>
          </a:prstGeom>
          <a:noFill/>
          <a:ln w="12700">
            <a:solidFill>
              <a:schemeClr val="tx1"/>
            </a:solidFill>
          </a:ln>
        </p:spPr>
        <p:txBody>
          <a:bodyPr wrap="square" rtlCol="0">
            <a:spAutoFit/>
          </a:bodyPr>
          <a:lstStyle/>
          <a:p>
            <a:r>
              <a:rPr lang="en-US" dirty="0" smtClean="0"/>
              <a:t>If we try to access foo from the unit C and its descendants</a:t>
            </a:r>
          </a:p>
          <a:p>
            <a:r>
              <a:rPr lang="en-US" dirty="0" err="1"/>
              <a:t>A.foo</a:t>
            </a:r>
            <a:r>
              <a:rPr lang="en-US" dirty="0"/>
              <a:t> </a:t>
            </a:r>
            <a:r>
              <a:rPr lang="en-US" dirty="0" smtClean="0"/>
              <a:t>(&lt;</a:t>
            </a:r>
            <a:r>
              <a:rPr lang="en-US" dirty="0" err="1" smtClean="0"/>
              <a:t>exprS</a:t>
            </a:r>
            <a:r>
              <a:rPr lang="en-US" dirty="0"/>
              <a:t>&gt;) </a:t>
            </a:r>
            <a:r>
              <a:rPr lang="en-US" dirty="0" smtClean="0"/>
              <a:t>// </a:t>
            </a:r>
            <a:r>
              <a:rPr lang="en-US" dirty="0"/>
              <a:t>OK!</a:t>
            </a:r>
          </a:p>
          <a:p>
            <a:r>
              <a:rPr lang="en-US" dirty="0" err="1"/>
              <a:t>B.foo</a:t>
            </a:r>
            <a:r>
              <a:rPr lang="en-US" dirty="0"/>
              <a:t> </a:t>
            </a:r>
            <a:r>
              <a:rPr lang="en-US" dirty="0" smtClean="0"/>
              <a:t>(&lt;</a:t>
            </a:r>
            <a:r>
              <a:rPr lang="en-US" dirty="0" err="1" smtClean="0"/>
              <a:t>exprS</a:t>
            </a:r>
            <a:r>
              <a:rPr lang="en-US" dirty="0" smtClean="0"/>
              <a:t>&gt;) // </a:t>
            </a:r>
            <a:r>
              <a:rPr lang="en-US" dirty="0"/>
              <a:t>OK!</a:t>
            </a:r>
          </a:p>
          <a:p>
            <a:r>
              <a:rPr lang="en-US" dirty="0"/>
              <a:t>foo </a:t>
            </a:r>
            <a:r>
              <a:rPr lang="en-US" dirty="0" smtClean="0"/>
              <a:t>(&lt;</a:t>
            </a:r>
            <a:r>
              <a:rPr lang="en-US" dirty="0" err="1" smtClean="0"/>
              <a:t>exprS</a:t>
            </a:r>
            <a:r>
              <a:rPr lang="en-US" dirty="0"/>
              <a:t>&gt;) </a:t>
            </a:r>
            <a:r>
              <a:rPr lang="en-US" dirty="0" smtClean="0"/>
              <a:t>// Compile </a:t>
            </a:r>
            <a:r>
              <a:rPr lang="en-US" dirty="0"/>
              <a:t>time error! Ambiguity!</a:t>
            </a:r>
          </a:p>
          <a:p>
            <a:r>
              <a:rPr lang="en-US" dirty="0" smtClean="0"/>
              <a:t>If we try to access foo from the client code</a:t>
            </a:r>
          </a:p>
          <a:p>
            <a:r>
              <a:rPr lang="en-US" dirty="0"/>
              <a:t>c</a:t>
            </a:r>
            <a:r>
              <a:rPr lang="en-US" dirty="0" smtClean="0"/>
              <a:t>: C</a:t>
            </a:r>
          </a:p>
          <a:p>
            <a:r>
              <a:rPr lang="en-US" dirty="0" err="1" smtClean="0"/>
              <a:t>c.foo</a:t>
            </a:r>
            <a:r>
              <a:rPr lang="en-US" dirty="0" smtClean="0"/>
              <a:t> (&lt;</a:t>
            </a:r>
            <a:r>
              <a:rPr lang="en-US" dirty="0" err="1" smtClean="0"/>
              <a:t>exprS</a:t>
            </a:r>
            <a:r>
              <a:rPr lang="en-US" dirty="0"/>
              <a:t>&gt;) </a:t>
            </a:r>
            <a:r>
              <a:rPr lang="en-US" dirty="0" smtClean="0"/>
              <a:t>// Ambiguity</a:t>
            </a:r>
            <a:r>
              <a:rPr lang="en-US" dirty="0"/>
              <a:t>! Compile time error!</a:t>
            </a:r>
          </a:p>
          <a:p>
            <a:r>
              <a:rPr lang="en-US" dirty="0" smtClean="0"/>
              <a:t>But even in case of polymorphic assignment</a:t>
            </a:r>
          </a:p>
          <a:p>
            <a:r>
              <a:rPr lang="en-US" dirty="0"/>
              <a:t>a</a:t>
            </a:r>
            <a:r>
              <a:rPr lang="en-US" dirty="0" smtClean="0"/>
              <a:t>: A </a:t>
            </a:r>
            <a:r>
              <a:rPr lang="en-US" b="1" dirty="0" smtClean="0"/>
              <a:t>is</a:t>
            </a:r>
            <a:r>
              <a:rPr lang="en-US" dirty="0" smtClean="0"/>
              <a:t> C()</a:t>
            </a:r>
          </a:p>
          <a:p>
            <a:r>
              <a:rPr lang="en-US" dirty="0" err="1" smtClean="0"/>
              <a:t>a.foo</a:t>
            </a:r>
            <a:r>
              <a:rPr lang="en-US" dirty="0" smtClean="0"/>
              <a:t> (&lt;</a:t>
            </a:r>
            <a:r>
              <a:rPr lang="en-US" dirty="0" err="1" smtClean="0"/>
              <a:t>exprS</a:t>
            </a:r>
            <a:r>
              <a:rPr lang="en-US" dirty="0" smtClean="0"/>
              <a:t>&gt;) // OK! Version from A is to be called</a:t>
            </a:r>
          </a:p>
          <a:p>
            <a:r>
              <a:rPr lang="en-US" dirty="0" smtClean="0"/>
              <a:t>The key thing here that foo from A and foo from B come from different seeds!</a:t>
            </a:r>
          </a:p>
        </p:txBody>
      </p:sp>
    </p:spTree>
    <p:extLst>
      <p:ext uri="{BB962C8B-B14F-4D97-AF65-F5344CB8AC3E}">
        <p14:creationId xmlns:p14="http://schemas.microsoft.com/office/powerpoint/2010/main" val="108164106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altLang="en-US" dirty="0">
                <a:ln>
                  <a:solidFill>
                    <a:srgbClr val="002F8E"/>
                  </a:solidFill>
                </a:ln>
                <a:solidFill>
                  <a:schemeClr val="tx1"/>
                </a:solidFill>
              </a:rPr>
              <a:t>Inheritance: name clashes and overloading: general scheme</a:t>
            </a:r>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2" name="TextBox 1"/>
          <p:cNvSpPr txBox="1"/>
          <p:nvPr/>
        </p:nvSpPr>
        <p:spPr>
          <a:xfrm>
            <a:off x="139850" y="1108038"/>
            <a:ext cx="8864302" cy="5324535"/>
          </a:xfrm>
          <a:prstGeom prst="rect">
            <a:avLst/>
          </a:prstGeom>
          <a:noFill/>
        </p:spPr>
        <p:txBody>
          <a:bodyPr wrap="square" rtlCol="0">
            <a:spAutoFit/>
          </a:bodyPr>
          <a:lstStyle/>
          <a:p>
            <a:r>
              <a:rPr lang="en-US" dirty="0" smtClean="0"/>
              <a:t> 2 routines foo (&lt;S1&gt;)&lt;B1&gt; and foo (&lt;S2&gt;) &lt;B2&gt; inherited</a:t>
            </a:r>
          </a:p>
          <a:p>
            <a:endParaRPr lang="en-US" dirty="0"/>
          </a:p>
          <a:p>
            <a:pPr marL="342900" indent="-342900">
              <a:buFont typeface="Arial" panose="020B0604020202020204" pitchFamily="34" charset="0"/>
              <a:buChar char="•"/>
            </a:pPr>
            <a:r>
              <a:rPr lang="en-US" dirty="0" smtClean="0"/>
              <a:t>S1 = S2</a:t>
            </a:r>
          </a:p>
          <a:p>
            <a:pPr marL="800100" lvl="1" indent="-342900">
              <a:buFont typeface="Arial" panose="020B0604020202020204" pitchFamily="34" charset="0"/>
              <a:buChar char="•"/>
            </a:pPr>
            <a:r>
              <a:rPr lang="en-US" dirty="0" smtClean="0"/>
              <a:t>B1 = B2 – the same routine – OK!</a:t>
            </a:r>
          </a:p>
          <a:p>
            <a:pPr marL="800100" lvl="1" indent="-342900">
              <a:buFont typeface="Arial" panose="020B0604020202020204" pitchFamily="34" charset="0"/>
              <a:buChar char="•"/>
            </a:pPr>
            <a:r>
              <a:rPr lang="en-US" dirty="0" smtClean="0"/>
              <a:t>B1 != B2 =&gt; ambiguity – on access compile time error!</a:t>
            </a:r>
          </a:p>
          <a:p>
            <a:pPr marL="342900" indent="-342900">
              <a:buFont typeface="Arial" panose="020B0604020202020204" pitchFamily="34" charset="0"/>
              <a:buChar char="•"/>
            </a:pPr>
            <a:r>
              <a:rPr lang="en-US" dirty="0" smtClean="0"/>
              <a:t>S1 != S2 – 2 different routines! To solve select case if they come the same origin and seed!</a:t>
            </a:r>
          </a:p>
          <a:p>
            <a:pPr marL="342900" lvl="0" indent="-342900">
              <a:buFont typeface="Arial" panose="020B0604020202020204" pitchFamily="34" charset="0"/>
              <a:buChar char="•"/>
            </a:pPr>
            <a:r>
              <a:rPr lang="en-US" dirty="0" smtClean="0"/>
              <a:t>S1 != S2 and override with S3</a:t>
            </a:r>
            <a:r>
              <a:rPr lang="en-US" dirty="0" smtClean="0">
                <a:sym typeface="Wingdings"/>
              </a:rPr>
              <a:t></a:t>
            </a:r>
            <a:r>
              <a:rPr lang="en-US" dirty="0" smtClean="0"/>
              <a:t>S1 and S3</a:t>
            </a:r>
            <a:r>
              <a:rPr lang="en-US" dirty="0" smtClean="0">
                <a:sym typeface="Wingdings"/>
              </a:rPr>
              <a:t></a:t>
            </a:r>
            <a:r>
              <a:rPr lang="en-US" dirty="0" smtClean="0"/>
              <a:t>S2 – OK!</a:t>
            </a:r>
          </a:p>
          <a:p>
            <a:pPr marL="342900" indent="-342900">
              <a:buFont typeface="Arial" panose="020B0604020202020204" pitchFamily="34" charset="0"/>
              <a:buChar char="•"/>
            </a:pPr>
            <a:endParaRPr lang="en-US" dirty="0"/>
          </a:p>
          <a:p>
            <a:r>
              <a:rPr lang="en-US" dirty="0" smtClean="0"/>
              <a:t>2 attributes </a:t>
            </a:r>
            <a:r>
              <a:rPr lang="en-US" dirty="0" err="1" smtClean="0"/>
              <a:t>attr</a:t>
            </a:r>
            <a:r>
              <a:rPr lang="en-US" dirty="0" smtClean="0"/>
              <a:t>: T1 and </a:t>
            </a:r>
            <a:r>
              <a:rPr lang="en-US" dirty="0" err="1" smtClean="0"/>
              <a:t>attr</a:t>
            </a:r>
            <a:r>
              <a:rPr lang="en-US" dirty="0" smtClean="0"/>
              <a:t>: T2 inherited</a:t>
            </a:r>
          </a:p>
          <a:p>
            <a:pPr marL="342900" indent="-342900">
              <a:buFont typeface="Arial" panose="020B0604020202020204" pitchFamily="34" charset="0"/>
              <a:buChar char="•"/>
            </a:pPr>
            <a:r>
              <a:rPr lang="en-US" dirty="0" smtClean="0"/>
              <a:t>T1 = T2 – the same attribute – OK!</a:t>
            </a:r>
          </a:p>
          <a:p>
            <a:pPr marL="342900" indent="-342900">
              <a:buFont typeface="Arial" panose="020B0604020202020204" pitchFamily="34" charset="0"/>
              <a:buChar char="•"/>
            </a:pPr>
            <a:r>
              <a:rPr lang="en-US" dirty="0" smtClean="0"/>
              <a:t>T1 != T2- 2 different attributes! To solve select </a:t>
            </a:r>
            <a:r>
              <a:rPr lang="en-US" dirty="0"/>
              <a:t>case if they come the same origin and seed!</a:t>
            </a:r>
            <a:endParaRPr lang="en-US" dirty="0" smtClean="0"/>
          </a:p>
          <a:p>
            <a:pPr marL="342900" indent="-342900">
              <a:buFont typeface="Arial" panose="020B0604020202020204" pitchFamily="34" charset="0"/>
              <a:buChar char="•"/>
            </a:pPr>
            <a:r>
              <a:rPr lang="en-US" dirty="0"/>
              <a:t>o</a:t>
            </a:r>
            <a:r>
              <a:rPr lang="en-US" dirty="0" smtClean="0"/>
              <a:t>verride </a:t>
            </a:r>
            <a:r>
              <a:rPr lang="en-US" dirty="0" err="1" smtClean="0"/>
              <a:t>attr</a:t>
            </a:r>
            <a:r>
              <a:rPr lang="en-US" dirty="0" smtClean="0"/>
              <a:t> : T3 – when T3</a:t>
            </a:r>
            <a:r>
              <a:rPr lang="en-US" dirty="0">
                <a:sym typeface="Wingdings"/>
              </a:rPr>
              <a:t>  </a:t>
            </a:r>
            <a:r>
              <a:rPr lang="en-US" dirty="0" smtClean="0"/>
              <a:t>T1 and T3</a:t>
            </a:r>
            <a:r>
              <a:rPr lang="en-US" dirty="0">
                <a:sym typeface="Wingdings"/>
              </a:rPr>
              <a:t>  </a:t>
            </a:r>
            <a:r>
              <a:rPr lang="en-US" dirty="0" smtClean="0"/>
              <a:t>T2 – OK!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r>
              <a:rPr lang="en-US" dirty="0" smtClean="0"/>
              <a:t>Routines and attributes are not much different while inheriting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61047327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altLang="en-US" dirty="0">
                <a:ln>
                  <a:solidFill>
                    <a:srgbClr val="002F8E"/>
                  </a:solidFill>
                </a:ln>
                <a:solidFill>
                  <a:schemeClr val="tx1"/>
                </a:solidFill>
              </a:rPr>
              <a:t>Inheritance: name clashes generalization I</a:t>
            </a:r>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607127" y="943589"/>
            <a:ext cx="1991229"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lang="en-US" baseline="-25000" dirty="0" smtClean="0"/>
              <a:t>1</a:t>
            </a:r>
            <a:r>
              <a:rPr lang="en-US" dirty="0" smtClean="0"/>
              <a:t>,</a:t>
            </a:r>
            <a:r>
              <a:rPr kumimoji="0" lang="en-US" sz="2000" b="0" i="0" u="none" strike="noStrike" cap="none" normalizeH="0" baseline="0" dirty="0" smtClean="0">
                <a:ln>
                  <a:noFill/>
                </a:ln>
                <a:solidFill>
                  <a:schemeClr val="tx1"/>
                </a:solidFill>
                <a:effectLst/>
                <a:latin typeface="Verdana" pitchFamily="34" charset="0"/>
              </a:rPr>
              <a:t> foo</a:t>
            </a:r>
            <a:r>
              <a:rPr kumimoji="0" lang="en-US" sz="2000" b="0" i="0" u="none" strike="noStrike" cap="none" normalizeH="0" baseline="-25000" dirty="0" smtClean="0">
                <a:ln>
                  <a:noFill/>
                </a:ln>
                <a:solidFill>
                  <a:schemeClr val="tx1"/>
                </a:solidFill>
                <a:effectLst/>
                <a:latin typeface="Verdana" pitchFamily="34" charset="0"/>
              </a:rPr>
              <a:t>1</a:t>
            </a:r>
          </a:p>
        </p:txBody>
      </p:sp>
      <p:sp>
        <p:nvSpPr>
          <p:cNvPr id="7" name="Oval 6"/>
          <p:cNvSpPr/>
          <p:nvPr/>
        </p:nvSpPr>
        <p:spPr bwMode="auto">
          <a:xfrm>
            <a:off x="5652654" y="924210"/>
            <a:ext cx="1997009"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lang="en-US" baseline="-25000" dirty="0" smtClean="0"/>
              <a:t>n</a:t>
            </a:r>
            <a:r>
              <a:rPr lang="en-US" dirty="0" smtClean="0"/>
              <a:t>,</a:t>
            </a:r>
            <a:r>
              <a:rPr kumimoji="0" lang="en-US" sz="2000" b="0" i="0" u="none" strike="noStrike" cap="none" normalizeH="0" baseline="0" dirty="0" smtClean="0">
                <a:ln>
                  <a:noFill/>
                </a:ln>
                <a:solidFill>
                  <a:schemeClr val="tx1"/>
                </a:solidFill>
                <a:effectLst/>
                <a:latin typeface="Verdana" pitchFamily="34" charset="0"/>
              </a:rPr>
              <a:t> </a:t>
            </a:r>
            <a:r>
              <a:rPr kumimoji="0" lang="en-US" sz="2000" b="0" i="0" u="none" strike="noStrike" cap="none" normalizeH="0" baseline="0" dirty="0" err="1" smtClean="0">
                <a:ln>
                  <a:noFill/>
                </a:ln>
                <a:solidFill>
                  <a:schemeClr val="tx1"/>
                </a:solidFill>
                <a:effectLst/>
                <a:latin typeface="Verdana" pitchFamily="34" charset="0"/>
              </a:rPr>
              <a:t>foo</a:t>
            </a:r>
            <a:r>
              <a:rPr kumimoji="0" lang="en-US" sz="2000" b="0" i="0" u="none" strike="noStrike" cap="none" normalizeH="0" baseline="-25000" dirty="0" err="1" smtClean="0">
                <a:ln>
                  <a:noFill/>
                </a:ln>
                <a:solidFill>
                  <a:schemeClr val="tx1"/>
                </a:solidFill>
                <a:effectLst/>
                <a:latin typeface="Verdana" pitchFamily="34" charset="0"/>
              </a:rPr>
              <a:t>n</a:t>
            </a:r>
            <a:endParaRPr kumimoji="0" lang="en-US" sz="2000" b="0" i="0" u="none" strike="noStrike" cap="none" normalizeH="0" baseline="0" dirty="0" smtClean="0">
              <a:ln>
                <a:noFill/>
              </a:ln>
              <a:solidFill>
                <a:schemeClr val="tx1"/>
              </a:solidFill>
              <a:effectLst/>
              <a:latin typeface="Verdana" pitchFamily="34" charset="0"/>
            </a:endParaRPr>
          </a:p>
        </p:txBody>
      </p:sp>
      <p:sp>
        <p:nvSpPr>
          <p:cNvPr id="8" name="Oval 7"/>
          <p:cNvSpPr/>
          <p:nvPr/>
        </p:nvSpPr>
        <p:spPr bwMode="auto">
          <a:xfrm>
            <a:off x="3886112" y="2372522"/>
            <a:ext cx="1482612"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lang="en-US" baseline="-25000" dirty="0" smtClean="0"/>
              <a:t>0</a:t>
            </a:r>
            <a:endParaRPr kumimoji="0" lang="en-US" sz="2000" b="0" i="0" u="none" strike="noStrike" cap="none" normalizeH="0" baseline="-25000" dirty="0" smtClean="0">
              <a:ln>
                <a:noFill/>
              </a:ln>
              <a:solidFill>
                <a:schemeClr val="tx1"/>
              </a:solidFill>
              <a:effectLst/>
            </a:endParaRPr>
          </a:p>
        </p:txBody>
      </p:sp>
      <p:cxnSp>
        <p:nvCxnSpPr>
          <p:cNvPr id="9" name="Straight Arrow Connector 8"/>
          <p:cNvCxnSpPr>
            <a:stCxn id="8" idx="0"/>
            <a:endCxn id="6" idx="4"/>
          </p:cNvCxnSpPr>
          <p:nvPr/>
        </p:nvCxnSpPr>
        <p:spPr bwMode="auto">
          <a:xfrm flipH="1" flipV="1">
            <a:off x="2602742" y="1419660"/>
            <a:ext cx="2024676" cy="952862"/>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627418" y="1400281"/>
            <a:ext cx="2023741" cy="972241"/>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669089" y="3348224"/>
            <a:ext cx="7799491" cy="2862322"/>
          </a:xfrm>
          <a:prstGeom prst="rect">
            <a:avLst/>
          </a:prstGeom>
          <a:noFill/>
          <a:ln w="12700">
            <a:solidFill>
              <a:schemeClr val="tx1"/>
            </a:solidFill>
          </a:ln>
        </p:spPr>
        <p:txBody>
          <a:bodyPr wrap="square" rtlCol="0">
            <a:spAutoFit/>
          </a:bodyPr>
          <a:lstStyle/>
          <a:p>
            <a:r>
              <a:rPr lang="en-US" dirty="0" smtClean="0"/>
              <a:t>Let’s consider A</a:t>
            </a:r>
            <a:r>
              <a:rPr lang="en-US" baseline="-25000" dirty="0" smtClean="0"/>
              <a:t>0</a:t>
            </a:r>
            <a:r>
              <a:rPr lang="en-US" dirty="0" smtClean="0"/>
              <a:t> features:</a:t>
            </a:r>
          </a:p>
          <a:p>
            <a:r>
              <a:rPr lang="en-US" dirty="0" smtClean="0"/>
              <a:t>If </a:t>
            </a:r>
            <a:r>
              <a:rPr lang="en-US" dirty="0"/>
              <a:t>A</a:t>
            </a:r>
            <a:r>
              <a:rPr lang="en-US" baseline="-25000" dirty="0"/>
              <a:t>0</a:t>
            </a:r>
            <a:r>
              <a:rPr lang="en-US" dirty="0" smtClean="0"/>
              <a:t> states A</a:t>
            </a:r>
            <a:r>
              <a:rPr lang="en-US" baseline="-25000" dirty="0" smtClean="0"/>
              <a:t>1.</a:t>
            </a:r>
            <a:r>
              <a:rPr lang="en-US" dirty="0" smtClean="0"/>
              <a:t>foo</a:t>
            </a:r>
            <a:r>
              <a:rPr lang="en-US" baseline="-25000" dirty="0" smtClean="0"/>
              <a:t>1 </a:t>
            </a:r>
            <a:r>
              <a:rPr lang="en-US" b="1" dirty="0" smtClean="0"/>
              <a:t>is abstract</a:t>
            </a:r>
            <a:r>
              <a:rPr lang="en-US" dirty="0" smtClean="0"/>
              <a:t>  then there must be one </a:t>
            </a:r>
            <a:r>
              <a:rPr lang="en-US" dirty="0" err="1" smtClean="0"/>
              <a:t>foo</a:t>
            </a:r>
            <a:r>
              <a:rPr lang="en-US" baseline="-25000" dirty="0" err="1" smtClean="0"/>
              <a:t>i</a:t>
            </a:r>
            <a:r>
              <a:rPr lang="en-US" dirty="0" smtClean="0"/>
              <a:t> from </a:t>
            </a:r>
            <a:r>
              <a:rPr lang="en-US" dirty="0"/>
              <a:t>A</a:t>
            </a:r>
            <a:r>
              <a:rPr lang="en-US" baseline="-25000" dirty="0"/>
              <a:t>0 </a:t>
            </a:r>
            <a:r>
              <a:rPr lang="en-US" dirty="0" smtClean="0"/>
              <a:t>which conforms to </a:t>
            </a:r>
            <a:r>
              <a:rPr lang="en-US" dirty="0"/>
              <a:t>A</a:t>
            </a:r>
            <a:r>
              <a:rPr lang="en-US" baseline="-25000" dirty="0"/>
              <a:t>1.</a:t>
            </a:r>
            <a:r>
              <a:rPr lang="en-US" dirty="0" smtClean="0"/>
              <a:t>foo</a:t>
            </a:r>
            <a:r>
              <a:rPr lang="en-US" baseline="-25000" dirty="0" smtClean="0"/>
              <a:t>1.</a:t>
            </a:r>
            <a:r>
              <a:rPr lang="en-US" dirty="0" smtClean="0"/>
              <a:t>In other words that is the mechanism how to kill a version while inheriting.</a:t>
            </a:r>
          </a:p>
          <a:p>
            <a:r>
              <a:rPr lang="en-US" dirty="0" smtClean="0"/>
              <a:t>If </a:t>
            </a:r>
            <a:r>
              <a:rPr lang="en-US" dirty="0"/>
              <a:t>A</a:t>
            </a:r>
            <a:r>
              <a:rPr lang="en-US" baseline="-25000" dirty="0"/>
              <a:t>0</a:t>
            </a:r>
            <a:r>
              <a:rPr lang="en-US" dirty="0"/>
              <a:t> states </a:t>
            </a:r>
            <a:r>
              <a:rPr lang="en-US" b="1" dirty="0" smtClean="0"/>
              <a:t>override </a:t>
            </a:r>
            <a:r>
              <a:rPr lang="en-US" dirty="0" smtClean="0"/>
              <a:t>A</a:t>
            </a:r>
            <a:r>
              <a:rPr lang="en-US" baseline="-25000" dirty="0" smtClean="0"/>
              <a:t>2.</a:t>
            </a:r>
            <a:r>
              <a:rPr lang="en-US" dirty="0" smtClean="0"/>
              <a:t>foo</a:t>
            </a:r>
            <a:r>
              <a:rPr lang="en-US" baseline="-25000" dirty="0" smtClean="0"/>
              <a:t>2 </a:t>
            </a:r>
            <a:r>
              <a:rPr lang="en-US" dirty="0" smtClean="0"/>
              <a:t>then it will override all versions from </a:t>
            </a:r>
            <a:r>
              <a:rPr lang="en-US" dirty="0"/>
              <a:t>A</a:t>
            </a:r>
            <a:r>
              <a:rPr lang="en-US" baseline="-25000" dirty="0"/>
              <a:t>1 </a:t>
            </a:r>
            <a:r>
              <a:rPr lang="en-US" baseline="-25000" dirty="0" smtClean="0"/>
              <a:t>.. </a:t>
            </a:r>
            <a:r>
              <a:rPr lang="en-US" dirty="0"/>
              <a:t>A</a:t>
            </a:r>
            <a:r>
              <a:rPr lang="en-US" baseline="-25000" dirty="0"/>
              <a:t>n </a:t>
            </a:r>
            <a:r>
              <a:rPr lang="en-US" dirty="0" smtClean="0"/>
              <a:t>to which it conforms to.</a:t>
            </a:r>
          </a:p>
          <a:p>
            <a:r>
              <a:rPr lang="en-US" dirty="0" smtClean="0"/>
              <a:t>Then we have 2 sets (potentially empty)</a:t>
            </a:r>
          </a:p>
          <a:p>
            <a:r>
              <a:rPr lang="en-US" dirty="0" smtClean="0"/>
              <a:t>foo</a:t>
            </a:r>
            <a:r>
              <a:rPr lang="en-US" baseline="-25000" dirty="0" smtClean="0"/>
              <a:t>3</a:t>
            </a:r>
            <a:r>
              <a:rPr lang="en-US" dirty="0" smtClean="0"/>
              <a:t> .. </a:t>
            </a:r>
            <a:r>
              <a:rPr lang="en-US" dirty="0" err="1" smtClean="0"/>
              <a:t>foo</a:t>
            </a:r>
            <a:r>
              <a:rPr lang="en-US" baseline="-25000" dirty="0" err="1" smtClean="0"/>
              <a:t>k</a:t>
            </a:r>
            <a:r>
              <a:rPr lang="en-US" dirty="0" smtClean="0"/>
              <a:t> – the same feature – merged into one in </a:t>
            </a:r>
            <a:r>
              <a:rPr lang="en-US" dirty="0"/>
              <a:t>A</a:t>
            </a:r>
            <a:r>
              <a:rPr lang="en-US" baseline="-25000" dirty="0"/>
              <a:t>0</a:t>
            </a:r>
            <a:endParaRPr lang="en-US" dirty="0" smtClean="0"/>
          </a:p>
          <a:p>
            <a:r>
              <a:rPr lang="en-US" dirty="0" smtClean="0"/>
              <a:t>foo</a:t>
            </a:r>
            <a:r>
              <a:rPr lang="en-US" baseline="-25000" dirty="0" smtClean="0"/>
              <a:t>k+1</a:t>
            </a:r>
            <a:r>
              <a:rPr lang="en-US" dirty="0" smtClean="0"/>
              <a:t> </a:t>
            </a:r>
            <a:r>
              <a:rPr lang="en-US" dirty="0"/>
              <a:t>.. </a:t>
            </a:r>
            <a:r>
              <a:rPr lang="en-US" dirty="0" err="1"/>
              <a:t>f</a:t>
            </a:r>
            <a:r>
              <a:rPr lang="en-US" dirty="0" err="1" smtClean="0"/>
              <a:t>oo</a:t>
            </a:r>
            <a:r>
              <a:rPr lang="en-US" baseline="-25000" dirty="0" err="1" smtClean="0"/>
              <a:t>n</a:t>
            </a:r>
            <a:r>
              <a:rPr lang="en-US" baseline="-25000" dirty="0" smtClean="0"/>
              <a:t> </a:t>
            </a:r>
            <a:r>
              <a:rPr lang="en-US" dirty="0"/>
              <a:t>– </a:t>
            </a:r>
            <a:r>
              <a:rPr lang="en-US" dirty="0" smtClean="0"/>
              <a:t>different overloaded features in A</a:t>
            </a:r>
            <a:r>
              <a:rPr lang="en-US" baseline="-25000" dirty="0" smtClean="0"/>
              <a:t>0 </a:t>
            </a:r>
            <a:endParaRPr lang="en-US" dirty="0" smtClean="0"/>
          </a:p>
        </p:txBody>
      </p:sp>
      <p:sp>
        <p:nvSpPr>
          <p:cNvPr id="25" name="TextBox 24"/>
          <p:cNvSpPr txBox="1"/>
          <p:nvPr/>
        </p:nvSpPr>
        <p:spPr>
          <a:xfrm>
            <a:off x="4336473" y="692395"/>
            <a:ext cx="581891" cy="707886"/>
          </a:xfrm>
          <a:prstGeom prst="rect">
            <a:avLst/>
          </a:prstGeom>
          <a:noFill/>
        </p:spPr>
        <p:txBody>
          <a:bodyPr wrap="square" rtlCol="0">
            <a:spAutoFit/>
          </a:bodyPr>
          <a:lstStyle/>
          <a:p>
            <a:r>
              <a:rPr lang="en-US" sz="4000" dirty="0" smtClean="0"/>
              <a:t>…</a:t>
            </a:r>
            <a:endParaRPr lang="en-US" dirty="0"/>
          </a:p>
        </p:txBody>
      </p:sp>
    </p:spTree>
    <p:extLst>
      <p:ext uri="{BB962C8B-B14F-4D97-AF65-F5344CB8AC3E}">
        <p14:creationId xmlns:p14="http://schemas.microsoft.com/office/powerpoint/2010/main" val="226102028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altLang="en-US" dirty="0">
                <a:ln>
                  <a:solidFill>
                    <a:srgbClr val="002F8E"/>
                  </a:solidFill>
                </a:ln>
                <a:solidFill>
                  <a:schemeClr val="tx1"/>
                </a:solidFill>
              </a:rPr>
              <a:t>Inheritance: name clashes generalization II</a:t>
            </a:r>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588655" y="943589"/>
            <a:ext cx="2009701"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lang="en-US" baseline="-25000" dirty="0" smtClean="0"/>
              <a:t>1</a:t>
            </a:r>
            <a:r>
              <a:rPr lang="en-US" dirty="0" smtClean="0"/>
              <a:t>,</a:t>
            </a:r>
            <a:r>
              <a:rPr kumimoji="0" lang="en-US" sz="2000" b="0" i="0" u="none" strike="noStrike" cap="none" normalizeH="0" baseline="0" dirty="0" smtClean="0">
                <a:ln>
                  <a:noFill/>
                </a:ln>
                <a:solidFill>
                  <a:schemeClr val="tx1"/>
                </a:solidFill>
                <a:effectLst/>
                <a:latin typeface="Verdana" pitchFamily="34" charset="0"/>
              </a:rPr>
              <a:t> foo</a:t>
            </a:r>
            <a:r>
              <a:rPr kumimoji="0" lang="en-US" sz="2000" b="0" i="0" u="none" strike="noStrike" cap="none" normalizeH="0" baseline="-25000" dirty="0" smtClean="0">
                <a:ln>
                  <a:noFill/>
                </a:ln>
                <a:solidFill>
                  <a:schemeClr val="tx1"/>
                </a:solidFill>
                <a:effectLst/>
                <a:latin typeface="Verdana" pitchFamily="34" charset="0"/>
              </a:rPr>
              <a:t>1</a:t>
            </a:r>
          </a:p>
        </p:txBody>
      </p:sp>
      <p:sp>
        <p:nvSpPr>
          <p:cNvPr id="7" name="Oval 6"/>
          <p:cNvSpPr/>
          <p:nvPr/>
        </p:nvSpPr>
        <p:spPr bwMode="auto">
          <a:xfrm>
            <a:off x="5597236" y="944329"/>
            <a:ext cx="2239110"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lang="en-US" baseline="-25000" dirty="0" smtClean="0"/>
              <a:t>n</a:t>
            </a:r>
            <a:r>
              <a:rPr lang="en-US" dirty="0" smtClean="0"/>
              <a:t>,</a:t>
            </a:r>
            <a:r>
              <a:rPr kumimoji="0" lang="en-US" sz="2000" b="0" i="0" u="none" strike="noStrike" cap="none" normalizeH="0" baseline="0" dirty="0" smtClean="0">
                <a:ln>
                  <a:noFill/>
                </a:ln>
                <a:solidFill>
                  <a:schemeClr val="tx1"/>
                </a:solidFill>
                <a:effectLst/>
                <a:latin typeface="Verdana" pitchFamily="34" charset="0"/>
              </a:rPr>
              <a:t> </a:t>
            </a:r>
            <a:r>
              <a:rPr kumimoji="0" lang="en-US" sz="2000" b="0" i="0" u="none" strike="noStrike" cap="none" normalizeH="0" baseline="0" dirty="0" err="1" smtClean="0">
                <a:ln>
                  <a:noFill/>
                </a:ln>
                <a:solidFill>
                  <a:schemeClr val="tx1"/>
                </a:solidFill>
                <a:effectLst/>
                <a:latin typeface="Verdana" pitchFamily="34" charset="0"/>
              </a:rPr>
              <a:t>foo</a:t>
            </a:r>
            <a:r>
              <a:rPr kumimoji="0" lang="en-US" sz="2000" b="0" i="0" u="none" strike="noStrike" cap="none" normalizeH="0" baseline="-25000" dirty="0" err="1" smtClean="0">
                <a:ln>
                  <a:noFill/>
                </a:ln>
                <a:solidFill>
                  <a:schemeClr val="tx1"/>
                </a:solidFill>
                <a:effectLst/>
                <a:latin typeface="Verdana" pitchFamily="34" charset="0"/>
              </a:rPr>
              <a:t>n</a:t>
            </a:r>
            <a:endParaRPr kumimoji="0" lang="en-US" sz="2000" b="0" i="0" u="none" strike="noStrike" cap="none" normalizeH="0" baseline="0" dirty="0" smtClean="0">
              <a:ln>
                <a:noFill/>
              </a:ln>
              <a:solidFill>
                <a:schemeClr val="tx1"/>
              </a:solidFill>
              <a:effectLst/>
              <a:latin typeface="Verdana" pitchFamily="34" charset="0"/>
            </a:endParaRPr>
          </a:p>
        </p:txBody>
      </p:sp>
      <p:sp>
        <p:nvSpPr>
          <p:cNvPr id="8" name="Oval 7"/>
          <p:cNvSpPr/>
          <p:nvPr/>
        </p:nvSpPr>
        <p:spPr bwMode="auto">
          <a:xfrm>
            <a:off x="3461327" y="2649614"/>
            <a:ext cx="2332182" cy="1168539"/>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eaLnBrk="0" hangingPunct="0">
              <a:lnSpc>
                <a:spcPct val="80000"/>
              </a:lnSpc>
              <a:spcBef>
                <a:spcPct val="50000"/>
              </a:spcBef>
            </a:pPr>
            <a:r>
              <a:rPr lang="en-US" dirty="0" smtClean="0"/>
              <a:t>A</a:t>
            </a:r>
            <a:r>
              <a:rPr lang="en-US" baseline="-25000" dirty="0" smtClean="0"/>
              <a:t>0</a:t>
            </a:r>
            <a:r>
              <a:rPr lang="en-US" dirty="0" smtClean="0"/>
              <a:t>, </a:t>
            </a:r>
            <a:r>
              <a:rPr lang="en-US" b="1" dirty="0" smtClean="0"/>
              <a:t>override</a:t>
            </a:r>
            <a:r>
              <a:rPr lang="en-US" dirty="0" smtClean="0"/>
              <a:t>  foo</a:t>
            </a:r>
            <a:endParaRPr kumimoji="0" lang="en-US" sz="2000" b="0" i="0" u="none" strike="noStrike" cap="none" normalizeH="0" baseline="-25000" dirty="0" smtClean="0">
              <a:ln>
                <a:noFill/>
              </a:ln>
              <a:solidFill>
                <a:schemeClr val="tx1"/>
              </a:solidFill>
              <a:effectLst/>
            </a:endParaRPr>
          </a:p>
        </p:txBody>
      </p:sp>
      <p:cxnSp>
        <p:nvCxnSpPr>
          <p:cNvPr id="9" name="Straight Arrow Connector 8"/>
          <p:cNvCxnSpPr>
            <a:stCxn id="8" idx="0"/>
            <a:endCxn id="6" idx="4"/>
          </p:cNvCxnSpPr>
          <p:nvPr/>
        </p:nvCxnSpPr>
        <p:spPr bwMode="auto">
          <a:xfrm flipH="1" flipV="1">
            <a:off x="2593506" y="1419660"/>
            <a:ext cx="2033912" cy="1229954"/>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627418" y="1420400"/>
            <a:ext cx="2089373" cy="1229214"/>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727672" y="4013242"/>
            <a:ext cx="7799491" cy="2554545"/>
          </a:xfrm>
          <a:prstGeom prst="rect">
            <a:avLst/>
          </a:prstGeom>
          <a:noFill/>
          <a:ln w="12700">
            <a:solidFill>
              <a:schemeClr val="tx1"/>
            </a:solidFill>
          </a:ln>
        </p:spPr>
        <p:txBody>
          <a:bodyPr wrap="square" rtlCol="0">
            <a:spAutoFit/>
          </a:bodyPr>
          <a:lstStyle/>
          <a:p>
            <a:r>
              <a:rPr lang="en-US" dirty="0" smtClean="0"/>
              <a:t>Let’s consider A</a:t>
            </a:r>
            <a:r>
              <a:rPr lang="en-US" baseline="-25000" dirty="0" smtClean="0"/>
              <a:t>0</a:t>
            </a:r>
            <a:r>
              <a:rPr lang="en-US" dirty="0" smtClean="0"/>
              <a:t> features:</a:t>
            </a:r>
          </a:p>
          <a:p>
            <a:r>
              <a:rPr lang="en-US" dirty="0" smtClean="0"/>
              <a:t>Some versions can be killed making them abstract. But for the remaining part we have:</a:t>
            </a:r>
          </a:p>
          <a:p>
            <a:r>
              <a:rPr lang="en-US" dirty="0" smtClean="0"/>
              <a:t>2 sets (potentially empty)</a:t>
            </a:r>
          </a:p>
          <a:p>
            <a:r>
              <a:rPr lang="en-US" dirty="0" smtClean="0"/>
              <a:t>foo</a:t>
            </a:r>
            <a:r>
              <a:rPr lang="en-US" baseline="-25000" dirty="0" smtClean="0"/>
              <a:t>1</a:t>
            </a:r>
            <a:r>
              <a:rPr lang="en-US" dirty="0" smtClean="0"/>
              <a:t> .. </a:t>
            </a:r>
            <a:r>
              <a:rPr lang="en-US" dirty="0" err="1" smtClean="0"/>
              <a:t>foo</a:t>
            </a:r>
            <a:r>
              <a:rPr lang="en-US" baseline="-25000" dirty="0" err="1" smtClean="0"/>
              <a:t>k</a:t>
            </a:r>
            <a:r>
              <a:rPr lang="en-US" dirty="0" smtClean="0"/>
              <a:t> – overridden with foo from A</a:t>
            </a:r>
            <a:r>
              <a:rPr lang="en-US" baseline="-25000" dirty="0" smtClean="0"/>
              <a:t>0</a:t>
            </a:r>
            <a:endParaRPr lang="en-US" dirty="0" smtClean="0"/>
          </a:p>
          <a:p>
            <a:r>
              <a:rPr lang="en-US" dirty="0" smtClean="0"/>
              <a:t>foo</a:t>
            </a:r>
            <a:r>
              <a:rPr lang="en-US" baseline="-25000" dirty="0" smtClean="0"/>
              <a:t>k+1</a:t>
            </a:r>
            <a:r>
              <a:rPr lang="en-US" dirty="0" smtClean="0"/>
              <a:t> </a:t>
            </a:r>
            <a:r>
              <a:rPr lang="en-US" dirty="0"/>
              <a:t>.. </a:t>
            </a:r>
            <a:r>
              <a:rPr lang="en-US" dirty="0" err="1" smtClean="0"/>
              <a:t>foo</a:t>
            </a:r>
            <a:r>
              <a:rPr lang="en-US" baseline="-25000" dirty="0" err="1" smtClean="0"/>
              <a:t>n</a:t>
            </a:r>
            <a:r>
              <a:rPr lang="en-US" baseline="-25000" dirty="0" smtClean="0"/>
              <a:t> </a:t>
            </a:r>
            <a:r>
              <a:rPr lang="en-US" dirty="0"/>
              <a:t>– </a:t>
            </a:r>
            <a:r>
              <a:rPr lang="en-US" dirty="0" smtClean="0"/>
              <a:t>different overloaded features in A</a:t>
            </a:r>
            <a:r>
              <a:rPr lang="en-US" baseline="-25000" dirty="0" smtClean="0"/>
              <a:t>0 </a:t>
            </a:r>
            <a:endParaRPr lang="en-US" dirty="0"/>
          </a:p>
          <a:p>
            <a:endParaRPr lang="en-US" dirty="0"/>
          </a:p>
          <a:p>
            <a:endParaRPr lang="en-US" dirty="0" smtClean="0"/>
          </a:p>
        </p:txBody>
      </p:sp>
      <p:sp>
        <p:nvSpPr>
          <p:cNvPr id="25" name="TextBox 24"/>
          <p:cNvSpPr txBox="1"/>
          <p:nvPr/>
        </p:nvSpPr>
        <p:spPr>
          <a:xfrm>
            <a:off x="4336473" y="692395"/>
            <a:ext cx="581891" cy="707886"/>
          </a:xfrm>
          <a:prstGeom prst="rect">
            <a:avLst/>
          </a:prstGeom>
          <a:noFill/>
        </p:spPr>
        <p:txBody>
          <a:bodyPr wrap="square" rtlCol="0">
            <a:spAutoFit/>
          </a:bodyPr>
          <a:lstStyle/>
          <a:p>
            <a:r>
              <a:rPr lang="en-US" sz="4000" dirty="0" smtClean="0"/>
              <a:t>…</a:t>
            </a:r>
            <a:endParaRPr lang="en-US" dirty="0"/>
          </a:p>
        </p:txBody>
      </p:sp>
    </p:spTree>
    <p:extLst>
      <p:ext uri="{BB962C8B-B14F-4D97-AF65-F5344CB8AC3E}">
        <p14:creationId xmlns:p14="http://schemas.microsoft.com/office/powerpoint/2010/main" val="107231916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altLang="en-US" dirty="0">
                <a:ln>
                  <a:solidFill>
                    <a:srgbClr val="002F8E"/>
                  </a:solidFill>
                </a:ln>
                <a:solidFill>
                  <a:schemeClr val="tx1"/>
                </a:solidFill>
              </a:rPr>
              <a:t>Inheritance: overloading: cat calls</a:t>
            </a:r>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 override foo (&lt;S4&gt;) &lt;B4&gt;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4"/>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623747" y="4742915"/>
            <a:ext cx="7799491" cy="1938992"/>
          </a:xfrm>
          <a:prstGeom prst="rect">
            <a:avLst/>
          </a:prstGeom>
          <a:noFill/>
          <a:ln w="12700">
            <a:solidFill>
              <a:schemeClr val="tx1"/>
            </a:solidFill>
          </a:ln>
        </p:spPr>
        <p:txBody>
          <a:bodyPr wrap="square" rtlCol="0">
            <a:spAutoFit/>
          </a:bodyPr>
          <a:lstStyle/>
          <a:p>
            <a:r>
              <a:rPr lang="en-US" dirty="0" smtClean="0"/>
              <a:t>S1 != S4, S2 </a:t>
            </a:r>
            <a:r>
              <a:rPr lang="en-US" dirty="0" smtClean="0">
                <a:sym typeface="Wingdings"/>
              </a:rPr>
              <a:t> </a:t>
            </a:r>
            <a:r>
              <a:rPr lang="en-US" dirty="0" smtClean="0"/>
              <a:t>S1, S3</a:t>
            </a:r>
            <a:r>
              <a:rPr lang="en-US" dirty="0">
                <a:sym typeface="Wingdings"/>
              </a:rPr>
              <a:t>  </a:t>
            </a:r>
            <a:r>
              <a:rPr lang="en-US" dirty="0" smtClean="0"/>
              <a:t>S1, S4</a:t>
            </a:r>
            <a:r>
              <a:rPr lang="en-US" dirty="0">
                <a:sym typeface="Wingdings"/>
              </a:rPr>
              <a:t>  </a:t>
            </a:r>
            <a:r>
              <a:rPr lang="en-US" dirty="0" smtClean="0"/>
              <a:t>S2 &amp; S4</a:t>
            </a:r>
            <a:r>
              <a:rPr lang="en-US" dirty="0">
                <a:sym typeface="Wingdings"/>
              </a:rPr>
              <a:t>  </a:t>
            </a:r>
            <a:r>
              <a:rPr lang="en-US" dirty="0" smtClean="0"/>
              <a:t>S3, &lt;</a:t>
            </a:r>
            <a:r>
              <a:rPr lang="en-US" dirty="0" err="1" smtClean="0"/>
              <a:t>exprType</a:t>
            </a:r>
            <a:r>
              <a:rPr lang="en-US" dirty="0" smtClean="0"/>
              <a:t>&gt;</a:t>
            </a:r>
            <a:r>
              <a:rPr lang="en-US" dirty="0">
                <a:sym typeface="Wingdings"/>
              </a:rPr>
              <a:t>  </a:t>
            </a:r>
            <a:r>
              <a:rPr lang="en-US" dirty="0" smtClean="0"/>
              <a:t>S4 (where </a:t>
            </a:r>
            <a:r>
              <a:rPr lang="en-US" dirty="0" smtClean="0">
                <a:sym typeface="Wingdings"/>
              </a:rPr>
              <a:t> means conforms to</a:t>
            </a:r>
            <a:r>
              <a:rPr lang="en-US" dirty="0" smtClean="0"/>
              <a:t>)</a:t>
            </a:r>
          </a:p>
          <a:p>
            <a:r>
              <a:rPr lang="en-US" dirty="0"/>
              <a:t>a</a:t>
            </a:r>
            <a:r>
              <a:rPr lang="en-US" dirty="0" smtClean="0"/>
              <a:t>: A </a:t>
            </a:r>
            <a:r>
              <a:rPr lang="en-US" b="1" dirty="0" smtClean="0"/>
              <a:t>is</a:t>
            </a:r>
            <a:r>
              <a:rPr lang="en-US" dirty="0" smtClean="0"/>
              <a:t> D()</a:t>
            </a:r>
          </a:p>
          <a:p>
            <a:r>
              <a:rPr lang="en-US" dirty="0" err="1" smtClean="0"/>
              <a:t>a.foo</a:t>
            </a:r>
            <a:r>
              <a:rPr lang="en-US" dirty="0" smtClean="0"/>
              <a:t> (&lt;</a:t>
            </a:r>
            <a:r>
              <a:rPr lang="en-US" dirty="0" err="1" smtClean="0"/>
              <a:t>exprType</a:t>
            </a:r>
            <a:r>
              <a:rPr lang="en-US" dirty="0" smtClean="0"/>
              <a:t>&gt;) // version from D must be called!</a:t>
            </a:r>
          </a:p>
          <a:p>
            <a:r>
              <a:rPr lang="en-US" dirty="0" err="1" smtClean="0"/>
              <a:t>exprType</a:t>
            </a:r>
            <a:r>
              <a:rPr lang="en-US" dirty="0">
                <a:sym typeface="Wingdings"/>
              </a:rPr>
              <a:t>  </a:t>
            </a:r>
            <a:r>
              <a:rPr lang="en-US" dirty="0" smtClean="0"/>
              <a:t>S1, but may not conform to S4 – that is a cat call! System wide check required.</a:t>
            </a:r>
          </a:p>
        </p:txBody>
      </p:sp>
    </p:spTree>
    <p:extLst>
      <p:ext uri="{BB962C8B-B14F-4D97-AF65-F5344CB8AC3E}">
        <p14:creationId xmlns:p14="http://schemas.microsoft.com/office/powerpoint/2010/main" val="20367448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altLang="en-US" dirty="0">
                <a:ln>
                  <a:solidFill>
                    <a:srgbClr val="002F8E"/>
                  </a:solidFill>
                </a:ln>
                <a:solidFill>
                  <a:schemeClr val="tx1"/>
                </a:solidFill>
              </a:rPr>
              <a:t>Inheritance: visibility conflict</a:t>
            </a:r>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202897" y="887434"/>
            <a:ext cx="4087907"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a:t>
            </a:r>
            <a:r>
              <a:rPr kumimoji="0" lang="en-US" sz="2000" b="1" i="0" u="none" strike="noStrike" cap="none" normalizeH="0" baseline="0" dirty="0" smtClean="0">
                <a:ln>
                  <a:noFill/>
                </a:ln>
                <a:solidFill>
                  <a:schemeClr val="tx1"/>
                </a:solidFill>
                <a:effectLst/>
                <a:latin typeface="Verdana" pitchFamily="34" charset="0"/>
              </a:rPr>
              <a:t>public</a:t>
            </a:r>
            <a:r>
              <a:rPr kumimoji="0" lang="en-US" sz="2000" b="0" i="0" u="none" strike="noStrike" cap="none" normalizeH="0" baseline="0" dirty="0" smtClean="0">
                <a:ln>
                  <a:noFill/>
                </a:ln>
                <a:solidFill>
                  <a:schemeClr val="tx1"/>
                </a:solidFill>
                <a:effectLst/>
                <a:latin typeface="Verdana" pitchFamily="34" charset="0"/>
              </a:rPr>
              <a:t> foo</a:t>
            </a:r>
          </a:p>
        </p:txBody>
      </p:sp>
      <p:sp>
        <p:nvSpPr>
          <p:cNvPr id="7" name="Oval 6"/>
          <p:cNvSpPr/>
          <p:nvPr/>
        </p:nvSpPr>
        <p:spPr bwMode="auto">
          <a:xfrm>
            <a:off x="4523492" y="887433"/>
            <a:ext cx="4139900"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a:t>
            </a:r>
            <a:r>
              <a:rPr kumimoji="0" lang="en-US" sz="2000" b="1" i="0" u="none" strike="noStrike" cap="none" normalizeH="0" baseline="0" dirty="0" smtClean="0">
                <a:ln>
                  <a:noFill/>
                </a:ln>
                <a:solidFill>
                  <a:schemeClr val="tx1"/>
                </a:solidFill>
                <a:effectLst/>
                <a:latin typeface="Verdana" pitchFamily="34" charset="0"/>
              </a:rPr>
              <a:t>private</a:t>
            </a:r>
            <a:r>
              <a:rPr kumimoji="0" lang="en-US" sz="2000" b="0" i="0" u="none" strike="noStrike" cap="none" normalizeH="0" baseline="0" dirty="0" smtClean="0">
                <a:ln>
                  <a:noFill/>
                </a:ln>
                <a:solidFill>
                  <a:schemeClr val="tx1"/>
                </a:solidFill>
                <a:effectLst/>
                <a:latin typeface="Verdana" pitchFamily="34" charset="0"/>
              </a:rPr>
              <a:t> foo</a:t>
            </a:r>
          </a:p>
        </p:txBody>
      </p:sp>
      <p:sp>
        <p:nvSpPr>
          <p:cNvPr id="8" name="Oval 7"/>
          <p:cNvSpPr/>
          <p:nvPr/>
        </p:nvSpPr>
        <p:spPr bwMode="auto">
          <a:xfrm>
            <a:off x="2459916" y="2699918"/>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a:t>
            </a:r>
            <a:r>
              <a:rPr lang="en-US" b="1" dirty="0" smtClean="0"/>
              <a:t>public</a:t>
            </a:r>
            <a:r>
              <a:rPr lang="en-US" dirty="0" smtClean="0"/>
              <a:t> foo</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46851" y="1363505"/>
            <a:ext cx="2165578" cy="133641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1363504"/>
            <a:ext cx="2181013" cy="1336414"/>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623747" y="3597606"/>
            <a:ext cx="7799491" cy="1631216"/>
          </a:xfrm>
          <a:prstGeom prst="rect">
            <a:avLst/>
          </a:prstGeom>
          <a:noFill/>
          <a:ln w="12700">
            <a:solidFill>
              <a:schemeClr val="tx1"/>
            </a:solidFill>
          </a:ln>
        </p:spPr>
        <p:txBody>
          <a:bodyPr wrap="square" rtlCol="0">
            <a:spAutoFit/>
          </a:bodyPr>
          <a:lstStyle/>
          <a:p>
            <a:r>
              <a:rPr lang="en-US" dirty="0" smtClean="0"/>
              <a:t>Regardless of the way how we keep one version of foo in C its visibility status must be public as at least in parent it was public</a:t>
            </a:r>
          </a:p>
          <a:p>
            <a:r>
              <a:rPr lang="en-US" b="1" dirty="0" smtClean="0"/>
              <a:t>private </a:t>
            </a:r>
            <a:r>
              <a:rPr lang="en-US" dirty="0" smtClean="0"/>
              <a:t>… </a:t>
            </a:r>
            <a:r>
              <a:rPr lang="en-US" b="1" dirty="0" smtClean="0"/>
              <a:t>private</a:t>
            </a:r>
            <a:r>
              <a:rPr lang="en-US" dirty="0" smtClean="0"/>
              <a:t> =&gt; </a:t>
            </a:r>
            <a:r>
              <a:rPr lang="en-US" b="1" dirty="0" smtClean="0"/>
              <a:t>public</a:t>
            </a:r>
            <a:r>
              <a:rPr lang="en-US" dirty="0" smtClean="0"/>
              <a:t> or </a:t>
            </a:r>
            <a:r>
              <a:rPr lang="en-US" b="1" dirty="0" smtClean="0"/>
              <a:t>private</a:t>
            </a:r>
          </a:p>
          <a:p>
            <a:r>
              <a:rPr lang="en-US" b="1" dirty="0"/>
              <a:t>p</a:t>
            </a:r>
            <a:r>
              <a:rPr lang="en-US" b="1" dirty="0" smtClean="0"/>
              <a:t>ublic</a:t>
            </a:r>
            <a:r>
              <a:rPr lang="en-US" dirty="0" smtClean="0"/>
              <a:t> … </a:t>
            </a:r>
            <a:r>
              <a:rPr lang="en-US" b="1" dirty="0" smtClean="0"/>
              <a:t>private</a:t>
            </a:r>
            <a:r>
              <a:rPr lang="en-US" dirty="0" smtClean="0"/>
              <a:t> = &gt; </a:t>
            </a:r>
            <a:r>
              <a:rPr lang="en-US" b="1" dirty="0" smtClean="0"/>
              <a:t>public</a:t>
            </a:r>
          </a:p>
        </p:txBody>
      </p:sp>
    </p:spTree>
    <p:extLst>
      <p:ext uri="{BB962C8B-B14F-4D97-AF65-F5344CB8AC3E}">
        <p14:creationId xmlns:p14="http://schemas.microsoft.com/office/powerpoint/2010/main" val="151447790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946457449"/>
              </p:ext>
            </p:extLst>
          </p:nvPr>
        </p:nvGraphicFramePr>
        <p:xfrm>
          <a:off x="73891" y="840509"/>
          <a:ext cx="9005454" cy="5412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187200" y="0"/>
            <a:ext cx="8956800" cy="561104"/>
          </a:xfrm>
        </p:spPr>
        <p:txBody>
          <a:bodyPr/>
          <a:lstStyle/>
          <a:p>
            <a:r>
              <a:rPr lang="en-US" altLang="en-US" dirty="0">
                <a:ln>
                  <a:solidFill>
                    <a:srgbClr val="002F8E"/>
                  </a:solidFill>
                </a:ln>
                <a:solidFill>
                  <a:schemeClr val="tx1"/>
                </a:solidFill>
              </a:rPr>
              <a:t>Summary</a:t>
            </a:r>
          </a:p>
        </p:txBody>
      </p:sp>
    </p:spTree>
    <p:extLst>
      <p:ext uri="{BB962C8B-B14F-4D97-AF65-F5344CB8AC3E}">
        <p14:creationId xmlns:p14="http://schemas.microsoft.com/office/powerpoint/2010/main" val="91456686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80700950"/>
              </p:ext>
            </p:extLst>
          </p:nvPr>
        </p:nvGraphicFramePr>
        <p:xfrm>
          <a:off x="115997" y="1187959"/>
          <a:ext cx="8289094" cy="269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187200" y="69439"/>
            <a:ext cx="8956800" cy="561104"/>
          </a:xfrm>
        </p:spPr>
        <p:txBody>
          <a:bodyPr/>
          <a:lstStyle/>
          <a:p>
            <a:r>
              <a:rPr lang="en-US" dirty="0" smtClean="0">
                <a:solidFill>
                  <a:schemeClr val="tx1"/>
                </a:solidFill>
              </a:rPr>
              <a:t>Agenda</a:t>
            </a:r>
            <a:endParaRPr lang="en-US" dirty="0">
              <a:solidFill>
                <a:schemeClr val="tx1"/>
              </a:solidFill>
            </a:endParaRPr>
          </a:p>
        </p:txBody>
      </p:sp>
    </p:spTree>
    <p:extLst>
      <p:ext uri="{BB962C8B-B14F-4D97-AF65-F5344CB8AC3E}">
        <p14:creationId xmlns:p14="http://schemas.microsoft.com/office/powerpoint/2010/main" val="349279815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091" y="2246746"/>
            <a:ext cx="8077200" cy="1854200"/>
          </a:xfrm>
        </p:spPr>
        <p:txBody>
          <a:bodyPr/>
          <a:lstStyle/>
          <a:p>
            <a:pPr marL="0" indent="0">
              <a:buNone/>
            </a:pPr>
            <a:r>
              <a:rPr lang="en-US" sz="9600" b="1" dirty="0" smtClean="0">
                <a:effectLst>
                  <a:outerShdw blurRad="38100" dist="38100" dir="2700000" algn="tl">
                    <a:srgbClr val="000000">
                      <a:alpha val="43137"/>
                    </a:srgbClr>
                  </a:outerShdw>
                </a:effectLst>
              </a:rPr>
              <a:t>THANK YOU!</a:t>
            </a:r>
            <a:endParaRPr lang="en-US" sz="9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384084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smtClean="0">
                <a:solidFill>
                  <a:schemeClr val="tx1"/>
                </a:solidFill>
              </a:rPr>
              <a:t>Inheritance units: name clashes and overloading</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172123" y="4173966"/>
            <a:ext cx="8638390" cy="1938992"/>
          </a:xfrm>
          <a:prstGeom prst="rect">
            <a:avLst/>
          </a:prstGeom>
          <a:noFill/>
          <a:ln w="12700">
            <a:solidFill>
              <a:schemeClr val="tx1"/>
            </a:solidFill>
          </a:ln>
        </p:spPr>
        <p:txBody>
          <a:bodyPr wrap="square" rtlCol="0">
            <a:spAutoFit/>
          </a:bodyPr>
          <a:lstStyle/>
          <a:p>
            <a:r>
              <a:rPr lang="en-US" dirty="0" smtClean="0"/>
              <a:t>S2</a:t>
            </a:r>
            <a:r>
              <a:rPr lang="en-US" dirty="0">
                <a:sym typeface="Wingdings"/>
              </a:rPr>
              <a:t>  </a:t>
            </a:r>
            <a:r>
              <a:rPr lang="en-US" dirty="0" smtClean="0"/>
              <a:t>S1, S3</a:t>
            </a:r>
            <a:r>
              <a:rPr lang="en-US" dirty="0">
                <a:sym typeface="Wingdings"/>
              </a:rPr>
              <a:t>  </a:t>
            </a:r>
            <a:r>
              <a:rPr lang="en-US" dirty="0" smtClean="0"/>
              <a:t>S1, S4</a:t>
            </a:r>
            <a:r>
              <a:rPr lang="en-US" dirty="0">
                <a:sym typeface="Wingdings"/>
              </a:rPr>
              <a:t>  </a:t>
            </a:r>
            <a:r>
              <a:rPr lang="en-US" dirty="0" smtClean="0"/>
              <a:t>S2 &amp; S4</a:t>
            </a:r>
            <a:r>
              <a:rPr lang="en-US" dirty="0">
                <a:sym typeface="Wingdings"/>
              </a:rPr>
              <a:t>  </a:t>
            </a:r>
            <a:r>
              <a:rPr lang="en-US" dirty="0" smtClean="0"/>
              <a:t>S3, S5</a:t>
            </a:r>
            <a:r>
              <a:rPr lang="en-US" dirty="0">
                <a:sym typeface="Wingdings"/>
              </a:rPr>
              <a:t>  </a:t>
            </a:r>
            <a:r>
              <a:rPr lang="en-US" dirty="0" smtClean="0"/>
              <a:t>S1</a:t>
            </a:r>
          </a:p>
          <a:p>
            <a:r>
              <a:rPr lang="en-US" dirty="0"/>
              <a:t>a</a:t>
            </a:r>
            <a:r>
              <a:rPr lang="en-US" dirty="0" smtClean="0"/>
              <a:t>: A </a:t>
            </a:r>
            <a:r>
              <a:rPr lang="en-US" b="1" dirty="0" smtClean="0"/>
              <a:t>is</a:t>
            </a:r>
            <a:r>
              <a:rPr lang="en-US" dirty="0" smtClean="0"/>
              <a:t> D()</a:t>
            </a:r>
          </a:p>
          <a:p>
            <a:r>
              <a:rPr lang="en-US" dirty="0" err="1" smtClean="0"/>
              <a:t>a.foo</a:t>
            </a:r>
            <a:r>
              <a:rPr lang="en-US" dirty="0" smtClean="0"/>
              <a:t> (&lt;S2&gt;) // version from B must be called! OK!</a:t>
            </a:r>
          </a:p>
          <a:p>
            <a:r>
              <a:rPr lang="en-US" dirty="0" err="1"/>
              <a:t>a.foo</a:t>
            </a:r>
            <a:r>
              <a:rPr lang="en-US" dirty="0"/>
              <a:t> (&lt;</a:t>
            </a:r>
            <a:r>
              <a:rPr lang="en-US" dirty="0" smtClean="0"/>
              <a:t>S3&gt;) </a:t>
            </a:r>
            <a:r>
              <a:rPr lang="en-US" dirty="0"/>
              <a:t>// version from </a:t>
            </a:r>
            <a:r>
              <a:rPr lang="en-US" dirty="0" smtClean="0"/>
              <a:t>C </a:t>
            </a:r>
            <a:r>
              <a:rPr lang="en-US" dirty="0"/>
              <a:t>must be called</a:t>
            </a:r>
            <a:r>
              <a:rPr lang="en-US" dirty="0" smtClean="0"/>
              <a:t>! OK!</a:t>
            </a:r>
          </a:p>
          <a:p>
            <a:r>
              <a:rPr lang="en-US" dirty="0" err="1" smtClean="0"/>
              <a:t>a.foo</a:t>
            </a:r>
            <a:r>
              <a:rPr lang="en-US" dirty="0" smtClean="0"/>
              <a:t> (&lt;S4&gt;) // ambiguity</a:t>
            </a:r>
            <a:endParaRPr lang="en-US" b="1" dirty="0" smtClean="0">
              <a:solidFill>
                <a:srgbClr val="FF0000"/>
              </a:solidFill>
            </a:endParaRPr>
          </a:p>
          <a:p>
            <a:r>
              <a:rPr lang="en-US" dirty="0" err="1"/>
              <a:t>a.foo</a:t>
            </a:r>
            <a:r>
              <a:rPr lang="en-US" dirty="0"/>
              <a:t> (&lt;</a:t>
            </a:r>
            <a:r>
              <a:rPr lang="en-US" dirty="0" smtClean="0"/>
              <a:t>S5&gt;) </a:t>
            </a:r>
            <a:r>
              <a:rPr lang="en-US" dirty="0"/>
              <a:t>// </a:t>
            </a:r>
            <a:r>
              <a:rPr lang="en-US" dirty="0" smtClean="0"/>
              <a:t>cat call</a:t>
            </a:r>
          </a:p>
        </p:txBody>
      </p:sp>
    </p:spTree>
    <p:extLst>
      <p:ext uri="{BB962C8B-B14F-4D97-AF65-F5344CB8AC3E}">
        <p14:creationId xmlns:p14="http://schemas.microsoft.com/office/powerpoint/2010/main" val="102742969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smtClean="0">
                <a:solidFill>
                  <a:schemeClr val="tx1"/>
                </a:solidFill>
              </a:rPr>
              <a:t>Inheritance: name clashes, overloading and overriding</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1938992"/>
          </a:xfrm>
          <a:prstGeom prst="rect">
            <a:avLst/>
          </a:prstGeom>
          <a:noFill/>
        </p:spPr>
        <p:txBody>
          <a:bodyPr wrap="square" rtlCol="0">
            <a:spAutoFit/>
          </a:bodyPr>
          <a:lstStyle/>
          <a:p>
            <a:r>
              <a:rPr lang="en-US" dirty="0" smtClean="0"/>
              <a:t>Overriding is the mechanism which allows to state the fact that within the current unit there is a feature which overrides all versions of this features coming thru different parents. The list of features being overridden is determined by the conformance of the current feature signature to overridden features’ signatures. Better to look at examples</a:t>
            </a:r>
            <a:endParaRPr lang="en-US" dirty="0"/>
          </a:p>
        </p:txBody>
      </p:sp>
      <p:grpSp>
        <p:nvGrpSpPr>
          <p:cNvPr id="7" name="Group 6"/>
          <p:cNvGrpSpPr/>
          <p:nvPr/>
        </p:nvGrpSpPr>
        <p:grpSpPr>
          <a:xfrm>
            <a:off x="231291" y="2873600"/>
            <a:ext cx="8681420" cy="1848383"/>
            <a:chOff x="355003" y="4840000"/>
            <a:chExt cx="8681420" cy="1848383"/>
          </a:xfrm>
        </p:grpSpPr>
        <p:sp>
          <p:nvSpPr>
            <p:cNvPr id="8" name="Oval 7"/>
            <p:cNvSpPr/>
            <p:nvPr/>
          </p:nvSpPr>
          <p:spPr bwMode="auto">
            <a:xfrm>
              <a:off x="355003"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sp>
          <p:nvSpPr>
            <p:cNvPr id="9" name="Oval 8"/>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(&lt;S2&gt;) &lt;B2&gt;</a:t>
              </a:r>
            </a:p>
          </p:txBody>
        </p:sp>
        <p:sp>
          <p:nvSpPr>
            <p:cNvPr id="10" name="Oval 9"/>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(&lt;S3&gt;)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1" name="Straight Arrow Connector 10"/>
            <p:cNvCxnSpPr>
              <a:stCxn id="10" idx="0"/>
              <a:endCxn id="8" idx="4"/>
            </p:cNvCxnSpPr>
            <p:nvPr/>
          </p:nvCxnSpPr>
          <p:spPr bwMode="auto">
            <a:xfrm flipH="1" flipV="1">
              <a:off x="2307516" y="5662305"/>
              <a:ext cx="210491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2" name="Straight Arrow Connector 11"/>
            <p:cNvCxnSpPr>
              <a:stCxn id="10" idx="0"/>
            </p:cNvCxnSpPr>
            <p:nvPr/>
          </p:nvCxnSpPr>
          <p:spPr bwMode="auto">
            <a:xfrm flipV="1">
              <a:off x="4412429" y="5662305"/>
              <a:ext cx="1870036" cy="203773"/>
            </a:xfrm>
            <a:prstGeom prst="straightConnector1">
              <a:avLst/>
            </a:prstGeom>
            <a:noFill/>
            <a:ln w="25400" cap="flat" cmpd="sng" algn="ctr">
              <a:solidFill>
                <a:schemeClr val="tx1"/>
              </a:solidFill>
              <a:prstDash val="solid"/>
              <a:round/>
              <a:headEnd type="none" w="med" len="med"/>
              <a:tailEnd type="arrow"/>
            </a:ln>
            <a:effectLst/>
          </p:spPr>
        </p:cxnSp>
        <p:sp>
          <p:nvSpPr>
            <p:cNvPr id="13" name="TextBox 12"/>
            <p:cNvSpPr txBox="1"/>
            <p:nvPr/>
          </p:nvSpPr>
          <p:spPr>
            <a:xfrm>
              <a:off x="6461760" y="5877120"/>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
        <p:nvSpPr>
          <p:cNvPr id="14" name="TextBox 13"/>
          <p:cNvSpPr txBox="1"/>
          <p:nvPr/>
        </p:nvSpPr>
        <p:spPr>
          <a:xfrm>
            <a:off x="139850" y="4807354"/>
            <a:ext cx="8864302" cy="1938992"/>
          </a:xfrm>
          <a:prstGeom prst="rect">
            <a:avLst/>
          </a:prstGeom>
          <a:noFill/>
        </p:spPr>
        <p:txBody>
          <a:bodyPr wrap="square" rtlCol="0">
            <a:spAutoFit/>
          </a:bodyPr>
          <a:lstStyle/>
          <a:p>
            <a:r>
              <a:rPr lang="en-US" dirty="0" smtClean="0"/>
              <a:t>If &lt;S3&gt; conforms to &lt;S1&gt; and &lt;S2&gt; - we have in C only one feature foo with signature &lt;S3&gt;. If &lt;S3&gt; conforms to &lt;S1&gt; or &lt;S2&gt; only then we will have 2 features foo, one with &lt;S3&gt; signature and another with non-conforming to &lt;S3&gt; signature. Also note that in case of routines abstractness status of &lt;B1&gt;, &lt;B2&gt; and &lt;B3&gt;  can be arbitrary </a:t>
            </a:r>
            <a:endParaRPr lang="en-US" dirty="0"/>
          </a:p>
        </p:txBody>
      </p:sp>
    </p:spTree>
    <p:extLst>
      <p:ext uri="{BB962C8B-B14F-4D97-AF65-F5344CB8AC3E}">
        <p14:creationId xmlns:p14="http://schemas.microsoft.com/office/powerpoint/2010/main" val="276054205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smtClean="0">
                <a:solidFill>
                  <a:schemeClr val="tx1"/>
                </a:solidFill>
              </a:rPr>
              <a:t>Inheritance: name clashes, overloading and  overriding</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016758"/>
          </a:xfrm>
          <a:prstGeom prst="rect">
            <a:avLst/>
          </a:prstGeom>
          <a:noFill/>
        </p:spPr>
        <p:txBody>
          <a:bodyPr wrap="square" rtlCol="0">
            <a:spAutoFit/>
          </a:bodyPr>
          <a:lstStyle/>
          <a:p>
            <a:r>
              <a:rPr lang="en-US" dirty="0" smtClean="0"/>
              <a:t>	So, we may override abstract routine with abstract one. We may provide an effective body with overriding. We may merge several abstract routines into one using overriding. We can also do the opposite – if we have effective routine (routine with the internal or external body) we may override it with an abstract routine. This gives us full flexibility to control the level of abstraction while inheriting. </a:t>
            </a:r>
          </a:p>
          <a:p>
            <a:r>
              <a:rPr lang="en-US" dirty="0"/>
              <a:t>	</a:t>
            </a:r>
            <a:r>
              <a:rPr lang="en-US" dirty="0" smtClean="0"/>
              <a:t>Also if we like to select one version of several versions which come from parent units then we can use override with no body but the name of the current class instead. See the example below</a:t>
            </a:r>
          </a:p>
          <a:p>
            <a:r>
              <a:rPr lang="en-US" b="1" dirty="0" smtClean="0"/>
              <a:t>unit</a:t>
            </a:r>
            <a:r>
              <a:rPr lang="en-US" dirty="0" smtClean="0"/>
              <a:t> A </a:t>
            </a:r>
            <a:r>
              <a:rPr lang="en-US" b="1" dirty="0" smtClean="0"/>
              <a:t>inherit</a:t>
            </a:r>
            <a:r>
              <a:rPr lang="en-US" dirty="0" smtClean="0"/>
              <a:t> B, C, D</a:t>
            </a:r>
          </a:p>
          <a:p>
            <a:r>
              <a:rPr lang="en-US" dirty="0"/>
              <a:t>	</a:t>
            </a:r>
            <a:r>
              <a:rPr lang="en-US" b="1" dirty="0" smtClean="0"/>
              <a:t>override</a:t>
            </a:r>
            <a:r>
              <a:rPr lang="en-US" dirty="0" smtClean="0"/>
              <a:t> </a:t>
            </a:r>
            <a:r>
              <a:rPr lang="en-US" dirty="0" err="1" smtClean="0"/>
              <a:t>D.foo</a:t>
            </a:r>
            <a:r>
              <a:rPr lang="en-US" dirty="0" smtClean="0"/>
              <a:t>  // Versions from B and C are overridden </a:t>
            </a:r>
          </a:p>
          <a:p>
            <a:r>
              <a:rPr lang="en-US" b="1" dirty="0" smtClean="0"/>
              <a:t>end</a:t>
            </a:r>
            <a:endParaRPr lang="en-US" dirty="0" smtClean="0"/>
          </a:p>
          <a:p>
            <a:r>
              <a:rPr lang="en-US" dirty="0" smtClean="0"/>
              <a:t>Please note that such form of overriding will override only versions to which signature of </a:t>
            </a:r>
            <a:r>
              <a:rPr lang="en-US" dirty="0" err="1" smtClean="0"/>
              <a:t>D.foo</a:t>
            </a:r>
            <a:r>
              <a:rPr lang="en-US" dirty="0" smtClean="0"/>
              <a:t> conforms to.</a:t>
            </a:r>
          </a:p>
        </p:txBody>
      </p:sp>
    </p:spTree>
    <p:extLst>
      <p:ext uri="{BB962C8B-B14F-4D97-AF65-F5344CB8AC3E}">
        <p14:creationId xmlns:p14="http://schemas.microsoft.com/office/powerpoint/2010/main" val="329455472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891" y="640352"/>
            <a:ext cx="9143999" cy="5922085"/>
          </a:xfrm>
        </p:spPr>
        <p:txBody>
          <a:bodyPr/>
          <a:lstStyle/>
          <a:p>
            <a:pPr marL="0" indent="0">
              <a:buNone/>
            </a:pPr>
            <a:r>
              <a:rPr lang="en-US" sz="2800" dirty="0" smtClean="0"/>
              <a:t>	. Some leading to ambiguity if we try to call the feature. Note if we do not call the ambiguous feature then the code is valid and can work! So, we are not going to verify the full correctness of inheritance graph and every unit – we verify usage of features of units. If usage (feature call) can be verified then the program is correct. The only check to be done that inheritance graph has no cycles.</a:t>
            </a:r>
          </a:p>
        </p:txBody>
      </p:sp>
      <p:sp>
        <p:nvSpPr>
          <p:cNvPr id="3" name="Title 2"/>
          <p:cNvSpPr>
            <a:spLocks noGrp="1"/>
          </p:cNvSpPr>
          <p:nvPr>
            <p:ph type="title"/>
          </p:nvPr>
        </p:nvSpPr>
        <p:spPr>
          <a:xfrm>
            <a:off x="0" y="7200"/>
            <a:ext cx="9144000" cy="561104"/>
          </a:xfrm>
        </p:spPr>
        <p:txBody>
          <a:bodyPr/>
          <a:lstStyle/>
          <a:p>
            <a:r>
              <a:rPr lang="en-US" dirty="0">
                <a:solidFill>
                  <a:schemeClr val="tx1"/>
                </a:solidFill>
              </a:rPr>
              <a:t>Inheritance </a:t>
            </a:r>
            <a:r>
              <a:rPr lang="ru-RU" dirty="0">
                <a:solidFill>
                  <a:schemeClr val="tx1"/>
                </a:solidFill>
              </a:rPr>
              <a:t>– </a:t>
            </a:r>
            <a:r>
              <a:rPr lang="en-US" dirty="0">
                <a:solidFill>
                  <a:schemeClr val="tx1"/>
                </a:solidFill>
              </a:rPr>
              <a:t> </a:t>
            </a:r>
            <a:r>
              <a:rPr lang="en-US" dirty="0" smtClean="0">
                <a:solidFill>
                  <a:schemeClr val="tx1"/>
                </a:solidFill>
              </a:rPr>
              <a:t>feature call ambiguity</a:t>
            </a:r>
            <a:endParaRPr lang="en-US" dirty="0"/>
          </a:p>
        </p:txBody>
      </p:sp>
    </p:spTree>
    <p:extLst>
      <p:ext uri="{BB962C8B-B14F-4D97-AF65-F5344CB8AC3E}">
        <p14:creationId xmlns:p14="http://schemas.microsoft.com/office/powerpoint/2010/main" val="241369983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Zonnon</a:t>
            </a:r>
            <a:r>
              <a:rPr lang="en-US" dirty="0" smtClean="0"/>
              <a:t> Object Model (1)</a:t>
            </a:r>
            <a:endParaRPr lang="ru-RU" dirty="0"/>
          </a:p>
        </p:txBody>
      </p:sp>
      <p:sp>
        <p:nvSpPr>
          <p:cNvPr id="3" name="Date Placeholder 2"/>
          <p:cNvSpPr>
            <a:spLocks noGrp="1"/>
          </p:cNvSpPr>
          <p:nvPr>
            <p:ph type="dt" sz="half" idx="2"/>
          </p:nvPr>
        </p:nvSpPr>
        <p:spPr/>
        <p:txBody>
          <a:bodyPr/>
          <a:lstStyle/>
          <a:p>
            <a:fld id="{5B28E8D6-AA45-49A6-A54E-BC7643B324AE}" type="datetime1">
              <a:rPr lang="ru-RU" smtClean="0"/>
              <a:pPr/>
              <a:t>01.12.2015</a:t>
            </a:fld>
            <a:endParaRPr lang="ru-RU" dirty="0"/>
          </a:p>
        </p:txBody>
      </p:sp>
      <p:sp>
        <p:nvSpPr>
          <p:cNvPr id="4" name="AutoShape 4"/>
          <p:cNvSpPr>
            <a:spLocks noChangeArrowheads="1"/>
          </p:cNvSpPr>
          <p:nvPr/>
        </p:nvSpPr>
        <p:spPr bwMode="auto">
          <a:xfrm>
            <a:off x="4608635" y="3567337"/>
            <a:ext cx="2990850" cy="1571625"/>
          </a:xfrm>
          <a:prstGeom prst="roundRect">
            <a:avLst>
              <a:gd name="adj" fmla="val 16667"/>
            </a:avLst>
          </a:prstGeom>
          <a:solidFill>
            <a:srgbClr val="FFCC99"/>
          </a:solidFill>
          <a:ln w="12700" algn="ctr">
            <a:noFill/>
            <a:round/>
            <a:headEnd/>
            <a:tailEnd/>
          </a:ln>
          <a:effectLst/>
        </p:spPr>
        <p:txBody>
          <a:bodyPr anchor="ctr"/>
          <a:lstStyle/>
          <a:p>
            <a:pPr algn="ctr"/>
            <a:r>
              <a:rPr lang="en-GB" sz="2800">
                <a:solidFill>
                  <a:srgbClr val="0000FF"/>
                </a:solidFill>
                <a:latin typeface="Comic Sans MS" pitchFamily="66" charset="0"/>
              </a:rPr>
              <a:t>Implementation</a:t>
            </a:r>
          </a:p>
        </p:txBody>
      </p:sp>
      <p:sp>
        <p:nvSpPr>
          <p:cNvPr id="5" name="AutoShape 5"/>
          <p:cNvSpPr>
            <a:spLocks noChangeArrowheads="1"/>
          </p:cNvSpPr>
          <p:nvPr/>
        </p:nvSpPr>
        <p:spPr bwMode="auto">
          <a:xfrm>
            <a:off x="4608635" y="1052737"/>
            <a:ext cx="2990850" cy="1571625"/>
          </a:xfrm>
          <a:prstGeom prst="roundRect">
            <a:avLst>
              <a:gd name="adj" fmla="val 16667"/>
            </a:avLst>
          </a:prstGeom>
          <a:solidFill>
            <a:srgbClr val="CCFF99"/>
          </a:solidFill>
          <a:ln w="12700" algn="ctr">
            <a:noFill/>
            <a:round/>
            <a:headEnd/>
            <a:tailEnd/>
          </a:ln>
          <a:effectLst/>
        </p:spPr>
        <p:txBody>
          <a:bodyPr anchor="ctr"/>
          <a:lstStyle/>
          <a:p>
            <a:pPr algn="ctr"/>
            <a:r>
              <a:rPr lang="en-GB" sz="2800">
                <a:solidFill>
                  <a:srgbClr val="0000FF"/>
                </a:solidFill>
                <a:latin typeface="Comic Sans MS" pitchFamily="66" charset="0"/>
              </a:rPr>
              <a:t>Definition</a:t>
            </a:r>
          </a:p>
        </p:txBody>
      </p:sp>
      <p:sp>
        <p:nvSpPr>
          <p:cNvPr id="6" name="AutoShape 6"/>
          <p:cNvSpPr>
            <a:spLocks noChangeArrowheads="1"/>
          </p:cNvSpPr>
          <p:nvPr/>
        </p:nvSpPr>
        <p:spPr bwMode="auto">
          <a:xfrm>
            <a:off x="317989" y="3567337"/>
            <a:ext cx="2990850" cy="1571625"/>
          </a:xfrm>
          <a:prstGeom prst="roundRect">
            <a:avLst>
              <a:gd name="adj" fmla="val 16667"/>
            </a:avLst>
          </a:prstGeom>
          <a:solidFill>
            <a:srgbClr val="FFFF99"/>
          </a:solidFill>
          <a:ln w="12700" algn="ctr">
            <a:noFill/>
            <a:round/>
            <a:headEnd/>
            <a:tailEnd/>
          </a:ln>
          <a:effectLst/>
        </p:spPr>
        <p:txBody>
          <a:bodyPr anchor="ctr"/>
          <a:lstStyle/>
          <a:p>
            <a:pPr algn="ctr"/>
            <a:r>
              <a:rPr lang="en-GB" sz="2800">
                <a:solidFill>
                  <a:srgbClr val="0000FF"/>
                </a:solidFill>
                <a:latin typeface="Comic Sans MS" pitchFamily="66" charset="0"/>
              </a:rPr>
              <a:t>Object</a:t>
            </a:r>
          </a:p>
        </p:txBody>
      </p:sp>
      <p:sp>
        <p:nvSpPr>
          <p:cNvPr id="7" name="AutoShape 7"/>
          <p:cNvSpPr>
            <a:spLocks noChangeArrowheads="1"/>
          </p:cNvSpPr>
          <p:nvPr/>
        </p:nvSpPr>
        <p:spPr bwMode="auto">
          <a:xfrm>
            <a:off x="317989" y="1052737"/>
            <a:ext cx="2990850" cy="1571625"/>
          </a:xfrm>
          <a:prstGeom prst="roundRect">
            <a:avLst>
              <a:gd name="adj" fmla="val 16667"/>
            </a:avLst>
          </a:prstGeom>
          <a:solidFill>
            <a:srgbClr val="99CCFF"/>
          </a:solidFill>
          <a:ln w="12700" algn="ctr">
            <a:noFill/>
            <a:round/>
            <a:headEnd/>
            <a:tailEnd/>
          </a:ln>
          <a:effectLst/>
        </p:spPr>
        <p:txBody>
          <a:bodyPr anchor="ctr"/>
          <a:lstStyle/>
          <a:p>
            <a:pPr algn="ctr"/>
            <a:r>
              <a:rPr lang="en-GB" sz="2800">
                <a:solidFill>
                  <a:srgbClr val="0000FF"/>
                </a:solidFill>
                <a:latin typeface="Comic Sans MS" pitchFamily="66" charset="0"/>
              </a:rPr>
              <a:t>Module</a:t>
            </a:r>
          </a:p>
        </p:txBody>
      </p:sp>
      <p:sp>
        <p:nvSpPr>
          <p:cNvPr id="9" name="Text Box 10"/>
          <p:cNvSpPr txBox="1">
            <a:spLocks noChangeArrowheads="1"/>
          </p:cNvSpPr>
          <p:nvPr/>
        </p:nvSpPr>
        <p:spPr bwMode="auto">
          <a:xfrm>
            <a:off x="4960327" y="2398936"/>
            <a:ext cx="3376246" cy="1938992"/>
          </a:xfrm>
          <a:prstGeom prst="rect">
            <a:avLst/>
          </a:prstGeom>
          <a:noFill/>
          <a:ln w="19050">
            <a:solidFill>
              <a:srgbClr val="FF0000"/>
            </a:solidFill>
            <a:miter lim="800000"/>
            <a:headEnd/>
            <a:tailEnd/>
          </a:ln>
          <a:effectLst/>
        </p:spPr>
        <p:txBody>
          <a:bodyPr lIns="0" rIns="0">
            <a:spAutoFit/>
          </a:bodyPr>
          <a:lstStyle/>
          <a:p>
            <a:pPr>
              <a:spcBef>
                <a:spcPct val="50000"/>
              </a:spcBef>
            </a:pPr>
            <a:r>
              <a:rPr lang="en-US" b="1">
                <a:solidFill>
                  <a:srgbClr val="0000FF"/>
                </a:solidFill>
                <a:latin typeface="Comic Sans MS" pitchFamily="66" charset="0"/>
              </a:rPr>
              <a:t>Unified unit of abstraction:</a:t>
            </a:r>
            <a:br>
              <a:rPr lang="en-US" b="1">
                <a:solidFill>
                  <a:srgbClr val="0000FF"/>
                </a:solidFill>
                <a:latin typeface="Comic Sans MS" pitchFamily="66" charset="0"/>
              </a:rPr>
            </a:br>
            <a:r>
              <a:rPr lang="en-US" b="1">
                <a:solidFill>
                  <a:srgbClr val="0000FF"/>
                </a:solidFill>
                <a:latin typeface="Comic Sans MS" pitchFamily="66" charset="0"/>
              </a:rPr>
              <a:t>- represents abstract interface</a:t>
            </a:r>
            <a:br>
              <a:rPr lang="en-US" b="1">
                <a:solidFill>
                  <a:srgbClr val="0000FF"/>
                </a:solidFill>
                <a:latin typeface="Comic Sans MS" pitchFamily="66" charset="0"/>
              </a:rPr>
            </a:br>
            <a:r>
              <a:rPr lang="en-US" b="1">
                <a:solidFill>
                  <a:srgbClr val="0000FF"/>
                </a:solidFill>
                <a:latin typeface="Comic Sans MS" pitchFamily="66" charset="0"/>
              </a:rPr>
              <a:t>- refines another definition</a:t>
            </a:r>
            <a:endParaRPr lang="ru-RU">
              <a:solidFill>
                <a:srgbClr val="0000FF"/>
              </a:solidFill>
              <a:latin typeface="Comic Sans MS" pitchFamily="66" charset="0"/>
            </a:endParaRPr>
          </a:p>
        </p:txBody>
      </p:sp>
      <p:sp>
        <p:nvSpPr>
          <p:cNvPr id="10" name="Text Box 11"/>
          <p:cNvSpPr txBox="1">
            <a:spLocks noChangeArrowheads="1"/>
          </p:cNvSpPr>
          <p:nvPr/>
        </p:nvSpPr>
        <p:spPr bwMode="auto">
          <a:xfrm>
            <a:off x="669681" y="4938937"/>
            <a:ext cx="3524250" cy="2246769"/>
          </a:xfrm>
          <a:prstGeom prst="rect">
            <a:avLst/>
          </a:prstGeom>
          <a:noFill/>
          <a:ln w="19050">
            <a:solidFill>
              <a:srgbClr val="FF0000"/>
            </a:solidFill>
            <a:miter lim="800000"/>
            <a:headEnd/>
            <a:tailEnd/>
          </a:ln>
          <a:effectLst/>
        </p:spPr>
        <p:txBody>
          <a:bodyPr lIns="0" rIns="0">
            <a:spAutoFit/>
          </a:bodyPr>
          <a:lstStyle/>
          <a:p>
            <a:pPr>
              <a:spcBef>
                <a:spcPct val="50000"/>
              </a:spcBef>
            </a:pPr>
            <a:r>
              <a:rPr lang="en-US" b="1">
                <a:solidFill>
                  <a:srgbClr val="0000FF"/>
                </a:solidFill>
                <a:latin typeface="Comic Sans MS" pitchFamily="66" charset="0"/>
              </a:rPr>
              <a:t>Program managed actor/resource:</a:t>
            </a:r>
            <a:br>
              <a:rPr lang="en-US" b="1">
                <a:solidFill>
                  <a:srgbClr val="0000FF"/>
                </a:solidFill>
                <a:latin typeface="Comic Sans MS" pitchFamily="66" charset="0"/>
              </a:rPr>
            </a:br>
            <a:r>
              <a:rPr lang="en-US" b="1">
                <a:solidFill>
                  <a:srgbClr val="0000FF"/>
                </a:solidFill>
                <a:latin typeface="Comic Sans MS" pitchFamily="66" charset="0"/>
              </a:rPr>
              <a:t>- implements definitions</a:t>
            </a:r>
            <a:br>
              <a:rPr lang="en-US" b="1">
                <a:solidFill>
                  <a:srgbClr val="0000FF"/>
                </a:solidFill>
                <a:latin typeface="Comic Sans MS" pitchFamily="66" charset="0"/>
              </a:rPr>
            </a:br>
            <a:r>
              <a:rPr lang="en-US" b="1">
                <a:solidFill>
                  <a:srgbClr val="0000FF"/>
                </a:solidFill>
                <a:latin typeface="Comic Sans MS" pitchFamily="66" charset="0"/>
              </a:rPr>
              <a:t>- aggregates implementations</a:t>
            </a:r>
            <a:br>
              <a:rPr lang="en-US" b="1">
                <a:solidFill>
                  <a:srgbClr val="0000FF"/>
                </a:solidFill>
                <a:latin typeface="Comic Sans MS" pitchFamily="66" charset="0"/>
              </a:rPr>
            </a:br>
            <a:r>
              <a:rPr lang="en-US" b="1">
                <a:solidFill>
                  <a:srgbClr val="0000FF"/>
                </a:solidFill>
                <a:latin typeface="Comic Sans MS" pitchFamily="66" charset="0"/>
              </a:rPr>
              <a:t>- specifies concurrent behaviour</a:t>
            </a:r>
            <a:endParaRPr lang="ru-RU">
              <a:solidFill>
                <a:srgbClr val="0000FF"/>
              </a:solidFill>
              <a:latin typeface="Comic Sans MS" pitchFamily="66" charset="0"/>
            </a:endParaRPr>
          </a:p>
        </p:txBody>
      </p:sp>
      <p:sp>
        <p:nvSpPr>
          <p:cNvPr id="11" name="Text Box 12"/>
          <p:cNvSpPr txBox="1">
            <a:spLocks noChangeArrowheads="1"/>
          </p:cNvSpPr>
          <p:nvPr/>
        </p:nvSpPr>
        <p:spPr bwMode="auto">
          <a:xfrm>
            <a:off x="1162051" y="2119537"/>
            <a:ext cx="3144715" cy="1631216"/>
          </a:xfrm>
          <a:prstGeom prst="rect">
            <a:avLst/>
          </a:prstGeom>
          <a:noFill/>
          <a:ln w="19050">
            <a:solidFill>
              <a:srgbClr val="FF0000"/>
            </a:solidFill>
            <a:miter lim="800000"/>
            <a:headEnd/>
            <a:tailEnd/>
          </a:ln>
          <a:effectLst/>
        </p:spPr>
        <p:txBody>
          <a:bodyPr lIns="0" rIns="0">
            <a:spAutoFit/>
          </a:bodyPr>
          <a:lstStyle/>
          <a:p>
            <a:pPr>
              <a:spcBef>
                <a:spcPct val="50000"/>
              </a:spcBef>
            </a:pPr>
            <a:r>
              <a:rPr lang="en-US" b="1">
                <a:solidFill>
                  <a:srgbClr val="0000FF"/>
                </a:solidFill>
                <a:latin typeface="Comic Sans MS" pitchFamily="66" charset="0"/>
              </a:rPr>
              <a:t>System managed object:</a:t>
            </a:r>
            <a:br>
              <a:rPr lang="en-US" b="1">
                <a:solidFill>
                  <a:srgbClr val="0000FF"/>
                </a:solidFill>
                <a:latin typeface="Comic Sans MS" pitchFamily="66" charset="0"/>
              </a:rPr>
            </a:br>
            <a:r>
              <a:rPr lang="en-US" b="1">
                <a:solidFill>
                  <a:srgbClr val="0000FF"/>
                </a:solidFill>
                <a:latin typeface="Comic Sans MS" pitchFamily="66" charset="0"/>
              </a:rPr>
              <a:t>- encapsulates resources</a:t>
            </a:r>
            <a:br>
              <a:rPr lang="en-US" b="1">
                <a:solidFill>
                  <a:srgbClr val="0000FF"/>
                </a:solidFill>
                <a:latin typeface="Comic Sans MS" pitchFamily="66" charset="0"/>
              </a:rPr>
            </a:br>
            <a:r>
              <a:rPr lang="en-US" b="1">
                <a:solidFill>
                  <a:srgbClr val="0000FF"/>
                </a:solidFill>
                <a:latin typeface="Comic Sans MS" pitchFamily="66" charset="0"/>
              </a:rPr>
              <a:t>- implements definitions</a:t>
            </a:r>
            <a:br>
              <a:rPr lang="en-US" b="1">
                <a:solidFill>
                  <a:srgbClr val="0000FF"/>
                </a:solidFill>
                <a:latin typeface="Comic Sans MS" pitchFamily="66" charset="0"/>
              </a:rPr>
            </a:br>
            <a:r>
              <a:rPr lang="en-US" b="1">
                <a:solidFill>
                  <a:srgbClr val="0000FF"/>
                </a:solidFill>
                <a:latin typeface="Comic Sans MS" pitchFamily="66" charset="0"/>
              </a:rPr>
              <a:t>- aggregates implementations</a:t>
            </a:r>
            <a:endParaRPr lang="ru-RU">
              <a:solidFill>
                <a:srgbClr val="0000FF"/>
              </a:solidFill>
              <a:latin typeface="Comic Sans MS" pitchFamily="66" charset="0"/>
            </a:endParaRPr>
          </a:p>
        </p:txBody>
      </p:sp>
      <p:sp>
        <p:nvSpPr>
          <p:cNvPr id="12" name="Text Box 13"/>
          <p:cNvSpPr txBox="1">
            <a:spLocks noChangeArrowheads="1"/>
          </p:cNvSpPr>
          <p:nvPr/>
        </p:nvSpPr>
        <p:spPr bwMode="auto">
          <a:xfrm>
            <a:off x="4678973" y="4938937"/>
            <a:ext cx="3799743" cy="923330"/>
          </a:xfrm>
          <a:prstGeom prst="rect">
            <a:avLst/>
          </a:prstGeom>
          <a:noFill/>
          <a:ln w="19050">
            <a:solidFill>
              <a:srgbClr val="FF0000"/>
            </a:solidFill>
            <a:miter lim="800000"/>
            <a:headEnd/>
            <a:tailEnd/>
          </a:ln>
          <a:effectLst/>
        </p:spPr>
        <p:txBody>
          <a:bodyPr lIns="0" tIns="0" rIns="0" bIns="0">
            <a:spAutoFit/>
          </a:bodyPr>
          <a:lstStyle/>
          <a:p>
            <a:pPr>
              <a:spcBef>
                <a:spcPct val="50000"/>
              </a:spcBef>
            </a:pPr>
            <a:r>
              <a:rPr lang="en-US" b="1">
                <a:solidFill>
                  <a:srgbClr val="0000FF"/>
                </a:solidFill>
                <a:latin typeface="Comic Sans MS" pitchFamily="66" charset="0"/>
              </a:rPr>
              <a:t>- def.implementation of a definition</a:t>
            </a:r>
            <a:br>
              <a:rPr lang="en-US" b="1">
                <a:solidFill>
                  <a:srgbClr val="0000FF"/>
                </a:solidFill>
                <a:latin typeface="Comic Sans MS" pitchFamily="66" charset="0"/>
              </a:rPr>
            </a:br>
            <a:r>
              <a:rPr lang="en-US" b="1">
                <a:solidFill>
                  <a:srgbClr val="0000FF"/>
                </a:solidFill>
                <a:latin typeface="Comic Sans MS" pitchFamily="66" charset="0"/>
              </a:rPr>
              <a:t>- standalone aggregation unit</a:t>
            </a:r>
            <a:endParaRPr lang="ru-RU">
              <a:solidFill>
                <a:srgbClr val="0000FF"/>
              </a:solidFill>
              <a:latin typeface="Comic Sans MS" pitchFamily="66" charset="0"/>
            </a:endParaRPr>
          </a:p>
        </p:txBody>
      </p:sp>
    </p:spTree>
    <p:extLst>
      <p:ext uri="{BB962C8B-B14F-4D97-AF65-F5344CB8AC3E}">
        <p14:creationId xmlns:p14="http://schemas.microsoft.com/office/powerpoint/2010/main" val="3545808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Zonnon</a:t>
            </a:r>
            <a:r>
              <a:rPr lang="en-US" dirty="0" smtClean="0"/>
              <a:t> Object Model (2)</a:t>
            </a:r>
            <a:endParaRPr lang="ru-RU" dirty="0"/>
          </a:p>
        </p:txBody>
      </p:sp>
      <p:sp>
        <p:nvSpPr>
          <p:cNvPr id="3" name="Date Placeholder 2"/>
          <p:cNvSpPr>
            <a:spLocks noGrp="1"/>
          </p:cNvSpPr>
          <p:nvPr>
            <p:ph type="dt" sz="half" idx="2"/>
          </p:nvPr>
        </p:nvSpPr>
        <p:spPr/>
        <p:txBody>
          <a:bodyPr/>
          <a:lstStyle/>
          <a:p>
            <a:fld id="{5B28E8D6-AA45-49A6-A54E-BC7643B324AE}" type="datetime1">
              <a:rPr lang="ru-RU" smtClean="0"/>
              <a:pPr/>
              <a:t>01.12.2015</a:t>
            </a:fld>
            <a:endParaRPr lang="ru-RU" dirty="0"/>
          </a:p>
        </p:txBody>
      </p:sp>
      <p:sp>
        <p:nvSpPr>
          <p:cNvPr id="4" name="AutoShape 5"/>
          <p:cNvSpPr>
            <a:spLocks noChangeArrowheads="1"/>
          </p:cNvSpPr>
          <p:nvPr/>
        </p:nvSpPr>
        <p:spPr bwMode="auto">
          <a:xfrm>
            <a:off x="959667" y="905545"/>
            <a:ext cx="2026627" cy="576262"/>
          </a:xfrm>
          <a:prstGeom prst="roundRect">
            <a:avLst>
              <a:gd name="adj" fmla="val 16667"/>
            </a:avLst>
          </a:prstGeom>
          <a:solidFill>
            <a:srgbClr val="CCFF99"/>
          </a:solidFill>
          <a:ln w="12700" algn="ctr">
            <a:noFill/>
            <a:round/>
            <a:headEnd/>
            <a:tailEnd/>
          </a:ln>
          <a:effectLst/>
        </p:spPr>
        <p:txBody>
          <a:bodyPr lIns="0" tIns="0" rIns="0" bIns="0" anchor="ctr"/>
          <a:lstStyle/>
          <a:p>
            <a:pPr algn="ctr"/>
            <a:r>
              <a:rPr lang="en-GB" sz="2400" dirty="0">
                <a:solidFill>
                  <a:srgbClr val="0000FF"/>
                </a:solidFill>
                <a:latin typeface="Comic Sans MS" pitchFamily="66" charset="0"/>
              </a:rPr>
              <a:t>Definition </a:t>
            </a:r>
            <a:r>
              <a:rPr lang="en-GB" sz="2400" b="1" dirty="0">
                <a:solidFill>
                  <a:srgbClr val="0000FF"/>
                </a:solidFill>
                <a:latin typeface="Comic Sans MS" pitchFamily="66" charset="0"/>
              </a:rPr>
              <a:t>D1</a:t>
            </a:r>
          </a:p>
        </p:txBody>
      </p:sp>
      <p:sp>
        <p:nvSpPr>
          <p:cNvPr id="5" name="AutoShape 6"/>
          <p:cNvSpPr>
            <a:spLocks noChangeArrowheads="1"/>
          </p:cNvSpPr>
          <p:nvPr/>
        </p:nvSpPr>
        <p:spPr bwMode="auto">
          <a:xfrm>
            <a:off x="3442028" y="908720"/>
            <a:ext cx="2180492" cy="576262"/>
          </a:xfrm>
          <a:prstGeom prst="roundRect">
            <a:avLst>
              <a:gd name="adj" fmla="val 16667"/>
            </a:avLst>
          </a:prstGeom>
          <a:solidFill>
            <a:srgbClr val="CCFF99"/>
          </a:solidFill>
          <a:ln w="12700" algn="ctr">
            <a:noFill/>
            <a:round/>
            <a:headEnd/>
            <a:tailEnd/>
          </a:ln>
          <a:effectLst/>
        </p:spPr>
        <p:txBody>
          <a:bodyPr lIns="0" tIns="0" rIns="0" bIns="0" anchor="ctr"/>
          <a:lstStyle/>
          <a:p>
            <a:pPr algn="ctr"/>
            <a:r>
              <a:rPr lang="en-GB" sz="2400">
                <a:solidFill>
                  <a:srgbClr val="0000FF"/>
                </a:solidFill>
                <a:latin typeface="Comic Sans MS" pitchFamily="66" charset="0"/>
              </a:rPr>
              <a:t>Definition </a:t>
            </a:r>
            <a:r>
              <a:rPr lang="en-GB" sz="2400" b="1">
                <a:solidFill>
                  <a:srgbClr val="0000FF"/>
                </a:solidFill>
                <a:latin typeface="Comic Sans MS" pitchFamily="66" charset="0"/>
              </a:rPr>
              <a:t>D2</a:t>
            </a:r>
          </a:p>
        </p:txBody>
      </p:sp>
      <p:sp>
        <p:nvSpPr>
          <p:cNvPr id="6" name="AutoShape 7"/>
          <p:cNvSpPr>
            <a:spLocks noChangeArrowheads="1"/>
          </p:cNvSpPr>
          <p:nvPr/>
        </p:nvSpPr>
        <p:spPr bwMode="auto">
          <a:xfrm>
            <a:off x="874675" y="1842170"/>
            <a:ext cx="2183423" cy="692150"/>
          </a:xfrm>
          <a:prstGeom prst="roundRect">
            <a:avLst>
              <a:gd name="adj" fmla="val 16667"/>
            </a:avLst>
          </a:prstGeom>
          <a:solidFill>
            <a:srgbClr val="CCFF99"/>
          </a:solidFill>
          <a:ln w="12700" algn="ctr">
            <a:noFill/>
            <a:round/>
            <a:headEnd/>
            <a:tailEnd/>
          </a:ln>
          <a:effectLst/>
        </p:spPr>
        <p:txBody>
          <a:bodyPr lIns="0" tIns="0" rIns="0" bIns="0" anchor="ctr"/>
          <a:lstStyle/>
          <a:p>
            <a:pPr algn="ctr"/>
            <a:r>
              <a:rPr lang="en-GB" sz="2400">
                <a:solidFill>
                  <a:srgbClr val="0000FF"/>
                </a:solidFill>
                <a:latin typeface="Comic Sans MS" pitchFamily="66" charset="0"/>
              </a:rPr>
              <a:t>Definition </a:t>
            </a:r>
            <a:r>
              <a:rPr lang="en-GB" sz="2400" b="1">
                <a:solidFill>
                  <a:srgbClr val="0000FF"/>
                </a:solidFill>
                <a:latin typeface="Comic Sans MS" pitchFamily="66" charset="0"/>
              </a:rPr>
              <a:t>D11</a:t>
            </a:r>
            <a:br>
              <a:rPr lang="en-GB" sz="2400" b="1">
                <a:solidFill>
                  <a:srgbClr val="0000FF"/>
                </a:solidFill>
                <a:latin typeface="Comic Sans MS" pitchFamily="66" charset="0"/>
              </a:rPr>
            </a:br>
            <a:r>
              <a:rPr lang="en-GB" sz="2000">
                <a:latin typeface="Comic Sans MS" pitchFamily="66" charset="0"/>
              </a:rPr>
              <a:t>(refines D1)</a:t>
            </a:r>
          </a:p>
        </p:txBody>
      </p:sp>
      <p:sp>
        <p:nvSpPr>
          <p:cNvPr id="7" name="Line 8"/>
          <p:cNvSpPr>
            <a:spLocks noChangeShapeType="1"/>
          </p:cNvSpPr>
          <p:nvPr/>
        </p:nvSpPr>
        <p:spPr bwMode="auto">
          <a:xfrm flipV="1">
            <a:off x="1967851" y="1470696"/>
            <a:ext cx="1466" cy="371475"/>
          </a:xfrm>
          <a:prstGeom prst="line">
            <a:avLst/>
          </a:prstGeom>
          <a:noFill/>
          <a:ln w="25400">
            <a:solidFill>
              <a:srgbClr val="0000FF"/>
            </a:solidFill>
            <a:round/>
            <a:headEnd/>
            <a:tailEnd type="triangle" w="med" len="med"/>
          </a:ln>
          <a:effectLst/>
        </p:spPr>
        <p:txBody>
          <a:bodyPr lIns="0" tIns="0" rIns="0" bIns="0"/>
          <a:lstStyle/>
          <a:p>
            <a:endParaRPr lang="ru-RU"/>
          </a:p>
        </p:txBody>
      </p:sp>
      <p:sp>
        <p:nvSpPr>
          <p:cNvPr id="8" name="AutoShape 9"/>
          <p:cNvSpPr>
            <a:spLocks noChangeArrowheads="1"/>
          </p:cNvSpPr>
          <p:nvPr/>
        </p:nvSpPr>
        <p:spPr bwMode="auto">
          <a:xfrm>
            <a:off x="565479" y="4671095"/>
            <a:ext cx="3166696" cy="977900"/>
          </a:xfrm>
          <a:prstGeom prst="roundRect">
            <a:avLst>
              <a:gd name="adj" fmla="val 16667"/>
            </a:avLst>
          </a:prstGeom>
          <a:solidFill>
            <a:srgbClr val="FFFF99"/>
          </a:solidFill>
          <a:ln w="12700" algn="ctr">
            <a:noFill/>
            <a:round/>
            <a:headEnd/>
            <a:tailEnd/>
          </a:ln>
          <a:effectLst/>
        </p:spPr>
        <p:txBody>
          <a:bodyPr lIns="0" tIns="0" rIns="0" bIns="0" anchor="ctr"/>
          <a:lstStyle/>
          <a:p>
            <a:pPr algn="ctr"/>
            <a:r>
              <a:rPr lang="en-GB" sz="2400">
                <a:solidFill>
                  <a:srgbClr val="0000FF"/>
                </a:solidFill>
                <a:latin typeface="Comic Sans MS" pitchFamily="66" charset="0"/>
              </a:rPr>
              <a:t>Object </a:t>
            </a:r>
            <a:r>
              <a:rPr lang="en-GB" sz="2400" b="1">
                <a:solidFill>
                  <a:srgbClr val="0000FF"/>
                </a:solidFill>
                <a:latin typeface="Comic Sans MS" pitchFamily="66" charset="0"/>
              </a:rPr>
              <a:t>A</a:t>
            </a:r>
            <a:r>
              <a:rPr lang="en-GB" sz="2400">
                <a:solidFill>
                  <a:srgbClr val="0000FF"/>
                </a:solidFill>
                <a:latin typeface="Comic Sans MS" pitchFamily="66" charset="0"/>
              </a:rPr>
              <a:t/>
            </a:r>
            <a:br>
              <a:rPr lang="en-GB" sz="2400">
                <a:solidFill>
                  <a:srgbClr val="0000FF"/>
                </a:solidFill>
                <a:latin typeface="Comic Sans MS" pitchFamily="66" charset="0"/>
              </a:rPr>
            </a:br>
            <a:r>
              <a:rPr lang="en-GB" sz="2000">
                <a:latin typeface="Comic Sans MS" pitchFamily="66" charset="0"/>
              </a:rPr>
              <a:t>(implements </a:t>
            </a:r>
            <a:r>
              <a:rPr lang="en-GB" sz="2000" b="1">
                <a:latin typeface="Comic Sans MS" pitchFamily="66" charset="0"/>
              </a:rPr>
              <a:t>D1</a:t>
            </a:r>
            <a:r>
              <a:rPr lang="en-GB" sz="2000">
                <a:latin typeface="Comic Sans MS" pitchFamily="66" charset="0"/>
              </a:rPr>
              <a:t> &amp; </a:t>
            </a:r>
            <a:r>
              <a:rPr lang="en-GB" sz="2000" b="1">
                <a:latin typeface="Comic Sans MS" pitchFamily="66" charset="0"/>
              </a:rPr>
              <a:t>D11</a:t>
            </a:r>
            <a:br>
              <a:rPr lang="en-GB" sz="2000" b="1">
                <a:latin typeface="Comic Sans MS" pitchFamily="66" charset="0"/>
              </a:rPr>
            </a:br>
            <a:r>
              <a:rPr lang="en-GB" sz="2000">
                <a:latin typeface="Comic Sans MS" pitchFamily="66" charset="0"/>
              </a:rPr>
              <a:t>without reusing def implem)</a:t>
            </a:r>
          </a:p>
        </p:txBody>
      </p:sp>
      <p:sp>
        <p:nvSpPr>
          <p:cNvPr id="9" name="Line 10"/>
          <p:cNvSpPr>
            <a:spLocks noChangeShapeType="1"/>
          </p:cNvSpPr>
          <p:nvPr/>
        </p:nvSpPr>
        <p:spPr bwMode="auto">
          <a:xfrm flipH="1" flipV="1">
            <a:off x="1959059" y="2561307"/>
            <a:ext cx="13189" cy="2082800"/>
          </a:xfrm>
          <a:prstGeom prst="line">
            <a:avLst/>
          </a:prstGeom>
          <a:noFill/>
          <a:ln w="25400">
            <a:solidFill>
              <a:srgbClr val="0000FF"/>
            </a:solidFill>
            <a:round/>
            <a:headEnd/>
            <a:tailEnd type="triangle" w="med" len="med"/>
          </a:ln>
          <a:effectLst/>
        </p:spPr>
        <p:txBody>
          <a:bodyPr lIns="0" tIns="0" rIns="0" bIns="0"/>
          <a:lstStyle/>
          <a:p>
            <a:endParaRPr lang="ru-RU"/>
          </a:p>
        </p:txBody>
      </p:sp>
      <p:sp>
        <p:nvSpPr>
          <p:cNvPr id="10" name="AutoShape 11"/>
          <p:cNvSpPr>
            <a:spLocks noChangeArrowheads="1"/>
          </p:cNvSpPr>
          <p:nvPr/>
        </p:nvSpPr>
        <p:spPr bwMode="auto">
          <a:xfrm>
            <a:off x="3799582" y="3682082"/>
            <a:ext cx="3798277" cy="1371600"/>
          </a:xfrm>
          <a:prstGeom prst="roundRect">
            <a:avLst>
              <a:gd name="adj" fmla="val 16667"/>
            </a:avLst>
          </a:prstGeom>
          <a:solidFill>
            <a:srgbClr val="FFFF99"/>
          </a:solidFill>
          <a:ln w="12700" algn="ctr">
            <a:noFill/>
            <a:round/>
            <a:headEnd/>
            <a:tailEnd/>
          </a:ln>
          <a:effectLst/>
        </p:spPr>
        <p:txBody>
          <a:bodyPr lIns="0" tIns="0" rIns="0" bIns="0" anchor="ctr"/>
          <a:lstStyle/>
          <a:p>
            <a:pPr algn="ctr"/>
            <a:r>
              <a:rPr lang="en-GB" sz="2400">
                <a:solidFill>
                  <a:srgbClr val="0000FF"/>
                </a:solidFill>
                <a:latin typeface="Comic Sans MS" pitchFamily="66" charset="0"/>
              </a:rPr>
              <a:t>Object </a:t>
            </a:r>
            <a:r>
              <a:rPr lang="en-GB" sz="2400" b="1">
                <a:solidFill>
                  <a:srgbClr val="0000FF"/>
                </a:solidFill>
                <a:latin typeface="Comic Sans MS" pitchFamily="66" charset="0"/>
              </a:rPr>
              <a:t>B</a:t>
            </a:r>
            <a:br>
              <a:rPr lang="en-GB" sz="2400" b="1">
                <a:solidFill>
                  <a:srgbClr val="0000FF"/>
                </a:solidFill>
                <a:latin typeface="Comic Sans MS" pitchFamily="66" charset="0"/>
              </a:rPr>
            </a:br>
            <a:r>
              <a:rPr lang="en-GB" sz="2000">
                <a:latin typeface="Comic Sans MS" pitchFamily="66" charset="0"/>
              </a:rPr>
              <a:t>(implements </a:t>
            </a:r>
            <a:r>
              <a:rPr lang="en-GB" sz="2000" b="1">
                <a:latin typeface="Comic Sans MS" pitchFamily="66" charset="0"/>
              </a:rPr>
              <a:t>D2</a:t>
            </a:r>
            <a:r>
              <a:rPr lang="en-GB" sz="2000">
                <a:latin typeface="Comic Sans MS" pitchFamily="66" charset="0"/>
              </a:rPr>
              <a:t>, reuses default implem for </a:t>
            </a:r>
            <a:r>
              <a:rPr lang="en-GB" sz="2000" b="1">
                <a:latin typeface="Comic Sans MS" pitchFamily="66" charset="0"/>
              </a:rPr>
              <a:t>D3</a:t>
            </a:r>
            <a:r>
              <a:rPr lang="en-GB" sz="2000">
                <a:latin typeface="Comic Sans MS" pitchFamily="66" charset="0"/>
              </a:rPr>
              <a:t>, and aggregates </a:t>
            </a:r>
            <a:r>
              <a:rPr lang="en-GB" sz="2000" b="1">
                <a:latin typeface="Comic Sans MS" pitchFamily="66" charset="0"/>
              </a:rPr>
              <a:t>I</a:t>
            </a:r>
            <a:r>
              <a:rPr lang="en-GB" sz="2000">
                <a:latin typeface="Comic Sans MS" pitchFamily="66" charset="0"/>
              </a:rPr>
              <a:t>)</a:t>
            </a:r>
          </a:p>
        </p:txBody>
      </p:sp>
      <p:sp>
        <p:nvSpPr>
          <p:cNvPr id="11" name="Line 12"/>
          <p:cNvSpPr>
            <a:spLocks noChangeShapeType="1"/>
          </p:cNvSpPr>
          <p:nvPr/>
        </p:nvSpPr>
        <p:spPr bwMode="auto">
          <a:xfrm flipH="1" flipV="1">
            <a:off x="4913275" y="1519907"/>
            <a:ext cx="583223" cy="2154238"/>
          </a:xfrm>
          <a:prstGeom prst="line">
            <a:avLst/>
          </a:prstGeom>
          <a:noFill/>
          <a:ln w="25400">
            <a:solidFill>
              <a:srgbClr val="0000FF"/>
            </a:solidFill>
            <a:round/>
            <a:headEnd/>
            <a:tailEnd type="triangle" w="med" len="med"/>
          </a:ln>
          <a:effectLst/>
        </p:spPr>
        <p:txBody>
          <a:bodyPr lIns="0" tIns="0" rIns="0" bIns="0"/>
          <a:lstStyle/>
          <a:p>
            <a:endParaRPr lang="ru-RU"/>
          </a:p>
        </p:txBody>
      </p:sp>
      <p:sp>
        <p:nvSpPr>
          <p:cNvPr id="12" name="AutoShape 13"/>
          <p:cNvSpPr>
            <a:spLocks noChangeArrowheads="1"/>
          </p:cNvSpPr>
          <p:nvPr/>
        </p:nvSpPr>
        <p:spPr bwMode="auto">
          <a:xfrm>
            <a:off x="4234802" y="5672807"/>
            <a:ext cx="2743200" cy="685800"/>
          </a:xfrm>
          <a:prstGeom prst="roundRect">
            <a:avLst>
              <a:gd name="adj" fmla="val 16667"/>
            </a:avLst>
          </a:prstGeom>
          <a:solidFill>
            <a:srgbClr val="FFCC99"/>
          </a:solidFill>
          <a:ln w="12700" algn="ctr">
            <a:noFill/>
            <a:round/>
            <a:headEnd/>
            <a:tailEnd/>
          </a:ln>
          <a:effectLst/>
        </p:spPr>
        <p:txBody>
          <a:bodyPr lIns="0" tIns="0" rIns="0" bIns="0" anchor="ctr"/>
          <a:lstStyle/>
          <a:p>
            <a:pPr algn="ctr"/>
            <a:r>
              <a:rPr lang="en-GB" sz="2400">
                <a:solidFill>
                  <a:srgbClr val="0000FF"/>
                </a:solidFill>
                <a:latin typeface="Comic Sans MS" pitchFamily="66" charset="0"/>
              </a:rPr>
              <a:t>Implementation </a:t>
            </a:r>
            <a:r>
              <a:rPr lang="en-GB" sz="2400" b="1">
                <a:solidFill>
                  <a:srgbClr val="0000FF"/>
                </a:solidFill>
                <a:latin typeface="Comic Sans MS" pitchFamily="66" charset="0"/>
              </a:rPr>
              <a:t>I</a:t>
            </a:r>
            <a:r>
              <a:rPr lang="en-GB" sz="2400">
                <a:solidFill>
                  <a:srgbClr val="0000FF"/>
                </a:solidFill>
                <a:latin typeface="Comic Sans MS" pitchFamily="66" charset="0"/>
              </a:rPr>
              <a:t/>
            </a:r>
            <a:br>
              <a:rPr lang="en-GB" sz="2400">
                <a:solidFill>
                  <a:srgbClr val="0000FF"/>
                </a:solidFill>
                <a:latin typeface="Comic Sans MS" pitchFamily="66" charset="0"/>
              </a:rPr>
            </a:br>
            <a:r>
              <a:rPr lang="en-GB" sz="2000">
                <a:latin typeface="Comic Sans MS" pitchFamily="66" charset="0"/>
              </a:rPr>
              <a:t>(standalone resource)</a:t>
            </a:r>
          </a:p>
        </p:txBody>
      </p:sp>
      <p:sp>
        <p:nvSpPr>
          <p:cNvPr id="13" name="Line 14"/>
          <p:cNvSpPr>
            <a:spLocks noChangeShapeType="1"/>
          </p:cNvSpPr>
          <p:nvPr/>
        </p:nvSpPr>
        <p:spPr bwMode="auto">
          <a:xfrm flipH="1">
            <a:off x="5613729" y="5042571"/>
            <a:ext cx="4397" cy="631825"/>
          </a:xfrm>
          <a:prstGeom prst="line">
            <a:avLst/>
          </a:prstGeom>
          <a:noFill/>
          <a:ln w="25400">
            <a:solidFill>
              <a:srgbClr val="0000FF"/>
            </a:solidFill>
            <a:round/>
            <a:headEnd/>
            <a:tailEnd type="triangle" w="med" len="med"/>
          </a:ln>
          <a:effectLst/>
        </p:spPr>
        <p:txBody>
          <a:bodyPr lIns="0" tIns="0" rIns="0" bIns="0"/>
          <a:lstStyle/>
          <a:p>
            <a:endParaRPr lang="ru-RU"/>
          </a:p>
        </p:txBody>
      </p:sp>
      <p:sp>
        <p:nvSpPr>
          <p:cNvPr id="14" name="AutoShape 15"/>
          <p:cNvSpPr>
            <a:spLocks noChangeArrowheads="1"/>
          </p:cNvSpPr>
          <p:nvPr/>
        </p:nvSpPr>
        <p:spPr bwMode="auto">
          <a:xfrm>
            <a:off x="5849656" y="910308"/>
            <a:ext cx="2180492" cy="576263"/>
          </a:xfrm>
          <a:prstGeom prst="roundRect">
            <a:avLst>
              <a:gd name="adj" fmla="val 16667"/>
            </a:avLst>
          </a:prstGeom>
          <a:solidFill>
            <a:srgbClr val="CCFF99"/>
          </a:solidFill>
          <a:ln w="12700" algn="ctr">
            <a:noFill/>
            <a:round/>
            <a:headEnd/>
            <a:tailEnd/>
          </a:ln>
          <a:effectLst/>
        </p:spPr>
        <p:txBody>
          <a:bodyPr lIns="0" tIns="0" rIns="0" bIns="0" anchor="ctr"/>
          <a:lstStyle/>
          <a:p>
            <a:pPr algn="ctr"/>
            <a:r>
              <a:rPr lang="en-GB" sz="2400">
                <a:solidFill>
                  <a:srgbClr val="0000FF"/>
                </a:solidFill>
                <a:latin typeface="Comic Sans MS" pitchFamily="66" charset="0"/>
              </a:rPr>
              <a:t>Definition </a:t>
            </a:r>
            <a:r>
              <a:rPr lang="en-GB" sz="2400" b="1">
                <a:solidFill>
                  <a:srgbClr val="0000FF"/>
                </a:solidFill>
                <a:latin typeface="Comic Sans MS" pitchFamily="66" charset="0"/>
              </a:rPr>
              <a:t>D3</a:t>
            </a:r>
          </a:p>
        </p:txBody>
      </p:sp>
      <p:sp>
        <p:nvSpPr>
          <p:cNvPr id="15" name="Line 16"/>
          <p:cNvSpPr>
            <a:spLocks noChangeShapeType="1"/>
          </p:cNvSpPr>
          <p:nvPr/>
        </p:nvSpPr>
        <p:spPr bwMode="auto">
          <a:xfrm flipH="1" flipV="1">
            <a:off x="6863702" y="1505620"/>
            <a:ext cx="655026" cy="717550"/>
          </a:xfrm>
          <a:prstGeom prst="line">
            <a:avLst/>
          </a:prstGeom>
          <a:noFill/>
          <a:ln w="25400">
            <a:solidFill>
              <a:srgbClr val="0000FF"/>
            </a:solidFill>
            <a:round/>
            <a:headEnd/>
            <a:tailEnd type="triangle" w="med" len="med"/>
          </a:ln>
          <a:effectLst/>
        </p:spPr>
        <p:txBody>
          <a:bodyPr lIns="0" tIns="0" rIns="0" bIns="0"/>
          <a:lstStyle/>
          <a:p>
            <a:endParaRPr lang="ru-RU"/>
          </a:p>
        </p:txBody>
      </p:sp>
      <p:sp>
        <p:nvSpPr>
          <p:cNvPr id="16" name="Line 17"/>
          <p:cNvSpPr>
            <a:spLocks noChangeShapeType="1"/>
          </p:cNvSpPr>
          <p:nvPr/>
        </p:nvSpPr>
        <p:spPr bwMode="auto">
          <a:xfrm flipV="1">
            <a:off x="5632779" y="1521495"/>
            <a:ext cx="640373" cy="2152650"/>
          </a:xfrm>
          <a:prstGeom prst="line">
            <a:avLst/>
          </a:prstGeom>
          <a:noFill/>
          <a:ln w="25400">
            <a:solidFill>
              <a:srgbClr val="0000FF"/>
            </a:solidFill>
            <a:round/>
            <a:headEnd/>
            <a:tailEnd type="triangle" w="med" len="med"/>
          </a:ln>
          <a:effectLst/>
        </p:spPr>
        <p:txBody>
          <a:bodyPr lIns="0" tIns="0" rIns="0" bIns="0"/>
          <a:lstStyle/>
          <a:p>
            <a:endParaRPr lang="ru-RU"/>
          </a:p>
        </p:txBody>
      </p:sp>
      <p:sp>
        <p:nvSpPr>
          <p:cNvPr id="17" name="AutoShape 18"/>
          <p:cNvSpPr>
            <a:spLocks noChangeArrowheads="1"/>
          </p:cNvSpPr>
          <p:nvPr/>
        </p:nvSpPr>
        <p:spPr bwMode="auto">
          <a:xfrm>
            <a:off x="6182298" y="2243807"/>
            <a:ext cx="2680189" cy="685800"/>
          </a:xfrm>
          <a:prstGeom prst="roundRect">
            <a:avLst>
              <a:gd name="adj" fmla="val 16667"/>
            </a:avLst>
          </a:prstGeom>
          <a:solidFill>
            <a:srgbClr val="FFCC99"/>
          </a:solidFill>
          <a:ln w="12700" algn="ctr">
            <a:noFill/>
            <a:round/>
            <a:headEnd/>
            <a:tailEnd/>
          </a:ln>
          <a:effectLst/>
        </p:spPr>
        <p:txBody>
          <a:bodyPr lIns="0" tIns="0" rIns="0" bIns="0" anchor="ctr"/>
          <a:lstStyle/>
          <a:p>
            <a:pPr algn="ctr"/>
            <a:r>
              <a:rPr lang="en-GB" sz="2400">
                <a:solidFill>
                  <a:srgbClr val="0000FF"/>
                </a:solidFill>
                <a:latin typeface="Comic Sans MS" pitchFamily="66" charset="0"/>
              </a:rPr>
              <a:t>Implementation </a:t>
            </a:r>
            <a:r>
              <a:rPr lang="en-GB" sz="2400" b="1">
                <a:solidFill>
                  <a:srgbClr val="0000FF"/>
                </a:solidFill>
                <a:latin typeface="Comic Sans MS" pitchFamily="66" charset="0"/>
              </a:rPr>
              <a:t>D3</a:t>
            </a:r>
            <a:r>
              <a:rPr lang="en-GB" sz="2400">
                <a:solidFill>
                  <a:srgbClr val="0000FF"/>
                </a:solidFill>
                <a:latin typeface="Comic Sans MS" pitchFamily="66" charset="0"/>
              </a:rPr>
              <a:t/>
            </a:r>
            <a:br>
              <a:rPr lang="en-GB" sz="2400">
                <a:solidFill>
                  <a:srgbClr val="0000FF"/>
                </a:solidFill>
                <a:latin typeface="Comic Sans MS" pitchFamily="66" charset="0"/>
              </a:rPr>
            </a:br>
            <a:r>
              <a:rPr lang="en-GB" sz="2000">
                <a:latin typeface="Comic Sans MS" pitchFamily="66" charset="0"/>
              </a:rPr>
              <a:t>(default for Def </a:t>
            </a:r>
            <a:r>
              <a:rPr lang="en-GB" sz="2000" b="1">
                <a:latin typeface="Comic Sans MS" pitchFamily="66" charset="0"/>
              </a:rPr>
              <a:t>D3</a:t>
            </a:r>
            <a:r>
              <a:rPr lang="en-GB" sz="2000">
                <a:latin typeface="Comic Sans MS" pitchFamily="66" charset="0"/>
              </a:rPr>
              <a:t>)</a:t>
            </a:r>
          </a:p>
        </p:txBody>
      </p:sp>
      <p:sp>
        <p:nvSpPr>
          <p:cNvPr id="18" name="Line 19"/>
          <p:cNvSpPr>
            <a:spLocks noChangeShapeType="1"/>
          </p:cNvSpPr>
          <p:nvPr/>
        </p:nvSpPr>
        <p:spPr bwMode="auto">
          <a:xfrm flipV="1">
            <a:off x="6476841" y="2964532"/>
            <a:ext cx="1079988" cy="717550"/>
          </a:xfrm>
          <a:prstGeom prst="line">
            <a:avLst/>
          </a:prstGeom>
          <a:noFill/>
          <a:ln w="25400">
            <a:solidFill>
              <a:srgbClr val="0000FF"/>
            </a:solidFill>
            <a:round/>
            <a:headEnd/>
            <a:tailEnd type="triangle" w="med" len="med"/>
          </a:ln>
          <a:effectLst/>
        </p:spPr>
        <p:txBody>
          <a:bodyPr lIns="0" tIns="0" rIns="0" bIns="0"/>
          <a:lstStyle/>
          <a:p>
            <a:endParaRPr lang="ru-RU"/>
          </a:p>
        </p:txBody>
      </p:sp>
      <p:sp>
        <p:nvSpPr>
          <p:cNvPr id="19" name="AutoShape 20"/>
          <p:cNvSpPr>
            <a:spLocks noChangeArrowheads="1"/>
          </p:cNvSpPr>
          <p:nvPr/>
        </p:nvSpPr>
        <p:spPr bwMode="auto">
          <a:xfrm>
            <a:off x="2063102" y="2942307"/>
            <a:ext cx="2787162" cy="685800"/>
          </a:xfrm>
          <a:prstGeom prst="roundRect">
            <a:avLst>
              <a:gd name="adj" fmla="val 16667"/>
            </a:avLst>
          </a:prstGeom>
          <a:solidFill>
            <a:srgbClr val="FFCC99"/>
          </a:solidFill>
          <a:ln w="12700" algn="ctr">
            <a:noFill/>
            <a:round/>
            <a:headEnd/>
            <a:tailEnd/>
          </a:ln>
          <a:effectLst/>
        </p:spPr>
        <p:txBody>
          <a:bodyPr lIns="0" tIns="0" rIns="0" bIns="0" anchor="ctr"/>
          <a:lstStyle/>
          <a:p>
            <a:pPr algn="ctr"/>
            <a:r>
              <a:rPr lang="en-GB" sz="2400">
                <a:solidFill>
                  <a:srgbClr val="0000FF"/>
                </a:solidFill>
                <a:latin typeface="Comic Sans MS" pitchFamily="66" charset="0"/>
              </a:rPr>
              <a:t>Implementation </a:t>
            </a:r>
            <a:r>
              <a:rPr lang="en-GB" sz="2400" b="1">
                <a:solidFill>
                  <a:srgbClr val="0000FF"/>
                </a:solidFill>
                <a:latin typeface="Comic Sans MS" pitchFamily="66" charset="0"/>
              </a:rPr>
              <a:t>D11</a:t>
            </a:r>
            <a:r>
              <a:rPr lang="en-GB" sz="2400">
                <a:solidFill>
                  <a:srgbClr val="0000FF"/>
                </a:solidFill>
                <a:latin typeface="Comic Sans MS" pitchFamily="66" charset="0"/>
              </a:rPr>
              <a:t/>
            </a:r>
            <a:br>
              <a:rPr lang="en-GB" sz="2400">
                <a:solidFill>
                  <a:srgbClr val="0000FF"/>
                </a:solidFill>
                <a:latin typeface="Comic Sans MS" pitchFamily="66" charset="0"/>
              </a:rPr>
            </a:br>
            <a:r>
              <a:rPr lang="en-GB" sz="2000">
                <a:latin typeface="Comic Sans MS" pitchFamily="66" charset="0"/>
              </a:rPr>
              <a:t>(default for Def </a:t>
            </a:r>
            <a:r>
              <a:rPr lang="en-GB" sz="2000" b="1">
                <a:latin typeface="Comic Sans MS" pitchFamily="66" charset="0"/>
              </a:rPr>
              <a:t>D11</a:t>
            </a:r>
            <a:r>
              <a:rPr lang="en-GB" sz="2000">
                <a:latin typeface="Comic Sans MS" pitchFamily="66" charset="0"/>
              </a:rPr>
              <a:t>)</a:t>
            </a:r>
          </a:p>
        </p:txBody>
      </p:sp>
      <p:sp>
        <p:nvSpPr>
          <p:cNvPr id="20" name="Line 21"/>
          <p:cNvSpPr>
            <a:spLocks noChangeShapeType="1"/>
          </p:cNvSpPr>
          <p:nvPr/>
        </p:nvSpPr>
        <p:spPr bwMode="auto">
          <a:xfrm flipV="1">
            <a:off x="2460221" y="2556546"/>
            <a:ext cx="1466" cy="407987"/>
          </a:xfrm>
          <a:prstGeom prst="line">
            <a:avLst/>
          </a:prstGeom>
          <a:noFill/>
          <a:ln w="25400">
            <a:solidFill>
              <a:srgbClr val="0000FF"/>
            </a:solidFill>
            <a:round/>
            <a:headEnd/>
            <a:tailEnd type="triangle" w="med" len="med"/>
          </a:ln>
          <a:effectLst/>
        </p:spPr>
        <p:txBody>
          <a:bodyPr lIns="0" tIns="0" rIns="0" bIns="0"/>
          <a:lstStyle/>
          <a:p>
            <a:endParaRPr lang="ru-RU"/>
          </a:p>
        </p:txBody>
      </p:sp>
    </p:spTree>
    <p:extLst>
      <p:ext uri="{BB962C8B-B14F-4D97-AF65-F5344CB8AC3E}">
        <p14:creationId xmlns:p14="http://schemas.microsoft.com/office/powerpoint/2010/main" val="3714689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2"/>
            <p:extLst>
              <p:ext uri="{D42A27DB-BD31-4B8C-83A1-F6EECF244321}">
                <p14:modId xmlns:p14="http://schemas.microsoft.com/office/powerpoint/2010/main" val="4225099372"/>
              </p:ext>
            </p:extLst>
          </p:nvPr>
        </p:nvGraphicFramePr>
        <p:xfrm>
          <a:off x="4461164" y="766587"/>
          <a:ext cx="4572000" cy="1858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kumimoji="1" lang="en-US" altLang="en-US" sz="3000" kern="1200" dirty="0">
                <a:solidFill>
                  <a:schemeClr val="tx1"/>
                </a:solidFill>
                <a:effectLst/>
                <a:latin typeface="Arial" panose="020B0604020202020204" pitchFamily="34" charset="0"/>
                <a:ea typeface="Arial Unicode MS" panose="020B0604020202020204" pitchFamily="34" charset="-128"/>
                <a:cs typeface="+mn-cs"/>
              </a:rPr>
              <a:t>C++ Approach to Inheritance</a:t>
            </a:r>
            <a:endParaRPr kumimoji="1" lang="ru-RU" altLang="en-US" sz="3000" kern="1200" dirty="0">
              <a:solidFill>
                <a:schemeClr val="tx1"/>
              </a:solidFill>
              <a:effectLst/>
              <a:latin typeface="Arial" panose="020B0604020202020204" pitchFamily="34" charset="0"/>
              <a:ea typeface="Arial Unicode MS" panose="020B0604020202020204" pitchFamily="34" charset="-128"/>
              <a:cs typeface="+mn-cs"/>
            </a:endParaRPr>
          </a:p>
        </p:txBody>
      </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9636" y="2708920"/>
            <a:ext cx="3788729" cy="378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00551" y="2708920"/>
            <a:ext cx="3589322" cy="3955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Content Placeholder 4"/>
          <p:cNvGraphicFramePr>
            <a:graphicFrameLocks noGrp="1"/>
          </p:cNvGraphicFramePr>
          <p:nvPr>
            <p:ph sz="half" idx="1"/>
            <p:extLst>
              <p:ext uri="{D42A27DB-BD31-4B8C-83A1-F6EECF244321}">
                <p14:modId xmlns:p14="http://schemas.microsoft.com/office/powerpoint/2010/main" val="3594968179"/>
              </p:ext>
            </p:extLst>
          </p:nvPr>
        </p:nvGraphicFramePr>
        <p:xfrm>
          <a:off x="92364" y="735895"/>
          <a:ext cx="4286001" cy="197302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500850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en-US" sz="3000" kern="1200" dirty="0">
                <a:solidFill>
                  <a:schemeClr val="tx1"/>
                </a:solidFill>
                <a:effectLst/>
                <a:latin typeface="Arial" panose="020B0604020202020204" pitchFamily="34" charset="0"/>
                <a:ea typeface="Arial Unicode MS" panose="020B0604020202020204" pitchFamily="34" charset="-128"/>
                <a:cs typeface="+mn-cs"/>
              </a:rPr>
              <a:t>Java, C# Approach to Inheritance</a:t>
            </a:r>
            <a:endParaRPr kumimoji="1" lang="ru-RU" altLang="en-US" sz="3000" kern="1200" dirty="0">
              <a:solidFill>
                <a:schemeClr val="tx1"/>
              </a:solidFill>
              <a:effectLst/>
              <a:latin typeface="Arial" panose="020B0604020202020204" pitchFamily="34" charset="0"/>
              <a:ea typeface="Arial Unicode MS" panose="020B0604020202020204" pitchFamily="34" charset="-128"/>
              <a:cs typeface="+mn-cs"/>
            </a:endParaRPr>
          </a:p>
        </p:txBody>
      </p:sp>
      <p:graphicFrame>
        <p:nvGraphicFramePr>
          <p:cNvPr id="3" name="Diagram 2"/>
          <p:cNvGraphicFramePr/>
          <p:nvPr>
            <p:extLst>
              <p:ext uri="{D42A27DB-BD31-4B8C-83A1-F6EECF244321}">
                <p14:modId xmlns:p14="http://schemas.microsoft.com/office/powerpoint/2010/main" val="2331015054"/>
              </p:ext>
            </p:extLst>
          </p:nvPr>
        </p:nvGraphicFramePr>
        <p:xfrm>
          <a:off x="429642" y="940196"/>
          <a:ext cx="5518576" cy="1800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Подзаголовок 2"/>
          <p:cNvSpPr txBox="1">
            <a:spLocks/>
          </p:cNvSpPr>
          <p:nvPr/>
        </p:nvSpPr>
        <p:spPr bwMode="auto">
          <a:xfrm>
            <a:off x="2419927" y="3547341"/>
            <a:ext cx="1160635" cy="47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None/>
            </a:pPr>
            <a:r>
              <a:rPr lang="en-US" altLang="ru-RU" sz="2000" dirty="0" err="1" smtClean="0">
                <a:solidFill>
                  <a:srgbClr val="0000FF"/>
                </a:solidFill>
                <a:latin typeface="Comic Sans MS" pitchFamily="66" charset="0"/>
              </a:rPr>
              <a:t>Iterable</a:t>
            </a:r>
            <a:endParaRPr lang="ru-RU" altLang="ru-RU" sz="2000" dirty="0">
              <a:solidFill>
                <a:srgbClr val="0000FF"/>
              </a:solidFill>
              <a:latin typeface="Comic Sans MS" pitchFamily="66" charset="0"/>
            </a:endParaRPr>
          </a:p>
        </p:txBody>
      </p:sp>
      <p:sp>
        <p:nvSpPr>
          <p:cNvPr id="6" name="Подзаголовок 2"/>
          <p:cNvSpPr txBox="1">
            <a:spLocks/>
          </p:cNvSpPr>
          <p:nvPr/>
        </p:nvSpPr>
        <p:spPr bwMode="auto">
          <a:xfrm>
            <a:off x="1447271" y="4786098"/>
            <a:ext cx="1231274" cy="47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None/>
            </a:pPr>
            <a:r>
              <a:rPr lang="en-US" altLang="ru-RU" sz="2000" dirty="0" smtClean="0">
                <a:solidFill>
                  <a:srgbClr val="0000FF"/>
                </a:solidFill>
                <a:latin typeface="Comic Sans MS" pitchFamily="66" charset="0"/>
              </a:rPr>
              <a:t>Collection</a:t>
            </a:r>
            <a:endParaRPr lang="ru-RU" altLang="ru-RU" sz="2000" dirty="0">
              <a:solidFill>
                <a:srgbClr val="0000FF"/>
              </a:solidFill>
              <a:latin typeface="Comic Sans MS" pitchFamily="66" charset="0"/>
            </a:endParaRPr>
          </a:p>
        </p:txBody>
      </p:sp>
      <p:cxnSp>
        <p:nvCxnSpPr>
          <p:cNvPr id="8" name="Прямая со стрелкой 13"/>
          <p:cNvCxnSpPr/>
          <p:nvPr/>
        </p:nvCxnSpPr>
        <p:spPr>
          <a:xfrm flipV="1">
            <a:off x="2355272" y="3984132"/>
            <a:ext cx="592927" cy="781832"/>
          </a:xfrm>
          <a:prstGeom prst="straightConnector1">
            <a:avLst/>
          </a:prstGeom>
          <a:ln w="50800" cmpd="dbl">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14"/>
          <p:cNvCxnSpPr/>
          <p:nvPr/>
        </p:nvCxnSpPr>
        <p:spPr>
          <a:xfrm flipH="1" flipV="1">
            <a:off x="1220412" y="4026356"/>
            <a:ext cx="663806" cy="739608"/>
          </a:xfrm>
          <a:prstGeom prst="straightConnector1">
            <a:avLst/>
          </a:prstGeom>
          <a:ln w="50800" cmpd="dbl">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Подзаголовок 2"/>
          <p:cNvSpPr txBox="1">
            <a:spLocks/>
          </p:cNvSpPr>
          <p:nvPr/>
        </p:nvSpPr>
        <p:spPr bwMode="auto">
          <a:xfrm>
            <a:off x="452583" y="3569123"/>
            <a:ext cx="1191490" cy="47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None/>
            </a:pPr>
            <a:r>
              <a:rPr lang="en-US" altLang="ru-RU" sz="2000" dirty="0" smtClean="0">
                <a:solidFill>
                  <a:srgbClr val="0000FF"/>
                </a:solidFill>
                <a:latin typeface="Comic Sans MS" pitchFamily="66" charset="0"/>
              </a:rPr>
              <a:t>Printable</a:t>
            </a:r>
            <a:endParaRPr lang="ru-RU" altLang="ru-RU" sz="2000" dirty="0">
              <a:solidFill>
                <a:srgbClr val="0000FF"/>
              </a:solidFill>
              <a:latin typeface="Comic Sans MS" pitchFamily="66" charset="0"/>
            </a:endParaRPr>
          </a:p>
        </p:txBody>
      </p:sp>
      <p:sp>
        <p:nvSpPr>
          <p:cNvPr id="11" name="Подзаголовок 2"/>
          <p:cNvSpPr txBox="1">
            <a:spLocks/>
          </p:cNvSpPr>
          <p:nvPr/>
        </p:nvSpPr>
        <p:spPr bwMode="auto">
          <a:xfrm>
            <a:off x="1794149" y="6006332"/>
            <a:ext cx="674460" cy="47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eaLnBrk="1" hangingPunct="1">
              <a:buNone/>
            </a:pPr>
            <a:r>
              <a:rPr lang="en-US" altLang="ru-RU" sz="2000" dirty="0" smtClean="0">
                <a:solidFill>
                  <a:srgbClr val="0000FF"/>
                </a:solidFill>
                <a:latin typeface="Comic Sans MS" pitchFamily="66" charset="0"/>
              </a:rPr>
              <a:t>List</a:t>
            </a:r>
            <a:endParaRPr lang="ru-RU" altLang="ru-RU" sz="2000" dirty="0">
              <a:solidFill>
                <a:srgbClr val="0000FF"/>
              </a:solidFill>
              <a:latin typeface="Comic Sans MS" pitchFamily="66" charset="0"/>
            </a:endParaRPr>
          </a:p>
        </p:txBody>
      </p:sp>
      <p:cxnSp>
        <p:nvCxnSpPr>
          <p:cNvPr id="13" name="Прямая со стрелкой 18"/>
          <p:cNvCxnSpPr/>
          <p:nvPr/>
        </p:nvCxnSpPr>
        <p:spPr>
          <a:xfrm flipH="1" flipV="1">
            <a:off x="2105891" y="5200073"/>
            <a:ext cx="23483" cy="718632"/>
          </a:xfrm>
          <a:prstGeom prst="straightConnector1">
            <a:avLst/>
          </a:prstGeom>
          <a:ln w="50800" cmpd="dbl">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Подзаголовок 2"/>
          <p:cNvSpPr txBox="1">
            <a:spLocks/>
          </p:cNvSpPr>
          <p:nvPr/>
        </p:nvSpPr>
        <p:spPr bwMode="auto">
          <a:xfrm>
            <a:off x="3888511" y="3584286"/>
            <a:ext cx="3953164" cy="756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buNone/>
            </a:pPr>
            <a:r>
              <a:rPr lang="en-US" altLang="ru-RU" sz="1800" dirty="0" smtClean="0">
                <a:latin typeface="Verdana" pitchFamily="34" charset="0"/>
                <a:ea typeface="Verdana" pitchFamily="34" charset="0"/>
                <a:cs typeface="Verdana" pitchFamily="34" charset="0"/>
              </a:rPr>
              <a:t>Interfaces:</a:t>
            </a:r>
            <a:br>
              <a:rPr lang="en-US" altLang="ru-RU" sz="1800" dirty="0" smtClean="0">
                <a:latin typeface="Verdana" pitchFamily="34" charset="0"/>
                <a:ea typeface="Verdana" pitchFamily="34" charset="0"/>
                <a:cs typeface="Verdana" pitchFamily="34" charset="0"/>
              </a:rPr>
            </a:br>
            <a:r>
              <a:rPr lang="en-US" altLang="ru-RU" sz="1800" dirty="0" smtClean="0">
                <a:latin typeface="Verdana" pitchFamily="34" charset="0"/>
                <a:ea typeface="Verdana" pitchFamily="34" charset="0"/>
                <a:cs typeface="Verdana" pitchFamily="34" charset="0"/>
              </a:rPr>
              <a:t>collections of abstract features</a:t>
            </a:r>
            <a:endParaRPr lang="ru-RU" altLang="ru-RU" sz="1800" dirty="0">
              <a:latin typeface="Verdana" pitchFamily="34" charset="0"/>
              <a:ea typeface="Verdana" pitchFamily="34" charset="0"/>
              <a:cs typeface="Verdana" pitchFamily="34" charset="0"/>
            </a:endParaRPr>
          </a:p>
        </p:txBody>
      </p:sp>
      <p:sp>
        <p:nvSpPr>
          <p:cNvPr id="18" name="Подзаголовок 2"/>
          <p:cNvSpPr txBox="1">
            <a:spLocks/>
          </p:cNvSpPr>
          <p:nvPr/>
        </p:nvSpPr>
        <p:spPr bwMode="auto">
          <a:xfrm>
            <a:off x="3980875" y="4600287"/>
            <a:ext cx="3953164" cy="756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buNone/>
            </a:pPr>
            <a:r>
              <a:rPr lang="en-US" altLang="ru-RU" sz="1800" dirty="0" smtClean="0">
                <a:latin typeface="Verdana" pitchFamily="34" charset="0"/>
                <a:ea typeface="Verdana" pitchFamily="34" charset="0"/>
                <a:cs typeface="Verdana" pitchFamily="34" charset="0"/>
              </a:rPr>
              <a:t>Class:</a:t>
            </a:r>
            <a:br>
              <a:rPr lang="en-US" altLang="ru-RU" sz="1800" dirty="0" smtClean="0">
                <a:latin typeface="Verdana" pitchFamily="34" charset="0"/>
                <a:ea typeface="Verdana" pitchFamily="34" charset="0"/>
                <a:cs typeface="Verdana" pitchFamily="34" charset="0"/>
              </a:rPr>
            </a:br>
            <a:r>
              <a:rPr lang="en-US" altLang="ru-RU" sz="1800" dirty="0" smtClean="0">
                <a:latin typeface="Verdana" pitchFamily="34" charset="0"/>
                <a:ea typeface="Verdana" pitchFamily="34" charset="0"/>
                <a:cs typeface="Verdana" pitchFamily="34" charset="0"/>
              </a:rPr>
              <a:t>implementation of features</a:t>
            </a:r>
            <a:endParaRPr lang="ru-RU" altLang="ru-RU" sz="1800" dirty="0">
              <a:latin typeface="Verdana" pitchFamily="34" charset="0"/>
              <a:ea typeface="Verdana" pitchFamily="34" charset="0"/>
              <a:cs typeface="Verdana" pitchFamily="34" charset="0"/>
            </a:endParaRPr>
          </a:p>
        </p:txBody>
      </p:sp>
      <p:sp>
        <p:nvSpPr>
          <p:cNvPr id="19" name="Подзаголовок 2"/>
          <p:cNvSpPr txBox="1">
            <a:spLocks/>
          </p:cNvSpPr>
          <p:nvPr/>
        </p:nvSpPr>
        <p:spPr bwMode="auto">
          <a:xfrm>
            <a:off x="3990110" y="5671705"/>
            <a:ext cx="4996872" cy="96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ct val="20000"/>
              </a:spcBef>
              <a:buChar char="•"/>
              <a:defRPr sz="3200">
                <a:solidFill>
                  <a:schemeClr val="tx1"/>
                </a:solidFill>
                <a:latin typeface="Times New Roman" charset="0"/>
              </a:defRPr>
            </a:lvl1pPr>
            <a:lvl2pPr marL="742950" indent="-285750" eaLnBrk="0" hangingPunct="0">
              <a:spcBef>
                <a:spcPct val="20000"/>
              </a:spcBef>
              <a:buChar char="–"/>
              <a:defRPr sz="2800">
                <a:solidFill>
                  <a:schemeClr val="tx1"/>
                </a:solidFill>
                <a:latin typeface="Times New Roman" charset="0"/>
              </a:defRPr>
            </a:lvl2pPr>
            <a:lvl3pPr marL="1143000" indent="-228600" eaLnBrk="0" hangingPunct="0">
              <a:spcBef>
                <a:spcPct val="20000"/>
              </a:spcBef>
              <a:buChar char="•"/>
              <a:defRPr sz="2400">
                <a:solidFill>
                  <a:schemeClr val="tx1"/>
                </a:solidFill>
                <a:latin typeface="Times New Roman" charset="0"/>
              </a:defRPr>
            </a:lvl3pPr>
            <a:lvl4pPr marL="1600200" indent="-228600" eaLnBrk="0" hangingPunct="0">
              <a:spcBef>
                <a:spcPct val="20000"/>
              </a:spcBef>
              <a:buChar char="–"/>
              <a:defRPr sz="2000">
                <a:solidFill>
                  <a:schemeClr val="tx1"/>
                </a:solidFill>
                <a:latin typeface="Times New Roman" charset="0"/>
              </a:defRPr>
            </a:lvl4pPr>
            <a:lvl5pPr marL="2057400" indent="-228600" eaLnBrk="0" hangingPunct="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eaLnBrk="1" hangingPunct="1">
              <a:buNone/>
            </a:pPr>
            <a:r>
              <a:rPr lang="en-US" altLang="ru-RU" sz="1800" dirty="0" smtClean="0">
                <a:latin typeface="Verdana" pitchFamily="34" charset="0"/>
                <a:ea typeface="Verdana" pitchFamily="34" charset="0"/>
                <a:cs typeface="Verdana" pitchFamily="34" charset="0"/>
              </a:rPr>
              <a:t>Derived class:</a:t>
            </a:r>
            <a:br>
              <a:rPr lang="en-US" altLang="ru-RU" sz="1800" dirty="0" smtClean="0">
                <a:latin typeface="Verdana" pitchFamily="34" charset="0"/>
                <a:ea typeface="Verdana" pitchFamily="34" charset="0"/>
                <a:cs typeface="Verdana" pitchFamily="34" charset="0"/>
              </a:rPr>
            </a:br>
            <a:r>
              <a:rPr lang="en-US" altLang="ru-RU" sz="1800" dirty="0" smtClean="0">
                <a:latin typeface="Verdana" pitchFamily="34" charset="0"/>
                <a:ea typeface="Verdana" pitchFamily="34" charset="0"/>
                <a:cs typeface="Verdana" pitchFamily="34" charset="0"/>
              </a:rPr>
              <a:t>inherits base class’ implementation &amp;</a:t>
            </a:r>
            <a:br>
              <a:rPr lang="en-US" altLang="ru-RU" sz="1800" dirty="0" smtClean="0">
                <a:latin typeface="Verdana" pitchFamily="34" charset="0"/>
                <a:ea typeface="Verdana" pitchFamily="34" charset="0"/>
                <a:cs typeface="Verdana" pitchFamily="34" charset="0"/>
              </a:rPr>
            </a:br>
            <a:r>
              <a:rPr lang="en-US" altLang="ru-RU" sz="1800" dirty="0" smtClean="0">
                <a:latin typeface="Verdana" pitchFamily="34" charset="0"/>
                <a:ea typeface="Verdana" pitchFamily="34" charset="0"/>
                <a:cs typeface="Verdana" pitchFamily="34" charset="0"/>
              </a:rPr>
              <a:t>overrides some features’ implementations</a:t>
            </a:r>
            <a:endParaRPr lang="ru-RU" altLang="ru-RU" sz="1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53919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87" y="90000"/>
            <a:ext cx="8640960" cy="676618"/>
          </a:xfrm>
        </p:spPr>
        <p:txBody>
          <a:bodyPr/>
          <a:lstStyle/>
          <a:p>
            <a:r>
              <a:rPr kumimoji="1" lang="en-US" altLang="en-US" sz="3000" kern="1200" dirty="0">
                <a:solidFill>
                  <a:schemeClr val="tx1"/>
                </a:solidFill>
                <a:effectLst/>
                <a:latin typeface="Arial" panose="020B0604020202020204" pitchFamily="34" charset="0"/>
                <a:ea typeface="Arial Unicode MS" panose="020B0604020202020204" pitchFamily="34" charset="-128"/>
                <a:cs typeface="+mn-cs"/>
              </a:rPr>
              <a:t>“Niche” inheritance models</a:t>
            </a:r>
            <a:endParaRPr kumimoji="1" lang="ru-RU" altLang="en-US" sz="3000" kern="1200" dirty="0">
              <a:solidFill>
                <a:schemeClr val="tx1"/>
              </a:solidFill>
              <a:effectLst/>
              <a:latin typeface="Arial" panose="020B0604020202020204" pitchFamily="34" charset="0"/>
              <a:ea typeface="Arial Unicode MS" panose="020B0604020202020204" pitchFamily="34" charset="-128"/>
              <a:cs typeface="+mn-cs"/>
            </a:endParaRPr>
          </a:p>
        </p:txBody>
      </p:sp>
      <p:graphicFrame>
        <p:nvGraphicFramePr>
          <p:cNvPr id="6" name="Diagram 5"/>
          <p:cNvGraphicFramePr/>
          <p:nvPr>
            <p:extLst>
              <p:ext uri="{D42A27DB-BD31-4B8C-83A1-F6EECF244321}">
                <p14:modId xmlns:p14="http://schemas.microsoft.com/office/powerpoint/2010/main" val="1747975251"/>
              </p:ext>
            </p:extLst>
          </p:nvPr>
        </p:nvGraphicFramePr>
        <p:xfrm>
          <a:off x="263388" y="810887"/>
          <a:ext cx="8557340" cy="5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1513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83491"/>
          </a:xfrm>
        </p:spPr>
        <p:txBody>
          <a:bodyPr/>
          <a:lstStyle/>
          <a:p>
            <a:r>
              <a:rPr kumimoji="1" lang="en-US" altLang="en-US" sz="3000" kern="1200" dirty="0">
                <a:solidFill>
                  <a:schemeClr val="tx1"/>
                </a:solidFill>
                <a:effectLst/>
                <a:latin typeface="Arial" panose="020B0604020202020204" pitchFamily="34" charset="0"/>
                <a:ea typeface="Arial Unicode MS" panose="020B0604020202020204" pitchFamily="34" charset="-128"/>
                <a:cs typeface="+mn-cs"/>
              </a:rPr>
              <a:t>Classical vs. Prototypal Inheritance</a:t>
            </a:r>
            <a:endParaRPr kumimoji="1" lang="ru-RU" altLang="en-US" sz="3000" kern="1200" dirty="0">
              <a:solidFill>
                <a:schemeClr val="tx1"/>
              </a:solidFill>
              <a:effectLst/>
              <a:latin typeface="Arial" panose="020B0604020202020204" pitchFamily="34" charset="0"/>
              <a:ea typeface="Arial Unicode MS" panose="020B0604020202020204" pitchFamily="34" charset="-128"/>
              <a:cs typeface="+mn-cs"/>
            </a:endParaRPr>
          </a:p>
        </p:txBody>
      </p:sp>
      <p:pic>
        <p:nvPicPr>
          <p:cNvPr id="4" name="Picture 3" descr="javascript-oops-4-638.jpg"/>
          <p:cNvPicPr>
            <a:picLocks noChangeAspect="1"/>
          </p:cNvPicPr>
          <p:nvPr/>
        </p:nvPicPr>
        <p:blipFill>
          <a:blip r:embed="rId2" cstate="print"/>
          <a:srcRect t="20519"/>
          <a:stretch>
            <a:fillRect/>
          </a:stretch>
        </p:blipFill>
        <p:spPr>
          <a:xfrm>
            <a:off x="318832" y="810886"/>
            <a:ext cx="8284663" cy="4013993"/>
          </a:xfrm>
          <a:prstGeom prst="rect">
            <a:avLst/>
          </a:prstGeom>
        </p:spPr>
      </p:pic>
      <p:sp>
        <p:nvSpPr>
          <p:cNvPr id="5" name="TextBox 4"/>
          <p:cNvSpPr txBox="1"/>
          <p:nvPr/>
        </p:nvSpPr>
        <p:spPr>
          <a:xfrm>
            <a:off x="129310" y="4941169"/>
            <a:ext cx="3666836" cy="1631216"/>
          </a:xfrm>
          <a:prstGeom prst="rect">
            <a:avLst/>
          </a:prstGeom>
          <a:noFill/>
        </p:spPr>
        <p:txBody>
          <a:bodyPr wrap="square" lIns="0" rIns="0" rtlCol="0">
            <a:spAutoFit/>
          </a:bodyPr>
          <a:lstStyle/>
          <a:p>
            <a:r>
              <a:rPr lang="en-US" sz="2000" dirty="0" smtClean="0"/>
              <a:t>Classic:</a:t>
            </a:r>
            <a:br>
              <a:rPr lang="en-US" sz="2000" dirty="0" smtClean="0"/>
            </a:br>
            <a:r>
              <a:rPr lang="en-US" sz="2000" dirty="0" smtClean="0"/>
              <a:t>Inheritance is a static relationship;</a:t>
            </a:r>
            <a:br>
              <a:rPr lang="en-US" sz="2000" dirty="0" smtClean="0"/>
            </a:br>
            <a:r>
              <a:rPr lang="en-US" sz="2000" dirty="0" smtClean="0"/>
              <a:t>it’s set up for classes of objects</a:t>
            </a:r>
            <a:endParaRPr lang="ru-RU" sz="2000" dirty="0"/>
          </a:p>
        </p:txBody>
      </p:sp>
      <p:sp>
        <p:nvSpPr>
          <p:cNvPr id="6" name="TextBox 5"/>
          <p:cNvSpPr txBox="1"/>
          <p:nvPr/>
        </p:nvSpPr>
        <p:spPr>
          <a:xfrm>
            <a:off x="4082474" y="5095056"/>
            <a:ext cx="4926314" cy="1323439"/>
          </a:xfrm>
          <a:prstGeom prst="rect">
            <a:avLst/>
          </a:prstGeom>
          <a:noFill/>
        </p:spPr>
        <p:txBody>
          <a:bodyPr wrap="square" lIns="0" rIns="0" rtlCol="0">
            <a:spAutoFit/>
          </a:bodyPr>
          <a:lstStyle/>
          <a:p>
            <a:r>
              <a:rPr lang="en-US" sz="2000" dirty="0" smtClean="0"/>
              <a:t>JavaScript:</a:t>
            </a:r>
            <a:br>
              <a:rPr lang="en-US" sz="2000" dirty="0" smtClean="0"/>
            </a:br>
            <a:r>
              <a:rPr lang="en-US" sz="2000" dirty="0" smtClean="0"/>
              <a:t>Inheritance is a dynamic relationship;</a:t>
            </a:r>
            <a:br>
              <a:rPr lang="en-US" sz="2000" dirty="0" smtClean="0"/>
            </a:br>
            <a:r>
              <a:rPr lang="en-US" sz="2000" dirty="0" smtClean="0"/>
              <a:t>it’s set up for objects (via predefined “prototype” object property)</a:t>
            </a:r>
            <a:endParaRPr lang="ru-RU" sz="2000" dirty="0"/>
          </a:p>
        </p:txBody>
      </p:sp>
    </p:spTree>
    <p:extLst>
      <p:ext uri="{BB962C8B-B14F-4D97-AF65-F5344CB8AC3E}">
        <p14:creationId xmlns:p14="http://schemas.microsoft.com/office/powerpoint/2010/main" val="177590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4258122944"/>
              </p:ext>
            </p:extLst>
          </p:nvPr>
        </p:nvGraphicFramePr>
        <p:xfrm>
          <a:off x="79796" y="574505"/>
          <a:ext cx="6348714" cy="6214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0" y="7200"/>
            <a:ext cx="9144000" cy="561104"/>
          </a:xfrm>
        </p:spPr>
        <p:txBody>
          <a:bodyPr/>
          <a:lstStyle/>
          <a:p>
            <a:r>
              <a:rPr lang="en-US" dirty="0">
                <a:ln>
                  <a:solidFill>
                    <a:srgbClr val="002F8E"/>
                  </a:solidFill>
                </a:ln>
                <a:solidFill>
                  <a:schemeClr val="tx1"/>
                </a:solidFill>
              </a:rPr>
              <a:t>Inheritance </a:t>
            </a:r>
            <a:r>
              <a:rPr lang="ru-RU" dirty="0">
                <a:ln>
                  <a:solidFill>
                    <a:srgbClr val="002F8E"/>
                  </a:solidFill>
                </a:ln>
                <a:solidFill>
                  <a:schemeClr val="tx1"/>
                </a:solidFill>
              </a:rPr>
              <a:t>– </a:t>
            </a:r>
            <a:r>
              <a:rPr lang="en-US" dirty="0">
                <a:ln>
                  <a:solidFill>
                    <a:srgbClr val="002F8E"/>
                  </a:solidFill>
                </a:ln>
                <a:solidFill>
                  <a:schemeClr val="tx1"/>
                </a:solidFill>
              </a:rPr>
              <a:t>basic definitions</a:t>
            </a:r>
          </a:p>
        </p:txBody>
      </p:sp>
      <p:sp>
        <p:nvSpPr>
          <p:cNvPr id="4" name="Oval 3"/>
          <p:cNvSpPr/>
          <p:nvPr/>
        </p:nvSpPr>
        <p:spPr bwMode="auto">
          <a:xfrm>
            <a:off x="6645725" y="749962"/>
            <a:ext cx="1011220"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endParaRPr kumimoji="0" lang="en-US" sz="2000" b="0" i="0" u="none" strike="noStrike" cap="none" normalizeH="0" baseline="0" dirty="0" smtClean="0">
              <a:ln>
                <a:noFill/>
              </a:ln>
              <a:solidFill>
                <a:schemeClr val="tx1"/>
              </a:solidFill>
              <a:effectLst/>
              <a:latin typeface="Verdana" pitchFamily="34" charset="0"/>
            </a:endParaRPr>
          </a:p>
        </p:txBody>
      </p:sp>
      <p:sp>
        <p:nvSpPr>
          <p:cNvPr id="5" name="TextBox 4"/>
          <p:cNvSpPr txBox="1"/>
          <p:nvPr/>
        </p:nvSpPr>
        <p:spPr>
          <a:xfrm>
            <a:off x="7656945" y="357959"/>
            <a:ext cx="701963" cy="400110"/>
          </a:xfrm>
          <a:prstGeom prst="rect">
            <a:avLst/>
          </a:prstGeom>
          <a:noFill/>
        </p:spPr>
        <p:txBody>
          <a:bodyPr wrap="square" rtlCol="0">
            <a:spAutoFit/>
          </a:bodyPr>
          <a:lstStyle/>
          <a:p>
            <a:r>
              <a:rPr lang="en-US" dirty="0" smtClean="0"/>
              <a:t>foo</a:t>
            </a:r>
            <a:endParaRPr lang="en-US" dirty="0"/>
          </a:p>
        </p:txBody>
      </p:sp>
      <p:sp>
        <p:nvSpPr>
          <p:cNvPr id="6" name="TextBox 5"/>
          <p:cNvSpPr txBox="1"/>
          <p:nvPr/>
        </p:nvSpPr>
        <p:spPr>
          <a:xfrm>
            <a:off x="7656944" y="749962"/>
            <a:ext cx="701963" cy="400110"/>
          </a:xfrm>
          <a:prstGeom prst="rect">
            <a:avLst/>
          </a:prstGeom>
          <a:noFill/>
        </p:spPr>
        <p:txBody>
          <a:bodyPr wrap="square" rtlCol="0">
            <a:spAutoFit/>
          </a:bodyPr>
          <a:lstStyle/>
          <a:p>
            <a:r>
              <a:rPr lang="en-US" dirty="0" smtClean="0"/>
              <a:t>goo</a:t>
            </a:r>
            <a:endParaRPr lang="en-US" dirty="0"/>
          </a:p>
        </p:txBody>
      </p:sp>
      <p:sp>
        <p:nvSpPr>
          <p:cNvPr id="7" name="TextBox 6"/>
          <p:cNvSpPr txBox="1"/>
          <p:nvPr/>
        </p:nvSpPr>
        <p:spPr>
          <a:xfrm>
            <a:off x="7656943" y="1150217"/>
            <a:ext cx="701963" cy="400110"/>
          </a:xfrm>
          <a:prstGeom prst="rect">
            <a:avLst/>
          </a:prstGeom>
          <a:noFill/>
        </p:spPr>
        <p:txBody>
          <a:bodyPr wrap="square" rtlCol="0">
            <a:spAutoFit/>
          </a:bodyPr>
          <a:lstStyle/>
          <a:p>
            <a:r>
              <a:rPr lang="en-US" dirty="0" err="1"/>
              <a:t>h</a:t>
            </a:r>
            <a:r>
              <a:rPr lang="en-US" dirty="0" err="1" smtClean="0"/>
              <a:t>oo</a:t>
            </a:r>
            <a:endParaRPr lang="en-US" dirty="0"/>
          </a:p>
        </p:txBody>
      </p:sp>
      <p:cxnSp>
        <p:nvCxnSpPr>
          <p:cNvPr id="8" name="Straight Arrow Connector 7"/>
          <p:cNvCxnSpPr>
            <a:endCxn id="4" idx="4"/>
          </p:cNvCxnSpPr>
          <p:nvPr/>
        </p:nvCxnSpPr>
        <p:spPr bwMode="auto">
          <a:xfrm flipV="1">
            <a:off x="7151335" y="1226033"/>
            <a:ext cx="0" cy="1838080"/>
          </a:xfrm>
          <a:prstGeom prst="straightConnector1">
            <a:avLst/>
          </a:prstGeom>
          <a:noFill/>
          <a:ln w="25400" cap="flat" cmpd="sng" algn="ctr">
            <a:solidFill>
              <a:schemeClr val="tx1"/>
            </a:solidFill>
            <a:prstDash val="solid"/>
            <a:round/>
            <a:headEnd type="none" w="med" len="med"/>
            <a:tailEnd type="arrow"/>
          </a:ln>
          <a:effectLst/>
        </p:spPr>
      </p:cxnSp>
      <p:sp>
        <p:nvSpPr>
          <p:cNvPr id="11" name="Oval 10"/>
          <p:cNvSpPr/>
          <p:nvPr/>
        </p:nvSpPr>
        <p:spPr bwMode="auto">
          <a:xfrm>
            <a:off x="6645725" y="3089020"/>
            <a:ext cx="1011220"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B</a:t>
            </a:r>
          </a:p>
        </p:txBody>
      </p:sp>
      <p:sp>
        <p:nvSpPr>
          <p:cNvPr id="12" name="TextBox 11"/>
          <p:cNvSpPr txBox="1"/>
          <p:nvPr/>
        </p:nvSpPr>
        <p:spPr>
          <a:xfrm>
            <a:off x="7726216" y="3098546"/>
            <a:ext cx="919020" cy="400110"/>
          </a:xfrm>
          <a:prstGeom prst="rect">
            <a:avLst/>
          </a:prstGeom>
          <a:noFill/>
        </p:spPr>
        <p:txBody>
          <a:bodyPr wrap="square" rtlCol="0">
            <a:spAutoFit/>
          </a:bodyPr>
          <a:lstStyle/>
          <a:p>
            <a:r>
              <a:rPr lang="en-US" dirty="0" smtClean="0"/>
              <a:t>foo’</a:t>
            </a:r>
            <a:endParaRPr lang="en-US" dirty="0"/>
          </a:p>
        </p:txBody>
      </p:sp>
      <p:sp>
        <p:nvSpPr>
          <p:cNvPr id="13" name="TextBox 12"/>
          <p:cNvSpPr txBox="1"/>
          <p:nvPr/>
        </p:nvSpPr>
        <p:spPr>
          <a:xfrm>
            <a:off x="6474691" y="5098473"/>
            <a:ext cx="2540000" cy="1631216"/>
          </a:xfrm>
          <a:prstGeom prst="rect">
            <a:avLst/>
          </a:prstGeom>
          <a:noFill/>
        </p:spPr>
        <p:txBody>
          <a:bodyPr wrap="square" rtlCol="0">
            <a:spAutoFit/>
          </a:bodyPr>
          <a:lstStyle/>
          <a:p>
            <a:r>
              <a:rPr lang="en-US" dirty="0" smtClean="0"/>
              <a:t>Origin for foo’ from B – unit A;</a:t>
            </a:r>
          </a:p>
          <a:p>
            <a:r>
              <a:rPr lang="en-US" dirty="0" smtClean="0"/>
              <a:t>Seed for foo’ from B – feature foo from A</a:t>
            </a:r>
            <a:endParaRPr lang="en-US" dirty="0"/>
          </a:p>
        </p:txBody>
      </p:sp>
      <p:sp>
        <p:nvSpPr>
          <p:cNvPr id="14" name="TextBox 13"/>
          <p:cNvSpPr txBox="1"/>
          <p:nvPr/>
        </p:nvSpPr>
        <p:spPr>
          <a:xfrm>
            <a:off x="6603999" y="3775034"/>
            <a:ext cx="1554017" cy="1323439"/>
          </a:xfrm>
          <a:prstGeom prst="rect">
            <a:avLst/>
          </a:prstGeom>
          <a:noFill/>
        </p:spPr>
        <p:txBody>
          <a:bodyPr wrap="square" rtlCol="0">
            <a:spAutoFit/>
          </a:bodyPr>
          <a:lstStyle/>
          <a:p>
            <a:r>
              <a:rPr lang="en-US" dirty="0"/>
              <a:t>a</a:t>
            </a:r>
            <a:r>
              <a:rPr lang="en-US" dirty="0" smtClean="0"/>
              <a:t>: A</a:t>
            </a:r>
          </a:p>
          <a:p>
            <a:r>
              <a:rPr lang="en-US" dirty="0" smtClean="0"/>
              <a:t>b: B</a:t>
            </a:r>
          </a:p>
          <a:p>
            <a:r>
              <a:rPr lang="en-US" dirty="0" smtClean="0"/>
              <a:t>a := b</a:t>
            </a:r>
          </a:p>
          <a:p>
            <a:r>
              <a:rPr lang="en-US" strike="sngStrike" dirty="0" smtClean="0"/>
              <a:t>b := a</a:t>
            </a:r>
          </a:p>
        </p:txBody>
      </p:sp>
      <p:sp>
        <p:nvSpPr>
          <p:cNvPr id="2" name="TextBox 1"/>
          <p:cNvSpPr txBox="1"/>
          <p:nvPr/>
        </p:nvSpPr>
        <p:spPr>
          <a:xfrm>
            <a:off x="7420259" y="3565581"/>
            <a:ext cx="1780229" cy="307777"/>
          </a:xfrm>
          <a:prstGeom prst="rect">
            <a:avLst/>
          </a:prstGeom>
          <a:noFill/>
        </p:spPr>
        <p:txBody>
          <a:bodyPr wrap="square" rtlCol="0">
            <a:spAutoFit/>
          </a:bodyPr>
          <a:lstStyle/>
          <a:p>
            <a:r>
              <a:rPr lang="en-US" sz="1400" dirty="0" smtClean="0"/>
              <a:t>‘ means override</a:t>
            </a:r>
            <a:endParaRPr lang="en-US" sz="1400" dirty="0"/>
          </a:p>
        </p:txBody>
      </p:sp>
    </p:spTree>
    <p:extLst>
      <p:ext uri="{BB962C8B-B14F-4D97-AF65-F5344CB8AC3E}">
        <p14:creationId xmlns:p14="http://schemas.microsoft.com/office/powerpoint/2010/main" val="42048279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24"/>
          <p:cNvGraphicFramePr>
            <a:graphicFrameLocks noGrp="1"/>
          </p:cNvGraphicFramePr>
          <p:nvPr>
            <p:ph idx="1"/>
            <p:extLst>
              <p:ext uri="{D42A27DB-BD31-4B8C-83A1-F6EECF244321}">
                <p14:modId xmlns:p14="http://schemas.microsoft.com/office/powerpoint/2010/main" val="881994424"/>
              </p:ext>
            </p:extLst>
          </p:nvPr>
        </p:nvGraphicFramePr>
        <p:xfrm>
          <a:off x="184727" y="544945"/>
          <a:ext cx="5403272" cy="5581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altLang="en-US" dirty="0">
                <a:ln>
                  <a:solidFill>
                    <a:srgbClr val="002F8E"/>
                  </a:solidFill>
                </a:ln>
                <a:solidFill>
                  <a:schemeClr val="tx1"/>
                </a:solidFill>
              </a:rPr>
              <a:t>Inheritance </a:t>
            </a:r>
            <a:r>
              <a:rPr lang="ru-RU" altLang="en-US" dirty="0">
                <a:ln>
                  <a:solidFill>
                    <a:srgbClr val="002F8E"/>
                  </a:solidFill>
                </a:ln>
                <a:solidFill>
                  <a:schemeClr val="tx1"/>
                </a:solidFill>
              </a:rPr>
              <a:t>– </a:t>
            </a:r>
            <a:r>
              <a:rPr lang="en-US" altLang="en-US" dirty="0">
                <a:ln>
                  <a:solidFill>
                    <a:srgbClr val="002F8E"/>
                  </a:solidFill>
                </a:ln>
                <a:solidFill>
                  <a:schemeClr val="tx1"/>
                </a:solidFill>
              </a:rPr>
              <a:t>basic definitions</a:t>
            </a:r>
          </a:p>
        </p:txBody>
      </p:sp>
      <p:sp>
        <p:nvSpPr>
          <p:cNvPr id="5" name="Oval 4"/>
          <p:cNvSpPr/>
          <p:nvPr/>
        </p:nvSpPr>
        <p:spPr bwMode="auto">
          <a:xfrm>
            <a:off x="5587999" y="1304291"/>
            <a:ext cx="1819890"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endParaRPr kumimoji="0" lang="en-US" sz="2000" b="0" i="0" u="none" strike="noStrike" cap="none" normalizeH="0" baseline="0" dirty="0" smtClean="0">
              <a:ln>
                <a:noFill/>
              </a:ln>
              <a:solidFill>
                <a:schemeClr val="tx1"/>
              </a:solidFill>
              <a:effectLst/>
              <a:latin typeface="Verdana" pitchFamily="34" charset="0"/>
            </a:endParaRPr>
          </a:p>
        </p:txBody>
      </p:sp>
      <p:sp>
        <p:nvSpPr>
          <p:cNvPr id="6" name="Oval 5"/>
          <p:cNvSpPr/>
          <p:nvPr/>
        </p:nvSpPr>
        <p:spPr bwMode="auto">
          <a:xfrm>
            <a:off x="7407889" y="916364"/>
            <a:ext cx="1660427"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endParaRPr kumimoji="0" lang="en-US" sz="2000" b="0" i="0" u="none" strike="noStrike" cap="none" normalizeH="0" baseline="0" dirty="0" smtClean="0">
              <a:ln>
                <a:noFill/>
              </a:ln>
              <a:solidFill>
                <a:schemeClr val="tx1"/>
              </a:solidFill>
              <a:effectLst/>
              <a:latin typeface="Verdana" pitchFamily="34" charset="0"/>
            </a:endParaRPr>
          </a:p>
        </p:txBody>
      </p:sp>
      <p:sp>
        <p:nvSpPr>
          <p:cNvPr id="7" name="Oval 6"/>
          <p:cNvSpPr/>
          <p:nvPr/>
        </p:nvSpPr>
        <p:spPr bwMode="auto">
          <a:xfrm>
            <a:off x="6622472" y="3230515"/>
            <a:ext cx="2059709"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a:stCxn id="7" idx="0"/>
            <a:endCxn id="5" idx="4"/>
          </p:cNvCxnSpPr>
          <p:nvPr/>
        </p:nvCxnSpPr>
        <p:spPr bwMode="auto">
          <a:xfrm flipH="1" flipV="1">
            <a:off x="6497944" y="1780362"/>
            <a:ext cx="1154383" cy="1450153"/>
          </a:xfrm>
          <a:prstGeom prst="straightConnector1">
            <a:avLst/>
          </a:prstGeom>
          <a:noFill/>
          <a:ln w="25400" cap="flat" cmpd="sng" algn="ctr">
            <a:solidFill>
              <a:schemeClr val="tx1"/>
            </a:solidFill>
            <a:prstDash val="solid"/>
            <a:round/>
            <a:headEnd type="none" w="med" len="med"/>
            <a:tailEnd type="arrow"/>
          </a:ln>
          <a:effectLst/>
        </p:spPr>
      </p:cxnSp>
      <p:cxnSp>
        <p:nvCxnSpPr>
          <p:cNvPr id="9" name="Straight Arrow Connector 8"/>
          <p:cNvCxnSpPr>
            <a:stCxn id="7" idx="0"/>
            <a:endCxn id="6" idx="4"/>
          </p:cNvCxnSpPr>
          <p:nvPr/>
        </p:nvCxnSpPr>
        <p:spPr bwMode="auto">
          <a:xfrm flipV="1">
            <a:off x="7652327" y="1392435"/>
            <a:ext cx="585776" cy="1838080"/>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76551916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Content Placeholder 65"/>
          <p:cNvGraphicFramePr>
            <a:graphicFrameLocks noGrp="1"/>
          </p:cNvGraphicFramePr>
          <p:nvPr>
            <p:ph idx="1"/>
            <p:extLst>
              <p:ext uri="{D42A27DB-BD31-4B8C-83A1-F6EECF244321}">
                <p14:modId xmlns:p14="http://schemas.microsoft.com/office/powerpoint/2010/main" val="2450390334"/>
              </p:ext>
            </p:extLst>
          </p:nvPr>
        </p:nvGraphicFramePr>
        <p:xfrm>
          <a:off x="184727" y="544945"/>
          <a:ext cx="5403272" cy="466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altLang="en-US" dirty="0">
                <a:ln>
                  <a:solidFill>
                    <a:srgbClr val="002F8E"/>
                  </a:solidFill>
                </a:ln>
                <a:solidFill>
                  <a:schemeClr val="tx1"/>
                </a:solidFill>
              </a:rPr>
              <a:t>Inheritance </a:t>
            </a:r>
            <a:r>
              <a:rPr lang="ru-RU" altLang="en-US" dirty="0">
                <a:ln>
                  <a:solidFill>
                    <a:srgbClr val="002F8E"/>
                  </a:solidFill>
                </a:ln>
                <a:solidFill>
                  <a:schemeClr val="tx1"/>
                </a:solidFill>
              </a:rPr>
              <a:t>– </a:t>
            </a:r>
            <a:r>
              <a:rPr lang="en-US" altLang="en-US" dirty="0">
                <a:ln>
                  <a:solidFill>
                    <a:srgbClr val="002F8E"/>
                  </a:solidFill>
                </a:ln>
                <a:solidFill>
                  <a:schemeClr val="tx1"/>
                </a:solidFill>
              </a:rPr>
              <a:t>how it works</a:t>
            </a:r>
          </a:p>
        </p:txBody>
      </p:sp>
      <p:sp>
        <p:nvSpPr>
          <p:cNvPr id="12" name="TextBox 11"/>
          <p:cNvSpPr txBox="1"/>
          <p:nvPr/>
        </p:nvSpPr>
        <p:spPr>
          <a:xfrm>
            <a:off x="8264509" y="10505"/>
            <a:ext cx="701963" cy="400110"/>
          </a:xfrm>
          <a:prstGeom prst="rect">
            <a:avLst/>
          </a:prstGeom>
          <a:noFill/>
        </p:spPr>
        <p:txBody>
          <a:bodyPr wrap="square" rtlCol="0">
            <a:spAutoFit/>
          </a:bodyPr>
          <a:lstStyle/>
          <a:p>
            <a:r>
              <a:rPr lang="en-US" dirty="0" smtClean="0"/>
              <a:t>foo</a:t>
            </a:r>
            <a:endParaRPr lang="en-US" dirty="0"/>
          </a:p>
        </p:txBody>
      </p:sp>
      <p:grpSp>
        <p:nvGrpSpPr>
          <p:cNvPr id="67" name="Group 66"/>
          <p:cNvGrpSpPr/>
          <p:nvPr/>
        </p:nvGrpSpPr>
        <p:grpSpPr>
          <a:xfrm>
            <a:off x="5582850" y="162183"/>
            <a:ext cx="3305558" cy="3028257"/>
            <a:chOff x="5448393" y="302816"/>
            <a:chExt cx="3305558" cy="3028257"/>
          </a:xfrm>
        </p:grpSpPr>
        <p:sp>
          <p:nvSpPr>
            <p:cNvPr id="6" name="Oval 5"/>
            <p:cNvSpPr/>
            <p:nvPr/>
          </p:nvSpPr>
          <p:spPr bwMode="auto">
            <a:xfrm>
              <a:off x="6584466" y="302816"/>
              <a:ext cx="1660427"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A</a:t>
              </a:r>
              <a:endParaRPr kumimoji="0" lang="en-US" sz="2000" b="0" i="0" u="none" strike="noStrike" cap="none" normalizeH="0" baseline="0" dirty="0" smtClean="0">
                <a:ln>
                  <a:noFill/>
                </a:ln>
                <a:solidFill>
                  <a:schemeClr val="tx1"/>
                </a:solidFill>
                <a:effectLst/>
                <a:latin typeface="Verdana" pitchFamily="34" charset="0"/>
              </a:endParaRPr>
            </a:p>
          </p:txBody>
        </p:sp>
        <p:sp>
          <p:nvSpPr>
            <p:cNvPr id="7" name="Oval 6"/>
            <p:cNvSpPr/>
            <p:nvPr/>
          </p:nvSpPr>
          <p:spPr bwMode="auto">
            <a:xfrm>
              <a:off x="6537224" y="2855002"/>
              <a:ext cx="1754910"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7" idx="0"/>
              <a:endCxn id="6" idx="4"/>
            </p:cNvCxnSpPr>
            <p:nvPr/>
          </p:nvCxnSpPr>
          <p:spPr bwMode="auto">
            <a:xfrm flipV="1">
              <a:off x="7414679" y="778887"/>
              <a:ext cx="1" cy="2076115"/>
            </a:xfrm>
            <a:prstGeom prst="straightConnector1">
              <a:avLst/>
            </a:prstGeom>
            <a:noFill/>
            <a:ln w="25400" cap="flat" cmpd="sng" algn="ctr">
              <a:solidFill>
                <a:schemeClr val="tx1"/>
              </a:solidFill>
              <a:prstDash val="solid"/>
              <a:round/>
              <a:headEnd type="none" w="med" len="med"/>
              <a:tailEnd type="arrow"/>
            </a:ln>
            <a:effectLst/>
          </p:spPr>
        </p:cxnSp>
        <p:sp>
          <p:nvSpPr>
            <p:cNvPr id="13" name="TextBox 12"/>
            <p:cNvSpPr txBox="1"/>
            <p:nvPr/>
          </p:nvSpPr>
          <p:spPr>
            <a:xfrm>
              <a:off x="8051988" y="2654947"/>
              <a:ext cx="701963" cy="400110"/>
            </a:xfrm>
            <a:prstGeom prst="rect">
              <a:avLst/>
            </a:prstGeom>
            <a:noFill/>
          </p:spPr>
          <p:txBody>
            <a:bodyPr wrap="square" rtlCol="0">
              <a:spAutoFit/>
            </a:bodyPr>
            <a:lstStyle/>
            <a:p>
              <a:r>
                <a:rPr lang="en-US" dirty="0" smtClean="0"/>
                <a:t>foo</a:t>
              </a:r>
              <a:endParaRPr lang="en-US" dirty="0"/>
            </a:p>
          </p:txBody>
        </p:sp>
        <p:cxnSp>
          <p:nvCxnSpPr>
            <p:cNvPr id="14" name="Straight Arrow Connector 13"/>
            <p:cNvCxnSpPr>
              <a:stCxn id="12" idx="2"/>
              <a:endCxn id="13" idx="0"/>
            </p:cNvCxnSpPr>
            <p:nvPr/>
          </p:nvCxnSpPr>
          <p:spPr bwMode="auto">
            <a:xfrm flipH="1">
              <a:off x="8402970" y="551248"/>
              <a:ext cx="78064" cy="2103699"/>
            </a:xfrm>
            <a:prstGeom prst="straightConnector1">
              <a:avLst/>
            </a:prstGeom>
            <a:noFill/>
            <a:ln w="25400" cap="flat" cmpd="sng" algn="ctr">
              <a:solidFill>
                <a:schemeClr val="tx1"/>
              </a:solidFill>
              <a:prstDash val="sysDash"/>
              <a:round/>
              <a:headEnd type="none" w="med" len="med"/>
              <a:tailEnd type="arrow"/>
            </a:ln>
            <a:effectLst/>
          </p:spPr>
        </p:cxnSp>
        <p:sp>
          <p:nvSpPr>
            <p:cNvPr id="17" name="Oval 16"/>
            <p:cNvSpPr/>
            <p:nvPr/>
          </p:nvSpPr>
          <p:spPr bwMode="auto">
            <a:xfrm>
              <a:off x="5933302" y="1103370"/>
              <a:ext cx="1302327"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8" name="Straight Arrow Connector 17"/>
            <p:cNvCxnSpPr>
              <a:stCxn id="7" idx="0"/>
              <a:endCxn id="17" idx="4"/>
            </p:cNvCxnSpPr>
            <p:nvPr/>
          </p:nvCxnSpPr>
          <p:spPr bwMode="auto">
            <a:xfrm flipH="1" flipV="1">
              <a:off x="6584466" y="1579441"/>
              <a:ext cx="830213" cy="1275561"/>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5448393" y="902783"/>
              <a:ext cx="701963" cy="400110"/>
            </a:xfrm>
            <a:prstGeom prst="rect">
              <a:avLst/>
            </a:prstGeom>
            <a:noFill/>
          </p:spPr>
          <p:txBody>
            <a:bodyPr wrap="square" rtlCol="0">
              <a:spAutoFit/>
            </a:bodyPr>
            <a:lstStyle/>
            <a:p>
              <a:r>
                <a:rPr lang="en-US" dirty="0" smtClean="0"/>
                <a:t>foo</a:t>
              </a:r>
              <a:endParaRPr lang="en-US" dirty="0"/>
            </a:p>
          </p:txBody>
        </p:sp>
        <p:cxnSp>
          <p:nvCxnSpPr>
            <p:cNvPr id="25" name="Straight Arrow Connector 24"/>
            <p:cNvCxnSpPr>
              <a:stCxn id="24" idx="2"/>
              <a:endCxn id="28" idx="0"/>
            </p:cNvCxnSpPr>
            <p:nvPr/>
          </p:nvCxnSpPr>
          <p:spPr bwMode="auto">
            <a:xfrm>
              <a:off x="5799375" y="1302893"/>
              <a:ext cx="568035" cy="1424766"/>
            </a:xfrm>
            <a:prstGeom prst="straightConnector1">
              <a:avLst/>
            </a:prstGeom>
            <a:noFill/>
            <a:ln w="25400" cap="flat" cmpd="sng" algn="ctr">
              <a:solidFill>
                <a:schemeClr val="tx1"/>
              </a:solidFill>
              <a:prstDash val="sysDash"/>
              <a:round/>
              <a:headEnd type="none" w="med" len="med"/>
              <a:tailEnd type="arrow"/>
            </a:ln>
            <a:effectLst/>
          </p:spPr>
        </p:cxnSp>
        <p:sp>
          <p:nvSpPr>
            <p:cNvPr id="28" name="TextBox 27"/>
            <p:cNvSpPr txBox="1"/>
            <p:nvPr/>
          </p:nvSpPr>
          <p:spPr>
            <a:xfrm>
              <a:off x="6016428" y="2727659"/>
              <a:ext cx="701963" cy="400110"/>
            </a:xfrm>
            <a:prstGeom prst="rect">
              <a:avLst/>
            </a:prstGeom>
            <a:noFill/>
          </p:spPr>
          <p:txBody>
            <a:bodyPr wrap="square" rtlCol="0">
              <a:spAutoFit/>
            </a:bodyPr>
            <a:lstStyle/>
            <a:p>
              <a:r>
                <a:rPr lang="en-US" dirty="0" smtClean="0"/>
                <a:t>foo</a:t>
              </a:r>
              <a:endParaRPr lang="en-US" dirty="0"/>
            </a:p>
          </p:txBody>
        </p:sp>
      </p:grpSp>
      <p:grpSp>
        <p:nvGrpSpPr>
          <p:cNvPr id="48" name="Group 47"/>
          <p:cNvGrpSpPr/>
          <p:nvPr/>
        </p:nvGrpSpPr>
        <p:grpSpPr>
          <a:xfrm>
            <a:off x="5556202" y="3395119"/>
            <a:ext cx="3611266" cy="2837861"/>
            <a:chOff x="5556202" y="3395119"/>
            <a:chExt cx="3611266" cy="2837861"/>
          </a:xfrm>
        </p:grpSpPr>
        <p:sp>
          <p:nvSpPr>
            <p:cNvPr id="32" name="Oval 31"/>
            <p:cNvSpPr/>
            <p:nvPr/>
          </p:nvSpPr>
          <p:spPr bwMode="auto">
            <a:xfrm>
              <a:off x="6930910" y="3530255"/>
              <a:ext cx="1127002"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endParaRPr kumimoji="0" lang="en-US" sz="2000" b="0" i="0" u="none" strike="noStrike" cap="none" normalizeH="0" baseline="0" dirty="0" smtClean="0">
                <a:ln>
                  <a:noFill/>
                </a:ln>
                <a:solidFill>
                  <a:schemeClr val="tx1"/>
                </a:solidFill>
                <a:effectLst/>
                <a:latin typeface="Verdana" pitchFamily="34" charset="0"/>
              </a:endParaRPr>
            </a:p>
          </p:txBody>
        </p:sp>
        <p:sp>
          <p:nvSpPr>
            <p:cNvPr id="33" name="Oval 32"/>
            <p:cNvSpPr/>
            <p:nvPr/>
          </p:nvSpPr>
          <p:spPr bwMode="auto">
            <a:xfrm>
              <a:off x="6999572" y="5363673"/>
              <a:ext cx="1127002"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endParaRPr kumimoji="0" lang="en-US" sz="2000" b="0" i="0" u="none" strike="noStrike" cap="none" normalizeH="0" baseline="0" dirty="0" smtClean="0">
                <a:ln>
                  <a:noFill/>
                </a:ln>
                <a:solidFill>
                  <a:schemeClr val="tx1"/>
                </a:solidFill>
                <a:effectLst/>
                <a:latin typeface="Verdana" pitchFamily="34" charset="0"/>
              </a:endParaRPr>
            </a:p>
          </p:txBody>
        </p:sp>
        <p:sp>
          <p:nvSpPr>
            <p:cNvPr id="34" name="Oval 33"/>
            <p:cNvSpPr/>
            <p:nvPr/>
          </p:nvSpPr>
          <p:spPr bwMode="auto">
            <a:xfrm>
              <a:off x="7839470" y="4384619"/>
              <a:ext cx="1127002"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B</a:t>
              </a:r>
            </a:p>
          </p:txBody>
        </p:sp>
        <p:cxnSp>
          <p:nvCxnSpPr>
            <p:cNvPr id="35" name="Straight Arrow Connector 34"/>
            <p:cNvCxnSpPr>
              <a:stCxn id="33" idx="0"/>
              <a:endCxn id="32" idx="4"/>
            </p:cNvCxnSpPr>
            <p:nvPr/>
          </p:nvCxnSpPr>
          <p:spPr bwMode="auto">
            <a:xfrm flipH="1" flipV="1">
              <a:off x="7494411" y="4006326"/>
              <a:ext cx="68662" cy="1357347"/>
            </a:xfrm>
            <a:prstGeom prst="straightConnector1">
              <a:avLst/>
            </a:prstGeom>
            <a:noFill/>
            <a:ln w="25400" cap="flat" cmpd="sng" algn="ctr">
              <a:solidFill>
                <a:schemeClr val="tx1"/>
              </a:solidFill>
              <a:prstDash val="solid"/>
              <a:round/>
              <a:headEnd type="none" w="med" len="med"/>
              <a:tailEnd type="arrow"/>
            </a:ln>
            <a:effectLst/>
          </p:spPr>
        </p:cxnSp>
        <p:cxnSp>
          <p:nvCxnSpPr>
            <p:cNvPr id="38" name="Straight Arrow Connector 37"/>
            <p:cNvCxnSpPr>
              <a:stCxn id="33" idx="0"/>
              <a:endCxn id="34" idx="4"/>
            </p:cNvCxnSpPr>
            <p:nvPr/>
          </p:nvCxnSpPr>
          <p:spPr bwMode="auto">
            <a:xfrm flipV="1">
              <a:off x="7563073" y="4860690"/>
              <a:ext cx="839898" cy="502983"/>
            </a:xfrm>
            <a:prstGeom prst="straightConnector1">
              <a:avLst/>
            </a:prstGeom>
            <a:noFill/>
            <a:ln w="25400" cap="flat" cmpd="sng" algn="ctr">
              <a:solidFill>
                <a:schemeClr val="tx1"/>
              </a:solidFill>
              <a:prstDash val="solid"/>
              <a:round/>
              <a:headEnd type="none" w="med" len="med"/>
              <a:tailEnd type="arrow"/>
            </a:ln>
            <a:effectLst/>
          </p:spPr>
        </p:cxnSp>
        <p:cxnSp>
          <p:nvCxnSpPr>
            <p:cNvPr id="41" name="Straight Arrow Connector 40"/>
            <p:cNvCxnSpPr>
              <a:stCxn id="34" idx="0"/>
              <a:endCxn id="32" idx="4"/>
            </p:cNvCxnSpPr>
            <p:nvPr/>
          </p:nvCxnSpPr>
          <p:spPr bwMode="auto">
            <a:xfrm flipH="1" flipV="1">
              <a:off x="7494411" y="4006326"/>
              <a:ext cx="908560" cy="378293"/>
            </a:xfrm>
            <a:prstGeom prst="straightConnector1">
              <a:avLst/>
            </a:prstGeom>
            <a:noFill/>
            <a:ln w="25400" cap="flat" cmpd="sng" algn="ctr">
              <a:solidFill>
                <a:schemeClr val="tx1"/>
              </a:solidFill>
              <a:prstDash val="solid"/>
              <a:round/>
              <a:headEnd type="none" w="med" len="med"/>
              <a:tailEnd type="arrow"/>
            </a:ln>
            <a:effectLst/>
          </p:spPr>
        </p:cxnSp>
        <p:sp>
          <p:nvSpPr>
            <p:cNvPr id="44" name="TextBox 43"/>
            <p:cNvSpPr txBox="1"/>
            <p:nvPr/>
          </p:nvSpPr>
          <p:spPr>
            <a:xfrm>
              <a:off x="7941152" y="3395119"/>
              <a:ext cx="701963" cy="400110"/>
            </a:xfrm>
            <a:prstGeom prst="rect">
              <a:avLst/>
            </a:prstGeom>
            <a:noFill/>
          </p:spPr>
          <p:txBody>
            <a:bodyPr wrap="square" rtlCol="0">
              <a:spAutoFit/>
            </a:bodyPr>
            <a:lstStyle/>
            <a:p>
              <a:r>
                <a:rPr lang="en-US" dirty="0" smtClean="0"/>
                <a:t>foo</a:t>
              </a:r>
              <a:endParaRPr lang="en-US" dirty="0"/>
            </a:p>
          </p:txBody>
        </p:sp>
        <p:sp>
          <p:nvSpPr>
            <p:cNvPr id="45" name="TextBox 44"/>
            <p:cNvSpPr txBox="1"/>
            <p:nvPr/>
          </p:nvSpPr>
          <p:spPr>
            <a:xfrm>
              <a:off x="8292134" y="4006326"/>
              <a:ext cx="875334" cy="400110"/>
            </a:xfrm>
            <a:prstGeom prst="rect">
              <a:avLst/>
            </a:prstGeom>
            <a:noFill/>
          </p:spPr>
          <p:txBody>
            <a:bodyPr wrap="square" rtlCol="0">
              <a:spAutoFit/>
            </a:bodyPr>
            <a:lstStyle/>
            <a:p>
              <a:r>
                <a:rPr lang="en-US" dirty="0" smtClean="0"/>
                <a:t>Foo’</a:t>
              </a:r>
              <a:endParaRPr lang="en-US" dirty="0"/>
            </a:p>
          </p:txBody>
        </p:sp>
        <p:sp>
          <p:nvSpPr>
            <p:cNvPr id="46" name="TextBox 45"/>
            <p:cNvSpPr txBox="1"/>
            <p:nvPr/>
          </p:nvSpPr>
          <p:spPr>
            <a:xfrm>
              <a:off x="7176653" y="5832870"/>
              <a:ext cx="1466461" cy="400110"/>
            </a:xfrm>
            <a:prstGeom prst="rect">
              <a:avLst/>
            </a:prstGeom>
            <a:noFill/>
          </p:spPr>
          <p:txBody>
            <a:bodyPr wrap="square" rtlCol="0">
              <a:spAutoFit/>
            </a:bodyPr>
            <a:lstStyle/>
            <a:p>
              <a:r>
                <a:rPr lang="en-US" dirty="0"/>
                <a:t>f</a:t>
              </a:r>
              <a:r>
                <a:rPr lang="en-US" dirty="0" smtClean="0"/>
                <a:t>oo, foo’</a:t>
              </a:r>
              <a:endParaRPr lang="en-US" dirty="0"/>
            </a:p>
          </p:txBody>
        </p:sp>
        <p:sp>
          <p:nvSpPr>
            <p:cNvPr id="47" name="TextBox 46"/>
            <p:cNvSpPr txBox="1"/>
            <p:nvPr/>
          </p:nvSpPr>
          <p:spPr>
            <a:xfrm>
              <a:off x="5556202" y="4177167"/>
              <a:ext cx="1679427" cy="1015663"/>
            </a:xfrm>
            <a:prstGeom prst="rect">
              <a:avLst/>
            </a:prstGeom>
            <a:noFill/>
          </p:spPr>
          <p:txBody>
            <a:bodyPr wrap="square" rtlCol="0">
              <a:spAutoFit/>
            </a:bodyPr>
            <a:lstStyle/>
            <a:p>
              <a:r>
                <a:rPr lang="en-US" dirty="0" smtClean="0"/>
                <a:t>a: A</a:t>
              </a:r>
            </a:p>
            <a:p>
              <a:r>
                <a:rPr lang="en-US" dirty="0" smtClean="0"/>
                <a:t>a := new C</a:t>
              </a:r>
            </a:p>
            <a:p>
              <a:r>
                <a:rPr lang="en-US" dirty="0" err="1" smtClean="0"/>
                <a:t>a.foo</a:t>
              </a:r>
              <a:r>
                <a:rPr lang="en-US" dirty="0" smtClean="0"/>
                <a:t> </a:t>
              </a:r>
              <a:r>
                <a:rPr lang="en-US" dirty="0" smtClean="0">
                  <a:solidFill>
                    <a:srgbClr val="FF0000"/>
                  </a:solidFill>
                </a:rPr>
                <a:t>???</a:t>
              </a:r>
              <a:endParaRPr lang="en-US" dirty="0">
                <a:solidFill>
                  <a:srgbClr val="FF0000"/>
                </a:solidFill>
              </a:endParaRPr>
            </a:p>
          </p:txBody>
        </p:sp>
      </p:grpSp>
      <p:grpSp>
        <p:nvGrpSpPr>
          <p:cNvPr id="65" name="Group 64"/>
          <p:cNvGrpSpPr/>
          <p:nvPr/>
        </p:nvGrpSpPr>
        <p:grpSpPr>
          <a:xfrm>
            <a:off x="1738934" y="5163618"/>
            <a:ext cx="4060440" cy="1548238"/>
            <a:chOff x="1738934" y="5163618"/>
            <a:chExt cx="4060440" cy="1548238"/>
          </a:xfrm>
        </p:grpSpPr>
        <p:sp>
          <p:nvSpPr>
            <p:cNvPr id="49" name="Oval 48"/>
            <p:cNvSpPr/>
            <p:nvPr/>
          </p:nvSpPr>
          <p:spPr bwMode="auto">
            <a:xfrm>
              <a:off x="2715491" y="5556854"/>
              <a:ext cx="1064298"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endParaRPr kumimoji="0" lang="en-US" sz="2000" b="0" i="0" u="none" strike="noStrike" cap="none" normalizeH="0" baseline="0" dirty="0" smtClean="0">
                <a:ln>
                  <a:noFill/>
                </a:ln>
                <a:solidFill>
                  <a:schemeClr val="tx1"/>
                </a:solidFill>
                <a:effectLst/>
                <a:latin typeface="Verdana" pitchFamily="34" charset="0"/>
              </a:endParaRPr>
            </a:p>
          </p:txBody>
        </p:sp>
        <p:sp>
          <p:nvSpPr>
            <p:cNvPr id="50" name="Oval 49"/>
            <p:cNvSpPr/>
            <p:nvPr/>
          </p:nvSpPr>
          <p:spPr bwMode="auto">
            <a:xfrm>
              <a:off x="4590029" y="5556853"/>
              <a:ext cx="674252"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endParaRPr kumimoji="0" lang="en-US" sz="2000" b="0" i="0" u="none" strike="noStrike" cap="none" normalizeH="0" baseline="0" dirty="0" smtClean="0">
                <a:ln>
                  <a:noFill/>
                </a:ln>
                <a:solidFill>
                  <a:schemeClr val="tx1"/>
                </a:solidFill>
                <a:effectLst/>
                <a:latin typeface="Verdana" pitchFamily="34" charset="0"/>
              </a:endParaRPr>
            </a:p>
          </p:txBody>
        </p:sp>
        <p:sp>
          <p:nvSpPr>
            <p:cNvPr id="51" name="Oval 50"/>
            <p:cNvSpPr/>
            <p:nvPr/>
          </p:nvSpPr>
          <p:spPr bwMode="auto">
            <a:xfrm>
              <a:off x="3364709" y="6235785"/>
              <a:ext cx="1225320"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52" name="Straight Arrow Connector 51"/>
            <p:cNvCxnSpPr>
              <a:stCxn id="51" idx="0"/>
              <a:endCxn id="49" idx="4"/>
            </p:cNvCxnSpPr>
            <p:nvPr/>
          </p:nvCxnSpPr>
          <p:spPr bwMode="auto">
            <a:xfrm flipH="1" flipV="1">
              <a:off x="3247640" y="6032925"/>
              <a:ext cx="729729" cy="202860"/>
            </a:xfrm>
            <a:prstGeom prst="straightConnector1">
              <a:avLst/>
            </a:prstGeom>
            <a:noFill/>
            <a:ln w="25400" cap="flat" cmpd="sng" algn="ctr">
              <a:solidFill>
                <a:schemeClr val="tx1"/>
              </a:solidFill>
              <a:prstDash val="solid"/>
              <a:round/>
              <a:headEnd type="none" w="med" len="med"/>
              <a:tailEnd type="arrow"/>
            </a:ln>
            <a:effectLst/>
          </p:spPr>
        </p:cxnSp>
        <p:cxnSp>
          <p:nvCxnSpPr>
            <p:cNvPr id="53" name="Straight Arrow Connector 52"/>
            <p:cNvCxnSpPr>
              <a:stCxn id="51" idx="0"/>
              <a:endCxn id="50" idx="4"/>
            </p:cNvCxnSpPr>
            <p:nvPr/>
          </p:nvCxnSpPr>
          <p:spPr bwMode="auto">
            <a:xfrm flipV="1">
              <a:off x="3977369" y="6032924"/>
              <a:ext cx="949786" cy="202861"/>
            </a:xfrm>
            <a:prstGeom prst="straightConnector1">
              <a:avLst/>
            </a:prstGeom>
            <a:noFill/>
            <a:ln w="25400" cap="flat" cmpd="sng" algn="ctr">
              <a:solidFill>
                <a:schemeClr val="tx1"/>
              </a:solidFill>
              <a:prstDash val="solid"/>
              <a:round/>
              <a:headEnd type="none" w="med" len="med"/>
              <a:tailEnd type="arrow"/>
            </a:ln>
            <a:effectLst/>
          </p:spPr>
        </p:cxnSp>
        <p:sp>
          <p:nvSpPr>
            <p:cNvPr id="62" name="TextBox 61"/>
            <p:cNvSpPr txBox="1"/>
            <p:nvPr/>
          </p:nvSpPr>
          <p:spPr>
            <a:xfrm>
              <a:off x="1738934" y="5283956"/>
              <a:ext cx="1429139" cy="400110"/>
            </a:xfrm>
            <a:prstGeom prst="rect">
              <a:avLst/>
            </a:prstGeom>
            <a:noFill/>
          </p:spPr>
          <p:txBody>
            <a:bodyPr wrap="square" rtlCol="0">
              <a:spAutoFit/>
            </a:bodyPr>
            <a:lstStyle/>
            <a:p>
              <a:r>
                <a:rPr lang="en-US" dirty="0" smtClean="0"/>
                <a:t>public foo</a:t>
              </a:r>
              <a:endParaRPr lang="en-US" dirty="0"/>
            </a:p>
          </p:txBody>
        </p:sp>
        <p:sp>
          <p:nvSpPr>
            <p:cNvPr id="63" name="TextBox 62"/>
            <p:cNvSpPr txBox="1"/>
            <p:nvPr/>
          </p:nvSpPr>
          <p:spPr>
            <a:xfrm>
              <a:off x="4127063" y="5163618"/>
              <a:ext cx="1672311" cy="400110"/>
            </a:xfrm>
            <a:prstGeom prst="rect">
              <a:avLst/>
            </a:prstGeom>
            <a:noFill/>
          </p:spPr>
          <p:txBody>
            <a:bodyPr wrap="square" rtlCol="0">
              <a:spAutoFit/>
            </a:bodyPr>
            <a:lstStyle/>
            <a:p>
              <a:r>
                <a:rPr lang="en-US" dirty="0"/>
                <a:t>p</a:t>
              </a:r>
              <a:r>
                <a:rPr lang="en-US" dirty="0" smtClean="0"/>
                <a:t>rivate foo</a:t>
              </a:r>
              <a:endParaRPr lang="en-US" dirty="0"/>
            </a:p>
          </p:txBody>
        </p:sp>
      </p:grpSp>
      <p:sp>
        <p:nvSpPr>
          <p:cNvPr id="64" name="TextBox 63"/>
          <p:cNvSpPr txBox="1"/>
          <p:nvPr/>
        </p:nvSpPr>
        <p:spPr>
          <a:xfrm>
            <a:off x="4634008" y="6385380"/>
            <a:ext cx="1466461" cy="400110"/>
          </a:xfrm>
          <a:prstGeom prst="rect">
            <a:avLst/>
          </a:prstGeom>
          <a:noFill/>
        </p:spPr>
        <p:txBody>
          <a:bodyPr wrap="square" rtlCol="0">
            <a:spAutoFit/>
          </a:bodyPr>
          <a:lstStyle/>
          <a:p>
            <a:r>
              <a:rPr lang="en-US" dirty="0" smtClean="0">
                <a:solidFill>
                  <a:srgbClr val="FF0000"/>
                </a:solidFill>
              </a:rPr>
              <a:t>???</a:t>
            </a:r>
            <a:r>
              <a:rPr lang="en-US" dirty="0" smtClean="0"/>
              <a:t> foo</a:t>
            </a:r>
            <a:endParaRPr lang="en-US" dirty="0"/>
          </a:p>
        </p:txBody>
      </p:sp>
    </p:spTree>
    <p:extLst>
      <p:ext uri="{BB962C8B-B14F-4D97-AF65-F5344CB8AC3E}">
        <p14:creationId xmlns:p14="http://schemas.microsoft.com/office/powerpoint/2010/main" val="161871257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PD_Template_2011">
  <a:themeElements>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defaul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OrderID xmlns="4AEFBF36-FFE5-46EA-83A0-D837B081F387">0</OrderID>
    <DocumentCategory xmlns="4AEFBF36-FFE5-46EA-83A0-D837B081F387">Presentations</Document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0F6E6A732BE345A54D13509B565479" ma:contentTypeVersion="4" ma:contentTypeDescription="Create a new document." ma:contentTypeScope="" ma:versionID="a69c84ff9b9785a9e95243acec1fdfa3">
  <xsd:schema xmlns:xsd="http://www.w3.org/2001/XMLSchema" xmlns:p="http://schemas.microsoft.com/office/2006/metadata/properties" xmlns:ns2="4AEFBF36-FFE5-46EA-83A0-D837B081F387" targetNamespace="http://schemas.microsoft.com/office/2006/metadata/properties" ma:root="true" ma:fieldsID="1807117b774edce4f91dfbd7243a335d"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dms="http://schemas.microsoft.com/office/2006/documentManagement/types" targetNamespace="4AEFBF36-FFE5-46EA-83A0-D837B081F387" elementFormDefault="qualified">
    <xsd:import namespace="http://schemas.microsoft.com/office/2006/documentManagement/type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LongProperties xmlns="http://schemas.microsoft.com/office/2006/metadata/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96FAAC-F0B0-464C-8D61-CC77F3E09499}">
  <ds:schemaRefs>
    <ds:schemaRef ds:uri="http://schemas.microsoft.com/office/2006/metadata/properties"/>
    <ds:schemaRef ds:uri="http://www.w3.org/2000/xmlns/"/>
    <ds:schemaRef ds:uri="4AEFBF36-FFE5-46EA-83A0-D837B081F387"/>
  </ds:schemaRefs>
</ds:datastoreItem>
</file>

<file path=customXml/itemProps2.xml><?xml version="1.0" encoding="utf-8"?>
<ds:datastoreItem xmlns:ds="http://schemas.openxmlformats.org/officeDocument/2006/customXml" ds:itemID="{ABA907AA-639A-4989-8606-21D106CE9217}">
  <ds:schemaRefs>
    <ds:schemaRef ds:uri="http://schemas.microsoft.com/office/2006/metadata/contentType"/>
    <ds:schemaRef ds:uri="http://schemas.microsoft.com/office/2006/metadata/properties/metaAttributes"/>
    <ds:schemaRef ds:uri="http://www.w3.org/2000/xmlns/"/>
    <ds:schemaRef ds:uri="http://www.w3.org/2001/XMLSchema"/>
    <ds:schemaRef ds:uri="4AEFBF36-FFE5-46EA-83A0-D837B081F387"/>
  </ds:schemaRefs>
</ds:datastoreItem>
</file>

<file path=customXml/itemProps3.xml><?xml version="1.0" encoding="utf-8"?>
<ds:datastoreItem xmlns:ds="http://schemas.openxmlformats.org/officeDocument/2006/customXml" ds:itemID="{4B8C1D4C-3D94-4F0D-BA05-8C84533383F3}">
  <ds:schemaRefs>
    <ds:schemaRef ds:uri="http://schemas.microsoft.com/office/2006/metadata/longProperties"/>
  </ds:schemaRefs>
</ds:datastoreItem>
</file>

<file path=customXml/itemProps4.xml><?xml version="1.0" encoding="utf-8"?>
<ds:datastoreItem xmlns:ds="http://schemas.openxmlformats.org/officeDocument/2006/customXml" ds:itemID="{416A6983-E7C4-4715-9BD7-616D88E326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1874</Words>
  <Application>Microsoft Office PowerPoint</Application>
  <PresentationFormat>On-screen Show (4:3)</PresentationFormat>
  <Paragraphs>249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DPD_Template_2011</vt:lpstr>
      <vt:lpstr>Alternative approach  to inheritance </vt:lpstr>
      <vt:lpstr>Agenda</vt:lpstr>
      <vt:lpstr>C++ Approach to Inheritance</vt:lpstr>
      <vt:lpstr>Java, C# Approach to Inheritance</vt:lpstr>
      <vt:lpstr>“Niche” inheritance models</vt:lpstr>
      <vt:lpstr>Classical vs. Prototypal Inheritance</vt:lpstr>
      <vt:lpstr>Inheritance – basic definitions</vt:lpstr>
      <vt:lpstr>Inheritance – basic definitions</vt:lpstr>
      <vt:lpstr>Inheritance – how it works</vt:lpstr>
      <vt:lpstr>Inheritance –  name clashes, overloading and ambiguity</vt:lpstr>
      <vt:lpstr>Inheritance: overriding</vt:lpstr>
      <vt:lpstr>Inheritance and unit consistency: identical signatures</vt:lpstr>
      <vt:lpstr>Inheritance: name clashes and overloading with identical signatures</vt:lpstr>
      <vt:lpstr>Inheritance: name clashes and overloading: general scheme</vt:lpstr>
      <vt:lpstr>Inheritance: name clashes generalization I</vt:lpstr>
      <vt:lpstr>Inheritance: name clashes generalization II</vt:lpstr>
      <vt:lpstr>Inheritance: overloading: cat calls</vt:lpstr>
      <vt:lpstr>Inheritance: visibility conflict</vt:lpstr>
      <vt:lpstr>Summary</vt:lpstr>
      <vt:lpstr>PowerPoint Presentation</vt:lpstr>
      <vt:lpstr>Inheritance units: name clashes and overloading</vt:lpstr>
      <vt:lpstr>Inheritance: name clashes, overloading and overriding</vt:lpstr>
      <vt:lpstr>Inheritance: name clashes, overloading and  overriding</vt:lpstr>
      <vt:lpstr>Inheritance –  feature call ambiguity</vt:lpstr>
      <vt:lpstr>Zonnon Object Model (1)</vt:lpstr>
      <vt:lpstr>Zonnon Object Model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for ROTF</dc:title>
  <dc:subject>E# for ROTF</dc:subject>
  <dc:creator/>
  <cp:lastModifiedBy/>
  <cp:revision>2</cp:revision>
  <dcterms:created xsi:type="dcterms:W3CDTF">2011-05-25T12:15:41Z</dcterms:created>
  <dcterms:modified xsi:type="dcterms:W3CDTF">2015-12-01T19:37:56Z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