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09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D68A3C-8E19-46C7-8262-7C99042863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0A2A359-C8FB-4D9D-B160-6542C5697FE8}">
      <dgm:prSet/>
      <dgm:spPr/>
      <dgm:t>
        <a:bodyPr/>
        <a:lstStyle/>
        <a:p>
          <a:pPr rtl="0"/>
          <a:r>
            <a:rPr lang="ru-RU" dirty="0" smtClean="0"/>
            <a:t>Постановка задачи</a:t>
          </a:r>
          <a:r>
            <a:rPr lang="en-US" dirty="0" smtClean="0"/>
            <a:t>:</a:t>
          </a:r>
          <a:r>
            <a:rPr lang="ru-RU" dirty="0" smtClean="0"/>
            <a:t> есть две сущности разных</a:t>
          </a:r>
          <a:r>
            <a:rPr lang="en-US" dirty="0" smtClean="0"/>
            <a:t> (</a:t>
          </a:r>
          <a:r>
            <a:rPr lang="ru-RU" dirty="0" smtClean="0"/>
            <a:t>не конформных друг другу</a:t>
          </a:r>
          <a:r>
            <a:rPr lang="en-US" dirty="0" smtClean="0"/>
            <a:t>)</a:t>
          </a:r>
          <a:r>
            <a:rPr lang="ru-RU" dirty="0" smtClean="0"/>
            <a:t> типов, с общими свойствами (</a:t>
          </a:r>
          <a:r>
            <a:rPr lang="en-US" dirty="0" smtClean="0"/>
            <a:t>features</a:t>
          </a:r>
          <a:r>
            <a:rPr lang="ru-RU" dirty="0" smtClean="0"/>
            <a:t>). Как написать общий код для работы с этими свойствами, не вводя общего родителя (базового класса)</a:t>
          </a:r>
          <a:r>
            <a:rPr lang="en-US" dirty="0" smtClean="0"/>
            <a:t>?</a:t>
          </a:r>
          <a:endParaRPr lang="en-US" dirty="0"/>
        </a:p>
      </dgm:t>
    </dgm:pt>
    <dgm:pt modelId="{7462D592-190F-47B2-9B85-69BBFCE44C9B}" type="parTrans" cxnId="{8D67933C-760E-4C23-B460-587BC2CBC9C9}">
      <dgm:prSet/>
      <dgm:spPr/>
      <dgm:t>
        <a:bodyPr/>
        <a:lstStyle/>
        <a:p>
          <a:endParaRPr lang="en-US"/>
        </a:p>
      </dgm:t>
    </dgm:pt>
    <dgm:pt modelId="{5D4B6D62-FC2F-4C03-8E51-21974EA4E59E}" type="sibTrans" cxnId="{8D67933C-760E-4C23-B460-587BC2CBC9C9}">
      <dgm:prSet/>
      <dgm:spPr/>
      <dgm:t>
        <a:bodyPr/>
        <a:lstStyle/>
        <a:p>
          <a:endParaRPr lang="en-US"/>
        </a:p>
      </dgm:t>
    </dgm:pt>
    <dgm:pt modelId="{2CAF8A81-2405-4B8C-AA70-B5B1ECFB59AE}">
      <dgm:prSet/>
      <dgm:spPr/>
      <dgm:t>
        <a:bodyPr/>
        <a:lstStyle/>
        <a:p>
          <a:pPr rtl="0"/>
          <a:r>
            <a:rPr lang="ru-RU" dirty="0" smtClean="0"/>
            <a:t>Для решения этой задачи и предлагается понятие </a:t>
          </a:r>
          <a:r>
            <a:rPr lang="ru-RU" b="1" dirty="0" err="1" smtClean="0"/>
            <a:t>мультитипа</a:t>
          </a:r>
          <a:r>
            <a:rPr lang="ru-RU" dirty="0" smtClean="0"/>
            <a:t>. </a:t>
          </a:r>
          <a:endParaRPr lang="en-US" dirty="0"/>
        </a:p>
      </dgm:t>
    </dgm:pt>
    <dgm:pt modelId="{76DE5657-6F45-4B32-9469-8F6343FE3D76}" type="parTrans" cxnId="{3CF534C9-6B23-4F7B-AF01-1947E3C77694}">
      <dgm:prSet/>
      <dgm:spPr/>
      <dgm:t>
        <a:bodyPr/>
        <a:lstStyle/>
        <a:p>
          <a:endParaRPr lang="en-US"/>
        </a:p>
      </dgm:t>
    </dgm:pt>
    <dgm:pt modelId="{BFC36F39-822C-4EB7-A8C0-BB2DAF56AA9B}" type="sibTrans" cxnId="{3CF534C9-6B23-4F7B-AF01-1947E3C77694}">
      <dgm:prSet/>
      <dgm:spPr/>
      <dgm:t>
        <a:bodyPr/>
        <a:lstStyle/>
        <a:p>
          <a:endParaRPr lang="en-US"/>
        </a:p>
      </dgm:t>
    </dgm:pt>
    <dgm:pt modelId="{8CFB4D5E-381B-44D8-AF9E-2FA8BF9007EC}">
      <dgm:prSet/>
      <dgm:spPr/>
      <dgm:t>
        <a:bodyPr/>
        <a:lstStyle/>
        <a:p>
          <a:pPr rtl="0"/>
          <a:r>
            <a:rPr lang="ru-RU" dirty="0" smtClean="0"/>
            <a:t>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a:t>
          </a:r>
          <a:endParaRPr lang="en-US" dirty="0"/>
        </a:p>
      </dgm:t>
    </dgm:pt>
    <dgm:pt modelId="{F54DD186-F030-47BE-9786-97CB59B8EAF2}" type="parTrans" cxnId="{64DC5CF2-1A95-4E30-B127-46E52213A364}">
      <dgm:prSet/>
      <dgm:spPr/>
      <dgm:t>
        <a:bodyPr/>
        <a:lstStyle/>
        <a:p>
          <a:endParaRPr lang="en-US"/>
        </a:p>
      </dgm:t>
    </dgm:pt>
    <dgm:pt modelId="{E5495ADF-4265-4E4F-971D-4FA6E6846752}" type="sibTrans" cxnId="{64DC5CF2-1A95-4E30-B127-46E52213A364}">
      <dgm:prSet/>
      <dgm:spPr/>
      <dgm:t>
        <a:bodyPr/>
        <a:lstStyle/>
        <a:p>
          <a:endParaRPr lang="en-US"/>
        </a:p>
      </dgm:t>
    </dgm:pt>
    <dgm:pt modelId="{C27B2BF0-166D-406F-B3B9-4A131E8F334C}" type="pres">
      <dgm:prSet presAssocID="{20D68A3C-8E19-46C7-8262-7C99042863F4}" presName="Name0" presStyleCnt="0">
        <dgm:presLayoutVars>
          <dgm:dir/>
          <dgm:animLvl val="lvl"/>
          <dgm:resizeHandles val="exact"/>
        </dgm:presLayoutVars>
      </dgm:prSet>
      <dgm:spPr/>
      <dgm:t>
        <a:bodyPr/>
        <a:lstStyle/>
        <a:p>
          <a:endParaRPr lang="en-US"/>
        </a:p>
      </dgm:t>
    </dgm:pt>
    <dgm:pt modelId="{91BDFDF6-D53D-411B-B663-5C58958AD879}" type="pres">
      <dgm:prSet presAssocID="{30A2A359-C8FB-4D9D-B160-6542C5697FE8}" presName="linNode" presStyleCnt="0"/>
      <dgm:spPr/>
    </dgm:pt>
    <dgm:pt modelId="{CA434BD1-0DDB-46B9-A52F-2B8EED0FDFAA}" type="pres">
      <dgm:prSet presAssocID="{30A2A359-C8FB-4D9D-B160-6542C5697FE8}" presName="parentText" presStyleLbl="node1" presStyleIdx="0" presStyleCnt="3" custScaleX="277778">
        <dgm:presLayoutVars>
          <dgm:chMax val="1"/>
          <dgm:bulletEnabled val="1"/>
        </dgm:presLayoutVars>
      </dgm:prSet>
      <dgm:spPr/>
      <dgm:t>
        <a:bodyPr/>
        <a:lstStyle/>
        <a:p>
          <a:endParaRPr lang="en-US"/>
        </a:p>
      </dgm:t>
    </dgm:pt>
    <dgm:pt modelId="{85AAB4DF-CF6E-46D1-B0AE-C6CF3748277D}" type="pres">
      <dgm:prSet presAssocID="{5D4B6D62-FC2F-4C03-8E51-21974EA4E59E}" presName="sp" presStyleCnt="0"/>
      <dgm:spPr/>
    </dgm:pt>
    <dgm:pt modelId="{CDD1AF63-27DA-44AD-90F6-CB3769E343D3}" type="pres">
      <dgm:prSet presAssocID="{2CAF8A81-2405-4B8C-AA70-B5B1ECFB59AE}" presName="linNode" presStyleCnt="0"/>
      <dgm:spPr/>
    </dgm:pt>
    <dgm:pt modelId="{5E06D78A-1A9A-431E-A086-02FFEE0BB092}" type="pres">
      <dgm:prSet presAssocID="{2CAF8A81-2405-4B8C-AA70-B5B1ECFB59AE}" presName="parentText" presStyleLbl="node1" presStyleIdx="1" presStyleCnt="3" custScaleX="277778">
        <dgm:presLayoutVars>
          <dgm:chMax val="1"/>
          <dgm:bulletEnabled val="1"/>
        </dgm:presLayoutVars>
      </dgm:prSet>
      <dgm:spPr/>
      <dgm:t>
        <a:bodyPr/>
        <a:lstStyle/>
        <a:p>
          <a:endParaRPr lang="en-US"/>
        </a:p>
      </dgm:t>
    </dgm:pt>
    <dgm:pt modelId="{830A4835-1B8A-47C5-A6C5-4A24E3D662B5}" type="pres">
      <dgm:prSet presAssocID="{BFC36F39-822C-4EB7-A8C0-BB2DAF56AA9B}" presName="sp" presStyleCnt="0"/>
      <dgm:spPr/>
    </dgm:pt>
    <dgm:pt modelId="{0096D5BE-0DD6-4DFF-BAD0-599E2C3D09B3}" type="pres">
      <dgm:prSet presAssocID="{8CFB4D5E-381B-44D8-AF9E-2FA8BF9007EC}" presName="linNode" presStyleCnt="0"/>
      <dgm:spPr/>
    </dgm:pt>
    <dgm:pt modelId="{6E39A01A-D1E7-491A-88E7-6E0A63746506}" type="pres">
      <dgm:prSet presAssocID="{8CFB4D5E-381B-44D8-AF9E-2FA8BF9007EC}" presName="parentText" presStyleLbl="node1" presStyleIdx="2" presStyleCnt="3" custScaleX="277778">
        <dgm:presLayoutVars>
          <dgm:chMax val="1"/>
          <dgm:bulletEnabled val="1"/>
        </dgm:presLayoutVars>
      </dgm:prSet>
      <dgm:spPr/>
      <dgm:t>
        <a:bodyPr/>
        <a:lstStyle/>
        <a:p>
          <a:endParaRPr lang="en-US"/>
        </a:p>
      </dgm:t>
    </dgm:pt>
  </dgm:ptLst>
  <dgm:cxnLst>
    <dgm:cxn modelId="{64DC5CF2-1A95-4E30-B127-46E52213A364}" srcId="{20D68A3C-8E19-46C7-8262-7C99042863F4}" destId="{8CFB4D5E-381B-44D8-AF9E-2FA8BF9007EC}" srcOrd="2" destOrd="0" parTransId="{F54DD186-F030-47BE-9786-97CB59B8EAF2}" sibTransId="{E5495ADF-4265-4E4F-971D-4FA6E6846752}"/>
    <dgm:cxn modelId="{F3164D77-5827-4409-A1E1-A5A9BB3DEA2E}" type="presOf" srcId="{20D68A3C-8E19-46C7-8262-7C99042863F4}" destId="{C27B2BF0-166D-406F-B3B9-4A131E8F334C}" srcOrd="0" destOrd="0" presId="urn:microsoft.com/office/officeart/2005/8/layout/vList5"/>
    <dgm:cxn modelId="{061B9346-7714-44B7-9848-8ADB00E4DFEE}" type="presOf" srcId="{2CAF8A81-2405-4B8C-AA70-B5B1ECFB59AE}" destId="{5E06D78A-1A9A-431E-A086-02FFEE0BB092}" srcOrd="0" destOrd="0" presId="urn:microsoft.com/office/officeart/2005/8/layout/vList5"/>
    <dgm:cxn modelId="{647833AB-F314-4828-8AEA-C2BC79BDA215}" type="presOf" srcId="{8CFB4D5E-381B-44D8-AF9E-2FA8BF9007EC}" destId="{6E39A01A-D1E7-491A-88E7-6E0A63746506}" srcOrd="0" destOrd="0" presId="urn:microsoft.com/office/officeart/2005/8/layout/vList5"/>
    <dgm:cxn modelId="{3CF534C9-6B23-4F7B-AF01-1947E3C77694}" srcId="{20D68A3C-8E19-46C7-8262-7C99042863F4}" destId="{2CAF8A81-2405-4B8C-AA70-B5B1ECFB59AE}" srcOrd="1" destOrd="0" parTransId="{76DE5657-6F45-4B32-9469-8F6343FE3D76}" sibTransId="{BFC36F39-822C-4EB7-A8C0-BB2DAF56AA9B}"/>
    <dgm:cxn modelId="{8D67933C-760E-4C23-B460-587BC2CBC9C9}" srcId="{20D68A3C-8E19-46C7-8262-7C99042863F4}" destId="{30A2A359-C8FB-4D9D-B160-6542C5697FE8}" srcOrd="0" destOrd="0" parTransId="{7462D592-190F-47B2-9B85-69BBFCE44C9B}" sibTransId="{5D4B6D62-FC2F-4C03-8E51-21974EA4E59E}"/>
    <dgm:cxn modelId="{67D98E7A-DB5E-435D-9CAA-CBB13DF1A5C4}" type="presOf" srcId="{30A2A359-C8FB-4D9D-B160-6542C5697FE8}" destId="{CA434BD1-0DDB-46B9-A52F-2B8EED0FDFAA}" srcOrd="0" destOrd="0" presId="urn:microsoft.com/office/officeart/2005/8/layout/vList5"/>
    <dgm:cxn modelId="{73042936-6513-445A-ABCE-D2DFE7E3C54E}" type="presParOf" srcId="{C27B2BF0-166D-406F-B3B9-4A131E8F334C}" destId="{91BDFDF6-D53D-411B-B663-5C58958AD879}" srcOrd="0" destOrd="0" presId="urn:microsoft.com/office/officeart/2005/8/layout/vList5"/>
    <dgm:cxn modelId="{01D2FE38-8E6F-4210-BEE3-C7E695CFB218}" type="presParOf" srcId="{91BDFDF6-D53D-411B-B663-5C58958AD879}" destId="{CA434BD1-0DDB-46B9-A52F-2B8EED0FDFAA}" srcOrd="0" destOrd="0" presId="urn:microsoft.com/office/officeart/2005/8/layout/vList5"/>
    <dgm:cxn modelId="{35A224D0-F7C8-4A57-A581-F0C642185FA0}" type="presParOf" srcId="{C27B2BF0-166D-406F-B3B9-4A131E8F334C}" destId="{85AAB4DF-CF6E-46D1-B0AE-C6CF3748277D}" srcOrd="1" destOrd="0" presId="urn:microsoft.com/office/officeart/2005/8/layout/vList5"/>
    <dgm:cxn modelId="{4AE45C57-3DD4-490C-8FDE-852D6C308D08}" type="presParOf" srcId="{C27B2BF0-166D-406F-B3B9-4A131E8F334C}" destId="{CDD1AF63-27DA-44AD-90F6-CB3769E343D3}" srcOrd="2" destOrd="0" presId="urn:microsoft.com/office/officeart/2005/8/layout/vList5"/>
    <dgm:cxn modelId="{9ABBF918-2609-4E29-B94B-76DA3B16F736}" type="presParOf" srcId="{CDD1AF63-27DA-44AD-90F6-CB3769E343D3}" destId="{5E06D78A-1A9A-431E-A086-02FFEE0BB092}" srcOrd="0" destOrd="0" presId="urn:microsoft.com/office/officeart/2005/8/layout/vList5"/>
    <dgm:cxn modelId="{47518CF6-B586-4630-8A0C-7EB6DA9143D5}" type="presParOf" srcId="{C27B2BF0-166D-406F-B3B9-4A131E8F334C}" destId="{830A4835-1B8A-47C5-A6C5-4A24E3D662B5}" srcOrd="3" destOrd="0" presId="urn:microsoft.com/office/officeart/2005/8/layout/vList5"/>
    <dgm:cxn modelId="{B186284E-F2C7-4DF4-9E6B-0CB2BEEFDBE4}" type="presParOf" srcId="{C27B2BF0-166D-406F-B3B9-4A131E8F334C}" destId="{0096D5BE-0DD6-4DFF-BAD0-599E2C3D09B3}" srcOrd="4" destOrd="0" presId="urn:microsoft.com/office/officeart/2005/8/layout/vList5"/>
    <dgm:cxn modelId="{0C79915F-0F0F-4FF0-94D7-3DBF0E52E50F}" type="presParOf" srcId="{0096D5BE-0DD6-4DFF-BAD0-599E2C3D09B3}" destId="{6E39A01A-D1E7-491A-88E7-6E0A6374650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34BD1-0DDB-46B9-A52F-2B8EED0FDFAA}">
      <dsp:nvSpPr>
        <dsp:cNvPr id="0" name=""/>
        <dsp:cNvSpPr/>
      </dsp:nvSpPr>
      <dsp:spPr>
        <a:xfrm>
          <a:off x="4358" y="2802"/>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Постановка задачи</a:t>
          </a:r>
          <a:r>
            <a:rPr lang="en-US" sz="2700" kern="1200" dirty="0" smtClean="0"/>
            <a:t>:</a:t>
          </a:r>
          <a:r>
            <a:rPr lang="ru-RU" sz="2700" kern="1200" dirty="0" smtClean="0"/>
            <a:t> есть две сущности разных</a:t>
          </a:r>
          <a:r>
            <a:rPr lang="en-US" sz="2700" kern="1200" dirty="0" smtClean="0"/>
            <a:t> (</a:t>
          </a:r>
          <a:r>
            <a:rPr lang="ru-RU" sz="2700" kern="1200" dirty="0" smtClean="0"/>
            <a:t>не конформных друг другу</a:t>
          </a:r>
          <a:r>
            <a:rPr lang="en-US" sz="2700" kern="1200" dirty="0" smtClean="0"/>
            <a:t>)</a:t>
          </a:r>
          <a:r>
            <a:rPr lang="ru-RU" sz="2700" kern="1200" dirty="0" smtClean="0"/>
            <a:t> типов, с общими свойствами (</a:t>
          </a:r>
          <a:r>
            <a:rPr lang="en-US" sz="2700" kern="1200" dirty="0" smtClean="0"/>
            <a:t>features</a:t>
          </a:r>
          <a:r>
            <a:rPr lang="ru-RU" sz="2700" kern="1200" dirty="0" smtClean="0"/>
            <a:t>). Как написать общий код для работы с этими свойствами, не вводя общего родителя (базового класса)</a:t>
          </a:r>
          <a:r>
            <a:rPr lang="en-US" sz="2700" kern="1200" dirty="0" smtClean="0"/>
            <a:t>?</a:t>
          </a:r>
          <a:endParaRPr lang="en-US" sz="2700" kern="1200" dirty="0"/>
        </a:p>
      </dsp:txBody>
      <dsp:txXfrm>
        <a:off x="94664" y="93108"/>
        <a:ext cx="8745120" cy="1669321"/>
      </dsp:txXfrm>
    </dsp:sp>
    <dsp:sp modelId="{5E06D78A-1A9A-431E-A086-02FFEE0BB092}">
      <dsp:nvSpPr>
        <dsp:cNvPr id="0" name=""/>
        <dsp:cNvSpPr/>
      </dsp:nvSpPr>
      <dsp:spPr>
        <a:xfrm>
          <a:off x="4358" y="1945233"/>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Для решения этой задачи и предлагается понятие </a:t>
          </a:r>
          <a:r>
            <a:rPr lang="ru-RU" sz="2700" b="1" kern="1200" dirty="0" err="1" smtClean="0"/>
            <a:t>мультитипа</a:t>
          </a:r>
          <a:r>
            <a:rPr lang="ru-RU" sz="2700" kern="1200" dirty="0" smtClean="0"/>
            <a:t>. </a:t>
          </a:r>
          <a:endParaRPr lang="en-US" sz="2700" kern="1200" dirty="0"/>
        </a:p>
      </dsp:txBody>
      <dsp:txXfrm>
        <a:off x="94664" y="2035539"/>
        <a:ext cx="8745120" cy="1669321"/>
      </dsp:txXfrm>
    </dsp:sp>
    <dsp:sp modelId="{6E39A01A-D1E7-491A-88E7-6E0A63746506}">
      <dsp:nvSpPr>
        <dsp:cNvPr id="0" name=""/>
        <dsp:cNvSpPr/>
      </dsp:nvSpPr>
      <dsp:spPr>
        <a:xfrm>
          <a:off x="4358" y="3887663"/>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a:t>
          </a:r>
          <a:endParaRPr lang="en-US" sz="2700" kern="1200" dirty="0"/>
        </a:p>
      </dsp:txBody>
      <dsp:txXfrm>
        <a:off x="94664" y="3977969"/>
        <a:ext cx="8745120" cy="16693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A495C67-FC8D-40FC-A8AB-07D678C0665A}" type="datetimeFigureOut">
              <a:rPr lang="ru-RU" smtClean="0"/>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174535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495C67-FC8D-40FC-A8AB-07D678C0665A}" type="datetimeFigureOut">
              <a:rPr lang="ru-RU" smtClean="0"/>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323159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495C67-FC8D-40FC-A8AB-07D678C0665A}" type="datetimeFigureOut">
              <a:rPr lang="ru-RU" smtClean="0"/>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152137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5906511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495C67-FC8D-40FC-A8AB-07D678C0665A}" type="datetimeFigureOut">
              <a:rPr lang="ru-RU" smtClean="0"/>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176813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A495C67-FC8D-40FC-A8AB-07D678C0665A}" type="datetimeFigureOut">
              <a:rPr lang="ru-RU" smtClean="0"/>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217377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A495C67-FC8D-40FC-A8AB-07D678C0665A}" type="datetimeFigureOut">
              <a:rPr lang="ru-RU" smtClean="0"/>
              <a:t>22.09.2019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56384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A495C67-FC8D-40FC-A8AB-07D678C0665A}" type="datetimeFigureOut">
              <a:rPr lang="ru-RU" smtClean="0"/>
              <a:t>22.09.2019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23279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A495C67-FC8D-40FC-A8AB-07D678C0665A}" type="datetimeFigureOut">
              <a:rPr lang="ru-RU" smtClean="0"/>
              <a:t>22.09.2019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121263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A495C67-FC8D-40FC-A8AB-07D678C0665A}" type="datetimeFigureOut">
              <a:rPr lang="ru-RU" smtClean="0"/>
              <a:t>22.09.2019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105154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A495C67-FC8D-40FC-A8AB-07D678C0665A}" type="datetimeFigureOut">
              <a:rPr lang="ru-RU" smtClean="0"/>
              <a:t>22.09.2019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91656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A495C67-FC8D-40FC-A8AB-07D678C0665A}" type="datetimeFigureOut">
              <a:rPr lang="ru-RU" smtClean="0"/>
              <a:t>22.09.2019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33BD3D-C822-4A19-9054-AB1DEAD4F00C}" type="slidenum">
              <a:rPr lang="ru-RU" smtClean="0"/>
              <a:t>‹#›</a:t>
            </a:fld>
            <a:endParaRPr lang="ru-RU"/>
          </a:p>
        </p:txBody>
      </p:sp>
    </p:spTree>
    <p:extLst>
      <p:ext uri="{BB962C8B-B14F-4D97-AF65-F5344CB8AC3E}">
        <p14:creationId xmlns:p14="http://schemas.microsoft.com/office/powerpoint/2010/main" val="371802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95C67-FC8D-40FC-A8AB-07D678C0665A}" type="datetimeFigureOut">
              <a:rPr lang="ru-RU" smtClean="0"/>
              <a:t>22.09.2019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3BD3D-C822-4A19-9054-AB1DEAD4F00C}" type="slidenum">
              <a:rPr lang="ru-RU" smtClean="0"/>
              <a:t>‹#›</a:t>
            </a:fld>
            <a:endParaRPr lang="ru-RU"/>
          </a:p>
        </p:txBody>
      </p:sp>
    </p:spTree>
    <p:extLst>
      <p:ext uri="{BB962C8B-B14F-4D97-AF65-F5344CB8AC3E}">
        <p14:creationId xmlns:p14="http://schemas.microsoft.com/office/powerpoint/2010/main" val="184244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normAutofit lnSpcReduction="10000"/>
          </a:bodyPr>
          <a:lstStyle/>
          <a:p>
            <a:pPr marL="0" indent="0">
              <a:buNone/>
            </a:pPr>
            <a:r>
              <a:rPr lang="en-US" sz="2800" b="1" dirty="0" smtClean="0"/>
              <a:t>unit</a:t>
            </a:r>
            <a:r>
              <a:rPr lang="en-US" sz="2800" dirty="0" smtClean="0"/>
              <a:t> Stack [G] // Interface of unit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count = </a:t>
            </a:r>
            <a:r>
              <a:rPr lang="en-US" sz="2800" b="1" dirty="0" smtClean="0"/>
              <a:t>old</a:t>
            </a:r>
            <a:r>
              <a:rPr lang="en-US" sz="2800" dirty="0" smtClean="0"/>
              <a:t> count + </a:t>
            </a:r>
            <a:r>
              <a:rPr lang="en-US" sz="2800" dirty="0"/>
              <a:t>1 // </a:t>
            </a:r>
            <a:r>
              <a:rPr lang="en-US" sz="2800" dirty="0" smtClean="0"/>
              <a:t>Push done</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count &gt; </a:t>
            </a:r>
            <a:r>
              <a:rPr lang="en-US" sz="2800" dirty="0"/>
              <a:t>0 // </a:t>
            </a:r>
            <a:r>
              <a:rPr lang="en-US" sz="2800" dirty="0" smtClean="0"/>
              <a:t>stack </a:t>
            </a:r>
            <a:r>
              <a:rPr lang="en-US" sz="2800" dirty="0"/>
              <a:t>not </a:t>
            </a:r>
            <a:r>
              <a:rPr lang="en-US" sz="2800" dirty="0" smtClean="0"/>
              <a:t>empty</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count = </a:t>
            </a:r>
            <a:r>
              <a:rPr lang="en-US" sz="2800" b="1" dirty="0" smtClean="0"/>
              <a:t>old</a:t>
            </a:r>
            <a:r>
              <a:rPr lang="en-US" sz="2800" dirty="0" smtClean="0"/>
              <a:t> count </a:t>
            </a:r>
            <a:r>
              <a:rPr lang="en-US" sz="2800" dirty="0"/>
              <a:t>– 1 // </a:t>
            </a:r>
            <a:r>
              <a:rPr lang="en-US" sz="2800" dirty="0" smtClean="0"/>
              <a:t>pop done</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count &gt;= 0</a:t>
            </a:r>
            <a:r>
              <a:rPr lang="en-US" sz="2800" dirty="0"/>
              <a:t>	 // </a:t>
            </a:r>
            <a:r>
              <a:rPr lang="en-US" sz="2800" dirty="0" smtClean="0"/>
              <a:t>Consistent stack</a:t>
            </a:r>
          </a:p>
          <a:p>
            <a:pPr marL="0" indent="0">
              <a:buNone/>
            </a:pPr>
            <a:r>
              <a:rPr lang="en-US" sz="2800" b="1" dirty="0" smtClean="0"/>
              <a:t>end</a:t>
            </a:r>
            <a:r>
              <a:rPr lang="en-US" sz="2800" dirty="0" smtClean="0"/>
              <a:t> //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216877077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Access control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09600"/>
            <a:ext cx="4800600" cy="6096000"/>
          </a:xfrm>
        </p:spPr>
        <p:txBody>
          <a:bodyPr vert="horz" lIns="0" tIns="0" rIns="91440" bIns="45720" rtlCol="0">
            <a:noAutofit/>
          </a:bodyPr>
          <a:lstStyle/>
          <a:p>
            <a:pPr marL="0" indent="0">
              <a:buNone/>
            </a:pPr>
            <a:r>
              <a:rPr lang="en-US" sz="2200" dirty="0" smtClean="0"/>
              <a:t>	Let’s consider 3 unit members f1, f2 and f3. They all were declared in unit A. f1 was declared with no access specifier, f2 as </a:t>
            </a:r>
            <a:r>
              <a:rPr lang="en-US" sz="2200" b="1" strike="sngStrike" dirty="0" smtClean="0">
                <a:solidFill>
                  <a:srgbClr val="0000FF"/>
                </a:solidFill>
                <a:latin typeface="Lucida Console" pitchFamily="49" charset="0"/>
              </a:rPr>
              <a:t>own</a:t>
            </a:r>
            <a:r>
              <a:rPr lang="en-US" sz="2200" b="1" dirty="0" smtClean="0">
                <a:solidFill>
                  <a:srgbClr val="0000FF"/>
                </a:solidFill>
                <a:latin typeface="Lucida Console" pitchFamily="49" charset="0"/>
              </a:rPr>
              <a:t> {}</a:t>
            </a:r>
            <a:r>
              <a:rPr lang="en-US" sz="2200" dirty="0" smtClean="0"/>
              <a:t> and f3 as </a:t>
            </a:r>
            <a:r>
              <a:rPr lang="en-US" sz="2200" b="1" strike="sngStrike" dirty="0" smtClean="0">
                <a:solidFill>
                  <a:srgbClr val="0000FF"/>
                </a:solidFill>
                <a:latin typeface="Lucida Console" pitchFamily="49" charset="0"/>
              </a:rPr>
              <a:t>hidden</a:t>
            </a:r>
            <a:r>
              <a:rPr lang="en-US" sz="2200" b="1" dirty="0" smtClean="0">
                <a:solidFill>
                  <a:srgbClr val="0000FF"/>
                </a:solidFill>
                <a:latin typeface="Lucida Console" pitchFamily="49" charset="0"/>
              </a:rPr>
              <a:t> {this}</a:t>
            </a:r>
            <a:r>
              <a:rPr lang="en-US" sz="2200" dirty="0" smtClean="0"/>
              <a:t>. Then unit B will inherit from A and unit C will be its client. As f1 has no access control specifier it is available for read access in case of data member and for call access for member routine for clients. In short f1 is “visible” or “usable” for clients. And fully accessible (including write for data members) for descendants. As f2 was declared as </a:t>
            </a:r>
            <a:r>
              <a:rPr lang="en-US" sz="2200" b="1" dirty="0" smtClean="0">
                <a:solidFill>
                  <a:srgbClr val="0000FF"/>
                </a:solidFill>
                <a:latin typeface="Lucida Console" pitchFamily="49" charset="0"/>
              </a:rPr>
              <a:t>{}</a:t>
            </a:r>
            <a:r>
              <a:rPr lang="en-US" sz="2200" dirty="0" smtClean="0"/>
              <a:t>, B will see only f1 and f2 being inherited from A. C will see only f1 to be accessed from A. Neither descendants nor clients will see f3.  See picture to the right.</a:t>
            </a:r>
          </a:p>
        </p:txBody>
      </p:sp>
      <p:grpSp>
        <p:nvGrpSpPr>
          <p:cNvPr id="4" name="Группа 3"/>
          <p:cNvGrpSpPr/>
          <p:nvPr/>
        </p:nvGrpSpPr>
        <p:grpSpPr>
          <a:xfrm>
            <a:off x="4800600" y="533400"/>
            <a:ext cx="4326924" cy="4075331"/>
            <a:chOff x="4800600" y="533400"/>
            <a:chExt cx="4326924" cy="4075331"/>
          </a:xfrm>
        </p:grpSpPr>
        <p:sp>
          <p:nvSpPr>
            <p:cNvPr id="8" name="Овал 7"/>
            <p:cNvSpPr/>
            <p:nvPr/>
          </p:nvSpPr>
          <p:spPr>
            <a:xfrm>
              <a:off x="5257800" y="1371600"/>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ru-RU" dirty="0"/>
            </a:p>
          </p:txBody>
        </p:sp>
        <p:sp>
          <p:nvSpPr>
            <p:cNvPr id="10" name="Овал 9"/>
            <p:cNvSpPr/>
            <p:nvPr/>
          </p:nvSpPr>
          <p:spPr>
            <a:xfrm>
              <a:off x="7755924" y="1371600"/>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11" name="Овал 10"/>
            <p:cNvSpPr/>
            <p:nvPr/>
          </p:nvSpPr>
          <p:spPr>
            <a:xfrm>
              <a:off x="5257800" y="3352800"/>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cxnSp>
          <p:nvCxnSpPr>
            <p:cNvPr id="12" name="Прямая со стрелкой 11"/>
            <p:cNvCxnSpPr>
              <a:stCxn id="11" idx="0"/>
              <a:endCxn id="8" idx="4"/>
            </p:cNvCxnSpPr>
            <p:nvPr/>
          </p:nvCxnSpPr>
          <p:spPr>
            <a:xfrm flipV="1">
              <a:off x="5943600" y="1981200"/>
              <a:ext cx="0" cy="1371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10" idx="2"/>
              <a:endCxn id="8" idx="6"/>
            </p:cNvCxnSpPr>
            <p:nvPr/>
          </p:nvCxnSpPr>
          <p:spPr>
            <a:xfrm flipH="1">
              <a:off x="6629400" y="1676400"/>
              <a:ext cx="1126524" cy="0"/>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00600" y="533400"/>
              <a:ext cx="1447800" cy="923330"/>
            </a:xfrm>
            <a:prstGeom prst="rect">
              <a:avLst/>
            </a:prstGeom>
            <a:noFill/>
          </p:spPr>
          <p:txBody>
            <a:bodyPr wrap="square" rtlCol="0">
              <a:spAutoFit/>
            </a:bodyPr>
            <a:lstStyle/>
            <a:p>
              <a:r>
                <a:rPr lang="en-US" dirty="0"/>
                <a:t>f</a:t>
              </a:r>
              <a:r>
                <a:rPr lang="en-US" dirty="0" smtClean="0"/>
                <a:t>1</a:t>
              </a:r>
            </a:p>
            <a:p>
              <a:r>
                <a:rPr lang="en-US" b="1" dirty="0" smtClean="0">
                  <a:solidFill>
                    <a:srgbClr val="0000FF"/>
                  </a:solidFill>
                  <a:latin typeface="Lucida Console" pitchFamily="49" charset="0"/>
                </a:rPr>
                <a:t>{}</a:t>
              </a:r>
              <a:r>
                <a:rPr lang="en-US" dirty="0" smtClean="0"/>
                <a:t> f2</a:t>
              </a:r>
            </a:p>
            <a:p>
              <a:r>
                <a:rPr lang="en-US" b="1" dirty="0" smtClean="0">
                  <a:solidFill>
                    <a:srgbClr val="0000FF"/>
                  </a:solidFill>
                  <a:latin typeface="Lucida Console" pitchFamily="49" charset="0"/>
                </a:rPr>
                <a:t>{this}</a:t>
              </a:r>
              <a:r>
                <a:rPr lang="en-US" dirty="0" smtClean="0"/>
                <a:t> f3</a:t>
              </a:r>
              <a:endParaRPr lang="ru-RU" dirty="0"/>
            </a:p>
          </p:txBody>
        </p:sp>
        <p:sp>
          <p:nvSpPr>
            <p:cNvPr id="17" name="TextBox 16"/>
            <p:cNvSpPr txBox="1"/>
            <p:nvPr/>
          </p:nvSpPr>
          <p:spPr>
            <a:xfrm>
              <a:off x="4950941" y="3962400"/>
              <a:ext cx="1447800" cy="646331"/>
            </a:xfrm>
            <a:prstGeom prst="rect">
              <a:avLst/>
            </a:prstGeom>
            <a:noFill/>
          </p:spPr>
          <p:txBody>
            <a:bodyPr wrap="square" rtlCol="0">
              <a:spAutoFit/>
            </a:bodyPr>
            <a:lstStyle/>
            <a:p>
              <a:r>
                <a:rPr lang="en-US" dirty="0"/>
                <a:t>f</a:t>
              </a:r>
              <a:r>
                <a:rPr lang="en-US" dirty="0" smtClean="0"/>
                <a:t>1</a:t>
              </a:r>
            </a:p>
            <a:p>
              <a:r>
                <a:rPr lang="en-US" b="1" dirty="0" smtClean="0">
                  <a:solidFill>
                    <a:srgbClr val="0000FF"/>
                  </a:solidFill>
                  <a:latin typeface="Lucida Console" pitchFamily="49" charset="0"/>
                </a:rPr>
                <a:t>{}</a:t>
              </a:r>
              <a:r>
                <a:rPr lang="en-US" dirty="0" smtClean="0"/>
                <a:t> f2</a:t>
              </a:r>
            </a:p>
          </p:txBody>
        </p:sp>
        <p:sp>
          <p:nvSpPr>
            <p:cNvPr id="19" name="TextBox 18"/>
            <p:cNvSpPr txBox="1"/>
            <p:nvPr/>
          </p:nvSpPr>
          <p:spPr>
            <a:xfrm>
              <a:off x="7544708" y="1002268"/>
              <a:ext cx="1447800" cy="369332"/>
            </a:xfrm>
            <a:prstGeom prst="rect">
              <a:avLst/>
            </a:prstGeom>
            <a:noFill/>
          </p:spPr>
          <p:txBody>
            <a:bodyPr wrap="square" rtlCol="0">
              <a:spAutoFit/>
            </a:bodyPr>
            <a:lstStyle/>
            <a:p>
              <a:r>
                <a:rPr lang="en-US" dirty="0" smtClean="0"/>
                <a:t>A.f1</a:t>
              </a:r>
            </a:p>
          </p:txBody>
        </p:sp>
      </p:grpSp>
    </p:spTree>
    <p:extLst>
      <p:ext uri="{BB962C8B-B14F-4D97-AF65-F5344CB8AC3E}">
        <p14:creationId xmlns:p14="http://schemas.microsoft.com/office/powerpoint/2010/main" val="7177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Access control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0" y="2362200"/>
            <a:ext cx="4800600" cy="4419600"/>
          </a:xfrm>
        </p:spPr>
        <p:txBody>
          <a:bodyPr vert="horz" lIns="0" tIns="0" rIns="91440" bIns="45720" rtlCol="0">
            <a:noAutofit/>
          </a:bodyPr>
          <a:lstStyle/>
          <a:p>
            <a:pPr marL="0" indent="0">
              <a:buNone/>
            </a:pPr>
            <a:r>
              <a:rPr lang="en-US" sz="1600" dirty="0"/>
              <a:t>(*) </a:t>
            </a:r>
            <a:r>
              <a:rPr lang="en-US" sz="1600" dirty="0" smtClean="0"/>
              <a:t>client </a:t>
            </a:r>
            <a:r>
              <a:rPr lang="en-US" sz="1600" dirty="0"/>
              <a:t>calls may become </a:t>
            </a:r>
            <a:r>
              <a:rPr lang="en-US" sz="1600" dirty="0" smtClean="0"/>
              <a:t>invalid. See example.</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  </a:t>
            </a:r>
          </a:p>
          <a:p>
            <a:pPr marL="0" indent="0">
              <a:buNone/>
            </a:pPr>
            <a:r>
              <a:rPr lang="en-US" sz="1600" dirty="0">
                <a:solidFill>
                  <a:srgbClr val="0000FF"/>
                </a:solidFill>
                <a:latin typeface="Lucida Console" pitchFamily="49" charset="0"/>
              </a:rPr>
              <a:t>	f1() </a:t>
            </a:r>
            <a:r>
              <a:rPr lang="en-US" sz="1600" b="1" dirty="0">
                <a:solidFill>
                  <a:srgbClr val="0000FF"/>
                </a:solidFill>
                <a:latin typeface="Lucida Console" pitchFamily="49" charset="0"/>
              </a:rPr>
              <a:t>do … end </a:t>
            </a:r>
          </a:p>
          <a:p>
            <a:pPr marL="0" indent="0">
              <a:buNone/>
            </a:pP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B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a:t>
            </a:r>
          </a:p>
          <a:p>
            <a:pPr marL="0" indent="0">
              <a:buNone/>
            </a:pPr>
            <a:r>
              <a:rPr lang="en-US" sz="1600" dirty="0">
                <a:solidFill>
                  <a:srgbClr val="0000FF"/>
                </a:solidFill>
                <a:latin typeface="Lucida Console" pitchFamily="49" charset="0"/>
              </a:rPr>
              <a:t>	</a:t>
            </a:r>
            <a:r>
              <a:rPr lang="en-US" sz="1600" b="1" dirty="0">
                <a:solidFill>
                  <a:srgbClr val="0000FF"/>
                </a:solidFill>
                <a:latin typeface="Lucida Console" pitchFamily="49" charset="0"/>
              </a:rPr>
              <a:t> {} </a:t>
            </a:r>
            <a:r>
              <a:rPr lang="en-US" sz="1600" b="1" dirty="0" smtClean="0">
                <a:solidFill>
                  <a:srgbClr val="0000FF"/>
                </a:solidFill>
                <a:latin typeface="Lucida Console" pitchFamily="49" charset="0"/>
              </a:rPr>
              <a:t>override </a:t>
            </a:r>
            <a:r>
              <a:rPr lang="en-US" sz="1600" dirty="0" smtClean="0">
                <a:solidFill>
                  <a:srgbClr val="0000FF"/>
                </a:solidFill>
                <a:latin typeface="Lucida Console" pitchFamily="49" charset="0"/>
              </a:rPr>
              <a:t>f1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do … end</a:t>
            </a:r>
          </a:p>
          <a:p>
            <a:pPr marL="0" indent="0">
              <a:buNone/>
            </a:pP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C</a:t>
            </a:r>
          </a:p>
          <a:p>
            <a:pPr marL="0" indent="0">
              <a:buNone/>
            </a:pPr>
            <a:r>
              <a:rPr lang="en-US" sz="1600" dirty="0">
                <a:solidFill>
                  <a:srgbClr val="0000FF"/>
                </a:solidFill>
                <a:latin typeface="Lucida Console" pitchFamily="49" charset="0"/>
              </a:rPr>
              <a:t>	action(a: A) </a:t>
            </a:r>
            <a:r>
              <a:rPr lang="en-US" sz="1600" b="1" dirty="0">
                <a:solidFill>
                  <a:srgbClr val="0000FF"/>
                </a:solidFill>
                <a:latin typeface="Lucida Console" pitchFamily="49" charset="0"/>
              </a:rPr>
              <a:t>do</a:t>
            </a:r>
          </a:p>
          <a:p>
            <a:pPr marL="0" indent="0">
              <a:buNone/>
            </a:pPr>
            <a:r>
              <a:rPr lang="en-US" sz="1600" dirty="0">
                <a:solidFill>
                  <a:srgbClr val="0000FF"/>
                </a:solidFill>
                <a:latin typeface="Lucida Console" pitchFamily="49" charset="0"/>
              </a:rPr>
              <a:t>		a.f1()</a:t>
            </a:r>
          </a:p>
          <a:p>
            <a:pPr marL="0" indent="0">
              <a:buNone/>
            </a:pPr>
            <a:r>
              <a:rPr lang="en-US" sz="1600" dirty="0">
                <a:solidFill>
                  <a:srgbClr val="0000FF"/>
                </a:solidFill>
                <a:latin typeface="Lucida Console" pitchFamily="49" charset="0"/>
              </a:rPr>
              <a:t>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dirty="0" err="1">
                <a:solidFill>
                  <a:srgbClr val="0000FF"/>
                </a:solidFill>
                <a:latin typeface="Lucida Console" pitchFamily="49" charset="0"/>
              </a:rPr>
              <a:t>C.action</a:t>
            </a:r>
            <a:r>
              <a:rPr lang="en-US" sz="1600" dirty="0">
                <a:solidFill>
                  <a:srgbClr val="0000FF"/>
                </a:solidFill>
                <a:latin typeface="Lucida Console" pitchFamily="49" charset="0"/>
              </a:rPr>
              <a:t> (B()) /* This call is invalid!!! As it tries to access own member of B and compiler should report that!*/</a:t>
            </a:r>
          </a:p>
          <a:p>
            <a:pPr marL="0" indent="0">
              <a:buNone/>
            </a:pPr>
            <a:endParaRPr lang="en-US" sz="1600" dirty="0" smtClean="0"/>
          </a:p>
          <a:p>
            <a:pPr marL="0" indent="0">
              <a:buNone/>
            </a:pPr>
            <a:endParaRPr lang="en-US" sz="1600" dirty="0" smtClean="0"/>
          </a:p>
        </p:txBody>
      </p:sp>
      <p:graphicFrame>
        <p:nvGraphicFramePr>
          <p:cNvPr id="6" name="Таблица 5"/>
          <p:cNvGraphicFramePr>
            <a:graphicFrameLocks noGrp="1"/>
          </p:cNvGraphicFramePr>
          <p:nvPr>
            <p:extLst>
              <p:ext uri="{D42A27DB-BD31-4B8C-83A1-F6EECF244321}">
                <p14:modId xmlns:p14="http://schemas.microsoft.com/office/powerpoint/2010/main" val="1984666751"/>
              </p:ext>
            </p:extLst>
          </p:nvPr>
        </p:nvGraphicFramePr>
        <p:xfrm>
          <a:off x="2590800" y="609600"/>
          <a:ext cx="6172200" cy="1711960"/>
        </p:xfrm>
        <a:graphic>
          <a:graphicData uri="http://schemas.openxmlformats.org/drawingml/2006/table">
            <a:tbl>
              <a:tblPr firstRow="1" bandRow="1">
                <a:tableStyleId>{5C22544A-7EE6-4342-B048-85BDC9FD1C3A}</a:tableStyleId>
              </a:tblPr>
              <a:tblGrid>
                <a:gridCol w="1543050"/>
                <a:gridCol w="1543050"/>
                <a:gridCol w="1543050"/>
                <a:gridCol w="1543050"/>
              </a:tblGrid>
              <a:tr h="427990">
                <a:tc>
                  <a:txBody>
                    <a:bodyPr/>
                    <a:lstStyle/>
                    <a:p>
                      <a:r>
                        <a:rPr lang="en-US" dirty="0" smtClean="0"/>
                        <a:t>Base/derived</a:t>
                      </a:r>
                      <a:endParaRPr lang="ru-RU" dirty="0"/>
                    </a:p>
                  </a:txBody>
                  <a:tcPr/>
                </a:tc>
                <a:tc>
                  <a:txBody>
                    <a:bodyPr/>
                    <a:lstStyle/>
                    <a:p>
                      <a:r>
                        <a:rPr lang="en-US" dirty="0" smtClean="0"/>
                        <a:t>“usable”</a:t>
                      </a:r>
                      <a:endParaRPr lang="ru-RU" dirty="0"/>
                    </a:p>
                  </a:txBody>
                  <a:tcPr/>
                </a:tc>
                <a:tc>
                  <a:txBody>
                    <a:bodyPr/>
                    <a:lstStyle/>
                    <a:p>
                      <a:r>
                        <a:rPr lang="en-US" dirty="0" smtClean="0"/>
                        <a:t>{}</a:t>
                      </a:r>
                      <a:endParaRPr lang="ru-RU" dirty="0"/>
                    </a:p>
                  </a:txBody>
                  <a:tcPr/>
                </a:tc>
                <a:tc>
                  <a:txBody>
                    <a:bodyPr/>
                    <a:lstStyle/>
                    <a:p>
                      <a:r>
                        <a:rPr lang="en-US" dirty="0" smtClean="0"/>
                        <a:t>{this}</a:t>
                      </a:r>
                      <a:endParaRPr lang="ru-RU" dirty="0"/>
                    </a:p>
                  </a:txBody>
                  <a:tcPr/>
                </a:tc>
              </a:tr>
              <a:tr h="427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“usable”</a:t>
                      </a:r>
                      <a:endParaRPr lang="ru-RU" dirty="0" smtClean="0"/>
                    </a:p>
                  </a:txBody>
                  <a:tcPr/>
                </a:tc>
                <a:tc>
                  <a:txBody>
                    <a:bodyPr/>
                    <a:lstStyle/>
                    <a:p>
                      <a:pPr algn="ctr"/>
                      <a:r>
                        <a:rPr lang="en-US" dirty="0" smtClean="0"/>
                        <a:t>OK</a:t>
                      </a:r>
                      <a:endParaRPr lang="ru-RU" dirty="0"/>
                    </a:p>
                  </a:txBody>
                  <a:tcPr/>
                </a:tc>
                <a:tc>
                  <a:txBody>
                    <a:bodyPr/>
                    <a:lstStyle/>
                    <a:p>
                      <a:pPr algn="ctr"/>
                      <a:r>
                        <a:rPr lang="en-US" dirty="0" smtClean="0"/>
                        <a:t>OK (*)</a:t>
                      </a:r>
                      <a:endParaRPr lang="ru-RU" dirty="0"/>
                    </a:p>
                  </a:txBody>
                  <a:tcPr/>
                </a:tc>
                <a:tc>
                  <a:txBody>
                    <a:bodyPr/>
                    <a:lstStyle/>
                    <a:p>
                      <a:pPr algn="ctr"/>
                      <a:r>
                        <a:rPr lang="en-US" dirty="0" smtClean="0"/>
                        <a:t>x</a:t>
                      </a:r>
                      <a:endParaRPr lang="ru-RU" dirty="0"/>
                    </a:p>
                  </a:txBody>
                  <a:tcPr/>
                </a:tc>
              </a:tr>
              <a:tr h="427990">
                <a:tc>
                  <a:txBody>
                    <a:bodyPr/>
                    <a:lstStyle/>
                    <a:p>
                      <a:r>
                        <a:rPr lang="en-US" dirty="0" smtClean="0"/>
                        <a:t>{}</a:t>
                      </a:r>
                      <a:endParaRPr lang="ru-RU" dirty="0"/>
                    </a:p>
                  </a:txBody>
                  <a:tcPr/>
                </a:tc>
                <a:tc>
                  <a:txBody>
                    <a:bodyPr/>
                    <a:lstStyle/>
                    <a:p>
                      <a:pPr algn="ctr"/>
                      <a:r>
                        <a:rPr lang="en-US" dirty="0" smtClean="0"/>
                        <a:t>OK</a:t>
                      </a:r>
                      <a:endParaRPr lang="ru-RU" dirty="0"/>
                    </a:p>
                  </a:txBody>
                  <a:tcPr/>
                </a:tc>
                <a:tc>
                  <a:txBody>
                    <a:bodyPr/>
                    <a:lstStyle/>
                    <a:p>
                      <a:pPr algn="ctr"/>
                      <a:r>
                        <a:rPr lang="en-US" dirty="0" smtClean="0"/>
                        <a:t>OK</a:t>
                      </a:r>
                      <a:endParaRPr lang="ru-RU" dirty="0"/>
                    </a:p>
                  </a:txBody>
                  <a:tcPr/>
                </a:tc>
                <a:tc>
                  <a:txBody>
                    <a:bodyPr/>
                    <a:lstStyle/>
                    <a:p>
                      <a:pPr algn="ctr"/>
                      <a:r>
                        <a:rPr lang="en-US" dirty="0" smtClean="0"/>
                        <a:t>x</a:t>
                      </a:r>
                      <a:endParaRPr lang="ru-RU" dirty="0"/>
                    </a:p>
                  </a:txBody>
                  <a:tcPr/>
                </a:tc>
              </a:tr>
              <a:tr h="427990">
                <a:tc>
                  <a:txBody>
                    <a:bodyPr/>
                    <a:lstStyle/>
                    <a:p>
                      <a:r>
                        <a:rPr lang="en-US" dirty="0" smtClean="0"/>
                        <a:t>{this}</a:t>
                      </a:r>
                      <a:endParaRPr lang="ru-RU" dirty="0"/>
                    </a:p>
                  </a:txBody>
                  <a:tcPr/>
                </a:tc>
                <a:tc>
                  <a:txBody>
                    <a:bodyPr/>
                    <a:lstStyle/>
                    <a:p>
                      <a:pPr algn="ctr"/>
                      <a:r>
                        <a:rPr lang="en-US" dirty="0" smtClean="0"/>
                        <a:t>x</a:t>
                      </a:r>
                      <a:endParaRPr lang="ru-RU" dirty="0"/>
                    </a:p>
                  </a:txBody>
                  <a:tcPr/>
                </a:tc>
                <a:tc>
                  <a:txBody>
                    <a:bodyPr/>
                    <a:lstStyle/>
                    <a:p>
                      <a:pPr algn="ctr"/>
                      <a:r>
                        <a:rPr lang="en-US" dirty="0" smtClean="0"/>
                        <a:t>x</a:t>
                      </a:r>
                      <a:endParaRPr lang="ru-RU" dirty="0"/>
                    </a:p>
                  </a:txBody>
                  <a:tcPr/>
                </a:tc>
                <a:tc>
                  <a:txBody>
                    <a:bodyPr/>
                    <a:lstStyle/>
                    <a:p>
                      <a:pPr algn="ctr"/>
                      <a:r>
                        <a:rPr lang="en-US" dirty="0" smtClean="0"/>
                        <a:t>x</a:t>
                      </a:r>
                      <a:endParaRPr lang="ru-RU" dirty="0"/>
                    </a:p>
                  </a:txBody>
                  <a:tcPr/>
                </a:tc>
              </a:tr>
            </a:tbl>
          </a:graphicData>
        </a:graphic>
      </p:graphicFrame>
      <p:grpSp>
        <p:nvGrpSpPr>
          <p:cNvPr id="7" name="Группа 6"/>
          <p:cNvGrpSpPr/>
          <p:nvPr/>
        </p:nvGrpSpPr>
        <p:grpSpPr>
          <a:xfrm>
            <a:off x="4870500" y="2697981"/>
            <a:ext cx="4176584" cy="3329464"/>
            <a:chOff x="4495799" y="2556519"/>
            <a:chExt cx="4176584" cy="3329464"/>
          </a:xfrm>
        </p:grpSpPr>
        <p:sp>
          <p:nvSpPr>
            <p:cNvPr id="8" name="Овал 7"/>
            <p:cNvSpPr/>
            <p:nvPr/>
          </p:nvSpPr>
          <p:spPr>
            <a:xfrm>
              <a:off x="4802659" y="2925851"/>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ru-RU" dirty="0"/>
            </a:p>
          </p:txBody>
        </p:sp>
        <p:sp>
          <p:nvSpPr>
            <p:cNvPr id="9" name="Овал 8"/>
            <p:cNvSpPr/>
            <p:nvPr/>
          </p:nvSpPr>
          <p:spPr>
            <a:xfrm>
              <a:off x="7300783" y="2925851"/>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10" name="Овал 9"/>
            <p:cNvSpPr/>
            <p:nvPr/>
          </p:nvSpPr>
          <p:spPr>
            <a:xfrm>
              <a:off x="4802659" y="4907051"/>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cxnSp>
          <p:nvCxnSpPr>
            <p:cNvPr id="11" name="Прямая со стрелкой 10"/>
            <p:cNvCxnSpPr>
              <a:stCxn id="10" idx="0"/>
              <a:endCxn id="8" idx="4"/>
            </p:cNvCxnSpPr>
            <p:nvPr/>
          </p:nvCxnSpPr>
          <p:spPr>
            <a:xfrm flipV="1">
              <a:off x="5488459" y="3535451"/>
              <a:ext cx="0" cy="1371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9" idx="2"/>
              <a:endCxn id="8" idx="6"/>
            </p:cNvCxnSpPr>
            <p:nvPr/>
          </p:nvCxnSpPr>
          <p:spPr>
            <a:xfrm flipH="1">
              <a:off x="6174259" y="3230651"/>
              <a:ext cx="1126524" cy="0"/>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5800" y="2741185"/>
              <a:ext cx="1447800" cy="369332"/>
            </a:xfrm>
            <a:prstGeom prst="rect">
              <a:avLst/>
            </a:prstGeom>
            <a:noFill/>
          </p:spPr>
          <p:txBody>
            <a:bodyPr wrap="square" rtlCol="0">
              <a:spAutoFit/>
            </a:bodyPr>
            <a:lstStyle/>
            <a:p>
              <a:r>
                <a:rPr lang="en-US" dirty="0" smtClean="0"/>
                <a:t>f1</a:t>
              </a:r>
            </a:p>
          </p:txBody>
        </p:sp>
        <p:sp>
          <p:nvSpPr>
            <p:cNvPr id="14" name="TextBox 13"/>
            <p:cNvSpPr txBox="1"/>
            <p:nvPr/>
          </p:nvSpPr>
          <p:spPr>
            <a:xfrm>
              <a:off x="4495799" y="5516651"/>
              <a:ext cx="2241721" cy="369332"/>
            </a:xfrm>
            <a:prstGeom prst="rect">
              <a:avLst/>
            </a:prstGeom>
            <a:noFill/>
          </p:spPr>
          <p:txBody>
            <a:bodyPr wrap="square" rtlCol="0">
              <a:spAutoFit/>
            </a:bodyPr>
            <a:lstStyle/>
            <a:p>
              <a:r>
                <a:rPr lang="en-US" b="1" dirty="0">
                  <a:solidFill>
                    <a:srgbClr val="0000FF"/>
                  </a:solidFill>
                  <a:latin typeface="Lucida Console" pitchFamily="49" charset="0"/>
                </a:rPr>
                <a:t>override</a:t>
              </a:r>
              <a:r>
                <a:rPr lang="en-US" dirty="0" smtClean="0"/>
                <a:t> </a:t>
              </a:r>
              <a:r>
                <a:rPr lang="en-US" b="1" dirty="0" smtClean="0">
                  <a:solidFill>
                    <a:srgbClr val="0000FF"/>
                  </a:solidFill>
                  <a:latin typeface="Lucida Console" pitchFamily="49" charset="0"/>
                </a:rPr>
                <a:t>{}</a:t>
              </a:r>
              <a:r>
                <a:rPr lang="en-US" dirty="0" smtClean="0"/>
                <a:t> f1</a:t>
              </a:r>
            </a:p>
          </p:txBody>
        </p:sp>
        <p:sp>
          <p:nvSpPr>
            <p:cNvPr id="15" name="TextBox 14"/>
            <p:cNvSpPr txBox="1"/>
            <p:nvPr/>
          </p:nvSpPr>
          <p:spPr>
            <a:xfrm>
              <a:off x="7089567" y="2556519"/>
              <a:ext cx="1447800" cy="369332"/>
            </a:xfrm>
            <a:prstGeom prst="rect">
              <a:avLst/>
            </a:prstGeom>
            <a:noFill/>
          </p:spPr>
          <p:txBody>
            <a:bodyPr wrap="square" rtlCol="0">
              <a:spAutoFit/>
            </a:bodyPr>
            <a:lstStyle/>
            <a:p>
              <a:r>
                <a:rPr lang="en-US" dirty="0" smtClean="0"/>
                <a:t>A.f1</a:t>
              </a:r>
            </a:p>
          </p:txBody>
        </p:sp>
      </p:grpSp>
    </p:spTree>
    <p:extLst>
      <p:ext uri="{BB962C8B-B14F-4D97-AF65-F5344CB8AC3E}">
        <p14:creationId xmlns:p14="http://schemas.microsoft.com/office/powerpoint/2010/main" val="3605499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Access control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09600"/>
            <a:ext cx="8610600" cy="6019800"/>
          </a:xfrm>
        </p:spPr>
        <p:txBody>
          <a:bodyPr vert="horz" lIns="0" tIns="0" rIns="91440" bIns="45720" rtlCol="0">
            <a:normAutofit/>
          </a:bodyPr>
          <a:lstStyle/>
          <a:p>
            <a:pPr marL="0" indent="0">
              <a:buNone/>
            </a:pPr>
            <a:r>
              <a:rPr lang="en-US" sz="2400" dirty="0" smtClean="0"/>
              <a:t>Caveats:</a:t>
            </a:r>
          </a:p>
          <a:p>
            <a:pPr>
              <a:buAutoNum type="arabicPeriod"/>
            </a:pPr>
            <a:r>
              <a:rPr lang="en-US" sz="2400" dirty="0" smtClean="0">
                <a:solidFill>
                  <a:srgbClr val="0000FF"/>
                </a:solidFill>
                <a:latin typeface="Lucida Console" pitchFamily="49" charset="0"/>
              </a:rPr>
              <a:t>{this} </a:t>
            </a:r>
            <a:r>
              <a:rPr lang="en-US" sz="2400" dirty="0" smtClean="0"/>
              <a:t>implies </a:t>
            </a:r>
            <a:r>
              <a:rPr lang="en-US" sz="2400" dirty="0" smtClean="0">
                <a:solidFill>
                  <a:srgbClr val="0000FF"/>
                </a:solidFill>
                <a:latin typeface="Lucida Console" pitchFamily="49" charset="0"/>
              </a:rPr>
              <a:t>final</a:t>
            </a:r>
            <a:r>
              <a:rPr lang="en-US" sz="2400" dirty="0" smtClean="0"/>
              <a:t>. Member declared as </a:t>
            </a:r>
            <a:r>
              <a:rPr lang="en-US" sz="2400" dirty="0">
                <a:solidFill>
                  <a:srgbClr val="0000FF"/>
                </a:solidFill>
                <a:latin typeface="Lucida Console" pitchFamily="49" charset="0"/>
              </a:rPr>
              <a:t>{</a:t>
            </a:r>
            <a:r>
              <a:rPr lang="en-US" sz="2400" dirty="0" smtClean="0">
                <a:solidFill>
                  <a:srgbClr val="0000FF"/>
                </a:solidFill>
                <a:latin typeface="Lucida Console" pitchFamily="49" charset="0"/>
              </a:rPr>
              <a:t>this} </a:t>
            </a:r>
            <a:r>
              <a:rPr lang="en-US" sz="2400" dirty="0" smtClean="0"/>
              <a:t>can not be overridden as it is not accessible in descendants at all. Static dispatch is to be used to access such unit member.</a:t>
            </a:r>
            <a:endParaRPr lang="en-US" sz="2400" dirty="0">
              <a:solidFill>
                <a:srgbClr val="0000FF"/>
              </a:solidFill>
              <a:latin typeface="Lucida Console" pitchFamily="49" charset="0"/>
            </a:endParaRPr>
          </a:p>
          <a:p>
            <a:pPr>
              <a:buAutoNum type="arabicPeriod"/>
            </a:pPr>
            <a:r>
              <a:rPr lang="en-US" sz="2400" dirty="0">
                <a:solidFill>
                  <a:srgbClr val="0000FF"/>
                </a:solidFill>
                <a:latin typeface="Lucida Console" pitchFamily="49" charset="0"/>
              </a:rPr>
              <a:t>final</a:t>
            </a:r>
            <a:r>
              <a:rPr lang="en-US" sz="2400" dirty="0" smtClean="0"/>
              <a:t>  </a:t>
            </a:r>
            <a:r>
              <a:rPr lang="en-US" sz="2400" dirty="0" smtClean="0">
                <a:solidFill>
                  <a:srgbClr val="0000FF"/>
                </a:solidFill>
                <a:latin typeface="Lucida Console" pitchFamily="49" charset="0"/>
              </a:rPr>
              <a:t>{}</a:t>
            </a:r>
            <a:r>
              <a:rPr lang="en-US" sz="2400" dirty="0" smtClean="0"/>
              <a:t> /= </a:t>
            </a:r>
            <a:r>
              <a:rPr lang="en-US" sz="2400" dirty="0">
                <a:solidFill>
                  <a:srgbClr val="0000FF"/>
                </a:solidFill>
                <a:latin typeface="Lucida Console" pitchFamily="49" charset="0"/>
              </a:rPr>
              <a:t>{this}</a:t>
            </a:r>
            <a:r>
              <a:rPr lang="en-US" sz="2400" dirty="0" smtClean="0"/>
              <a:t>. Member declared as </a:t>
            </a:r>
            <a:r>
              <a:rPr lang="en-US" sz="2400" dirty="0">
                <a:solidFill>
                  <a:srgbClr val="0000FF"/>
                </a:solidFill>
                <a:latin typeface="Lucida Console" pitchFamily="49" charset="0"/>
              </a:rPr>
              <a:t>final</a:t>
            </a:r>
            <a:r>
              <a:rPr lang="en-US" sz="2400" dirty="0"/>
              <a:t>  </a:t>
            </a:r>
            <a:r>
              <a:rPr lang="en-US" sz="2400" dirty="0" smtClean="0">
                <a:solidFill>
                  <a:srgbClr val="0000FF"/>
                </a:solidFill>
                <a:latin typeface="Lucida Console" pitchFamily="49" charset="0"/>
              </a:rPr>
              <a:t>{}</a:t>
            </a:r>
            <a:r>
              <a:rPr lang="en-US" sz="2400" dirty="0" smtClean="0"/>
              <a:t> can not be overridden but accessible. And static </a:t>
            </a:r>
            <a:r>
              <a:rPr lang="en-US" sz="2400" dirty="0"/>
              <a:t>dispatch is to be used to access such unit member</a:t>
            </a:r>
            <a:r>
              <a:rPr lang="en-US" sz="2400" dirty="0" smtClean="0"/>
              <a:t>.</a:t>
            </a:r>
          </a:p>
          <a:p>
            <a:pPr>
              <a:buAutoNum type="arabicPeriod"/>
            </a:pPr>
            <a:r>
              <a:rPr lang="en-US" sz="2400" dirty="0" smtClean="0"/>
              <a:t>Compiler should automatically apply static dispatch even if unit member  is not declared </a:t>
            </a:r>
            <a:r>
              <a:rPr lang="en-US" sz="2400" dirty="0" smtClean="0">
                <a:solidFill>
                  <a:srgbClr val="0000FF"/>
                </a:solidFill>
                <a:latin typeface="Lucida Console" pitchFamily="49" charset="0"/>
              </a:rPr>
              <a:t>{this} </a:t>
            </a:r>
            <a:r>
              <a:rPr lang="en-US" sz="2400" dirty="0" smtClean="0"/>
              <a:t>or </a:t>
            </a:r>
            <a:r>
              <a:rPr lang="en-US" sz="2400" dirty="0" smtClean="0">
                <a:solidFill>
                  <a:srgbClr val="0000FF"/>
                </a:solidFill>
                <a:latin typeface="Lucida Console" pitchFamily="49" charset="0"/>
              </a:rPr>
              <a:t>final </a:t>
            </a:r>
            <a:r>
              <a:rPr lang="en-US" sz="2400" dirty="0" smtClean="0"/>
              <a:t>if possible.</a:t>
            </a:r>
          </a:p>
        </p:txBody>
      </p:sp>
    </p:spTree>
    <p:extLst>
      <p:ext uri="{BB962C8B-B14F-4D97-AF65-F5344CB8AC3E}">
        <p14:creationId xmlns:p14="http://schemas.microsoft.com/office/powerpoint/2010/main" val="1243989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0"/>
            <a:ext cx="5410200" cy="657225"/>
          </a:xfrm>
        </p:spPr>
        <p:txBody>
          <a:bodyPr vert="horz" lIns="0" tIns="45720" rIns="0" bIns="45720" rtlCol="0" anchor="ctr">
            <a:normAutofit/>
          </a:bodyPr>
          <a:lstStyle/>
          <a:p>
            <a:r>
              <a:rPr lang="en-US" sz="3400" b="1" dirty="0" smtClean="0">
                <a:solidFill>
                  <a:srgbClr val="CC6600"/>
                </a:solidFill>
                <a:latin typeface="Comic Sans MS" pitchFamily="66" charset="0"/>
              </a:rPr>
              <a:t>Access control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76200"/>
            <a:ext cx="5029200" cy="6248400"/>
          </a:xfrm>
        </p:spPr>
        <p:txBody>
          <a:bodyPr vert="horz" lIns="0" tIns="0" rIns="91440" bIns="45720" rtlCol="0">
            <a:noAutofit/>
          </a:bodyPr>
          <a:lstStyle/>
          <a:p>
            <a:pPr marL="0" indent="0">
              <a:buNone/>
            </a:pPr>
            <a:r>
              <a:rPr lang="en-US" sz="1400" b="1" dirty="0" smtClean="0">
                <a:solidFill>
                  <a:srgbClr val="0000FF"/>
                </a:solidFill>
                <a:latin typeface="Lucida Console" pitchFamily="49" charset="0"/>
              </a:rPr>
              <a:t>unit </a:t>
            </a:r>
            <a:r>
              <a:rPr lang="en-US" sz="1400" dirty="0">
                <a:solidFill>
                  <a:srgbClr val="0000FF"/>
                </a:solidFill>
                <a:latin typeface="Lucida Console" pitchFamily="49" charset="0"/>
              </a:rPr>
              <a:t>A  </a:t>
            </a:r>
          </a:p>
          <a:p>
            <a:pPr marL="0" indent="0">
              <a:buNone/>
            </a:pPr>
            <a:r>
              <a:rPr lang="en-US" sz="1400" dirty="0">
                <a:solidFill>
                  <a:srgbClr val="0000FF"/>
                </a:solidFill>
                <a:latin typeface="Lucida Console" pitchFamily="49" charset="0"/>
              </a:rPr>
              <a:t>	f1() </a:t>
            </a:r>
            <a:r>
              <a:rPr lang="en-US" sz="1400" b="1" dirty="0">
                <a:solidFill>
                  <a:srgbClr val="0000FF"/>
                </a:solidFill>
                <a:latin typeface="Lucida Console" pitchFamily="49" charset="0"/>
              </a:rPr>
              <a:t>do … end </a:t>
            </a:r>
            <a:endParaRPr lang="ru-RU" sz="1400" b="1" dirty="0" smtClean="0">
              <a:solidFill>
                <a:srgbClr val="0000FF"/>
              </a:solidFill>
              <a:latin typeface="Lucida Console" pitchFamily="49" charset="0"/>
            </a:endParaRPr>
          </a:p>
          <a:p>
            <a:pPr marL="0" indent="0">
              <a:buNone/>
            </a:pPr>
            <a:r>
              <a:rPr lang="ru-RU" sz="1400" b="1" dirty="0">
                <a:solidFill>
                  <a:srgbClr val="0000FF"/>
                </a:solidFill>
                <a:latin typeface="Lucida Console" pitchFamily="49" charset="0"/>
              </a:rPr>
              <a:t>	</a:t>
            </a:r>
            <a:r>
              <a:rPr lang="en-US" sz="1400" b="1" dirty="0" smtClean="0">
                <a:solidFill>
                  <a:srgbClr val="0000FF"/>
                </a:solidFill>
                <a:latin typeface="Lucida Console" pitchFamily="49" charset="0"/>
              </a:rPr>
              <a:t>{} </a:t>
            </a:r>
            <a:r>
              <a:rPr lang="en-US" sz="1400" dirty="0" smtClean="0">
                <a:solidFill>
                  <a:srgbClr val="0000FF"/>
                </a:solidFill>
                <a:latin typeface="Lucida Console" pitchFamily="49" charset="0"/>
              </a:rPr>
              <a:t>f2</a:t>
            </a:r>
            <a:r>
              <a:rPr lang="en-US" sz="1400" b="1" dirty="0" smtClean="0">
                <a:solidFill>
                  <a:srgbClr val="0000FF"/>
                </a:solidFill>
                <a:latin typeface="Lucida Console" pitchFamily="49" charset="0"/>
              </a:rPr>
              <a:t> do … end</a:t>
            </a:r>
          </a:p>
          <a:p>
            <a:pPr marL="0" indent="0">
              <a:buNone/>
            </a:pPr>
            <a:r>
              <a:rPr lang="en-US" sz="1400" b="1" dirty="0">
                <a:solidFill>
                  <a:srgbClr val="0000FF"/>
                </a:solidFill>
                <a:latin typeface="Lucida Console" pitchFamily="49" charset="0"/>
              </a:rPr>
              <a:t>	</a:t>
            </a:r>
            <a:r>
              <a:rPr lang="en-US" sz="1400" b="1" dirty="0" smtClean="0">
                <a:solidFill>
                  <a:srgbClr val="0000FF"/>
                </a:solidFill>
                <a:latin typeface="Lucida Console" pitchFamily="49" charset="0"/>
              </a:rPr>
              <a:t>{this} </a:t>
            </a:r>
            <a:r>
              <a:rPr lang="en-US" sz="1400" dirty="0" smtClean="0">
                <a:solidFill>
                  <a:srgbClr val="0000FF"/>
                </a:solidFill>
                <a:latin typeface="Lucida Console" pitchFamily="49" charset="0"/>
              </a:rPr>
              <a:t>f3</a:t>
            </a:r>
            <a:r>
              <a:rPr lang="en-US" sz="1400" b="1" dirty="0" smtClean="0">
                <a:solidFill>
                  <a:srgbClr val="0000FF"/>
                </a:solidFill>
                <a:latin typeface="Lucida Console" pitchFamily="49" charset="0"/>
              </a:rPr>
              <a:t> do … end</a:t>
            </a:r>
            <a:endParaRPr lang="ru-RU" sz="1400" b="1" dirty="0" smtClean="0">
              <a:solidFill>
                <a:srgbClr val="0000FF"/>
              </a:solidFill>
              <a:latin typeface="Lucida Console" pitchFamily="49" charset="0"/>
            </a:endParaRPr>
          </a:p>
          <a:p>
            <a:pPr marL="0" indent="0">
              <a:buNone/>
            </a:pPr>
            <a:r>
              <a:rPr lang="ru-RU" sz="1400" b="1" dirty="0">
                <a:solidFill>
                  <a:srgbClr val="0000FF"/>
                </a:solidFill>
                <a:latin typeface="Lucida Console" pitchFamily="49" charset="0"/>
              </a:rPr>
              <a:t>	</a:t>
            </a:r>
            <a:r>
              <a:rPr lang="en-US" sz="1400" dirty="0" smtClean="0">
                <a:solidFill>
                  <a:srgbClr val="0000FF"/>
                </a:solidFill>
                <a:latin typeface="Lucida Console" pitchFamily="49" charset="0"/>
              </a:rPr>
              <a:t>{D}</a:t>
            </a:r>
            <a:r>
              <a:rPr lang="en-US" sz="1400" b="1" dirty="0" smtClean="0">
                <a:solidFill>
                  <a:srgbClr val="0000FF"/>
                </a:solidFill>
                <a:latin typeface="Lucida Console" pitchFamily="49" charset="0"/>
              </a:rPr>
              <a:t> </a:t>
            </a:r>
            <a:r>
              <a:rPr lang="en-US" sz="1400" dirty="0" smtClean="0">
                <a:solidFill>
                  <a:srgbClr val="0000FF"/>
                </a:solidFill>
                <a:latin typeface="Lucida Console" pitchFamily="49" charset="0"/>
              </a:rPr>
              <a:t>f4</a:t>
            </a:r>
            <a:r>
              <a:rPr lang="en-US" sz="1400" b="1" dirty="0" smtClean="0">
                <a:solidFill>
                  <a:srgbClr val="0000FF"/>
                </a:solidFill>
                <a:latin typeface="Lucida Console" pitchFamily="49" charset="0"/>
              </a:rPr>
              <a:t> do … end</a:t>
            </a:r>
            <a:endParaRPr lang="en-US" sz="1400" b="1" dirty="0">
              <a:solidFill>
                <a:srgbClr val="0000FF"/>
              </a:solidFill>
              <a:latin typeface="Lucida Console" pitchFamily="49" charset="0"/>
            </a:endParaRPr>
          </a:p>
          <a:p>
            <a:pPr marL="0" indent="0">
              <a:buNone/>
            </a:pPr>
            <a:r>
              <a:rPr lang="en-US" sz="1400" b="1" dirty="0">
                <a:solidFill>
                  <a:srgbClr val="0000FF"/>
                </a:solidFill>
                <a:latin typeface="Lucida Console" pitchFamily="49" charset="0"/>
              </a:rPr>
              <a:t>end</a:t>
            </a:r>
          </a:p>
          <a:p>
            <a:pPr marL="0" indent="0">
              <a:buNone/>
            </a:pPr>
            <a:r>
              <a:rPr lang="en-US" sz="1400" b="1" dirty="0">
                <a:solidFill>
                  <a:srgbClr val="0000FF"/>
                </a:solidFill>
                <a:latin typeface="Lucida Console" pitchFamily="49" charset="0"/>
              </a:rPr>
              <a:t>unit</a:t>
            </a:r>
            <a:r>
              <a:rPr lang="en-US" sz="1400" dirty="0">
                <a:solidFill>
                  <a:srgbClr val="0000FF"/>
                </a:solidFill>
                <a:latin typeface="Lucida Console" pitchFamily="49" charset="0"/>
              </a:rPr>
              <a:t> B </a:t>
            </a:r>
            <a:r>
              <a:rPr lang="en-US" sz="1400" b="1" dirty="0">
                <a:solidFill>
                  <a:srgbClr val="0000FF"/>
                </a:solidFill>
                <a:latin typeface="Lucida Console" pitchFamily="49" charset="0"/>
              </a:rPr>
              <a:t>extend</a:t>
            </a:r>
            <a:r>
              <a:rPr lang="en-US" sz="1400" dirty="0">
                <a:solidFill>
                  <a:srgbClr val="0000FF"/>
                </a:solidFill>
                <a:latin typeface="Lucida Console" pitchFamily="49" charset="0"/>
              </a:rPr>
              <a:t> A</a:t>
            </a:r>
          </a:p>
          <a:p>
            <a:pPr marL="0" indent="0">
              <a:buNone/>
            </a:pPr>
            <a:r>
              <a:rPr lang="en-US" sz="1400" b="1" dirty="0" smtClean="0">
                <a:solidFill>
                  <a:srgbClr val="0000FF"/>
                </a:solidFill>
                <a:latin typeface="Lucida Console" pitchFamily="49" charset="0"/>
              </a:rPr>
              <a:t>	</a:t>
            </a:r>
            <a:r>
              <a:rPr lang="en-US" sz="1400" dirty="0" smtClean="0">
                <a:solidFill>
                  <a:srgbClr val="0000FF"/>
                </a:solidFill>
                <a:latin typeface="Lucida Console" pitchFamily="49" charset="0"/>
              </a:rPr>
              <a:t>goo </a:t>
            </a:r>
            <a:r>
              <a:rPr lang="en-US" sz="1400" b="1" dirty="0" smtClean="0">
                <a:solidFill>
                  <a:srgbClr val="0000FF"/>
                </a:solidFill>
                <a:latin typeface="Lucida Console" pitchFamily="49" charset="0"/>
              </a:rPr>
              <a:t>do</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f1 () // OK</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f2 () // OK</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f3 () // Error</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f4 () // OK</a:t>
            </a:r>
          </a:p>
          <a:p>
            <a:pPr marL="0" indent="0">
              <a:buNone/>
            </a:pPr>
            <a:r>
              <a:rPr lang="en-US" sz="1400" b="1" dirty="0">
                <a:solidFill>
                  <a:srgbClr val="0000FF"/>
                </a:solidFill>
                <a:latin typeface="Lucida Console" pitchFamily="49" charset="0"/>
              </a:rPr>
              <a:t>	</a:t>
            </a:r>
            <a:r>
              <a:rPr lang="en-US" sz="1400" b="1" dirty="0" smtClean="0">
                <a:solidFill>
                  <a:srgbClr val="0000FF"/>
                </a:solidFill>
                <a:latin typeface="Lucida Console" pitchFamily="49" charset="0"/>
              </a:rPr>
              <a:t>end</a:t>
            </a:r>
          </a:p>
          <a:p>
            <a:pPr marL="0" indent="0">
              <a:buNone/>
            </a:pPr>
            <a:r>
              <a:rPr lang="en-US" sz="1400" b="1" dirty="0" smtClean="0">
                <a:solidFill>
                  <a:srgbClr val="0000FF"/>
                </a:solidFill>
                <a:latin typeface="Lucida Console" pitchFamily="49" charset="0"/>
              </a:rPr>
              <a:t>end</a:t>
            </a:r>
          </a:p>
          <a:p>
            <a:pPr marL="0" indent="0">
              <a:buNone/>
            </a:pPr>
            <a:r>
              <a:rPr lang="en-US" sz="1400" b="1" dirty="0">
                <a:solidFill>
                  <a:srgbClr val="0000FF"/>
                </a:solidFill>
                <a:latin typeface="Lucida Console" pitchFamily="49" charset="0"/>
              </a:rPr>
              <a:t>u</a:t>
            </a:r>
            <a:r>
              <a:rPr lang="en-US" sz="1400" b="1" dirty="0" smtClean="0">
                <a:solidFill>
                  <a:srgbClr val="0000FF"/>
                </a:solidFill>
                <a:latin typeface="Lucida Console" pitchFamily="49" charset="0"/>
              </a:rPr>
              <a:t>nit </a:t>
            </a:r>
            <a:r>
              <a:rPr lang="en-US" sz="1400" dirty="0" smtClean="0">
                <a:solidFill>
                  <a:srgbClr val="0000FF"/>
                </a:solidFill>
                <a:latin typeface="Lucida Console" pitchFamily="49" charset="0"/>
              </a:rPr>
              <a:t>C</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boo () do</a:t>
            </a:r>
          </a:p>
          <a:p>
            <a:pPr marL="0" indent="0">
              <a:buNone/>
            </a:pPr>
            <a:r>
              <a:rPr lang="en-US" sz="1400" dirty="0" smtClean="0">
                <a:solidFill>
                  <a:srgbClr val="0000FF"/>
                </a:solidFill>
                <a:latin typeface="Lucida Console" pitchFamily="49" charset="0"/>
              </a:rPr>
              <a:t>		a </a:t>
            </a:r>
            <a:r>
              <a:rPr lang="en-US" sz="1400" b="1" dirty="0" smtClean="0">
                <a:solidFill>
                  <a:srgbClr val="0000FF"/>
                </a:solidFill>
                <a:latin typeface="Lucida Console" pitchFamily="49" charset="0"/>
              </a:rPr>
              <a:t>is</a:t>
            </a:r>
            <a:r>
              <a:rPr lang="en-US" sz="1400" dirty="0" smtClean="0">
                <a:solidFill>
                  <a:srgbClr val="0000FF"/>
                </a:solidFill>
                <a:latin typeface="Lucida Console" pitchFamily="49" charset="0"/>
              </a:rPr>
              <a:t> A</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a.f1 () // OK</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a.f2 () // Error</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a.f3 () // Error</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a.f4 () // Error</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d </a:t>
            </a:r>
            <a:r>
              <a:rPr lang="en-US" sz="1400" b="1" dirty="0" smtClean="0">
                <a:solidFill>
                  <a:srgbClr val="0000FF"/>
                </a:solidFill>
                <a:latin typeface="Lucida Console" pitchFamily="49" charset="0"/>
              </a:rPr>
              <a:t>is</a:t>
            </a:r>
            <a:r>
              <a:rPr lang="en-US" sz="1400" dirty="0" smtClean="0">
                <a:solidFill>
                  <a:srgbClr val="0000FF"/>
                </a:solidFill>
                <a:latin typeface="Lucida Console" pitchFamily="49" charset="0"/>
              </a:rPr>
              <a:t> D</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	d.f4 () // OK</a:t>
            </a:r>
          </a:p>
          <a:p>
            <a:pPr marL="0" indent="0">
              <a:buNone/>
            </a:pPr>
            <a:r>
              <a:rPr lang="en-US" sz="1400" dirty="0">
                <a:solidFill>
                  <a:srgbClr val="0000FF"/>
                </a:solidFill>
                <a:latin typeface="Lucida Console" pitchFamily="49" charset="0"/>
              </a:rPr>
              <a:t>	</a:t>
            </a:r>
            <a:r>
              <a:rPr lang="en-US" sz="1400" dirty="0" smtClean="0">
                <a:solidFill>
                  <a:srgbClr val="0000FF"/>
                </a:solidFill>
                <a:latin typeface="Lucida Console" pitchFamily="49" charset="0"/>
              </a:rPr>
              <a:t>end</a:t>
            </a:r>
          </a:p>
          <a:p>
            <a:pPr marL="0" indent="0">
              <a:buNone/>
            </a:pPr>
            <a:r>
              <a:rPr lang="en-US" sz="1400" b="1" dirty="0" smtClean="0">
                <a:solidFill>
                  <a:srgbClr val="0000FF"/>
                </a:solidFill>
                <a:latin typeface="Lucida Console" pitchFamily="49" charset="0"/>
              </a:rPr>
              <a:t>end</a:t>
            </a:r>
            <a:endParaRPr lang="en-US" sz="1400" dirty="0" smtClean="0"/>
          </a:p>
        </p:txBody>
      </p:sp>
      <p:grpSp>
        <p:nvGrpSpPr>
          <p:cNvPr id="16" name="Группа 15"/>
          <p:cNvGrpSpPr/>
          <p:nvPr/>
        </p:nvGrpSpPr>
        <p:grpSpPr>
          <a:xfrm>
            <a:off x="4800600" y="533400"/>
            <a:ext cx="4326924" cy="4075331"/>
            <a:chOff x="4800600" y="533400"/>
            <a:chExt cx="4326924" cy="4075331"/>
          </a:xfrm>
        </p:grpSpPr>
        <p:sp>
          <p:nvSpPr>
            <p:cNvPr id="17" name="Овал 16"/>
            <p:cNvSpPr/>
            <p:nvPr/>
          </p:nvSpPr>
          <p:spPr>
            <a:xfrm>
              <a:off x="5257800" y="1371600"/>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ru-RU" dirty="0"/>
            </a:p>
          </p:txBody>
        </p:sp>
        <p:sp>
          <p:nvSpPr>
            <p:cNvPr id="18" name="Овал 17"/>
            <p:cNvSpPr/>
            <p:nvPr/>
          </p:nvSpPr>
          <p:spPr>
            <a:xfrm>
              <a:off x="7755924" y="1371600"/>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19" name="Овал 18"/>
            <p:cNvSpPr/>
            <p:nvPr/>
          </p:nvSpPr>
          <p:spPr>
            <a:xfrm>
              <a:off x="5257800" y="3352800"/>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cxnSp>
          <p:nvCxnSpPr>
            <p:cNvPr id="20" name="Прямая со стрелкой 19"/>
            <p:cNvCxnSpPr>
              <a:stCxn id="19" idx="0"/>
              <a:endCxn id="17" idx="4"/>
            </p:cNvCxnSpPr>
            <p:nvPr/>
          </p:nvCxnSpPr>
          <p:spPr>
            <a:xfrm flipV="1">
              <a:off x="5943600" y="1981200"/>
              <a:ext cx="0" cy="1371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18" idx="2"/>
              <a:endCxn id="17" idx="6"/>
            </p:cNvCxnSpPr>
            <p:nvPr/>
          </p:nvCxnSpPr>
          <p:spPr>
            <a:xfrm flipH="1">
              <a:off x="6629400" y="1676400"/>
              <a:ext cx="1126524" cy="0"/>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00600" y="533400"/>
              <a:ext cx="1447800" cy="923330"/>
            </a:xfrm>
            <a:prstGeom prst="rect">
              <a:avLst/>
            </a:prstGeom>
            <a:noFill/>
          </p:spPr>
          <p:txBody>
            <a:bodyPr wrap="square" rtlCol="0">
              <a:spAutoFit/>
            </a:bodyPr>
            <a:lstStyle/>
            <a:p>
              <a:r>
                <a:rPr lang="en-US" dirty="0"/>
                <a:t>f</a:t>
              </a:r>
              <a:r>
                <a:rPr lang="en-US" dirty="0" smtClean="0"/>
                <a:t>1</a:t>
              </a:r>
            </a:p>
            <a:p>
              <a:r>
                <a:rPr lang="en-US" b="1" dirty="0" smtClean="0">
                  <a:solidFill>
                    <a:srgbClr val="0000FF"/>
                  </a:solidFill>
                  <a:latin typeface="Lucida Console" pitchFamily="49" charset="0"/>
                </a:rPr>
                <a:t>{}</a:t>
              </a:r>
              <a:r>
                <a:rPr lang="en-US" dirty="0" smtClean="0"/>
                <a:t> f2</a:t>
              </a:r>
            </a:p>
            <a:p>
              <a:r>
                <a:rPr lang="en-US" b="1" dirty="0" smtClean="0">
                  <a:solidFill>
                    <a:srgbClr val="0000FF"/>
                  </a:solidFill>
                  <a:latin typeface="Lucida Console" pitchFamily="49" charset="0"/>
                </a:rPr>
                <a:t>{this}</a:t>
              </a:r>
              <a:r>
                <a:rPr lang="en-US" dirty="0" smtClean="0"/>
                <a:t> f3</a:t>
              </a:r>
              <a:endParaRPr lang="ru-RU" dirty="0"/>
            </a:p>
          </p:txBody>
        </p:sp>
        <p:sp>
          <p:nvSpPr>
            <p:cNvPr id="23" name="TextBox 22"/>
            <p:cNvSpPr txBox="1"/>
            <p:nvPr/>
          </p:nvSpPr>
          <p:spPr>
            <a:xfrm>
              <a:off x="4950941" y="3962400"/>
              <a:ext cx="1447800" cy="646331"/>
            </a:xfrm>
            <a:prstGeom prst="rect">
              <a:avLst/>
            </a:prstGeom>
            <a:noFill/>
          </p:spPr>
          <p:txBody>
            <a:bodyPr wrap="square" rtlCol="0">
              <a:spAutoFit/>
            </a:bodyPr>
            <a:lstStyle/>
            <a:p>
              <a:r>
                <a:rPr lang="en-US" dirty="0"/>
                <a:t>f</a:t>
              </a:r>
              <a:r>
                <a:rPr lang="en-US" dirty="0" smtClean="0"/>
                <a:t>1</a:t>
              </a:r>
            </a:p>
            <a:p>
              <a:r>
                <a:rPr lang="en-US" b="1" dirty="0" smtClean="0">
                  <a:solidFill>
                    <a:srgbClr val="0000FF"/>
                  </a:solidFill>
                  <a:latin typeface="Lucida Console" pitchFamily="49" charset="0"/>
                </a:rPr>
                <a:t>{}</a:t>
              </a:r>
              <a:r>
                <a:rPr lang="en-US" dirty="0" smtClean="0"/>
                <a:t> f2</a:t>
              </a:r>
            </a:p>
          </p:txBody>
        </p:sp>
        <p:sp>
          <p:nvSpPr>
            <p:cNvPr id="24" name="TextBox 23"/>
            <p:cNvSpPr txBox="1"/>
            <p:nvPr/>
          </p:nvSpPr>
          <p:spPr>
            <a:xfrm>
              <a:off x="7544708" y="1002268"/>
              <a:ext cx="1447800" cy="369332"/>
            </a:xfrm>
            <a:prstGeom prst="rect">
              <a:avLst/>
            </a:prstGeom>
            <a:noFill/>
          </p:spPr>
          <p:txBody>
            <a:bodyPr wrap="square" rtlCol="0">
              <a:spAutoFit/>
            </a:bodyPr>
            <a:lstStyle/>
            <a:p>
              <a:r>
                <a:rPr lang="en-US" dirty="0" smtClean="0"/>
                <a:t>A.f1</a:t>
              </a:r>
            </a:p>
          </p:txBody>
        </p:sp>
      </p:grpSp>
      <p:sp>
        <p:nvSpPr>
          <p:cNvPr id="25" name="Овал 24"/>
          <p:cNvSpPr/>
          <p:nvPr/>
        </p:nvSpPr>
        <p:spPr>
          <a:xfrm>
            <a:off x="7643563" y="3429000"/>
            <a:ext cx="1371600" cy="609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ru-RU" dirty="0"/>
          </a:p>
        </p:txBody>
      </p:sp>
    </p:spTree>
    <p:extLst>
      <p:ext uri="{BB962C8B-B14F-4D97-AF65-F5344CB8AC3E}">
        <p14:creationId xmlns:p14="http://schemas.microsoft.com/office/powerpoint/2010/main" val="86508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08" y="568304"/>
            <a:ext cx="8988015" cy="6289696"/>
          </a:xfrm>
        </p:spPr>
        <p:txBody>
          <a:bodyPr/>
          <a:lstStyle/>
          <a:p>
            <a:pPr marL="0" indent="0">
              <a:buNone/>
            </a:pPr>
            <a:r>
              <a:rPr lang="en-US" altLang="en-US" sz="1200" b="1" dirty="0" smtClean="0"/>
              <a:t>unit</a:t>
            </a:r>
            <a:r>
              <a:rPr lang="en-US" altLang="en-US" sz="1200" dirty="0" smtClean="0"/>
              <a:t> </a:t>
            </a:r>
            <a:r>
              <a:rPr lang="en-US" altLang="en-US" sz="1200" dirty="0" err="1" smtClean="0"/>
              <a:t>WeekDay</a:t>
            </a:r>
            <a:endParaRPr lang="en-US" altLang="en-US" sz="1200" dirty="0"/>
          </a:p>
          <a:p>
            <a:pPr marL="0" indent="0">
              <a:buNone/>
            </a:pPr>
            <a:r>
              <a:rPr lang="en-US" altLang="en-US" sz="1200" b="1" dirty="0"/>
              <a:t>	</a:t>
            </a:r>
            <a:r>
              <a:rPr lang="en-US" altLang="en-US" sz="1200" b="1" dirty="0" err="1"/>
              <a:t>const</a:t>
            </a:r>
            <a:r>
              <a:rPr lang="en-US" altLang="en-US" sz="1200" b="1" dirty="0"/>
              <a:t> </a:t>
            </a:r>
            <a:r>
              <a:rPr lang="en-US" altLang="en-US" sz="1200" b="1" dirty="0" smtClean="0"/>
              <a:t>is</a:t>
            </a:r>
            <a:r>
              <a:rPr lang="en-US" altLang="en-US" sz="1200" dirty="0" smtClean="0"/>
              <a:t> </a:t>
            </a:r>
            <a:r>
              <a:rPr lang="en-US" altLang="en-US" sz="1200" dirty="0"/>
              <a:t>Monday, Tuesday, Wednesday, Thursday, </a:t>
            </a:r>
            <a:r>
              <a:rPr lang="en-US" altLang="en-US" sz="1200" dirty="0" smtClean="0"/>
              <a:t>Friday, </a:t>
            </a:r>
            <a:r>
              <a:rPr lang="en-US" altLang="en-US" sz="1200" dirty="0"/>
              <a:t>Saturday, Sunday</a:t>
            </a:r>
            <a:r>
              <a:rPr lang="en-US" altLang="en-US" sz="1200" dirty="0" smtClean="0"/>
              <a:t> </a:t>
            </a:r>
            <a:r>
              <a:rPr lang="en-US" altLang="en-US" sz="1200" b="1" dirty="0" smtClean="0"/>
              <a:t>end</a:t>
            </a:r>
            <a:endParaRPr lang="en-US" altLang="en-US" sz="1200" dirty="0"/>
          </a:p>
          <a:p>
            <a:pPr marL="0" indent="0">
              <a:buNone/>
            </a:pPr>
            <a:r>
              <a:rPr lang="en-US" altLang="en-US" sz="1200" b="1" dirty="0"/>
              <a:t>	</a:t>
            </a:r>
            <a:r>
              <a:rPr lang="en-US" altLang="en-US" sz="1200" dirty="0" err="1" smtClean="0"/>
              <a:t>isWorkDay</a:t>
            </a:r>
            <a:r>
              <a:rPr lang="en-US" altLang="en-US" sz="1200" dirty="0"/>
              <a:t>: Boolean</a:t>
            </a:r>
            <a:r>
              <a:rPr lang="en-US" altLang="en-US" sz="1200" b="1" dirty="0"/>
              <a:t> 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Monday </a:t>
            </a:r>
            <a:r>
              <a:rPr lang="en-US" altLang="en-US" sz="1200" b="1" dirty="0"/>
              <a:t>..</a:t>
            </a:r>
            <a:r>
              <a:rPr lang="en-US" altLang="en-US" sz="1200" dirty="0"/>
              <a:t> Friday</a:t>
            </a:r>
          </a:p>
          <a:p>
            <a:pPr marL="0" indent="0">
              <a:buNone/>
            </a:pPr>
            <a:r>
              <a:rPr lang="en-US" altLang="en-US" sz="1200" b="1" dirty="0"/>
              <a:t>	end</a:t>
            </a:r>
            <a:endParaRPr lang="en-US" altLang="en-US" sz="1200" dirty="0"/>
          </a:p>
          <a:p>
            <a:pPr marL="0" indent="0">
              <a:buNone/>
            </a:pPr>
            <a:r>
              <a:rPr lang="en-US" altLang="en-US" sz="1200" b="1" dirty="0"/>
              <a:t>	</a:t>
            </a:r>
            <a:r>
              <a:rPr lang="en-US" altLang="en-US" sz="1200" dirty="0" err="1" smtClean="0"/>
              <a:t>isWeekEndDay</a:t>
            </a:r>
            <a:r>
              <a:rPr lang="en-US" altLang="en-US" sz="1200" dirty="0"/>
              <a:t>: Boolean </a:t>
            </a:r>
            <a:r>
              <a:rPr lang="en-US" altLang="en-US" sz="1200" b="1" dirty="0"/>
              <a:t>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Saturday </a:t>
            </a:r>
            <a:r>
              <a:rPr lang="en-US" altLang="en-US" sz="1200" b="1" dirty="0"/>
              <a:t>..</a:t>
            </a:r>
            <a:r>
              <a:rPr lang="en-US" altLang="en-US" sz="1200" dirty="0"/>
              <a:t> Sunday</a:t>
            </a:r>
          </a:p>
          <a:p>
            <a:pPr marL="0" indent="0">
              <a:buNone/>
            </a:pPr>
            <a:r>
              <a:rPr lang="en-US" altLang="en-US" sz="1200" b="1" dirty="0"/>
              <a:t>	end</a:t>
            </a:r>
            <a:endParaRPr lang="en-US" altLang="en-US" sz="1200" dirty="0"/>
          </a:p>
          <a:p>
            <a:pPr marL="0" indent="0">
              <a:buNone/>
            </a:pPr>
            <a:r>
              <a:rPr lang="en-US" altLang="en-US" sz="1200" b="1" dirty="0"/>
              <a:t>end</a:t>
            </a:r>
            <a:r>
              <a:rPr lang="en-US" altLang="en-US" sz="1200" dirty="0"/>
              <a:t> // </a:t>
            </a:r>
            <a:r>
              <a:rPr lang="en-US" altLang="en-US" sz="1200" dirty="0" err="1" smtClean="0"/>
              <a:t>WeekDay</a:t>
            </a:r>
            <a:endParaRPr lang="en-US" altLang="en-US" sz="1200" dirty="0" smtClean="0"/>
          </a:p>
          <a:p>
            <a:pPr marL="0" indent="0">
              <a:buNone/>
            </a:pPr>
            <a:endParaRPr lang="en-US" sz="1200" dirty="0" smtClean="0"/>
          </a:p>
          <a:p>
            <a:pPr marL="0" indent="0">
              <a:buNone/>
            </a:pPr>
            <a:r>
              <a:rPr lang="en-US" sz="1200" b="1" dirty="0" smtClean="0"/>
              <a:t>use</a:t>
            </a:r>
            <a:r>
              <a:rPr lang="en-US" sz="1200" dirty="0" smtClean="0"/>
              <a:t> </a:t>
            </a:r>
            <a:r>
              <a:rPr lang="en-US" sz="1200" dirty="0" err="1" smtClean="0"/>
              <a:t>WeekDay</a:t>
            </a:r>
            <a:endParaRPr lang="en-US" sz="1200" dirty="0"/>
          </a:p>
          <a:p>
            <a:pPr marL="0" indent="0">
              <a:buNone/>
            </a:pPr>
            <a:r>
              <a:rPr lang="en-US" sz="1200" dirty="0" err="1" smtClean="0"/>
              <a:t>workDay</a:t>
            </a:r>
            <a:r>
              <a:rPr lang="en-US" sz="1200" b="1" dirty="0" smtClean="0"/>
              <a:t>:</a:t>
            </a:r>
            <a:r>
              <a:rPr lang="en-US" sz="1200" dirty="0" smtClean="0"/>
              <a:t> Monday </a:t>
            </a:r>
            <a:r>
              <a:rPr lang="en-US" sz="1200" b="1" dirty="0" smtClean="0"/>
              <a:t>.. </a:t>
            </a:r>
            <a:r>
              <a:rPr lang="en-US" sz="1200" dirty="0" smtClean="0"/>
              <a:t>Friday </a:t>
            </a:r>
            <a:r>
              <a:rPr lang="en-US" sz="1200" b="1" dirty="0" smtClean="0"/>
              <a:t>is</a:t>
            </a:r>
            <a:r>
              <a:rPr lang="en-US" sz="1200" dirty="0" smtClean="0"/>
              <a:t> Monday</a:t>
            </a:r>
          </a:p>
          <a:p>
            <a:pPr marL="0" indent="0">
              <a:buNone/>
            </a:pPr>
            <a:r>
              <a:rPr lang="en-US" sz="1200" dirty="0" err="1" smtClean="0"/>
              <a:t>weekEnd</a:t>
            </a:r>
            <a:r>
              <a:rPr lang="en-US" sz="1200" b="1" dirty="0" smtClean="0"/>
              <a:t>:</a:t>
            </a:r>
            <a:r>
              <a:rPr lang="en-US" sz="1200" dirty="0" smtClean="0"/>
              <a:t> Saturday </a:t>
            </a:r>
            <a:r>
              <a:rPr lang="en-US" sz="1200" b="1" dirty="0" smtClean="0"/>
              <a:t>|</a:t>
            </a:r>
            <a:r>
              <a:rPr lang="en-US" sz="1200" dirty="0" smtClean="0"/>
              <a:t> Sunday </a:t>
            </a:r>
            <a:r>
              <a:rPr lang="en-US" sz="1200" b="1" dirty="0" smtClean="0"/>
              <a:t>is</a:t>
            </a:r>
            <a:r>
              <a:rPr lang="en-US" sz="1200" dirty="0" smtClean="0"/>
              <a:t> Saturday</a:t>
            </a:r>
            <a:endParaRPr lang="en-US" sz="2000" dirty="0"/>
          </a:p>
          <a:p>
            <a:pPr marL="0" indent="0">
              <a:buNone/>
            </a:pPr>
            <a:r>
              <a:rPr lang="en-US" sz="1200" dirty="0" err="1" smtClean="0"/>
              <a:t>weekDay</a:t>
            </a:r>
            <a:r>
              <a:rPr lang="en-US" sz="1200" b="1" dirty="0" smtClean="0"/>
              <a:t>:</a:t>
            </a:r>
            <a:r>
              <a:rPr lang="en-US" sz="1200" dirty="0" smtClean="0"/>
              <a:t> </a:t>
            </a:r>
            <a:r>
              <a:rPr lang="en-US" sz="1200" dirty="0" err="1" smtClean="0"/>
              <a:t>WeekDay</a:t>
            </a:r>
            <a:r>
              <a:rPr lang="en-US" sz="1200" dirty="0" smtClean="0"/>
              <a:t> </a:t>
            </a:r>
            <a:r>
              <a:rPr lang="en-US" sz="1200" b="1" dirty="0" smtClean="0"/>
              <a:t>is</a:t>
            </a:r>
            <a:r>
              <a:rPr lang="en-US" sz="1200" dirty="0" smtClean="0"/>
              <a:t> Monday</a:t>
            </a:r>
          </a:p>
          <a:p>
            <a:pPr marL="0" indent="0">
              <a:buNone/>
            </a:pPr>
            <a:endParaRPr lang="en-US" sz="1200" dirty="0"/>
          </a:p>
          <a:p>
            <a:pPr marL="0" indent="0">
              <a:buNone/>
            </a:pPr>
            <a:r>
              <a:rPr lang="en-US" sz="1200" dirty="0" err="1" smtClean="0"/>
              <a:t>workDay</a:t>
            </a:r>
            <a:r>
              <a:rPr lang="en-US" sz="1200" dirty="0" smtClean="0"/>
              <a:t> := </a:t>
            </a:r>
            <a:r>
              <a:rPr lang="en-US" sz="1200" dirty="0" err="1" smtClean="0"/>
              <a:t>weekDay</a:t>
            </a:r>
            <a:r>
              <a:rPr lang="en-US" sz="1200" dirty="0" smtClean="0"/>
              <a:t> // Error</a:t>
            </a:r>
          </a:p>
          <a:p>
            <a:pPr marL="0" indent="0">
              <a:buNone/>
            </a:pPr>
            <a:r>
              <a:rPr lang="en-US" sz="1200" dirty="0" err="1" smtClean="0"/>
              <a:t>weekDay</a:t>
            </a:r>
            <a:r>
              <a:rPr lang="en-US" sz="1200" dirty="0" smtClean="0"/>
              <a:t>  := </a:t>
            </a:r>
            <a:r>
              <a:rPr lang="en-US" sz="1200" dirty="0" err="1" smtClean="0"/>
              <a:t>workDay</a:t>
            </a:r>
            <a:r>
              <a:rPr lang="en-US" sz="1200" dirty="0" smtClean="0"/>
              <a:t> // OK</a:t>
            </a:r>
          </a:p>
          <a:p>
            <a:pPr marL="0" indent="0">
              <a:buNone/>
            </a:pPr>
            <a:r>
              <a:rPr lang="en-US" sz="1200" dirty="0" err="1" smtClean="0"/>
              <a:t>weekEnd</a:t>
            </a:r>
            <a:r>
              <a:rPr lang="en-US" sz="1200" dirty="0" smtClean="0"/>
              <a:t> := </a:t>
            </a:r>
            <a:r>
              <a:rPr lang="en-US" sz="1200" dirty="0" err="1" smtClean="0"/>
              <a:t>workDay</a:t>
            </a:r>
            <a:r>
              <a:rPr lang="en-US" sz="1200" dirty="0" smtClean="0"/>
              <a:t>  // Error</a:t>
            </a:r>
          </a:p>
          <a:p>
            <a:pPr marL="0" indent="0">
              <a:buNone/>
            </a:pPr>
            <a:endParaRPr lang="en-US" sz="1200" dirty="0"/>
          </a:p>
          <a:p>
            <a:pPr marL="0" indent="0">
              <a:buNone/>
            </a:pPr>
            <a:endParaRPr lang="ru-RU" sz="1200" dirty="0"/>
          </a:p>
        </p:txBody>
      </p:sp>
      <p:sp>
        <p:nvSpPr>
          <p:cNvPr id="3" name="Title 2"/>
          <p:cNvSpPr>
            <a:spLocks noGrp="1"/>
          </p:cNvSpPr>
          <p:nvPr>
            <p:ph type="title"/>
          </p:nvPr>
        </p:nvSpPr>
        <p:spPr/>
        <p:txBody>
          <a:bodyPr/>
          <a:lstStyle/>
          <a:p>
            <a:r>
              <a:rPr lang="en-US" dirty="0" smtClean="0">
                <a:solidFill>
                  <a:schemeClr val="tx1"/>
                </a:solidFill>
              </a:rPr>
              <a:t>Range types</a:t>
            </a:r>
            <a:endParaRPr lang="ru-RU" dirty="0"/>
          </a:p>
        </p:txBody>
      </p:sp>
    </p:spTree>
    <p:extLst>
      <p:ext uri="{BB962C8B-B14F-4D97-AF65-F5344CB8AC3E}">
        <p14:creationId xmlns:p14="http://schemas.microsoft.com/office/powerpoint/2010/main" val="1582489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foo </a:t>
            </a:r>
            <a:r>
              <a:rPr lang="en-US" sz="2000" b="1" dirty="0" smtClean="0"/>
              <a:t>is</a:t>
            </a:r>
            <a:r>
              <a:rPr lang="en-US" sz="2000" dirty="0" smtClean="0"/>
              <a:t> </a:t>
            </a:r>
            <a:r>
              <a:rPr lang="en-US" sz="2000" b="1" dirty="0" smtClean="0"/>
              <a:t>end </a:t>
            </a:r>
            <a:r>
              <a:rPr lang="en-US" sz="2000" dirty="0" smtClean="0"/>
              <a:t>//</a:t>
            </a:r>
            <a:r>
              <a:rPr lang="en-US" sz="2000" b="1" dirty="0" smtClean="0"/>
              <a:t> </a:t>
            </a:r>
            <a:r>
              <a:rPr lang="en-US" sz="2000" dirty="0" smtClean="0"/>
              <a:t>That is a procedure without arguments</a:t>
            </a:r>
            <a:endParaRPr lang="en-US" sz="2000" b="1" dirty="0" smtClean="0"/>
          </a:p>
          <a:p>
            <a:pPr marL="0" indent="0">
              <a:buNone/>
            </a:pPr>
            <a:r>
              <a:rPr lang="en-US" sz="2000" dirty="0"/>
              <a:t>f</a:t>
            </a:r>
            <a:r>
              <a:rPr lang="en-US" sz="2000" dirty="0" smtClean="0"/>
              <a:t> </a:t>
            </a:r>
            <a:r>
              <a:rPr lang="en-US" sz="2000" b="1" dirty="0" smtClean="0"/>
              <a:t>is</a:t>
            </a:r>
            <a:r>
              <a:rPr lang="en-US" sz="2000" dirty="0" smtClean="0"/>
              <a:t> </a:t>
            </a:r>
            <a:r>
              <a:rPr lang="en-US" sz="2000" b="1" dirty="0" smtClean="0"/>
              <a:t>routine </a:t>
            </a:r>
            <a:r>
              <a:rPr lang="en-US" sz="2000" dirty="0" smtClean="0"/>
              <a:t>foo // That is lambda based on foo</a:t>
            </a:r>
          </a:p>
          <a:p>
            <a:pPr marL="0" indent="0">
              <a:buNone/>
            </a:pPr>
            <a:r>
              <a:rPr lang="en-US" sz="2000" dirty="0" smtClean="0"/>
              <a:t>f /* that is a call to a procedure which is associated with f. So, one may guess that f can be passed to other routines, stored and called later when necessary*/</a:t>
            </a:r>
          </a:p>
          <a:p>
            <a:pPr marL="0" indent="0">
              <a:buNone/>
            </a:pPr>
            <a:r>
              <a:rPr lang="en-US" sz="2000" dirty="0" smtClean="0"/>
              <a:t>goo (i: Integer; b: Boolean; t: Type) </a:t>
            </a:r>
            <a:r>
              <a:rPr lang="en-US" sz="2000" b="1" dirty="0" smtClean="0"/>
              <a:t>is</a:t>
            </a:r>
            <a:r>
              <a:rPr lang="en-US" sz="2000" dirty="0" smtClean="0"/>
              <a:t> </a:t>
            </a:r>
            <a:r>
              <a:rPr lang="en-US" sz="2000" b="1" dirty="0" smtClean="0"/>
              <a:t>end</a:t>
            </a:r>
          </a:p>
          <a:p>
            <a:pPr marL="0" indent="0">
              <a:buNone/>
            </a:pPr>
            <a:r>
              <a:rPr lang="en-US" sz="2000" dirty="0" smtClean="0"/>
              <a:t>g: </a:t>
            </a:r>
            <a:r>
              <a:rPr lang="en-US" sz="2000" b="1" dirty="0"/>
              <a:t>routine</a:t>
            </a:r>
            <a:r>
              <a:rPr lang="en-US" sz="2000" dirty="0" smtClean="0"/>
              <a:t> (Integer, Boolean, Type)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/*Type inference allows just to write */</a:t>
            </a:r>
          </a:p>
          <a:p>
            <a:pPr marL="0" indent="0">
              <a:buNone/>
            </a:pPr>
            <a:r>
              <a:rPr lang="en-US" sz="2000" dirty="0" smtClean="0"/>
              <a:t>g1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g1 (5.5, “String”, f1) /* Compile time error!!! So, we have type safe lambdas!!! */</a:t>
            </a:r>
          </a:p>
          <a:p>
            <a:pPr marL="0" indent="0">
              <a:buNone/>
            </a:pPr>
            <a:r>
              <a:rPr lang="en-US" sz="2000" dirty="0" smtClean="0"/>
              <a:t>l1 : </a:t>
            </a:r>
            <a:r>
              <a:rPr lang="en-US" sz="2000" b="1" dirty="0"/>
              <a:t>routine</a:t>
            </a:r>
            <a:r>
              <a:rPr lang="en-US" sz="2000" dirty="0" smtClean="0"/>
              <a:t> (T1; T2; T3) /* That is non-attached lambda - </a:t>
            </a:r>
            <a:r>
              <a:rPr lang="en-US" sz="2000" b="1" dirty="0" smtClean="0"/>
              <a:t>?</a:t>
            </a:r>
            <a:r>
              <a:rPr lang="en-US" sz="2000" dirty="0" smtClean="0"/>
              <a:t> In front of lambda is assumed here*/</a:t>
            </a:r>
          </a:p>
          <a:p>
            <a:pPr marL="0" indent="0">
              <a:buNone/>
            </a:pPr>
            <a:r>
              <a:rPr lang="en-US" sz="2000" dirty="0"/>
              <a:t>l</a:t>
            </a:r>
            <a:r>
              <a:rPr lang="en-US" sz="2000" dirty="0" smtClean="0"/>
              <a:t>2 : </a:t>
            </a:r>
            <a:r>
              <a:rPr lang="en-US" sz="2000" b="1" dirty="0"/>
              <a:t>routine</a:t>
            </a:r>
            <a:r>
              <a:rPr lang="en-US" sz="2000" dirty="0" smtClean="0"/>
              <a:t> (arg1: T1; arg2: T2; arg3: T) </a:t>
            </a:r>
            <a:r>
              <a:rPr lang="en-US" sz="2000" b="1" dirty="0" smtClean="0"/>
              <a:t>is</a:t>
            </a:r>
            <a:r>
              <a:rPr lang="en-US" sz="2000" dirty="0" smtClean="0"/>
              <a:t> arg1.foo </a:t>
            </a:r>
            <a:r>
              <a:rPr lang="en-US" sz="2000" b="1" dirty="0" smtClean="0"/>
              <a:t>end </a:t>
            </a:r>
            <a:r>
              <a:rPr lang="en-US" sz="2000" dirty="0" smtClean="0"/>
              <a:t>/* That is inline lambda */</a:t>
            </a:r>
          </a:p>
          <a:p>
            <a:pPr marL="0" indent="0">
              <a:buNone/>
            </a:pPr>
            <a:r>
              <a:rPr lang="en-US" sz="2000" dirty="0" smtClean="0"/>
              <a:t>l1 := l2 // Type of T2 conforms to type of l1</a:t>
            </a:r>
          </a:p>
          <a:p>
            <a:pPr marL="0" indent="0">
              <a:buNone/>
            </a:pPr>
            <a:r>
              <a:rPr lang="en-US" sz="2000" dirty="0"/>
              <a:t>l</a:t>
            </a:r>
            <a:r>
              <a:rPr lang="en-US" sz="2000" dirty="0" smtClean="0"/>
              <a:t>1 := f // Type of f does not conform to type of l1 – compile time error</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26220785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Let’s </a:t>
            </a:r>
            <a:r>
              <a:rPr lang="en-US" sz="2000" dirty="0"/>
              <a:t>see the </a:t>
            </a:r>
            <a:r>
              <a:rPr lang="en-US" sz="2000" dirty="0" smtClean="0"/>
              <a:t>example</a:t>
            </a:r>
          </a:p>
          <a:p>
            <a:pPr marL="0" indent="0">
              <a:buNone/>
            </a:pPr>
            <a:r>
              <a:rPr lang="en-US" altLang="en-US" sz="2000" dirty="0"/>
              <a:t>foo: Type </a:t>
            </a:r>
            <a:r>
              <a:rPr lang="en-US" altLang="en-US" sz="2000" b="1" dirty="0"/>
              <a:t>is end </a:t>
            </a:r>
            <a:r>
              <a:rPr lang="en-US" altLang="en-US" sz="2000" dirty="0"/>
              <a:t>/* foo is a function which returns objects of type Type*/</a:t>
            </a:r>
          </a:p>
          <a:p>
            <a:pPr marL="0" indent="0">
              <a:buNone/>
            </a:pPr>
            <a:r>
              <a:rPr lang="en-US" altLang="en-US" sz="2000" dirty="0"/>
              <a:t>f </a:t>
            </a:r>
            <a:r>
              <a:rPr lang="en-US" altLang="en-US" sz="2000" b="1" dirty="0"/>
              <a:t>is routine </a:t>
            </a:r>
            <a:r>
              <a:rPr lang="en-US" altLang="en-US" sz="2000" dirty="0"/>
              <a:t>foo /* f is a object of functional type. Its derived type is </a:t>
            </a:r>
            <a:r>
              <a:rPr lang="en-US" altLang="en-US" sz="2000" b="1" dirty="0"/>
              <a:t>routine</a:t>
            </a:r>
            <a:r>
              <a:rPr lang="en-US" altLang="en-US" sz="2000" dirty="0"/>
              <a:t> : Type*/</a:t>
            </a:r>
          </a:p>
          <a:p>
            <a:pPr marL="0" indent="0">
              <a:buNone/>
            </a:pPr>
            <a:r>
              <a:rPr lang="en-US" altLang="en-US" sz="2000" dirty="0"/>
              <a:t>a </a:t>
            </a:r>
            <a:r>
              <a:rPr lang="en-US" altLang="en-US" sz="2000" b="1" dirty="0"/>
              <a:t>is</a:t>
            </a:r>
            <a:r>
              <a:rPr lang="en-US" altLang="en-US" sz="2000" dirty="0"/>
              <a:t> </a:t>
            </a:r>
            <a:r>
              <a:rPr lang="en-US" altLang="en-US" sz="2000" b="1" dirty="0"/>
              <a:t>routine</a:t>
            </a:r>
            <a:r>
              <a:rPr lang="en-US" altLang="en-US" sz="2000" dirty="0"/>
              <a:t> f /* a is the same object of functiuonal type*/</a:t>
            </a:r>
          </a:p>
          <a:p>
            <a:pPr marL="0" indent="0">
              <a:buNone/>
            </a:pPr>
            <a:r>
              <a:rPr lang="en-US" altLang="en-US" sz="2000" dirty="0"/>
              <a:t>t1 </a:t>
            </a:r>
            <a:r>
              <a:rPr lang="en-US" altLang="en-US" sz="2000" b="1" dirty="0"/>
              <a:t>is</a:t>
            </a:r>
            <a:r>
              <a:rPr lang="en-US" altLang="en-US" sz="2000" dirty="0"/>
              <a:t> f /* t will be declared of type Type and initialized with the results of the call to f */</a:t>
            </a:r>
          </a:p>
          <a:p>
            <a:pPr marL="0" indent="0">
              <a:buNone/>
            </a:pPr>
            <a:r>
              <a:rPr lang="en-US" altLang="en-US" sz="2000" dirty="0"/>
              <a:t>t2 </a:t>
            </a:r>
            <a:r>
              <a:rPr lang="en-US" altLang="en-US" sz="2000" b="1" dirty="0"/>
              <a:t>is</a:t>
            </a:r>
            <a:r>
              <a:rPr lang="en-US" altLang="en-US" sz="2000" dirty="0"/>
              <a:t> foo // The same semantics as </a:t>
            </a:r>
            <a:r>
              <a:rPr lang="en-US" altLang="en-US" sz="2000" dirty="0" smtClean="0"/>
              <a:t>t1</a:t>
            </a:r>
          </a:p>
          <a:p>
            <a:pPr marL="0" indent="0">
              <a:buNone/>
            </a:pPr>
            <a:endParaRPr lang="en-US" altLang="en-US" sz="2000" dirty="0"/>
          </a:p>
          <a:p>
            <a:pPr marL="0" indent="0">
              <a:buNone/>
            </a:pPr>
            <a:r>
              <a:rPr lang="en-US" altLang="en-US" sz="2000" dirty="0" smtClean="0"/>
              <a:t>So, if one likes to define an object of functional type use of keyword </a:t>
            </a:r>
            <a:r>
              <a:rPr lang="en-US" altLang="en-US" sz="2000" b="1" dirty="0" smtClean="0"/>
              <a:t>routine</a:t>
            </a:r>
            <a:r>
              <a:rPr lang="en-US" altLang="en-US" sz="2000" dirty="0" smtClean="0"/>
              <a:t> is mandatory! </a:t>
            </a:r>
          </a:p>
          <a:p>
            <a:pPr marL="0" indent="0">
              <a:buNone/>
            </a:pPr>
            <a:endParaRPr lang="en-US" altLang="en-US" sz="2000" dirty="0"/>
          </a:p>
        </p:txBody>
      </p:sp>
      <p:sp>
        <p:nvSpPr>
          <p:cNvPr id="3" name="Title 2"/>
          <p:cNvSpPr>
            <a:spLocks noGrp="1"/>
          </p:cNvSpPr>
          <p:nvPr>
            <p:ph type="title"/>
          </p:nvPr>
        </p:nvSpPr>
        <p:spPr/>
        <p:txBody>
          <a:bodyPr/>
          <a:lstStyle/>
          <a:p>
            <a:r>
              <a:rPr lang="en-US" dirty="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197790335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54476"/>
            <a:ext cx="9144001" cy="6550279"/>
          </a:xfrm>
        </p:spPr>
        <p:txBody>
          <a:bodyPr/>
          <a:lstStyle/>
          <a:p>
            <a:pPr marL="0" indent="0">
              <a:buNone/>
            </a:pPr>
            <a:r>
              <a:rPr lang="en-US" sz="1600" dirty="0" smtClean="0"/>
              <a:t>g </a:t>
            </a:r>
            <a:r>
              <a:rPr lang="en-US" sz="1600" b="1" dirty="0" smtClean="0"/>
              <a:t>is</a:t>
            </a:r>
            <a:r>
              <a:rPr lang="en-US" sz="1600" dirty="0" smtClean="0"/>
              <a:t> </a:t>
            </a:r>
            <a:r>
              <a:rPr lang="en-US" sz="1600" b="1" dirty="0"/>
              <a:t>routine</a:t>
            </a:r>
            <a:r>
              <a:rPr lang="en-US" sz="1600" dirty="0" smtClean="0"/>
              <a:t> (a, b, c: Real): (x1:Real, x2:Real) </a:t>
            </a:r>
          </a:p>
          <a:p>
            <a:pPr marL="0" indent="0">
              <a:buNone/>
            </a:pPr>
            <a:r>
              <a:rPr lang="en-US" sz="1600" b="1" dirty="0"/>
              <a:t>	</a:t>
            </a:r>
            <a:r>
              <a:rPr lang="en-US" sz="1600" b="1" dirty="0" smtClean="0"/>
              <a:t>require</a:t>
            </a:r>
            <a:r>
              <a:rPr lang="en-US" sz="1600" dirty="0" smtClean="0"/>
              <a:t> </a:t>
            </a:r>
            <a:r>
              <a:rPr lang="en-US" sz="1600" dirty="0"/>
              <a:t>a /= 0 </a:t>
            </a:r>
            <a:r>
              <a:rPr lang="en-US" sz="1600" b="1" dirty="0" smtClean="0"/>
              <a:t>///</a:t>
            </a:r>
            <a:r>
              <a:rPr lang="en-US" sz="1600" dirty="0" smtClean="0"/>
              <a:t> First parameter can not be zero</a:t>
            </a:r>
          </a:p>
          <a:p>
            <a:pPr marL="0" indent="0">
              <a:buNone/>
            </a:pPr>
            <a:r>
              <a:rPr lang="en-US" sz="1600" b="1" dirty="0" smtClean="0"/>
              <a:t>	is</a:t>
            </a:r>
            <a:r>
              <a:rPr lang="en-US" sz="1600" dirty="0" smtClean="0"/>
              <a:t> // That is inline lambda</a:t>
            </a:r>
          </a:p>
          <a:p>
            <a:pPr marL="0" indent="0">
              <a:buNone/>
            </a:pPr>
            <a:r>
              <a:rPr lang="en-US" sz="1600" dirty="0" smtClean="0"/>
              <a:t>	</a:t>
            </a:r>
            <a:r>
              <a:rPr lang="en-US" sz="1600" dirty="0"/>
              <a:t>	</a:t>
            </a:r>
            <a:r>
              <a:rPr lang="en-US" sz="1600" dirty="0" smtClean="0"/>
              <a:t>d </a:t>
            </a:r>
            <a:r>
              <a:rPr lang="en-US" sz="1600" b="1" dirty="0" smtClean="0"/>
              <a:t>is</a:t>
            </a:r>
            <a:r>
              <a:rPr lang="en-US" sz="1600" dirty="0" smtClean="0"/>
              <a:t> b*b – 4*a*c</a:t>
            </a:r>
          </a:p>
          <a:p>
            <a:pPr marL="0" indent="0">
              <a:buNone/>
            </a:pPr>
            <a:r>
              <a:rPr lang="en-US" sz="1600" dirty="0"/>
              <a:t>	</a:t>
            </a:r>
            <a:r>
              <a:rPr lang="en-US" sz="1600" dirty="0" smtClean="0"/>
              <a:t>	</a:t>
            </a:r>
            <a:r>
              <a:rPr lang="en-US" sz="1600" b="1" dirty="0" smtClean="0"/>
              <a:t>return</a:t>
            </a:r>
            <a:r>
              <a:rPr lang="en-US" sz="1600" dirty="0" smtClean="0"/>
              <a:t>  </a:t>
            </a:r>
            <a:r>
              <a:rPr lang="en-US" sz="1600" b="1" dirty="0" smtClean="0"/>
              <a:t>if</a:t>
            </a:r>
            <a:r>
              <a:rPr lang="en-US" sz="1600" dirty="0" smtClean="0"/>
              <a:t> d &gt;= 0 then ((-</a:t>
            </a:r>
            <a:r>
              <a:rPr lang="en-US" sz="1600" dirty="0"/>
              <a:t>b + </a:t>
            </a:r>
            <a:r>
              <a:rPr lang="en-US" sz="1600" dirty="0" err="1"/>
              <a:t>Math.sqrt</a:t>
            </a:r>
            <a:r>
              <a:rPr lang="en-US" sz="1600" dirty="0"/>
              <a:t> (d))/</a:t>
            </a:r>
            <a:r>
              <a:rPr lang="en-US" sz="1600" dirty="0" smtClean="0"/>
              <a:t>2/a, </a:t>
            </a:r>
            <a:r>
              <a:rPr lang="en-US" sz="1600" dirty="0"/>
              <a:t>(-b - </a:t>
            </a:r>
            <a:r>
              <a:rPr lang="en-US" sz="1600" dirty="0" err="1"/>
              <a:t>Math.sqrt</a:t>
            </a:r>
            <a:r>
              <a:rPr lang="en-US" sz="1600" dirty="0"/>
              <a:t> (d))/2/a</a:t>
            </a:r>
            <a:r>
              <a:rPr lang="en-US" sz="1600" dirty="0" smtClean="0"/>
              <a:t>)</a:t>
            </a:r>
          </a:p>
          <a:p>
            <a:pPr marL="0" indent="0">
              <a:buNone/>
            </a:pPr>
            <a:r>
              <a:rPr lang="en-US" sz="1600" dirty="0" smtClean="0"/>
              <a:t>	</a:t>
            </a:r>
            <a:r>
              <a:rPr lang="en-US" sz="1600" dirty="0"/>
              <a:t>	</a:t>
            </a:r>
            <a:r>
              <a:rPr lang="en-US" sz="1600" b="1" dirty="0" smtClean="0"/>
              <a:t>else </a:t>
            </a:r>
            <a:r>
              <a:rPr lang="en-US" sz="1600" dirty="0" smtClean="0"/>
              <a:t>() // Empty tuple </a:t>
            </a:r>
            <a:r>
              <a:rPr lang="en-US" sz="1600" dirty="0" smtClean="0">
                <a:sym typeface="Wingdings" panose="05000000000000000000" pitchFamily="2" charset="2"/>
              </a:rPr>
              <a:t></a:t>
            </a:r>
            <a:endParaRPr lang="en-US" sz="1600" dirty="0" smtClean="0"/>
          </a:p>
          <a:p>
            <a:pPr marL="0" indent="0">
              <a:buNone/>
            </a:pPr>
            <a:r>
              <a:rPr lang="en-US" sz="1600" b="1" dirty="0" smtClean="0"/>
              <a:t>	end</a:t>
            </a:r>
          </a:p>
          <a:p>
            <a:pPr marL="0" indent="0">
              <a:buNone/>
            </a:pPr>
            <a:r>
              <a:rPr lang="en-US" sz="1600" dirty="0" smtClean="0"/>
              <a:t>a </a:t>
            </a:r>
            <a:r>
              <a:rPr lang="en-US" sz="1600" b="1" dirty="0" smtClean="0"/>
              <a:t>is</a:t>
            </a:r>
            <a:r>
              <a:rPr lang="en-US" sz="1600" dirty="0" smtClean="0"/>
              <a:t> </a:t>
            </a:r>
            <a:r>
              <a:rPr lang="en-US" sz="1600" dirty="0" err="1" smtClean="0"/>
              <a:t>StandardIO.readReal</a:t>
            </a:r>
            <a:r>
              <a:rPr lang="en-US" sz="1600" dirty="0" smtClean="0"/>
              <a:t> </a:t>
            </a:r>
          </a:p>
          <a:p>
            <a:pPr marL="0" indent="0">
              <a:buNone/>
            </a:pPr>
            <a:r>
              <a:rPr lang="en-US" sz="1600" b="1" dirty="0" smtClean="0"/>
              <a:t>if</a:t>
            </a:r>
            <a:r>
              <a:rPr lang="en-US" sz="1600" dirty="0" smtClean="0"/>
              <a:t> a = 0 </a:t>
            </a:r>
            <a:r>
              <a:rPr lang="en-US" sz="1600" b="1" dirty="0" smtClean="0"/>
              <a:t>then  </a:t>
            </a:r>
            <a:r>
              <a:rPr lang="en-US" sz="1600" dirty="0" err="1" smtClean="0"/>
              <a:t>StandardIO.put</a:t>
            </a:r>
            <a:r>
              <a:rPr lang="en-US" sz="1600" dirty="0" smtClean="0"/>
              <a:t> (“That is not a square equation!!!\n”)  </a:t>
            </a:r>
            <a:r>
              <a:rPr lang="en-US" sz="1600" b="1" dirty="0" smtClean="0"/>
              <a:t>else</a:t>
            </a:r>
          </a:p>
          <a:p>
            <a:pPr marL="0" indent="0">
              <a:buNone/>
            </a:pPr>
            <a:r>
              <a:rPr lang="en-US" sz="1600" dirty="0" smtClean="0"/>
              <a:t>	b </a:t>
            </a:r>
            <a:r>
              <a:rPr lang="en-US" sz="1600" b="1" dirty="0" smtClean="0"/>
              <a:t>is</a:t>
            </a:r>
            <a:r>
              <a:rPr lang="en-US" sz="1600" dirty="0" smtClean="0"/>
              <a:t> </a:t>
            </a:r>
            <a:r>
              <a:rPr lang="en-US" sz="1600" dirty="0" err="1" smtClean="0"/>
              <a:t>StandardIO.readReal</a:t>
            </a:r>
            <a:r>
              <a:rPr lang="en-US" sz="1600" dirty="0" smtClean="0"/>
              <a:t> </a:t>
            </a:r>
            <a:endParaRPr lang="en-US" sz="1600" dirty="0"/>
          </a:p>
          <a:p>
            <a:pPr marL="0" indent="0">
              <a:buNone/>
            </a:pPr>
            <a:r>
              <a:rPr lang="en-US" sz="1600" dirty="0" smtClean="0"/>
              <a:t>	c </a:t>
            </a:r>
            <a:r>
              <a:rPr lang="en-US" sz="1600" b="1" dirty="0"/>
              <a:t>is</a:t>
            </a:r>
            <a:r>
              <a:rPr lang="en-US" sz="1600" dirty="0"/>
              <a:t> </a:t>
            </a:r>
            <a:r>
              <a:rPr lang="en-US" sz="1600" dirty="0" err="1" smtClean="0"/>
              <a:t>StandardIO.readReal</a:t>
            </a:r>
            <a:r>
              <a:rPr lang="en-US" sz="1600" dirty="0" smtClean="0"/>
              <a:t> </a:t>
            </a:r>
            <a:endParaRPr lang="en-US" sz="1600" dirty="0"/>
          </a:p>
          <a:p>
            <a:pPr marL="0" indent="0">
              <a:buNone/>
            </a:pPr>
            <a:r>
              <a:rPr lang="en-US" sz="1600" dirty="0" smtClean="0"/>
              <a:t>	x </a:t>
            </a:r>
            <a:r>
              <a:rPr lang="en-US" sz="1600" b="1" dirty="0"/>
              <a:t>is</a:t>
            </a:r>
            <a:r>
              <a:rPr lang="en-US" sz="1600" dirty="0"/>
              <a:t> </a:t>
            </a:r>
            <a:r>
              <a:rPr lang="en-US" sz="1600" dirty="0" smtClean="0"/>
              <a:t>g (a, b, c)</a:t>
            </a:r>
          </a:p>
          <a:p>
            <a:pPr marL="0" indent="0">
              <a:buNone/>
            </a:pPr>
            <a:r>
              <a:rPr lang="en-US" sz="1600" b="1" dirty="0" smtClean="0"/>
              <a:t>	if</a:t>
            </a:r>
            <a:r>
              <a:rPr lang="en-US" sz="1600" dirty="0" smtClean="0"/>
              <a:t> </a:t>
            </a:r>
            <a:r>
              <a:rPr lang="en-US" sz="1600" dirty="0" err="1" smtClean="0"/>
              <a:t>x.count</a:t>
            </a:r>
            <a:r>
              <a:rPr lang="en-US" sz="1600" dirty="0" smtClean="0"/>
              <a:t> = 2 </a:t>
            </a:r>
            <a:r>
              <a:rPr lang="en-US" sz="1600" b="1" dirty="0" smtClean="0"/>
              <a:t>then</a:t>
            </a:r>
          </a:p>
          <a:p>
            <a:pPr marL="0" indent="0">
              <a:buNone/>
            </a:pPr>
            <a:r>
              <a:rPr lang="en-US" sz="1600" dirty="0"/>
              <a:t>	</a:t>
            </a:r>
            <a:r>
              <a:rPr lang="en-US" sz="1600" dirty="0" smtClean="0"/>
              <a:t>	</a:t>
            </a:r>
            <a:r>
              <a:rPr lang="en-US" sz="1600" dirty="0" err="1" smtClean="0"/>
              <a:t>StandardIO.put</a:t>
            </a:r>
            <a:r>
              <a:rPr lang="en-US" sz="1600" dirty="0" smtClean="0"/>
              <a:t> (“X1= ”, x [1], “\n”, “X2 = ”, x[2], “\n”)</a:t>
            </a:r>
          </a:p>
          <a:p>
            <a:pPr marL="0" indent="0">
              <a:buNone/>
            </a:pPr>
            <a:r>
              <a:rPr lang="en-US" sz="1600" b="1" dirty="0" smtClean="0"/>
              <a:t>	else</a:t>
            </a:r>
          </a:p>
          <a:p>
            <a:pPr marL="0" indent="0">
              <a:buNone/>
            </a:pPr>
            <a:r>
              <a:rPr lang="en-US" sz="1600" dirty="0"/>
              <a:t>	</a:t>
            </a:r>
            <a:r>
              <a:rPr lang="en-US" sz="1600" dirty="0" smtClean="0"/>
              <a:t>	</a:t>
            </a:r>
            <a:r>
              <a:rPr lang="en-US" sz="1600" dirty="0" err="1" smtClean="0"/>
              <a:t>StandardIO.put</a:t>
            </a:r>
            <a:r>
              <a:rPr lang="en-US" sz="1600" dirty="0" smtClean="0"/>
              <a:t> (“Equation with coefficients a= ”, a, “, b = ”, b, “, c = ”, 			c, “ has no valid square equation roots”)</a:t>
            </a:r>
            <a:endParaRPr lang="en-US" sz="1600" dirty="0"/>
          </a:p>
          <a:p>
            <a:pPr marL="0" indent="0">
              <a:buNone/>
            </a:pPr>
            <a:r>
              <a:rPr lang="en-US" sz="1600" b="1" dirty="0" smtClean="0"/>
              <a:t>	end</a:t>
            </a:r>
          </a:p>
          <a:p>
            <a:pPr marL="0" indent="0">
              <a:buNone/>
            </a:pPr>
            <a:r>
              <a:rPr lang="en-US" sz="1600" b="1" dirty="0" smtClean="0"/>
              <a:t>end</a:t>
            </a:r>
            <a:endParaRPr lang="en-US" sz="18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Routine </a:t>
            </a:r>
            <a:r>
              <a:rPr lang="en-US" dirty="0" smtClean="0">
                <a:solidFill>
                  <a:schemeClr val="tx1"/>
                </a:solidFill>
              </a:rPr>
              <a:t>types - example</a:t>
            </a:r>
            <a:endParaRPr lang="en-US" dirty="0">
              <a:solidFill>
                <a:schemeClr val="tx1"/>
              </a:solidFill>
            </a:endParaRPr>
          </a:p>
        </p:txBody>
      </p:sp>
    </p:spTree>
    <p:extLst>
      <p:ext uri="{BB962C8B-B14F-4D97-AF65-F5344CB8AC3E}">
        <p14:creationId xmlns:p14="http://schemas.microsoft.com/office/powerpoint/2010/main" val="41722060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normAutofit lnSpcReduction="10000"/>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a:t>
            </a:r>
            <a:r>
              <a:rPr lang="en-US" dirty="0" smtClean="0"/>
              <a:t>Null- </a:t>
            </a:r>
            <a:r>
              <a:rPr lang="en-US" dirty="0" err="1" smtClean="0"/>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- 3 </a:t>
            </a:r>
            <a:r>
              <a:rPr lang="en-US" dirty="0"/>
              <a:t>in 1 </a:t>
            </a:r>
            <a:r>
              <a:rPr lang="en-US" dirty="0" smtClean="0"/>
              <a:t>concept – modules, classes and types together</a:t>
            </a:r>
            <a:r>
              <a:rPr lang="en-US" dirty="0"/>
              <a:t>.</a:t>
            </a:r>
          </a:p>
          <a:p>
            <a:pPr marL="0" indent="0">
              <a:buNone/>
            </a:pPr>
            <a:endParaRPr lang="ru-RU" dirty="0"/>
          </a:p>
          <a:p>
            <a:endParaRPr lang="en-US" dirty="0"/>
          </a:p>
        </p:txBody>
      </p:sp>
      <p:sp>
        <p:nvSpPr>
          <p:cNvPr id="3" name="Title 2"/>
          <p:cNvSpPr>
            <a:spLocks noGrp="1"/>
          </p:cNvSpPr>
          <p:nvPr>
            <p:ph type="title"/>
          </p:nvPr>
        </p:nvSpPr>
        <p:spPr/>
        <p:txBody>
          <a:bodyPr/>
          <a:lstStyle/>
          <a:p>
            <a:r>
              <a:rPr lang="en-US" dirty="0" smtClean="0"/>
              <a:t>Unique topics</a:t>
            </a:r>
            <a:endParaRPr lang="en-US" dirty="0"/>
          </a:p>
        </p:txBody>
      </p:sp>
    </p:spTree>
    <p:extLst>
      <p:ext uri="{BB962C8B-B14F-4D97-AF65-F5344CB8AC3E}">
        <p14:creationId xmlns:p14="http://schemas.microsoft.com/office/powerpoint/2010/main" val="645732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024467"/>
          </a:xfrm>
        </p:spPr>
        <p:txBody>
          <a:bodyPr/>
          <a:lstStyle/>
          <a:p>
            <a:r>
              <a:rPr lang="ru-RU" dirty="0" err="1"/>
              <a:t>Мультитипы</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991894392"/>
              </p:ext>
            </p:extLst>
          </p:nvPr>
        </p:nvGraphicFramePr>
        <p:xfrm>
          <a:off x="85725" y="914400"/>
          <a:ext cx="8934450" cy="574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003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225" y="-152400"/>
            <a:ext cx="4762500" cy="1024467"/>
          </a:xfrm>
        </p:spPr>
        <p:txBody>
          <a:bodyPr>
            <a:normAutofit fontScale="90000"/>
          </a:bodyPr>
          <a:lstStyle/>
          <a:p>
            <a:r>
              <a:rPr lang="ru-RU" dirty="0" err="1" smtClean="0"/>
              <a:t>Мультитипы</a:t>
            </a:r>
            <a:r>
              <a:rPr lang="ru-RU" dirty="0" smtClean="0"/>
              <a:t> (Пример)</a:t>
            </a:r>
            <a:endParaRPr lang="en-US" dirty="0"/>
          </a:p>
        </p:txBody>
      </p:sp>
      <p:sp>
        <p:nvSpPr>
          <p:cNvPr id="3" name="Content Placeholder 2"/>
          <p:cNvSpPr>
            <a:spLocks noGrp="1"/>
          </p:cNvSpPr>
          <p:nvPr>
            <p:ph sz="quarter" idx="1"/>
          </p:nvPr>
        </p:nvSpPr>
        <p:spPr>
          <a:xfrm>
            <a:off x="85725" y="711199"/>
            <a:ext cx="9058275" cy="6007101"/>
          </a:xfrm>
        </p:spPr>
        <p:txBody>
          <a:bodyPr>
            <a:normAutofit fontScale="92500" lnSpcReduction="10000"/>
          </a:bodyPr>
          <a:lstStyle/>
          <a:p>
            <a:pPr>
              <a:buFont typeface="Wingdings" panose="05000000000000000000" pitchFamily="2" charset="2"/>
              <a:buChar char="Ø"/>
            </a:pPr>
            <a:r>
              <a:rPr lang="en-US" dirty="0"/>
              <a:t>number</a:t>
            </a:r>
            <a:r>
              <a:rPr lang="ru-RU" dirty="0"/>
              <a:t>: </a:t>
            </a:r>
            <a:r>
              <a:rPr lang="en-US" dirty="0"/>
              <a:t>Integer</a:t>
            </a:r>
            <a:r>
              <a:rPr lang="ru-RU" dirty="0"/>
              <a:t> | </a:t>
            </a:r>
            <a:r>
              <a:rPr lang="en-US" dirty="0"/>
              <a:t>Real</a:t>
            </a:r>
            <a:r>
              <a:rPr lang="ru-RU" dirty="0"/>
              <a:t> | </a:t>
            </a:r>
            <a:r>
              <a:rPr lang="en-US" dirty="0"/>
              <a:t>Double</a:t>
            </a:r>
            <a:r>
              <a:rPr lang="ru-RU" dirty="0"/>
              <a:t> </a:t>
            </a:r>
            <a:r>
              <a:rPr lang="en-US" dirty="0"/>
              <a:t>/*</a:t>
            </a:r>
            <a:r>
              <a:rPr lang="ru-RU" dirty="0"/>
              <a:t>Таким образом, атрибуту </a:t>
            </a:r>
            <a:r>
              <a:rPr lang="en-US" dirty="0"/>
              <a:t>number</a:t>
            </a:r>
            <a:r>
              <a:rPr lang="ru-RU" dirty="0"/>
              <a:t> можно присваивать сущности типов </a:t>
            </a:r>
            <a:r>
              <a:rPr lang="en-US" dirty="0"/>
              <a:t>Integer</a:t>
            </a:r>
            <a:r>
              <a:rPr lang="ru-RU" dirty="0"/>
              <a:t>, </a:t>
            </a:r>
            <a:r>
              <a:rPr lang="en-US" dirty="0"/>
              <a:t>Real</a:t>
            </a:r>
            <a:r>
              <a:rPr lang="ru-RU" dirty="0"/>
              <a:t>, </a:t>
            </a:r>
            <a:r>
              <a:rPr lang="en-US" dirty="0"/>
              <a:t>Double</a:t>
            </a:r>
            <a:r>
              <a:rPr lang="ru-RU" dirty="0"/>
              <a:t> или их наследников. Соответственно, можно обращаться к тем свойствам </a:t>
            </a:r>
            <a:r>
              <a:rPr lang="ru-RU" dirty="0" err="1"/>
              <a:t>мультитипа</a:t>
            </a:r>
            <a:r>
              <a:rPr lang="ru-RU" dirty="0"/>
              <a:t>, которые присутствуют во всех трех типах.</a:t>
            </a:r>
            <a:r>
              <a:rPr lang="en-US" dirty="0"/>
              <a:t>*/</a:t>
            </a:r>
            <a:endParaRPr lang="ru-RU" dirty="0"/>
          </a:p>
          <a:p>
            <a:pPr>
              <a:buFont typeface="Wingdings" panose="05000000000000000000" pitchFamily="2" charset="2"/>
              <a:buChar char="Ø"/>
            </a:pPr>
            <a:r>
              <a:rPr lang="en-US" dirty="0"/>
              <a:t>number</a:t>
            </a:r>
            <a:r>
              <a:rPr lang="ru-RU" dirty="0"/>
              <a:t> := </a:t>
            </a:r>
            <a:r>
              <a:rPr lang="en-US" dirty="0"/>
              <a:t>number</a:t>
            </a:r>
            <a:r>
              <a:rPr lang="ru-RU" dirty="0"/>
              <a:t>1 + </a:t>
            </a:r>
            <a:r>
              <a:rPr lang="en-US" dirty="0"/>
              <a:t>number</a:t>
            </a:r>
            <a:r>
              <a:rPr lang="ru-RU" dirty="0"/>
              <a:t>2</a:t>
            </a:r>
            <a:endParaRPr lang="en-US" dirty="0"/>
          </a:p>
          <a:p>
            <a:pPr>
              <a:buFont typeface="Wingdings" panose="05000000000000000000" pitchFamily="2" charset="2"/>
              <a:buChar char="Ø"/>
            </a:pPr>
            <a:r>
              <a:rPr lang="en-US" dirty="0" smtClean="0"/>
              <a:t>/*</a:t>
            </a:r>
            <a:r>
              <a:rPr lang="ru-RU" dirty="0" smtClean="0"/>
              <a:t>Т.е. свойство </a:t>
            </a:r>
            <a:r>
              <a:rPr lang="ru-RU" dirty="0"/>
              <a:t>сложения, которое обозначается инфиксной операцией +, должно присутствовать в типах </a:t>
            </a:r>
            <a:r>
              <a:rPr lang="en-US" dirty="0"/>
              <a:t>Integer</a:t>
            </a:r>
            <a:r>
              <a:rPr lang="ru-RU" dirty="0"/>
              <a:t>, </a:t>
            </a:r>
            <a:r>
              <a:rPr lang="en-US" dirty="0"/>
              <a:t>Real</a:t>
            </a:r>
            <a:r>
              <a:rPr lang="ru-RU" dirty="0"/>
              <a:t> и </a:t>
            </a:r>
            <a:r>
              <a:rPr lang="en-US" dirty="0"/>
              <a:t>Double</a:t>
            </a:r>
            <a:r>
              <a:rPr lang="ru-RU" dirty="0"/>
              <a:t>. Кроме того, вызов вида </a:t>
            </a:r>
            <a:r>
              <a:rPr lang="en-US" dirty="0"/>
              <a:t>number</a:t>
            </a:r>
            <a:r>
              <a:rPr lang="ru-RU" dirty="0"/>
              <a:t>.+(</a:t>
            </a:r>
            <a:r>
              <a:rPr lang="en-US" dirty="0"/>
              <a:t>number</a:t>
            </a:r>
            <a:r>
              <a:rPr lang="ru-RU" dirty="0"/>
              <a:t>) должен быть правильным для всех видов сочетаний </a:t>
            </a:r>
            <a:r>
              <a:rPr lang="en-US" dirty="0"/>
              <a:t>Integer</a:t>
            </a:r>
            <a:r>
              <a:rPr lang="ru-RU" dirty="0"/>
              <a:t>.+(</a:t>
            </a:r>
            <a:r>
              <a:rPr lang="en-US" dirty="0"/>
              <a:t>Integer</a:t>
            </a:r>
            <a:r>
              <a:rPr lang="ru-RU" dirty="0"/>
              <a:t>), </a:t>
            </a:r>
            <a:r>
              <a:rPr lang="en-US" dirty="0"/>
              <a:t>Real</a:t>
            </a:r>
            <a:r>
              <a:rPr lang="ru-RU" dirty="0"/>
              <a:t>.+(</a:t>
            </a:r>
            <a:r>
              <a:rPr lang="en-US" dirty="0"/>
              <a:t>Real</a:t>
            </a:r>
            <a:r>
              <a:rPr lang="ru-RU" dirty="0"/>
              <a:t>) и </a:t>
            </a:r>
            <a:r>
              <a:rPr lang="en-US" dirty="0"/>
              <a:t>Double</a:t>
            </a:r>
            <a:r>
              <a:rPr lang="ru-RU" dirty="0"/>
              <a:t>.+(</a:t>
            </a:r>
            <a:r>
              <a:rPr lang="en-US" dirty="0"/>
              <a:t>Double</a:t>
            </a:r>
            <a:r>
              <a:rPr lang="ru-RU" dirty="0" smtClean="0"/>
              <a:t>).</a:t>
            </a:r>
            <a:r>
              <a:rPr lang="en-US" dirty="0" smtClean="0"/>
              <a:t>*/</a:t>
            </a:r>
            <a:endParaRPr lang="ru-RU" dirty="0"/>
          </a:p>
          <a:p>
            <a:pPr marL="0" indent="0">
              <a:buNone/>
            </a:pPr>
            <a:endParaRPr lang="en-US" dirty="0"/>
          </a:p>
        </p:txBody>
      </p:sp>
    </p:spTree>
    <p:extLst>
      <p:ext uri="{BB962C8B-B14F-4D97-AF65-F5344CB8AC3E}">
        <p14:creationId xmlns:p14="http://schemas.microsoft.com/office/powerpoint/2010/main" val="73551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Multi-types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fontScale="92500" lnSpcReduction="20000"/>
          </a:bodyPr>
          <a:lstStyle/>
          <a:p>
            <a:endParaRPr lang="ru-RU" sz="1600" dirty="0"/>
          </a:p>
          <a:p>
            <a:r>
              <a:rPr lang="en-US" sz="1600" dirty="0" smtClean="0"/>
              <a:t>Fur</a:t>
            </a:r>
          </a:p>
          <a:p>
            <a:pPr>
              <a:buNone/>
            </a:pPr>
            <a:r>
              <a:rPr lang="en-US" sz="1600" dirty="0">
                <a:solidFill>
                  <a:srgbClr val="0000FF"/>
                </a:solidFill>
                <a:latin typeface="Lucida Console" pitchFamily="49" charset="0"/>
              </a:rPr>
              <a:t>number</a:t>
            </a:r>
            <a:r>
              <a:rPr lang="ru-RU" sz="1600" dirty="0">
                <a:solidFill>
                  <a:srgbClr val="0000FF"/>
                </a:solidFill>
                <a:latin typeface="Lucida Console" pitchFamily="49" charset="0"/>
              </a:rPr>
              <a:t>: </a:t>
            </a:r>
            <a:r>
              <a:rPr lang="en-US" sz="1600" dirty="0">
                <a:solidFill>
                  <a:srgbClr val="0000FF"/>
                </a:solidFill>
                <a:latin typeface="Lucida Console" pitchFamily="49" charset="0"/>
              </a:rPr>
              <a:t>Integer</a:t>
            </a:r>
            <a:r>
              <a:rPr lang="ru-RU" sz="1600" dirty="0">
                <a:solidFill>
                  <a:srgbClr val="0000FF"/>
                </a:solidFill>
                <a:latin typeface="Lucida Console" pitchFamily="49" charset="0"/>
              </a:rPr>
              <a:t> | </a:t>
            </a:r>
            <a:r>
              <a:rPr lang="en-US" sz="1600" dirty="0">
                <a:solidFill>
                  <a:srgbClr val="0000FF"/>
                </a:solidFill>
                <a:latin typeface="Lucida Console" pitchFamily="49" charset="0"/>
              </a:rPr>
              <a:t>Real</a:t>
            </a:r>
            <a:r>
              <a:rPr lang="ru-RU" sz="1600" dirty="0">
                <a:solidFill>
                  <a:srgbClr val="0000FF"/>
                </a:solidFill>
                <a:latin typeface="Lucida Console" pitchFamily="49" charset="0"/>
              </a:rPr>
              <a:t> | </a:t>
            </a:r>
            <a:r>
              <a:rPr lang="en-US" sz="1600" dirty="0" err="1">
                <a:solidFill>
                  <a:srgbClr val="0000FF"/>
                </a:solidFill>
                <a:latin typeface="Lucida Console" pitchFamily="49" charset="0"/>
              </a:rPr>
              <a:t>myType</a:t>
            </a:r>
            <a:endParaRPr lang="ru-RU" sz="1600" dirty="0">
              <a:solidFill>
                <a:srgbClr val="0000FF"/>
              </a:solidFill>
              <a:latin typeface="Lucida Console" pitchFamily="49" charset="0"/>
            </a:endParaRPr>
          </a:p>
          <a:p>
            <a:pPr>
              <a:buNone/>
            </a:pPr>
            <a:r>
              <a:rPr lang="ru-RU" sz="1600" dirty="0">
                <a:solidFill>
                  <a:srgbClr val="0000FF"/>
                </a:solidFill>
                <a:latin typeface="Lucida Console" pitchFamily="49" charset="0"/>
              </a:rPr>
              <a:t>  </a:t>
            </a:r>
            <a:r>
              <a:rPr lang="ru-RU" sz="1600" dirty="0">
                <a:latin typeface="Arial" pitchFamily="34" charset="0"/>
                <a:cs typeface="Arial" pitchFamily="34" charset="0"/>
              </a:rPr>
              <a:t>Атрибуту </a:t>
            </a:r>
            <a:r>
              <a:rPr lang="en-US" sz="1600" dirty="0">
                <a:solidFill>
                  <a:srgbClr val="0000FF"/>
                </a:solidFill>
                <a:latin typeface="Lucida Console" pitchFamily="49" charset="0"/>
                <a:cs typeface="Arial" pitchFamily="34" charset="0"/>
              </a:rPr>
              <a:t>number</a:t>
            </a:r>
            <a:r>
              <a:rPr lang="ru-RU" sz="1600" dirty="0">
                <a:latin typeface="Arial" pitchFamily="34" charset="0"/>
                <a:cs typeface="Arial" pitchFamily="34" charset="0"/>
              </a:rPr>
              <a:t> можно присваивать сущности типов </a:t>
            </a:r>
            <a:r>
              <a:rPr lang="en-US" sz="1600" dirty="0">
                <a:solidFill>
                  <a:srgbClr val="0000FF"/>
                </a:solidFill>
                <a:latin typeface="Lucida Console" pitchFamily="49" charset="0"/>
                <a:cs typeface="Arial" pitchFamily="34" charset="0"/>
              </a:rPr>
              <a:t>Integer</a:t>
            </a:r>
            <a:r>
              <a:rPr lang="ru-RU" sz="1600" dirty="0">
                <a:latin typeface="Arial" pitchFamily="34" charset="0"/>
                <a:cs typeface="Arial" pitchFamily="34" charset="0"/>
              </a:rPr>
              <a:t>, </a:t>
            </a:r>
            <a:r>
              <a:rPr lang="en-US" sz="1600" dirty="0">
                <a:solidFill>
                  <a:srgbClr val="0000FF"/>
                </a:solidFill>
                <a:latin typeface="Lucida Console" pitchFamily="49" charset="0"/>
                <a:cs typeface="Arial" pitchFamily="34" charset="0"/>
              </a:rPr>
              <a:t>Real</a:t>
            </a:r>
            <a:r>
              <a:rPr lang="ru-RU" sz="1600" dirty="0">
                <a:latin typeface="Arial" pitchFamily="34" charset="0"/>
                <a:cs typeface="Arial" pitchFamily="34" charset="0"/>
              </a:rPr>
              <a:t>, </a:t>
            </a:r>
            <a:r>
              <a:rPr lang="en-US" sz="1600" dirty="0" err="1">
                <a:solidFill>
                  <a:srgbClr val="0000FF"/>
                </a:solidFill>
                <a:latin typeface="Lucida Console" pitchFamily="49" charset="0"/>
                <a:cs typeface="Arial" pitchFamily="34" charset="0"/>
              </a:rPr>
              <a:t>myType</a:t>
            </a:r>
            <a:r>
              <a:rPr lang="en-US" sz="1600" dirty="0">
                <a:latin typeface="Arial" pitchFamily="34" charset="0"/>
                <a:cs typeface="Arial" pitchFamily="34" charset="0"/>
              </a:rPr>
              <a:t> </a:t>
            </a:r>
            <a:r>
              <a:rPr lang="ru-RU" sz="1600" dirty="0">
                <a:latin typeface="Arial" pitchFamily="34" charset="0"/>
                <a:cs typeface="Arial" pitchFamily="34" charset="0"/>
              </a:rPr>
              <a:t>или их наследников. Соответственно, можно обращаться к тем свойствам мультитипа, которые </a:t>
            </a:r>
            <a:r>
              <a:rPr lang="ru-RU" sz="1600" i="1" dirty="0">
                <a:latin typeface="Arial" pitchFamily="34" charset="0"/>
                <a:cs typeface="Arial" pitchFamily="34" charset="0"/>
              </a:rPr>
              <a:t>присутствуют</a:t>
            </a:r>
            <a:r>
              <a:rPr lang="ru-RU" sz="1600" dirty="0">
                <a:latin typeface="Arial" pitchFamily="34" charset="0"/>
                <a:cs typeface="Arial" pitchFamily="34" charset="0"/>
              </a:rPr>
              <a:t> во всех трех типах.</a:t>
            </a:r>
          </a:p>
          <a:p>
            <a:pPr>
              <a:buNone/>
            </a:pPr>
            <a:endParaRPr lang="ru-RU" sz="1600" dirty="0">
              <a:latin typeface="Arial" pitchFamily="34" charset="0"/>
              <a:cs typeface="Arial" pitchFamily="34" charset="0"/>
            </a:endParaRPr>
          </a:p>
          <a:p>
            <a:pPr>
              <a:buNone/>
            </a:pPr>
            <a:r>
              <a:rPr lang="en-US" sz="1600" dirty="0">
                <a:solidFill>
                  <a:srgbClr val="0000FF"/>
                </a:solidFill>
                <a:latin typeface="Lucida Console" pitchFamily="49" charset="0"/>
              </a:rPr>
              <a:t>number</a:t>
            </a:r>
            <a:r>
              <a:rPr lang="ru-RU" sz="1600" dirty="0">
                <a:solidFill>
                  <a:srgbClr val="0000FF"/>
                </a:solidFill>
                <a:latin typeface="Lucida Console" pitchFamily="49" charset="0"/>
              </a:rPr>
              <a:t> := </a:t>
            </a:r>
            <a:r>
              <a:rPr lang="en-US" sz="1600" dirty="0">
                <a:solidFill>
                  <a:srgbClr val="0000FF"/>
                </a:solidFill>
                <a:latin typeface="Lucida Console" pitchFamily="49" charset="0"/>
              </a:rPr>
              <a:t>number</a:t>
            </a:r>
            <a:r>
              <a:rPr lang="ru-RU" sz="1600" dirty="0">
                <a:solidFill>
                  <a:srgbClr val="0000FF"/>
                </a:solidFill>
                <a:latin typeface="Lucida Console" pitchFamily="49" charset="0"/>
              </a:rPr>
              <a:t>1 + </a:t>
            </a:r>
            <a:r>
              <a:rPr lang="en-US" sz="1600" dirty="0">
                <a:solidFill>
                  <a:srgbClr val="0000FF"/>
                </a:solidFill>
                <a:latin typeface="Lucida Console" pitchFamily="49" charset="0"/>
              </a:rPr>
              <a:t>number</a:t>
            </a:r>
            <a:r>
              <a:rPr lang="ru-RU" sz="1600" dirty="0">
                <a:solidFill>
                  <a:srgbClr val="0000FF"/>
                </a:solidFill>
                <a:latin typeface="Lucida Console" pitchFamily="49" charset="0"/>
              </a:rPr>
              <a:t>2</a:t>
            </a:r>
            <a:endParaRPr lang="en-US" sz="1600" dirty="0">
              <a:solidFill>
                <a:srgbClr val="0000FF"/>
              </a:solidFill>
              <a:latin typeface="Lucida Console" pitchFamily="49" charset="0"/>
            </a:endParaRPr>
          </a:p>
          <a:p>
            <a:pPr>
              <a:buNone/>
            </a:pPr>
            <a:r>
              <a:rPr lang="ru-RU" sz="1600" dirty="0">
                <a:solidFill>
                  <a:srgbClr val="0000FF"/>
                </a:solidFill>
                <a:latin typeface="Lucida Console" pitchFamily="49" charset="0"/>
              </a:rPr>
              <a:t>  </a:t>
            </a:r>
            <a:r>
              <a:rPr lang="ru-RU" sz="1600" dirty="0">
                <a:latin typeface="Arial" pitchFamily="34" charset="0"/>
                <a:cs typeface="Arial" pitchFamily="34" charset="0"/>
              </a:rPr>
              <a:t>Свойство сложения, которое обозначается инфиксной операцией </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должно присутствовать во всех типах, образующих мультитип.</a:t>
            </a:r>
            <a:br>
              <a:rPr lang="ru-RU" sz="1600" dirty="0">
                <a:latin typeface="Arial" pitchFamily="34" charset="0"/>
                <a:cs typeface="Arial" pitchFamily="34" charset="0"/>
              </a:rPr>
            </a:br>
            <a:r>
              <a:rPr lang="ru-RU" sz="1600" dirty="0">
                <a:latin typeface="Arial" pitchFamily="34" charset="0"/>
                <a:cs typeface="Arial" pitchFamily="34" charset="0"/>
              </a:rPr>
              <a:t>Кроме того, вызов вида </a:t>
            </a:r>
            <a:r>
              <a:rPr lang="en-US" sz="1600" dirty="0">
                <a:solidFill>
                  <a:srgbClr val="0000FF"/>
                </a:solidFill>
                <a:latin typeface="Lucida Console" pitchFamily="49" charset="0"/>
                <a:cs typeface="Arial" pitchFamily="34" charset="0"/>
              </a:rPr>
              <a:t>number</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number</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должен быть правильным</a:t>
            </a:r>
            <a:br>
              <a:rPr lang="ru-RU" sz="1600" dirty="0">
                <a:latin typeface="Arial" pitchFamily="34" charset="0"/>
                <a:cs typeface="Arial" pitchFamily="34" charset="0"/>
              </a:rPr>
            </a:br>
            <a:r>
              <a:rPr lang="ru-RU" sz="1600" dirty="0">
                <a:latin typeface="Arial" pitchFamily="34" charset="0"/>
                <a:cs typeface="Arial" pitchFamily="34" charset="0"/>
              </a:rPr>
              <a:t>для всех видов сочетаний </a:t>
            </a:r>
            <a:r>
              <a:rPr lang="en-US" sz="1600" dirty="0">
                <a:solidFill>
                  <a:srgbClr val="0000FF"/>
                </a:solidFill>
                <a:latin typeface="Lucida Console" pitchFamily="49" charset="0"/>
                <a:cs typeface="Arial" pitchFamily="34" charset="0"/>
              </a:rPr>
              <a:t>Integer</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Integer</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a:t>
            </a:r>
            <a:r>
              <a:rPr lang="en-US" sz="1600" dirty="0">
                <a:solidFill>
                  <a:srgbClr val="0000FF"/>
                </a:solidFill>
                <a:latin typeface="Lucida Console" pitchFamily="49" charset="0"/>
                <a:cs typeface="Arial" pitchFamily="34" charset="0"/>
              </a:rPr>
              <a:t>Real</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Real</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и </a:t>
            </a:r>
            <a:r>
              <a:rPr lang="en-US" sz="1600" dirty="0" err="1">
                <a:solidFill>
                  <a:srgbClr val="0000FF"/>
                </a:solidFill>
                <a:latin typeface="Lucida Console" pitchFamily="49" charset="0"/>
                <a:cs typeface="Arial" pitchFamily="34" charset="0"/>
              </a:rPr>
              <a:t>myType</a:t>
            </a:r>
            <a:r>
              <a:rPr lang="ru-RU" sz="1600" dirty="0">
                <a:solidFill>
                  <a:srgbClr val="0000FF"/>
                </a:solidFill>
                <a:latin typeface="Lucida Console" pitchFamily="49" charset="0"/>
                <a:cs typeface="Arial" pitchFamily="34" charset="0"/>
              </a:rPr>
              <a:t>.+(</a:t>
            </a:r>
            <a:r>
              <a:rPr lang="en-US" sz="1600" dirty="0" err="1">
                <a:solidFill>
                  <a:srgbClr val="0000FF"/>
                </a:solidFill>
                <a:latin typeface="Lucida Console" pitchFamily="49" charset="0"/>
                <a:cs typeface="Arial" pitchFamily="34" charset="0"/>
              </a:rPr>
              <a:t>myType</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a:t>
            </a:r>
            <a:endParaRPr lang="en-US" sz="1600" dirty="0">
              <a:latin typeface="Arial" pitchFamily="34" charset="0"/>
              <a:cs typeface="Arial" pitchFamily="34" charset="0"/>
            </a:endParaRPr>
          </a:p>
          <a:p>
            <a:r>
              <a:rPr lang="en-US" sz="1600" dirty="0" err="1" smtClean="0"/>
              <a:t>ther</a:t>
            </a:r>
            <a:r>
              <a:rPr lang="en-US" sz="1600" dirty="0" smtClean="0"/>
              <a:t> generalization of inheritance</a:t>
            </a:r>
          </a:p>
        </p:txBody>
      </p:sp>
      <p:sp>
        <p:nvSpPr>
          <p:cNvPr id="4" name="Объект 3"/>
          <p:cNvSpPr>
            <a:spLocks noGrp="1"/>
          </p:cNvSpPr>
          <p:nvPr>
            <p:ph sz="quarter" idx="2"/>
          </p:nvPr>
        </p:nvSpPr>
        <p:spPr>
          <a:xfrm>
            <a:off x="3733800" y="609600"/>
            <a:ext cx="4953000" cy="5277757"/>
          </a:xfrm>
        </p:spPr>
        <p:txBody>
          <a:bodyPr>
            <a:normAutofit fontScale="92500" lnSpcReduction="20000"/>
          </a:bodyPr>
          <a:lstStyle/>
          <a:p>
            <a:pPr marL="0" indent="0">
              <a:buNone/>
            </a:pPr>
            <a:r>
              <a:rPr lang="en-US" sz="1600" dirty="0" smtClean="0">
                <a:solidFill>
                  <a:srgbClr val="0000FF"/>
                </a:solidFill>
                <a:latin typeface="Lucida Console" pitchFamily="49" charset="0"/>
              </a:rPr>
              <a:t>// Example ///</a:t>
            </a:r>
          </a:p>
          <a:p>
            <a:pPr marL="0" indent="0">
              <a:buNone/>
            </a:pP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1, a2: Integer | Real | String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a1 := a1 + a2</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1 := “string”</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a1 := a1 + a2</a:t>
            </a:r>
          </a:p>
        </p:txBody>
      </p:sp>
      <p:sp>
        <p:nvSpPr>
          <p:cNvPr id="18" name="TextBox 17"/>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8</a:t>
            </a:r>
          </a:p>
        </p:txBody>
      </p:sp>
      <p:sp>
        <p:nvSpPr>
          <p:cNvPr id="6" name="Rounded Rectangle 5"/>
          <p:cNvSpPr/>
          <p:nvPr/>
        </p:nvSpPr>
        <p:spPr>
          <a:xfrm>
            <a:off x="3733800" y="2541813"/>
            <a:ext cx="4354287" cy="334554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Проблема</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Пусть имеются две или более сущности разных</a:t>
            </a:r>
            <a:r>
              <a:rPr lang="en-US" dirty="0">
                <a:latin typeface="Arial" pitchFamily="34" charset="0"/>
                <a:cs typeface="Arial" pitchFamily="34" charset="0"/>
              </a:rPr>
              <a:t> (</a:t>
            </a:r>
            <a:r>
              <a:rPr lang="ru-RU" dirty="0">
                <a:latin typeface="Arial" pitchFamily="34" charset="0"/>
                <a:cs typeface="Arial" pitchFamily="34" charset="0"/>
              </a:rPr>
              <a:t>не конформных друг другу</a:t>
            </a:r>
            <a:r>
              <a:rPr lang="en-US" dirty="0">
                <a:latin typeface="Arial" pitchFamily="34" charset="0"/>
                <a:cs typeface="Arial" pitchFamily="34" charset="0"/>
              </a:rPr>
              <a:t>)</a:t>
            </a:r>
            <a:r>
              <a:rPr lang="ru-RU" dirty="0">
                <a:latin typeface="Arial" pitchFamily="34" charset="0"/>
                <a:cs typeface="Arial" pitchFamily="34" charset="0"/>
              </a:rPr>
              <a:t> типов, с общими свойствами (</a:t>
            </a:r>
            <a:r>
              <a:rPr lang="en-US" dirty="0">
                <a:latin typeface="Arial" pitchFamily="34" charset="0"/>
                <a:cs typeface="Arial" pitchFamily="34" charset="0"/>
              </a:rPr>
              <a:t>features</a:t>
            </a:r>
            <a:r>
              <a:rPr lang="ru-RU" dirty="0">
                <a:latin typeface="Arial" pitchFamily="34" charset="0"/>
                <a:cs typeface="Arial" pitchFamily="34" charset="0"/>
              </a:rPr>
              <a:t>).</a:t>
            </a:r>
          </a:p>
          <a:p>
            <a:pPr lvl="1">
              <a:spcAft>
                <a:spcPts val="1200"/>
              </a:spcAft>
            </a:pPr>
            <a:r>
              <a:rPr lang="ru-RU" dirty="0">
                <a:latin typeface="Arial" pitchFamily="34" charset="0"/>
                <a:cs typeface="Arial" pitchFamily="34" charset="0"/>
              </a:rPr>
              <a:t>Как написать общий код для работы с этими свойствами,</a:t>
            </a:r>
            <a:br>
              <a:rPr lang="ru-RU" dirty="0">
                <a:latin typeface="Arial" pitchFamily="34" charset="0"/>
                <a:cs typeface="Arial" pitchFamily="34" charset="0"/>
              </a:rPr>
            </a:br>
            <a:r>
              <a:rPr lang="ru-RU" dirty="0">
                <a:latin typeface="Arial" pitchFamily="34" charset="0"/>
                <a:cs typeface="Arial" pitchFamily="34" charset="0"/>
              </a:rPr>
              <a:t>не вводя общего родителя (базового класса)</a:t>
            </a:r>
            <a:r>
              <a:rPr lang="en-US" dirty="0">
                <a:latin typeface="Arial" pitchFamily="34" charset="0"/>
                <a:cs typeface="Arial" pitchFamily="34" charset="0"/>
              </a:rPr>
              <a:t>?</a:t>
            </a:r>
            <a:endParaRPr lang="ru-RU" dirty="0">
              <a:latin typeface="Arial" pitchFamily="34" charset="0"/>
              <a:cs typeface="Arial" pitchFamily="34" charset="0"/>
            </a:endParaRPr>
          </a:p>
        </p:txBody>
      </p:sp>
      <p:sp>
        <p:nvSpPr>
          <p:cNvPr id="7" name="Rounded Rectangle 6"/>
          <p:cNvSpPr/>
          <p:nvPr/>
        </p:nvSpPr>
        <p:spPr>
          <a:xfrm>
            <a:off x="4086581" y="4056744"/>
            <a:ext cx="4920343" cy="2627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Решение</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Понятие </a:t>
            </a:r>
            <a:r>
              <a:rPr lang="ru-RU" b="1" u="sng" dirty="0">
                <a:latin typeface="Arial" pitchFamily="34" charset="0"/>
                <a:cs typeface="Arial" pitchFamily="34" charset="0"/>
              </a:rPr>
              <a:t>мультитипа</a:t>
            </a:r>
          </a:p>
          <a:p>
            <a:pPr>
              <a:spcAft>
                <a:spcPts val="1200"/>
              </a:spcAft>
            </a:pPr>
            <a:r>
              <a:rPr lang="ru-RU" dirty="0">
                <a:latin typeface="Arial" pitchFamily="34" charset="0"/>
                <a:cs typeface="Arial" pitchFamily="34" charset="0"/>
              </a:rPr>
              <a:t>Введение в язык этого понятия вместе</a:t>
            </a:r>
            <a:br>
              <a:rPr lang="ru-RU" dirty="0">
                <a:latin typeface="Arial" pitchFamily="34" charset="0"/>
                <a:cs typeface="Arial" pitchFamily="34" charset="0"/>
              </a:rPr>
            </a:br>
            <a:r>
              <a:rPr lang="ru-RU" dirty="0">
                <a:latin typeface="Arial" pitchFamily="34" charset="0"/>
                <a:cs typeface="Arial" pitchFamily="34" charset="0"/>
              </a:rPr>
              <a:t>с соответствующим механизмом контроля может заменить правила структурной эквивалентности типов без нарушения принципов статической типизации.</a:t>
            </a:r>
          </a:p>
        </p:txBody>
      </p:sp>
    </p:spTree>
    <p:extLst>
      <p:ext uri="{BB962C8B-B14F-4D97-AF65-F5344CB8AC3E}">
        <p14:creationId xmlns:p14="http://schemas.microsoft.com/office/powerpoint/2010/main" val="3921332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753</Words>
  <Application>Microsoft Office PowerPoint</Application>
  <PresentationFormat>Экран (4:3)</PresentationFormat>
  <Paragraphs>196</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Тема Office</vt:lpstr>
      <vt:lpstr>Assertions (II)</vt:lpstr>
      <vt:lpstr>Range types</vt:lpstr>
      <vt:lpstr>Routine types</vt:lpstr>
      <vt:lpstr>Routine types</vt:lpstr>
      <vt:lpstr>Routine types - example</vt:lpstr>
      <vt:lpstr>Unique topics</vt:lpstr>
      <vt:lpstr>Мультитипы</vt:lpstr>
      <vt:lpstr>Мультитипы (Пример)</vt:lpstr>
      <vt:lpstr>Multi-types</vt:lpstr>
      <vt:lpstr>Access control</vt:lpstr>
      <vt:lpstr>Access control</vt:lpstr>
      <vt:lpstr>Access control</vt:lpstr>
      <vt:lpstr>Access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Assertions (II)</dc:title>
  <dc:creator>Test</dc:creator>
  <cp:lastModifiedBy>Test</cp:lastModifiedBy>
  <cp:revision>1</cp:revision>
  <dcterms:created xsi:type="dcterms:W3CDTF">2019-09-22T10:11:53Z</dcterms:created>
  <dcterms:modified xsi:type="dcterms:W3CDTF">2019-09-22T10:13:05Z</dcterms:modified>
</cp:coreProperties>
</file>