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7" r:id="rId2"/>
    <p:sldId id="303" r:id="rId3"/>
    <p:sldId id="306" r:id="rId4"/>
    <p:sldId id="307" r:id="rId5"/>
    <p:sldId id="311" r:id="rId6"/>
    <p:sldId id="418" r:id="rId7"/>
    <p:sldId id="420" r:id="rId8"/>
    <p:sldId id="314" r:id="rId9"/>
    <p:sldId id="421" r:id="rId10"/>
    <p:sldId id="315" r:id="rId11"/>
    <p:sldId id="316" r:id="rId12"/>
    <p:sldId id="317" r:id="rId13"/>
    <p:sldId id="318" r:id="rId14"/>
    <p:sldId id="319" r:id="rId15"/>
    <p:sldId id="422" r:id="rId16"/>
    <p:sldId id="271" r:id="rId17"/>
    <p:sldId id="324" r:id="rId18"/>
    <p:sldId id="326" r:id="rId19"/>
    <p:sldId id="327" r:id="rId20"/>
    <p:sldId id="328" r:id="rId21"/>
    <p:sldId id="329" r:id="rId22"/>
    <p:sldId id="330" r:id="rId23"/>
    <p:sldId id="334" r:id="rId24"/>
    <p:sldId id="337" r:id="rId25"/>
    <p:sldId id="339" r:id="rId26"/>
    <p:sldId id="340" r:id="rId27"/>
    <p:sldId id="341" r:id="rId28"/>
    <p:sldId id="342" r:id="rId29"/>
    <p:sldId id="343" r:id="rId30"/>
    <p:sldId id="344" r:id="rId31"/>
    <p:sldId id="345" r:id="rId32"/>
    <p:sldId id="346" r:id="rId33"/>
    <p:sldId id="347" r:id="rId34"/>
    <p:sldId id="348" r:id="rId35"/>
    <p:sldId id="349" r:id="rId36"/>
    <p:sldId id="350" r:id="rId37"/>
    <p:sldId id="352" r:id="rId38"/>
    <p:sldId id="356" r:id="rId39"/>
    <p:sldId id="357" r:id="rId40"/>
    <p:sldId id="358" r:id="rId41"/>
    <p:sldId id="360" r:id="rId42"/>
    <p:sldId id="361" r:id="rId43"/>
    <p:sldId id="362" r:id="rId44"/>
    <p:sldId id="363" r:id="rId45"/>
    <p:sldId id="364" r:id="rId46"/>
    <p:sldId id="365" r:id="rId47"/>
    <p:sldId id="366" r:id="rId48"/>
    <p:sldId id="367" r:id="rId49"/>
    <p:sldId id="368" r:id="rId50"/>
    <p:sldId id="369" r:id="rId51"/>
    <p:sldId id="370" r:id="rId52"/>
    <p:sldId id="371" r:id="rId53"/>
    <p:sldId id="372" r:id="rId54"/>
    <p:sldId id="373" r:id="rId55"/>
    <p:sldId id="374" r:id="rId56"/>
    <p:sldId id="375" r:id="rId57"/>
    <p:sldId id="376" r:id="rId58"/>
    <p:sldId id="377" r:id="rId59"/>
    <p:sldId id="378" r:id="rId60"/>
    <p:sldId id="379" r:id="rId61"/>
    <p:sldId id="386" r:id="rId62"/>
    <p:sldId id="387" r:id="rId63"/>
    <p:sldId id="388" r:id="rId64"/>
    <p:sldId id="389" r:id="rId65"/>
    <p:sldId id="390" r:id="rId66"/>
    <p:sldId id="391" r:id="rId67"/>
    <p:sldId id="392" r:id="rId68"/>
    <p:sldId id="393" r:id="rId69"/>
    <p:sldId id="394" r:id="rId70"/>
    <p:sldId id="395" r:id="rId71"/>
    <p:sldId id="396" r:id="rId72"/>
    <p:sldId id="397" r:id="rId73"/>
    <p:sldId id="398" r:id="rId74"/>
    <p:sldId id="400" r:id="rId75"/>
    <p:sldId id="401" r:id="rId76"/>
    <p:sldId id="402" r:id="rId77"/>
    <p:sldId id="403" r:id="rId78"/>
    <p:sldId id="404" r:id="rId79"/>
    <p:sldId id="406" r:id="rId80"/>
    <p:sldId id="408" r:id="rId81"/>
    <p:sldId id="411" r:id="rId82"/>
    <p:sldId id="416" r:id="rId83"/>
    <p:sldId id="417" r:id="rId84"/>
    <p:sldId id="430" r:id="rId85"/>
    <p:sldId id="431" r:id="rId86"/>
    <p:sldId id="432" r:id="rId87"/>
    <p:sldId id="433"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8" autoAdjust="0"/>
    <p:restoredTop sz="89376" autoAdjust="0"/>
  </p:normalViewPr>
  <p:slideViewPr>
    <p:cSldViewPr>
      <p:cViewPr>
        <p:scale>
          <a:sx n="107" d="100"/>
          <a:sy n="107" d="100"/>
        </p:scale>
        <p:origin x="-1488"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2C83E7-E74B-4AED-BFE1-525CFA424D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D720E26-38C6-49B0-9D82-AEFB7CB60E9A}">
      <dgm:prSet/>
      <dgm:spPr/>
      <dgm:t>
        <a:bodyPr lIns="0" rIns="0"/>
        <a:lstStyle/>
        <a:p>
          <a:pPr algn="ctr" rtl="0"/>
          <a:r>
            <a:rPr lang="en-US" b="1" u="none" dirty="0" smtClean="0">
              <a:latin typeface="Arial" pitchFamily="34" charset="0"/>
              <a:cs typeface="Arial" pitchFamily="34" charset="0"/>
            </a:rPr>
            <a:t>3 kinds:</a:t>
          </a:r>
          <a:endParaRPr lang="en-US" b="1" u="none" dirty="0">
            <a:latin typeface="Arial" pitchFamily="34" charset="0"/>
            <a:cs typeface="Arial" pitchFamily="34" charset="0"/>
          </a:endParaRPr>
        </a:p>
      </dgm:t>
    </dgm:pt>
    <dgm:pt modelId="{AD5E2ACA-11F7-4581-AE85-46EEF49DFE1F}" type="parTrans" cxnId="{EACF8734-B87C-4FB5-AC53-D3F8EA06AB89}">
      <dgm:prSet/>
      <dgm:spPr/>
      <dgm:t>
        <a:bodyPr/>
        <a:lstStyle/>
        <a:p>
          <a:endParaRPr lang="en-US"/>
        </a:p>
      </dgm:t>
    </dgm:pt>
    <dgm:pt modelId="{ADD080AA-A422-4816-B338-60B64360C9F2}" type="sibTrans" cxnId="{EACF8734-B87C-4FB5-AC53-D3F8EA06AB89}">
      <dgm:prSet/>
      <dgm:spPr/>
      <dgm:t>
        <a:bodyPr/>
        <a:lstStyle/>
        <a:p>
          <a:endParaRPr lang="en-US"/>
        </a:p>
      </dgm:t>
    </dgm:pt>
    <dgm:pt modelId="{1F9F43F5-9DBA-408B-974E-7EFD33A762C2}">
      <dgm:prSet/>
      <dgm:spPr/>
      <dgm:t>
        <a:bodyPr lIns="0" rIns="0"/>
        <a:lstStyle/>
        <a:p>
          <a:pPr marL="268288" indent="-180975" rtl="0">
            <a:spcAft>
              <a:spcPts val="600"/>
            </a:spcAft>
          </a:pPr>
          <a:r>
            <a:rPr lang="en-US" b="1" dirty="0" smtClean="0">
              <a:latin typeface="Arial" pitchFamily="34" charset="0"/>
              <a:cs typeface="Arial" pitchFamily="34" charset="0"/>
            </a:rPr>
            <a:t>Anonymous procedure</a:t>
          </a:r>
          <a:r>
            <a:rPr lang="ru-RU" b="1" dirty="0" smtClean="0">
              <a:latin typeface="Arial" pitchFamily="34" charset="0"/>
              <a:cs typeface="Arial" pitchFamily="34" charset="0"/>
            </a:rPr>
            <a:t>: </a:t>
          </a:r>
          <a:r>
            <a:rPr lang="en-US" dirty="0" smtClean="0">
              <a:latin typeface="Arial" pitchFamily="34" charset="0"/>
              <a:cs typeface="Arial" pitchFamily="34" charset="0"/>
            </a:rPr>
            <a:t>sequence of operators</a:t>
          </a:r>
          <a:endParaRPr lang="en-US" dirty="0">
            <a:latin typeface="Arial" pitchFamily="34" charset="0"/>
            <a:cs typeface="Arial" pitchFamily="34" charset="0"/>
          </a:endParaRPr>
        </a:p>
      </dgm:t>
    </dgm:pt>
    <dgm:pt modelId="{E19C2530-CB5A-4885-A973-A05F04C0CA30}" type="parTrans" cxnId="{F8306354-BDD4-4044-81F9-90A31BCAA7FC}">
      <dgm:prSet/>
      <dgm:spPr/>
      <dgm:t>
        <a:bodyPr/>
        <a:lstStyle/>
        <a:p>
          <a:endParaRPr lang="en-US"/>
        </a:p>
      </dgm:t>
    </dgm:pt>
    <dgm:pt modelId="{BD6BF8DC-ECDD-403F-9222-7D4BF78DA169}" type="sibTrans" cxnId="{F8306354-BDD4-4044-81F9-90A31BCAA7FC}">
      <dgm:prSet/>
      <dgm:spPr/>
      <dgm:t>
        <a:bodyPr/>
        <a:lstStyle/>
        <a:p>
          <a:endParaRPr lang="en-US"/>
        </a:p>
      </dgm:t>
    </dgm:pt>
    <dgm:pt modelId="{D9BEBE12-3D7A-4602-8B9B-98C7385A264F}">
      <dgm:prSet/>
      <dgm:spPr/>
      <dgm:t>
        <a:bodyPr lIns="0" rIns="0"/>
        <a:lstStyle/>
        <a:p>
          <a:pPr marL="268288" indent="-180975" rtl="0">
            <a:spcAft>
              <a:spcPts val="600"/>
            </a:spcAft>
          </a:pPr>
          <a:r>
            <a:rPr lang="en-US" b="1" dirty="0" smtClean="0">
              <a:latin typeface="Arial" pitchFamily="34" charset="0"/>
              <a:cs typeface="Arial" pitchFamily="34" charset="0"/>
            </a:rPr>
            <a:t>Unit</a:t>
          </a:r>
          <a:r>
            <a:rPr lang="ru-RU" dirty="0" smtClean="0">
              <a:latin typeface="Arial" pitchFamily="34" charset="0"/>
              <a:cs typeface="Arial" pitchFamily="34" charset="0"/>
            </a:rPr>
            <a:t>:</a:t>
          </a:r>
          <a:r>
            <a:rPr lang="en-US" dirty="0" smtClean="0">
              <a:latin typeface="Arial" pitchFamily="34" charset="0"/>
              <a:cs typeface="Arial" pitchFamily="34" charset="0"/>
            </a:rPr>
            <a:t> named set of routines and attributes, invariant</a:t>
          </a:r>
          <a:endParaRPr lang="en-US" dirty="0">
            <a:latin typeface="Arial" pitchFamily="34" charset="0"/>
            <a:cs typeface="Arial" pitchFamily="34" charset="0"/>
          </a:endParaRPr>
        </a:p>
      </dgm:t>
    </dgm:pt>
    <dgm:pt modelId="{DC7C6460-A1FD-47D6-9B3B-8A7CE429A635}" type="parTrans" cxnId="{10CC295A-9019-448D-88F0-3F928966F42F}">
      <dgm:prSet/>
      <dgm:spPr/>
      <dgm:t>
        <a:bodyPr/>
        <a:lstStyle/>
        <a:p>
          <a:endParaRPr lang="en-US"/>
        </a:p>
      </dgm:t>
    </dgm:pt>
    <dgm:pt modelId="{AE5CD78A-38EE-4D00-B9CD-4EDAF7E4DA61}" type="sibTrans" cxnId="{10CC295A-9019-448D-88F0-3F928966F42F}">
      <dgm:prSet/>
      <dgm:spPr/>
      <dgm:t>
        <a:bodyPr/>
        <a:lstStyle/>
        <a:p>
          <a:endParaRPr lang="en-US"/>
        </a:p>
      </dgm:t>
    </dgm:pt>
    <dgm:pt modelId="{525D7A68-182D-4A98-9A92-7B466D1FC019}">
      <dgm:prSet/>
      <dgm:spPr/>
      <dgm:t>
        <a:bodyPr lIns="0" rIns="0"/>
        <a:lstStyle/>
        <a:p>
          <a:pPr marL="268288" indent="-180975" rtl="0">
            <a:spcAft>
              <a:spcPts val="600"/>
            </a:spcAft>
          </a:pPr>
          <a:r>
            <a:rPr lang="en-US" b="1" dirty="0" smtClean="0">
              <a:latin typeface="Arial" pitchFamily="34" charset="0"/>
              <a:cs typeface="Arial" pitchFamily="34" charset="0"/>
            </a:rPr>
            <a:t>Standalone-routine: </a:t>
          </a:r>
          <a:r>
            <a:rPr lang="en-US" dirty="0" smtClean="0">
              <a:latin typeface="Arial" pitchFamily="34" charset="0"/>
              <a:cs typeface="Arial" pitchFamily="34" charset="0"/>
            </a:rPr>
            <a:t>scope, formal parameters, pre &amp; post conditions, body</a:t>
          </a:r>
          <a:endParaRPr lang="en-US" dirty="0">
            <a:latin typeface="Arial" pitchFamily="34" charset="0"/>
            <a:cs typeface="Arial" pitchFamily="34" charset="0"/>
          </a:endParaRPr>
        </a:p>
      </dgm:t>
    </dgm:pt>
    <dgm:pt modelId="{2CA1E294-5478-4B7D-856D-F1ECDF3AB802}" type="parTrans" cxnId="{BF413D29-E0ED-4E44-A74F-615484C39A93}">
      <dgm:prSet/>
      <dgm:spPr/>
      <dgm:t>
        <a:bodyPr/>
        <a:lstStyle/>
        <a:p>
          <a:endParaRPr lang="ru-RU"/>
        </a:p>
      </dgm:t>
    </dgm:pt>
    <dgm:pt modelId="{8BF90076-B600-4D4C-AE48-104F43313502}" type="sibTrans" cxnId="{BF413D29-E0ED-4E44-A74F-615484C39A93}">
      <dgm:prSet/>
      <dgm:spPr/>
      <dgm:t>
        <a:bodyPr/>
        <a:lstStyle/>
        <a:p>
          <a:endParaRPr lang="ru-RU"/>
        </a:p>
      </dgm:t>
    </dgm:pt>
    <dgm:pt modelId="{71C89190-5C24-4279-A87A-FE9F2694A8AC}">
      <dgm:prSet/>
      <dgm:spPr/>
      <dgm:t>
        <a:bodyPr lIns="0" rIns="0"/>
        <a:lstStyle/>
        <a:p>
          <a:pPr marL="536575" indent="-180975" rtl="0">
            <a:spcAft>
              <a:spcPts val="600"/>
            </a:spcAft>
          </a:pPr>
          <a:r>
            <a:rPr lang="en-US" dirty="0" smtClean="0">
              <a:latin typeface="Arial" pitchFamily="34" charset="0"/>
              <a:cs typeface="Arial" pitchFamily="34" charset="0"/>
            </a:rPr>
            <a:t>Unit support direct usage (module)</a:t>
          </a:r>
          <a:endParaRPr lang="en-US" dirty="0">
            <a:latin typeface="Arial" pitchFamily="34" charset="0"/>
            <a:cs typeface="Arial" pitchFamily="34" charset="0"/>
          </a:endParaRPr>
        </a:p>
      </dgm:t>
    </dgm:pt>
    <dgm:pt modelId="{A2AB3F08-C709-4B98-8A56-197E1201EBDF}" type="sibTrans" cxnId="{99BFC9DB-0AB4-44BB-A85A-D6510C2D2C52}">
      <dgm:prSet/>
      <dgm:spPr/>
      <dgm:t>
        <a:bodyPr/>
        <a:lstStyle/>
        <a:p>
          <a:endParaRPr lang="ru-RU"/>
        </a:p>
      </dgm:t>
    </dgm:pt>
    <dgm:pt modelId="{1D98F052-B5B0-495C-BDA5-64AB574F7C1A}" type="parTrans" cxnId="{99BFC9DB-0AB4-44BB-A85A-D6510C2D2C52}">
      <dgm:prSet/>
      <dgm:spPr/>
      <dgm:t>
        <a:bodyPr/>
        <a:lstStyle/>
        <a:p>
          <a:endParaRPr lang="ru-RU"/>
        </a:p>
      </dgm:t>
    </dgm:pt>
    <dgm:pt modelId="{DA24D895-5C69-47C4-8F72-BC258C40F6F3}">
      <dgm:prSet/>
      <dgm:spPr/>
      <dgm:t>
        <a:bodyPr lIns="0" rIns="0"/>
        <a:lstStyle/>
        <a:p>
          <a:pPr marL="536575" indent="-180975" rtl="0">
            <a:spcAft>
              <a:spcPts val="600"/>
            </a:spcAft>
          </a:pPr>
          <a:r>
            <a:rPr lang="en-US" dirty="0" smtClean="0">
              <a:latin typeface="Arial" pitchFamily="34" charset="0"/>
              <a:cs typeface="Arial" pitchFamily="34" charset="0"/>
            </a:rPr>
            <a:t>Unit supports inheritance</a:t>
          </a:r>
          <a:endParaRPr lang="en-US" dirty="0">
            <a:latin typeface="Arial" pitchFamily="34" charset="0"/>
            <a:cs typeface="Arial" pitchFamily="34" charset="0"/>
          </a:endParaRPr>
        </a:p>
      </dgm:t>
    </dgm:pt>
    <dgm:pt modelId="{EAEB9660-0A75-4C4D-B49B-03D326B7D165}" type="sibTrans" cxnId="{5215F4F2-54AA-4F53-8F82-92830332759D}">
      <dgm:prSet/>
      <dgm:spPr/>
      <dgm:t>
        <a:bodyPr/>
        <a:lstStyle/>
        <a:p>
          <a:endParaRPr lang="ru-RU"/>
        </a:p>
      </dgm:t>
    </dgm:pt>
    <dgm:pt modelId="{3B4C8A3B-841C-4C0E-ABB6-BB2AFE2328E2}" type="parTrans" cxnId="{5215F4F2-54AA-4F53-8F82-92830332759D}">
      <dgm:prSet/>
      <dgm:spPr/>
      <dgm:t>
        <a:bodyPr/>
        <a:lstStyle/>
        <a:p>
          <a:endParaRPr lang="ru-RU"/>
        </a:p>
      </dgm:t>
    </dgm:pt>
    <dgm:pt modelId="{71DBA773-65F0-4B5C-908E-FFA317D80B8D}">
      <dgm:prSet/>
      <dgm:spPr/>
      <dgm:t>
        <a:bodyPr lIns="0" rIns="0"/>
        <a:lstStyle/>
        <a:p>
          <a:pPr marL="536575" indent="-180975" rtl="0">
            <a:spcAft>
              <a:spcPts val="600"/>
            </a:spcAft>
          </a:pPr>
          <a:r>
            <a:rPr lang="en-US" dirty="0" smtClean="0">
              <a:latin typeface="Arial" pitchFamily="34" charset="0"/>
              <a:cs typeface="Arial" pitchFamily="34" charset="0"/>
            </a:rPr>
            <a:t>Unit defines type</a:t>
          </a:r>
          <a:endParaRPr lang="en-US" i="1" dirty="0">
            <a:latin typeface="Arial" pitchFamily="34" charset="0"/>
            <a:cs typeface="Arial" pitchFamily="34" charset="0"/>
          </a:endParaRPr>
        </a:p>
      </dgm:t>
    </dgm:pt>
    <dgm:pt modelId="{9D49CE80-D372-4263-8B2C-9B23A55E6F4D}" type="sibTrans" cxnId="{C37C16B7-9A43-4D24-AD1D-8390F2481659}">
      <dgm:prSet/>
      <dgm:spPr/>
      <dgm:t>
        <a:bodyPr/>
        <a:lstStyle/>
        <a:p>
          <a:endParaRPr lang="ru-RU"/>
        </a:p>
      </dgm:t>
    </dgm:pt>
    <dgm:pt modelId="{5348E855-239D-4571-ABF3-8F2BB02A9471}" type="parTrans" cxnId="{C37C16B7-9A43-4D24-AD1D-8390F2481659}">
      <dgm:prSet/>
      <dgm:spPr/>
      <dgm:t>
        <a:bodyPr/>
        <a:lstStyle/>
        <a:p>
          <a:endParaRPr lang="ru-RU"/>
        </a:p>
      </dgm:t>
    </dgm:pt>
    <dgm:pt modelId="{1AC54D71-3BE3-4DBB-A454-66C68F45F15A}">
      <dgm:prSet/>
      <dgm:spPr/>
      <dgm:t>
        <a:bodyPr lIns="0" rIns="0"/>
        <a:lstStyle/>
        <a:p>
          <a:pPr marL="536575" indent="-180975" rtl="0">
            <a:spcAft>
              <a:spcPts val="600"/>
            </a:spcAft>
          </a:pPr>
          <a:r>
            <a:rPr lang="en-US" dirty="0" smtClean="0">
              <a:latin typeface="Arial" pitchFamily="34" charset="0"/>
              <a:cs typeface="Arial" pitchFamily="34" charset="0"/>
            </a:rPr>
            <a:t>Can be generic - type or constant expression of enumerated type parameterized</a:t>
          </a:r>
          <a:endParaRPr lang="en-US" dirty="0">
            <a:latin typeface="Arial" pitchFamily="34" charset="0"/>
            <a:cs typeface="Arial" pitchFamily="34" charset="0"/>
          </a:endParaRPr>
        </a:p>
      </dgm:t>
    </dgm:pt>
    <dgm:pt modelId="{C6EDD8DA-EE26-4FCE-B9A6-C246D16E393B}" type="sibTrans" cxnId="{CA000BCB-14EF-41C0-B635-1C23445B7A68}">
      <dgm:prSet/>
      <dgm:spPr/>
      <dgm:t>
        <a:bodyPr/>
        <a:lstStyle/>
        <a:p>
          <a:endParaRPr lang="ru-RU"/>
        </a:p>
      </dgm:t>
    </dgm:pt>
    <dgm:pt modelId="{25EDF8ED-5B3B-48E2-81C6-5865AC4ADB98}" type="parTrans" cxnId="{CA000BCB-14EF-41C0-B635-1C23445B7A68}">
      <dgm:prSet/>
      <dgm:spPr/>
      <dgm:t>
        <a:bodyPr/>
        <a:lstStyle/>
        <a:p>
          <a:endParaRPr lang="ru-RU"/>
        </a:p>
      </dgm:t>
    </dgm:pt>
    <dgm:pt modelId="{C43548B1-9E9C-4FDA-9B41-FD3390B8AC58}" type="pres">
      <dgm:prSet presAssocID="{F02C83E7-E74B-4AED-BFE1-525CFA424D50}" presName="linear" presStyleCnt="0">
        <dgm:presLayoutVars>
          <dgm:animLvl val="lvl"/>
          <dgm:resizeHandles val="exact"/>
        </dgm:presLayoutVars>
      </dgm:prSet>
      <dgm:spPr/>
      <dgm:t>
        <a:bodyPr/>
        <a:lstStyle/>
        <a:p>
          <a:endParaRPr lang="en-US"/>
        </a:p>
      </dgm:t>
    </dgm:pt>
    <dgm:pt modelId="{532A91D8-AF3D-42E0-B986-FAE7CFA9AC9F}" type="pres">
      <dgm:prSet presAssocID="{CD720E26-38C6-49B0-9D82-AEFB7CB60E9A}" presName="parentText" presStyleLbl="node1" presStyleIdx="0" presStyleCnt="1" custLinFactNeighborX="853" custLinFactNeighborY="-6151">
        <dgm:presLayoutVars>
          <dgm:chMax val="0"/>
          <dgm:bulletEnabled val="1"/>
        </dgm:presLayoutVars>
      </dgm:prSet>
      <dgm:spPr/>
      <dgm:t>
        <a:bodyPr/>
        <a:lstStyle/>
        <a:p>
          <a:endParaRPr lang="en-US"/>
        </a:p>
      </dgm:t>
    </dgm:pt>
    <dgm:pt modelId="{870A6B30-E499-4DF2-A9B8-AE3CAD439703}" type="pres">
      <dgm:prSet presAssocID="{CD720E26-38C6-49B0-9D82-AEFB7CB60E9A}" presName="childText" presStyleLbl="revTx" presStyleIdx="0" presStyleCnt="1" custScaleY="115945" custLinFactY="29997" custLinFactNeighborX="58648" custLinFactNeighborY="100000">
        <dgm:presLayoutVars>
          <dgm:bulletEnabled val="1"/>
        </dgm:presLayoutVars>
      </dgm:prSet>
      <dgm:spPr/>
      <dgm:t>
        <a:bodyPr/>
        <a:lstStyle/>
        <a:p>
          <a:endParaRPr lang="en-US"/>
        </a:p>
      </dgm:t>
    </dgm:pt>
  </dgm:ptLst>
  <dgm:cxnLst>
    <dgm:cxn modelId="{99BFC9DB-0AB4-44BB-A85A-D6510C2D2C52}" srcId="{CD720E26-38C6-49B0-9D82-AEFB7CB60E9A}" destId="{71C89190-5C24-4279-A87A-FE9F2694A8AC}" srcOrd="6" destOrd="0" parTransId="{1D98F052-B5B0-495C-BDA5-64AB574F7C1A}" sibTransId="{A2AB3F08-C709-4B98-8A56-197E1201EBDF}"/>
    <dgm:cxn modelId="{1FE4C902-697E-472B-B987-1C37F9FE80E2}" type="presOf" srcId="{1F9F43F5-9DBA-408B-974E-7EFD33A762C2}" destId="{870A6B30-E499-4DF2-A9B8-AE3CAD439703}" srcOrd="0" destOrd="0" presId="urn:microsoft.com/office/officeart/2005/8/layout/vList2"/>
    <dgm:cxn modelId="{F4CB742F-F0A7-4DF2-B36D-2175CE5E86B1}" type="presOf" srcId="{CD720E26-38C6-49B0-9D82-AEFB7CB60E9A}" destId="{532A91D8-AF3D-42E0-B986-FAE7CFA9AC9F}" srcOrd="0" destOrd="0" presId="urn:microsoft.com/office/officeart/2005/8/layout/vList2"/>
    <dgm:cxn modelId="{10CC295A-9019-448D-88F0-3F928966F42F}" srcId="{CD720E26-38C6-49B0-9D82-AEFB7CB60E9A}" destId="{D9BEBE12-3D7A-4602-8B9B-98C7385A264F}" srcOrd="2" destOrd="0" parTransId="{DC7C6460-A1FD-47D6-9B3B-8A7CE429A635}" sibTransId="{AE5CD78A-38EE-4D00-B9CD-4EDAF7E4DA61}"/>
    <dgm:cxn modelId="{3BF7AAB3-59C5-43B0-AC29-46526B46A28F}" type="presOf" srcId="{71C89190-5C24-4279-A87A-FE9F2694A8AC}" destId="{870A6B30-E499-4DF2-A9B8-AE3CAD439703}" srcOrd="0" destOrd="6" presId="urn:microsoft.com/office/officeart/2005/8/layout/vList2"/>
    <dgm:cxn modelId="{A76DF23F-B07E-4EC0-8405-121DA113D9D6}" type="presOf" srcId="{F02C83E7-E74B-4AED-BFE1-525CFA424D50}" destId="{C43548B1-9E9C-4FDA-9B41-FD3390B8AC58}" srcOrd="0" destOrd="0" presId="urn:microsoft.com/office/officeart/2005/8/layout/vList2"/>
    <dgm:cxn modelId="{FFA8D658-0FC7-4A46-B51B-01D293C65EDD}" type="presOf" srcId="{D9BEBE12-3D7A-4602-8B9B-98C7385A264F}" destId="{870A6B30-E499-4DF2-A9B8-AE3CAD439703}" srcOrd="0" destOrd="2" presId="urn:microsoft.com/office/officeart/2005/8/layout/vList2"/>
    <dgm:cxn modelId="{C37C16B7-9A43-4D24-AD1D-8390F2481659}" srcId="{CD720E26-38C6-49B0-9D82-AEFB7CB60E9A}" destId="{71DBA773-65F0-4B5C-908E-FFA317D80B8D}" srcOrd="4" destOrd="0" parTransId="{5348E855-239D-4571-ABF3-8F2BB02A9471}" sibTransId="{9D49CE80-D372-4263-8B2C-9B23A55E6F4D}"/>
    <dgm:cxn modelId="{217B72EF-2267-47AD-A126-2926D4A1092E}" type="presOf" srcId="{DA24D895-5C69-47C4-8F72-BC258C40F6F3}" destId="{870A6B30-E499-4DF2-A9B8-AE3CAD439703}" srcOrd="0" destOrd="5" presId="urn:microsoft.com/office/officeart/2005/8/layout/vList2"/>
    <dgm:cxn modelId="{CA000BCB-14EF-41C0-B635-1C23445B7A68}" srcId="{CD720E26-38C6-49B0-9D82-AEFB7CB60E9A}" destId="{1AC54D71-3BE3-4DBB-A454-66C68F45F15A}" srcOrd="3" destOrd="0" parTransId="{25EDF8ED-5B3B-48E2-81C6-5865AC4ADB98}" sibTransId="{C6EDD8DA-EE26-4FCE-B9A6-C246D16E393B}"/>
    <dgm:cxn modelId="{BF413D29-E0ED-4E44-A74F-615484C39A93}" srcId="{CD720E26-38C6-49B0-9D82-AEFB7CB60E9A}" destId="{525D7A68-182D-4A98-9A92-7B466D1FC019}" srcOrd="1" destOrd="0" parTransId="{2CA1E294-5478-4B7D-856D-F1ECDF3AB802}" sibTransId="{8BF90076-B600-4D4C-AE48-104F43313502}"/>
    <dgm:cxn modelId="{68BAC3F8-9F91-446F-AFB8-F7E7D8C735F9}" type="presOf" srcId="{71DBA773-65F0-4B5C-908E-FFA317D80B8D}" destId="{870A6B30-E499-4DF2-A9B8-AE3CAD439703}" srcOrd="0" destOrd="4" presId="urn:microsoft.com/office/officeart/2005/8/layout/vList2"/>
    <dgm:cxn modelId="{EACF8734-B87C-4FB5-AC53-D3F8EA06AB89}" srcId="{F02C83E7-E74B-4AED-BFE1-525CFA424D50}" destId="{CD720E26-38C6-49B0-9D82-AEFB7CB60E9A}" srcOrd="0" destOrd="0" parTransId="{AD5E2ACA-11F7-4581-AE85-46EEF49DFE1F}" sibTransId="{ADD080AA-A422-4816-B338-60B64360C9F2}"/>
    <dgm:cxn modelId="{F8306354-BDD4-4044-81F9-90A31BCAA7FC}" srcId="{CD720E26-38C6-49B0-9D82-AEFB7CB60E9A}" destId="{1F9F43F5-9DBA-408B-974E-7EFD33A762C2}" srcOrd="0" destOrd="0" parTransId="{E19C2530-CB5A-4885-A973-A05F04C0CA30}" sibTransId="{BD6BF8DC-ECDD-403F-9222-7D4BF78DA169}"/>
    <dgm:cxn modelId="{FE8C28A3-647D-40A6-B5DE-983D8B035DC7}" type="presOf" srcId="{1AC54D71-3BE3-4DBB-A454-66C68F45F15A}" destId="{870A6B30-E499-4DF2-A9B8-AE3CAD439703}" srcOrd="0" destOrd="3" presId="urn:microsoft.com/office/officeart/2005/8/layout/vList2"/>
    <dgm:cxn modelId="{0B757191-AC4C-4429-8033-506CAD86FF5B}" type="presOf" srcId="{525D7A68-182D-4A98-9A92-7B466D1FC019}" destId="{870A6B30-E499-4DF2-A9B8-AE3CAD439703}" srcOrd="0" destOrd="1" presId="urn:microsoft.com/office/officeart/2005/8/layout/vList2"/>
    <dgm:cxn modelId="{5215F4F2-54AA-4F53-8F82-92830332759D}" srcId="{CD720E26-38C6-49B0-9D82-AEFB7CB60E9A}" destId="{DA24D895-5C69-47C4-8F72-BC258C40F6F3}" srcOrd="5" destOrd="0" parTransId="{3B4C8A3B-841C-4C0E-ABB6-BB2AFE2328E2}" sibTransId="{EAEB9660-0A75-4C4D-B49B-03D326B7D165}"/>
    <dgm:cxn modelId="{E18AA573-432E-4FC3-8B5B-50E6A8D54BDA}" type="presParOf" srcId="{C43548B1-9E9C-4FDA-9B41-FD3390B8AC58}" destId="{532A91D8-AF3D-42E0-B986-FAE7CFA9AC9F}" srcOrd="0" destOrd="0" presId="urn:microsoft.com/office/officeart/2005/8/layout/vList2"/>
    <dgm:cxn modelId="{676CF522-D81C-4F36-B45D-3425D9691C18}" type="presParOf" srcId="{C43548B1-9E9C-4FDA-9B41-FD3390B8AC58}" destId="{870A6B30-E499-4DF2-A9B8-AE3CAD43970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852AD8-F7D5-4514-8DF3-321995C150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D6AB4663-160E-4F72-8DDD-0FD3FADAC996}">
      <dgm:prSet/>
      <dgm:spPr/>
      <dgm:t>
        <a:bodyPr/>
        <a:lstStyle/>
        <a:p>
          <a:pPr rtl="0"/>
          <a:r>
            <a:rPr kumimoji="1" lang="en-US" baseline="0" smtClean="0"/>
            <a:t>Routines can be procedures or functions</a:t>
          </a:r>
          <a:endParaRPr lang="ru-RU"/>
        </a:p>
      </dgm:t>
    </dgm:pt>
    <dgm:pt modelId="{F78AAF8C-AC3A-47C4-8724-76C7A71D9945}" type="parTrans" cxnId="{871BB8BF-E329-4D5E-AD41-3998BBB7CAE9}">
      <dgm:prSet/>
      <dgm:spPr/>
      <dgm:t>
        <a:bodyPr/>
        <a:lstStyle/>
        <a:p>
          <a:endParaRPr lang="ru-RU"/>
        </a:p>
      </dgm:t>
    </dgm:pt>
    <dgm:pt modelId="{F859DD07-D1DD-438F-B436-DC6ADA79572D}" type="sibTrans" cxnId="{871BB8BF-E329-4D5E-AD41-3998BBB7CAE9}">
      <dgm:prSet/>
      <dgm:spPr/>
      <dgm:t>
        <a:bodyPr/>
        <a:lstStyle/>
        <a:p>
          <a:endParaRPr lang="ru-RU"/>
        </a:p>
      </dgm:t>
    </dgm:pt>
    <dgm:pt modelId="{0D5F5AB9-9A59-4390-B013-3CB1B05052E5}">
      <dgm:prSet custT="1"/>
      <dgm:spPr/>
      <dgm:t>
        <a:bodyPr/>
        <a:lstStyle/>
        <a:p>
          <a:pPr rtl="0"/>
          <a:r>
            <a:rPr lang="en-US" sz="1800" kern="1200" dirty="0" smtClean="0">
              <a:solidFill>
                <a:srgbClr val="0000FF"/>
              </a:solidFill>
              <a:latin typeface="Lucida Console" pitchFamily="49" charset="0"/>
              <a:ea typeface="+mn-ea"/>
              <a:cs typeface="Calibri" pitchFamily="34" charset="0"/>
            </a:rPr>
            <a:t>a  </a:t>
          </a:r>
          <a:r>
            <a:rPr lang="en-US" sz="1800" b="1" kern="1200" dirty="0" smtClean="0">
              <a:solidFill>
                <a:srgbClr val="0000FF"/>
              </a:solidFill>
              <a:latin typeface="Lucida Console" pitchFamily="49" charset="0"/>
              <a:ea typeface="+mn-ea"/>
              <a:cs typeface="Calibri" pitchFamily="34" charset="0"/>
            </a:rPr>
            <a:t>is end</a:t>
          </a:r>
          <a:r>
            <a:rPr lang="en-US" sz="1800" kern="1200" dirty="0" smtClean="0">
              <a:solidFill>
                <a:srgbClr val="0000FF"/>
              </a:solidFill>
              <a:latin typeface="Lucida Console" pitchFamily="49" charset="0"/>
              <a:ea typeface="+mn-ea"/>
              <a:cs typeface="Calibri" pitchFamily="34" charset="0"/>
            </a:rPr>
            <a:t> </a:t>
          </a:r>
          <a:r>
            <a:rPr kumimoji="1" lang="en-US" sz="2400" kern="1200" baseline="0" dirty="0" smtClean="0"/>
            <a:t>// that is procedure without parameters, one may put () after routine name</a:t>
          </a:r>
          <a:endParaRPr lang="ru-RU" sz="2400" kern="1200" dirty="0"/>
        </a:p>
      </dgm:t>
    </dgm:pt>
    <dgm:pt modelId="{03ACB9E0-2335-4DCB-A709-1137BD702EB5}" type="parTrans" cxnId="{FB4E129A-4E7D-424C-AC84-4CE2B35E3216}">
      <dgm:prSet/>
      <dgm:spPr/>
      <dgm:t>
        <a:bodyPr/>
        <a:lstStyle/>
        <a:p>
          <a:endParaRPr lang="ru-RU"/>
        </a:p>
      </dgm:t>
    </dgm:pt>
    <dgm:pt modelId="{F5AC291A-C1C7-4CEF-8729-B7ACDBBFAE2D}" type="sibTrans" cxnId="{FB4E129A-4E7D-424C-AC84-4CE2B35E3216}">
      <dgm:prSet/>
      <dgm:spPr/>
      <dgm:t>
        <a:bodyPr/>
        <a:lstStyle/>
        <a:p>
          <a:endParaRPr lang="ru-RU"/>
        </a:p>
      </dgm:t>
    </dgm:pt>
    <dgm:pt modelId="{AAA3F5A7-A54E-47DE-B832-1837251BCBCE}">
      <dgm:prSet custT="1"/>
      <dgm:spPr/>
      <dgm:t>
        <a:bodyPr/>
        <a:lstStyle/>
        <a:p>
          <a:pPr rtl="0"/>
          <a:r>
            <a:rPr lang="en-US" sz="1800" b="0" kern="1200" dirty="0" smtClean="0">
              <a:solidFill>
                <a:srgbClr val="0000FF"/>
              </a:solidFill>
              <a:latin typeface="Lucida Console" pitchFamily="49" charset="0"/>
              <a:ea typeface="+mn-ea"/>
              <a:cs typeface="Calibri" pitchFamily="34" charset="0"/>
            </a:rPr>
            <a:t>foo</a:t>
          </a:r>
          <a:r>
            <a:rPr lang="en-US" sz="1800" b="1" kern="1200" dirty="0" smtClean="0">
              <a:solidFill>
                <a:srgbClr val="0000FF"/>
              </a:solidFill>
              <a:latin typeface="Lucida Console" pitchFamily="49" charset="0"/>
              <a:ea typeface="+mn-ea"/>
              <a:cs typeface="Calibri" pitchFamily="34" charset="0"/>
            </a:rPr>
            <a:t>: </a:t>
          </a:r>
          <a:r>
            <a:rPr lang="en-US" sz="1800" b="0" kern="1200" dirty="0" smtClean="0">
              <a:solidFill>
                <a:srgbClr val="0000FF"/>
              </a:solidFill>
              <a:latin typeface="Lucida Console" pitchFamily="49" charset="0"/>
              <a:ea typeface="+mn-ea"/>
              <a:cs typeface="Calibri" pitchFamily="34" charset="0"/>
            </a:rPr>
            <a:t>T</a:t>
          </a:r>
          <a:r>
            <a:rPr lang="en-US" sz="1800" b="1" kern="1200" dirty="0" smtClean="0">
              <a:solidFill>
                <a:srgbClr val="0000FF"/>
              </a:solidFill>
              <a:latin typeface="Lucida Console" pitchFamily="49" charset="0"/>
              <a:ea typeface="+mn-ea"/>
              <a:cs typeface="Calibri" pitchFamily="34" charset="0"/>
            </a:rPr>
            <a:t>  is end </a:t>
          </a:r>
          <a:r>
            <a:rPr kumimoji="1" lang="en-US" sz="2400" kern="1200" baseline="0" dirty="0" smtClean="0"/>
            <a:t>// that is a function without parameters which returns an object of type T</a:t>
          </a:r>
          <a:endParaRPr lang="ru-RU" sz="2400" kern="1200" dirty="0"/>
        </a:p>
      </dgm:t>
    </dgm:pt>
    <dgm:pt modelId="{41B936FD-24A3-4068-B5D9-E7454F35ABE2}" type="parTrans" cxnId="{6E49CA0E-5F6F-4CCA-AB0E-CB25131515B7}">
      <dgm:prSet/>
      <dgm:spPr/>
      <dgm:t>
        <a:bodyPr/>
        <a:lstStyle/>
        <a:p>
          <a:endParaRPr lang="ru-RU"/>
        </a:p>
      </dgm:t>
    </dgm:pt>
    <dgm:pt modelId="{A2EAD17C-4289-4FEF-BF6E-B35494EE232C}" type="sibTrans" cxnId="{6E49CA0E-5F6F-4CCA-AB0E-CB25131515B7}">
      <dgm:prSet/>
      <dgm:spPr/>
      <dgm:t>
        <a:bodyPr/>
        <a:lstStyle/>
        <a:p>
          <a:endParaRPr lang="ru-RU"/>
        </a:p>
      </dgm:t>
    </dgm:pt>
    <dgm:pt modelId="{AD163E60-EC80-4E15-A288-200265D93D4F}">
      <dgm:prSet/>
      <dgm:spPr/>
      <dgm:t>
        <a:bodyPr/>
        <a:lstStyle/>
        <a:p>
          <a:pPr rtl="0"/>
          <a:r>
            <a:rPr kumimoji="1" lang="en-US" baseline="0" smtClean="0"/>
            <a:t>Unit attributes can be variable or constant</a:t>
          </a:r>
          <a:endParaRPr lang="ru-RU"/>
        </a:p>
      </dgm:t>
    </dgm:pt>
    <dgm:pt modelId="{0E4B6F3A-9E2D-4DD7-8068-3DF3EACFF46A}" type="parTrans" cxnId="{AE9EF8B8-45AB-4E31-98A1-CABDFB03E0B6}">
      <dgm:prSet/>
      <dgm:spPr/>
      <dgm:t>
        <a:bodyPr/>
        <a:lstStyle/>
        <a:p>
          <a:endParaRPr lang="ru-RU"/>
        </a:p>
      </dgm:t>
    </dgm:pt>
    <dgm:pt modelId="{EB54C50E-5689-42F2-B8B2-B22402FECF8A}" type="sibTrans" cxnId="{AE9EF8B8-45AB-4E31-98A1-CABDFB03E0B6}">
      <dgm:prSet/>
      <dgm:spPr/>
      <dgm:t>
        <a:bodyPr/>
        <a:lstStyle/>
        <a:p>
          <a:endParaRPr lang="ru-RU"/>
        </a:p>
      </dgm:t>
    </dgm:pt>
    <dgm:pt modelId="{23860187-1D79-49D3-8949-729AD01004DD}">
      <dgm:prSet custT="1"/>
      <dgm:spPr/>
      <dgm:t>
        <a:bodyPr/>
        <a:lstStyle/>
        <a:p>
          <a:pPr rtl="0"/>
          <a:r>
            <a:rPr lang="en-US" sz="1800" b="0" kern="1200" dirty="0" smtClean="0">
              <a:solidFill>
                <a:srgbClr val="0000FF"/>
              </a:solidFill>
              <a:latin typeface="Lucida Console" pitchFamily="49" charset="0"/>
              <a:ea typeface="+mn-ea"/>
              <a:cs typeface="Calibri" pitchFamily="34" charset="0"/>
            </a:rPr>
            <a:t>variable</a:t>
          </a:r>
          <a:r>
            <a:rPr lang="en-US" sz="1800" b="1" kern="1200" dirty="0" smtClean="0">
              <a:solidFill>
                <a:srgbClr val="0000FF"/>
              </a:solidFill>
              <a:latin typeface="Lucida Console" pitchFamily="49" charset="0"/>
              <a:ea typeface="+mn-ea"/>
              <a:cs typeface="Calibri" pitchFamily="34" charset="0"/>
            </a:rPr>
            <a:t>:</a:t>
          </a:r>
          <a:r>
            <a:rPr lang="en-US" sz="1800" b="0" kern="1200" dirty="0" smtClean="0">
              <a:solidFill>
                <a:srgbClr val="0000FF"/>
              </a:solidFill>
              <a:latin typeface="Lucida Console" pitchFamily="49" charset="0"/>
              <a:ea typeface="+mn-ea"/>
              <a:cs typeface="Calibri" pitchFamily="34" charset="0"/>
            </a:rPr>
            <a:t> Type</a:t>
          </a:r>
          <a:endParaRPr lang="ru-RU" sz="1800" b="0" kern="1200" dirty="0">
            <a:solidFill>
              <a:srgbClr val="0000FF"/>
            </a:solidFill>
            <a:latin typeface="Lucida Console" pitchFamily="49" charset="0"/>
            <a:ea typeface="+mn-ea"/>
            <a:cs typeface="Calibri" pitchFamily="34" charset="0"/>
          </a:endParaRPr>
        </a:p>
      </dgm:t>
    </dgm:pt>
    <dgm:pt modelId="{8F2EA81A-9C6B-413E-933D-276710EF597F}" type="parTrans" cxnId="{16CB808D-00FC-4401-AE4A-AB540F528FE5}">
      <dgm:prSet/>
      <dgm:spPr/>
      <dgm:t>
        <a:bodyPr/>
        <a:lstStyle/>
        <a:p>
          <a:endParaRPr lang="ru-RU"/>
        </a:p>
      </dgm:t>
    </dgm:pt>
    <dgm:pt modelId="{4AA885F3-D6AE-42CB-A87F-B9D8FBFC14C0}" type="sibTrans" cxnId="{16CB808D-00FC-4401-AE4A-AB540F528FE5}">
      <dgm:prSet/>
      <dgm:spPr/>
      <dgm:t>
        <a:bodyPr/>
        <a:lstStyle/>
        <a:p>
          <a:endParaRPr lang="ru-RU"/>
        </a:p>
      </dgm:t>
    </dgm:pt>
    <dgm:pt modelId="{7EA3F2DF-E9D1-4DFF-AF89-882AB7CF5053}">
      <dgm:prSet custT="1"/>
      <dgm:spPr/>
      <dgm:t>
        <a:bodyPr/>
        <a:lstStyle/>
        <a:p>
          <a:pPr rtl="0"/>
          <a:r>
            <a:rPr lang="en-US" sz="1800" b="1" kern="1200" dirty="0" err="1" smtClean="0">
              <a:solidFill>
                <a:srgbClr val="0000FF"/>
              </a:solidFill>
              <a:latin typeface="Lucida Console" pitchFamily="49" charset="0"/>
              <a:ea typeface="+mn-ea"/>
              <a:cs typeface="Calibri" pitchFamily="34" charset="0"/>
            </a:rPr>
            <a:t>const</a:t>
          </a:r>
          <a:r>
            <a:rPr lang="en-US" sz="1800" b="0" kern="1200" dirty="0" smtClean="0">
              <a:solidFill>
                <a:srgbClr val="0000FF"/>
              </a:solidFill>
              <a:latin typeface="Lucida Console" pitchFamily="49" charset="0"/>
              <a:ea typeface="+mn-ea"/>
              <a:cs typeface="Calibri" pitchFamily="34" charset="0"/>
            </a:rPr>
            <a:t> constant</a:t>
          </a:r>
          <a:r>
            <a:rPr lang="en-US" sz="1800" b="1" kern="1200" dirty="0" smtClean="0">
              <a:solidFill>
                <a:srgbClr val="0000FF"/>
              </a:solidFill>
              <a:latin typeface="Lucida Console" pitchFamily="49" charset="0"/>
              <a:ea typeface="+mn-ea"/>
              <a:cs typeface="Calibri" pitchFamily="34" charset="0"/>
            </a:rPr>
            <a:t>:</a:t>
          </a:r>
          <a:r>
            <a:rPr lang="en-US" sz="1800" b="0" kern="1200" dirty="0" smtClean="0">
              <a:solidFill>
                <a:srgbClr val="0000FF"/>
              </a:solidFill>
              <a:latin typeface="Lucida Console" pitchFamily="49" charset="0"/>
              <a:ea typeface="+mn-ea"/>
              <a:cs typeface="Calibri" pitchFamily="34" charset="0"/>
            </a:rPr>
            <a:t> Type</a:t>
          </a:r>
          <a:endParaRPr lang="ru-RU" sz="1800" b="0" kern="1200" dirty="0">
            <a:solidFill>
              <a:srgbClr val="0000FF"/>
            </a:solidFill>
            <a:latin typeface="Lucida Console" pitchFamily="49" charset="0"/>
            <a:ea typeface="+mn-ea"/>
            <a:cs typeface="Calibri" pitchFamily="34" charset="0"/>
          </a:endParaRPr>
        </a:p>
      </dgm:t>
    </dgm:pt>
    <dgm:pt modelId="{CC232688-5FCB-4669-A634-E19EDE43C245}" type="parTrans" cxnId="{BB569284-60F5-4C4A-A79D-F5C3BC7AB2E2}">
      <dgm:prSet/>
      <dgm:spPr/>
      <dgm:t>
        <a:bodyPr/>
        <a:lstStyle/>
        <a:p>
          <a:endParaRPr lang="ru-RU"/>
        </a:p>
      </dgm:t>
    </dgm:pt>
    <dgm:pt modelId="{12892F54-DF5C-4529-A9B7-3CB208A76351}" type="sibTrans" cxnId="{BB569284-60F5-4C4A-A79D-F5C3BC7AB2E2}">
      <dgm:prSet/>
      <dgm:spPr/>
      <dgm:t>
        <a:bodyPr/>
        <a:lstStyle/>
        <a:p>
          <a:endParaRPr lang="ru-RU"/>
        </a:p>
      </dgm:t>
    </dgm:pt>
    <dgm:pt modelId="{24A08934-39EA-436C-8754-768B8B90AD95}">
      <dgm:prSet/>
      <dgm:spPr/>
      <dgm:t>
        <a:bodyPr/>
        <a:lstStyle/>
        <a:p>
          <a:pPr rtl="0"/>
          <a:r>
            <a:rPr kumimoji="1" lang="en-US" baseline="0" smtClean="0"/>
            <a:t>Routines may have locals which can be also variable or constant</a:t>
          </a:r>
          <a:endParaRPr lang="ru-RU"/>
        </a:p>
      </dgm:t>
    </dgm:pt>
    <dgm:pt modelId="{70A1519F-8EF0-4D61-930A-75075A51C841}" type="parTrans" cxnId="{12A76F37-690A-4B4C-8B14-60859BEBB093}">
      <dgm:prSet/>
      <dgm:spPr/>
      <dgm:t>
        <a:bodyPr/>
        <a:lstStyle/>
        <a:p>
          <a:endParaRPr lang="ru-RU"/>
        </a:p>
      </dgm:t>
    </dgm:pt>
    <dgm:pt modelId="{9FFC5987-8B26-4172-8C8A-FDF814222899}" type="sibTrans" cxnId="{12A76F37-690A-4B4C-8B14-60859BEBB093}">
      <dgm:prSet/>
      <dgm:spPr/>
      <dgm:t>
        <a:bodyPr/>
        <a:lstStyle/>
        <a:p>
          <a:endParaRPr lang="ru-RU"/>
        </a:p>
      </dgm:t>
    </dgm:pt>
    <dgm:pt modelId="{13E35328-85FD-4D88-A612-6DAC2D6AF57F}">
      <dgm:prSet custT="1"/>
      <dgm:spPr/>
      <dgm:t>
        <a:bodyPr/>
        <a:lstStyle/>
        <a:p>
          <a:pPr rtl="0"/>
          <a:r>
            <a:rPr lang="en-US" sz="1800" b="0" kern="1200" dirty="0" smtClean="0">
              <a:solidFill>
                <a:srgbClr val="0000FF"/>
              </a:solidFill>
              <a:latin typeface="Lucida Console" pitchFamily="49" charset="0"/>
              <a:ea typeface="+mn-ea"/>
              <a:cs typeface="Calibri" pitchFamily="34" charset="0"/>
            </a:rPr>
            <a:t>variable </a:t>
          </a:r>
          <a:r>
            <a:rPr lang="en-US" sz="1800" b="1" kern="1200" dirty="0" smtClean="0">
              <a:solidFill>
                <a:srgbClr val="0000FF"/>
              </a:solidFill>
              <a:latin typeface="Lucida Console" pitchFamily="49" charset="0"/>
              <a:ea typeface="+mn-ea"/>
              <a:cs typeface="Calibri" pitchFamily="34" charset="0"/>
            </a:rPr>
            <a:t>is</a:t>
          </a:r>
          <a:r>
            <a:rPr lang="en-US" sz="1800" b="0" kern="1200" dirty="0" smtClean="0">
              <a:solidFill>
                <a:srgbClr val="0000FF"/>
              </a:solidFill>
              <a:latin typeface="Lucida Console" pitchFamily="49" charset="0"/>
              <a:ea typeface="+mn-ea"/>
              <a:cs typeface="Calibri" pitchFamily="34" charset="0"/>
            </a:rPr>
            <a:t> expression</a:t>
          </a:r>
          <a:endParaRPr lang="ru-RU" sz="1800" b="0" kern="1200" dirty="0">
            <a:solidFill>
              <a:srgbClr val="0000FF"/>
            </a:solidFill>
            <a:latin typeface="Lucida Console" pitchFamily="49" charset="0"/>
            <a:ea typeface="+mn-ea"/>
            <a:cs typeface="Calibri" pitchFamily="34" charset="0"/>
          </a:endParaRPr>
        </a:p>
      </dgm:t>
    </dgm:pt>
    <dgm:pt modelId="{401130CA-540F-44A0-B643-BE2D15BC5B9A}" type="parTrans" cxnId="{7E10D132-28E7-412A-BF94-6BD82CB4FAEF}">
      <dgm:prSet/>
      <dgm:spPr/>
      <dgm:t>
        <a:bodyPr/>
        <a:lstStyle/>
        <a:p>
          <a:endParaRPr lang="ru-RU"/>
        </a:p>
      </dgm:t>
    </dgm:pt>
    <dgm:pt modelId="{74EF38B1-904D-4B30-BDC9-0E561EDC12B5}" type="sibTrans" cxnId="{7E10D132-28E7-412A-BF94-6BD82CB4FAEF}">
      <dgm:prSet/>
      <dgm:spPr/>
      <dgm:t>
        <a:bodyPr/>
        <a:lstStyle/>
        <a:p>
          <a:endParaRPr lang="ru-RU"/>
        </a:p>
      </dgm:t>
    </dgm:pt>
    <dgm:pt modelId="{EFB1AEB5-BE84-434C-A4E3-66708A1DD1CE}">
      <dgm:prSet custT="1"/>
      <dgm:spPr/>
      <dgm:t>
        <a:bodyPr/>
        <a:lstStyle/>
        <a:p>
          <a:pPr rtl="0"/>
          <a:r>
            <a:rPr lang="en-US" sz="1800" b="1" kern="1200" dirty="0" err="1" smtClean="0">
              <a:solidFill>
                <a:srgbClr val="0000FF"/>
              </a:solidFill>
              <a:latin typeface="Lucida Console" pitchFamily="49" charset="0"/>
              <a:ea typeface="+mn-ea"/>
              <a:cs typeface="Calibri" pitchFamily="34" charset="0"/>
            </a:rPr>
            <a:t>const</a:t>
          </a:r>
          <a:r>
            <a:rPr lang="en-US" sz="1800" b="0" kern="1200" dirty="0" smtClean="0">
              <a:solidFill>
                <a:srgbClr val="0000FF"/>
              </a:solidFill>
              <a:latin typeface="Lucida Console" pitchFamily="49" charset="0"/>
              <a:ea typeface="+mn-ea"/>
              <a:cs typeface="Calibri" pitchFamily="34" charset="0"/>
            </a:rPr>
            <a:t> constant </a:t>
          </a:r>
          <a:r>
            <a:rPr lang="en-US" sz="1800" b="1" kern="1200" dirty="0" smtClean="0">
              <a:solidFill>
                <a:srgbClr val="0000FF"/>
              </a:solidFill>
              <a:latin typeface="Lucida Console" pitchFamily="49" charset="0"/>
              <a:ea typeface="+mn-ea"/>
              <a:cs typeface="Calibri" pitchFamily="34" charset="0"/>
            </a:rPr>
            <a:t>is</a:t>
          </a:r>
          <a:r>
            <a:rPr lang="en-US" sz="1800" b="0" kern="1200" dirty="0" smtClean="0">
              <a:solidFill>
                <a:srgbClr val="0000FF"/>
              </a:solidFill>
              <a:latin typeface="Lucida Console" pitchFamily="49" charset="0"/>
              <a:ea typeface="+mn-ea"/>
              <a:cs typeface="Calibri" pitchFamily="34" charset="0"/>
            </a:rPr>
            <a:t> expression</a:t>
          </a:r>
          <a:endParaRPr lang="ru-RU" sz="1800" b="0" kern="1200" dirty="0">
            <a:solidFill>
              <a:srgbClr val="0000FF"/>
            </a:solidFill>
            <a:latin typeface="Lucida Console" pitchFamily="49" charset="0"/>
            <a:ea typeface="+mn-ea"/>
            <a:cs typeface="Calibri" pitchFamily="34" charset="0"/>
          </a:endParaRPr>
        </a:p>
      </dgm:t>
    </dgm:pt>
    <dgm:pt modelId="{051EEAE6-999C-4E87-800D-A5B5071831E9}" type="parTrans" cxnId="{5AC5E548-6DC7-4F18-A49A-E44D648F9B73}">
      <dgm:prSet/>
      <dgm:spPr/>
      <dgm:t>
        <a:bodyPr/>
        <a:lstStyle/>
        <a:p>
          <a:endParaRPr lang="ru-RU"/>
        </a:p>
      </dgm:t>
    </dgm:pt>
    <dgm:pt modelId="{E114EEB1-07E5-460B-B3B7-41AEE00EF61B}" type="sibTrans" cxnId="{5AC5E548-6DC7-4F18-A49A-E44D648F9B73}">
      <dgm:prSet/>
      <dgm:spPr/>
      <dgm:t>
        <a:bodyPr/>
        <a:lstStyle/>
        <a:p>
          <a:endParaRPr lang="ru-RU"/>
        </a:p>
      </dgm:t>
    </dgm:pt>
    <dgm:pt modelId="{3A56D650-6A68-45D9-AC2F-CB45F3C7B551}" type="pres">
      <dgm:prSet presAssocID="{A6852AD8-F7D5-4514-8DF3-321995C15072}" presName="linear" presStyleCnt="0">
        <dgm:presLayoutVars>
          <dgm:animLvl val="lvl"/>
          <dgm:resizeHandles val="exact"/>
        </dgm:presLayoutVars>
      </dgm:prSet>
      <dgm:spPr/>
      <dgm:t>
        <a:bodyPr/>
        <a:lstStyle/>
        <a:p>
          <a:endParaRPr lang="en-US"/>
        </a:p>
      </dgm:t>
    </dgm:pt>
    <dgm:pt modelId="{29417B6E-B73C-4351-9D3A-7D6E471C64EB}" type="pres">
      <dgm:prSet presAssocID="{D6AB4663-160E-4F72-8DDD-0FD3FADAC996}" presName="parentText" presStyleLbl="node1" presStyleIdx="0" presStyleCnt="3">
        <dgm:presLayoutVars>
          <dgm:chMax val="0"/>
          <dgm:bulletEnabled val="1"/>
        </dgm:presLayoutVars>
      </dgm:prSet>
      <dgm:spPr/>
      <dgm:t>
        <a:bodyPr/>
        <a:lstStyle/>
        <a:p>
          <a:endParaRPr lang="en-US"/>
        </a:p>
      </dgm:t>
    </dgm:pt>
    <dgm:pt modelId="{FB722BFF-AADA-43E9-8276-0C289A7223B1}" type="pres">
      <dgm:prSet presAssocID="{D6AB4663-160E-4F72-8DDD-0FD3FADAC996}" presName="childText" presStyleLbl="revTx" presStyleIdx="0" presStyleCnt="3">
        <dgm:presLayoutVars>
          <dgm:bulletEnabled val="1"/>
        </dgm:presLayoutVars>
      </dgm:prSet>
      <dgm:spPr/>
      <dgm:t>
        <a:bodyPr/>
        <a:lstStyle/>
        <a:p>
          <a:endParaRPr lang="ru-RU"/>
        </a:p>
      </dgm:t>
    </dgm:pt>
    <dgm:pt modelId="{2063C66D-C446-4986-BA5C-432B4C47E69D}" type="pres">
      <dgm:prSet presAssocID="{AD163E60-EC80-4E15-A288-200265D93D4F}" presName="parentText" presStyleLbl="node1" presStyleIdx="1" presStyleCnt="3">
        <dgm:presLayoutVars>
          <dgm:chMax val="0"/>
          <dgm:bulletEnabled val="1"/>
        </dgm:presLayoutVars>
      </dgm:prSet>
      <dgm:spPr/>
      <dgm:t>
        <a:bodyPr/>
        <a:lstStyle/>
        <a:p>
          <a:endParaRPr lang="en-US"/>
        </a:p>
      </dgm:t>
    </dgm:pt>
    <dgm:pt modelId="{14F805A5-24D5-42BC-9617-531F7034B784}" type="pres">
      <dgm:prSet presAssocID="{AD163E60-EC80-4E15-A288-200265D93D4F}" presName="childText" presStyleLbl="revTx" presStyleIdx="1" presStyleCnt="3">
        <dgm:presLayoutVars>
          <dgm:bulletEnabled val="1"/>
        </dgm:presLayoutVars>
      </dgm:prSet>
      <dgm:spPr/>
      <dgm:t>
        <a:bodyPr/>
        <a:lstStyle/>
        <a:p>
          <a:endParaRPr lang="en-US"/>
        </a:p>
      </dgm:t>
    </dgm:pt>
    <dgm:pt modelId="{26C05EB7-E021-4E8C-B730-443142B86A66}" type="pres">
      <dgm:prSet presAssocID="{24A08934-39EA-436C-8754-768B8B90AD95}" presName="parentText" presStyleLbl="node1" presStyleIdx="2" presStyleCnt="3">
        <dgm:presLayoutVars>
          <dgm:chMax val="0"/>
          <dgm:bulletEnabled val="1"/>
        </dgm:presLayoutVars>
      </dgm:prSet>
      <dgm:spPr/>
      <dgm:t>
        <a:bodyPr/>
        <a:lstStyle/>
        <a:p>
          <a:endParaRPr lang="en-US"/>
        </a:p>
      </dgm:t>
    </dgm:pt>
    <dgm:pt modelId="{D4C9EDD2-76B4-4D44-948B-73E20F7082B2}" type="pres">
      <dgm:prSet presAssocID="{24A08934-39EA-436C-8754-768B8B90AD95}" presName="childText" presStyleLbl="revTx" presStyleIdx="2" presStyleCnt="3">
        <dgm:presLayoutVars>
          <dgm:bulletEnabled val="1"/>
        </dgm:presLayoutVars>
      </dgm:prSet>
      <dgm:spPr/>
      <dgm:t>
        <a:bodyPr/>
        <a:lstStyle/>
        <a:p>
          <a:endParaRPr lang="en-US"/>
        </a:p>
      </dgm:t>
    </dgm:pt>
  </dgm:ptLst>
  <dgm:cxnLst>
    <dgm:cxn modelId="{AE9EF8B8-45AB-4E31-98A1-CABDFB03E0B6}" srcId="{A6852AD8-F7D5-4514-8DF3-321995C15072}" destId="{AD163E60-EC80-4E15-A288-200265D93D4F}" srcOrd="1" destOrd="0" parTransId="{0E4B6F3A-9E2D-4DD7-8068-3DF3EACFF46A}" sibTransId="{EB54C50E-5689-42F2-B8B2-B22402FECF8A}"/>
    <dgm:cxn modelId="{16CB808D-00FC-4401-AE4A-AB540F528FE5}" srcId="{AD163E60-EC80-4E15-A288-200265D93D4F}" destId="{23860187-1D79-49D3-8949-729AD01004DD}" srcOrd="0" destOrd="0" parTransId="{8F2EA81A-9C6B-413E-933D-276710EF597F}" sibTransId="{4AA885F3-D6AE-42CB-A87F-B9D8FBFC14C0}"/>
    <dgm:cxn modelId="{4889F304-BA6C-4E6B-AB95-9B3AF84127B5}" type="presOf" srcId="{AD163E60-EC80-4E15-A288-200265D93D4F}" destId="{2063C66D-C446-4986-BA5C-432B4C47E69D}" srcOrd="0" destOrd="0" presId="urn:microsoft.com/office/officeart/2005/8/layout/vList2"/>
    <dgm:cxn modelId="{49E785EB-B303-49E7-9F20-D26BB5A2150D}" type="presOf" srcId="{7EA3F2DF-E9D1-4DFF-AF89-882AB7CF5053}" destId="{14F805A5-24D5-42BC-9617-531F7034B784}" srcOrd="0" destOrd="1" presId="urn:microsoft.com/office/officeart/2005/8/layout/vList2"/>
    <dgm:cxn modelId="{6E49CA0E-5F6F-4CCA-AB0E-CB25131515B7}" srcId="{D6AB4663-160E-4F72-8DDD-0FD3FADAC996}" destId="{AAA3F5A7-A54E-47DE-B832-1837251BCBCE}" srcOrd="1" destOrd="0" parTransId="{41B936FD-24A3-4068-B5D9-E7454F35ABE2}" sibTransId="{A2EAD17C-4289-4FEF-BF6E-B35494EE232C}"/>
    <dgm:cxn modelId="{871BB8BF-E329-4D5E-AD41-3998BBB7CAE9}" srcId="{A6852AD8-F7D5-4514-8DF3-321995C15072}" destId="{D6AB4663-160E-4F72-8DDD-0FD3FADAC996}" srcOrd="0" destOrd="0" parTransId="{F78AAF8C-AC3A-47C4-8724-76C7A71D9945}" sibTransId="{F859DD07-D1DD-438F-B436-DC6ADA79572D}"/>
    <dgm:cxn modelId="{12A76F37-690A-4B4C-8B14-60859BEBB093}" srcId="{A6852AD8-F7D5-4514-8DF3-321995C15072}" destId="{24A08934-39EA-436C-8754-768B8B90AD95}" srcOrd="2" destOrd="0" parTransId="{70A1519F-8EF0-4D61-930A-75075A51C841}" sibTransId="{9FFC5987-8B26-4172-8C8A-FDF814222899}"/>
    <dgm:cxn modelId="{FB4E129A-4E7D-424C-AC84-4CE2B35E3216}" srcId="{D6AB4663-160E-4F72-8DDD-0FD3FADAC996}" destId="{0D5F5AB9-9A59-4390-B013-3CB1B05052E5}" srcOrd="0" destOrd="0" parTransId="{03ACB9E0-2335-4DCB-A709-1137BD702EB5}" sibTransId="{F5AC291A-C1C7-4CEF-8729-B7ACDBBFAE2D}"/>
    <dgm:cxn modelId="{69D17CB7-FFEB-429D-AAFD-19F810C21648}" type="presOf" srcId="{A6852AD8-F7D5-4514-8DF3-321995C15072}" destId="{3A56D650-6A68-45D9-AC2F-CB45F3C7B551}" srcOrd="0" destOrd="0" presId="urn:microsoft.com/office/officeart/2005/8/layout/vList2"/>
    <dgm:cxn modelId="{ABFEA6B9-CF7A-4B9D-9A21-89598C15DDDB}" type="presOf" srcId="{0D5F5AB9-9A59-4390-B013-3CB1B05052E5}" destId="{FB722BFF-AADA-43E9-8276-0C289A7223B1}" srcOrd="0" destOrd="0" presId="urn:microsoft.com/office/officeart/2005/8/layout/vList2"/>
    <dgm:cxn modelId="{7E10D132-28E7-412A-BF94-6BD82CB4FAEF}" srcId="{24A08934-39EA-436C-8754-768B8B90AD95}" destId="{13E35328-85FD-4D88-A612-6DAC2D6AF57F}" srcOrd="0" destOrd="0" parTransId="{401130CA-540F-44A0-B643-BE2D15BC5B9A}" sibTransId="{74EF38B1-904D-4B30-BDC9-0E561EDC12B5}"/>
    <dgm:cxn modelId="{BB569284-60F5-4C4A-A79D-F5C3BC7AB2E2}" srcId="{AD163E60-EC80-4E15-A288-200265D93D4F}" destId="{7EA3F2DF-E9D1-4DFF-AF89-882AB7CF5053}" srcOrd="1" destOrd="0" parTransId="{CC232688-5FCB-4669-A634-E19EDE43C245}" sibTransId="{12892F54-DF5C-4529-A9B7-3CB208A76351}"/>
    <dgm:cxn modelId="{5AC5E548-6DC7-4F18-A49A-E44D648F9B73}" srcId="{24A08934-39EA-436C-8754-768B8B90AD95}" destId="{EFB1AEB5-BE84-434C-A4E3-66708A1DD1CE}" srcOrd="1" destOrd="0" parTransId="{051EEAE6-999C-4E87-800D-A5B5071831E9}" sibTransId="{E114EEB1-07E5-460B-B3B7-41AEE00EF61B}"/>
    <dgm:cxn modelId="{5D47D55F-4919-4E24-9DC2-85431FBE4E6E}" type="presOf" srcId="{EFB1AEB5-BE84-434C-A4E3-66708A1DD1CE}" destId="{D4C9EDD2-76B4-4D44-948B-73E20F7082B2}" srcOrd="0" destOrd="1" presId="urn:microsoft.com/office/officeart/2005/8/layout/vList2"/>
    <dgm:cxn modelId="{EEDC4343-3B56-43BA-AA5D-990DF591CBF5}" type="presOf" srcId="{D6AB4663-160E-4F72-8DDD-0FD3FADAC996}" destId="{29417B6E-B73C-4351-9D3A-7D6E471C64EB}" srcOrd="0" destOrd="0" presId="urn:microsoft.com/office/officeart/2005/8/layout/vList2"/>
    <dgm:cxn modelId="{37B2D183-D25A-40E2-8D61-2607ACB85B8E}" type="presOf" srcId="{13E35328-85FD-4D88-A612-6DAC2D6AF57F}" destId="{D4C9EDD2-76B4-4D44-948B-73E20F7082B2}" srcOrd="0" destOrd="0" presId="urn:microsoft.com/office/officeart/2005/8/layout/vList2"/>
    <dgm:cxn modelId="{1E77E045-94AB-40B9-8724-D374841D41E4}" type="presOf" srcId="{23860187-1D79-49D3-8949-729AD01004DD}" destId="{14F805A5-24D5-42BC-9617-531F7034B784}" srcOrd="0" destOrd="0" presId="urn:microsoft.com/office/officeart/2005/8/layout/vList2"/>
    <dgm:cxn modelId="{AA7B23C7-054D-4487-B575-0D60FE8D4A6E}" type="presOf" srcId="{AAA3F5A7-A54E-47DE-B832-1837251BCBCE}" destId="{FB722BFF-AADA-43E9-8276-0C289A7223B1}" srcOrd="0" destOrd="1" presId="urn:microsoft.com/office/officeart/2005/8/layout/vList2"/>
    <dgm:cxn modelId="{FE521FAB-6945-4BFE-A9CB-1E0E5110367A}" type="presOf" srcId="{24A08934-39EA-436C-8754-768B8B90AD95}" destId="{26C05EB7-E021-4E8C-B730-443142B86A66}" srcOrd="0" destOrd="0" presId="urn:microsoft.com/office/officeart/2005/8/layout/vList2"/>
    <dgm:cxn modelId="{18184D38-43B0-4907-B9D2-6647DF0B579B}" type="presParOf" srcId="{3A56D650-6A68-45D9-AC2F-CB45F3C7B551}" destId="{29417B6E-B73C-4351-9D3A-7D6E471C64EB}" srcOrd="0" destOrd="0" presId="urn:microsoft.com/office/officeart/2005/8/layout/vList2"/>
    <dgm:cxn modelId="{C1BDF3EC-0BC2-477B-A3F8-9550076A6832}" type="presParOf" srcId="{3A56D650-6A68-45D9-AC2F-CB45F3C7B551}" destId="{FB722BFF-AADA-43E9-8276-0C289A7223B1}" srcOrd="1" destOrd="0" presId="urn:microsoft.com/office/officeart/2005/8/layout/vList2"/>
    <dgm:cxn modelId="{29F66E37-E6F2-4169-8A27-5EFF7A2DCEBC}" type="presParOf" srcId="{3A56D650-6A68-45D9-AC2F-CB45F3C7B551}" destId="{2063C66D-C446-4986-BA5C-432B4C47E69D}" srcOrd="2" destOrd="0" presId="urn:microsoft.com/office/officeart/2005/8/layout/vList2"/>
    <dgm:cxn modelId="{C8DB6645-F7EC-43CE-88AB-D35771148D4F}" type="presParOf" srcId="{3A56D650-6A68-45D9-AC2F-CB45F3C7B551}" destId="{14F805A5-24D5-42BC-9617-531F7034B784}" srcOrd="3" destOrd="0" presId="urn:microsoft.com/office/officeart/2005/8/layout/vList2"/>
    <dgm:cxn modelId="{782C23FD-4613-4A51-9B9D-73E87DAA6655}" type="presParOf" srcId="{3A56D650-6A68-45D9-AC2F-CB45F3C7B551}" destId="{26C05EB7-E021-4E8C-B730-443142B86A66}" srcOrd="4" destOrd="0" presId="urn:microsoft.com/office/officeart/2005/8/layout/vList2"/>
    <dgm:cxn modelId="{E518E434-A3F0-42D4-A6A9-99F575A35371}" type="presParOf" srcId="{3A56D650-6A68-45D9-AC2F-CB45F3C7B551}" destId="{D4C9EDD2-76B4-4D44-948B-73E20F7082B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5D9A7E-AD7D-4CBA-972A-B60D221E5F8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453309C-2B61-4E14-8BC6-1D425A99125F}">
      <dgm:prSet/>
      <dgm:spPr/>
      <dgm:t>
        <a:bodyPr/>
        <a:lstStyle/>
        <a:p>
          <a:pPr rtl="0"/>
          <a:r>
            <a:rPr lang="en-US" dirty="0" smtClean="0">
              <a:latin typeface="Arial" pitchFamily="34" charset="0"/>
              <a:cs typeface="Arial" pitchFamily="34" charset="0"/>
            </a:rPr>
            <a:t>Presented</a:t>
          </a:r>
          <a:endParaRPr lang="en-US" dirty="0">
            <a:latin typeface="Arial" pitchFamily="34" charset="0"/>
            <a:cs typeface="Arial" pitchFamily="34" charset="0"/>
          </a:endParaRPr>
        </a:p>
      </dgm:t>
    </dgm:pt>
    <dgm:pt modelId="{7564B377-6D06-4850-A530-740AAB8063B5}" type="parTrans" cxnId="{DD48148E-D81C-465A-A39E-FAD50FE9F16F}">
      <dgm:prSet/>
      <dgm:spPr/>
      <dgm:t>
        <a:bodyPr/>
        <a:lstStyle/>
        <a:p>
          <a:endParaRPr lang="en-US"/>
        </a:p>
      </dgm:t>
    </dgm:pt>
    <dgm:pt modelId="{F1682D5E-00AB-4696-82A0-7C9AED82047F}" type="sibTrans" cxnId="{DD48148E-D81C-465A-A39E-FAD50FE9F16F}">
      <dgm:prSet/>
      <dgm:spPr/>
      <dgm:t>
        <a:bodyPr/>
        <a:lstStyle/>
        <a:p>
          <a:endParaRPr lang="en-US"/>
        </a:p>
      </dgm:t>
    </dgm:pt>
    <dgm:pt modelId="{427B6036-38B4-443D-8236-665A9A3B0490}">
      <dgm:prSet/>
      <dgm:spPr/>
      <dgm:t>
        <a:bodyPr/>
        <a:lstStyle/>
        <a:p>
          <a:pPr rtl="0"/>
          <a:r>
            <a:rPr lang="en-US" dirty="0" smtClean="0">
              <a:latin typeface="Arial" pitchFamily="34" charset="0"/>
              <a:cs typeface="Arial" pitchFamily="34" charset="0"/>
            </a:rPr>
            <a:t>Key concepts of </a:t>
          </a:r>
          <a:r>
            <a:rPr lang="en-US" dirty="0" err="1" smtClean="0">
              <a:latin typeface="Arial" pitchFamily="34" charset="0"/>
              <a:cs typeface="Arial" pitchFamily="34" charset="0"/>
            </a:rPr>
            <a:t>SLang</a:t>
          </a:r>
          <a:r>
            <a:rPr lang="en-US" dirty="0" smtClean="0">
              <a:latin typeface="Arial" pitchFamily="34" charset="0"/>
              <a:cs typeface="Arial" pitchFamily="34" charset="0"/>
            </a:rPr>
            <a:t> (unit, standalone routines, usage-inheritance-</a:t>
          </a:r>
          <a:r>
            <a:rPr lang="en-US" dirty="0" err="1" smtClean="0">
              <a:latin typeface="Arial" pitchFamily="34" charset="0"/>
              <a:cs typeface="Arial" pitchFamily="34" charset="0"/>
            </a:rPr>
            <a:t>typification</a:t>
          </a:r>
          <a:r>
            <a:rPr lang="en-US" dirty="0" smtClean="0">
              <a:latin typeface="Arial" pitchFamily="34" charset="0"/>
              <a:cs typeface="Arial" pitchFamily="34" charset="0"/>
            </a:rPr>
            <a:t>)</a:t>
          </a:r>
          <a:endParaRPr lang="en-US" dirty="0">
            <a:latin typeface="Arial" pitchFamily="34" charset="0"/>
            <a:cs typeface="Arial" pitchFamily="34" charset="0"/>
          </a:endParaRPr>
        </a:p>
      </dgm:t>
    </dgm:pt>
    <dgm:pt modelId="{CBF7421B-2DB7-4D33-BC31-C2C0BDDE871A}" type="parTrans" cxnId="{4D9F7E20-C9BC-4133-A63B-C7EBA1362BF7}">
      <dgm:prSet/>
      <dgm:spPr/>
      <dgm:t>
        <a:bodyPr/>
        <a:lstStyle/>
        <a:p>
          <a:endParaRPr lang="en-US"/>
        </a:p>
      </dgm:t>
    </dgm:pt>
    <dgm:pt modelId="{0E3A69B1-0A74-4CBA-8546-F38E210663A8}" type="sibTrans" cxnId="{4D9F7E20-C9BC-4133-A63B-C7EBA1362BF7}">
      <dgm:prSet/>
      <dgm:spPr/>
      <dgm:t>
        <a:bodyPr/>
        <a:lstStyle/>
        <a:p>
          <a:endParaRPr lang="en-US"/>
        </a:p>
      </dgm:t>
    </dgm:pt>
    <dgm:pt modelId="{7DB0A38A-7324-4FDC-8E06-69448F448379}">
      <dgm:prSet/>
      <dgm:spPr/>
      <dgm:t>
        <a:bodyPr/>
        <a:lstStyle/>
        <a:p>
          <a:pPr rtl="0"/>
          <a:r>
            <a:rPr lang="ru-RU" dirty="0" smtClean="0">
              <a:latin typeface="Arial" pitchFamily="34" charset="0"/>
              <a:cs typeface="Arial" pitchFamily="34" charset="0"/>
            </a:rPr>
            <a:t>Подход к композиции программ</a:t>
          </a:r>
          <a:endParaRPr lang="en-US" dirty="0">
            <a:latin typeface="Arial" pitchFamily="34" charset="0"/>
            <a:cs typeface="Arial" pitchFamily="34" charset="0"/>
          </a:endParaRPr>
        </a:p>
      </dgm:t>
    </dgm:pt>
    <dgm:pt modelId="{B102B0B5-99C0-47C6-B5BF-459252B2F1AF}" type="parTrans" cxnId="{08FC845D-ED90-4FD6-AB96-5CD10B1C8414}">
      <dgm:prSet/>
      <dgm:spPr/>
      <dgm:t>
        <a:bodyPr/>
        <a:lstStyle/>
        <a:p>
          <a:endParaRPr lang="en-US"/>
        </a:p>
      </dgm:t>
    </dgm:pt>
    <dgm:pt modelId="{CE8970C0-97FC-45E1-9EFA-58BCF76E4068}" type="sibTrans" cxnId="{08FC845D-ED90-4FD6-AB96-5CD10B1C8414}">
      <dgm:prSet/>
      <dgm:spPr/>
      <dgm:t>
        <a:bodyPr/>
        <a:lstStyle/>
        <a:p>
          <a:endParaRPr lang="en-US"/>
        </a:p>
      </dgm:t>
    </dgm:pt>
    <dgm:pt modelId="{267D49AB-FF2F-4405-AE58-8FEB3BE3E6B3}">
      <dgm:prSet/>
      <dgm:spPr/>
      <dgm:t>
        <a:bodyPr/>
        <a:lstStyle/>
        <a:p>
          <a:pPr rtl="0"/>
          <a:r>
            <a:rPr lang="ru-RU" dirty="0" smtClean="0">
              <a:latin typeface="Arial" pitchFamily="34" charset="0"/>
              <a:cs typeface="Arial" pitchFamily="34" charset="0"/>
            </a:rPr>
            <a:t>Альтернативный подход к наследованию</a:t>
          </a:r>
          <a:endParaRPr lang="en-US" dirty="0">
            <a:latin typeface="Arial" pitchFamily="34" charset="0"/>
            <a:cs typeface="Arial" pitchFamily="34" charset="0"/>
          </a:endParaRPr>
        </a:p>
      </dgm:t>
    </dgm:pt>
    <dgm:pt modelId="{DD3507F9-C4C2-40EE-96E2-AE2AE9B7D2A0}" type="parTrans" cxnId="{8A34A3BF-FC44-4D88-823A-44F7284173D1}">
      <dgm:prSet/>
      <dgm:spPr/>
      <dgm:t>
        <a:bodyPr/>
        <a:lstStyle/>
        <a:p>
          <a:endParaRPr lang="en-US"/>
        </a:p>
      </dgm:t>
    </dgm:pt>
    <dgm:pt modelId="{8DAA94EB-911E-4960-9B90-6C66D302D885}" type="sibTrans" cxnId="{8A34A3BF-FC44-4D88-823A-44F7284173D1}">
      <dgm:prSet/>
      <dgm:spPr/>
      <dgm:t>
        <a:bodyPr/>
        <a:lstStyle/>
        <a:p>
          <a:endParaRPr lang="en-US"/>
        </a:p>
      </dgm:t>
    </dgm:pt>
    <dgm:pt modelId="{C480303A-37E8-493D-B3DA-938B606576E4}">
      <dgm:prSet/>
      <dgm:spPr/>
      <dgm:t>
        <a:bodyPr/>
        <a:lstStyle/>
        <a:p>
          <a:pPr rtl="0"/>
          <a:r>
            <a:rPr lang="ru-RU" dirty="0" smtClean="0">
              <a:latin typeface="Arial" pitchFamily="34" charset="0"/>
              <a:cs typeface="Arial" pitchFamily="34" charset="0"/>
            </a:rPr>
            <a:t>Понятие мультитипа</a:t>
          </a:r>
          <a:endParaRPr lang="en-US" dirty="0">
            <a:latin typeface="Arial" pitchFamily="34" charset="0"/>
            <a:cs typeface="Arial" pitchFamily="34" charset="0"/>
          </a:endParaRPr>
        </a:p>
      </dgm:t>
    </dgm:pt>
    <dgm:pt modelId="{C7833A5A-8DFF-420B-8598-EB3D3896E978}" type="parTrans" cxnId="{B324E939-6B6B-4431-8F77-9781BA3D921D}">
      <dgm:prSet/>
      <dgm:spPr/>
      <dgm:t>
        <a:bodyPr/>
        <a:lstStyle/>
        <a:p>
          <a:endParaRPr lang="en-US"/>
        </a:p>
      </dgm:t>
    </dgm:pt>
    <dgm:pt modelId="{220CAD1D-42B3-40BE-B660-927F5025F270}" type="sibTrans" cxnId="{B324E939-6B6B-4431-8F77-9781BA3D921D}">
      <dgm:prSet/>
      <dgm:spPr/>
      <dgm:t>
        <a:bodyPr/>
        <a:lstStyle/>
        <a:p>
          <a:endParaRPr lang="en-US"/>
        </a:p>
      </dgm:t>
    </dgm:pt>
    <dgm:pt modelId="{5BBA7FC6-3A6F-4724-95B4-4D98163EF008}">
      <dgm:prSet/>
      <dgm:spPr/>
      <dgm:t>
        <a:bodyPr/>
        <a:lstStyle/>
        <a:p>
          <a:pPr rtl="0"/>
          <a:r>
            <a:rPr lang="ru-RU" dirty="0" smtClean="0">
              <a:latin typeface="Arial" pitchFamily="34" charset="0"/>
              <a:cs typeface="Arial" pitchFamily="34" charset="0"/>
            </a:rPr>
            <a:t>Решение проблемы корректности работы с атрибутами</a:t>
          </a:r>
          <a:endParaRPr lang="en-US" dirty="0">
            <a:latin typeface="Arial" pitchFamily="34" charset="0"/>
            <a:cs typeface="Arial" pitchFamily="34" charset="0"/>
          </a:endParaRPr>
        </a:p>
      </dgm:t>
    </dgm:pt>
    <dgm:pt modelId="{E362B99E-ABE1-48A5-8C77-5B047E223E2B}" type="parTrans" cxnId="{17E1ECF2-B8A9-4B46-81ED-2ACDADA6C5D5}">
      <dgm:prSet/>
      <dgm:spPr/>
      <dgm:t>
        <a:bodyPr/>
        <a:lstStyle/>
        <a:p>
          <a:endParaRPr lang="en-US"/>
        </a:p>
      </dgm:t>
    </dgm:pt>
    <dgm:pt modelId="{FE5366E5-5FDE-4285-96C4-0408E103581F}" type="sibTrans" cxnId="{17E1ECF2-B8A9-4B46-81ED-2ACDADA6C5D5}">
      <dgm:prSet/>
      <dgm:spPr/>
      <dgm:t>
        <a:bodyPr/>
        <a:lstStyle/>
        <a:p>
          <a:endParaRPr lang="en-US"/>
        </a:p>
      </dgm:t>
    </dgm:pt>
    <dgm:pt modelId="{55F9800E-03A0-48B2-8F88-114B54138C48}">
      <dgm:prSet/>
      <dgm:spPr/>
      <dgm:t>
        <a:bodyPr/>
        <a:lstStyle/>
        <a:p>
          <a:pPr rtl="0"/>
          <a:r>
            <a:rPr lang="en-US" dirty="0" smtClean="0">
              <a:latin typeface="Arial" pitchFamily="34" charset="0"/>
              <a:cs typeface="Arial" pitchFamily="34" charset="0"/>
            </a:rPr>
            <a:t>Status</a:t>
          </a:r>
          <a:endParaRPr lang="en-US" dirty="0">
            <a:latin typeface="Arial" pitchFamily="34" charset="0"/>
            <a:cs typeface="Arial" pitchFamily="34" charset="0"/>
          </a:endParaRPr>
        </a:p>
      </dgm:t>
    </dgm:pt>
    <dgm:pt modelId="{5D62CBCB-6332-4600-8DC5-F924CC27638E}" type="parTrans" cxnId="{776AD76A-2488-46C6-A9F3-18B98D7920DA}">
      <dgm:prSet/>
      <dgm:spPr/>
      <dgm:t>
        <a:bodyPr/>
        <a:lstStyle/>
        <a:p>
          <a:endParaRPr lang="en-US"/>
        </a:p>
      </dgm:t>
    </dgm:pt>
    <dgm:pt modelId="{3885873A-C059-4346-99EB-69CB183AD9E1}" type="sibTrans" cxnId="{776AD76A-2488-46C6-A9F3-18B98D7920DA}">
      <dgm:prSet/>
      <dgm:spPr/>
      <dgm:t>
        <a:bodyPr/>
        <a:lstStyle/>
        <a:p>
          <a:endParaRPr lang="en-US"/>
        </a:p>
      </dgm:t>
    </dgm:pt>
    <dgm:pt modelId="{D1A21421-358B-4037-BAD5-5C5072264C26}">
      <dgm:prSet/>
      <dgm:spPr/>
      <dgm:t>
        <a:bodyPr/>
        <a:lstStyle/>
        <a:p>
          <a:pPr rtl="0"/>
          <a:r>
            <a:rPr lang="en-US" dirty="0" smtClean="0">
              <a:latin typeface="Arial" panose="020B0604020202020204" pitchFamily="34" charset="0"/>
              <a:ea typeface="Malgun Gothic" pitchFamily="34" charset="-127"/>
              <a:cs typeface="Arial" panose="020B0604020202020204" pitchFamily="34" charset="0"/>
            </a:rPr>
            <a:t>Short introduction to the language (PP presentation)</a:t>
          </a:r>
          <a:endParaRPr lang="en-US" dirty="0">
            <a:latin typeface="Arial" pitchFamily="34" charset="0"/>
            <a:cs typeface="Arial" pitchFamily="34" charset="0"/>
          </a:endParaRPr>
        </a:p>
      </dgm:t>
    </dgm:pt>
    <dgm:pt modelId="{EF74D05D-3F40-413E-8A6E-491B4EEA16BF}" type="parTrans" cxnId="{839F2A41-B0D2-4EC7-9B36-BB9B707B48E5}">
      <dgm:prSet/>
      <dgm:spPr/>
      <dgm:t>
        <a:bodyPr/>
        <a:lstStyle/>
        <a:p>
          <a:endParaRPr lang="en-US"/>
        </a:p>
      </dgm:t>
    </dgm:pt>
    <dgm:pt modelId="{57D9A494-C132-4B03-AB6C-AA3DD2353058}" type="sibTrans" cxnId="{839F2A41-B0D2-4EC7-9B36-BB9B707B48E5}">
      <dgm:prSet/>
      <dgm:spPr/>
      <dgm:t>
        <a:bodyPr/>
        <a:lstStyle/>
        <a:p>
          <a:endParaRPr lang="en-US"/>
        </a:p>
      </dgm:t>
    </dgm:pt>
    <dgm:pt modelId="{92FE2B45-2F06-48DD-9DD5-F556A96B13D2}">
      <dgm:prSet/>
      <dgm:spPr/>
      <dgm:t>
        <a:bodyPr/>
        <a:lstStyle/>
        <a:p>
          <a:r>
            <a:rPr lang="en-US" smtClean="0">
              <a:latin typeface="Arial" panose="020B0604020202020204" pitchFamily="34" charset="0"/>
              <a:ea typeface="Malgun Gothic" pitchFamily="34" charset="-127"/>
              <a:cs typeface="Arial" panose="020B0604020202020204" pitchFamily="34" charset="0"/>
            </a:rPr>
            <a:t>Two conference papers</a:t>
          </a:r>
          <a:endParaRPr lang="en-US" dirty="0" smtClean="0">
            <a:latin typeface="Arial" panose="020B0604020202020204" pitchFamily="34" charset="0"/>
            <a:ea typeface="Malgun Gothic" pitchFamily="34" charset="-127"/>
            <a:cs typeface="Arial" panose="020B0604020202020204" pitchFamily="34" charset="0"/>
          </a:endParaRPr>
        </a:p>
      </dgm:t>
    </dgm:pt>
    <dgm:pt modelId="{C44CA749-3944-4622-9B7E-4E5C37898E6A}" type="parTrans" cxnId="{6BE03F03-42B6-4FB2-950A-CDA57108973B}">
      <dgm:prSet/>
      <dgm:spPr/>
      <dgm:t>
        <a:bodyPr/>
        <a:lstStyle/>
        <a:p>
          <a:endParaRPr lang="ru-RU"/>
        </a:p>
      </dgm:t>
    </dgm:pt>
    <dgm:pt modelId="{9D3222E7-DA91-4CB2-A8D1-D97AC697FB6E}" type="sibTrans" cxnId="{6BE03F03-42B6-4FB2-950A-CDA57108973B}">
      <dgm:prSet/>
      <dgm:spPr/>
      <dgm:t>
        <a:bodyPr/>
        <a:lstStyle/>
        <a:p>
          <a:endParaRPr lang="ru-RU"/>
        </a:p>
      </dgm:t>
    </dgm:pt>
    <dgm:pt modelId="{ACD0AE23-2D5A-4E8D-A4B2-6636F6AB2E85}">
      <dgm:prSet/>
      <dgm:spPr/>
      <dgm:t>
        <a:bodyPr/>
        <a:lstStyle/>
        <a:p>
          <a:r>
            <a:rPr lang="en-US" smtClean="0">
              <a:latin typeface="Arial" panose="020B0604020202020204" pitchFamily="34" charset="0"/>
              <a:ea typeface="Malgun Gothic" pitchFamily="34" charset="-127"/>
              <a:cs typeface="Arial" panose="020B0604020202020204" pitchFamily="34" charset="0"/>
            </a:rPr>
            <a:t>The full </a:t>
          </a:r>
          <a:r>
            <a:rPr lang="en-US" b="1" smtClean="0">
              <a:latin typeface="Arial" panose="020B0604020202020204" pitchFamily="34" charset="0"/>
              <a:ea typeface="Malgun Gothic" pitchFamily="34" charset="-127"/>
              <a:cs typeface="Arial" panose="020B0604020202020204" pitchFamily="34" charset="0"/>
            </a:rPr>
            <a:t>language reference </a:t>
          </a:r>
          <a:r>
            <a:rPr lang="en-US" smtClean="0">
              <a:latin typeface="Arial" panose="020B0604020202020204" pitchFamily="34" charset="0"/>
              <a:ea typeface="Malgun Gothic" pitchFamily="34" charset="-127"/>
              <a:cs typeface="Arial" panose="020B0604020202020204" pitchFamily="34" charset="0"/>
            </a:rPr>
            <a:t>(in progress; to be completed this March)</a:t>
          </a:r>
          <a:endParaRPr lang="en-US" dirty="0" smtClean="0">
            <a:latin typeface="Arial" panose="020B0604020202020204" pitchFamily="34" charset="0"/>
            <a:ea typeface="Malgun Gothic" pitchFamily="34" charset="-127"/>
            <a:cs typeface="Arial" panose="020B0604020202020204" pitchFamily="34" charset="0"/>
          </a:endParaRPr>
        </a:p>
      </dgm:t>
    </dgm:pt>
    <dgm:pt modelId="{193ED3F4-9714-4D9E-800A-56C05EE4DD0C}" type="parTrans" cxnId="{5D273567-37C2-4061-99F5-46C0B6D14322}">
      <dgm:prSet/>
      <dgm:spPr/>
      <dgm:t>
        <a:bodyPr/>
        <a:lstStyle/>
        <a:p>
          <a:endParaRPr lang="ru-RU"/>
        </a:p>
      </dgm:t>
    </dgm:pt>
    <dgm:pt modelId="{ABC7E7AE-D549-46EA-8FAD-ACB97CB8161F}" type="sibTrans" cxnId="{5D273567-37C2-4061-99F5-46C0B6D14322}">
      <dgm:prSet/>
      <dgm:spPr/>
      <dgm:t>
        <a:bodyPr/>
        <a:lstStyle/>
        <a:p>
          <a:endParaRPr lang="ru-RU"/>
        </a:p>
      </dgm:t>
    </dgm:pt>
    <dgm:pt modelId="{40CB5E14-6D76-4359-AAD6-1BAEFBFB9907}">
      <dgm:prSet/>
      <dgm:spPr/>
      <dgm:t>
        <a:bodyPr/>
        <a:lstStyle/>
        <a:p>
          <a:r>
            <a:rPr lang="en-US" dirty="0" smtClean="0">
              <a:latin typeface="Arial" panose="020B0604020202020204" pitchFamily="34" charset="0"/>
              <a:ea typeface="Malgun Gothic" pitchFamily="34" charset="-127"/>
              <a:cs typeface="Arial" panose="020B0604020202020204" pitchFamily="34" charset="0"/>
            </a:rPr>
            <a:t>Front end compiler implementation (in progress)</a:t>
          </a:r>
        </a:p>
      </dgm:t>
    </dgm:pt>
    <dgm:pt modelId="{7CD8CDFD-9DC3-42E0-9CCB-A9F14731331B}" type="parTrans" cxnId="{89D27706-FA42-4CBD-B890-B7E26DA2AA3D}">
      <dgm:prSet/>
      <dgm:spPr/>
      <dgm:t>
        <a:bodyPr/>
        <a:lstStyle/>
        <a:p>
          <a:endParaRPr lang="ru-RU"/>
        </a:p>
      </dgm:t>
    </dgm:pt>
    <dgm:pt modelId="{15B96CE0-56FA-4C7C-8AA1-4BCE36CB3E6C}" type="sibTrans" cxnId="{89D27706-FA42-4CBD-B890-B7E26DA2AA3D}">
      <dgm:prSet/>
      <dgm:spPr/>
      <dgm:t>
        <a:bodyPr/>
        <a:lstStyle/>
        <a:p>
          <a:endParaRPr lang="ru-RU"/>
        </a:p>
      </dgm:t>
    </dgm:pt>
    <dgm:pt modelId="{14D332A5-FA31-49CE-AC1A-1D197D6A4C3F}" type="pres">
      <dgm:prSet presAssocID="{F05D9A7E-AD7D-4CBA-972A-B60D221E5F86}" presName="linear" presStyleCnt="0">
        <dgm:presLayoutVars>
          <dgm:animLvl val="lvl"/>
          <dgm:resizeHandles val="exact"/>
        </dgm:presLayoutVars>
      </dgm:prSet>
      <dgm:spPr/>
      <dgm:t>
        <a:bodyPr/>
        <a:lstStyle/>
        <a:p>
          <a:endParaRPr lang="en-US"/>
        </a:p>
      </dgm:t>
    </dgm:pt>
    <dgm:pt modelId="{D5C806FE-190C-4928-BB2A-DE06BE8CC44D}" type="pres">
      <dgm:prSet presAssocID="{D453309C-2B61-4E14-8BC6-1D425A99125F}" presName="parentText" presStyleLbl="node1" presStyleIdx="0" presStyleCnt="2">
        <dgm:presLayoutVars>
          <dgm:chMax val="0"/>
          <dgm:bulletEnabled val="1"/>
        </dgm:presLayoutVars>
      </dgm:prSet>
      <dgm:spPr/>
      <dgm:t>
        <a:bodyPr/>
        <a:lstStyle/>
        <a:p>
          <a:endParaRPr lang="en-US"/>
        </a:p>
      </dgm:t>
    </dgm:pt>
    <dgm:pt modelId="{4F744875-473B-42C1-8C81-FB861C652AB0}" type="pres">
      <dgm:prSet presAssocID="{D453309C-2B61-4E14-8BC6-1D425A99125F}" presName="childText" presStyleLbl="revTx" presStyleIdx="0" presStyleCnt="2">
        <dgm:presLayoutVars>
          <dgm:bulletEnabled val="1"/>
        </dgm:presLayoutVars>
      </dgm:prSet>
      <dgm:spPr/>
      <dgm:t>
        <a:bodyPr/>
        <a:lstStyle/>
        <a:p>
          <a:endParaRPr lang="en-US"/>
        </a:p>
      </dgm:t>
    </dgm:pt>
    <dgm:pt modelId="{293202CB-4F8A-44AE-BCBE-699D0E48D069}" type="pres">
      <dgm:prSet presAssocID="{55F9800E-03A0-48B2-8F88-114B54138C48}" presName="parentText" presStyleLbl="node1" presStyleIdx="1" presStyleCnt="2">
        <dgm:presLayoutVars>
          <dgm:chMax val="0"/>
          <dgm:bulletEnabled val="1"/>
        </dgm:presLayoutVars>
      </dgm:prSet>
      <dgm:spPr/>
      <dgm:t>
        <a:bodyPr/>
        <a:lstStyle/>
        <a:p>
          <a:endParaRPr lang="en-US"/>
        </a:p>
      </dgm:t>
    </dgm:pt>
    <dgm:pt modelId="{6E12CE8F-6229-4FBE-9445-9D33C809884E}" type="pres">
      <dgm:prSet presAssocID="{55F9800E-03A0-48B2-8F88-114B54138C48}" presName="childText" presStyleLbl="revTx" presStyleIdx="1" presStyleCnt="2">
        <dgm:presLayoutVars>
          <dgm:bulletEnabled val="1"/>
        </dgm:presLayoutVars>
      </dgm:prSet>
      <dgm:spPr/>
      <dgm:t>
        <a:bodyPr/>
        <a:lstStyle/>
        <a:p>
          <a:endParaRPr lang="en-US"/>
        </a:p>
      </dgm:t>
    </dgm:pt>
  </dgm:ptLst>
  <dgm:cxnLst>
    <dgm:cxn modelId="{8A34A3BF-FC44-4D88-823A-44F7284173D1}" srcId="{D453309C-2B61-4E14-8BC6-1D425A99125F}" destId="{267D49AB-FF2F-4405-AE58-8FEB3BE3E6B3}" srcOrd="2" destOrd="0" parTransId="{DD3507F9-C4C2-40EE-96E2-AE2AE9B7D2A0}" sibTransId="{8DAA94EB-911E-4960-9B90-6C66D302D885}"/>
    <dgm:cxn modelId="{531B9175-789A-4CFD-94EF-A89A2A6C3111}" type="presOf" srcId="{7DB0A38A-7324-4FDC-8E06-69448F448379}" destId="{4F744875-473B-42C1-8C81-FB861C652AB0}" srcOrd="0" destOrd="1" presId="urn:microsoft.com/office/officeart/2005/8/layout/vList2"/>
    <dgm:cxn modelId="{6BE03F03-42B6-4FB2-950A-CDA57108973B}" srcId="{55F9800E-03A0-48B2-8F88-114B54138C48}" destId="{92FE2B45-2F06-48DD-9DD5-F556A96B13D2}" srcOrd="1" destOrd="0" parTransId="{C44CA749-3944-4622-9B7E-4E5C37898E6A}" sibTransId="{9D3222E7-DA91-4CB2-A8D1-D97AC697FB6E}"/>
    <dgm:cxn modelId="{64B1364B-744E-4A53-B61C-0AC0B503A602}" type="presOf" srcId="{92FE2B45-2F06-48DD-9DD5-F556A96B13D2}" destId="{6E12CE8F-6229-4FBE-9445-9D33C809884E}" srcOrd="0" destOrd="1" presId="urn:microsoft.com/office/officeart/2005/8/layout/vList2"/>
    <dgm:cxn modelId="{3868D54C-7855-4C22-8C3C-260DDA0333B8}" type="presOf" srcId="{5BBA7FC6-3A6F-4724-95B4-4D98163EF008}" destId="{4F744875-473B-42C1-8C81-FB861C652AB0}" srcOrd="0" destOrd="4" presId="urn:microsoft.com/office/officeart/2005/8/layout/vList2"/>
    <dgm:cxn modelId="{776AD76A-2488-46C6-A9F3-18B98D7920DA}" srcId="{F05D9A7E-AD7D-4CBA-972A-B60D221E5F86}" destId="{55F9800E-03A0-48B2-8F88-114B54138C48}" srcOrd="1" destOrd="0" parTransId="{5D62CBCB-6332-4600-8DC5-F924CC27638E}" sibTransId="{3885873A-C059-4346-99EB-69CB183AD9E1}"/>
    <dgm:cxn modelId="{5D273567-37C2-4061-99F5-46C0B6D14322}" srcId="{55F9800E-03A0-48B2-8F88-114B54138C48}" destId="{ACD0AE23-2D5A-4E8D-A4B2-6636F6AB2E85}" srcOrd="2" destOrd="0" parTransId="{193ED3F4-9714-4D9E-800A-56C05EE4DD0C}" sibTransId="{ABC7E7AE-D549-46EA-8FAD-ACB97CB8161F}"/>
    <dgm:cxn modelId="{85F9D7A5-3CE6-4BB7-945D-2CA222937BFC}" type="presOf" srcId="{ACD0AE23-2D5A-4E8D-A4B2-6636F6AB2E85}" destId="{6E12CE8F-6229-4FBE-9445-9D33C809884E}" srcOrd="0" destOrd="2" presId="urn:microsoft.com/office/officeart/2005/8/layout/vList2"/>
    <dgm:cxn modelId="{20C4D379-85F7-4323-924D-54F4B43DB28B}" type="presOf" srcId="{55F9800E-03A0-48B2-8F88-114B54138C48}" destId="{293202CB-4F8A-44AE-BCBE-699D0E48D069}" srcOrd="0" destOrd="0" presId="urn:microsoft.com/office/officeart/2005/8/layout/vList2"/>
    <dgm:cxn modelId="{17E1ECF2-B8A9-4B46-81ED-2ACDADA6C5D5}" srcId="{D453309C-2B61-4E14-8BC6-1D425A99125F}" destId="{5BBA7FC6-3A6F-4724-95B4-4D98163EF008}" srcOrd="4" destOrd="0" parTransId="{E362B99E-ABE1-48A5-8C77-5B047E223E2B}" sibTransId="{FE5366E5-5FDE-4285-96C4-0408E103581F}"/>
    <dgm:cxn modelId="{4D9F7E20-C9BC-4133-A63B-C7EBA1362BF7}" srcId="{D453309C-2B61-4E14-8BC6-1D425A99125F}" destId="{427B6036-38B4-443D-8236-665A9A3B0490}" srcOrd="0" destOrd="0" parTransId="{CBF7421B-2DB7-4D33-BC31-C2C0BDDE871A}" sibTransId="{0E3A69B1-0A74-4CBA-8546-F38E210663A8}"/>
    <dgm:cxn modelId="{FD80CD31-6826-471A-AB7B-144AE524C8D8}" type="presOf" srcId="{F05D9A7E-AD7D-4CBA-972A-B60D221E5F86}" destId="{14D332A5-FA31-49CE-AC1A-1D197D6A4C3F}" srcOrd="0" destOrd="0" presId="urn:microsoft.com/office/officeart/2005/8/layout/vList2"/>
    <dgm:cxn modelId="{B324E939-6B6B-4431-8F77-9781BA3D921D}" srcId="{D453309C-2B61-4E14-8BC6-1D425A99125F}" destId="{C480303A-37E8-493D-B3DA-938B606576E4}" srcOrd="3" destOrd="0" parTransId="{C7833A5A-8DFF-420B-8598-EB3D3896E978}" sibTransId="{220CAD1D-42B3-40BE-B660-927F5025F270}"/>
    <dgm:cxn modelId="{89D27706-FA42-4CBD-B890-B7E26DA2AA3D}" srcId="{55F9800E-03A0-48B2-8F88-114B54138C48}" destId="{40CB5E14-6D76-4359-AAD6-1BAEFBFB9907}" srcOrd="3" destOrd="0" parTransId="{7CD8CDFD-9DC3-42E0-9CCB-A9F14731331B}" sibTransId="{15B96CE0-56FA-4C7C-8AA1-4BCE36CB3E6C}"/>
    <dgm:cxn modelId="{9E2DF334-60B3-45E6-96AE-F3A8320660DA}" type="presOf" srcId="{D453309C-2B61-4E14-8BC6-1D425A99125F}" destId="{D5C806FE-190C-4928-BB2A-DE06BE8CC44D}" srcOrd="0" destOrd="0" presId="urn:microsoft.com/office/officeart/2005/8/layout/vList2"/>
    <dgm:cxn modelId="{04DDEBFB-ABD9-4985-8A16-AF6D336BAA7C}" type="presOf" srcId="{D1A21421-358B-4037-BAD5-5C5072264C26}" destId="{6E12CE8F-6229-4FBE-9445-9D33C809884E}" srcOrd="0" destOrd="0" presId="urn:microsoft.com/office/officeart/2005/8/layout/vList2"/>
    <dgm:cxn modelId="{2EF1F8C3-3115-41C6-BE18-49D938169F4E}" type="presOf" srcId="{40CB5E14-6D76-4359-AAD6-1BAEFBFB9907}" destId="{6E12CE8F-6229-4FBE-9445-9D33C809884E}" srcOrd="0" destOrd="3" presId="urn:microsoft.com/office/officeart/2005/8/layout/vList2"/>
    <dgm:cxn modelId="{4DC9DF52-5394-4827-A281-47B8430DCFC7}" type="presOf" srcId="{427B6036-38B4-443D-8236-665A9A3B0490}" destId="{4F744875-473B-42C1-8C81-FB861C652AB0}" srcOrd="0" destOrd="0" presId="urn:microsoft.com/office/officeart/2005/8/layout/vList2"/>
    <dgm:cxn modelId="{C7EEFFC9-01B4-4CC8-8EDF-65B22F56A44B}" type="presOf" srcId="{267D49AB-FF2F-4405-AE58-8FEB3BE3E6B3}" destId="{4F744875-473B-42C1-8C81-FB861C652AB0}" srcOrd="0" destOrd="2" presId="urn:microsoft.com/office/officeart/2005/8/layout/vList2"/>
    <dgm:cxn modelId="{0EB22FDE-4CFF-41BB-9370-6041E777F892}" type="presOf" srcId="{C480303A-37E8-493D-B3DA-938B606576E4}" destId="{4F744875-473B-42C1-8C81-FB861C652AB0}" srcOrd="0" destOrd="3" presId="urn:microsoft.com/office/officeart/2005/8/layout/vList2"/>
    <dgm:cxn modelId="{DD48148E-D81C-465A-A39E-FAD50FE9F16F}" srcId="{F05D9A7E-AD7D-4CBA-972A-B60D221E5F86}" destId="{D453309C-2B61-4E14-8BC6-1D425A99125F}" srcOrd="0" destOrd="0" parTransId="{7564B377-6D06-4850-A530-740AAB8063B5}" sibTransId="{F1682D5E-00AB-4696-82A0-7C9AED82047F}"/>
    <dgm:cxn modelId="{08FC845D-ED90-4FD6-AB96-5CD10B1C8414}" srcId="{D453309C-2B61-4E14-8BC6-1D425A99125F}" destId="{7DB0A38A-7324-4FDC-8E06-69448F448379}" srcOrd="1" destOrd="0" parTransId="{B102B0B5-99C0-47C6-B5BF-459252B2F1AF}" sibTransId="{CE8970C0-97FC-45E1-9EFA-58BCF76E4068}"/>
    <dgm:cxn modelId="{839F2A41-B0D2-4EC7-9B36-BB9B707B48E5}" srcId="{55F9800E-03A0-48B2-8F88-114B54138C48}" destId="{D1A21421-358B-4037-BAD5-5C5072264C26}" srcOrd="0" destOrd="0" parTransId="{EF74D05D-3F40-413E-8A6E-491B4EEA16BF}" sibTransId="{57D9A494-C132-4B03-AB6C-AA3DD2353058}"/>
    <dgm:cxn modelId="{53C58D61-EAC5-40F7-B874-86F56BB1CE81}" type="presParOf" srcId="{14D332A5-FA31-49CE-AC1A-1D197D6A4C3F}" destId="{D5C806FE-190C-4928-BB2A-DE06BE8CC44D}" srcOrd="0" destOrd="0" presId="urn:microsoft.com/office/officeart/2005/8/layout/vList2"/>
    <dgm:cxn modelId="{A58A9A0C-CED1-4DAE-B0C5-648553C3D60B}" type="presParOf" srcId="{14D332A5-FA31-49CE-AC1A-1D197D6A4C3F}" destId="{4F744875-473B-42C1-8C81-FB861C652AB0}" srcOrd="1" destOrd="0" presId="urn:microsoft.com/office/officeart/2005/8/layout/vList2"/>
    <dgm:cxn modelId="{87F283A7-1F87-4DCF-8BB4-1184C2300084}" type="presParOf" srcId="{14D332A5-FA31-49CE-AC1A-1D197D6A4C3F}" destId="{293202CB-4F8A-44AE-BCBE-699D0E48D069}" srcOrd="2" destOrd="0" presId="urn:microsoft.com/office/officeart/2005/8/layout/vList2"/>
    <dgm:cxn modelId="{692481D6-7999-43BF-93A5-5EC0D80B6D26}" type="presParOf" srcId="{14D332A5-FA31-49CE-AC1A-1D197D6A4C3F}" destId="{6E12CE8F-6229-4FBE-9445-9D33C809884E}"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D68A3C-8E19-46C7-8262-7C99042863F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0A2A359-C8FB-4D9D-B160-6542C5697FE8}">
      <dgm:prSet/>
      <dgm:spPr/>
      <dgm:t>
        <a:bodyPr/>
        <a:lstStyle/>
        <a:p>
          <a:pPr rtl="0"/>
          <a:r>
            <a:rPr lang="ru-RU" dirty="0" smtClean="0"/>
            <a:t>Постановка задачи</a:t>
          </a:r>
          <a:r>
            <a:rPr lang="en-US" dirty="0" smtClean="0"/>
            <a:t>:</a:t>
          </a:r>
          <a:r>
            <a:rPr lang="ru-RU" dirty="0" smtClean="0"/>
            <a:t> есть две сущности разных</a:t>
          </a:r>
          <a:r>
            <a:rPr lang="en-US" dirty="0" smtClean="0"/>
            <a:t> (</a:t>
          </a:r>
          <a:r>
            <a:rPr lang="ru-RU" dirty="0" smtClean="0"/>
            <a:t>не конформных друг другу</a:t>
          </a:r>
          <a:r>
            <a:rPr lang="en-US" dirty="0" smtClean="0"/>
            <a:t>)</a:t>
          </a:r>
          <a:r>
            <a:rPr lang="ru-RU" dirty="0" smtClean="0"/>
            <a:t> типов, с общими свойствами (</a:t>
          </a:r>
          <a:r>
            <a:rPr lang="en-US" dirty="0" smtClean="0"/>
            <a:t>features</a:t>
          </a:r>
          <a:r>
            <a:rPr lang="ru-RU" dirty="0" smtClean="0"/>
            <a:t>). Как написать общий код для работы с этими свойствами, не вводя общего родителя (базового класса)</a:t>
          </a:r>
          <a:r>
            <a:rPr lang="en-US" dirty="0" smtClean="0"/>
            <a:t>?</a:t>
          </a:r>
          <a:endParaRPr lang="en-US" dirty="0"/>
        </a:p>
      </dgm:t>
    </dgm:pt>
    <dgm:pt modelId="{7462D592-190F-47B2-9B85-69BBFCE44C9B}" type="parTrans" cxnId="{8D67933C-760E-4C23-B460-587BC2CBC9C9}">
      <dgm:prSet/>
      <dgm:spPr/>
      <dgm:t>
        <a:bodyPr/>
        <a:lstStyle/>
        <a:p>
          <a:endParaRPr lang="en-US"/>
        </a:p>
      </dgm:t>
    </dgm:pt>
    <dgm:pt modelId="{5D4B6D62-FC2F-4C03-8E51-21974EA4E59E}" type="sibTrans" cxnId="{8D67933C-760E-4C23-B460-587BC2CBC9C9}">
      <dgm:prSet/>
      <dgm:spPr/>
      <dgm:t>
        <a:bodyPr/>
        <a:lstStyle/>
        <a:p>
          <a:endParaRPr lang="en-US"/>
        </a:p>
      </dgm:t>
    </dgm:pt>
    <dgm:pt modelId="{2CAF8A81-2405-4B8C-AA70-B5B1ECFB59AE}">
      <dgm:prSet/>
      <dgm:spPr/>
      <dgm:t>
        <a:bodyPr/>
        <a:lstStyle/>
        <a:p>
          <a:pPr rtl="0"/>
          <a:r>
            <a:rPr lang="ru-RU" dirty="0" smtClean="0"/>
            <a:t>Для решения этой задачи и предлагается понятие </a:t>
          </a:r>
          <a:r>
            <a:rPr lang="ru-RU" b="1" dirty="0" err="1" smtClean="0"/>
            <a:t>мультитипа</a:t>
          </a:r>
          <a:r>
            <a:rPr lang="ru-RU" dirty="0" smtClean="0"/>
            <a:t>. </a:t>
          </a:r>
          <a:endParaRPr lang="en-US" dirty="0"/>
        </a:p>
      </dgm:t>
    </dgm:pt>
    <dgm:pt modelId="{76DE5657-6F45-4B32-9469-8F6343FE3D76}" type="parTrans" cxnId="{3CF534C9-6B23-4F7B-AF01-1947E3C77694}">
      <dgm:prSet/>
      <dgm:spPr/>
      <dgm:t>
        <a:bodyPr/>
        <a:lstStyle/>
        <a:p>
          <a:endParaRPr lang="en-US"/>
        </a:p>
      </dgm:t>
    </dgm:pt>
    <dgm:pt modelId="{BFC36F39-822C-4EB7-A8C0-BB2DAF56AA9B}" type="sibTrans" cxnId="{3CF534C9-6B23-4F7B-AF01-1947E3C77694}">
      <dgm:prSet/>
      <dgm:spPr/>
      <dgm:t>
        <a:bodyPr/>
        <a:lstStyle/>
        <a:p>
          <a:endParaRPr lang="en-US"/>
        </a:p>
      </dgm:t>
    </dgm:pt>
    <dgm:pt modelId="{8CFB4D5E-381B-44D8-AF9E-2FA8BF9007EC}">
      <dgm:prSet/>
      <dgm:spPr/>
      <dgm:t>
        <a:bodyPr/>
        <a:lstStyle/>
        <a:p>
          <a:pPr rtl="0"/>
          <a:r>
            <a:rPr lang="ru-RU" dirty="0" smtClean="0"/>
            <a:t>Введение в язык этого понятия вместе с соответствующим механизмом контроля может заменить правила структурной эквивалентности типов без нарушения принципов статической типизации.</a:t>
          </a:r>
          <a:endParaRPr lang="en-US" dirty="0"/>
        </a:p>
      </dgm:t>
    </dgm:pt>
    <dgm:pt modelId="{F54DD186-F030-47BE-9786-97CB59B8EAF2}" type="parTrans" cxnId="{64DC5CF2-1A95-4E30-B127-46E52213A364}">
      <dgm:prSet/>
      <dgm:spPr/>
      <dgm:t>
        <a:bodyPr/>
        <a:lstStyle/>
        <a:p>
          <a:endParaRPr lang="en-US"/>
        </a:p>
      </dgm:t>
    </dgm:pt>
    <dgm:pt modelId="{E5495ADF-4265-4E4F-971D-4FA6E6846752}" type="sibTrans" cxnId="{64DC5CF2-1A95-4E30-B127-46E52213A364}">
      <dgm:prSet/>
      <dgm:spPr/>
      <dgm:t>
        <a:bodyPr/>
        <a:lstStyle/>
        <a:p>
          <a:endParaRPr lang="en-US"/>
        </a:p>
      </dgm:t>
    </dgm:pt>
    <dgm:pt modelId="{C27B2BF0-166D-406F-B3B9-4A131E8F334C}" type="pres">
      <dgm:prSet presAssocID="{20D68A3C-8E19-46C7-8262-7C99042863F4}" presName="Name0" presStyleCnt="0">
        <dgm:presLayoutVars>
          <dgm:dir/>
          <dgm:animLvl val="lvl"/>
          <dgm:resizeHandles val="exact"/>
        </dgm:presLayoutVars>
      </dgm:prSet>
      <dgm:spPr/>
      <dgm:t>
        <a:bodyPr/>
        <a:lstStyle/>
        <a:p>
          <a:endParaRPr lang="en-US"/>
        </a:p>
      </dgm:t>
    </dgm:pt>
    <dgm:pt modelId="{91BDFDF6-D53D-411B-B663-5C58958AD879}" type="pres">
      <dgm:prSet presAssocID="{30A2A359-C8FB-4D9D-B160-6542C5697FE8}" presName="linNode" presStyleCnt="0"/>
      <dgm:spPr/>
    </dgm:pt>
    <dgm:pt modelId="{CA434BD1-0DDB-46B9-A52F-2B8EED0FDFAA}" type="pres">
      <dgm:prSet presAssocID="{30A2A359-C8FB-4D9D-B160-6542C5697FE8}" presName="parentText" presStyleLbl="node1" presStyleIdx="0" presStyleCnt="3" custScaleX="277778">
        <dgm:presLayoutVars>
          <dgm:chMax val="1"/>
          <dgm:bulletEnabled val="1"/>
        </dgm:presLayoutVars>
      </dgm:prSet>
      <dgm:spPr/>
      <dgm:t>
        <a:bodyPr/>
        <a:lstStyle/>
        <a:p>
          <a:endParaRPr lang="en-US"/>
        </a:p>
      </dgm:t>
    </dgm:pt>
    <dgm:pt modelId="{85AAB4DF-CF6E-46D1-B0AE-C6CF3748277D}" type="pres">
      <dgm:prSet presAssocID="{5D4B6D62-FC2F-4C03-8E51-21974EA4E59E}" presName="sp" presStyleCnt="0"/>
      <dgm:spPr/>
    </dgm:pt>
    <dgm:pt modelId="{CDD1AF63-27DA-44AD-90F6-CB3769E343D3}" type="pres">
      <dgm:prSet presAssocID="{2CAF8A81-2405-4B8C-AA70-B5B1ECFB59AE}" presName="linNode" presStyleCnt="0"/>
      <dgm:spPr/>
    </dgm:pt>
    <dgm:pt modelId="{5E06D78A-1A9A-431E-A086-02FFEE0BB092}" type="pres">
      <dgm:prSet presAssocID="{2CAF8A81-2405-4B8C-AA70-B5B1ECFB59AE}" presName="parentText" presStyleLbl="node1" presStyleIdx="1" presStyleCnt="3" custScaleX="277778">
        <dgm:presLayoutVars>
          <dgm:chMax val="1"/>
          <dgm:bulletEnabled val="1"/>
        </dgm:presLayoutVars>
      </dgm:prSet>
      <dgm:spPr/>
      <dgm:t>
        <a:bodyPr/>
        <a:lstStyle/>
        <a:p>
          <a:endParaRPr lang="en-US"/>
        </a:p>
      </dgm:t>
    </dgm:pt>
    <dgm:pt modelId="{830A4835-1B8A-47C5-A6C5-4A24E3D662B5}" type="pres">
      <dgm:prSet presAssocID="{BFC36F39-822C-4EB7-A8C0-BB2DAF56AA9B}" presName="sp" presStyleCnt="0"/>
      <dgm:spPr/>
    </dgm:pt>
    <dgm:pt modelId="{0096D5BE-0DD6-4DFF-BAD0-599E2C3D09B3}" type="pres">
      <dgm:prSet presAssocID="{8CFB4D5E-381B-44D8-AF9E-2FA8BF9007EC}" presName="linNode" presStyleCnt="0"/>
      <dgm:spPr/>
    </dgm:pt>
    <dgm:pt modelId="{6E39A01A-D1E7-491A-88E7-6E0A63746506}" type="pres">
      <dgm:prSet presAssocID="{8CFB4D5E-381B-44D8-AF9E-2FA8BF9007EC}" presName="parentText" presStyleLbl="node1" presStyleIdx="2" presStyleCnt="3" custScaleX="277778">
        <dgm:presLayoutVars>
          <dgm:chMax val="1"/>
          <dgm:bulletEnabled val="1"/>
        </dgm:presLayoutVars>
      </dgm:prSet>
      <dgm:spPr/>
      <dgm:t>
        <a:bodyPr/>
        <a:lstStyle/>
        <a:p>
          <a:endParaRPr lang="en-US"/>
        </a:p>
      </dgm:t>
    </dgm:pt>
  </dgm:ptLst>
  <dgm:cxnLst>
    <dgm:cxn modelId="{64DC5CF2-1A95-4E30-B127-46E52213A364}" srcId="{20D68A3C-8E19-46C7-8262-7C99042863F4}" destId="{8CFB4D5E-381B-44D8-AF9E-2FA8BF9007EC}" srcOrd="2" destOrd="0" parTransId="{F54DD186-F030-47BE-9786-97CB59B8EAF2}" sibTransId="{E5495ADF-4265-4E4F-971D-4FA6E6846752}"/>
    <dgm:cxn modelId="{C87A1DC0-74B1-4F9A-8D98-392032C34A54}" type="presOf" srcId="{20D68A3C-8E19-46C7-8262-7C99042863F4}" destId="{C27B2BF0-166D-406F-B3B9-4A131E8F334C}" srcOrd="0" destOrd="0" presId="urn:microsoft.com/office/officeart/2005/8/layout/vList5"/>
    <dgm:cxn modelId="{968A571E-11EB-4338-93F1-474BAEE76D23}" type="presOf" srcId="{30A2A359-C8FB-4D9D-B160-6542C5697FE8}" destId="{CA434BD1-0DDB-46B9-A52F-2B8EED0FDFAA}" srcOrd="0" destOrd="0" presId="urn:microsoft.com/office/officeart/2005/8/layout/vList5"/>
    <dgm:cxn modelId="{2DD23B0D-1D92-442D-9D26-41F6866B622E}" type="presOf" srcId="{2CAF8A81-2405-4B8C-AA70-B5B1ECFB59AE}" destId="{5E06D78A-1A9A-431E-A086-02FFEE0BB092}" srcOrd="0" destOrd="0" presId="urn:microsoft.com/office/officeart/2005/8/layout/vList5"/>
    <dgm:cxn modelId="{3CF534C9-6B23-4F7B-AF01-1947E3C77694}" srcId="{20D68A3C-8E19-46C7-8262-7C99042863F4}" destId="{2CAF8A81-2405-4B8C-AA70-B5B1ECFB59AE}" srcOrd="1" destOrd="0" parTransId="{76DE5657-6F45-4B32-9469-8F6343FE3D76}" sibTransId="{BFC36F39-822C-4EB7-A8C0-BB2DAF56AA9B}"/>
    <dgm:cxn modelId="{D98EE8D0-6325-41AB-B02A-4DE26F263803}" type="presOf" srcId="{8CFB4D5E-381B-44D8-AF9E-2FA8BF9007EC}" destId="{6E39A01A-D1E7-491A-88E7-6E0A63746506}" srcOrd="0" destOrd="0" presId="urn:microsoft.com/office/officeart/2005/8/layout/vList5"/>
    <dgm:cxn modelId="{8D67933C-760E-4C23-B460-587BC2CBC9C9}" srcId="{20D68A3C-8E19-46C7-8262-7C99042863F4}" destId="{30A2A359-C8FB-4D9D-B160-6542C5697FE8}" srcOrd="0" destOrd="0" parTransId="{7462D592-190F-47B2-9B85-69BBFCE44C9B}" sibTransId="{5D4B6D62-FC2F-4C03-8E51-21974EA4E59E}"/>
    <dgm:cxn modelId="{E7CF2988-42B6-4C53-9225-AC37CD233A8E}" type="presParOf" srcId="{C27B2BF0-166D-406F-B3B9-4A131E8F334C}" destId="{91BDFDF6-D53D-411B-B663-5C58958AD879}" srcOrd="0" destOrd="0" presId="urn:microsoft.com/office/officeart/2005/8/layout/vList5"/>
    <dgm:cxn modelId="{9C6DCA18-1C27-4854-ADAF-450EEC82A1C5}" type="presParOf" srcId="{91BDFDF6-D53D-411B-B663-5C58958AD879}" destId="{CA434BD1-0DDB-46B9-A52F-2B8EED0FDFAA}" srcOrd="0" destOrd="0" presId="urn:microsoft.com/office/officeart/2005/8/layout/vList5"/>
    <dgm:cxn modelId="{DF260026-5A3F-46A2-8F1A-1B4870991793}" type="presParOf" srcId="{C27B2BF0-166D-406F-B3B9-4A131E8F334C}" destId="{85AAB4DF-CF6E-46D1-B0AE-C6CF3748277D}" srcOrd="1" destOrd="0" presId="urn:microsoft.com/office/officeart/2005/8/layout/vList5"/>
    <dgm:cxn modelId="{56F9FDED-E790-419F-900C-85CFC9032359}" type="presParOf" srcId="{C27B2BF0-166D-406F-B3B9-4A131E8F334C}" destId="{CDD1AF63-27DA-44AD-90F6-CB3769E343D3}" srcOrd="2" destOrd="0" presId="urn:microsoft.com/office/officeart/2005/8/layout/vList5"/>
    <dgm:cxn modelId="{B5486AD2-D387-415B-8B8B-E0744DDF0B2C}" type="presParOf" srcId="{CDD1AF63-27DA-44AD-90F6-CB3769E343D3}" destId="{5E06D78A-1A9A-431E-A086-02FFEE0BB092}" srcOrd="0" destOrd="0" presId="urn:microsoft.com/office/officeart/2005/8/layout/vList5"/>
    <dgm:cxn modelId="{AD3E50F1-0AE5-4C38-9911-989DF45CE659}" type="presParOf" srcId="{C27B2BF0-166D-406F-B3B9-4A131E8F334C}" destId="{830A4835-1B8A-47C5-A6C5-4A24E3D662B5}" srcOrd="3" destOrd="0" presId="urn:microsoft.com/office/officeart/2005/8/layout/vList5"/>
    <dgm:cxn modelId="{DC0AE56B-DA81-4716-97B4-13FE3B3DAE9E}" type="presParOf" srcId="{C27B2BF0-166D-406F-B3B9-4A131E8F334C}" destId="{0096D5BE-0DD6-4DFF-BAD0-599E2C3D09B3}" srcOrd="4" destOrd="0" presId="urn:microsoft.com/office/officeart/2005/8/layout/vList5"/>
    <dgm:cxn modelId="{1970F1C7-B9F8-4260-8999-0A6B761D7081}" type="presParOf" srcId="{0096D5BE-0DD6-4DFF-BAD0-599E2C3D09B3}" destId="{6E39A01A-D1E7-491A-88E7-6E0A6374650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9DD86A-3538-436C-B3CB-DA404DAB11C2}"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E1501B79-AD07-4629-B09E-BC86F9FBFD78}">
      <dgm:prSet/>
      <dgm:spPr/>
      <dgm:t>
        <a:bodyPr/>
        <a:lstStyle/>
        <a:p>
          <a:pPr rtl="0"/>
          <a:r>
            <a:rPr lang="ru-RU" dirty="0" smtClean="0"/>
            <a:t>Нулевые (пустые) указатели (ссылки) - часть более общей проблемы - ошибки при попытке работе с </a:t>
          </a:r>
          <a:r>
            <a:rPr lang="ru-RU" i="1" dirty="0" smtClean="0"/>
            <a:t>неинициализированными атрибутами</a:t>
          </a:r>
          <a:r>
            <a:rPr lang="ru-RU" dirty="0" smtClean="0"/>
            <a:t>. </a:t>
          </a:r>
          <a:endParaRPr lang="en-US" dirty="0"/>
        </a:p>
      </dgm:t>
    </dgm:pt>
    <dgm:pt modelId="{9B23AD8D-428B-43FE-A59D-16762C594A97}" type="parTrans" cxnId="{A5794588-CE3A-4418-9ECE-8829F158BAEA}">
      <dgm:prSet/>
      <dgm:spPr/>
      <dgm:t>
        <a:bodyPr/>
        <a:lstStyle/>
        <a:p>
          <a:endParaRPr lang="en-US"/>
        </a:p>
      </dgm:t>
    </dgm:pt>
    <dgm:pt modelId="{F31C0E85-40A5-4428-B2E5-0104AE5173C9}" type="sibTrans" cxnId="{A5794588-CE3A-4418-9ECE-8829F158BAEA}">
      <dgm:prSet/>
      <dgm:spPr/>
      <dgm:t>
        <a:bodyPr/>
        <a:lstStyle/>
        <a:p>
          <a:endParaRPr lang="en-US"/>
        </a:p>
      </dgm:t>
    </dgm:pt>
    <dgm:pt modelId="{ECEF11AE-A85C-43ED-BD26-21FCCE23D4DD}">
      <dgm:prSet/>
      <dgm:spPr/>
      <dgm:t>
        <a:bodyPr/>
        <a:lstStyle/>
        <a:p>
          <a:pPr rtl="0"/>
          <a:r>
            <a:rPr lang="ru-RU" dirty="0" smtClean="0"/>
            <a:t>3 базовых принципа</a:t>
          </a:r>
          <a:r>
            <a:rPr lang="en-US" dirty="0" smtClean="0"/>
            <a:t>:</a:t>
          </a:r>
          <a:endParaRPr lang="en-US" dirty="0"/>
        </a:p>
      </dgm:t>
    </dgm:pt>
    <dgm:pt modelId="{E9D1783E-D8D1-43D6-9A62-C6DCC5A8A7EE}" type="parTrans" cxnId="{FAF1D6CE-C1AA-4A89-B97E-C4916B62F433}">
      <dgm:prSet/>
      <dgm:spPr/>
      <dgm:t>
        <a:bodyPr/>
        <a:lstStyle/>
        <a:p>
          <a:endParaRPr lang="en-US"/>
        </a:p>
      </dgm:t>
    </dgm:pt>
    <dgm:pt modelId="{E15A3762-DE88-4F02-8832-3E91AF330EFD}" type="sibTrans" cxnId="{FAF1D6CE-C1AA-4A89-B97E-C4916B62F433}">
      <dgm:prSet/>
      <dgm:spPr/>
      <dgm:t>
        <a:bodyPr/>
        <a:lstStyle/>
        <a:p>
          <a:endParaRPr lang="en-US"/>
        </a:p>
      </dgm:t>
    </dgm:pt>
    <dgm:pt modelId="{5BAE038D-69A5-4F2E-996E-38A48871D0F9}">
      <dgm:prSet/>
      <dgm:spPr/>
      <dgm:t>
        <a:bodyPr/>
        <a:lstStyle/>
        <a:p>
          <a:pPr rtl="0"/>
          <a:r>
            <a:rPr lang="ru-RU" dirty="0" smtClean="0"/>
            <a:t>Каждый атрибут должен получить значение до первого обращения к его свойствам.</a:t>
          </a:r>
          <a:endParaRPr lang="en-US" dirty="0"/>
        </a:p>
      </dgm:t>
    </dgm:pt>
    <dgm:pt modelId="{09005FB7-6E88-4449-A69F-F7348AF752E4}" type="parTrans" cxnId="{8DFBD0E3-D549-45D3-91BA-4F721BC3ACFC}">
      <dgm:prSet/>
      <dgm:spPr/>
      <dgm:t>
        <a:bodyPr/>
        <a:lstStyle/>
        <a:p>
          <a:endParaRPr lang="en-US"/>
        </a:p>
      </dgm:t>
    </dgm:pt>
    <dgm:pt modelId="{F89D5132-1329-42DF-90A1-87A82D09CCE6}" type="sibTrans" cxnId="{8DFBD0E3-D549-45D3-91BA-4F721BC3ACFC}">
      <dgm:prSet/>
      <dgm:spPr/>
      <dgm:t>
        <a:bodyPr/>
        <a:lstStyle/>
        <a:p>
          <a:endParaRPr lang="en-US"/>
        </a:p>
      </dgm:t>
    </dgm:pt>
    <dgm:pt modelId="{04013A4C-2A12-4353-B0B0-507A3352F166}">
      <dgm:prSet/>
      <dgm:spPr/>
      <dgm:t>
        <a:bodyPr/>
        <a:lstStyle/>
        <a:p>
          <a:pPr rtl="0"/>
          <a:r>
            <a:rPr lang="ru-RU" dirty="0" smtClean="0"/>
            <a:t>Если нужно описать атрибут без значения, то нельзя обращаться к его свойствам.</a:t>
          </a:r>
          <a:endParaRPr lang="en-US" dirty="0"/>
        </a:p>
      </dgm:t>
    </dgm:pt>
    <dgm:pt modelId="{BCADE97C-BB67-4511-A5BD-1861727D9226}" type="parTrans" cxnId="{D1E6E87D-16F5-4054-A73F-0A4F0CF21F39}">
      <dgm:prSet/>
      <dgm:spPr/>
      <dgm:t>
        <a:bodyPr/>
        <a:lstStyle/>
        <a:p>
          <a:endParaRPr lang="en-US"/>
        </a:p>
      </dgm:t>
    </dgm:pt>
    <dgm:pt modelId="{287AB90E-DF16-4812-BBDC-1A209925F252}" type="sibTrans" cxnId="{D1E6E87D-16F5-4054-A73F-0A4F0CF21F39}">
      <dgm:prSet/>
      <dgm:spPr/>
      <dgm:t>
        <a:bodyPr/>
        <a:lstStyle/>
        <a:p>
          <a:endParaRPr lang="en-US"/>
        </a:p>
      </dgm:t>
    </dgm:pt>
    <dgm:pt modelId="{3A337FED-8394-487F-828F-AECBA736858D}">
      <dgm:prSet/>
      <dgm:spPr/>
      <dgm:t>
        <a:bodyPr/>
        <a:lstStyle/>
        <a:p>
          <a:pPr rtl="0"/>
          <a:r>
            <a:rPr lang="ru-RU" smtClean="0"/>
            <a:t>Должен быть механизм безопасного перехода от неинициализированного атрибута к инициализированному.</a:t>
          </a:r>
          <a:endParaRPr lang="en-US"/>
        </a:p>
      </dgm:t>
    </dgm:pt>
    <dgm:pt modelId="{6403FFEB-B1D1-4564-86F7-C9A301B4C085}" type="parTrans" cxnId="{62E17D1F-92D8-4F2E-B7CC-316BB2077392}">
      <dgm:prSet/>
      <dgm:spPr/>
      <dgm:t>
        <a:bodyPr/>
        <a:lstStyle/>
        <a:p>
          <a:endParaRPr lang="en-US"/>
        </a:p>
      </dgm:t>
    </dgm:pt>
    <dgm:pt modelId="{91377892-AE7D-4321-9CF8-7AC3E02A04A8}" type="sibTrans" cxnId="{62E17D1F-92D8-4F2E-B7CC-316BB2077392}">
      <dgm:prSet/>
      <dgm:spPr/>
      <dgm:t>
        <a:bodyPr/>
        <a:lstStyle/>
        <a:p>
          <a:endParaRPr lang="en-US"/>
        </a:p>
      </dgm:t>
    </dgm:pt>
    <dgm:pt modelId="{A8C972CE-34D2-4D6D-B977-6BE87AA26FB4}" type="pres">
      <dgm:prSet presAssocID="{BE9DD86A-3538-436C-B3CB-DA404DAB11C2}" presName="compositeShape" presStyleCnt="0">
        <dgm:presLayoutVars>
          <dgm:chMax val="7"/>
          <dgm:dir/>
          <dgm:resizeHandles val="exact"/>
        </dgm:presLayoutVars>
      </dgm:prSet>
      <dgm:spPr/>
      <dgm:t>
        <a:bodyPr/>
        <a:lstStyle/>
        <a:p>
          <a:endParaRPr lang="en-US"/>
        </a:p>
      </dgm:t>
    </dgm:pt>
    <dgm:pt modelId="{B86CA23B-38CB-43E8-AD7F-408AD052E591}" type="pres">
      <dgm:prSet presAssocID="{E1501B79-AD07-4629-B09E-BC86F9FBFD78}" presName="circ1" presStyleLbl="vennNode1" presStyleIdx="0" presStyleCnt="2"/>
      <dgm:spPr/>
      <dgm:t>
        <a:bodyPr/>
        <a:lstStyle/>
        <a:p>
          <a:endParaRPr lang="en-US"/>
        </a:p>
      </dgm:t>
    </dgm:pt>
    <dgm:pt modelId="{540BE459-512F-4808-A5E4-D9A9668AAF0E}" type="pres">
      <dgm:prSet presAssocID="{E1501B79-AD07-4629-B09E-BC86F9FBFD78}" presName="circ1Tx" presStyleLbl="revTx" presStyleIdx="0" presStyleCnt="0">
        <dgm:presLayoutVars>
          <dgm:chMax val="0"/>
          <dgm:chPref val="0"/>
          <dgm:bulletEnabled val="1"/>
        </dgm:presLayoutVars>
      </dgm:prSet>
      <dgm:spPr/>
      <dgm:t>
        <a:bodyPr/>
        <a:lstStyle/>
        <a:p>
          <a:endParaRPr lang="en-US"/>
        </a:p>
      </dgm:t>
    </dgm:pt>
    <dgm:pt modelId="{2D7BA7BC-E49E-4E9F-96BB-CC13F1935121}" type="pres">
      <dgm:prSet presAssocID="{ECEF11AE-A85C-43ED-BD26-21FCCE23D4DD}" presName="circ2" presStyleLbl="vennNode1" presStyleIdx="1" presStyleCnt="2"/>
      <dgm:spPr/>
      <dgm:t>
        <a:bodyPr/>
        <a:lstStyle/>
        <a:p>
          <a:endParaRPr lang="en-US"/>
        </a:p>
      </dgm:t>
    </dgm:pt>
    <dgm:pt modelId="{4B17994B-D5E7-4552-8065-AECAAFEE777B}" type="pres">
      <dgm:prSet presAssocID="{ECEF11AE-A85C-43ED-BD26-21FCCE23D4DD}" presName="circ2Tx" presStyleLbl="revTx" presStyleIdx="0" presStyleCnt="0">
        <dgm:presLayoutVars>
          <dgm:chMax val="0"/>
          <dgm:chPref val="0"/>
          <dgm:bulletEnabled val="1"/>
        </dgm:presLayoutVars>
      </dgm:prSet>
      <dgm:spPr/>
      <dgm:t>
        <a:bodyPr/>
        <a:lstStyle/>
        <a:p>
          <a:endParaRPr lang="en-US"/>
        </a:p>
      </dgm:t>
    </dgm:pt>
  </dgm:ptLst>
  <dgm:cxnLst>
    <dgm:cxn modelId="{9ABD30B9-7213-4BE8-BB29-5B31A6CB8095}" type="presOf" srcId="{3A337FED-8394-487F-828F-AECBA736858D}" destId="{4B17994B-D5E7-4552-8065-AECAAFEE777B}" srcOrd="1" destOrd="3" presId="urn:microsoft.com/office/officeart/2005/8/layout/venn1"/>
    <dgm:cxn modelId="{DF473313-967F-4C72-86C3-09C42C99278D}" type="presOf" srcId="{5BAE038D-69A5-4F2E-996E-38A48871D0F9}" destId="{2D7BA7BC-E49E-4E9F-96BB-CC13F1935121}" srcOrd="0" destOrd="1" presId="urn:microsoft.com/office/officeart/2005/8/layout/venn1"/>
    <dgm:cxn modelId="{AF430420-D193-475C-9F01-FBAF5F1AB0C8}" type="presOf" srcId="{04013A4C-2A12-4353-B0B0-507A3352F166}" destId="{2D7BA7BC-E49E-4E9F-96BB-CC13F1935121}" srcOrd="0" destOrd="2" presId="urn:microsoft.com/office/officeart/2005/8/layout/venn1"/>
    <dgm:cxn modelId="{388BC324-D7DA-416E-BDA9-2AA0700AACDF}" type="presOf" srcId="{04013A4C-2A12-4353-B0B0-507A3352F166}" destId="{4B17994B-D5E7-4552-8065-AECAAFEE777B}" srcOrd="1" destOrd="2" presId="urn:microsoft.com/office/officeart/2005/8/layout/venn1"/>
    <dgm:cxn modelId="{A5794588-CE3A-4418-9ECE-8829F158BAEA}" srcId="{BE9DD86A-3538-436C-B3CB-DA404DAB11C2}" destId="{E1501B79-AD07-4629-B09E-BC86F9FBFD78}" srcOrd="0" destOrd="0" parTransId="{9B23AD8D-428B-43FE-A59D-16762C594A97}" sibTransId="{F31C0E85-40A5-4428-B2E5-0104AE5173C9}"/>
    <dgm:cxn modelId="{49919747-DC53-4475-BF8A-E2B6E3324EFF}" type="presOf" srcId="{5BAE038D-69A5-4F2E-996E-38A48871D0F9}" destId="{4B17994B-D5E7-4552-8065-AECAAFEE777B}" srcOrd="1" destOrd="1" presId="urn:microsoft.com/office/officeart/2005/8/layout/venn1"/>
    <dgm:cxn modelId="{62E17D1F-92D8-4F2E-B7CC-316BB2077392}" srcId="{ECEF11AE-A85C-43ED-BD26-21FCCE23D4DD}" destId="{3A337FED-8394-487F-828F-AECBA736858D}" srcOrd="2" destOrd="0" parTransId="{6403FFEB-B1D1-4564-86F7-C9A301B4C085}" sibTransId="{91377892-AE7D-4321-9CF8-7AC3E02A04A8}"/>
    <dgm:cxn modelId="{D1E6E87D-16F5-4054-A73F-0A4F0CF21F39}" srcId="{ECEF11AE-A85C-43ED-BD26-21FCCE23D4DD}" destId="{04013A4C-2A12-4353-B0B0-507A3352F166}" srcOrd="1" destOrd="0" parTransId="{BCADE97C-BB67-4511-A5BD-1861727D9226}" sibTransId="{287AB90E-DF16-4812-BBDC-1A209925F252}"/>
    <dgm:cxn modelId="{6927C51F-6C87-4686-9652-73EC4B87EB5F}" type="presOf" srcId="{ECEF11AE-A85C-43ED-BD26-21FCCE23D4DD}" destId="{4B17994B-D5E7-4552-8065-AECAAFEE777B}" srcOrd="1" destOrd="0" presId="urn:microsoft.com/office/officeart/2005/8/layout/venn1"/>
    <dgm:cxn modelId="{E2910DA4-5FD9-4638-8719-42B5AA8C4397}" type="presOf" srcId="{3A337FED-8394-487F-828F-AECBA736858D}" destId="{2D7BA7BC-E49E-4E9F-96BB-CC13F1935121}" srcOrd="0" destOrd="3" presId="urn:microsoft.com/office/officeart/2005/8/layout/venn1"/>
    <dgm:cxn modelId="{5EBCF42D-2980-4C6D-888E-E706E80FE683}" type="presOf" srcId="{ECEF11AE-A85C-43ED-BD26-21FCCE23D4DD}" destId="{2D7BA7BC-E49E-4E9F-96BB-CC13F1935121}" srcOrd="0" destOrd="0" presId="urn:microsoft.com/office/officeart/2005/8/layout/venn1"/>
    <dgm:cxn modelId="{8DFBD0E3-D549-45D3-91BA-4F721BC3ACFC}" srcId="{ECEF11AE-A85C-43ED-BD26-21FCCE23D4DD}" destId="{5BAE038D-69A5-4F2E-996E-38A48871D0F9}" srcOrd="0" destOrd="0" parTransId="{09005FB7-6E88-4449-A69F-F7348AF752E4}" sibTransId="{F89D5132-1329-42DF-90A1-87A82D09CCE6}"/>
    <dgm:cxn modelId="{FAF1D6CE-C1AA-4A89-B97E-C4916B62F433}" srcId="{BE9DD86A-3538-436C-B3CB-DA404DAB11C2}" destId="{ECEF11AE-A85C-43ED-BD26-21FCCE23D4DD}" srcOrd="1" destOrd="0" parTransId="{E9D1783E-D8D1-43D6-9A62-C6DCC5A8A7EE}" sibTransId="{E15A3762-DE88-4F02-8832-3E91AF330EFD}"/>
    <dgm:cxn modelId="{54763325-8991-478F-977D-E7460407A979}" type="presOf" srcId="{E1501B79-AD07-4629-B09E-BC86F9FBFD78}" destId="{540BE459-512F-4808-A5E4-D9A9668AAF0E}" srcOrd="1" destOrd="0" presId="urn:microsoft.com/office/officeart/2005/8/layout/venn1"/>
    <dgm:cxn modelId="{6C213794-A2B6-457E-A265-281D1F0438C5}" type="presOf" srcId="{BE9DD86A-3538-436C-B3CB-DA404DAB11C2}" destId="{A8C972CE-34D2-4D6D-B977-6BE87AA26FB4}" srcOrd="0" destOrd="0" presId="urn:microsoft.com/office/officeart/2005/8/layout/venn1"/>
    <dgm:cxn modelId="{58DF0880-2FB5-4798-BF8A-17BCBF58681C}" type="presOf" srcId="{E1501B79-AD07-4629-B09E-BC86F9FBFD78}" destId="{B86CA23B-38CB-43E8-AD7F-408AD052E591}" srcOrd="0" destOrd="0" presId="urn:microsoft.com/office/officeart/2005/8/layout/venn1"/>
    <dgm:cxn modelId="{975F6AF9-32FD-4824-AC75-F3DBC9F6ECE1}" type="presParOf" srcId="{A8C972CE-34D2-4D6D-B977-6BE87AA26FB4}" destId="{B86CA23B-38CB-43E8-AD7F-408AD052E591}" srcOrd="0" destOrd="0" presId="urn:microsoft.com/office/officeart/2005/8/layout/venn1"/>
    <dgm:cxn modelId="{3BA51F98-794D-45B0-BA6A-3E75A9CA7339}" type="presParOf" srcId="{A8C972CE-34D2-4D6D-B977-6BE87AA26FB4}" destId="{540BE459-512F-4808-A5E4-D9A9668AAF0E}" srcOrd="1" destOrd="0" presId="urn:microsoft.com/office/officeart/2005/8/layout/venn1"/>
    <dgm:cxn modelId="{0F16408E-5799-46E3-9D91-621C463F090F}" type="presParOf" srcId="{A8C972CE-34D2-4D6D-B977-6BE87AA26FB4}" destId="{2D7BA7BC-E49E-4E9F-96BB-CC13F1935121}" srcOrd="2" destOrd="0" presId="urn:microsoft.com/office/officeart/2005/8/layout/venn1"/>
    <dgm:cxn modelId="{02122F4F-4F12-4C7C-9EA9-C32100A17A5B}" type="presParOf" srcId="{A8C972CE-34D2-4D6D-B977-6BE87AA26FB4}" destId="{4B17994B-D5E7-4552-8065-AECAAFEE777B}"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A91D8-AF3D-42E0-B986-FAE7CFA9AC9F}">
      <dsp:nvSpPr>
        <dsp:cNvPr id="0" name=""/>
        <dsp:cNvSpPr/>
      </dsp:nvSpPr>
      <dsp:spPr>
        <a:xfrm>
          <a:off x="0" y="0"/>
          <a:ext cx="4251958" cy="538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7630" rIns="0" bIns="87630" numCol="1" spcCol="1270" anchor="ctr" anchorCtr="0">
          <a:noAutofit/>
        </a:bodyPr>
        <a:lstStyle/>
        <a:p>
          <a:pPr lvl="0" algn="ctr" defTabSz="1022350" rtl="0">
            <a:lnSpc>
              <a:spcPct val="90000"/>
            </a:lnSpc>
            <a:spcBef>
              <a:spcPct val="0"/>
            </a:spcBef>
            <a:spcAft>
              <a:spcPct val="35000"/>
            </a:spcAft>
          </a:pPr>
          <a:r>
            <a:rPr lang="en-US" sz="2300" b="1" u="none" kern="1200" dirty="0" smtClean="0">
              <a:latin typeface="Arial" pitchFamily="34" charset="0"/>
              <a:cs typeface="Arial" pitchFamily="34" charset="0"/>
            </a:rPr>
            <a:t>3 kinds:</a:t>
          </a:r>
          <a:endParaRPr lang="en-US" sz="2300" b="1" u="none" kern="1200" dirty="0">
            <a:latin typeface="Arial" pitchFamily="34" charset="0"/>
            <a:cs typeface="Arial" pitchFamily="34" charset="0"/>
          </a:endParaRPr>
        </a:p>
      </dsp:txBody>
      <dsp:txXfrm>
        <a:off x="26273" y="26273"/>
        <a:ext cx="4199412" cy="485654"/>
      </dsp:txXfrm>
    </dsp:sp>
    <dsp:sp modelId="{870A6B30-E499-4DF2-A9B8-AE3CAD439703}">
      <dsp:nvSpPr>
        <dsp:cNvPr id="0" name=""/>
        <dsp:cNvSpPr/>
      </dsp:nvSpPr>
      <dsp:spPr>
        <a:xfrm>
          <a:off x="0" y="624342"/>
          <a:ext cx="4251958" cy="41953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9210" rIns="0" bIns="29210" numCol="1" spcCol="1270" anchor="t" anchorCtr="0">
          <a:noAutofit/>
        </a:bodyPr>
        <a:lstStyle/>
        <a:p>
          <a:pPr marL="268288" lvl="1" indent="-180975" algn="l" defTabSz="800100" rtl="0">
            <a:lnSpc>
              <a:spcPct val="90000"/>
            </a:lnSpc>
            <a:spcBef>
              <a:spcPct val="0"/>
            </a:spcBef>
            <a:spcAft>
              <a:spcPts val="600"/>
            </a:spcAft>
            <a:buChar char="••"/>
          </a:pPr>
          <a:r>
            <a:rPr lang="en-US" sz="1800" b="1" kern="1200" dirty="0" smtClean="0">
              <a:latin typeface="Arial" pitchFamily="34" charset="0"/>
              <a:cs typeface="Arial" pitchFamily="34" charset="0"/>
            </a:rPr>
            <a:t>Anonymous procedure</a:t>
          </a:r>
          <a:r>
            <a:rPr lang="ru-RU" sz="1800" b="1" kern="1200" dirty="0" smtClean="0">
              <a:latin typeface="Arial" pitchFamily="34" charset="0"/>
              <a:cs typeface="Arial" pitchFamily="34" charset="0"/>
            </a:rPr>
            <a:t>: </a:t>
          </a:r>
          <a:r>
            <a:rPr lang="en-US" sz="1800" kern="1200" dirty="0" smtClean="0">
              <a:latin typeface="Arial" pitchFamily="34" charset="0"/>
              <a:cs typeface="Arial" pitchFamily="34" charset="0"/>
            </a:rPr>
            <a:t>sequence of operators</a:t>
          </a:r>
          <a:endParaRPr lang="en-US" sz="1800" kern="1200" dirty="0">
            <a:latin typeface="Arial" pitchFamily="34" charset="0"/>
            <a:cs typeface="Arial" pitchFamily="34" charset="0"/>
          </a:endParaRPr>
        </a:p>
        <a:p>
          <a:pPr marL="268288" lvl="1" indent="-180975" algn="l" defTabSz="800100" rtl="0">
            <a:lnSpc>
              <a:spcPct val="90000"/>
            </a:lnSpc>
            <a:spcBef>
              <a:spcPct val="0"/>
            </a:spcBef>
            <a:spcAft>
              <a:spcPts val="600"/>
            </a:spcAft>
            <a:buChar char="••"/>
          </a:pPr>
          <a:r>
            <a:rPr lang="en-US" sz="1800" b="1" kern="1200" dirty="0" smtClean="0">
              <a:latin typeface="Arial" pitchFamily="34" charset="0"/>
              <a:cs typeface="Arial" pitchFamily="34" charset="0"/>
            </a:rPr>
            <a:t>Standalone-routine: </a:t>
          </a:r>
          <a:r>
            <a:rPr lang="en-US" sz="1800" kern="1200" dirty="0" smtClean="0">
              <a:latin typeface="Arial" pitchFamily="34" charset="0"/>
              <a:cs typeface="Arial" pitchFamily="34" charset="0"/>
            </a:rPr>
            <a:t>scope, formal parameters, pre &amp; post conditions, body</a:t>
          </a:r>
          <a:endParaRPr lang="en-US" sz="1800" kern="1200" dirty="0">
            <a:latin typeface="Arial" pitchFamily="34" charset="0"/>
            <a:cs typeface="Arial" pitchFamily="34" charset="0"/>
          </a:endParaRPr>
        </a:p>
        <a:p>
          <a:pPr marL="268288" lvl="1" indent="-180975" algn="l" defTabSz="800100" rtl="0">
            <a:lnSpc>
              <a:spcPct val="90000"/>
            </a:lnSpc>
            <a:spcBef>
              <a:spcPct val="0"/>
            </a:spcBef>
            <a:spcAft>
              <a:spcPts val="600"/>
            </a:spcAft>
            <a:buChar char="••"/>
          </a:pPr>
          <a:r>
            <a:rPr lang="en-US" sz="1800" b="1" kern="1200" dirty="0" smtClean="0">
              <a:latin typeface="Arial" pitchFamily="34" charset="0"/>
              <a:cs typeface="Arial" pitchFamily="34" charset="0"/>
            </a:rPr>
            <a:t>Unit</a:t>
          </a:r>
          <a:r>
            <a:rPr lang="ru-RU" sz="1800" kern="1200" dirty="0" smtClean="0">
              <a:latin typeface="Arial" pitchFamily="34" charset="0"/>
              <a:cs typeface="Arial" pitchFamily="34" charset="0"/>
            </a:rPr>
            <a:t>:</a:t>
          </a:r>
          <a:r>
            <a:rPr lang="en-US" sz="1800" kern="1200" dirty="0" smtClean="0">
              <a:latin typeface="Arial" pitchFamily="34" charset="0"/>
              <a:cs typeface="Arial" pitchFamily="34" charset="0"/>
            </a:rPr>
            <a:t> named set of routines and attributes, invariant</a:t>
          </a:r>
          <a:endParaRPr lang="en-US" sz="1800" kern="1200" dirty="0">
            <a:latin typeface="Arial" pitchFamily="34" charset="0"/>
            <a:cs typeface="Arial" pitchFamily="34" charset="0"/>
          </a:endParaRPr>
        </a:p>
        <a:p>
          <a:pPr marL="536575" lvl="1" indent="-180975" algn="l" defTabSz="800100" rtl="0">
            <a:lnSpc>
              <a:spcPct val="90000"/>
            </a:lnSpc>
            <a:spcBef>
              <a:spcPct val="0"/>
            </a:spcBef>
            <a:spcAft>
              <a:spcPts val="600"/>
            </a:spcAft>
            <a:buChar char="••"/>
          </a:pPr>
          <a:r>
            <a:rPr lang="en-US" sz="1800" kern="1200" dirty="0" smtClean="0">
              <a:latin typeface="Arial" pitchFamily="34" charset="0"/>
              <a:cs typeface="Arial" pitchFamily="34" charset="0"/>
            </a:rPr>
            <a:t>Can be generic - type or constant expression of enumerated type parameterized</a:t>
          </a:r>
          <a:endParaRPr lang="en-US" sz="1800" kern="1200" dirty="0">
            <a:latin typeface="Arial" pitchFamily="34" charset="0"/>
            <a:cs typeface="Arial" pitchFamily="34" charset="0"/>
          </a:endParaRPr>
        </a:p>
        <a:p>
          <a:pPr marL="536575" lvl="1" indent="-180975" algn="l" defTabSz="800100" rtl="0">
            <a:lnSpc>
              <a:spcPct val="90000"/>
            </a:lnSpc>
            <a:spcBef>
              <a:spcPct val="0"/>
            </a:spcBef>
            <a:spcAft>
              <a:spcPts val="600"/>
            </a:spcAft>
            <a:buChar char="••"/>
          </a:pPr>
          <a:r>
            <a:rPr lang="en-US" sz="1800" kern="1200" dirty="0" smtClean="0">
              <a:latin typeface="Arial" pitchFamily="34" charset="0"/>
              <a:cs typeface="Arial" pitchFamily="34" charset="0"/>
            </a:rPr>
            <a:t>Unit defines type</a:t>
          </a:r>
          <a:endParaRPr lang="en-US" sz="1800" i="1" kern="1200" dirty="0">
            <a:latin typeface="Arial" pitchFamily="34" charset="0"/>
            <a:cs typeface="Arial" pitchFamily="34" charset="0"/>
          </a:endParaRPr>
        </a:p>
        <a:p>
          <a:pPr marL="536575" lvl="1" indent="-180975" algn="l" defTabSz="800100" rtl="0">
            <a:lnSpc>
              <a:spcPct val="90000"/>
            </a:lnSpc>
            <a:spcBef>
              <a:spcPct val="0"/>
            </a:spcBef>
            <a:spcAft>
              <a:spcPts val="600"/>
            </a:spcAft>
            <a:buChar char="••"/>
          </a:pPr>
          <a:r>
            <a:rPr lang="en-US" sz="1800" kern="1200" dirty="0" smtClean="0">
              <a:latin typeface="Arial" pitchFamily="34" charset="0"/>
              <a:cs typeface="Arial" pitchFamily="34" charset="0"/>
            </a:rPr>
            <a:t>Unit supports inheritance</a:t>
          </a:r>
          <a:endParaRPr lang="en-US" sz="1800" kern="1200" dirty="0">
            <a:latin typeface="Arial" pitchFamily="34" charset="0"/>
            <a:cs typeface="Arial" pitchFamily="34" charset="0"/>
          </a:endParaRPr>
        </a:p>
        <a:p>
          <a:pPr marL="536575" lvl="1" indent="-180975" algn="l" defTabSz="800100" rtl="0">
            <a:lnSpc>
              <a:spcPct val="90000"/>
            </a:lnSpc>
            <a:spcBef>
              <a:spcPct val="0"/>
            </a:spcBef>
            <a:spcAft>
              <a:spcPts val="600"/>
            </a:spcAft>
            <a:buChar char="••"/>
          </a:pPr>
          <a:r>
            <a:rPr lang="en-US" sz="1800" kern="1200" dirty="0" smtClean="0">
              <a:latin typeface="Arial" pitchFamily="34" charset="0"/>
              <a:cs typeface="Arial" pitchFamily="34" charset="0"/>
            </a:rPr>
            <a:t>Unit support direct usage (module)</a:t>
          </a:r>
          <a:endParaRPr lang="en-US" sz="1800" kern="1200" dirty="0">
            <a:latin typeface="Arial" pitchFamily="34" charset="0"/>
            <a:cs typeface="Arial" pitchFamily="34" charset="0"/>
          </a:endParaRPr>
        </a:p>
      </dsp:txBody>
      <dsp:txXfrm>
        <a:off x="0" y="624342"/>
        <a:ext cx="4251958" cy="41953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17B6E-B73C-4351-9D3A-7D6E471C64EB}">
      <dsp:nvSpPr>
        <dsp:cNvPr id="0" name=""/>
        <dsp:cNvSpPr/>
      </dsp:nvSpPr>
      <dsp:spPr>
        <a:xfrm>
          <a:off x="0" y="29572"/>
          <a:ext cx="8991600" cy="12712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kumimoji="1" lang="en-US" sz="3200" kern="1200" baseline="0" smtClean="0"/>
            <a:t>Routines can be procedures or functions</a:t>
          </a:r>
          <a:endParaRPr lang="ru-RU" sz="3200" kern="1200"/>
        </a:p>
      </dsp:txBody>
      <dsp:txXfrm>
        <a:off x="62055" y="91627"/>
        <a:ext cx="8867490" cy="1147095"/>
      </dsp:txXfrm>
    </dsp:sp>
    <dsp:sp modelId="{FB722BFF-AADA-43E9-8276-0C289A7223B1}">
      <dsp:nvSpPr>
        <dsp:cNvPr id="0" name=""/>
        <dsp:cNvSpPr/>
      </dsp:nvSpPr>
      <dsp:spPr>
        <a:xfrm>
          <a:off x="0" y="1300778"/>
          <a:ext cx="8991600" cy="14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smtClean="0">
              <a:solidFill>
                <a:srgbClr val="0000FF"/>
              </a:solidFill>
              <a:latin typeface="Lucida Console" pitchFamily="49" charset="0"/>
              <a:ea typeface="+mn-ea"/>
              <a:cs typeface="Calibri" pitchFamily="34" charset="0"/>
            </a:rPr>
            <a:t>a  </a:t>
          </a:r>
          <a:r>
            <a:rPr lang="en-US" sz="1800" b="1" kern="1200" dirty="0" smtClean="0">
              <a:solidFill>
                <a:srgbClr val="0000FF"/>
              </a:solidFill>
              <a:latin typeface="Lucida Console" pitchFamily="49" charset="0"/>
              <a:ea typeface="+mn-ea"/>
              <a:cs typeface="Calibri" pitchFamily="34" charset="0"/>
            </a:rPr>
            <a:t>is end</a:t>
          </a:r>
          <a:r>
            <a:rPr lang="en-US" sz="1800" kern="1200" dirty="0" smtClean="0">
              <a:solidFill>
                <a:srgbClr val="0000FF"/>
              </a:solidFill>
              <a:latin typeface="Lucida Console" pitchFamily="49" charset="0"/>
              <a:ea typeface="+mn-ea"/>
              <a:cs typeface="Calibri" pitchFamily="34" charset="0"/>
            </a:rPr>
            <a:t> </a:t>
          </a:r>
          <a:r>
            <a:rPr kumimoji="1" lang="en-US" sz="2400" kern="1200" baseline="0" dirty="0" smtClean="0"/>
            <a:t>// that is procedure without parameters, one may put () after routine name</a:t>
          </a:r>
          <a:endParaRPr lang="ru-RU" sz="2400" kern="1200" dirty="0"/>
        </a:p>
        <a:p>
          <a:pPr marL="171450" lvl="1" indent="-171450" algn="l" defTabSz="800100" rtl="0">
            <a:lnSpc>
              <a:spcPct val="90000"/>
            </a:lnSpc>
            <a:spcBef>
              <a:spcPct val="0"/>
            </a:spcBef>
            <a:spcAft>
              <a:spcPct val="20000"/>
            </a:spcAft>
            <a:buChar char="••"/>
          </a:pPr>
          <a:r>
            <a:rPr lang="en-US" sz="1800" b="0" kern="1200" dirty="0" smtClean="0">
              <a:solidFill>
                <a:srgbClr val="0000FF"/>
              </a:solidFill>
              <a:latin typeface="Lucida Console" pitchFamily="49" charset="0"/>
              <a:ea typeface="+mn-ea"/>
              <a:cs typeface="Calibri" pitchFamily="34" charset="0"/>
            </a:rPr>
            <a:t>foo</a:t>
          </a:r>
          <a:r>
            <a:rPr lang="en-US" sz="1800" b="1" kern="1200" dirty="0" smtClean="0">
              <a:solidFill>
                <a:srgbClr val="0000FF"/>
              </a:solidFill>
              <a:latin typeface="Lucida Console" pitchFamily="49" charset="0"/>
              <a:ea typeface="+mn-ea"/>
              <a:cs typeface="Calibri" pitchFamily="34" charset="0"/>
            </a:rPr>
            <a:t>: </a:t>
          </a:r>
          <a:r>
            <a:rPr lang="en-US" sz="1800" b="0" kern="1200" dirty="0" smtClean="0">
              <a:solidFill>
                <a:srgbClr val="0000FF"/>
              </a:solidFill>
              <a:latin typeface="Lucida Console" pitchFamily="49" charset="0"/>
              <a:ea typeface="+mn-ea"/>
              <a:cs typeface="Calibri" pitchFamily="34" charset="0"/>
            </a:rPr>
            <a:t>T</a:t>
          </a:r>
          <a:r>
            <a:rPr lang="en-US" sz="1800" b="1" kern="1200" dirty="0" smtClean="0">
              <a:solidFill>
                <a:srgbClr val="0000FF"/>
              </a:solidFill>
              <a:latin typeface="Lucida Console" pitchFamily="49" charset="0"/>
              <a:ea typeface="+mn-ea"/>
              <a:cs typeface="Calibri" pitchFamily="34" charset="0"/>
            </a:rPr>
            <a:t>  is end </a:t>
          </a:r>
          <a:r>
            <a:rPr kumimoji="1" lang="en-US" sz="2400" kern="1200" baseline="0" dirty="0" smtClean="0"/>
            <a:t>// that is a function without parameters which returns an object of type T</a:t>
          </a:r>
          <a:endParaRPr lang="ru-RU" sz="2400" kern="1200" dirty="0"/>
        </a:p>
      </dsp:txBody>
      <dsp:txXfrm>
        <a:off x="0" y="1300778"/>
        <a:ext cx="8991600" cy="1490400"/>
      </dsp:txXfrm>
    </dsp:sp>
    <dsp:sp modelId="{2063C66D-C446-4986-BA5C-432B4C47E69D}">
      <dsp:nvSpPr>
        <dsp:cNvPr id="0" name=""/>
        <dsp:cNvSpPr/>
      </dsp:nvSpPr>
      <dsp:spPr>
        <a:xfrm>
          <a:off x="0" y="2791178"/>
          <a:ext cx="8991600" cy="12712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kumimoji="1" lang="en-US" sz="3200" kern="1200" baseline="0" smtClean="0"/>
            <a:t>Unit attributes can be variable or constant</a:t>
          </a:r>
          <a:endParaRPr lang="ru-RU" sz="3200" kern="1200"/>
        </a:p>
      </dsp:txBody>
      <dsp:txXfrm>
        <a:off x="62055" y="2853233"/>
        <a:ext cx="8867490" cy="1147095"/>
      </dsp:txXfrm>
    </dsp:sp>
    <dsp:sp modelId="{14F805A5-24D5-42BC-9617-531F7034B784}">
      <dsp:nvSpPr>
        <dsp:cNvPr id="0" name=""/>
        <dsp:cNvSpPr/>
      </dsp:nvSpPr>
      <dsp:spPr>
        <a:xfrm>
          <a:off x="0" y="4062383"/>
          <a:ext cx="8991600"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b="0" kern="1200" dirty="0" smtClean="0">
              <a:solidFill>
                <a:srgbClr val="0000FF"/>
              </a:solidFill>
              <a:latin typeface="Lucida Console" pitchFamily="49" charset="0"/>
              <a:ea typeface="+mn-ea"/>
              <a:cs typeface="Calibri" pitchFamily="34" charset="0"/>
            </a:rPr>
            <a:t>variable</a:t>
          </a:r>
          <a:r>
            <a:rPr lang="en-US" sz="1800" b="1" kern="1200" dirty="0" smtClean="0">
              <a:solidFill>
                <a:srgbClr val="0000FF"/>
              </a:solidFill>
              <a:latin typeface="Lucida Console" pitchFamily="49" charset="0"/>
              <a:ea typeface="+mn-ea"/>
              <a:cs typeface="Calibri" pitchFamily="34" charset="0"/>
            </a:rPr>
            <a:t>:</a:t>
          </a:r>
          <a:r>
            <a:rPr lang="en-US" sz="1800" b="0" kern="1200" dirty="0" smtClean="0">
              <a:solidFill>
                <a:srgbClr val="0000FF"/>
              </a:solidFill>
              <a:latin typeface="Lucida Console" pitchFamily="49" charset="0"/>
              <a:ea typeface="+mn-ea"/>
              <a:cs typeface="Calibri" pitchFamily="34" charset="0"/>
            </a:rPr>
            <a:t> Type</a:t>
          </a:r>
          <a:endParaRPr lang="ru-RU" sz="1800" b="0" kern="1200" dirty="0">
            <a:solidFill>
              <a:srgbClr val="0000FF"/>
            </a:solidFill>
            <a:latin typeface="Lucida Console" pitchFamily="49" charset="0"/>
            <a:ea typeface="+mn-ea"/>
            <a:cs typeface="Calibri" pitchFamily="34" charset="0"/>
          </a:endParaRPr>
        </a:p>
        <a:p>
          <a:pPr marL="171450" lvl="1" indent="-171450" algn="l" defTabSz="800100" rtl="0">
            <a:lnSpc>
              <a:spcPct val="90000"/>
            </a:lnSpc>
            <a:spcBef>
              <a:spcPct val="0"/>
            </a:spcBef>
            <a:spcAft>
              <a:spcPct val="20000"/>
            </a:spcAft>
            <a:buChar char="••"/>
          </a:pPr>
          <a:r>
            <a:rPr lang="en-US" sz="1800" b="1" kern="1200" dirty="0" err="1" smtClean="0">
              <a:solidFill>
                <a:srgbClr val="0000FF"/>
              </a:solidFill>
              <a:latin typeface="Lucida Console" pitchFamily="49" charset="0"/>
              <a:ea typeface="+mn-ea"/>
              <a:cs typeface="Calibri" pitchFamily="34" charset="0"/>
            </a:rPr>
            <a:t>const</a:t>
          </a:r>
          <a:r>
            <a:rPr lang="en-US" sz="1800" b="0" kern="1200" dirty="0" smtClean="0">
              <a:solidFill>
                <a:srgbClr val="0000FF"/>
              </a:solidFill>
              <a:latin typeface="Lucida Console" pitchFamily="49" charset="0"/>
              <a:ea typeface="+mn-ea"/>
              <a:cs typeface="Calibri" pitchFamily="34" charset="0"/>
            </a:rPr>
            <a:t> constant</a:t>
          </a:r>
          <a:r>
            <a:rPr lang="en-US" sz="1800" b="1" kern="1200" dirty="0" smtClean="0">
              <a:solidFill>
                <a:srgbClr val="0000FF"/>
              </a:solidFill>
              <a:latin typeface="Lucida Console" pitchFamily="49" charset="0"/>
              <a:ea typeface="+mn-ea"/>
              <a:cs typeface="Calibri" pitchFamily="34" charset="0"/>
            </a:rPr>
            <a:t>:</a:t>
          </a:r>
          <a:r>
            <a:rPr lang="en-US" sz="1800" b="0" kern="1200" dirty="0" smtClean="0">
              <a:solidFill>
                <a:srgbClr val="0000FF"/>
              </a:solidFill>
              <a:latin typeface="Lucida Console" pitchFamily="49" charset="0"/>
              <a:ea typeface="+mn-ea"/>
              <a:cs typeface="Calibri" pitchFamily="34" charset="0"/>
            </a:rPr>
            <a:t> Type</a:t>
          </a:r>
          <a:endParaRPr lang="ru-RU" sz="1800" b="0" kern="1200" dirty="0">
            <a:solidFill>
              <a:srgbClr val="0000FF"/>
            </a:solidFill>
            <a:latin typeface="Lucida Console" pitchFamily="49" charset="0"/>
            <a:ea typeface="+mn-ea"/>
            <a:cs typeface="Calibri" pitchFamily="34" charset="0"/>
          </a:endParaRPr>
        </a:p>
      </dsp:txBody>
      <dsp:txXfrm>
        <a:off x="0" y="4062383"/>
        <a:ext cx="8991600" cy="529920"/>
      </dsp:txXfrm>
    </dsp:sp>
    <dsp:sp modelId="{26C05EB7-E021-4E8C-B730-443142B86A66}">
      <dsp:nvSpPr>
        <dsp:cNvPr id="0" name=""/>
        <dsp:cNvSpPr/>
      </dsp:nvSpPr>
      <dsp:spPr>
        <a:xfrm>
          <a:off x="0" y="4592303"/>
          <a:ext cx="8991600" cy="12712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kumimoji="1" lang="en-US" sz="3200" kern="1200" baseline="0" smtClean="0"/>
            <a:t>Routines may have locals which can be also variable or constant</a:t>
          </a:r>
          <a:endParaRPr lang="ru-RU" sz="3200" kern="1200"/>
        </a:p>
      </dsp:txBody>
      <dsp:txXfrm>
        <a:off x="62055" y="4654358"/>
        <a:ext cx="8867490" cy="1147095"/>
      </dsp:txXfrm>
    </dsp:sp>
    <dsp:sp modelId="{D4C9EDD2-76B4-4D44-948B-73E20F7082B2}">
      <dsp:nvSpPr>
        <dsp:cNvPr id="0" name=""/>
        <dsp:cNvSpPr/>
      </dsp:nvSpPr>
      <dsp:spPr>
        <a:xfrm>
          <a:off x="0" y="5863508"/>
          <a:ext cx="8991600"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b="0" kern="1200" dirty="0" smtClean="0">
              <a:solidFill>
                <a:srgbClr val="0000FF"/>
              </a:solidFill>
              <a:latin typeface="Lucida Console" pitchFamily="49" charset="0"/>
              <a:ea typeface="+mn-ea"/>
              <a:cs typeface="Calibri" pitchFamily="34" charset="0"/>
            </a:rPr>
            <a:t>variable </a:t>
          </a:r>
          <a:r>
            <a:rPr lang="en-US" sz="1800" b="1" kern="1200" dirty="0" smtClean="0">
              <a:solidFill>
                <a:srgbClr val="0000FF"/>
              </a:solidFill>
              <a:latin typeface="Lucida Console" pitchFamily="49" charset="0"/>
              <a:ea typeface="+mn-ea"/>
              <a:cs typeface="Calibri" pitchFamily="34" charset="0"/>
            </a:rPr>
            <a:t>is</a:t>
          </a:r>
          <a:r>
            <a:rPr lang="en-US" sz="1800" b="0" kern="1200" dirty="0" smtClean="0">
              <a:solidFill>
                <a:srgbClr val="0000FF"/>
              </a:solidFill>
              <a:latin typeface="Lucida Console" pitchFamily="49" charset="0"/>
              <a:ea typeface="+mn-ea"/>
              <a:cs typeface="Calibri" pitchFamily="34" charset="0"/>
            </a:rPr>
            <a:t> expression</a:t>
          </a:r>
          <a:endParaRPr lang="ru-RU" sz="1800" b="0" kern="1200" dirty="0">
            <a:solidFill>
              <a:srgbClr val="0000FF"/>
            </a:solidFill>
            <a:latin typeface="Lucida Console" pitchFamily="49" charset="0"/>
            <a:ea typeface="+mn-ea"/>
            <a:cs typeface="Calibri" pitchFamily="34" charset="0"/>
          </a:endParaRPr>
        </a:p>
        <a:p>
          <a:pPr marL="171450" lvl="1" indent="-171450" algn="l" defTabSz="800100" rtl="0">
            <a:lnSpc>
              <a:spcPct val="90000"/>
            </a:lnSpc>
            <a:spcBef>
              <a:spcPct val="0"/>
            </a:spcBef>
            <a:spcAft>
              <a:spcPct val="20000"/>
            </a:spcAft>
            <a:buChar char="••"/>
          </a:pPr>
          <a:r>
            <a:rPr lang="en-US" sz="1800" b="1" kern="1200" dirty="0" err="1" smtClean="0">
              <a:solidFill>
                <a:srgbClr val="0000FF"/>
              </a:solidFill>
              <a:latin typeface="Lucida Console" pitchFamily="49" charset="0"/>
              <a:ea typeface="+mn-ea"/>
              <a:cs typeface="Calibri" pitchFamily="34" charset="0"/>
            </a:rPr>
            <a:t>const</a:t>
          </a:r>
          <a:r>
            <a:rPr lang="en-US" sz="1800" b="0" kern="1200" dirty="0" smtClean="0">
              <a:solidFill>
                <a:srgbClr val="0000FF"/>
              </a:solidFill>
              <a:latin typeface="Lucida Console" pitchFamily="49" charset="0"/>
              <a:ea typeface="+mn-ea"/>
              <a:cs typeface="Calibri" pitchFamily="34" charset="0"/>
            </a:rPr>
            <a:t> constant </a:t>
          </a:r>
          <a:r>
            <a:rPr lang="en-US" sz="1800" b="1" kern="1200" dirty="0" smtClean="0">
              <a:solidFill>
                <a:srgbClr val="0000FF"/>
              </a:solidFill>
              <a:latin typeface="Lucida Console" pitchFamily="49" charset="0"/>
              <a:ea typeface="+mn-ea"/>
              <a:cs typeface="Calibri" pitchFamily="34" charset="0"/>
            </a:rPr>
            <a:t>is</a:t>
          </a:r>
          <a:r>
            <a:rPr lang="en-US" sz="1800" b="0" kern="1200" dirty="0" smtClean="0">
              <a:solidFill>
                <a:srgbClr val="0000FF"/>
              </a:solidFill>
              <a:latin typeface="Lucida Console" pitchFamily="49" charset="0"/>
              <a:ea typeface="+mn-ea"/>
              <a:cs typeface="Calibri" pitchFamily="34" charset="0"/>
            </a:rPr>
            <a:t> expression</a:t>
          </a:r>
          <a:endParaRPr lang="ru-RU" sz="1800" b="0" kern="1200" dirty="0">
            <a:solidFill>
              <a:srgbClr val="0000FF"/>
            </a:solidFill>
            <a:latin typeface="Lucida Console" pitchFamily="49" charset="0"/>
            <a:ea typeface="+mn-ea"/>
            <a:cs typeface="Calibri" pitchFamily="34" charset="0"/>
          </a:endParaRPr>
        </a:p>
      </dsp:txBody>
      <dsp:txXfrm>
        <a:off x="0" y="5863508"/>
        <a:ext cx="8991600" cy="529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C806FE-190C-4928-BB2A-DE06BE8CC44D}">
      <dsp:nvSpPr>
        <dsp:cNvPr id="0" name=""/>
        <dsp:cNvSpPr/>
      </dsp:nvSpPr>
      <dsp:spPr>
        <a:xfrm>
          <a:off x="0" y="218685"/>
          <a:ext cx="8591551"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Arial" pitchFamily="34" charset="0"/>
              <a:cs typeface="Arial" pitchFamily="34" charset="0"/>
            </a:rPr>
            <a:t>Presented</a:t>
          </a:r>
          <a:endParaRPr lang="en-US" sz="2400" kern="1200" dirty="0">
            <a:latin typeface="Arial" pitchFamily="34" charset="0"/>
            <a:cs typeface="Arial" pitchFamily="34" charset="0"/>
          </a:endParaRPr>
        </a:p>
      </dsp:txBody>
      <dsp:txXfrm>
        <a:off x="27415" y="246100"/>
        <a:ext cx="8536721" cy="506769"/>
      </dsp:txXfrm>
    </dsp:sp>
    <dsp:sp modelId="{4F744875-473B-42C1-8C81-FB861C652AB0}">
      <dsp:nvSpPr>
        <dsp:cNvPr id="0" name=""/>
        <dsp:cNvSpPr/>
      </dsp:nvSpPr>
      <dsp:spPr>
        <a:xfrm>
          <a:off x="0" y="780285"/>
          <a:ext cx="8591551"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782"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dirty="0" smtClean="0">
              <a:latin typeface="Arial" pitchFamily="34" charset="0"/>
              <a:cs typeface="Arial" pitchFamily="34" charset="0"/>
            </a:rPr>
            <a:t>Key concepts of </a:t>
          </a:r>
          <a:r>
            <a:rPr lang="en-US" sz="1900" kern="1200" dirty="0" err="1" smtClean="0">
              <a:latin typeface="Arial" pitchFamily="34" charset="0"/>
              <a:cs typeface="Arial" pitchFamily="34" charset="0"/>
            </a:rPr>
            <a:t>SLang</a:t>
          </a:r>
          <a:r>
            <a:rPr lang="en-US" sz="1900" kern="1200" dirty="0" smtClean="0">
              <a:latin typeface="Arial" pitchFamily="34" charset="0"/>
              <a:cs typeface="Arial" pitchFamily="34" charset="0"/>
            </a:rPr>
            <a:t> (unit, standalone routines, usage-inheritance-</a:t>
          </a:r>
          <a:r>
            <a:rPr lang="en-US" sz="1900" kern="1200" dirty="0" err="1" smtClean="0">
              <a:latin typeface="Arial" pitchFamily="34" charset="0"/>
              <a:cs typeface="Arial" pitchFamily="34" charset="0"/>
            </a:rPr>
            <a:t>typification</a:t>
          </a:r>
          <a:r>
            <a:rPr lang="en-US" sz="1900" kern="1200" dirty="0" smtClean="0">
              <a:latin typeface="Arial" pitchFamily="34" charset="0"/>
              <a:cs typeface="Arial" pitchFamily="34" charset="0"/>
            </a:rPr>
            <a:t>)</a:t>
          </a:r>
          <a:endParaRPr lang="en-US" sz="1900" kern="1200" dirty="0">
            <a:latin typeface="Arial" pitchFamily="34" charset="0"/>
            <a:cs typeface="Arial" pitchFamily="34" charset="0"/>
          </a:endParaRPr>
        </a:p>
        <a:p>
          <a:pPr marL="171450" lvl="1" indent="-171450" algn="l" defTabSz="844550" rtl="0">
            <a:lnSpc>
              <a:spcPct val="90000"/>
            </a:lnSpc>
            <a:spcBef>
              <a:spcPct val="0"/>
            </a:spcBef>
            <a:spcAft>
              <a:spcPct val="20000"/>
            </a:spcAft>
            <a:buChar char="••"/>
          </a:pPr>
          <a:r>
            <a:rPr lang="ru-RU" sz="1900" kern="1200" dirty="0" smtClean="0">
              <a:latin typeface="Arial" pitchFamily="34" charset="0"/>
              <a:cs typeface="Arial" pitchFamily="34" charset="0"/>
            </a:rPr>
            <a:t>Подход к композиции программ</a:t>
          </a:r>
          <a:endParaRPr lang="en-US" sz="1900" kern="1200" dirty="0">
            <a:latin typeface="Arial" pitchFamily="34" charset="0"/>
            <a:cs typeface="Arial" pitchFamily="34" charset="0"/>
          </a:endParaRPr>
        </a:p>
        <a:p>
          <a:pPr marL="171450" lvl="1" indent="-171450" algn="l" defTabSz="844550" rtl="0">
            <a:lnSpc>
              <a:spcPct val="90000"/>
            </a:lnSpc>
            <a:spcBef>
              <a:spcPct val="0"/>
            </a:spcBef>
            <a:spcAft>
              <a:spcPct val="20000"/>
            </a:spcAft>
            <a:buChar char="••"/>
          </a:pPr>
          <a:r>
            <a:rPr lang="ru-RU" sz="1900" kern="1200" dirty="0" smtClean="0">
              <a:latin typeface="Arial" pitchFamily="34" charset="0"/>
              <a:cs typeface="Arial" pitchFamily="34" charset="0"/>
            </a:rPr>
            <a:t>Альтернативный подход к наследованию</a:t>
          </a:r>
          <a:endParaRPr lang="en-US" sz="1900" kern="1200" dirty="0">
            <a:latin typeface="Arial" pitchFamily="34" charset="0"/>
            <a:cs typeface="Arial" pitchFamily="34" charset="0"/>
          </a:endParaRPr>
        </a:p>
        <a:p>
          <a:pPr marL="171450" lvl="1" indent="-171450" algn="l" defTabSz="844550" rtl="0">
            <a:lnSpc>
              <a:spcPct val="90000"/>
            </a:lnSpc>
            <a:spcBef>
              <a:spcPct val="0"/>
            </a:spcBef>
            <a:spcAft>
              <a:spcPct val="20000"/>
            </a:spcAft>
            <a:buChar char="••"/>
          </a:pPr>
          <a:r>
            <a:rPr lang="ru-RU" sz="1900" kern="1200" dirty="0" smtClean="0">
              <a:latin typeface="Arial" pitchFamily="34" charset="0"/>
              <a:cs typeface="Arial" pitchFamily="34" charset="0"/>
            </a:rPr>
            <a:t>Понятие мультитипа</a:t>
          </a:r>
          <a:endParaRPr lang="en-US" sz="1900" kern="1200" dirty="0">
            <a:latin typeface="Arial" pitchFamily="34" charset="0"/>
            <a:cs typeface="Arial" pitchFamily="34" charset="0"/>
          </a:endParaRPr>
        </a:p>
        <a:p>
          <a:pPr marL="171450" lvl="1" indent="-171450" algn="l" defTabSz="844550" rtl="0">
            <a:lnSpc>
              <a:spcPct val="90000"/>
            </a:lnSpc>
            <a:spcBef>
              <a:spcPct val="0"/>
            </a:spcBef>
            <a:spcAft>
              <a:spcPct val="20000"/>
            </a:spcAft>
            <a:buChar char="••"/>
          </a:pPr>
          <a:r>
            <a:rPr lang="ru-RU" sz="1900" kern="1200" dirty="0" smtClean="0">
              <a:latin typeface="Arial" pitchFamily="34" charset="0"/>
              <a:cs typeface="Arial" pitchFamily="34" charset="0"/>
            </a:rPr>
            <a:t>Решение проблемы корректности работы с атрибутами</a:t>
          </a:r>
          <a:endParaRPr lang="en-US" sz="1900" kern="1200" dirty="0">
            <a:latin typeface="Arial" pitchFamily="34" charset="0"/>
            <a:cs typeface="Arial" pitchFamily="34" charset="0"/>
          </a:endParaRPr>
        </a:p>
      </dsp:txBody>
      <dsp:txXfrm>
        <a:off x="0" y="780285"/>
        <a:ext cx="8591551" cy="1788480"/>
      </dsp:txXfrm>
    </dsp:sp>
    <dsp:sp modelId="{293202CB-4F8A-44AE-BCBE-699D0E48D069}">
      <dsp:nvSpPr>
        <dsp:cNvPr id="0" name=""/>
        <dsp:cNvSpPr/>
      </dsp:nvSpPr>
      <dsp:spPr>
        <a:xfrm>
          <a:off x="0" y="2568765"/>
          <a:ext cx="8591551"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latin typeface="Arial" pitchFamily="34" charset="0"/>
              <a:cs typeface="Arial" pitchFamily="34" charset="0"/>
            </a:rPr>
            <a:t>Status</a:t>
          </a:r>
          <a:endParaRPr lang="en-US" sz="2400" kern="1200" dirty="0">
            <a:latin typeface="Arial" pitchFamily="34" charset="0"/>
            <a:cs typeface="Arial" pitchFamily="34" charset="0"/>
          </a:endParaRPr>
        </a:p>
      </dsp:txBody>
      <dsp:txXfrm>
        <a:off x="27415" y="2596180"/>
        <a:ext cx="8536721" cy="506769"/>
      </dsp:txXfrm>
    </dsp:sp>
    <dsp:sp modelId="{6E12CE8F-6229-4FBE-9445-9D33C809884E}">
      <dsp:nvSpPr>
        <dsp:cNvPr id="0" name=""/>
        <dsp:cNvSpPr/>
      </dsp:nvSpPr>
      <dsp:spPr>
        <a:xfrm>
          <a:off x="0" y="3130365"/>
          <a:ext cx="8591551"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2782"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dirty="0" smtClean="0">
              <a:latin typeface="Arial" panose="020B0604020202020204" pitchFamily="34" charset="0"/>
              <a:ea typeface="Malgun Gothic" pitchFamily="34" charset="-127"/>
              <a:cs typeface="Arial" panose="020B0604020202020204" pitchFamily="34" charset="0"/>
            </a:rPr>
            <a:t>Short introduction to the language (PP presentation)</a:t>
          </a:r>
          <a:endParaRPr lang="en-US" sz="1900" kern="1200" dirty="0">
            <a:latin typeface="Arial" pitchFamily="34" charset="0"/>
            <a:cs typeface="Arial" pitchFamily="34" charset="0"/>
          </a:endParaRPr>
        </a:p>
        <a:p>
          <a:pPr marL="171450" lvl="1" indent="-171450" algn="l" defTabSz="844550">
            <a:lnSpc>
              <a:spcPct val="90000"/>
            </a:lnSpc>
            <a:spcBef>
              <a:spcPct val="0"/>
            </a:spcBef>
            <a:spcAft>
              <a:spcPct val="20000"/>
            </a:spcAft>
            <a:buChar char="••"/>
          </a:pPr>
          <a:r>
            <a:rPr lang="en-US" sz="1900" kern="1200" smtClean="0">
              <a:latin typeface="Arial" panose="020B0604020202020204" pitchFamily="34" charset="0"/>
              <a:ea typeface="Malgun Gothic" pitchFamily="34" charset="-127"/>
              <a:cs typeface="Arial" panose="020B0604020202020204" pitchFamily="34" charset="0"/>
            </a:rPr>
            <a:t>Two conference papers</a:t>
          </a:r>
          <a:endParaRPr lang="en-US" sz="1900" kern="1200" dirty="0" smtClean="0">
            <a:latin typeface="Arial" panose="020B0604020202020204" pitchFamily="34" charset="0"/>
            <a:ea typeface="Malgun Gothic" pitchFamily="34" charset="-127"/>
            <a:cs typeface="Arial" panose="020B0604020202020204" pitchFamily="34" charset="0"/>
          </a:endParaRPr>
        </a:p>
        <a:p>
          <a:pPr marL="171450" lvl="1" indent="-171450" algn="l" defTabSz="844550">
            <a:lnSpc>
              <a:spcPct val="90000"/>
            </a:lnSpc>
            <a:spcBef>
              <a:spcPct val="0"/>
            </a:spcBef>
            <a:spcAft>
              <a:spcPct val="20000"/>
            </a:spcAft>
            <a:buChar char="••"/>
          </a:pPr>
          <a:r>
            <a:rPr lang="en-US" sz="1900" kern="1200" smtClean="0">
              <a:latin typeface="Arial" panose="020B0604020202020204" pitchFamily="34" charset="0"/>
              <a:ea typeface="Malgun Gothic" pitchFamily="34" charset="-127"/>
              <a:cs typeface="Arial" panose="020B0604020202020204" pitchFamily="34" charset="0"/>
            </a:rPr>
            <a:t>The full </a:t>
          </a:r>
          <a:r>
            <a:rPr lang="en-US" sz="1900" b="1" kern="1200" smtClean="0">
              <a:latin typeface="Arial" panose="020B0604020202020204" pitchFamily="34" charset="0"/>
              <a:ea typeface="Malgun Gothic" pitchFamily="34" charset="-127"/>
              <a:cs typeface="Arial" panose="020B0604020202020204" pitchFamily="34" charset="0"/>
            </a:rPr>
            <a:t>language reference </a:t>
          </a:r>
          <a:r>
            <a:rPr lang="en-US" sz="1900" kern="1200" smtClean="0">
              <a:latin typeface="Arial" panose="020B0604020202020204" pitchFamily="34" charset="0"/>
              <a:ea typeface="Malgun Gothic" pitchFamily="34" charset="-127"/>
              <a:cs typeface="Arial" panose="020B0604020202020204" pitchFamily="34" charset="0"/>
            </a:rPr>
            <a:t>(in progress; to be completed this March)</a:t>
          </a:r>
          <a:endParaRPr lang="en-US" sz="1900" kern="1200" dirty="0" smtClean="0">
            <a:latin typeface="Arial" panose="020B0604020202020204" pitchFamily="34" charset="0"/>
            <a:ea typeface="Malgun Gothic" pitchFamily="34" charset="-127"/>
            <a:cs typeface="Arial" panose="020B0604020202020204" pitchFamily="34" charset="0"/>
          </a:endParaRPr>
        </a:p>
        <a:p>
          <a:pPr marL="171450" lvl="1" indent="-171450" algn="l" defTabSz="844550">
            <a:lnSpc>
              <a:spcPct val="90000"/>
            </a:lnSpc>
            <a:spcBef>
              <a:spcPct val="0"/>
            </a:spcBef>
            <a:spcAft>
              <a:spcPct val="20000"/>
            </a:spcAft>
            <a:buChar char="••"/>
          </a:pPr>
          <a:r>
            <a:rPr lang="en-US" sz="1900" kern="1200" dirty="0" smtClean="0">
              <a:latin typeface="Arial" panose="020B0604020202020204" pitchFamily="34" charset="0"/>
              <a:ea typeface="Malgun Gothic" pitchFamily="34" charset="-127"/>
              <a:cs typeface="Arial" panose="020B0604020202020204" pitchFamily="34" charset="0"/>
            </a:rPr>
            <a:t>Front end compiler implementation (in progress)</a:t>
          </a:r>
        </a:p>
      </dsp:txBody>
      <dsp:txXfrm>
        <a:off x="0" y="3130365"/>
        <a:ext cx="8591551" cy="1242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34BD1-0DDB-46B9-A52F-2B8EED0FDFAA}">
      <dsp:nvSpPr>
        <dsp:cNvPr id="0" name=""/>
        <dsp:cNvSpPr/>
      </dsp:nvSpPr>
      <dsp:spPr>
        <a:xfrm>
          <a:off x="4358" y="2802"/>
          <a:ext cx="8925732" cy="18499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ru-RU" sz="2700" kern="1200" dirty="0" smtClean="0"/>
            <a:t>Постановка задачи</a:t>
          </a:r>
          <a:r>
            <a:rPr lang="en-US" sz="2700" kern="1200" dirty="0" smtClean="0"/>
            <a:t>:</a:t>
          </a:r>
          <a:r>
            <a:rPr lang="ru-RU" sz="2700" kern="1200" dirty="0" smtClean="0"/>
            <a:t> есть две сущности разных</a:t>
          </a:r>
          <a:r>
            <a:rPr lang="en-US" sz="2700" kern="1200" dirty="0" smtClean="0"/>
            <a:t> (</a:t>
          </a:r>
          <a:r>
            <a:rPr lang="ru-RU" sz="2700" kern="1200" dirty="0" smtClean="0"/>
            <a:t>не конформных друг другу</a:t>
          </a:r>
          <a:r>
            <a:rPr lang="en-US" sz="2700" kern="1200" dirty="0" smtClean="0"/>
            <a:t>)</a:t>
          </a:r>
          <a:r>
            <a:rPr lang="ru-RU" sz="2700" kern="1200" dirty="0" smtClean="0"/>
            <a:t> типов, с общими свойствами (</a:t>
          </a:r>
          <a:r>
            <a:rPr lang="en-US" sz="2700" kern="1200" dirty="0" smtClean="0"/>
            <a:t>features</a:t>
          </a:r>
          <a:r>
            <a:rPr lang="ru-RU" sz="2700" kern="1200" dirty="0" smtClean="0"/>
            <a:t>). Как написать общий код для работы с этими свойствами, не вводя общего родителя (базового класса)</a:t>
          </a:r>
          <a:r>
            <a:rPr lang="en-US" sz="2700" kern="1200" dirty="0" smtClean="0"/>
            <a:t>?</a:t>
          </a:r>
          <a:endParaRPr lang="en-US" sz="2700" kern="1200" dirty="0"/>
        </a:p>
      </dsp:txBody>
      <dsp:txXfrm>
        <a:off x="94664" y="93108"/>
        <a:ext cx="8745120" cy="1669321"/>
      </dsp:txXfrm>
    </dsp:sp>
    <dsp:sp modelId="{5E06D78A-1A9A-431E-A086-02FFEE0BB092}">
      <dsp:nvSpPr>
        <dsp:cNvPr id="0" name=""/>
        <dsp:cNvSpPr/>
      </dsp:nvSpPr>
      <dsp:spPr>
        <a:xfrm>
          <a:off x="4358" y="1945233"/>
          <a:ext cx="8925732" cy="18499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ru-RU" sz="2700" kern="1200" dirty="0" smtClean="0"/>
            <a:t>Для решения этой задачи и предлагается понятие </a:t>
          </a:r>
          <a:r>
            <a:rPr lang="ru-RU" sz="2700" b="1" kern="1200" dirty="0" err="1" smtClean="0"/>
            <a:t>мультитипа</a:t>
          </a:r>
          <a:r>
            <a:rPr lang="ru-RU" sz="2700" kern="1200" dirty="0" smtClean="0"/>
            <a:t>. </a:t>
          </a:r>
          <a:endParaRPr lang="en-US" sz="2700" kern="1200" dirty="0"/>
        </a:p>
      </dsp:txBody>
      <dsp:txXfrm>
        <a:off x="94664" y="2035539"/>
        <a:ext cx="8745120" cy="1669321"/>
      </dsp:txXfrm>
    </dsp:sp>
    <dsp:sp modelId="{6E39A01A-D1E7-491A-88E7-6E0A63746506}">
      <dsp:nvSpPr>
        <dsp:cNvPr id="0" name=""/>
        <dsp:cNvSpPr/>
      </dsp:nvSpPr>
      <dsp:spPr>
        <a:xfrm>
          <a:off x="4358" y="3887663"/>
          <a:ext cx="8925732" cy="18499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rtl="0">
            <a:lnSpc>
              <a:spcPct val="90000"/>
            </a:lnSpc>
            <a:spcBef>
              <a:spcPct val="0"/>
            </a:spcBef>
            <a:spcAft>
              <a:spcPct val="35000"/>
            </a:spcAft>
          </a:pPr>
          <a:r>
            <a:rPr lang="ru-RU" sz="2700" kern="1200" dirty="0" smtClean="0"/>
            <a:t>Введение в язык этого понятия вместе с соответствующим механизмом контроля может заменить правила структурной эквивалентности типов без нарушения принципов статической типизации.</a:t>
          </a:r>
          <a:endParaRPr lang="en-US" sz="2700" kern="1200" dirty="0"/>
        </a:p>
      </dsp:txBody>
      <dsp:txXfrm>
        <a:off x="94664" y="3977969"/>
        <a:ext cx="8745120" cy="16693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CA23B-38CB-43E8-AD7F-408AD052E591}">
      <dsp:nvSpPr>
        <dsp:cNvPr id="0" name=""/>
        <dsp:cNvSpPr/>
      </dsp:nvSpPr>
      <dsp:spPr>
        <a:xfrm>
          <a:off x="200810" y="279233"/>
          <a:ext cx="4953332" cy="495333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ru-RU" sz="2000" kern="1200" dirty="0" smtClean="0"/>
            <a:t>Нулевые (пустые) указатели (ссылки) - часть более общей проблемы - ошибки при попытке работе с </a:t>
          </a:r>
          <a:r>
            <a:rPr lang="ru-RU" sz="2000" i="1" kern="1200" dirty="0" smtClean="0"/>
            <a:t>неинициализированными атрибутами</a:t>
          </a:r>
          <a:r>
            <a:rPr lang="ru-RU" sz="2000" kern="1200" dirty="0" smtClean="0"/>
            <a:t>. </a:t>
          </a:r>
          <a:endParaRPr lang="en-US" sz="2000" kern="1200" dirty="0"/>
        </a:p>
      </dsp:txBody>
      <dsp:txXfrm>
        <a:off x="892492" y="863337"/>
        <a:ext cx="2855975" cy="3785124"/>
      </dsp:txXfrm>
    </dsp:sp>
    <dsp:sp modelId="{2D7BA7BC-E49E-4E9F-96BB-CC13F1935121}">
      <dsp:nvSpPr>
        <dsp:cNvPr id="0" name=""/>
        <dsp:cNvSpPr/>
      </dsp:nvSpPr>
      <dsp:spPr>
        <a:xfrm>
          <a:off x="3770780" y="279233"/>
          <a:ext cx="4953332" cy="495333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l" defTabSz="889000" rtl="0">
            <a:lnSpc>
              <a:spcPct val="90000"/>
            </a:lnSpc>
            <a:spcBef>
              <a:spcPct val="0"/>
            </a:spcBef>
            <a:spcAft>
              <a:spcPct val="35000"/>
            </a:spcAft>
          </a:pPr>
          <a:r>
            <a:rPr lang="ru-RU" sz="2000" kern="1200" dirty="0" smtClean="0"/>
            <a:t>3 базовых принципа</a:t>
          </a:r>
          <a:r>
            <a:rPr lang="en-US" sz="2000" kern="1200" dirty="0" smtClean="0"/>
            <a:t>:</a:t>
          </a:r>
          <a:endParaRPr lang="en-US" sz="2000" kern="1200" dirty="0"/>
        </a:p>
        <a:p>
          <a:pPr marL="171450" lvl="1" indent="-171450" algn="l" defTabSz="711200" rtl="0">
            <a:lnSpc>
              <a:spcPct val="90000"/>
            </a:lnSpc>
            <a:spcBef>
              <a:spcPct val="0"/>
            </a:spcBef>
            <a:spcAft>
              <a:spcPct val="15000"/>
            </a:spcAft>
            <a:buChar char="••"/>
          </a:pPr>
          <a:r>
            <a:rPr lang="ru-RU" sz="1600" kern="1200" dirty="0" smtClean="0"/>
            <a:t>Каждый атрибут должен получить значение до первого обращения к его свойствам.</a:t>
          </a:r>
          <a:endParaRPr lang="en-US" sz="1600" kern="1200" dirty="0"/>
        </a:p>
        <a:p>
          <a:pPr marL="171450" lvl="1" indent="-171450" algn="l" defTabSz="711200" rtl="0">
            <a:lnSpc>
              <a:spcPct val="90000"/>
            </a:lnSpc>
            <a:spcBef>
              <a:spcPct val="0"/>
            </a:spcBef>
            <a:spcAft>
              <a:spcPct val="15000"/>
            </a:spcAft>
            <a:buChar char="••"/>
          </a:pPr>
          <a:r>
            <a:rPr lang="ru-RU" sz="1600" kern="1200" dirty="0" smtClean="0"/>
            <a:t>Если нужно описать атрибут без значения, то нельзя обращаться к его свойствам.</a:t>
          </a:r>
          <a:endParaRPr lang="en-US" sz="1600" kern="1200" dirty="0"/>
        </a:p>
        <a:p>
          <a:pPr marL="171450" lvl="1" indent="-171450" algn="l" defTabSz="711200" rtl="0">
            <a:lnSpc>
              <a:spcPct val="90000"/>
            </a:lnSpc>
            <a:spcBef>
              <a:spcPct val="0"/>
            </a:spcBef>
            <a:spcAft>
              <a:spcPct val="15000"/>
            </a:spcAft>
            <a:buChar char="••"/>
          </a:pPr>
          <a:r>
            <a:rPr lang="ru-RU" sz="1600" kern="1200" smtClean="0"/>
            <a:t>Должен быть механизм безопасного перехода от неинициализированного атрибута к инициализированному.</a:t>
          </a:r>
          <a:endParaRPr lang="en-US" sz="1600" kern="1200"/>
        </a:p>
      </dsp:txBody>
      <dsp:txXfrm>
        <a:off x="5176455" y="863337"/>
        <a:ext cx="2855975" cy="37851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4A0F3-7311-4BBD-8F7B-1553C9764F91}" type="datetimeFigureOut">
              <a:rPr lang="ru-RU" smtClean="0"/>
              <a:t>08.03.2017</a:t>
            </a:fld>
            <a:endParaRPr lang="ru-R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13E58-DF0A-488B-B79E-47383D5B91C2}" type="slidenum">
              <a:rPr lang="ru-RU" smtClean="0"/>
              <a:t>‹#›</a:t>
            </a:fld>
            <a:endParaRPr lang="ru-RU"/>
          </a:p>
        </p:txBody>
      </p:sp>
    </p:spTree>
    <p:extLst>
      <p:ext uri="{BB962C8B-B14F-4D97-AF65-F5344CB8AC3E}">
        <p14:creationId xmlns:p14="http://schemas.microsoft.com/office/powerpoint/2010/main" val="201001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a:t>
            </a:fld>
            <a:endParaRPr lang="ru-RU"/>
          </a:p>
        </p:txBody>
      </p:sp>
    </p:spTree>
    <p:extLst>
      <p:ext uri="{BB962C8B-B14F-4D97-AF65-F5344CB8AC3E}">
        <p14:creationId xmlns:p14="http://schemas.microsoft.com/office/powerpoint/2010/main" val="2329099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Рассказать</a:t>
            </a:r>
            <a:r>
              <a:rPr lang="en-US" dirty="0" smtClean="0"/>
              <a:t>: </a:t>
            </a:r>
            <a:r>
              <a:rPr lang="ru-RU" dirty="0" smtClean="0"/>
              <a:t>то что представлено – это относительно новые темы или темы раскрытые оригинальным</a:t>
            </a:r>
            <a:r>
              <a:rPr lang="ru-RU" baseline="0" dirty="0" smtClean="0"/>
              <a:t> образом</a:t>
            </a:r>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a:t>
            </a:fld>
            <a:endParaRPr lang="ru-RU"/>
          </a:p>
        </p:txBody>
      </p:sp>
    </p:spTree>
    <p:extLst>
      <p:ext uri="{BB962C8B-B14F-4D97-AF65-F5344CB8AC3E}">
        <p14:creationId xmlns:p14="http://schemas.microsoft.com/office/powerpoint/2010/main" val="1675582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Вводится</a:t>
            </a:r>
            <a:r>
              <a:rPr lang="ru-RU" baseline="0" dirty="0" smtClean="0"/>
              <a:t> три вида единиц компиляции – последовательность операторов, рутины и юниты. Краткое описание, что такое юнит.</a:t>
            </a:r>
            <a:r>
              <a:rPr lang="en-US" baseline="0" dirty="0" smtClean="0"/>
              <a:t> </a:t>
            </a:r>
            <a:r>
              <a:rPr lang="ru-RU" baseline="0" dirty="0" smtClean="0"/>
              <a:t>Где начинается и где заканчивается последоватилньость операторв – где здесь анонимная рутина.</a:t>
            </a:r>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4</a:t>
            </a:fld>
            <a:endParaRPr lang="ru-RU"/>
          </a:p>
        </p:txBody>
      </p:sp>
    </p:spTree>
    <p:extLst>
      <p:ext uri="{BB962C8B-B14F-4D97-AF65-F5344CB8AC3E}">
        <p14:creationId xmlns:p14="http://schemas.microsoft.com/office/powerpoint/2010/main" val="3592316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На почти том же примере разбираем как юниты работают в трех ипостасях – как модуль, как класс и как тип. </a:t>
            </a:r>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5</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Рассказать</a:t>
            </a:r>
            <a:r>
              <a:rPr lang="en-US" dirty="0" smtClean="0"/>
              <a:t>: </a:t>
            </a:r>
            <a:r>
              <a:rPr lang="ru-RU" dirty="0" smtClean="0"/>
              <a:t>разница между</a:t>
            </a:r>
            <a:r>
              <a:rPr lang="en-US" dirty="0" smtClean="0"/>
              <a:t> </a:t>
            </a:r>
            <a:r>
              <a:rPr lang="ru-RU" dirty="0" smtClean="0"/>
              <a:t>атрибутами</a:t>
            </a:r>
            <a:r>
              <a:rPr lang="ru-RU" baseline="0" dirty="0" smtClean="0"/>
              <a:t> и локалами. Ввести быстро понятие неинициализированного типа</a:t>
            </a:r>
            <a:endParaRPr lang="ru-RU" dirty="0" smtClean="0"/>
          </a:p>
          <a:p>
            <a:r>
              <a:rPr lang="ru-RU" dirty="0" smtClean="0"/>
              <a:t>Вопросы</a:t>
            </a:r>
            <a:r>
              <a:rPr lang="ru-RU" baseline="0" dirty="0" smtClean="0"/>
              <a:t> к залу</a:t>
            </a:r>
            <a:r>
              <a:rPr lang="en-US" baseline="0" dirty="0" smtClean="0"/>
              <a:t>: </a:t>
            </a:r>
            <a:r>
              <a:rPr lang="ru-RU" baseline="0" dirty="0" smtClean="0"/>
              <a:t>при каком типе </a:t>
            </a:r>
            <a:r>
              <a:rPr lang="en-US" baseline="0" dirty="0" err="1" smtClean="0"/>
              <a:t>someExpression</a:t>
            </a:r>
            <a:r>
              <a:rPr lang="en-US" baseline="0" dirty="0" smtClean="0"/>
              <a:t> </a:t>
            </a:r>
            <a:r>
              <a:rPr lang="ru-RU" baseline="0" dirty="0" smtClean="0"/>
              <a:t>юнит валиден</a:t>
            </a:r>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7</a:t>
            </a:fld>
            <a:endParaRPr lang="ru-RU"/>
          </a:p>
        </p:txBody>
      </p:sp>
    </p:spTree>
    <p:extLst>
      <p:ext uri="{BB962C8B-B14F-4D97-AF65-F5344CB8AC3E}">
        <p14:creationId xmlns:p14="http://schemas.microsoft.com/office/powerpoint/2010/main" val="358824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4498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a:t>
            </a:r>
            <a:r>
              <a:rPr lang="en-US" baseline="0" dirty="0" smtClean="0"/>
              <a:t> answer is 4 – do not forget that </a:t>
            </a:r>
            <a:r>
              <a:rPr lang="en-US" baseline="0" dirty="0" err="1" smtClean="0"/>
              <a:t>C.buildCobject</a:t>
            </a:r>
            <a:r>
              <a:rPr lang="en-US" baseline="0" dirty="0" smtClean="0"/>
              <a:t> – means create a module object …</a:t>
            </a:r>
            <a:endParaRPr lang="ru-RU" dirty="0"/>
          </a:p>
        </p:txBody>
      </p:sp>
    </p:spTree>
    <p:extLst>
      <p:ext uri="{BB962C8B-B14F-4D97-AF65-F5344CB8AC3E}">
        <p14:creationId xmlns:p14="http://schemas.microsoft.com/office/powerpoint/2010/main" val="2366853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08-Mar-17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78769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08-Mar-17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6246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08-Mar-17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806421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600200"/>
            <a:ext cx="8229600" cy="4525963"/>
          </a:xfrm>
          <a:prstGeom prst="rect">
            <a:avLst/>
          </a:prstGeom>
        </p:spPr>
        <p:txBody>
          <a:bodyPr/>
          <a:lstStyle>
            <a:lvl1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1pPr>
            <a:lvl2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2pPr>
            <a:lvl3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3pPr>
            <a:lvl4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4pPr>
            <a:lvl5pPr>
              <a:defRPr kumimoji="1" lang="ko-KR" altLang="en-US" sz="3000" kern="1200" baseline="0" dirty="0">
                <a:solidFill>
                  <a:schemeClr val="tx1"/>
                </a:solidFill>
                <a:latin typeface="Arial" panose="020B0604020202020204" pitchFamily="34" charset="0"/>
                <a:ea typeface="Arial Unicode MS" panose="020B0604020202020204" pitchFamily="34" charset="-128"/>
                <a:cs typeface="Arial" panose="020B0604020202020204"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제목 1"/>
          <p:cNvSpPr>
            <a:spLocks noGrp="1"/>
          </p:cNvSpPr>
          <p:nvPr>
            <p:ph type="title"/>
          </p:nvPr>
        </p:nvSpPr>
        <p:spPr>
          <a:xfrm>
            <a:off x="187200" y="7200"/>
            <a:ext cx="8229600" cy="561104"/>
          </a:xfrm>
          <a:prstGeom prst="rect">
            <a:avLst/>
          </a:prstGeom>
        </p:spPr>
        <p:txBody>
          <a:bodyPr/>
          <a:lstStyle>
            <a:lvl1pPr algn="l">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211957248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08-Mar-17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446968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977A4C3-8575-48FB-91D2-A51B82E4EDB3}" type="datetimeFigureOut">
              <a:rPr lang="en-US" smtClean="0"/>
              <a:t>08-Mar-17</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44360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9977A4C3-8575-48FB-91D2-A51B82E4EDB3}" type="datetimeFigureOut">
              <a:rPr lang="en-US" smtClean="0"/>
              <a:t>08-Mar-17</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52309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9977A4C3-8575-48FB-91D2-A51B82E4EDB3}" type="datetimeFigureOut">
              <a:rPr lang="en-US" smtClean="0"/>
              <a:t>08-Mar-17</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13521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9977A4C3-8575-48FB-91D2-A51B82E4EDB3}" type="datetimeFigureOut">
              <a:rPr lang="en-US" smtClean="0"/>
              <a:t>08-Mar-17</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97336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977A4C3-8575-48FB-91D2-A51B82E4EDB3}" type="datetimeFigureOut">
              <a:rPr lang="en-US" smtClean="0"/>
              <a:t>08-Mar-17</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69231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977A4C3-8575-48FB-91D2-A51B82E4EDB3}" type="datetimeFigureOut">
              <a:rPr lang="en-US" smtClean="0"/>
              <a:t>08-Mar-17</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27996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977A4C3-8575-48FB-91D2-A51B82E4EDB3}" type="datetimeFigureOut">
              <a:rPr lang="en-US" smtClean="0"/>
              <a:t>08-Mar-17</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2963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7A4C3-8575-48FB-91D2-A51B82E4EDB3}" type="datetimeFigureOut">
              <a:rPr lang="en-US" smtClean="0"/>
              <a:t>08-Mar-17</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8F348-CCBC-472B-BC3F-23EBF19EE4D4}" type="slidenum">
              <a:rPr lang="en-US" smtClean="0"/>
              <a:t>‹#›</a:t>
            </a:fld>
            <a:endParaRPr lang="en-US"/>
          </a:p>
        </p:txBody>
      </p:sp>
    </p:spTree>
    <p:extLst>
      <p:ext uri="{BB962C8B-B14F-4D97-AF65-F5344CB8AC3E}">
        <p14:creationId xmlns:p14="http://schemas.microsoft.com/office/powerpoint/2010/main" val="255258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slide" Target="slide41.xml"/><Relationship Id="rId13" Type="http://schemas.openxmlformats.org/officeDocument/2006/relationships/slide" Target="slide49.xml"/><Relationship Id="rId3" Type="http://schemas.openxmlformats.org/officeDocument/2006/relationships/slide" Target="slide23.xml"/><Relationship Id="rId7" Type="http://schemas.openxmlformats.org/officeDocument/2006/relationships/slide" Target="slide51.xml"/><Relationship Id="rId12" Type="http://schemas.openxmlformats.org/officeDocument/2006/relationships/slide" Target="slide81.xml"/><Relationship Id="rId17" Type="http://schemas.openxmlformats.org/officeDocument/2006/relationships/slide" Target="slide79.xml"/><Relationship Id="rId2" Type="http://schemas.openxmlformats.org/officeDocument/2006/relationships/notesSlide" Target="../notesSlides/notesSlide6.xml"/><Relationship Id="rId16" Type="http://schemas.openxmlformats.org/officeDocument/2006/relationships/slide" Target="slide77.xml"/><Relationship Id="rId1" Type="http://schemas.openxmlformats.org/officeDocument/2006/relationships/slideLayout" Target="../slideLayouts/slideLayout12.xml"/><Relationship Id="rId6" Type="http://schemas.openxmlformats.org/officeDocument/2006/relationships/slide" Target="slide37.xml"/><Relationship Id="rId11" Type="http://schemas.openxmlformats.org/officeDocument/2006/relationships/slide" Target="slide58.xml"/><Relationship Id="rId5" Type="http://schemas.openxmlformats.org/officeDocument/2006/relationships/slide" Target="slide25.xml"/><Relationship Id="rId15" Type="http://schemas.openxmlformats.org/officeDocument/2006/relationships/slide" Target="slide71.xml"/><Relationship Id="rId10" Type="http://schemas.openxmlformats.org/officeDocument/2006/relationships/slide" Target="slide47.xml"/><Relationship Id="rId4" Type="http://schemas.openxmlformats.org/officeDocument/2006/relationships/slide" Target="slide33.xml"/><Relationship Id="rId9" Type="http://schemas.openxmlformats.org/officeDocument/2006/relationships/slide" Target="slide44.xml"/><Relationship Id="rId14" Type="http://schemas.openxmlformats.org/officeDocument/2006/relationships/slide" Target="slide6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hyperlink" Target="http://customer.name/" TargetMode="External"/><Relationship Id="rId2" Type="http://schemas.openxmlformats.org/officeDocument/2006/relationships/hyperlink" Target="http://a.customer.name/" TargetMode="Externa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p:cNvSpPr txBox="1">
            <a:spLocks noChangeArrowheads="1"/>
          </p:cNvSpPr>
          <p:nvPr/>
        </p:nvSpPr>
        <p:spPr bwMode="auto">
          <a:xfrm>
            <a:off x="148313" y="1633954"/>
            <a:ext cx="8847390" cy="769441"/>
          </a:xfrm>
          <a:prstGeom prst="rect">
            <a:avLst/>
          </a:prstGeom>
          <a:noFill/>
          <a:ln w="9525">
            <a:noFill/>
            <a:miter lim="800000"/>
            <a:headEnd/>
            <a:tailEnd/>
          </a:ln>
        </p:spPr>
        <p:txBody>
          <a:bodyPr wrap="square" anchor="ctr">
            <a:spAutoFit/>
          </a:bodyPr>
          <a:lstStyle/>
          <a:p>
            <a:pPr algn="ctr"/>
            <a:r>
              <a:rPr lang="en-US" altLang="ko-KR" sz="4400" b="1" dirty="0">
                <a:solidFill>
                  <a:srgbClr val="0000FF"/>
                </a:solidFill>
                <a:latin typeface="맑은 고딕" pitchFamily="50" charset="-127"/>
                <a:ea typeface="맑은 고딕" pitchFamily="50" charset="-127"/>
              </a:rPr>
              <a:t>Beyond C</a:t>
            </a:r>
            <a:r>
              <a:rPr lang="en-US" altLang="ko-KR" sz="4400" b="1" dirty="0" smtClean="0">
                <a:solidFill>
                  <a:srgbClr val="0000FF"/>
                </a:solidFill>
                <a:latin typeface="맑은 고딕" pitchFamily="50" charset="-127"/>
                <a:ea typeface="맑은 고딕" pitchFamily="50" charset="-127"/>
              </a:rPr>
              <a:t>++: </a:t>
            </a:r>
            <a:r>
              <a:rPr lang="en-US" altLang="ko-KR" sz="4400" b="1" dirty="0" err="1" smtClean="0">
                <a:solidFill>
                  <a:srgbClr val="0000FF"/>
                </a:solidFill>
                <a:latin typeface="맑은 고딕" pitchFamily="50" charset="-127"/>
                <a:ea typeface="맑은 고딕" pitchFamily="50" charset="-127"/>
              </a:rPr>
              <a:t>SLang</a:t>
            </a:r>
            <a:endParaRPr kumimoji="0" lang="en-US" altLang="ko-KR" sz="4400" b="1" dirty="0" smtClean="0">
              <a:solidFill>
                <a:srgbClr val="0000FF"/>
              </a:solidFill>
              <a:latin typeface="맑은 고딕" pitchFamily="50" charset="-127"/>
              <a:ea typeface="맑은 고딕" pitchFamily="50" charset="-127"/>
            </a:endParaRPr>
          </a:p>
        </p:txBody>
      </p:sp>
      <p:pic>
        <p:nvPicPr>
          <p:cNvPr id="8" name="Picture 2" descr="C:\Users\kanatov\Pictures\That is me\Like Craig Burr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851447"/>
            <a:ext cx="1084153" cy="1626230"/>
          </a:xfrm>
          <a:prstGeom prst="rect">
            <a:avLst/>
          </a:prstGeom>
          <a:noFill/>
          <a:extLst>
            <a:ext uri="{909E8E84-426E-40DD-AFC4-6F175D3DCCD1}">
              <a14:hiddenFill xmlns:a14="http://schemas.microsoft.com/office/drawing/2010/main">
                <a:solidFill>
                  <a:srgbClr val="FFFFFF"/>
                </a:solidFill>
              </a14:hiddenFill>
            </a:ext>
          </a:extLst>
        </p:spPr>
      </p:pic>
      <p:pic>
        <p:nvPicPr>
          <p:cNvPr id="9"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3335370"/>
            <a:ext cx="1505467" cy="1505467"/>
          </a:xfrm>
          <a:prstGeom prst="rect">
            <a:avLst/>
          </a:prstGeom>
        </p:spPr>
      </p:pic>
      <p:sp>
        <p:nvSpPr>
          <p:cNvPr id="10" name="TextBox 9"/>
          <p:cNvSpPr txBox="1"/>
          <p:nvPr/>
        </p:nvSpPr>
        <p:spPr>
          <a:xfrm>
            <a:off x="4343400" y="3764937"/>
            <a:ext cx="2819399" cy="646331"/>
          </a:xfrm>
          <a:prstGeom prst="rect">
            <a:avLst/>
          </a:prstGeom>
          <a:noFill/>
        </p:spPr>
        <p:txBody>
          <a:bodyPr wrap="square" rtlCol="0">
            <a:spAutoFit/>
          </a:bodyPr>
          <a:lstStyle/>
          <a:p>
            <a:r>
              <a:rPr lang="en-US" b="1" dirty="0" smtClean="0"/>
              <a:t>Eugene Zouev,</a:t>
            </a:r>
            <a:br>
              <a:rPr lang="en-US" b="1" dirty="0" smtClean="0"/>
            </a:br>
            <a:r>
              <a:rPr lang="en-US" dirty="0" err="1" smtClean="0"/>
              <a:t>Innopolis</a:t>
            </a:r>
            <a:r>
              <a:rPr lang="en-US" dirty="0" smtClean="0"/>
              <a:t> University, Kazan</a:t>
            </a:r>
            <a:endParaRPr lang="ru-RU" dirty="0" smtClean="0"/>
          </a:p>
        </p:txBody>
      </p:sp>
      <p:sp>
        <p:nvSpPr>
          <p:cNvPr id="11" name="TextBox 10"/>
          <p:cNvSpPr txBox="1"/>
          <p:nvPr/>
        </p:nvSpPr>
        <p:spPr>
          <a:xfrm>
            <a:off x="2200154" y="5538158"/>
            <a:ext cx="3335447" cy="646331"/>
          </a:xfrm>
          <a:prstGeom prst="rect">
            <a:avLst/>
          </a:prstGeom>
          <a:noFill/>
        </p:spPr>
        <p:txBody>
          <a:bodyPr wrap="square" rtlCol="0">
            <a:spAutoFit/>
          </a:bodyPr>
          <a:lstStyle/>
          <a:p>
            <a:r>
              <a:rPr lang="en-US" b="1" dirty="0" smtClean="0"/>
              <a:t>Alexey </a:t>
            </a:r>
            <a:r>
              <a:rPr lang="en-US" b="1" dirty="0" err="1" smtClean="0"/>
              <a:t>Kanatov</a:t>
            </a:r>
            <a:r>
              <a:rPr lang="ru-RU" b="1" dirty="0" smtClean="0"/>
              <a:t/>
            </a:r>
            <a:br>
              <a:rPr lang="ru-RU" b="1" dirty="0" smtClean="0"/>
            </a:br>
            <a:r>
              <a:rPr lang="en-US" dirty="0" smtClean="0"/>
              <a:t>Samsung R&amp;D Center, Moscow</a:t>
            </a:r>
            <a:endParaRPr lang="ru-RU" dirty="0"/>
          </a:p>
        </p:txBody>
      </p:sp>
      <p:pic>
        <p:nvPicPr>
          <p:cNvPr id="1026" name="Picture 2" descr="https://avatars.mds.yandex.net/get-auto/26126/catalog.8236245.2355218116084659216/cattouchr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47646" y="4634671"/>
            <a:ext cx="2746374" cy="2059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31683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838451" y="857250"/>
            <a:ext cx="3571875" cy="544286"/>
          </a:xfrm>
          <a:prstGeom prst="rect">
            <a:avLst/>
          </a:prstGeom>
        </p:spPr>
        <p:txBody>
          <a:bodyPr/>
          <a:lstStyle/>
          <a:p>
            <a:pPr eaLnBrk="0" fontAlgn="base" hangingPunct="0">
              <a:spcBef>
                <a:spcPct val="0"/>
              </a:spcBef>
              <a:spcAft>
                <a:spcPct val="0"/>
              </a:spcAft>
              <a:defRPr/>
            </a:pPr>
            <a:r>
              <a:rPr lang="ru-RU" sz="4000" b="1" dirty="0">
                <a:solidFill>
                  <a:srgbClr val="CC6600"/>
                </a:solidFill>
                <a:latin typeface="Comic Sans MS" pitchFamily="66" charset="0"/>
                <a:ea typeface="+mj-ea"/>
                <a:cs typeface="+mj-cs"/>
              </a:rPr>
              <a:t>Мультитипы</a:t>
            </a:r>
            <a:endParaRPr lang="en-US" sz="4000" b="1" dirty="0">
              <a:solidFill>
                <a:srgbClr val="CC6600"/>
              </a:solidFill>
              <a:latin typeface="Comic Sans MS" pitchFamily="66" charset="0"/>
              <a:ea typeface="+mj-ea"/>
              <a:cs typeface="+mj-cs"/>
            </a:endParaRPr>
          </a:p>
        </p:txBody>
      </p:sp>
      <p:sp>
        <p:nvSpPr>
          <p:cNvPr id="3" name="Rounded Rectangle 2"/>
          <p:cNvSpPr/>
          <p:nvPr/>
        </p:nvSpPr>
        <p:spPr>
          <a:xfrm>
            <a:off x="105544" y="1594632"/>
            <a:ext cx="4354287" cy="334554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spcAft>
                <a:spcPts val="1200"/>
              </a:spcAft>
            </a:pPr>
            <a:r>
              <a:rPr lang="ru-RU" b="1" dirty="0">
                <a:latin typeface="Arial" pitchFamily="34" charset="0"/>
                <a:cs typeface="Arial" pitchFamily="34" charset="0"/>
              </a:rPr>
              <a:t>Проблема</a:t>
            </a:r>
            <a:r>
              <a:rPr lang="ru-RU" dirty="0">
                <a:latin typeface="Arial" pitchFamily="34" charset="0"/>
                <a:cs typeface="Arial" pitchFamily="34" charset="0"/>
              </a:rPr>
              <a:t>:</a:t>
            </a:r>
          </a:p>
          <a:p>
            <a:pPr>
              <a:spcAft>
                <a:spcPts val="1200"/>
              </a:spcAft>
            </a:pPr>
            <a:r>
              <a:rPr lang="ru-RU" dirty="0">
                <a:latin typeface="Arial" pitchFamily="34" charset="0"/>
                <a:cs typeface="Arial" pitchFamily="34" charset="0"/>
              </a:rPr>
              <a:t>Пусть имеются две или более сущности разных</a:t>
            </a:r>
            <a:r>
              <a:rPr lang="en-US" dirty="0">
                <a:latin typeface="Arial" pitchFamily="34" charset="0"/>
                <a:cs typeface="Arial" pitchFamily="34" charset="0"/>
              </a:rPr>
              <a:t> (</a:t>
            </a:r>
            <a:r>
              <a:rPr lang="ru-RU" dirty="0">
                <a:latin typeface="Arial" pitchFamily="34" charset="0"/>
                <a:cs typeface="Arial" pitchFamily="34" charset="0"/>
              </a:rPr>
              <a:t>не конформных друг другу</a:t>
            </a:r>
            <a:r>
              <a:rPr lang="en-US" dirty="0">
                <a:latin typeface="Arial" pitchFamily="34" charset="0"/>
                <a:cs typeface="Arial" pitchFamily="34" charset="0"/>
              </a:rPr>
              <a:t>)</a:t>
            </a:r>
            <a:r>
              <a:rPr lang="ru-RU" dirty="0">
                <a:latin typeface="Arial" pitchFamily="34" charset="0"/>
                <a:cs typeface="Arial" pitchFamily="34" charset="0"/>
              </a:rPr>
              <a:t> типов, с общими свойствами (</a:t>
            </a:r>
            <a:r>
              <a:rPr lang="en-US" dirty="0">
                <a:latin typeface="Arial" pitchFamily="34" charset="0"/>
                <a:cs typeface="Arial" pitchFamily="34" charset="0"/>
              </a:rPr>
              <a:t>features</a:t>
            </a:r>
            <a:r>
              <a:rPr lang="ru-RU" dirty="0">
                <a:latin typeface="Arial" pitchFamily="34" charset="0"/>
                <a:cs typeface="Arial" pitchFamily="34" charset="0"/>
              </a:rPr>
              <a:t>).</a:t>
            </a:r>
          </a:p>
          <a:p>
            <a:pPr lvl="1">
              <a:spcAft>
                <a:spcPts val="1200"/>
              </a:spcAft>
            </a:pPr>
            <a:r>
              <a:rPr lang="ru-RU" dirty="0">
                <a:latin typeface="Arial" pitchFamily="34" charset="0"/>
                <a:cs typeface="Arial" pitchFamily="34" charset="0"/>
              </a:rPr>
              <a:t>Как написать общий код для работы с этими свойствами,</a:t>
            </a:r>
            <a:br>
              <a:rPr lang="ru-RU" dirty="0">
                <a:latin typeface="Arial" pitchFamily="34" charset="0"/>
                <a:cs typeface="Arial" pitchFamily="34" charset="0"/>
              </a:rPr>
            </a:br>
            <a:r>
              <a:rPr lang="ru-RU" dirty="0">
                <a:latin typeface="Arial" pitchFamily="34" charset="0"/>
                <a:cs typeface="Arial" pitchFamily="34" charset="0"/>
              </a:rPr>
              <a:t>не вводя общего родителя (базового класса)</a:t>
            </a:r>
            <a:r>
              <a:rPr lang="en-US" dirty="0">
                <a:latin typeface="Arial" pitchFamily="34" charset="0"/>
                <a:cs typeface="Arial" pitchFamily="34" charset="0"/>
              </a:rPr>
              <a:t>?</a:t>
            </a:r>
            <a:endParaRPr lang="ru-RU" dirty="0">
              <a:latin typeface="Arial" pitchFamily="34" charset="0"/>
              <a:cs typeface="Arial" pitchFamily="34" charset="0"/>
            </a:endParaRPr>
          </a:p>
        </p:txBody>
      </p:sp>
      <p:sp>
        <p:nvSpPr>
          <p:cNvPr id="4" name="Rounded Rectangle 3"/>
          <p:cNvSpPr/>
          <p:nvPr/>
        </p:nvSpPr>
        <p:spPr>
          <a:xfrm>
            <a:off x="4067945" y="3212976"/>
            <a:ext cx="4920343" cy="26270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spcAft>
                <a:spcPts val="1200"/>
              </a:spcAft>
            </a:pPr>
            <a:r>
              <a:rPr lang="ru-RU" b="1" dirty="0">
                <a:latin typeface="Arial" pitchFamily="34" charset="0"/>
                <a:cs typeface="Arial" pitchFamily="34" charset="0"/>
              </a:rPr>
              <a:t>Решение</a:t>
            </a:r>
            <a:r>
              <a:rPr lang="ru-RU" dirty="0">
                <a:latin typeface="Arial" pitchFamily="34" charset="0"/>
                <a:cs typeface="Arial" pitchFamily="34" charset="0"/>
              </a:rPr>
              <a:t>:</a:t>
            </a:r>
          </a:p>
          <a:p>
            <a:pPr>
              <a:spcAft>
                <a:spcPts val="1200"/>
              </a:spcAft>
            </a:pPr>
            <a:r>
              <a:rPr lang="ru-RU" dirty="0">
                <a:latin typeface="Arial" pitchFamily="34" charset="0"/>
                <a:cs typeface="Arial" pitchFamily="34" charset="0"/>
              </a:rPr>
              <a:t>Понятие </a:t>
            </a:r>
            <a:r>
              <a:rPr lang="ru-RU" b="1" u="sng" dirty="0">
                <a:latin typeface="Arial" pitchFamily="34" charset="0"/>
                <a:cs typeface="Arial" pitchFamily="34" charset="0"/>
              </a:rPr>
              <a:t>мультитипа</a:t>
            </a:r>
          </a:p>
          <a:p>
            <a:pPr>
              <a:spcAft>
                <a:spcPts val="1200"/>
              </a:spcAft>
            </a:pPr>
            <a:r>
              <a:rPr lang="ru-RU" dirty="0">
                <a:latin typeface="Arial" pitchFamily="34" charset="0"/>
                <a:cs typeface="Arial" pitchFamily="34" charset="0"/>
              </a:rPr>
              <a:t>Введение в язык этого понятия вместе</a:t>
            </a:r>
            <a:br>
              <a:rPr lang="ru-RU" dirty="0">
                <a:latin typeface="Arial" pitchFamily="34" charset="0"/>
                <a:cs typeface="Arial" pitchFamily="34" charset="0"/>
              </a:rPr>
            </a:br>
            <a:r>
              <a:rPr lang="ru-RU" dirty="0">
                <a:latin typeface="Arial" pitchFamily="34" charset="0"/>
                <a:cs typeface="Arial" pitchFamily="34" charset="0"/>
              </a:rPr>
              <a:t>с соответствующим механизмом контроля может заменить правила структурной эквивалентности типов без нарушения принципов статической типизации.</a:t>
            </a:r>
          </a:p>
        </p:txBody>
      </p:sp>
      <p:sp>
        <p:nvSpPr>
          <p:cNvPr id="5" name="TextBox 4"/>
          <p:cNvSpPr txBox="1">
            <a:spLocks noChangeArrowheads="1"/>
          </p:cNvSpPr>
          <p:nvPr/>
        </p:nvSpPr>
        <p:spPr bwMode="auto">
          <a:xfrm>
            <a:off x="168899" y="5533571"/>
            <a:ext cx="1007666" cy="368300"/>
          </a:xfrm>
          <a:prstGeom prst="rect">
            <a:avLst/>
          </a:prstGeom>
          <a:noFill/>
          <a:ln w="9525">
            <a:noFill/>
            <a:miter lim="800000"/>
            <a:headEnd/>
            <a:tailEnd/>
          </a:ln>
        </p:spPr>
        <p:txBody>
          <a:bodyPr wrap="square">
            <a:spAutoFit/>
          </a:bodyPr>
          <a:lstStyle/>
          <a:p>
            <a:pPr algn="ctr"/>
            <a:r>
              <a:rPr lang="ru-RU" b="1" dirty="0">
                <a:solidFill>
                  <a:srgbClr val="FF9900"/>
                </a:solidFill>
                <a:latin typeface="Comic Sans MS" pitchFamily="66" charset="0"/>
              </a:rPr>
              <a:t>9</a:t>
            </a:r>
          </a:p>
        </p:txBody>
      </p:sp>
    </p:spTree>
    <p:extLst>
      <p:ext uri="{BB962C8B-B14F-4D97-AF65-F5344CB8AC3E}">
        <p14:creationId xmlns:p14="http://schemas.microsoft.com/office/powerpoint/2010/main" val="644981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857250"/>
            <a:ext cx="5819775" cy="768350"/>
          </a:xfrm>
        </p:spPr>
        <p:txBody>
          <a:bodyPr>
            <a:normAutofit fontScale="90000"/>
          </a:bodyPr>
          <a:lstStyle/>
          <a:p>
            <a:r>
              <a:rPr lang="ru-RU" b="1" dirty="0" smtClean="0">
                <a:solidFill>
                  <a:srgbClr val="CC6600"/>
                </a:solidFill>
                <a:latin typeface="Comic Sans MS" pitchFamily="66" charset="0"/>
              </a:rPr>
              <a:t>Мультитипы</a:t>
            </a:r>
            <a:r>
              <a:rPr lang="en-US" b="1" dirty="0" smtClean="0">
                <a:solidFill>
                  <a:srgbClr val="CC6600"/>
                </a:solidFill>
                <a:latin typeface="Comic Sans MS" pitchFamily="66" charset="0"/>
              </a:rPr>
              <a:t>: </a:t>
            </a:r>
            <a:r>
              <a:rPr lang="ru-RU" b="1" dirty="0" smtClean="0">
                <a:solidFill>
                  <a:srgbClr val="CC6600"/>
                </a:solidFill>
                <a:latin typeface="Comic Sans MS" pitchFamily="66" charset="0"/>
              </a:rPr>
              <a:t>пример</a:t>
            </a:r>
            <a:endParaRPr lang="en-US" b="1" dirty="0">
              <a:solidFill>
                <a:srgbClr val="CC6600"/>
              </a:solidFill>
              <a:latin typeface="Comic Sans MS" pitchFamily="66" charset="0"/>
            </a:endParaRPr>
          </a:p>
        </p:txBody>
      </p:sp>
      <p:sp>
        <p:nvSpPr>
          <p:cNvPr id="3" name="Content Placeholder 2"/>
          <p:cNvSpPr>
            <a:spLocks noGrp="1"/>
          </p:cNvSpPr>
          <p:nvPr>
            <p:ph sz="quarter" idx="1"/>
          </p:nvPr>
        </p:nvSpPr>
        <p:spPr>
          <a:xfrm>
            <a:off x="257175" y="1685925"/>
            <a:ext cx="8724901" cy="3981451"/>
          </a:xfrm>
        </p:spPr>
        <p:txBody>
          <a:bodyPr/>
          <a:lstStyle/>
          <a:p>
            <a:pPr>
              <a:buNone/>
            </a:pPr>
            <a:r>
              <a:rPr lang="en-US" sz="1800" dirty="0">
                <a:solidFill>
                  <a:srgbClr val="0000FF"/>
                </a:solidFill>
                <a:latin typeface="Lucida Console" pitchFamily="49" charset="0"/>
              </a:rPr>
              <a:t>number</a:t>
            </a:r>
            <a:r>
              <a:rPr lang="ru-RU" sz="1800" dirty="0">
                <a:solidFill>
                  <a:srgbClr val="0000FF"/>
                </a:solidFill>
                <a:latin typeface="Lucida Console" pitchFamily="49" charset="0"/>
              </a:rPr>
              <a:t>: </a:t>
            </a:r>
            <a:r>
              <a:rPr lang="en-US" sz="1800" dirty="0">
                <a:solidFill>
                  <a:srgbClr val="0000FF"/>
                </a:solidFill>
                <a:latin typeface="Lucida Console" pitchFamily="49" charset="0"/>
              </a:rPr>
              <a:t>Integer</a:t>
            </a:r>
            <a:r>
              <a:rPr lang="ru-RU" sz="1800" dirty="0">
                <a:solidFill>
                  <a:srgbClr val="0000FF"/>
                </a:solidFill>
                <a:latin typeface="Lucida Console" pitchFamily="49" charset="0"/>
              </a:rPr>
              <a:t> | </a:t>
            </a:r>
            <a:r>
              <a:rPr lang="en-US" sz="1800" dirty="0">
                <a:solidFill>
                  <a:srgbClr val="0000FF"/>
                </a:solidFill>
                <a:latin typeface="Lucida Console" pitchFamily="49" charset="0"/>
              </a:rPr>
              <a:t>Real</a:t>
            </a:r>
            <a:r>
              <a:rPr lang="ru-RU" sz="1800" dirty="0">
                <a:solidFill>
                  <a:srgbClr val="0000FF"/>
                </a:solidFill>
                <a:latin typeface="Lucida Console" pitchFamily="49" charset="0"/>
              </a:rPr>
              <a:t> | </a:t>
            </a:r>
            <a:r>
              <a:rPr lang="en-US" sz="1800" dirty="0" err="1">
                <a:solidFill>
                  <a:srgbClr val="0000FF"/>
                </a:solidFill>
                <a:latin typeface="Lucida Console" pitchFamily="49" charset="0"/>
              </a:rPr>
              <a:t>myType</a:t>
            </a:r>
            <a:endParaRPr lang="ru-RU" sz="1800" dirty="0">
              <a:solidFill>
                <a:srgbClr val="0000FF"/>
              </a:solidFill>
              <a:latin typeface="Lucida Console" pitchFamily="49" charset="0"/>
            </a:endParaRPr>
          </a:p>
          <a:p>
            <a:pPr>
              <a:buNone/>
            </a:pPr>
            <a:r>
              <a:rPr lang="ru-RU" sz="1800" dirty="0">
                <a:solidFill>
                  <a:srgbClr val="0000FF"/>
                </a:solidFill>
                <a:latin typeface="Lucida Console" pitchFamily="49" charset="0"/>
              </a:rPr>
              <a:t>  </a:t>
            </a:r>
            <a:r>
              <a:rPr lang="ru-RU" sz="1800" dirty="0">
                <a:latin typeface="Arial" pitchFamily="34" charset="0"/>
                <a:cs typeface="Arial" pitchFamily="34" charset="0"/>
              </a:rPr>
              <a:t>Атрибуту </a:t>
            </a:r>
            <a:r>
              <a:rPr lang="en-US" sz="1800" dirty="0">
                <a:solidFill>
                  <a:srgbClr val="0000FF"/>
                </a:solidFill>
                <a:latin typeface="Lucida Console" pitchFamily="49" charset="0"/>
                <a:cs typeface="Arial" pitchFamily="34" charset="0"/>
              </a:rPr>
              <a:t>number</a:t>
            </a:r>
            <a:r>
              <a:rPr lang="ru-RU" sz="1800" dirty="0">
                <a:latin typeface="Arial" pitchFamily="34" charset="0"/>
                <a:cs typeface="Arial" pitchFamily="34" charset="0"/>
              </a:rPr>
              <a:t> можно присваивать сущности типов </a:t>
            </a:r>
            <a:r>
              <a:rPr lang="en-US" sz="1800" dirty="0">
                <a:solidFill>
                  <a:srgbClr val="0000FF"/>
                </a:solidFill>
                <a:latin typeface="Lucida Console" pitchFamily="49" charset="0"/>
                <a:cs typeface="Arial" pitchFamily="34" charset="0"/>
              </a:rPr>
              <a:t>Integer</a:t>
            </a:r>
            <a:r>
              <a:rPr lang="ru-RU" sz="1800" dirty="0">
                <a:latin typeface="Arial" pitchFamily="34" charset="0"/>
                <a:cs typeface="Arial" pitchFamily="34" charset="0"/>
              </a:rPr>
              <a:t>, </a:t>
            </a:r>
            <a:r>
              <a:rPr lang="en-US" sz="1800" dirty="0">
                <a:solidFill>
                  <a:srgbClr val="0000FF"/>
                </a:solidFill>
                <a:latin typeface="Lucida Console" pitchFamily="49" charset="0"/>
                <a:cs typeface="Arial" pitchFamily="34" charset="0"/>
              </a:rPr>
              <a:t>Real</a:t>
            </a:r>
            <a:r>
              <a:rPr lang="ru-RU" sz="1800" dirty="0">
                <a:latin typeface="Arial" pitchFamily="34" charset="0"/>
                <a:cs typeface="Arial" pitchFamily="34" charset="0"/>
              </a:rPr>
              <a:t>, </a:t>
            </a:r>
            <a:r>
              <a:rPr lang="en-US" sz="1800" dirty="0" err="1">
                <a:solidFill>
                  <a:srgbClr val="0000FF"/>
                </a:solidFill>
                <a:latin typeface="Lucida Console" pitchFamily="49" charset="0"/>
                <a:cs typeface="Arial" pitchFamily="34" charset="0"/>
              </a:rPr>
              <a:t>myType</a:t>
            </a:r>
            <a:r>
              <a:rPr lang="en-US" sz="1800" dirty="0">
                <a:latin typeface="Arial" pitchFamily="34" charset="0"/>
                <a:cs typeface="Arial" pitchFamily="34" charset="0"/>
              </a:rPr>
              <a:t> </a:t>
            </a:r>
            <a:r>
              <a:rPr lang="ru-RU" sz="1800" dirty="0">
                <a:latin typeface="Arial" pitchFamily="34" charset="0"/>
                <a:cs typeface="Arial" pitchFamily="34" charset="0"/>
              </a:rPr>
              <a:t>или их наследников. Соответственно, можно обращаться к тем свойствам мультитипа, которые </a:t>
            </a:r>
            <a:r>
              <a:rPr lang="ru-RU" sz="1800" i="1" dirty="0">
                <a:latin typeface="Arial" pitchFamily="34" charset="0"/>
                <a:cs typeface="Arial" pitchFamily="34" charset="0"/>
              </a:rPr>
              <a:t>присутствуют</a:t>
            </a:r>
            <a:r>
              <a:rPr lang="ru-RU" sz="1800" dirty="0">
                <a:latin typeface="Arial" pitchFamily="34" charset="0"/>
                <a:cs typeface="Arial" pitchFamily="34" charset="0"/>
              </a:rPr>
              <a:t> во всех трех типах.</a:t>
            </a:r>
          </a:p>
          <a:p>
            <a:pPr>
              <a:buNone/>
            </a:pPr>
            <a:endParaRPr lang="ru-RU" sz="1800" dirty="0">
              <a:latin typeface="Arial" pitchFamily="34" charset="0"/>
              <a:cs typeface="Arial" pitchFamily="34" charset="0"/>
            </a:endParaRPr>
          </a:p>
          <a:p>
            <a:pPr>
              <a:buNone/>
            </a:pPr>
            <a:r>
              <a:rPr lang="en-US" sz="1800" dirty="0">
                <a:solidFill>
                  <a:srgbClr val="0000FF"/>
                </a:solidFill>
                <a:latin typeface="Lucida Console" pitchFamily="49" charset="0"/>
              </a:rPr>
              <a:t>number</a:t>
            </a:r>
            <a:r>
              <a:rPr lang="ru-RU" sz="1800" dirty="0">
                <a:solidFill>
                  <a:srgbClr val="0000FF"/>
                </a:solidFill>
                <a:latin typeface="Lucida Console" pitchFamily="49" charset="0"/>
              </a:rPr>
              <a:t> := </a:t>
            </a:r>
            <a:r>
              <a:rPr lang="en-US" sz="1800" dirty="0">
                <a:solidFill>
                  <a:srgbClr val="0000FF"/>
                </a:solidFill>
                <a:latin typeface="Lucida Console" pitchFamily="49" charset="0"/>
              </a:rPr>
              <a:t>number</a:t>
            </a:r>
            <a:r>
              <a:rPr lang="ru-RU" sz="1800" dirty="0">
                <a:solidFill>
                  <a:srgbClr val="0000FF"/>
                </a:solidFill>
                <a:latin typeface="Lucida Console" pitchFamily="49" charset="0"/>
              </a:rPr>
              <a:t>1 + </a:t>
            </a:r>
            <a:r>
              <a:rPr lang="en-US" sz="1800" dirty="0">
                <a:solidFill>
                  <a:srgbClr val="0000FF"/>
                </a:solidFill>
                <a:latin typeface="Lucida Console" pitchFamily="49" charset="0"/>
              </a:rPr>
              <a:t>number</a:t>
            </a:r>
            <a:r>
              <a:rPr lang="ru-RU" sz="1800" dirty="0">
                <a:solidFill>
                  <a:srgbClr val="0000FF"/>
                </a:solidFill>
                <a:latin typeface="Lucida Console" pitchFamily="49" charset="0"/>
              </a:rPr>
              <a:t>2</a:t>
            </a:r>
            <a:endParaRPr lang="en-US" sz="1800" dirty="0">
              <a:solidFill>
                <a:srgbClr val="0000FF"/>
              </a:solidFill>
              <a:latin typeface="Lucida Console" pitchFamily="49" charset="0"/>
            </a:endParaRPr>
          </a:p>
          <a:p>
            <a:pPr>
              <a:buNone/>
            </a:pPr>
            <a:r>
              <a:rPr lang="ru-RU" sz="1800" dirty="0">
                <a:solidFill>
                  <a:srgbClr val="0000FF"/>
                </a:solidFill>
                <a:latin typeface="Lucida Console" pitchFamily="49" charset="0"/>
              </a:rPr>
              <a:t>  </a:t>
            </a:r>
            <a:r>
              <a:rPr lang="ru-RU" sz="1800" dirty="0">
                <a:latin typeface="Arial" pitchFamily="34" charset="0"/>
                <a:cs typeface="Arial" pitchFamily="34" charset="0"/>
              </a:rPr>
              <a:t>Свойство сложения, которое обозначается инфиксной операцией </a:t>
            </a:r>
            <a:r>
              <a:rPr lang="ru-RU" sz="1800" dirty="0">
                <a:solidFill>
                  <a:srgbClr val="0000FF"/>
                </a:solidFill>
                <a:latin typeface="Lucida Console" pitchFamily="49" charset="0"/>
                <a:cs typeface="Arial" pitchFamily="34" charset="0"/>
              </a:rPr>
              <a:t>+</a:t>
            </a:r>
            <a:r>
              <a:rPr lang="ru-RU" sz="1800" dirty="0">
                <a:latin typeface="Arial" pitchFamily="34" charset="0"/>
                <a:cs typeface="Arial" pitchFamily="34" charset="0"/>
              </a:rPr>
              <a:t>, должно присутствовать во всех типах, образующих мультитип.</a:t>
            </a:r>
            <a:br>
              <a:rPr lang="ru-RU" sz="1800" dirty="0">
                <a:latin typeface="Arial" pitchFamily="34" charset="0"/>
                <a:cs typeface="Arial" pitchFamily="34" charset="0"/>
              </a:rPr>
            </a:br>
            <a:r>
              <a:rPr lang="ru-RU" sz="1800" dirty="0">
                <a:latin typeface="Arial" pitchFamily="34" charset="0"/>
                <a:cs typeface="Arial" pitchFamily="34" charset="0"/>
              </a:rPr>
              <a:t>Кроме того, вызов вида </a:t>
            </a:r>
            <a:r>
              <a:rPr lang="en-US" sz="1800" dirty="0">
                <a:solidFill>
                  <a:srgbClr val="0000FF"/>
                </a:solidFill>
                <a:latin typeface="Lucida Console" pitchFamily="49" charset="0"/>
                <a:cs typeface="Arial" pitchFamily="34" charset="0"/>
              </a:rPr>
              <a:t>number</a:t>
            </a:r>
            <a:r>
              <a:rPr lang="ru-RU" sz="1800" dirty="0">
                <a:solidFill>
                  <a:srgbClr val="0000FF"/>
                </a:solidFill>
                <a:latin typeface="Lucida Console" pitchFamily="49" charset="0"/>
                <a:cs typeface="Arial" pitchFamily="34" charset="0"/>
              </a:rPr>
              <a:t>.+(</a:t>
            </a:r>
            <a:r>
              <a:rPr lang="en-US" sz="1800" dirty="0">
                <a:solidFill>
                  <a:srgbClr val="0000FF"/>
                </a:solidFill>
                <a:latin typeface="Lucida Console" pitchFamily="49" charset="0"/>
                <a:cs typeface="Arial" pitchFamily="34" charset="0"/>
              </a:rPr>
              <a:t>number</a:t>
            </a:r>
            <a:r>
              <a:rPr lang="ru-RU" sz="1800" dirty="0">
                <a:solidFill>
                  <a:srgbClr val="0000FF"/>
                </a:solidFill>
                <a:latin typeface="Lucida Console" pitchFamily="49" charset="0"/>
                <a:cs typeface="Arial" pitchFamily="34" charset="0"/>
              </a:rPr>
              <a:t>)</a:t>
            </a:r>
            <a:r>
              <a:rPr lang="ru-RU" sz="1800" dirty="0">
                <a:latin typeface="Arial" pitchFamily="34" charset="0"/>
                <a:cs typeface="Arial" pitchFamily="34" charset="0"/>
              </a:rPr>
              <a:t> должен быть правильным</a:t>
            </a:r>
            <a:br>
              <a:rPr lang="ru-RU" sz="1800" dirty="0">
                <a:latin typeface="Arial" pitchFamily="34" charset="0"/>
                <a:cs typeface="Arial" pitchFamily="34" charset="0"/>
              </a:rPr>
            </a:br>
            <a:r>
              <a:rPr lang="ru-RU" sz="1800" dirty="0">
                <a:latin typeface="Arial" pitchFamily="34" charset="0"/>
                <a:cs typeface="Arial" pitchFamily="34" charset="0"/>
              </a:rPr>
              <a:t>для всех видов сочетаний </a:t>
            </a:r>
            <a:r>
              <a:rPr lang="en-US" sz="1800" dirty="0">
                <a:solidFill>
                  <a:srgbClr val="0000FF"/>
                </a:solidFill>
                <a:latin typeface="Lucida Console" pitchFamily="49" charset="0"/>
                <a:cs typeface="Arial" pitchFamily="34" charset="0"/>
              </a:rPr>
              <a:t>Integer</a:t>
            </a:r>
            <a:r>
              <a:rPr lang="ru-RU" sz="1800" dirty="0">
                <a:solidFill>
                  <a:srgbClr val="0000FF"/>
                </a:solidFill>
                <a:latin typeface="Lucida Console" pitchFamily="49" charset="0"/>
                <a:cs typeface="Arial" pitchFamily="34" charset="0"/>
              </a:rPr>
              <a:t>.+(</a:t>
            </a:r>
            <a:r>
              <a:rPr lang="en-US" sz="1800" dirty="0">
                <a:solidFill>
                  <a:srgbClr val="0000FF"/>
                </a:solidFill>
                <a:latin typeface="Lucida Console" pitchFamily="49" charset="0"/>
                <a:cs typeface="Arial" pitchFamily="34" charset="0"/>
              </a:rPr>
              <a:t>Integer</a:t>
            </a:r>
            <a:r>
              <a:rPr lang="ru-RU" sz="1800" dirty="0">
                <a:solidFill>
                  <a:srgbClr val="0000FF"/>
                </a:solidFill>
                <a:latin typeface="Lucida Console" pitchFamily="49" charset="0"/>
                <a:cs typeface="Arial" pitchFamily="34" charset="0"/>
              </a:rPr>
              <a:t>)</a:t>
            </a:r>
            <a:r>
              <a:rPr lang="ru-RU" sz="1800" dirty="0">
                <a:latin typeface="Arial" pitchFamily="34" charset="0"/>
                <a:cs typeface="Arial" pitchFamily="34" charset="0"/>
              </a:rPr>
              <a:t>, </a:t>
            </a:r>
            <a:r>
              <a:rPr lang="en-US" sz="1800" dirty="0">
                <a:solidFill>
                  <a:srgbClr val="0000FF"/>
                </a:solidFill>
                <a:latin typeface="Lucida Console" pitchFamily="49" charset="0"/>
                <a:cs typeface="Arial" pitchFamily="34" charset="0"/>
              </a:rPr>
              <a:t>Real</a:t>
            </a:r>
            <a:r>
              <a:rPr lang="ru-RU" sz="1800" dirty="0">
                <a:solidFill>
                  <a:srgbClr val="0000FF"/>
                </a:solidFill>
                <a:latin typeface="Lucida Console" pitchFamily="49" charset="0"/>
                <a:cs typeface="Arial" pitchFamily="34" charset="0"/>
              </a:rPr>
              <a:t>.+(</a:t>
            </a:r>
            <a:r>
              <a:rPr lang="en-US" sz="1800" dirty="0">
                <a:solidFill>
                  <a:srgbClr val="0000FF"/>
                </a:solidFill>
                <a:latin typeface="Lucida Console" pitchFamily="49" charset="0"/>
                <a:cs typeface="Arial" pitchFamily="34" charset="0"/>
              </a:rPr>
              <a:t>Real</a:t>
            </a:r>
            <a:r>
              <a:rPr lang="ru-RU" sz="1800" dirty="0">
                <a:solidFill>
                  <a:srgbClr val="0000FF"/>
                </a:solidFill>
                <a:latin typeface="Lucida Console" pitchFamily="49" charset="0"/>
                <a:cs typeface="Arial" pitchFamily="34" charset="0"/>
              </a:rPr>
              <a:t>)</a:t>
            </a:r>
            <a:r>
              <a:rPr lang="ru-RU" sz="1800" dirty="0">
                <a:latin typeface="Arial" pitchFamily="34" charset="0"/>
                <a:cs typeface="Arial" pitchFamily="34" charset="0"/>
              </a:rPr>
              <a:t> и </a:t>
            </a:r>
            <a:r>
              <a:rPr lang="en-US" sz="1800" dirty="0" err="1">
                <a:solidFill>
                  <a:srgbClr val="0000FF"/>
                </a:solidFill>
                <a:latin typeface="Lucida Console" pitchFamily="49" charset="0"/>
                <a:cs typeface="Arial" pitchFamily="34" charset="0"/>
              </a:rPr>
              <a:t>myType</a:t>
            </a:r>
            <a:r>
              <a:rPr lang="ru-RU" sz="1800" dirty="0">
                <a:solidFill>
                  <a:srgbClr val="0000FF"/>
                </a:solidFill>
                <a:latin typeface="Lucida Console" pitchFamily="49" charset="0"/>
                <a:cs typeface="Arial" pitchFamily="34" charset="0"/>
              </a:rPr>
              <a:t>.+(</a:t>
            </a:r>
            <a:r>
              <a:rPr lang="en-US" sz="1800" dirty="0" err="1">
                <a:solidFill>
                  <a:srgbClr val="0000FF"/>
                </a:solidFill>
                <a:latin typeface="Lucida Console" pitchFamily="49" charset="0"/>
                <a:cs typeface="Arial" pitchFamily="34" charset="0"/>
              </a:rPr>
              <a:t>myType</a:t>
            </a:r>
            <a:r>
              <a:rPr lang="ru-RU" sz="1800" dirty="0">
                <a:solidFill>
                  <a:srgbClr val="0000FF"/>
                </a:solidFill>
                <a:latin typeface="Lucida Console" pitchFamily="49" charset="0"/>
                <a:cs typeface="Arial" pitchFamily="34" charset="0"/>
              </a:rPr>
              <a:t>)</a:t>
            </a:r>
            <a:r>
              <a:rPr lang="ru-RU" sz="1800" dirty="0">
                <a:latin typeface="Arial" pitchFamily="34" charset="0"/>
                <a:cs typeface="Arial" pitchFamily="34" charset="0"/>
              </a:rPr>
              <a:t>.</a:t>
            </a:r>
            <a:endParaRPr lang="en-US" sz="1800" dirty="0">
              <a:latin typeface="Arial" pitchFamily="34" charset="0"/>
              <a:cs typeface="Arial" pitchFamily="34" charset="0"/>
            </a:endParaRPr>
          </a:p>
        </p:txBody>
      </p:sp>
      <p:sp>
        <p:nvSpPr>
          <p:cNvPr id="4" name="TextBox 3"/>
          <p:cNvSpPr txBox="1">
            <a:spLocks noChangeArrowheads="1"/>
          </p:cNvSpPr>
          <p:nvPr/>
        </p:nvSpPr>
        <p:spPr bwMode="auto">
          <a:xfrm>
            <a:off x="7984842" y="5519057"/>
            <a:ext cx="1007666" cy="368300"/>
          </a:xfrm>
          <a:prstGeom prst="rect">
            <a:avLst/>
          </a:prstGeom>
          <a:noFill/>
          <a:ln w="9525">
            <a:noFill/>
            <a:miter lim="800000"/>
            <a:headEnd/>
            <a:tailEnd/>
          </a:ln>
        </p:spPr>
        <p:txBody>
          <a:bodyPr wrap="square">
            <a:spAutoFit/>
          </a:bodyPr>
          <a:lstStyle/>
          <a:p>
            <a:pPr algn="ctr"/>
            <a:r>
              <a:rPr lang="ru-RU" b="1" dirty="0">
                <a:solidFill>
                  <a:srgbClr val="FF9900"/>
                </a:solidFill>
                <a:latin typeface="Comic Sans MS" pitchFamily="66" charset="0"/>
              </a:rPr>
              <a:t>10</a:t>
            </a:r>
          </a:p>
        </p:txBody>
      </p:sp>
    </p:spTree>
    <p:extLst>
      <p:ext uri="{BB962C8B-B14F-4D97-AF65-F5344CB8AC3E}">
        <p14:creationId xmlns:p14="http://schemas.microsoft.com/office/powerpoint/2010/main" val="1566627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0630" y="857251"/>
            <a:ext cx="8718324" cy="1203779"/>
          </a:xfrm>
          <a:prstGeom prst="rect">
            <a:avLst/>
          </a:prstGeom>
        </p:spPr>
        <p:txBody>
          <a:bodyPr/>
          <a:lstStyle/>
          <a:p>
            <a:pPr algn="ctr" eaLnBrk="0" fontAlgn="base" hangingPunct="0">
              <a:spcBef>
                <a:spcPct val="0"/>
              </a:spcBef>
              <a:spcAft>
                <a:spcPct val="0"/>
              </a:spcAft>
              <a:defRPr/>
            </a:pPr>
            <a:r>
              <a:rPr lang="ru-RU" sz="3600" b="1" dirty="0">
                <a:solidFill>
                  <a:srgbClr val="CC6600"/>
                </a:solidFill>
                <a:latin typeface="Comic Sans MS" pitchFamily="66" charset="0"/>
                <a:ea typeface="+mj-ea"/>
                <a:cs typeface="+mj-cs"/>
              </a:rPr>
              <a:t>Неинициализированные переменные и нулевые указатели</a:t>
            </a:r>
            <a:endParaRPr lang="en-US" sz="3600" b="1" dirty="0">
              <a:solidFill>
                <a:srgbClr val="CC6600"/>
              </a:solidFill>
              <a:latin typeface="Comic Sans MS" pitchFamily="66" charset="0"/>
              <a:ea typeface="+mj-ea"/>
              <a:cs typeface="+mj-cs"/>
            </a:endParaRPr>
          </a:p>
        </p:txBody>
      </p:sp>
      <p:sp>
        <p:nvSpPr>
          <p:cNvPr id="3" name="Rounded Rectangle 2"/>
          <p:cNvSpPr/>
          <p:nvPr/>
        </p:nvSpPr>
        <p:spPr>
          <a:xfrm>
            <a:off x="261257" y="2076450"/>
            <a:ext cx="3229430" cy="216988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r>
              <a:rPr lang="ru-RU" dirty="0">
                <a:latin typeface="Arial" pitchFamily="34" charset="0"/>
                <a:cs typeface="Arial" pitchFamily="34" charset="0"/>
              </a:rPr>
              <a:t>Нулевые (пустые) указатели (ссылки) – часть более общей проблемы: ошибки при попытке работы с </a:t>
            </a:r>
            <a:r>
              <a:rPr lang="ru-RU" i="1" dirty="0">
                <a:latin typeface="Arial" pitchFamily="34" charset="0"/>
                <a:cs typeface="Arial" pitchFamily="34" charset="0"/>
              </a:rPr>
              <a:t>неинициализированными атрибутами</a:t>
            </a:r>
            <a:r>
              <a:rPr lang="ru-RU" dirty="0">
                <a:latin typeface="Arial" pitchFamily="34" charset="0"/>
                <a:cs typeface="Arial" pitchFamily="34" charset="0"/>
              </a:rPr>
              <a:t>. </a:t>
            </a:r>
            <a:endParaRPr lang="en-US" dirty="0">
              <a:latin typeface="Arial" pitchFamily="34" charset="0"/>
              <a:cs typeface="Arial" pitchFamily="34" charset="0"/>
            </a:endParaRPr>
          </a:p>
        </p:txBody>
      </p:sp>
      <p:sp>
        <p:nvSpPr>
          <p:cNvPr id="4" name="Rounded Rectangle 3"/>
          <p:cNvSpPr/>
          <p:nvPr/>
        </p:nvSpPr>
        <p:spPr>
          <a:xfrm>
            <a:off x="3672115" y="2279651"/>
            <a:ext cx="4920343" cy="3548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spcAft>
                <a:spcPts val="1200"/>
              </a:spcAft>
            </a:pPr>
            <a:r>
              <a:rPr lang="ru-RU" b="1" dirty="0">
                <a:latin typeface="Arial" pitchFamily="34" charset="0"/>
                <a:cs typeface="Arial" pitchFamily="34" charset="0"/>
              </a:rPr>
              <a:t>Три базовых принципа</a:t>
            </a:r>
            <a:r>
              <a:rPr lang="en-US" dirty="0">
                <a:latin typeface="Arial" pitchFamily="34" charset="0"/>
                <a:cs typeface="Arial" pitchFamily="34" charset="0"/>
              </a:rPr>
              <a:t>:</a:t>
            </a:r>
            <a:endParaRPr lang="ru-RU" dirty="0">
              <a:latin typeface="Arial" pitchFamily="34" charset="0"/>
              <a:cs typeface="Arial" pitchFamily="34" charset="0"/>
            </a:endParaRPr>
          </a:p>
          <a:p>
            <a:pPr marL="355600" indent="-355600">
              <a:spcAft>
                <a:spcPts val="1200"/>
              </a:spcAft>
              <a:buFont typeface="Arial" pitchFamily="34" charset="0"/>
              <a:buChar char="•"/>
            </a:pPr>
            <a:r>
              <a:rPr lang="ru-RU" dirty="0">
                <a:latin typeface="Arial" pitchFamily="34" charset="0"/>
                <a:cs typeface="Arial" pitchFamily="34" charset="0"/>
              </a:rPr>
              <a:t>Каждый атрибут должен получить значение до первого обращения</a:t>
            </a:r>
            <a:br>
              <a:rPr lang="ru-RU" dirty="0">
                <a:latin typeface="Arial" pitchFamily="34" charset="0"/>
                <a:cs typeface="Arial" pitchFamily="34" charset="0"/>
              </a:rPr>
            </a:br>
            <a:r>
              <a:rPr lang="ru-RU" dirty="0">
                <a:latin typeface="Arial" pitchFamily="34" charset="0"/>
                <a:cs typeface="Arial" pitchFamily="34" charset="0"/>
              </a:rPr>
              <a:t>к его свойствам.</a:t>
            </a:r>
          </a:p>
          <a:p>
            <a:pPr marL="355600" indent="-355600">
              <a:spcAft>
                <a:spcPts val="1200"/>
              </a:spcAft>
              <a:buFont typeface="Arial" pitchFamily="34" charset="0"/>
              <a:buChar char="•"/>
            </a:pPr>
            <a:r>
              <a:rPr lang="ru-RU" dirty="0">
                <a:latin typeface="Arial" pitchFamily="34" charset="0"/>
                <a:cs typeface="Arial" pitchFamily="34" charset="0"/>
              </a:rPr>
              <a:t>Если нужно описать атрибут</a:t>
            </a:r>
            <a:br>
              <a:rPr lang="ru-RU" dirty="0">
                <a:latin typeface="Arial" pitchFamily="34" charset="0"/>
                <a:cs typeface="Arial" pitchFamily="34" charset="0"/>
              </a:rPr>
            </a:br>
            <a:r>
              <a:rPr lang="ru-RU" dirty="0">
                <a:latin typeface="Arial" pitchFamily="34" charset="0"/>
                <a:cs typeface="Arial" pitchFamily="34" charset="0"/>
              </a:rPr>
              <a:t>без значения, то нельзя обращаться</a:t>
            </a:r>
            <a:br>
              <a:rPr lang="ru-RU" dirty="0">
                <a:latin typeface="Arial" pitchFamily="34" charset="0"/>
                <a:cs typeface="Arial" pitchFamily="34" charset="0"/>
              </a:rPr>
            </a:br>
            <a:r>
              <a:rPr lang="ru-RU" dirty="0">
                <a:latin typeface="Arial" pitchFamily="34" charset="0"/>
                <a:cs typeface="Arial" pitchFamily="34" charset="0"/>
              </a:rPr>
              <a:t>к его свойствам.</a:t>
            </a:r>
          </a:p>
          <a:p>
            <a:pPr marL="355600" indent="-355600">
              <a:spcAft>
                <a:spcPts val="1200"/>
              </a:spcAft>
              <a:buFont typeface="Arial" pitchFamily="34" charset="0"/>
              <a:buChar char="•"/>
            </a:pPr>
            <a:r>
              <a:rPr lang="ru-RU" dirty="0">
                <a:latin typeface="Arial" pitchFamily="34" charset="0"/>
                <a:cs typeface="Arial" pitchFamily="34" charset="0"/>
              </a:rPr>
              <a:t>Должен быть механизм безопасного перехода от неинициализированного атрибута к инициализированному.</a:t>
            </a:r>
            <a:endParaRPr lang="en-US" dirty="0">
              <a:latin typeface="Arial" pitchFamily="34" charset="0"/>
              <a:cs typeface="Arial" pitchFamily="34" charset="0"/>
            </a:endParaRPr>
          </a:p>
        </p:txBody>
      </p:sp>
      <p:sp>
        <p:nvSpPr>
          <p:cNvPr id="5" name="TextBox 4"/>
          <p:cNvSpPr txBox="1">
            <a:spLocks noChangeArrowheads="1"/>
          </p:cNvSpPr>
          <p:nvPr/>
        </p:nvSpPr>
        <p:spPr bwMode="auto">
          <a:xfrm>
            <a:off x="8565414" y="5519057"/>
            <a:ext cx="578587" cy="368300"/>
          </a:xfrm>
          <a:prstGeom prst="rect">
            <a:avLst/>
          </a:prstGeom>
          <a:noFill/>
          <a:ln w="9525">
            <a:noFill/>
            <a:miter lim="800000"/>
            <a:headEnd/>
            <a:tailEnd/>
          </a:ln>
        </p:spPr>
        <p:txBody>
          <a:bodyPr wrap="square">
            <a:spAutoFit/>
          </a:bodyPr>
          <a:lstStyle/>
          <a:p>
            <a:pPr algn="ctr"/>
            <a:r>
              <a:rPr lang="ru-RU" b="1" dirty="0">
                <a:solidFill>
                  <a:srgbClr val="FF9900"/>
                </a:solidFill>
                <a:latin typeface="Comic Sans MS" pitchFamily="66" charset="0"/>
              </a:rPr>
              <a:t>11</a:t>
            </a:r>
          </a:p>
        </p:txBody>
      </p:sp>
    </p:spTree>
    <p:extLst>
      <p:ext uri="{BB962C8B-B14F-4D97-AF65-F5344CB8AC3E}">
        <p14:creationId xmlns:p14="http://schemas.microsoft.com/office/powerpoint/2010/main" val="1843593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908720"/>
            <a:ext cx="8890790" cy="1128936"/>
          </a:xfrm>
        </p:spPr>
        <p:txBody>
          <a:bodyPr>
            <a:normAutofit fontScale="90000"/>
          </a:bodyPr>
          <a:lstStyle/>
          <a:p>
            <a:pPr algn="ctr"/>
            <a:r>
              <a:rPr lang="ru-RU" b="1" dirty="0">
                <a:solidFill>
                  <a:srgbClr val="CC6600"/>
                </a:solidFill>
                <a:latin typeface="Comic Sans MS" pitchFamily="66" charset="0"/>
              </a:rPr>
              <a:t>Неинициализированные </a:t>
            </a:r>
            <a:r>
              <a:rPr lang="ru-RU" b="1" dirty="0" smtClean="0">
                <a:solidFill>
                  <a:srgbClr val="CC6600"/>
                </a:solidFill>
                <a:latin typeface="Comic Sans MS" pitchFamily="66" charset="0"/>
              </a:rPr>
              <a:t>переменные</a:t>
            </a:r>
            <a:br>
              <a:rPr lang="ru-RU" b="1" dirty="0" smtClean="0">
                <a:solidFill>
                  <a:srgbClr val="CC6600"/>
                </a:solidFill>
                <a:latin typeface="Comic Sans MS" pitchFamily="66" charset="0"/>
              </a:rPr>
            </a:br>
            <a:r>
              <a:rPr lang="ru-RU" b="1" dirty="0" smtClean="0">
                <a:solidFill>
                  <a:srgbClr val="CC6600"/>
                </a:solidFill>
                <a:latin typeface="Comic Sans MS" pitchFamily="66" charset="0"/>
              </a:rPr>
              <a:t>и </a:t>
            </a:r>
            <a:r>
              <a:rPr lang="ru-RU" b="1" dirty="0">
                <a:solidFill>
                  <a:srgbClr val="CC6600"/>
                </a:solidFill>
                <a:latin typeface="Comic Sans MS" pitchFamily="66" charset="0"/>
              </a:rPr>
              <a:t>нулевые </a:t>
            </a:r>
            <a:r>
              <a:rPr lang="ru-RU" b="1" dirty="0" smtClean="0">
                <a:solidFill>
                  <a:srgbClr val="CC6600"/>
                </a:solidFill>
                <a:latin typeface="Comic Sans MS" pitchFamily="66" charset="0"/>
              </a:rPr>
              <a:t>указатели</a:t>
            </a:r>
            <a:endParaRPr lang="en-US" b="1" dirty="0"/>
          </a:p>
        </p:txBody>
      </p:sp>
      <p:sp>
        <p:nvSpPr>
          <p:cNvPr id="3" name="Content Placeholder 2"/>
          <p:cNvSpPr>
            <a:spLocks noGrp="1"/>
          </p:cNvSpPr>
          <p:nvPr>
            <p:ph sz="quarter" idx="1"/>
          </p:nvPr>
        </p:nvSpPr>
        <p:spPr>
          <a:xfrm>
            <a:off x="107504" y="2132856"/>
            <a:ext cx="8896350" cy="3724276"/>
          </a:xfrm>
        </p:spPr>
        <p:txBody>
          <a:bodyPr/>
          <a:lstStyle/>
          <a:p>
            <a:pPr marL="0" indent="0">
              <a:buNone/>
            </a:pPr>
            <a:r>
              <a:rPr lang="en-US" sz="1800" dirty="0" err="1">
                <a:solidFill>
                  <a:srgbClr val="0000FF"/>
                </a:solidFill>
                <a:latin typeface="Lucida Console" pitchFamily="49" charset="0"/>
              </a:rPr>
              <a:t>attr</a:t>
            </a:r>
            <a:r>
              <a:rPr lang="ru-RU" sz="1800" dirty="0">
                <a:solidFill>
                  <a:srgbClr val="0000FF"/>
                </a:solidFill>
                <a:latin typeface="Lucida Console" pitchFamily="49" charset="0"/>
              </a:rPr>
              <a:t>1</a:t>
            </a:r>
            <a:r>
              <a:rPr lang="en-US" sz="1800" dirty="0">
                <a:solidFill>
                  <a:srgbClr val="0000FF"/>
                </a:solidFill>
                <a:latin typeface="Lucida Console" pitchFamily="49" charset="0"/>
              </a:rPr>
              <a:t> </a:t>
            </a:r>
            <a:r>
              <a:rPr lang="en-US" sz="1800" b="1" dirty="0">
                <a:solidFill>
                  <a:srgbClr val="0000FF"/>
                </a:solidFill>
                <a:latin typeface="Lucida Console" pitchFamily="49" charset="0"/>
              </a:rPr>
              <a:t>is</a:t>
            </a:r>
            <a:r>
              <a:rPr lang="ru-RU" sz="1800" dirty="0">
                <a:solidFill>
                  <a:srgbClr val="0000FF"/>
                </a:solidFill>
                <a:latin typeface="Lucida Console" pitchFamily="49" charset="0"/>
              </a:rPr>
              <a:t> 5     </a:t>
            </a:r>
            <a:r>
              <a:rPr lang="en-US" sz="1800" dirty="0">
                <a:solidFill>
                  <a:srgbClr val="0000FF"/>
                </a:solidFill>
                <a:latin typeface="Lucida Console" pitchFamily="49" charset="0"/>
              </a:rPr>
              <a:t> // </a:t>
            </a:r>
            <a:r>
              <a:rPr lang="ru-RU" sz="1800" dirty="0">
                <a:solidFill>
                  <a:srgbClr val="0000FF"/>
                </a:solidFill>
                <a:latin typeface="Lucida Console" pitchFamily="49" charset="0"/>
              </a:rPr>
              <a:t>Явная инициализация и неявная типизация</a:t>
            </a:r>
            <a:endParaRPr lang="en-US" sz="1800" dirty="0">
              <a:solidFill>
                <a:srgbClr val="0000FF"/>
              </a:solidFill>
              <a:latin typeface="Lucida Console" pitchFamily="49" charset="0"/>
            </a:endParaRPr>
          </a:p>
          <a:p>
            <a:pPr marL="0" indent="0">
              <a:buNone/>
            </a:pPr>
            <a:r>
              <a:rPr lang="en-US" sz="1800" dirty="0" err="1">
                <a:solidFill>
                  <a:srgbClr val="0000FF"/>
                </a:solidFill>
                <a:latin typeface="Lucida Console" pitchFamily="49" charset="0"/>
              </a:rPr>
              <a:t>attr</a:t>
            </a:r>
            <a:r>
              <a:rPr lang="ru-RU" sz="1800" dirty="0">
                <a:solidFill>
                  <a:srgbClr val="0000FF"/>
                </a:solidFill>
                <a:latin typeface="Lucida Console" pitchFamily="49" charset="0"/>
              </a:rPr>
              <a:t>2: </a:t>
            </a:r>
            <a:r>
              <a:rPr lang="en-US" sz="1800" dirty="0">
                <a:solidFill>
                  <a:srgbClr val="0000FF"/>
                </a:solidFill>
                <a:latin typeface="Lucida Console" pitchFamily="49" charset="0"/>
              </a:rPr>
              <a:t>Integer</a:t>
            </a:r>
            <a:r>
              <a:rPr lang="ru-RU" sz="1800" dirty="0">
                <a:solidFill>
                  <a:srgbClr val="0000FF"/>
                </a:solidFill>
                <a:latin typeface="Lucida Console" pitchFamily="49" charset="0"/>
              </a:rPr>
              <a:t>  </a:t>
            </a:r>
            <a:r>
              <a:rPr lang="en-US" sz="1800" dirty="0">
                <a:solidFill>
                  <a:srgbClr val="0000FF"/>
                </a:solidFill>
                <a:latin typeface="Lucida Console" pitchFamily="49" charset="0"/>
              </a:rPr>
              <a:t>// </a:t>
            </a:r>
            <a:r>
              <a:rPr lang="ru-RU" sz="1800" dirty="0">
                <a:solidFill>
                  <a:srgbClr val="0000FF"/>
                </a:solidFill>
                <a:latin typeface="Lucida Console" pitchFamily="49" charset="0"/>
              </a:rPr>
              <a:t>Явная типизация и неявная инициализация</a:t>
            </a:r>
            <a:endParaRPr lang="en-US" sz="1800" dirty="0">
              <a:solidFill>
                <a:srgbClr val="0000FF"/>
              </a:solidFill>
              <a:latin typeface="Lucida Console" pitchFamily="49" charset="0"/>
            </a:endParaRPr>
          </a:p>
          <a:p>
            <a:pPr marL="0" indent="0">
              <a:buNone/>
            </a:pPr>
            <a:r>
              <a:rPr lang="en-US" sz="1800" dirty="0" err="1">
                <a:solidFill>
                  <a:srgbClr val="0000FF"/>
                </a:solidFill>
                <a:latin typeface="Lucida Console" pitchFamily="49" charset="0"/>
              </a:rPr>
              <a:t>attr</a:t>
            </a:r>
            <a:r>
              <a:rPr lang="ru-RU" sz="1800" dirty="0">
                <a:solidFill>
                  <a:srgbClr val="0000FF"/>
                </a:solidFill>
                <a:latin typeface="Lucida Console" pitchFamily="49" charset="0"/>
              </a:rPr>
              <a:t>3: </a:t>
            </a:r>
            <a:r>
              <a:rPr lang="ru-RU" sz="1800" b="1" dirty="0">
                <a:solidFill>
                  <a:srgbClr val="0000FF"/>
                </a:solidFill>
                <a:latin typeface="Lucida Console" pitchFamily="49" charset="0"/>
              </a:rPr>
              <a:t>?</a:t>
            </a:r>
            <a:r>
              <a:rPr lang="en-US" sz="1800" dirty="0">
                <a:solidFill>
                  <a:srgbClr val="0000FF"/>
                </a:solidFill>
                <a:latin typeface="Lucida Console" pitchFamily="49" charset="0"/>
              </a:rPr>
              <a:t>Integer</a:t>
            </a:r>
            <a:r>
              <a:rPr lang="ru-RU" sz="1800" dirty="0">
                <a:solidFill>
                  <a:srgbClr val="0000FF"/>
                </a:solidFill>
                <a:latin typeface="Lucida Console" pitchFamily="49" charset="0"/>
              </a:rPr>
              <a:t> </a:t>
            </a:r>
            <a:r>
              <a:rPr lang="en-US" sz="1800" dirty="0">
                <a:solidFill>
                  <a:srgbClr val="0000FF"/>
                </a:solidFill>
                <a:latin typeface="Lucida Console" pitchFamily="49" charset="0"/>
              </a:rPr>
              <a:t>/</a:t>
            </a:r>
            <a:r>
              <a:rPr lang="ru-RU" sz="1800" dirty="0">
                <a:solidFill>
                  <a:srgbClr val="0000FF"/>
                </a:solidFill>
                <a:latin typeface="Lucida Console" pitchFamily="49" charset="0"/>
              </a:rPr>
              <a:t>/ Явная типизация и </a:t>
            </a:r>
            <a:r>
              <a:rPr lang="ru-RU" sz="1800" i="1" dirty="0">
                <a:solidFill>
                  <a:srgbClr val="0000FF"/>
                </a:solidFill>
                <a:latin typeface="Lucida Console" pitchFamily="49" charset="0"/>
              </a:rPr>
              <a:t>отсутствие значения</a:t>
            </a:r>
            <a:endParaRPr lang="ru-RU" sz="1800" dirty="0">
              <a:solidFill>
                <a:srgbClr val="0000FF"/>
              </a:solidFill>
              <a:latin typeface="Lucida Console" pitchFamily="49" charset="0"/>
            </a:endParaRPr>
          </a:p>
          <a:p>
            <a:pPr marL="0" indent="0">
              <a:buNone/>
            </a:pPr>
            <a:r>
              <a:rPr lang="en-US" sz="1800" dirty="0">
                <a:solidFill>
                  <a:srgbClr val="0000FF"/>
                </a:solidFill>
                <a:latin typeface="Lucida Console" pitchFamily="49" charset="0"/>
              </a:rPr>
              <a:t>attr1 := attr2; attr2 := attr1; attr3 := attr2 // </a:t>
            </a:r>
            <a:r>
              <a:rPr lang="ru-RU" sz="1800" dirty="0">
                <a:solidFill>
                  <a:srgbClr val="0000FF"/>
                </a:solidFill>
                <a:latin typeface="Lucida Console" pitchFamily="49" charset="0"/>
              </a:rPr>
              <a:t>Все валидно!</a:t>
            </a:r>
          </a:p>
          <a:p>
            <a:pPr marL="0" indent="0">
              <a:buNone/>
            </a:pPr>
            <a:r>
              <a:rPr lang="en-US" sz="1800" dirty="0">
                <a:solidFill>
                  <a:srgbClr val="0000FF"/>
                </a:solidFill>
                <a:latin typeface="Lucida Console" pitchFamily="49" charset="0"/>
              </a:rPr>
              <a:t>attr1 := attr3; attr2 := attr3 // </a:t>
            </a:r>
            <a:r>
              <a:rPr lang="ru-RU" sz="1800" dirty="0">
                <a:solidFill>
                  <a:srgbClr val="0000FF"/>
                </a:solidFill>
                <a:latin typeface="Lucida Console" pitchFamily="49" charset="0"/>
              </a:rPr>
              <a:t>Ошибка компиляции</a:t>
            </a:r>
            <a:endParaRPr lang="en-US" sz="1800" dirty="0">
              <a:solidFill>
                <a:srgbClr val="0000FF"/>
              </a:solidFill>
              <a:latin typeface="Lucida Console" pitchFamily="49" charset="0"/>
            </a:endParaRPr>
          </a:p>
          <a:p>
            <a:pPr marL="0" indent="0">
              <a:buNone/>
            </a:pPr>
            <a:r>
              <a:rPr lang="en-US" sz="1800" b="1" dirty="0">
                <a:solidFill>
                  <a:srgbClr val="0000FF"/>
                </a:solidFill>
                <a:latin typeface="Lucida Console" pitchFamily="49" charset="0"/>
              </a:rPr>
              <a:t>if</a:t>
            </a:r>
            <a:r>
              <a:rPr lang="en-US" sz="1800" dirty="0">
                <a:solidFill>
                  <a:srgbClr val="0000FF"/>
                </a:solidFill>
                <a:latin typeface="Lucida Console" pitchFamily="49" charset="0"/>
              </a:rPr>
              <a:t> attr3 </a:t>
            </a:r>
            <a:r>
              <a:rPr lang="en-US" sz="1800" b="1" dirty="0" smtClean="0">
                <a:solidFill>
                  <a:srgbClr val="0000FF"/>
                </a:solidFill>
                <a:latin typeface="Lucida Console" pitchFamily="49" charset="0"/>
              </a:rPr>
              <a:t>is</a:t>
            </a:r>
            <a:r>
              <a:rPr lang="en-US" sz="1800" dirty="0" smtClean="0">
                <a:solidFill>
                  <a:srgbClr val="0000FF"/>
                </a:solidFill>
                <a:latin typeface="Lucida Console" pitchFamily="49" charset="0"/>
              </a:rPr>
              <a:t> </a:t>
            </a:r>
            <a:r>
              <a:rPr lang="en-US" sz="1800" dirty="0">
                <a:solidFill>
                  <a:srgbClr val="0000FF"/>
                </a:solidFill>
                <a:latin typeface="Lucida Console" pitchFamily="49" charset="0"/>
              </a:rPr>
              <a:t>Integer </a:t>
            </a:r>
            <a:r>
              <a:rPr lang="en-US" sz="1800" b="1" dirty="0">
                <a:solidFill>
                  <a:srgbClr val="0000FF"/>
                </a:solidFill>
                <a:latin typeface="Lucida Console" pitchFamily="49" charset="0"/>
              </a:rPr>
              <a:t>then</a:t>
            </a:r>
            <a:br>
              <a:rPr lang="en-US" sz="1800" b="1" dirty="0">
                <a:solidFill>
                  <a:srgbClr val="0000FF"/>
                </a:solidFill>
                <a:latin typeface="Lucida Console" pitchFamily="49" charset="0"/>
              </a:rPr>
            </a:br>
            <a:r>
              <a:rPr lang="en-US" sz="1800" b="1" dirty="0">
                <a:solidFill>
                  <a:srgbClr val="0000FF"/>
                </a:solidFill>
                <a:latin typeface="Lucida Console" pitchFamily="49" charset="0"/>
              </a:rPr>
              <a:t>    </a:t>
            </a:r>
            <a:r>
              <a:rPr lang="en-US" sz="1800" dirty="0">
                <a:solidFill>
                  <a:srgbClr val="0000FF"/>
                </a:solidFill>
                <a:latin typeface="Lucida Console" pitchFamily="49" charset="0"/>
              </a:rPr>
              <a:t>// </a:t>
            </a:r>
            <a:r>
              <a:rPr lang="ru-RU" sz="1800" dirty="0">
                <a:solidFill>
                  <a:srgbClr val="0000FF"/>
                </a:solidFill>
                <a:latin typeface="Lucida Console" pitchFamily="49" charset="0"/>
              </a:rPr>
              <a:t>Внутри</a:t>
            </a:r>
            <a:r>
              <a:rPr lang="en-US" sz="1800" dirty="0">
                <a:solidFill>
                  <a:srgbClr val="0000FF"/>
                </a:solidFill>
                <a:latin typeface="Lucida Console" pitchFamily="49" charset="0"/>
              </a:rPr>
              <a:t> </a:t>
            </a:r>
            <a:r>
              <a:rPr lang="ru-RU" sz="1800" dirty="0">
                <a:solidFill>
                  <a:srgbClr val="0000FF"/>
                </a:solidFill>
                <a:latin typeface="Lucida Console" pitchFamily="49" charset="0"/>
              </a:rPr>
              <a:t>условного тип </a:t>
            </a:r>
            <a:r>
              <a:rPr lang="en-US" sz="1800" dirty="0">
                <a:solidFill>
                  <a:srgbClr val="0000FF"/>
                </a:solidFill>
                <a:latin typeface="Lucida Console" pitchFamily="49" charset="0"/>
              </a:rPr>
              <a:t>attr3</a:t>
            </a:r>
            <a:r>
              <a:rPr lang="ru-RU" sz="1800" dirty="0">
                <a:solidFill>
                  <a:srgbClr val="0000FF"/>
                </a:solidFill>
                <a:latin typeface="Lucida Console" pitchFamily="49" charset="0"/>
              </a:rPr>
              <a:t> есть</a:t>
            </a:r>
            <a:r>
              <a:rPr lang="en-US" sz="1800" dirty="0">
                <a:solidFill>
                  <a:srgbClr val="0000FF"/>
                </a:solidFill>
                <a:latin typeface="Lucida Console" pitchFamily="49" charset="0"/>
              </a:rPr>
              <a:t> Integer</a:t>
            </a:r>
            <a:r>
              <a:rPr lang="ru-RU" sz="1800" dirty="0">
                <a:solidFill>
                  <a:srgbClr val="0000FF"/>
                </a:solidFill>
                <a:latin typeface="Lucida Console" pitchFamily="49" charset="0"/>
              </a:rPr>
              <a:t>.</a:t>
            </a:r>
            <a:r>
              <a:rPr lang="en-US" sz="1800" dirty="0">
                <a:solidFill>
                  <a:srgbClr val="0000FF"/>
                </a:solidFill>
                <a:latin typeface="Lucida Console" pitchFamily="49" charset="0"/>
              </a:rPr>
              <a:t/>
            </a:r>
            <a:br>
              <a:rPr lang="en-US" sz="1800" dirty="0">
                <a:solidFill>
                  <a:srgbClr val="0000FF"/>
                </a:solidFill>
                <a:latin typeface="Lucida Console" pitchFamily="49" charset="0"/>
              </a:rPr>
            </a:br>
            <a:r>
              <a:rPr lang="en-US" sz="1800" dirty="0">
                <a:solidFill>
                  <a:srgbClr val="0000FF"/>
                </a:solidFill>
                <a:latin typeface="Lucida Console" pitchFamily="49" charset="0"/>
              </a:rPr>
              <a:t>    attr3 := attr3 + 5</a:t>
            </a:r>
            <a:br>
              <a:rPr lang="en-US" sz="1800" dirty="0">
                <a:solidFill>
                  <a:srgbClr val="0000FF"/>
                </a:solidFill>
                <a:latin typeface="Lucida Console" pitchFamily="49" charset="0"/>
              </a:rPr>
            </a:br>
            <a:r>
              <a:rPr lang="en-US" sz="1800" dirty="0">
                <a:solidFill>
                  <a:srgbClr val="0000FF"/>
                </a:solidFill>
                <a:latin typeface="Lucida Console" pitchFamily="49" charset="0"/>
              </a:rPr>
              <a:t>    attr1 := attr3</a:t>
            </a:r>
            <a:br>
              <a:rPr lang="en-US" sz="1800" dirty="0">
                <a:solidFill>
                  <a:srgbClr val="0000FF"/>
                </a:solidFill>
                <a:latin typeface="Lucida Console" pitchFamily="49" charset="0"/>
              </a:rPr>
            </a:br>
            <a:r>
              <a:rPr lang="en-US" sz="1800" b="1" dirty="0">
                <a:solidFill>
                  <a:srgbClr val="0000FF"/>
                </a:solidFill>
                <a:latin typeface="Lucida Console" pitchFamily="49" charset="0"/>
              </a:rPr>
              <a:t>end</a:t>
            </a:r>
            <a:endParaRPr lang="en-US" sz="1800" dirty="0">
              <a:solidFill>
                <a:srgbClr val="0000FF"/>
              </a:solidFill>
              <a:latin typeface="Lucida Console" pitchFamily="49" charset="0"/>
            </a:endParaRPr>
          </a:p>
          <a:p>
            <a:pPr marL="0" indent="0">
              <a:buNone/>
            </a:pPr>
            <a:r>
              <a:rPr lang="ru-RU" sz="1800" b="1" dirty="0">
                <a:solidFill>
                  <a:srgbClr val="0000FF"/>
                </a:solidFill>
                <a:latin typeface="Lucida Console" pitchFamily="49" charset="0"/>
              </a:rPr>
              <a:t>?</a:t>
            </a:r>
            <a:r>
              <a:rPr lang="en-US" sz="1800" dirty="0" err="1">
                <a:solidFill>
                  <a:srgbClr val="0000FF"/>
                </a:solidFill>
                <a:latin typeface="Lucida Console" pitchFamily="49" charset="0"/>
              </a:rPr>
              <a:t>attr</a:t>
            </a:r>
            <a:r>
              <a:rPr lang="ru-RU" sz="1800" dirty="0">
                <a:solidFill>
                  <a:srgbClr val="0000FF"/>
                </a:solidFill>
                <a:latin typeface="Lucida Console" pitchFamily="49" charset="0"/>
              </a:rPr>
              <a:t>3</a:t>
            </a:r>
            <a:r>
              <a:rPr lang="en-US" sz="1800" dirty="0">
                <a:solidFill>
                  <a:srgbClr val="0000FF"/>
                </a:solidFill>
                <a:latin typeface="Lucida Console" pitchFamily="49" charset="0"/>
              </a:rPr>
              <a:t> // </a:t>
            </a:r>
            <a:r>
              <a:rPr lang="ru-RU" sz="1800" dirty="0">
                <a:solidFill>
                  <a:srgbClr val="0000FF"/>
                </a:solidFill>
                <a:latin typeface="Lucida Console" pitchFamily="49" charset="0"/>
              </a:rPr>
              <a:t>Потеря значения</a:t>
            </a:r>
            <a:r>
              <a:rPr lang="en-US" sz="1800" dirty="0">
                <a:solidFill>
                  <a:srgbClr val="0000FF"/>
                </a:solidFill>
                <a:latin typeface="Lucida Console" pitchFamily="49" charset="0"/>
              </a:rPr>
              <a:t> </a:t>
            </a:r>
            <a:r>
              <a:rPr lang="ru-RU" sz="1800" dirty="0">
                <a:solidFill>
                  <a:srgbClr val="0000FF"/>
                </a:solidFill>
                <a:latin typeface="Lucida Console" pitchFamily="49" charset="0"/>
              </a:rPr>
              <a:t>и </a:t>
            </a:r>
            <a:r>
              <a:rPr lang="ru-RU" sz="1800" dirty="0" smtClean="0">
                <a:solidFill>
                  <a:srgbClr val="0000FF"/>
                </a:solidFill>
                <a:latin typeface="Lucida Console" pitchFamily="49" charset="0"/>
              </a:rPr>
              <a:t>типа</a:t>
            </a:r>
            <a:r>
              <a:rPr lang="ru-RU" sz="1800" dirty="0">
                <a:solidFill>
                  <a:srgbClr val="0000FF"/>
                </a:solidFill>
                <a:latin typeface="Lucida Console" pitchFamily="49" charset="0"/>
              </a:rPr>
              <a:t>!</a:t>
            </a:r>
            <a:endParaRPr lang="en-US" sz="1800" dirty="0">
              <a:solidFill>
                <a:srgbClr val="0000FF"/>
              </a:solidFill>
              <a:latin typeface="Lucida Console" pitchFamily="49" charset="0"/>
            </a:endParaRPr>
          </a:p>
        </p:txBody>
      </p:sp>
      <p:sp>
        <p:nvSpPr>
          <p:cNvPr id="4" name="TextBox 3"/>
          <p:cNvSpPr txBox="1">
            <a:spLocks noChangeArrowheads="1"/>
          </p:cNvSpPr>
          <p:nvPr/>
        </p:nvSpPr>
        <p:spPr bwMode="auto">
          <a:xfrm>
            <a:off x="7984842" y="5519057"/>
            <a:ext cx="1007666" cy="368300"/>
          </a:xfrm>
          <a:prstGeom prst="rect">
            <a:avLst/>
          </a:prstGeom>
          <a:noFill/>
          <a:ln w="9525">
            <a:noFill/>
            <a:miter lim="800000"/>
            <a:headEnd/>
            <a:tailEnd/>
          </a:ln>
        </p:spPr>
        <p:txBody>
          <a:bodyPr wrap="square">
            <a:spAutoFit/>
          </a:bodyPr>
          <a:lstStyle/>
          <a:p>
            <a:pPr algn="ctr"/>
            <a:r>
              <a:rPr lang="ru-RU" b="1" dirty="0">
                <a:solidFill>
                  <a:srgbClr val="FF9900"/>
                </a:solidFill>
                <a:latin typeface="Comic Sans MS" pitchFamily="66" charset="0"/>
              </a:rPr>
              <a:t>1</a:t>
            </a:r>
            <a:r>
              <a:rPr lang="en-US" b="1" dirty="0">
                <a:solidFill>
                  <a:srgbClr val="FF9900"/>
                </a:solidFill>
                <a:latin typeface="Comic Sans MS" pitchFamily="66" charset="0"/>
              </a:rPr>
              <a:t>2</a:t>
            </a:r>
            <a:endParaRPr lang="ru-RU" b="1" dirty="0">
              <a:solidFill>
                <a:srgbClr val="FF9900"/>
              </a:solidFill>
              <a:latin typeface="Comic Sans MS" pitchFamily="66" charset="0"/>
            </a:endParaRPr>
          </a:p>
        </p:txBody>
      </p:sp>
    </p:spTree>
    <p:extLst>
      <p:ext uri="{BB962C8B-B14F-4D97-AF65-F5344CB8AC3E}">
        <p14:creationId xmlns:p14="http://schemas.microsoft.com/office/powerpoint/2010/main" val="3900536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3376612" cy="768350"/>
          </a:xfrm>
        </p:spPr>
        <p:txBody>
          <a:bodyPr>
            <a:normAutofit/>
          </a:bodyPr>
          <a:lstStyle/>
          <a:p>
            <a:r>
              <a:rPr lang="en-US" b="1" dirty="0" smtClean="0">
                <a:solidFill>
                  <a:srgbClr val="CC6600"/>
                </a:solidFill>
                <a:latin typeface="Comic Sans MS" pitchFamily="66" charset="0"/>
              </a:rPr>
              <a:t>Summary</a:t>
            </a:r>
            <a:endParaRPr lang="en-US" b="1" dirty="0">
              <a:solidFill>
                <a:srgbClr val="CC6600"/>
              </a:solidFill>
              <a:latin typeface="Comic Sans MS" pitchFamily="66" charset="0"/>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81542387"/>
              </p:ext>
            </p:extLst>
          </p:nvPr>
        </p:nvGraphicFramePr>
        <p:xfrm>
          <a:off x="285750" y="1295400"/>
          <a:ext cx="8591551" cy="4591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a:spLocks noChangeArrowheads="1"/>
          </p:cNvSpPr>
          <p:nvPr/>
        </p:nvSpPr>
        <p:spPr bwMode="auto">
          <a:xfrm>
            <a:off x="8463814" y="5504543"/>
            <a:ext cx="593101" cy="368300"/>
          </a:xfrm>
          <a:prstGeom prst="rect">
            <a:avLst/>
          </a:prstGeom>
          <a:noFill/>
          <a:ln w="9525">
            <a:noFill/>
            <a:miter lim="800000"/>
            <a:headEnd/>
            <a:tailEnd/>
          </a:ln>
        </p:spPr>
        <p:txBody>
          <a:bodyPr wrap="square">
            <a:spAutoFit/>
          </a:bodyPr>
          <a:lstStyle/>
          <a:p>
            <a:pPr algn="ctr"/>
            <a:r>
              <a:rPr lang="ru-RU" b="1" dirty="0">
                <a:solidFill>
                  <a:srgbClr val="FF9900"/>
                </a:solidFill>
                <a:latin typeface="Comic Sans MS" pitchFamily="66" charset="0"/>
              </a:rPr>
              <a:t>13</a:t>
            </a:r>
          </a:p>
        </p:txBody>
      </p:sp>
      <p:sp>
        <p:nvSpPr>
          <p:cNvPr id="3" name="TextBox 2"/>
          <p:cNvSpPr txBox="1"/>
          <p:nvPr/>
        </p:nvSpPr>
        <p:spPr>
          <a:xfrm>
            <a:off x="761999" y="6000234"/>
            <a:ext cx="8115301" cy="769441"/>
          </a:xfrm>
          <a:prstGeom prst="rect">
            <a:avLst/>
          </a:prstGeom>
          <a:noFill/>
        </p:spPr>
        <p:txBody>
          <a:bodyPr wrap="square" rtlCol="0">
            <a:spAutoFit/>
          </a:bodyPr>
          <a:lstStyle/>
          <a:p>
            <a:r>
              <a:rPr lang="en-US" sz="4400" b="1" dirty="0">
                <a:solidFill>
                  <a:srgbClr val="CC6600"/>
                </a:solidFill>
                <a:latin typeface="Comic Sans MS" pitchFamily="66" charset="0"/>
                <a:ea typeface="+mj-ea"/>
                <a:cs typeface="+mj-cs"/>
              </a:rPr>
              <a:t>THANK </a:t>
            </a:r>
            <a:r>
              <a:rPr lang="en-US" sz="4400" b="1" dirty="0" smtClean="0">
                <a:solidFill>
                  <a:srgbClr val="CC6600"/>
                </a:solidFill>
                <a:latin typeface="Comic Sans MS" pitchFamily="66" charset="0"/>
                <a:ea typeface="+mj-ea"/>
                <a:cs typeface="+mj-cs"/>
              </a:rPr>
              <a:t>YOU VERY MUCH!!!</a:t>
            </a:r>
            <a:endParaRPr lang="ru-RU" dirty="0"/>
          </a:p>
        </p:txBody>
      </p:sp>
    </p:spTree>
    <p:extLst>
      <p:ext uri="{BB962C8B-B14F-4D97-AF65-F5344CB8AC3E}">
        <p14:creationId xmlns:p14="http://schemas.microsoft.com/office/powerpoint/2010/main" val="2598132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3376612" cy="768350"/>
          </a:xfrm>
        </p:spPr>
        <p:txBody>
          <a:bodyPr>
            <a:normAutofit fontScale="90000"/>
          </a:bodyPr>
          <a:lstStyle/>
          <a:p>
            <a:r>
              <a:rPr lang="en-US" b="1" dirty="0" smtClean="0">
                <a:solidFill>
                  <a:srgbClr val="CC6600"/>
                </a:solidFill>
                <a:latin typeface="Comic Sans MS" pitchFamily="66" charset="0"/>
              </a:rPr>
              <a:t>Conformance</a:t>
            </a:r>
            <a:endParaRPr lang="en-US" b="1" dirty="0">
              <a:solidFill>
                <a:srgbClr val="CC6600"/>
              </a:solidFill>
              <a:latin typeface="Comic Sans MS" pitchFamily="66" charset="0"/>
            </a:endParaRPr>
          </a:p>
        </p:txBody>
      </p:sp>
      <p:sp>
        <p:nvSpPr>
          <p:cNvPr id="5" name="TextBox 4"/>
          <p:cNvSpPr txBox="1">
            <a:spLocks noChangeArrowheads="1"/>
          </p:cNvSpPr>
          <p:nvPr/>
        </p:nvSpPr>
        <p:spPr bwMode="auto">
          <a:xfrm>
            <a:off x="8463814" y="5504543"/>
            <a:ext cx="593101" cy="368300"/>
          </a:xfrm>
          <a:prstGeom prst="rect">
            <a:avLst/>
          </a:prstGeom>
          <a:noFill/>
          <a:ln w="9525">
            <a:noFill/>
            <a:miter lim="800000"/>
            <a:headEnd/>
            <a:tailEnd/>
          </a:ln>
        </p:spPr>
        <p:txBody>
          <a:bodyPr wrap="square">
            <a:spAutoFit/>
          </a:bodyPr>
          <a:lstStyle/>
          <a:p>
            <a:pPr algn="ctr"/>
            <a:r>
              <a:rPr lang="ru-RU" b="1" dirty="0">
                <a:solidFill>
                  <a:srgbClr val="FF9900"/>
                </a:solidFill>
                <a:latin typeface="Comic Sans MS" pitchFamily="66" charset="0"/>
              </a:rPr>
              <a:t>13</a:t>
            </a:r>
          </a:p>
        </p:txBody>
      </p:sp>
      <p:sp>
        <p:nvSpPr>
          <p:cNvPr id="6" name="Объект 5"/>
          <p:cNvSpPr>
            <a:spLocks noGrp="1"/>
          </p:cNvSpPr>
          <p:nvPr>
            <p:ph idx="1"/>
          </p:nvPr>
        </p:nvSpPr>
        <p:spPr>
          <a:xfrm>
            <a:off x="234214" y="963044"/>
            <a:ext cx="3804386" cy="5590156"/>
          </a:xfrm>
        </p:spPr>
        <p:txBody>
          <a:bodyPr>
            <a:normAutofit fontScale="92500" lnSpcReduction="10000"/>
          </a:bodyPr>
          <a:lstStyle/>
          <a:p>
            <a:pPr marL="514350" indent="-514350">
              <a:buFont typeface="+mj-lt"/>
              <a:buAutoNum type="arabicPeriod"/>
            </a:pPr>
            <a:r>
              <a:rPr lang="en-US" dirty="0" smtClean="0"/>
              <a:t>Unit A conform to unit B if there is a path in inheritance graph from A to B.</a:t>
            </a:r>
          </a:p>
          <a:p>
            <a:pPr marL="514350" indent="-514350">
              <a:buFont typeface="+mj-lt"/>
              <a:buAutoNum type="arabicPeriod"/>
            </a:pPr>
            <a:r>
              <a:rPr lang="en-US" dirty="0" smtClean="0"/>
              <a:t>Signature foo conforms to signature goo if every type of signature foo conforms to corresponding type of signature goo.</a:t>
            </a:r>
            <a:endParaRPr lang="en-US" dirty="0"/>
          </a:p>
        </p:txBody>
      </p:sp>
      <p:sp>
        <p:nvSpPr>
          <p:cNvPr id="7" name="Овал 6"/>
          <p:cNvSpPr/>
          <p:nvPr/>
        </p:nvSpPr>
        <p:spPr>
          <a:xfrm>
            <a:off x="4724400" y="10668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8" name="Овал 7"/>
          <p:cNvSpPr/>
          <p:nvPr/>
        </p:nvSpPr>
        <p:spPr>
          <a:xfrm>
            <a:off x="4724400" y="23622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9" name="Прямая со стрелкой 8"/>
          <p:cNvCxnSpPr>
            <a:stCxn id="8" idx="0"/>
            <a:endCxn id="7" idx="4"/>
          </p:cNvCxnSpPr>
          <p:nvPr/>
        </p:nvCxnSpPr>
        <p:spPr>
          <a:xfrm flipV="1">
            <a:off x="5176838" y="1533525"/>
            <a:ext cx="0" cy="828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19800" y="1066800"/>
            <a:ext cx="3037115" cy="1754326"/>
          </a:xfrm>
          <a:prstGeom prst="rect">
            <a:avLst/>
          </a:prstGeom>
          <a:noFill/>
        </p:spPr>
        <p:txBody>
          <a:bodyPr wrap="square" rtlCol="0">
            <a:spAutoFit/>
          </a:bodyPr>
          <a:lstStyle/>
          <a:p>
            <a:r>
              <a:rPr lang="en-US" b="1" dirty="0">
                <a:solidFill>
                  <a:srgbClr val="0000FF"/>
                </a:solidFill>
                <a:latin typeface="Lucida Console" pitchFamily="49" charset="0"/>
              </a:rPr>
              <a:t>u</a:t>
            </a:r>
            <a:r>
              <a:rPr lang="en-US" b="1" dirty="0">
                <a:solidFill>
                  <a:srgbClr val="0000FF"/>
                </a:solidFill>
                <a:latin typeface="Lucida Console" pitchFamily="49" charset="0"/>
              </a:rPr>
              <a:t>nit</a:t>
            </a:r>
            <a:r>
              <a:rPr lang="en-US" dirty="0">
                <a:solidFill>
                  <a:srgbClr val="0000FF"/>
                </a:solidFill>
                <a:latin typeface="Lucida Console" pitchFamily="49" charset="0"/>
              </a:rPr>
              <a:t> B</a:t>
            </a:r>
          </a:p>
          <a:p>
            <a:r>
              <a:rPr lang="en-US" b="1" dirty="0">
                <a:solidFill>
                  <a:srgbClr val="0000FF"/>
                </a:solidFill>
                <a:latin typeface="Lucida Console" pitchFamily="49" charset="0"/>
              </a:rPr>
              <a:t>e</a:t>
            </a:r>
            <a:r>
              <a:rPr lang="en-US" b="1" dirty="0" smtClean="0">
                <a:solidFill>
                  <a:srgbClr val="0000FF"/>
                </a:solidFill>
                <a:latin typeface="Lucida Console" pitchFamily="49" charset="0"/>
              </a:rPr>
              <a:t>nd</a:t>
            </a:r>
          </a:p>
          <a:p>
            <a:endParaRPr lang="en-US" dirty="0" smtClean="0">
              <a:solidFill>
                <a:srgbClr val="0000FF"/>
              </a:solidFill>
              <a:latin typeface="Lucida Console" pitchFamily="49" charset="0"/>
            </a:endParaRPr>
          </a:p>
          <a:p>
            <a:endParaRPr lang="en-US" dirty="0">
              <a:solidFill>
                <a:srgbClr val="0000FF"/>
              </a:solidFill>
              <a:latin typeface="Lucida Console" pitchFamily="49" charset="0"/>
            </a:endParaRPr>
          </a:p>
          <a:p>
            <a:r>
              <a:rPr lang="en-US" b="1" dirty="0" smtClean="0">
                <a:solidFill>
                  <a:srgbClr val="0000FF"/>
                </a:solidFill>
                <a:latin typeface="Lucida Console" pitchFamily="49" charset="0"/>
              </a:rPr>
              <a:t>unit</a:t>
            </a:r>
            <a:r>
              <a:rPr lang="en-US" dirty="0" smtClean="0">
                <a:solidFill>
                  <a:srgbClr val="0000FF"/>
                </a:solidFill>
                <a:latin typeface="Lucida Console" pitchFamily="49" charset="0"/>
              </a:rPr>
              <a:t> A </a:t>
            </a:r>
            <a:r>
              <a:rPr lang="en-US" b="1" dirty="0" smtClean="0">
                <a:solidFill>
                  <a:srgbClr val="0000FF"/>
                </a:solidFill>
                <a:latin typeface="Lucida Console" pitchFamily="49" charset="0"/>
              </a:rPr>
              <a:t>extend</a:t>
            </a:r>
            <a:r>
              <a:rPr lang="en-US" dirty="0" smtClean="0">
                <a:solidFill>
                  <a:srgbClr val="0000FF"/>
                </a:solidFill>
                <a:latin typeface="Lucida Console" pitchFamily="49" charset="0"/>
              </a:rPr>
              <a:t> B</a:t>
            </a:r>
          </a:p>
          <a:p>
            <a:r>
              <a:rPr lang="en-US" b="1" dirty="0" smtClean="0">
                <a:solidFill>
                  <a:srgbClr val="0000FF"/>
                </a:solidFill>
                <a:latin typeface="Lucida Console" pitchFamily="49" charset="0"/>
              </a:rPr>
              <a:t>end</a:t>
            </a:r>
            <a:endParaRPr lang="en-US" b="1" dirty="0">
              <a:solidFill>
                <a:srgbClr val="0000FF"/>
              </a:solidFill>
              <a:latin typeface="Lucida Console" pitchFamily="49" charset="0"/>
            </a:endParaRPr>
          </a:p>
        </p:txBody>
      </p:sp>
      <p:sp>
        <p:nvSpPr>
          <p:cNvPr id="14" name="TextBox 13"/>
          <p:cNvSpPr txBox="1"/>
          <p:nvPr/>
        </p:nvSpPr>
        <p:spPr>
          <a:xfrm>
            <a:off x="4533054" y="3352800"/>
            <a:ext cx="3620346" cy="1754326"/>
          </a:xfrm>
          <a:prstGeom prst="rect">
            <a:avLst/>
          </a:prstGeom>
          <a:noFill/>
        </p:spPr>
        <p:txBody>
          <a:bodyPr wrap="square" rtlCol="0">
            <a:spAutoFit/>
          </a:bodyPr>
          <a:lstStyle/>
          <a:p>
            <a:r>
              <a:rPr lang="en-US" dirty="0" smtClean="0">
                <a:solidFill>
                  <a:srgbClr val="0000FF"/>
                </a:solidFill>
                <a:latin typeface="Lucida Console" pitchFamily="49" charset="0"/>
              </a:rPr>
              <a:t>goo (T</a:t>
            </a:r>
            <a:r>
              <a:rPr lang="en-US" baseline="-25000" dirty="0" smtClean="0">
                <a:solidFill>
                  <a:srgbClr val="0000FF"/>
                </a:solidFill>
                <a:latin typeface="Lucida Console" pitchFamily="49" charset="0"/>
              </a:rPr>
              <a:t>1</a:t>
            </a:r>
            <a:r>
              <a:rPr lang="en-US" dirty="0" smtClean="0">
                <a:solidFill>
                  <a:srgbClr val="0000FF"/>
                </a:solidFill>
                <a:latin typeface="Lucida Console" pitchFamily="49" charset="0"/>
              </a:rPr>
              <a:t>, T</a:t>
            </a:r>
            <a:r>
              <a:rPr lang="en-US" baseline="-25000" dirty="0">
                <a:solidFill>
                  <a:srgbClr val="0000FF"/>
                </a:solidFill>
                <a:latin typeface="Lucida Console" pitchFamily="49" charset="0"/>
              </a:rPr>
              <a:t>2</a:t>
            </a:r>
            <a:r>
              <a:rPr lang="en-US" dirty="0" smtClean="0">
                <a:solidFill>
                  <a:srgbClr val="0000FF"/>
                </a:solidFill>
                <a:latin typeface="Lucida Console" pitchFamily="49" charset="0"/>
              </a:rPr>
              <a:t>, … </a:t>
            </a:r>
            <a:r>
              <a:rPr lang="en-US" dirty="0" err="1" smtClean="0">
                <a:solidFill>
                  <a:srgbClr val="0000FF"/>
                </a:solidFill>
                <a:latin typeface="Lucida Console" pitchFamily="49" charset="0"/>
              </a:rPr>
              <a:t>T</a:t>
            </a:r>
            <a:r>
              <a:rPr lang="en-US" baseline="-25000" dirty="0" err="1">
                <a:solidFill>
                  <a:srgbClr val="0000FF"/>
                </a:solidFill>
                <a:latin typeface="Lucida Console" pitchFamily="49" charset="0"/>
              </a:rPr>
              <a:t>n</a:t>
            </a:r>
            <a:r>
              <a:rPr lang="en-US" dirty="0" smtClean="0">
                <a:solidFill>
                  <a:srgbClr val="0000FF"/>
                </a:solidFill>
                <a:latin typeface="Lucida Console" pitchFamily="49" charset="0"/>
              </a:rPr>
              <a:t>)</a:t>
            </a:r>
          </a:p>
          <a:p>
            <a:endParaRPr lang="en-US" dirty="0">
              <a:solidFill>
                <a:srgbClr val="0000FF"/>
              </a:solidFill>
              <a:latin typeface="Lucida Console" pitchFamily="49" charset="0"/>
            </a:endParaRPr>
          </a:p>
          <a:p>
            <a:r>
              <a:rPr lang="en-US" dirty="0">
                <a:solidFill>
                  <a:srgbClr val="0000FF"/>
                </a:solidFill>
                <a:latin typeface="Lucida Console" pitchFamily="49" charset="0"/>
              </a:rPr>
              <a:t>f</a:t>
            </a:r>
            <a:r>
              <a:rPr lang="en-US" dirty="0" smtClean="0">
                <a:solidFill>
                  <a:srgbClr val="0000FF"/>
                </a:solidFill>
                <a:latin typeface="Lucida Console" pitchFamily="49" charset="0"/>
              </a:rPr>
              <a:t>oo (U</a:t>
            </a:r>
            <a:r>
              <a:rPr lang="en-US" baseline="-25000" dirty="0">
                <a:solidFill>
                  <a:srgbClr val="0000FF"/>
                </a:solidFill>
                <a:latin typeface="Lucida Console" pitchFamily="49" charset="0"/>
              </a:rPr>
              <a:t>1</a:t>
            </a:r>
            <a:r>
              <a:rPr lang="en-US" dirty="0" smtClean="0">
                <a:solidFill>
                  <a:srgbClr val="0000FF"/>
                </a:solidFill>
                <a:latin typeface="Lucida Console" pitchFamily="49" charset="0"/>
              </a:rPr>
              <a:t>, U</a:t>
            </a:r>
            <a:r>
              <a:rPr lang="en-US" baseline="-25000" dirty="0">
                <a:solidFill>
                  <a:srgbClr val="0000FF"/>
                </a:solidFill>
                <a:latin typeface="Lucida Console" pitchFamily="49" charset="0"/>
              </a:rPr>
              <a:t>2</a:t>
            </a:r>
            <a:r>
              <a:rPr lang="en-US" dirty="0" smtClean="0">
                <a:solidFill>
                  <a:srgbClr val="0000FF"/>
                </a:solidFill>
                <a:latin typeface="Lucida Console" pitchFamily="49" charset="0"/>
              </a:rPr>
              <a:t>, … U</a:t>
            </a:r>
            <a:r>
              <a:rPr lang="en-US" baseline="-25000" dirty="0">
                <a:solidFill>
                  <a:srgbClr val="0000FF"/>
                </a:solidFill>
                <a:latin typeface="Lucida Console" pitchFamily="49" charset="0"/>
              </a:rPr>
              <a:t>n</a:t>
            </a:r>
            <a:r>
              <a:rPr lang="en-US" dirty="0" smtClean="0">
                <a:solidFill>
                  <a:srgbClr val="0000FF"/>
                </a:solidFill>
                <a:latin typeface="Lucida Console" pitchFamily="49" charset="0"/>
              </a:rPr>
              <a:t>)</a:t>
            </a:r>
          </a:p>
          <a:p>
            <a:endParaRPr lang="en-US" dirty="0">
              <a:solidFill>
                <a:srgbClr val="0000FF"/>
              </a:solidFill>
              <a:latin typeface="Lucida Console" pitchFamily="49" charset="0"/>
            </a:endParaRPr>
          </a:p>
          <a:p>
            <a:r>
              <a:rPr lang="en-US" dirty="0">
                <a:solidFill>
                  <a:srgbClr val="0000FF"/>
                </a:solidFill>
                <a:latin typeface="Lucida Console" pitchFamily="49" charset="0"/>
              </a:rPr>
              <a:t>i</a:t>
            </a:r>
            <a:r>
              <a:rPr lang="en-US" dirty="0" smtClean="0">
                <a:solidFill>
                  <a:srgbClr val="0000FF"/>
                </a:solidFill>
                <a:latin typeface="Lucida Console" pitchFamily="49" charset="0"/>
              </a:rPr>
              <a:t>f for </a:t>
            </a:r>
            <a:r>
              <a:rPr lang="en-US" baseline="-25000" dirty="0" err="1">
                <a:solidFill>
                  <a:srgbClr val="0000FF"/>
                </a:solidFill>
                <a:latin typeface="Lucida Console" pitchFamily="49" charset="0"/>
              </a:rPr>
              <a:t>i</a:t>
            </a:r>
            <a:r>
              <a:rPr lang="en-US" dirty="0" smtClean="0">
                <a:solidFill>
                  <a:srgbClr val="0000FF"/>
                </a:solidFill>
                <a:latin typeface="Lucida Console" pitchFamily="49" charset="0"/>
              </a:rPr>
              <a:t> in </a:t>
            </a:r>
            <a:r>
              <a:rPr lang="en-US" baseline="-25000" dirty="0">
                <a:solidFill>
                  <a:srgbClr val="0000FF"/>
                </a:solidFill>
                <a:latin typeface="Lucida Console" pitchFamily="49" charset="0"/>
              </a:rPr>
              <a:t>1</a:t>
            </a:r>
            <a:r>
              <a:rPr lang="en-US" dirty="0" smtClean="0">
                <a:solidFill>
                  <a:srgbClr val="0000FF"/>
                </a:solidFill>
                <a:latin typeface="Lucida Console" pitchFamily="49" charset="0"/>
              </a:rPr>
              <a:t> .. </a:t>
            </a:r>
            <a:r>
              <a:rPr lang="en-US" baseline="-25000" dirty="0" smtClean="0">
                <a:solidFill>
                  <a:srgbClr val="0000FF"/>
                </a:solidFill>
                <a:latin typeface="Lucida Console" pitchFamily="49" charset="0"/>
              </a:rPr>
              <a:t>N</a:t>
            </a:r>
          </a:p>
          <a:p>
            <a:r>
              <a:rPr lang="en-US" baseline="-25000" dirty="0">
                <a:solidFill>
                  <a:srgbClr val="0000FF"/>
                </a:solidFill>
                <a:latin typeface="Lucida Console" pitchFamily="49" charset="0"/>
              </a:rPr>
              <a:t>	</a:t>
            </a:r>
            <a:r>
              <a:rPr lang="en-US" dirty="0" err="1" smtClean="0">
                <a:solidFill>
                  <a:srgbClr val="0000FF"/>
                </a:solidFill>
                <a:latin typeface="Lucida Console" pitchFamily="49" charset="0"/>
              </a:rPr>
              <a:t>U</a:t>
            </a:r>
            <a:r>
              <a:rPr lang="en-US" baseline="-25000" dirty="0" err="1">
                <a:solidFill>
                  <a:srgbClr val="0000FF"/>
                </a:solidFill>
                <a:latin typeface="Lucida Console" pitchFamily="49" charset="0"/>
              </a:rPr>
              <a:t>i</a:t>
            </a:r>
            <a:r>
              <a:rPr lang="en-US" dirty="0" smtClean="0">
                <a:solidFill>
                  <a:srgbClr val="0000FF"/>
                </a:solidFill>
                <a:latin typeface="Lucida Console" pitchFamily="49" charset="0"/>
              </a:rPr>
              <a:t> conforms to </a:t>
            </a:r>
            <a:r>
              <a:rPr lang="en-US" dirty="0" err="1" smtClean="0">
                <a:solidFill>
                  <a:srgbClr val="0000FF"/>
                </a:solidFill>
                <a:latin typeface="Lucida Console" pitchFamily="49" charset="0"/>
              </a:rPr>
              <a:t>T</a:t>
            </a:r>
            <a:r>
              <a:rPr lang="en-US" baseline="-25000" dirty="0" err="1">
                <a:solidFill>
                  <a:srgbClr val="0000FF"/>
                </a:solidFill>
                <a:latin typeface="Lucida Console" pitchFamily="49" charset="0"/>
              </a:rPr>
              <a:t>i</a:t>
            </a:r>
            <a:endParaRPr lang="en-US" baseline="-25000" dirty="0">
              <a:solidFill>
                <a:srgbClr val="0000FF"/>
              </a:solidFill>
              <a:latin typeface="Lucida Console" pitchFamily="49" charset="0"/>
            </a:endParaRPr>
          </a:p>
        </p:txBody>
      </p:sp>
      <p:cxnSp>
        <p:nvCxnSpPr>
          <p:cNvPr id="15" name="Прямая со стрелкой 14"/>
          <p:cNvCxnSpPr/>
          <p:nvPr/>
        </p:nvCxnSpPr>
        <p:spPr>
          <a:xfrm flipV="1">
            <a:off x="5486400" y="3657600"/>
            <a:ext cx="0" cy="3714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158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1905000"/>
            <a:ext cx="7924800" cy="1800493"/>
          </a:xfrm>
          <a:prstGeom prst="rect">
            <a:avLst/>
          </a:prstGeom>
          <a:noFill/>
        </p:spPr>
        <p:txBody>
          <a:bodyPr wrap="square" lIns="0" tIns="0" rtlCol="0">
            <a:spAutoFit/>
          </a:bodyPr>
          <a:lstStyle/>
          <a:p>
            <a:r>
              <a:rPr lang="en-US" sz="4400" b="1" dirty="0" smtClean="0">
                <a:solidFill>
                  <a:srgbClr val="FF0000"/>
                </a:solidFill>
                <a:latin typeface="Malgun Gothic" pitchFamily="34" charset="-127"/>
                <a:ea typeface="Malgun Gothic" pitchFamily="34" charset="-127"/>
                <a:cs typeface="Arial" pitchFamily="34" charset="0"/>
              </a:rPr>
              <a:t>We </a:t>
            </a:r>
            <a:r>
              <a:rPr lang="en-US" sz="4400" b="1" i="1" dirty="0" smtClean="0">
                <a:solidFill>
                  <a:srgbClr val="FF0000"/>
                </a:solidFill>
                <a:latin typeface="Malgun Gothic" pitchFamily="34" charset="-127"/>
                <a:ea typeface="Malgun Gothic" pitchFamily="34" charset="-127"/>
                <a:cs typeface="Arial" pitchFamily="34" charset="0"/>
              </a:rPr>
              <a:t>can</a:t>
            </a:r>
            <a:r>
              <a:rPr lang="en-US" sz="4400" b="1" dirty="0" smtClean="0">
                <a:solidFill>
                  <a:srgbClr val="FF0000"/>
                </a:solidFill>
                <a:latin typeface="Malgun Gothic" pitchFamily="34" charset="-127"/>
                <a:ea typeface="Malgun Gothic" pitchFamily="34" charset="-127"/>
                <a:cs typeface="Arial" pitchFamily="34" charset="0"/>
              </a:rPr>
              <a:t> –</a:t>
            </a:r>
            <a:r>
              <a:rPr lang="ru-RU" sz="4400" b="1" dirty="0" smtClean="0">
                <a:solidFill>
                  <a:srgbClr val="FF0000"/>
                </a:solidFill>
                <a:latin typeface="Malgun Gothic" pitchFamily="34" charset="-127"/>
                <a:ea typeface="Malgun Gothic" pitchFamily="34" charset="-127"/>
                <a:cs typeface="Arial" pitchFamily="34" charset="0"/>
              </a:rPr>
              <a:t> </a:t>
            </a:r>
            <a:r>
              <a:rPr lang="en-US" sz="4400" b="1" dirty="0" smtClean="0">
                <a:solidFill>
                  <a:srgbClr val="FF0000"/>
                </a:solidFill>
                <a:latin typeface="Malgun Gothic" pitchFamily="34" charset="-127"/>
                <a:ea typeface="Malgun Gothic" pitchFamily="34" charset="-127"/>
                <a:cs typeface="Arial" pitchFamily="34" charset="0"/>
              </a:rPr>
              <a:t>therefore we </a:t>
            </a:r>
            <a:r>
              <a:rPr lang="en-US" sz="4400" b="1" i="1" dirty="0" smtClean="0">
                <a:solidFill>
                  <a:srgbClr val="FF0000"/>
                </a:solidFill>
                <a:latin typeface="Malgun Gothic" pitchFamily="34" charset="-127"/>
                <a:ea typeface="Malgun Gothic" pitchFamily="34" charset="-127"/>
                <a:cs typeface="Arial" pitchFamily="34" charset="0"/>
              </a:rPr>
              <a:t>must</a:t>
            </a:r>
            <a:endParaRPr lang="ru-RU" sz="4400" b="1" i="1" dirty="0" smtClean="0">
              <a:solidFill>
                <a:srgbClr val="FF0000"/>
              </a:solidFill>
              <a:latin typeface="Malgun Gothic" pitchFamily="34" charset="-127"/>
              <a:ea typeface="Malgun Gothic" pitchFamily="34" charset="-127"/>
              <a:cs typeface="Arial" pitchFamily="34" charset="0"/>
            </a:endParaRPr>
          </a:p>
          <a:p>
            <a:pPr algn="ctr"/>
            <a:endParaRPr lang="ru-RU" sz="4400" b="1" i="1" dirty="0" smtClean="0">
              <a:solidFill>
                <a:srgbClr val="FF0000"/>
              </a:solidFill>
              <a:latin typeface="Malgun Gothic" pitchFamily="34" charset="-127"/>
              <a:ea typeface="Malgun Gothic" pitchFamily="34" charset="-127"/>
              <a:cs typeface="Arial" pitchFamily="34" charset="0"/>
            </a:endParaRPr>
          </a:p>
          <a:p>
            <a:pPr algn="ctr"/>
            <a:r>
              <a:rPr lang="en-US" sz="2600" dirty="0" smtClean="0">
                <a:latin typeface="Malgun Gothic" pitchFamily="34" charset="-127"/>
                <a:ea typeface="Malgun Gothic" pitchFamily="34" charset="-127"/>
                <a:cs typeface="Arial" pitchFamily="34" charset="0"/>
              </a:rPr>
              <a:t>© Prof </a:t>
            </a:r>
            <a:r>
              <a:rPr lang="en-US" sz="2600" dirty="0" err="1" smtClean="0">
                <a:latin typeface="Malgun Gothic" pitchFamily="34" charset="-127"/>
                <a:ea typeface="Malgun Gothic" pitchFamily="34" charset="-127"/>
                <a:cs typeface="Arial" pitchFamily="34" charset="0"/>
              </a:rPr>
              <a:t>Jürg</a:t>
            </a:r>
            <a:r>
              <a:rPr lang="en-US" sz="2600" dirty="0" smtClean="0">
                <a:latin typeface="Malgun Gothic" pitchFamily="34" charset="-127"/>
                <a:ea typeface="Malgun Gothic" pitchFamily="34" charset="-127"/>
                <a:cs typeface="Arial" pitchFamily="34" charset="0"/>
              </a:rPr>
              <a:t> Gutknecht, ETH Zürich</a:t>
            </a:r>
            <a:endParaRPr lang="ru-RU" sz="2600" dirty="0" smtClean="0">
              <a:latin typeface="Malgun Gothic" pitchFamily="34" charset="-127"/>
              <a:ea typeface="Malgun Gothic" pitchFamily="34" charset="-127"/>
              <a:cs typeface="Arial" pitchFamily="34" charset="0"/>
            </a:endParaRPr>
          </a:p>
        </p:txBody>
      </p:sp>
      <p:sp>
        <p:nvSpPr>
          <p:cNvPr id="3" name="TextBox 2"/>
          <p:cNvSpPr txBox="1"/>
          <p:nvPr/>
        </p:nvSpPr>
        <p:spPr>
          <a:xfrm>
            <a:off x="8610600" y="6457890"/>
            <a:ext cx="496349" cy="400110"/>
          </a:xfrm>
          <a:prstGeom prst="rect">
            <a:avLst/>
          </a:prstGeom>
          <a:noFill/>
        </p:spPr>
        <p:txBody>
          <a:bodyPr wrap="square" rtlCol="0">
            <a:spAutoFit/>
          </a:bodyPr>
          <a:lstStyle/>
          <a:p>
            <a:r>
              <a:rPr lang="en-US" sz="2000" b="1" dirty="0" smtClean="0">
                <a:solidFill>
                  <a:srgbClr val="7030A0"/>
                </a:solidFill>
                <a:latin typeface="Comic Sans MS" panose="030F0702030302020204" pitchFamily="66" charset="0"/>
              </a:rPr>
              <a:t>9</a:t>
            </a:r>
            <a:endParaRPr lang="ru-RU" sz="2000" b="1" dirty="0">
              <a:solidFill>
                <a:srgbClr val="7030A0"/>
              </a:solidFill>
              <a:latin typeface="Comic Sans MS" panose="030F0702030302020204" pitchFamily="66" charset="0"/>
            </a:endParaRPr>
          </a:p>
        </p:txBody>
      </p:sp>
    </p:spTree>
    <p:extLst>
      <p:ext uri="{BB962C8B-B14F-4D97-AF65-F5344CB8AC3E}">
        <p14:creationId xmlns:p14="http://schemas.microsoft.com/office/powerpoint/2010/main" val="3163395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255408"/>
            <a:ext cx="9236467" cy="6602592"/>
          </a:xfrm>
        </p:spPr>
        <p:txBody>
          <a:bodyPr>
            <a:normAutofit fontScale="92500" lnSpcReduction="10000"/>
          </a:bodyPr>
          <a:lstStyle/>
          <a:p>
            <a:pPr eaLnBrk="0"/>
            <a:r>
              <a:rPr lang="en-US" sz="2000" dirty="0" smtClean="0">
                <a:hlinkClick r:id="rId3" action="ppaction://hlinksldjump"/>
              </a:rPr>
              <a:t>Program structure and components</a:t>
            </a:r>
            <a:endParaRPr lang="en-US" sz="2000" dirty="0" smtClean="0"/>
          </a:p>
          <a:p>
            <a:pPr eaLnBrk="0"/>
            <a:r>
              <a:rPr lang="en-US" sz="2000" dirty="0" smtClean="0">
                <a:hlinkClick r:id="rId4" action="ppaction://hlinksldjump"/>
              </a:rPr>
              <a:t>Units</a:t>
            </a:r>
            <a:endParaRPr lang="en-US" sz="2000" dirty="0" smtClean="0"/>
          </a:p>
          <a:p>
            <a:pPr eaLnBrk="0"/>
            <a:r>
              <a:rPr lang="en-US" sz="2000" dirty="0" smtClean="0">
                <a:hlinkClick r:id="rId3" action="ppaction://hlinksldjump"/>
              </a:rPr>
              <a:t>Compilation</a:t>
            </a:r>
            <a:endParaRPr lang="en-US" sz="2000" dirty="0" smtClean="0"/>
          </a:p>
          <a:p>
            <a:pPr eaLnBrk="0"/>
            <a:r>
              <a:rPr lang="en-US" altLang="en-US" sz="2000" dirty="0">
                <a:hlinkClick r:id="rId5" action="ppaction://hlinksldjump"/>
              </a:rPr>
              <a:t>Relations between </a:t>
            </a:r>
            <a:r>
              <a:rPr lang="en-US" altLang="en-US" sz="2000" dirty="0" smtClean="0">
                <a:hlinkClick r:id="rId5" action="ppaction://hlinksldjump"/>
              </a:rPr>
              <a:t>units – inheritance with overloading and overriding</a:t>
            </a:r>
            <a:endParaRPr lang="en-US" altLang="en-US" sz="2000" dirty="0" smtClean="0"/>
          </a:p>
          <a:p>
            <a:pPr eaLnBrk="0"/>
            <a:r>
              <a:rPr lang="en-US" altLang="en-US" sz="2000" dirty="0">
                <a:hlinkClick r:id="rId6" action="ppaction://hlinksldjump"/>
              </a:rPr>
              <a:t>Abstract </a:t>
            </a:r>
            <a:r>
              <a:rPr lang="en-US" altLang="en-US" sz="2000" dirty="0" smtClean="0">
                <a:hlinkClick r:id="rId6" action="ppaction://hlinksldjump"/>
              </a:rPr>
              <a:t>units</a:t>
            </a:r>
            <a:endParaRPr lang="en-US" altLang="en-US" sz="2000" dirty="0"/>
          </a:p>
          <a:p>
            <a:pPr eaLnBrk="0"/>
            <a:r>
              <a:rPr lang="en-US" sz="2000" dirty="0" smtClean="0">
                <a:hlinkClick r:id="rId7" action="ppaction://hlinksldjump"/>
              </a:rPr>
              <a:t>Accessibility</a:t>
            </a:r>
            <a:endParaRPr lang="en-US" sz="2000" dirty="0" smtClean="0"/>
          </a:p>
          <a:p>
            <a:pPr eaLnBrk="0"/>
            <a:r>
              <a:rPr lang="en-US" altLang="en-US" sz="2000" dirty="0" smtClean="0">
                <a:hlinkClick r:id="rId8" action="ppaction://hlinksldjump"/>
              </a:rPr>
              <a:t>Generics</a:t>
            </a:r>
            <a:endParaRPr lang="en-US" altLang="en-US" sz="2000" dirty="0" smtClean="0"/>
          </a:p>
          <a:p>
            <a:pPr eaLnBrk="0"/>
            <a:r>
              <a:rPr lang="en-US" altLang="en-US" sz="2000" dirty="0" smtClean="0">
                <a:hlinkClick r:id="rId9" action="ppaction://hlinksldjump"/>
              </a:rPr>
              <a:t>Typification and multi-types</a:t>
            </a:r>
            <a:endParaRPr lang="en-US" altLang="en-US" sz="2000" dirty="0"/>
          </a:p>
          <a:p>
            <a:pPr eaLnBrk="0"/>
            <a:r>
              <a:rPr lang="en-US" altLang="en-US" sz="2000" dirty="0">
                <a:hlinkClick r:id="rId10" action="ppaction://hlinksldjump"/>
              </a:rPr>
              <a:t>Creation of objects, constructors, </a:t>
            </a:r>
            <a:r>
              <a:rPr lang="en-US" altLang="en-US" sz="2000" dirty="0" smtClean="0">
                <a:hlinkClick r:id="rId10" action="ppaction://hlinksldjump"/>
              </a:rPr>
              <a:t>? </a:t>
            </a:r>
            <a:r>
              <a:rPr lang="en-US" altLang="en-US" sz="2000" dirty="0">
                <a:hlinkClick r:id="rId10" action="ppaction://hlinksldjump"/>
              </a:rPr>
              <a:t>a</a:t>
            </a:r>
            <a:r>
              <a:rPr lang="en-US" altLang="en-US" sz="2000" dirty="0" smtClean="0">
                <a:hlinkClick r:id="rId10" action="ppaction://hlinksldjump"/>
              </a:rPr>
              <a:t>nd </a:t>
            </a:r>
            <a:r>
              <a:rPr lang="en-US" altLang="en-US" sz="2000" dirty="0" err="1" smtClean="0">
                <a:hlinkClick r:id="rId10" action="ppaction://hlinksldjump"/>
              </a:rPr>
              <a:t>typeof</a:t>
            </a:r>
            <a:r>
              <a:rPr lang="en-US" altLang="en-US" sz="2000" dirty="0" smtClean="0">
                <a:hlinkClick r:id="rId10" action="ppaction://hlinksldjump"/>
              </a:rPr>
              <a:t> instead of NULL and type casts</a:t>
            </a:r>
            <a:endParaRPr lang="en-US" altLang="en-US" sz="2000" dirty="0"/>
          </a:p>
          <a:p>
            <a:pPr eaLnBrk="0"/>
            <a:r>
              <a:rPr lang="en-US" altLang="en-US" sz="2000" dirty="0">
                <a:hlinkClick r:id="rId11" action="ppaction://hlinksldjump"/>
              </a:rPr>
              <a:t>Assertions</a:t>
            </a:r>
            <a:endParaRPr lang="en-US" altLang="en-US" sz="2000" dirty="0"/>
          </a:p>
          <a:p>
            <a:pPr eaLnBrk="0"/>
            <a:r>
              <a:rPr lang="en-US" altLang="en-US" sz="2000" dirty="0" smtClean="0">
                <a:hlinkClick r:id="rId12" action="ppaction://hlinksldjump"/>
              </a:rPr>
              <a:t>Exceptions</a:t>
            </a:r>
            <a:endParaRPr lang="en-US" altLang="en-US" sz="2000" dirty="0" smtClean="0"/>
          </a:p>
          <a:p>
            <a:pPr eaLnBrk="0"/>
            <a:r>
              <a:rPr lang="en-US" altLang="en-US" sz="2000" dirty="0" smtClean="0">
                <a:hlinkClick r:id="rId13" action="ppaction://hlinksldjump"/>
              </a:rPr>
              <a:t>Constant objects</a:t>
            </a:r>
          </a:p>
          <a:p>
            <a:pPr eaLnBrk="0"/>
            <a:r>
              <a:rPr lang="en-US" altLang="en-US" sz="2000" dirty="0" smtClean="0">
                <a:hlinkClick r:id="rId13" action="ppaction://hlinksldjump"/>
              </a:rPr>
              <a:t>Operators</a:t>
            </a:r>
            <a:endParaRPr lang="en-US" altLang="en-US" sz="2000" dirty="0">
              <a:hlinkClick r:id="rId14" action="ppaction://hlinksldjump"/>
            </a:endParaRPr>
          </a:p>
          <a:p>
            <a:pPr eaLnBrk="0"/>
            <a:r>
              <a:rPr lang="en-US" altLang="en-US" sz="2000" dirty="0" smtClean="0">
                <a:hlinkClick r:id="rId14" action="ppaction://hlinksldjump"/>
              </a:rPr>
              <a:t>Tuples</a:t>
            </a:r>
            <a:endParaRPr lang="en-US" altLang="en-US" sz="2000" dirty="0"/>
          </a:p>
          <a:p>
            <a:pPr eaLnBrk="0"/>
            <a:r>
              <a:rPr lang="en-US" altLang="en-US" sz="2000" dirty="0">
                <a:hlinkClick r:id="rId15" action="ppaction://hlinksldjump"/>
              </a:rPr>
              <a:t>Routine </a:t>
            </a:r>
            <a:r>
              <a:rPr lang="en-US" altLang="en-US" sz="2000" dirty="0" smtClean="0">
                <a:hlinkClick r:id="rId15" action="ppaction://hlinksldjump"/>
              </a:rPr>
              <a:t>types</a:t>
            </a:r>
            <a:endParaRPr lang="en-US" altLang="en-US" sz="2000" dirty="0"/>
          </a:p>
          <a:p>
            <a:pPr eaLnBrk="0"/>
            <a:r>
              <a:rPr lang="en-US" altLang="en-US" sz="2000" dirty="0">
                <a:hlinkClick r:id="" action="ppaction://noaction"/>
              </a:rPr>
              <a:t>Simple </a:t>
            </a:r>
            <a:r>
              <a:rPr lang="en-US" altLang="en-US" sz="2000" dirty="0" smtClean="0">
                <a:hlinkClick r:id="" action="ppaction://noaction"/>
              </a:rPr>
              <a:t>concurrency</a:t>
            </a:r>
            <a:endParaRPr lang="en-US" altLang="en-US" sz="2000" dirty="0" smtClean="0"/>
          </a:p>
          <a:p>
            <a:pPr eaLnBrk="0"/>
            <a:r>
              <a:rPr lang="en-US" altLang="en-US" sz="2000" dirty="0" smtClean="0">
                <a:hlinkClick r:id="rId16" action="ppaction://hlinksldjump"/>
              </a:rPr>
              <a:t>Core classes</a:t>
            </a:r>
            <a:endParaRPr lang="en-US" altLang="en-US" sz="2000" dirty="0" smtClean="0"/>
          </a:p>
          <a:p>
            <a:pPr eaLnBrk="0"/>
            <a:r>
              <a:rPr lang="en-US" sz="2000" dirty="0" smtClean="0">
                <a:hlinkClick r:id="" action="ppaction://noaction"/>
              </a:rPr>
              <a:t>Interfacing with 3</a:t>
            </a:r>
            <a:r>
              <a:rPr lang="en-US" sz="2000" baseline="30000" dirty="0" smtClean="0">
                <a:hlinkClick r:id="" action="ppaction://noaction"/>
              </a:rPr>
              <a:t>rd</a:t>
            </a:r>
            <a:r>
              <a:rPr lang="en-US" sz="2000" dirty="0" smtClean="0">
                <a:hlinkClick r:id="" action="ppaction://noaction"/>
              </a:rPr>
              <a:t> parties (both ways)</a:t>
            </a:r>
            <a:endParaRPr lang="en-US" sz="2000" dirty="0" smtClean="0"/>
          </a:p>
          <a:p>
            <a:pPr eaLnBrk="0"/>
            <a:r>
              <a:rPr lang="en-US" sz="2000" dirty="0" smtClean="0">
                <a:hlinkClick r:id="rId17" action="ppaction://hlinksldjump"/>
              </a:rPr>
              <a:t>Statements and expressions</a:t>
            </a:r>
            <a:endParaRPr lang="en-US" sz="2000" dirty="0" smtClean="0"/>
          </a:p>
          <a:p>
            <a:pPr eaLnBrk="0"/>
            <a:endParaRPr lang="en-US" sz="2000" dirty="0"/>
          </a:p>
        </p:txBody>
      </p:sp>
      <p:sp>
        <p:nvSpPr>
          <p:cNvPr id="3" name="Title 2"/>
          <p:cNvSpPr>
            <a:spLocks noGrp="1"/>
          </p:cNvSpPr>
          <p:nvPr>
            <p:ph type="title"/>
          </p:nvPr>
        </p:nvSpPr>
        <p:spPr>
          <a:xfrm>
            <a:off x="187200" y="-152234"/>
            <a:ext cx="8956800" cy="561104"/>
          </a:xfrm>
        </p:spPr>
        <p:txBody>
          <a:bodyPr/>
          <a:lstStyle/>
          <a:p>
            <a:r>
              <a:rPr lang="en-US" dirty="0" err="1" smtClean="0">
                <a:solidFill>
                  <a:schemeClr val="tx1"/>
                </a:solidFill>
              </a:rPr>
              <a:t>SLang</a:t>
            </a:r>
            <a:r>
              <a:rPr lang="en-US" dirty="0" smtClean="0">
                <a:solidFill>
                  <a:schemeClr val="tx1"/>
                </a:solidFill>
              </a:rPr>
              <a:t>: key concepts and advanced capabilities</a:t>
            </a:r>
            <a:endParaRPr lang="en-US" dirty="0">
              <a:solidFill>
                <a:schemeClr val="tx1"/>
              </a:solidFill>
            </a:endParaRPr>
          </a:p>
        </p:txBody>
      </p:sp>
    </p:spTree>
    <p:extLst>
      <p:ext uri="{BB962C8B-B14F-4D97-AF65-F5344CB8AC3E}">
        <p14:creationId xmlns:p14="http://schemas.microsoft.com/office/powerpoint/2010/main" val="310427742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503434"/>
            <a:ext cx="9144001" cy="6256962"/>
          </a:xfrm>
        </p:spPr>
        <p:txBody>
          <a:bodyPr/>
          <a:lstStyle/>
          <a:p>
            <a:pPr marL="0" indent="0" eaLnBrk="0">
              <a:buNone/>
            </a:pPr>
            <a:r>
              <a:rPr lang="en-US" sz="2800" b="1" dirty="0" smtClean="0"/>
              <a:t>use</a:t>
            </a:r>
            <a:r>
              <a:rPr lang="en-US" sz="2800" dirty="0" smtClean="0"/>
              <a:t> </a:t>
            </a:r>
            <a:r>
              <a:rPr lang="en-US" sz="2800" dirty="0" err="1" smtClean="0"/>
              <a:t>StandardIO</a:t>
            </a:r>
            <a:r>
              <a:rPr lang="en-US" sz="2800" dirty="0" smtClean="0"/>
              <a:t> </a:t>
            </a:r>
            <a:r>
              <a:rPr lang="en-US" sz="2800" b="1" dirty="0" smtClean="0"/>
              <a:t>as</a:t>
            </a:r>
            <a:r>
              <a:rPr lang="en-US" sz="2800" dirty="0" smtClean="0"/>
              <a:t> </a:t>
            </a:r>
            <a:r>
              <a:rPr lang="en-US" sz="2800" dirty="0" err="1" smtClean="0"/>
              <a:t>io</a:t>
            </a:r>
            <a:endParaRPr lang="en-US" sz="2800" dirty="0" smtClean="0"/>
          </a:p>
          <a:p>
            <a:pPr marL="0" indent="0" eaLnBrk="0">
              <a:buNone/>
            </a:pPr>
            <a:r>
              <a:rPr lang="en-US" sz="2800" dirty="0" err="1"/>
              <a:t>i</a:t>
            </a:r>
            <a:r>
              <a:rPr lang="en-US" sz="2800" dirty="0" err="1" smtClean="0"/>
              <a:t>o.put</a:t>
            </a:r>
            <a:r>
              <a:rPr lang="en-US" sz="2800" dirty="0" smtClean="0"/>
              <a:t> (“Hello world!\n”)</a:t>
            </a:r>
          </a:p>
          <a:p>
            <a:pPr marL="0" indent="0" eaLnBrk="0">
              <a:buNone/>
            </a:pPr>
            <a:r>
              <a:rPr lang="en-US" sz="2800" dirty="0" smtClean="0"/>
              <a:t>c </a:t>
            </a:r>
            <a:r>
              <a:rPr lang="en-US" sz="2800" b="1" dirty="0" smtClean="0"/>
              <a:t>is</a:t>
            </a:r>
            <a:r>
              <a:rPr lang="en-US" sz="2800" dirty="0" smtClean="0"/>
              <a:t> </a:t>
            </a:r>
            <a:r>
              <a:rPr lang="en-US" sz="2800" dirty="0" err="1" smtClean="0"/>
              <a:t>io.getChar</a:t>
            </a:r>
            <a:r>
              <a:rPr lang="en-US" sz="2800" dirty="0" smtClean="0"/>
              <a:t> </a:t>
            </a:r>
          </a:p>
          <a:p>
            <a:pPr marL="0" indent="0" eaLnBrk="0">
              <a:buNone/>
            </a:pPr>
            <a:r>
              <a:rPr lang="en-US" sz="2800" dirty="0" smtClean="0"/>
              <a:t>/* That is example of the simplest program. No need for the routine wrapper around – it is just a sequence of code*/</a:t>
            </a:r>
          </a:p>
          <a:p>
            <a:pPr marL="0" indent="0" eaLnBrk="0">
              <a:buNone/>
            </a:pPr>
            <a:r>
              <a:rPr lang="en-US" sz="2800" b="1" dirty="0" smtClean="0"/>
              <a:t>use</a:t>
            </a:r>
            <a:r>
              <a:rPr lang="en-US" sz="2800" dirty="0" smtClean="0"/>
              <a:t> Math</a:t>
            </a:r>
          </a:p>
          <a:p>
            <a:pPr marL="0" indent="0" eaLnBrk="0">
              <a:buNone/>
            </a:pPr>
            <a:r>
              <a:rPr lang="en-US" sz="2800" dirty="0" err="1"/>
              <a:t>i</a:t>
            </a:r>
            <a:r>
              <a:rPr lang="en-US" sz="2800" dirty="0" err="1" smtClean="0"/>
              <a:t>o.put</a:t>
            </a:r>
            <a:r>
              <a:rPr lang="en-US" sz="2800" dirty="0" smtClean="0"/>
              <a:t> (“Sinus Pi/2 = ”)</a:t>
            </a:r>
          </a:p>
          <a:p>
            <a:pPr marL="0" indent="0" eaLnBrk="0">
              <a:buNone/>
            </a:pPr>
            <a:r>
              <a:rPr lang="en-US" sz="2800" dirty="0" err="1"/>
              <a:t>i</a:t>
            </a:r>
            <a:r>
              <a:rPr lang="en-US" sz="2800" dirty="0" err="1" smtClean="0"/>
              <a:t>o.put</a:t>
            </a:r>
            <a:r>
              <a:rPr lang="en-US" sz="2800" dirty="0" smtClean="0"/>
              <a:t> (</a:t>
            </a:r>
            <a:r>
              <a:rPr lang="en-US" sz="2800" dirty="0" err="1" smtClean="0"/>
              <a:t>Math.sin</a:t>
            </a:r>
            <a:r>
              <a:rPr lang="en-US" sz="2800" dirty="0" smtClean="0"/>
              <a:t> (PI/2))</a:t>
            </a:r>
          </a:p>
          <a:p>
            <a:pPr marL="0" indent="0" eaLnBrk="0">
              <a:buNone/>
            </a:pPr>
            <a:r>
              <a:rPr lang="en-US" sz="2800" dirty="0" smtClean="0"/>
              <a:t>/* And it continues till end of the source (start of any routine or unit). Also there is a debate still whether to allow to put use only at the top and allow to spread them across the code*/</a:t>
            </a:r>
            <a:endParaRPr lang="en-US" sz="2800" dirty="0"/>
          </a:p>
        </p:txBody>
      </p:sp>
      <p:sp>
        <p:nvSpPr>
          <p:cNvPr id="3" name="Title 2"/>
          <p:cNvSpPr>
            <a:spLocks noGrp="1"/>
          </p:cNvSpPr>
          <p:nvPr>
            <p:ph type="title"/>
          </p:nvPr>
        </p:nvSpPr>
        <p:spPr/>
        <p:txBody>
          <a:bodyPr/>
          <a:lstStyle/>
          <a:p>
            <a:r>
              <a:rPr lang="en-US" dirty="0">
                <a:solidFill>
                  <a:schemeClr val="tx1"/>
                </a:solidFill>
              </a:rPr>
              <a:t>Program </a:t>
            </a:r>
            <a:r>
              <a:rPr lang="en-US" altLang="en-US" dirty="0" smtClean="0">
                <a:solidFill>
                  <a:schemeClr val="tx1"/>
                </a:solidFill>
              </a:rPr>
              <a:t>structure </a:t>
            </a:r>
            <a:r>
              <a:rPr lang="en-US" altLang="en-US" dirty="0">
                <a:solidFill>
                  <a:schemeClr val="tx1"/>
                </a:solidFill>
              </a:rPr>
              <a:t>and </a:t>
            </a:r>
            <a:r>
              <a:rPr lang="en-US" dirty="0" smtClean="0">
                <a:solidFill>
                  <a:schemeClr val="tx1"/>
                </a:solidFill>
              </a:rPr>
              <a:t>components </a:t>
            </a:r>
            <a:r>
              <a:rPr lang="en-US" dirty="0">
                <a:solidFill>
                  <a:schemeClr val="tx1"/>
                </a:solidFill>
              </a:rPr>
              <a:t>(</a:t>
            </a:r>
            <a:r>
              <a:rPr lang="en-US" dirty="0" smtClean="0">
                <a:solidFill>
                  <a:schemeClr val="tx1"/>
                </a:solidFill>
              </a:rPr>
              <a:t>II)</a:t>
            </a:r>
            <a:endParaRPr lang="en-US" dirty="0"/>
          </a:p>
        </p:txBody>
      </p:sp>
    </p:spTree>
    <p:extLst>
      <p:ext uri="{BB962C8B-B14F-4D97-AF65-F5344CB8AC3E}">
        <p14:creationId xmlns:p14="http://schemas.microsoft.com/office/powerpoint/2010/main" val="139083660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620688"/>
            <a:ext cx="8820650" cy="6036966"/>
          </a:xfrm>
        </p:spPr>
        <p:txBody>
          <a:bodyPr/>
          <a:lstStyle/>
          <a:p>
            <a:pPr marL="0" indent="0" eaLnBrk="0">
              <a:buNone/>
            </a:pPr>
            <a:r>
              <a:rPr lang="en-US" b="1" dirty="0" smtClean="0"/>
              <a:t>unit</a:t>
            </a:r>
            <a:r>
              <a:rPr lang="en-US" dirty="0" smtClean="0"/>
              <a:t> Math</a:t>
            </a:r>
          </a:p>
          <a:p>
            <a:pPr marL="0" indent="0" eaLnBrk="0">
              <a:buNone/>
            </a:pPr>
            <a:r>
              <a:rPr lang="en-US" dirty="0" smtClean="0"/>
              <a:t>	sin (x: Real): Real</a:t>
            </a:r>
          </a:p>
          <a:p>
            <a:pPr marL="0" indent="0" eaLnBrk="0">
              <a:buNone/>
            </a:pPr>
            <a:r>
              <a:rPr lang="en-US" dirty="0"/>
              <a:t>	</a:t>
            </a:r>
            <a:r>
              <a:rPr lang="en-US" dirty="0" smtClean="0"/>
              <a:t>cos (x: Real): Real</a:t>
            </a:r>
          </a:p>
          <a:p>
            <a:pPr marL="0" indent="0" eaLnBrk="0">
              <a:buNone/>
            </a:pPr>
            <a:r>
              <a:rPr lang="en-US" b="1" dirty="0" smtClean="0"/>
              <a:t>end</a:t>
            </a:r>
            <a:r>
              <a:rPr lang="en-US" dirty="0" smtClean="0"/>
              <a:t> Math</a:t>
            </a:r>
          </a:p>
          <a:p>
            <a:pPr marL="0" indent="0" eaLnBrk="0">
              <a:buNone/>
            </a:pPr>
            <a:r>
              <a:rPr lang="en-US" dirty="0" smtClean="0"/>
              <a:t>/* That is example of the unit which is to be used like module. It provides trigonometrical functionality. The straightforward way to use this unit is via use directive like module*/</a:t>
            </a:r>
          </a:p>
          <a:p>
            <a:pPr marL="0" indent="0" eaLnBrk="0">
              <a:buNone/>
            </a:pPr>
            <a:r>
              <a:rPr lang="en-US" dirty="0" smtClean="0"/>
              <a:t>Also worth to note that all names are stored in the global name context and are case sensitive.</a:t>
            </a:r>
          </a:p>
          <a:p>
            <a:pPr marL="0" indent="0" eaLnBrk="0">
              <a:buNone/>
            </a:pPr>
            <a:endParaRPr lang="en-US" dirty="0" smtClean="0"/>
          </a:p>
          <a:p>
            <a:pPr marL="0" indent="0" eaLnBrk="0">
              <a:buNone/>
            </a:pPr>
            <a:endParaRPr lang="en-US" dirty="0" smtClean="0"/>
          </a:p>
          <a:p>
            <a:pPr marL="0" indent="0" eaLnBrk="0">
              <a:buNone/>
            </a:pPr>
            <a:endParaRPr lang="en-US" dirty="0" smtClean="0"/>
          </a:p>
          <a:p>
            <a:pPr marL="0" indent="0" eaLnBrk="0">
              <a:buNone/>
            </a:pPr>
            <a:endParaRPr lang="en-US" dirty="0"/>
          </a:p>
        </p:txBody>
      </p:sp>
      <p:sp>
        <p:nvSpPr>
          <p:cNvPr id="3" name="Title 2"/>
          <p:cNvSpPr>
            <a:spLocks noGrp="1"/>
          </p:cNvSpPr>
          <p:nvPr>
            <p:ph type="title"/>
          </p:nvPr>
        </p:nvSpPr>
        <p:spPr/>
        <p:txBody>
          <a:bodyPr/>
          <a:lstStyle/>
          <a:p>
            <a:r>
              <a:rPr lang="en-US" dirty="0">
                <a:solidFill>
                  <a:schemeClr val="tx1"/>
                </a:solidFill>
              </a:rPr>
              <a:t>Program </a:t>
            </a:r>
            <a:r>
              <a:rPr lang="en-US" altLang="en-US" dirty="0" smtClean="0">
                <a:solidFill>
                  <a:schemeClr val="tx1"/>
                </a:solidFill>
              </a:rPr>
              <a:t>structure </a:t>
            </a:r>
            <a:r>
              <a:rPr lang="en-US" altLang="en-US" dirty="0">
                <a:solidFill>
                  <a:schemeClr val="tx1"/>
                </a:solidFill>
              </a:rPr>
              <a:t>and </a:t>
            </a:r>
            <a:r>
              <a:rPr lang="en-US" dirty="0" smtClean="0">
                <a:solidFill>
                  <a:schemeClr val="tx1"/>
                </a:solidFill>
              </a:rPr>
              <a:t>components </a:t>
            </a:r>
            <a:r>
              <a:rPr lang="en-US" dirty="0">
                <a:solidFill>
                  <a:schemeClr val="tx1"/>
                </a:solidFill>
              </a:rPr>
              <a:t>(</a:t>
            </a:r>
            <a:r>
              <a:rPr lang="en-US" dirty="0" smtClean="0">
                <a:solidFill>
                  <a:schemeClr val="tx1"/>
                </a:solidFill>
              </a:rPr>
              <a:t>III)</a:t>
            </a:r>
            <a:endParaRPr lang="en-US" dirty="0"/>
          </a:p>
        </p:txBody>
      </p:sp>
    </p:spTree>
    <p:extLst>
      <p:ext uri="{BB962C8B-B14F-4D97-AF65-F5344CB8AC3E}">
        <p14:creationId xmlns:p14="http://schemas.microsoft.com/office/powerpoint/2010/main" val="331581005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857250"/>
            <a:ext cx="8229600" cy="768350"/>
          </a:xfrm>
        </p:spPr>
        <p:txBody>
          <a:bodyPr/>
          <a:lstStyle/>
          <a:p>
            <a:r>
              <a:rPr lang="en-US" b="1" dirty="0" smtClean="0">
                <a:solidFill>
                  <a:srgbClr val="CC6600"/>
                </a:solidFill>
                <a:latin typeface="Comic Sans MS" pitchFamily="66" charset="0"/>
                <a:cs typeface="Arial" pitchFamily="34" charset="0"/>
              </a:rPr>
              <a:t>Agenda</a:t>
            </a:r>
            <a:endParaRPr lang="en-US" b="1" dirty="0">
              <a:solidFill>
                <a:srgbClr val="CC6600"/>
              </a:solidFill>
              <a:latin typeface="Comic Sans MS" pitchFamily="66" charset="0"/>
              <a:cs typeface="Arial" pitchFamily="34" charset="0"/>
            </a:endParaRPr>
          </a:p>
        </p:txBody>
      </p:sp>
      <p:sp>
        <p:nvSpPr>
          <p:cNvPr id="3" name="Content Placeholder 2"/>
          <p:cNvSpPr>
            <a:spLocks noGrp="1"/>
          </p:cNvSpPr>
          <p:nvPr>
            <p:ph sz="quarter" idx="1"/>
          </p:nvPr>
        </p:nvSpPr>
        <p:spPr>
          <a:xfrm>
            <a:off x="209551" y="1704975"/>
            <a:ext cx="8848724" cy="4095750"/>
          </a:xfrm>
        </p:spPr>
        <p:txBody>
          <a:bodyPr>
            <a:normAutofit fontScale="92500" lnSpcReduction="20000"/>
          </a:bodyPr>
          <a:lstStyle/>
          <a:p>
            <a:r>
              <a:rPr lang="en-US" sz="2800" dirty="0" smtClean="0"/>
              <a:t>Introduction</a:t>
            </a:r>
            <a:endParaRPr lang="ru-RU" sz="2800" dirty="0"/>
          </a:p>
          <a:p>
            <a:r>
              <a:rPr lang="en-US" sz="2800" dirty="0" smtClean="0"/>
              <a:t>Compilation units – anonymous procedures and units</a:t>
            </a:r>
            <a:endParaRPr lang="ru-RU" sz="2800" dirty="0"/>
          </a:p>
          <a:p>
            <a:r>
              <a:rPr lang="en-US" sz="2800" dirty="0" smtClean="0"/>
              <a:t>Approach to inheritance, feature call validity</a:t>
            </a:r>
            <a:endParaRPr lang="en-US" sz="2800" dirty="0"/>
          </a:p>
          <a:p>
            <a:r>
              <a:rPr lang="en-US" sz="2800" dirty="0" smtClean="0"/>
              <a:t>Multi-types</a:t>
            </a:r>
            <a:endParaRPr lang="ru-RU" sz="2800" dirty="0"/>
          </a:p>
          <a:p>
            <a:r>
              <a:rPr lang="en-US" sz="2800" dirty="0" smtClean="0"/>
              <a:t>Null-safety and non-initialized attributes</a:t>
            </a:r>
          </a:p>
          <a:p>
            <a:r>
              <a:rPr lang="en-US" sz="2800" dirty="0" smtClean="0"/>
              <a:t>Constant objects</a:t>
            </a:r>
          </a:p>
          <a:p>
            <a:r>
              <a:rPr lang="en-US" sz="2800" dirty="0" smtClean="0"/>
              <a:t>Standard library basics</a:t>
            </a:r>
          </a:p>
          <a:p>
            <a:r>
              <a:rPr lang="en-US" sz="2800" dirty="0" smtClean="0"/>
              <a:t>Extended overloading</a:t>
            </a:r>
          </a:p>
          <a:p>
            <a:r>
              <a:rPr lang="en-US" sz="2800" dirty="0" smtClean="0"/>
              <a:t>Operators – if &amp; loop</a:t>
            </a:r>
          </a:p>
          <a:p>
            <a:r>
              <a:rPr lang="en-US" sz="2800" dirty="0" smtClean="0"/>
              <a:t>Summary</a:t>
            </a:r>
            <a:endParaRPr lang="en-US" sz="2800" dirty="0"/>
          </a:p>
        </p:txBody>
      </p:sp>
      <p:sp>
        <p:nvSpPr>
          <p:cNvPr id="4" name="TextBox 3"/>
          <p:cNvSpPr txBox="1">
            <a:spLocks noChangeArrowheads="1"/>
          </p:cNvSpPr>
          <p:nvPr/>
        </p:nvSpPr>
        <p:spPr bwMode="auto">
          <a:xfrm>
            <a:off x="7984842" y="5519057"/>
            <a:ext cx="1007666" cy="368300"/>
          </a:xfrm>
          <a:prstGeom prst="rect">
            <a:avLst/>
          </a:prstGeom>
          <a:noFill/>
          <a:ln w="9525">
            <a:noFill/>
            <a:miter lim="800000"/>
            <a:headEnd/>
            <a:tailEnd/>
          </a:ln>
        </p:spPr>
        <p:txBody>
          <a:bodyPr wrap="square">
            <a:spAutoFit/>
          </a:bodyPr>
          <a:lstStyle/>
          <a:p>
            <a:pPr algn="ctr"/>
            <a:r>
              <a:rPr lang="en-US" b="1" dirty="0">
                <a:solidFill>
                  <a:srgbClr val="FF9900"/>
                </a:solidFill>
                <a:latin typeface="Comic Sans MS" pitchFamily="66" charset="0"/>
              </a:rPr>
              <a:t>2</a:t>
            </a:r>
            <a:endParaRPr lang="ru-RU" b="1" dirty="0">
              <a:solidFill>
                <a:srgbClr val="FF9900"/>
              </a:solidFill>
              <a:latin typeface="Comic Sans MS" pitchFamily="66" charset="0"/>
            </a:endParaRPr>
          </a:p>
        </p:txBody>
      </p:sp>
    </p:spTree>
    <p:extLst>
      <p:ext uri="{BB962C8B-B14F-4D97-AF65-F5344CB8AC3E}">
        <p14:creationId xmlns:p14="http://schemas.microsoft.com/office/powerpoint/2010/main" val="2550483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1" y="620688"/>
            <a:ext cx="8813881" cy="6145872"/>
          </a:xfrm>
        </p:spPr>
        <p:txBody>
          <a:bodyPr>
            <a:normAutofit lnSpcReduction="10000"/>
          </a:bodyPr>
          <a:lstStyle/>
          <a:p>
            <a:pPr marL="0" indent="0" eaLnBrk="0">
              <a:buNone/>
            </a:pPr>
            <a:r>
              <a:rPr lang="en-US" sz="1800" b="1" dirty="0" smtClean="0"/>
              <a:t>use</a:t>
            </a:r>
            <a:r>
              <a:rPr lang="en-US" sz="1800" dirty="0" smtClean="0"/>
              <a:t> </a:t>
            </a:r>
            <a:r>
              <a:rPr lang="en-US" sz="1800" dirty="0" err="1" smtClean="0"/>
              <a:t>StandardIO</a:t>
            </a:r>
            <a:r>
              <a:rPr lang="en-US" sz="1800" dirty="0" smtClean="0"/>
              <a:t> </a:t>
            </a:r>
            <a:r>
              <a:rPr lang="en-US" sz="1800" b="1" dirty="0" smtClean="0"/>
              <a:t>as</a:t>
            </a:r>
            <a:r>
              <a:rPr lang="en-US" sz="1800" dirty="0" smtClean="0"/>
              <a:t> </a:t>
            </a:r>
            <a:r>
              <a:rPr lang="en-US" sz="1800" dirty="0" err="1" smtClean="0"/>
              <a:t>io</a:t>
            </a:r>
            <a:endParaRPr lang="en-US" sz="1800" dirty="0" smtClean="0"/>
          </a:p>
          <a:p>
            <a:pPr marL="0" indent="0" eaLnBrk="0">
              <a:buNone/>
            </a:pPr>
            <a:r>
              <a:rPr lang="en-US" sz="1800" dirty="0" smtClean="0"/>
              <a:t>main  (arguments: Array [String])</a:t>
            </a:r>
            <a:r>
              <a:rPr lang="en-US" sz="1800" b="1" dirty="0"/>
              <a:t> is</a:t>
            </a:r>
            <a:endParaRPr lang="en-US" sz="1800" dirty="0" smtClean="0"/>
          </a:p>
          <a:p>
            <a:pPr marL="0" indent="0" eaLnBrk="0">
              <a:buNone/>
            </a:pPr>
            <a:r>
              <a:rPr lang="en-US" sz="1800" dirty="0" smtClean="0"/>
              <a:t>	</a:t>
            </a:r>
            <a:r>
              <a:rPr lang="en-US" sz="1800" dirty="0" err="1" smtClean="0"/>
              <a:t>io.put</a:t>
            </a:r>
            <a:r>
              <a:rPr lang="en-US" sz="1800" dirty="0" smtClean="0"/>
              <a:t> (“Test!\n”)	</a:t>
            </a:r>
          </a:p>
          <a:p>
            <a:pPr marL="0" indent="0" eaLnBrk="0">
              <a:buNone/>
            </a:pPr>
            <a:r>
              <a:rPr lang="en-US" sz="1800" dirty="0"/>
              <a:t>	</a:t>
            </a:r>
            <a:r>
              <a:rPr lang="en-US" sz="1800" dirty="0" smtClean="0"/>
              <a:t>c </a:t>
            </a:r>
            <a:r>
              <a:rPr lang="en-US" sz="1800" b="1" dirty="0" smtClean="0"/>
              <a:t>is</a:t>
            </a:r>
            <a:r>
              <a:rPr lang="en-US" sz="1800" dirty="0" smtClean="0"/>
              <a:t> C (“This is a string”)</a:t>
            </a:r>
          </a:p>
          <a:p>
            <a:pPr marL="0" indent="0" eaLnBrk="0">
              <a:buNone/>
            </a:pPr>
            <a:r>
              <a:rPr lang="en-US" sz="1800" dirty="0"/>
              <a:t>	</a:t>
            </a:r>
            <a:r>
              <a:rPr lang="en-US" sz="1800" dirty="0" err="1" smtClean="0"/>
              <a:t>io.put</a:t>
            </a:r>
            <a:r>
              <a:rPr lang="en-US" sz="1800" dirty="0" smtClean="0"/>
              <a:t> (</a:t>
            </a:r>
            <a:r>
              <a:rPr lang="en-US" sz="1800" dirty="0" err="1" smtClean="0"/>
              <a:t>c.string</a:t>
            </a:r>
            <a:r>
              <a:rPr lang="en-US" sz="1800" dirty="0" smtClean="0"/>
              <a:t>, “\n”)</a:t>
            </a:r>
          </a:p>
          <a:p>
            <a:pPr marL="0" indent="0" eaLnBrk="0">
              <a:buNone/>
            </a:pPr>
            <a:r>
              <a:rPr lang="en-US" sz="1800" dirty="0"/>
              <a:t>	</a:t>
            </a:r>
            <a:r>
              <a:rPr lang="en-US" sz="1800" dirty="0" err="1" smtClean="0"/>
              <a:t>c.setString</a:t>
            </a:r>
            <a:r>
              <a:rPr lang="en-US" sz="1800" dirty="0" smtClean="0"/>
              <a:t> (“Another string”)</a:t>
            </a:r>
          </a:p>
          <a:p>
            <a:pPr marL="0" indent="0" eaLnBrk="0">
              <a:buNone/>
            </a:pPr>
            <a:r>
              <a:rPr lang="en-US" sz="1800" dirty="0"/>
              <a:t>	</a:t>
            </a:r>
            <a:r>
              <a:rPr lang="en-US" sz="1800" dirty="0" err="1" smtClean="0"/>
              <a:t>io.put</a:t>
            </a:r>
            <a:r>
              <a:rPr lang="en-US" sz="1800" dirty="0" smtClean="0"/>
              <a:t> </a:t>
            </a:r>
            <a:r>
              <a:rPr lang="en-US" sz="1800" dirty="0"/>
              <a:t>(</a:t>
            </a:r>
            <a:r>
              <a:rPr lang="en-US" sz="1800" dirty="0" err="1" smtClean="0"/>
              <a:t>c.string</a:t>
            </a:r>
            <a:r>
              <a:rPr lang="en-US" sz="1800" dirty="0" smtClean="0"/>
              <a:t>, “\</a:t>
            </a:r>
            <a:r>
              <a:rPr lang="en-US" sz="1800" dirty="0"/>
              <a:t>n”)</a:t>
            </a:r>
          </a:p>
          <a:p>
            <a:pPr marL="0" indent="0" eaLnBrk="0">
              <a:buNone/>
            </a:pPr>
            <a:r>
              <a:rPr lang="en-US" sz="1800" b="1" dirty="0" smtClean="0"/>
              <a:t>end</a:t>
            </a:r>
            <a:endParaRPr lang="en-US" sz="1800" dirty="0" smtClean="0"/>
          </a:p>
          <a:p>
            <a:pPr marL="0" indent="0" eaLnBrk="0">
              <a:buNone/>
            </a:pPr>
            <a:r>
              <a:rPr lang="en-US" sz="1800" b="1" dirty="0" smtClean="0"/>
              <a:t>unit</a:t>
            </a:r>
            <a:r>
              <a:rPr lang="en-US" sz="1800" dirty="0" smtClean="0"/>
              <a:t> C</a:t>
            </a:r>
          </a:p>
          <a:p>
            <a:pPr marL="0" indent="0" eaLnBrk="0">
              <a:buNone/>
            </a:pPr>
            <a:r>
              <a:rPr lang="en-US" sz="1800" dirty="0" smtClean="0"/>
              <a:t>	string: String</a:t>
            </a:r>
          </a:p>
          <a:p>
            <a:pPr marL="0" indent="0" eaLnBrk="0">
              <a:buNone/>
            </a:pPr>
            <a:r>
              <a:rPr lang="en-US" sz="1800" dirty="0" smtClean="0"/>
              <a:t>	</a:t>
            </a:r>
            <a:r>
              <a:rPr lang="en-US" sz="1800" b="1" dirty="0" err="1" smtClean="0"/>
              <a:t>init</a:t>
            </a:r>
            <a:r>
              <a:rPr lang="en-US" sz="1800" dirty="0" smtClean="0"/>
              <a:t> (</a:t>
            </a:r>
            <a:r>
              <a:rPr lang="en-US" sz="1800" dirty="0" err="1" smtClean="0"/>
              <a:t>aString</a:t>
            </a:r>
            <a:r>
              <a:rPr lang="en-US" sz="1800" dirty="0" smtClean="0"/>
              <a:t>: </a:t>
            </a:r>
            <a:r>
              <a:rPr lang="en-US" sz="1800" b="1" dirty="0" smtClean="0"/>
              <a:t>like</a:t>
            </a:r>
            <a:r>
              <a:rPr lang="en-US" sz="1800" dirty="0" smtClean="0"/>
              <a:t> string) </a:t>
            </a:r>
            <a:r>
              <a:rPr lang="en-US" sz="1800" b="1" dirty="0" smtClean="0"/>
              <a:t>is</a:t>
            </a:r>
          </a:p>
          <a:p>
            <a:pPr marL="0" indent="0" eaLnBrk="0">
              <a:buNone/>
            </a:pPr>
            <a:r>
              <a:rPr lang="en-US" sz="1800" dirty="0" smtClean="0"/>
              <a:t>		</a:t>
            </a:r>
            <a:r>
              <a:rPr lang="en-US" sz="1800" dirty="0" err="1" smtClean="0"/>
              <a:t>setString</a:t>
            </a:r>
            <a:r>
              <a:rPr lang="en-US" sz="1800" dirty="0" smtClean="0"/>
              <a:t> (</a:t>
            </a:r>
            <a:r>
              <a:rPr lang="en-US" sz="1800" dirty="0" err="1" smtClean="0"/>
              <a:t>aString</a:t>
            </a:r>
            <a:r>
              <a:rPr lang="en-US" sz="1800" dirty="0" smtClean="0"/>
              <a:t>)</a:t>
            </a:r>
          </a:p>
          <a:p>
            <a:pPr marL="0" indent="0" eaLnBrk="0">
              <a:buNone/>
            </a:pPr>
            <a:r>
              <a:rPr lang="en-US" sz="1800" dirty="0"/>
              <a:t>	</a:t>
            </a:r>
            <a:r>
              <a:rPr lang="en-US" sz="1800" b="1" dirty="0" smtClean="0"/>
              <a:t>end</a:t>
            </a:r>
          </a:p>
          <a:p>
            <a:pPr marL="0" indent="0" eaLnBrk="0">
              <a:buNone/>
            </a:pPr>
            <a:r>
              <a:rPr lang="en-US" sz="1800" dirty="0"/>
              <a:t>	</a:t>
            </a:r>
            <a:r>
              <a:rPr lang="en-US" sz="1800" dirty="0" err="1" smtClean="0"/>
              <a:t>setString</a:t>
            </a:r>
            <a:r>
              <a:rPr lang="en-US" sz="1800" dirty="0" smtClean="0"/>
              <a:t> </a:t>
            </a:r>
            <a:r>
              <a:rPr lang="en-US" sz="1800" dirty="0"/>
              <a:t>(</a:t>
            </a:r>
            <a:r>
              <a:rPr lang="en-US" sz="1800" dirty="0" err="1"/>
              <a:t>aString</a:t>
            </a:r>
            <a:r>
              <a:rPr lang="en-US" sz="1800" dirty="0"/>
              <a:t>: </a:t>
            </a:r>
            <a:r>
              <a:rPr lang="en-US" sz="1800" b="1" dirty="0"/>
              <a:t>like</a:t>
            </a:r>
            <a:r>
              <a:rPr lang="en-US" sz="1800" dirty="0"/>
              <a:t> string) </a:t>
            </a:r>
            <a:r>
              <a:rPr lang="en-US" sz="1800" b="1" dirty="0"/>
              <a:t>is</a:t>
            </a:r>
          </a:p>
          <a:p>
            <a:pPr marL="0" indent="0" eaLnBrk="0">
              <a:buNone/>
            </a:pPr>
            <a:r>
              <a:rPr lang="en-US" sz="1800" dirty="0"/>
              <a:t>		string := </a:t>
            </a:r>
            <a:r>
              <a:rPr lang="en-US" sz="1800" dirty="0" err="1"/>
              <a:t>aString</a:t>
            </a:r>
            <a:endParaRPr lang="en-US" sz="1800" dirty="0"/>
          </a:p>
          <a:p>
            <a:pPr marL="0" indent="0" eaLnBrk="0">
              <a:buNone/>
            </a:pPr>
            <a:r>
              <a:rPr lang="en-US" sz="1800" dirty="0"/>
              <a:t>	</a:t>
            </a:r>
            <a:r>
              <a:rPr lang="en-US" sz="1800" b="1" dirty="0"/>
              <a:t>end</a:t>
            </a:r>
          </a:p>
          <a:p>
            <a:pPr marL="0" indent="0" eaLnBrk="0">
              <a:buNone/>
            </a:pPr>
            <a:r>
              <a:rPr lang="en-US" sz="1800" b="1" dirty="0" smtClean="0"/>
              <a:t>end</a:t>
            </a:r>
            <a:endParaRPr lang="en-US" sz="1800" dirty="0" smtClean="0"/>
          </a:p>
          <a:p>
            <a:pPr marL="0" indent="0" eaLnBrk="0">
              <a:buNone/>
            </a:pPr>
            <a:r>
              <a:rPr lang="en-US" sz="1800" dirty="0" smtClean="0"/>
              <a:t>/* That is example of the program with entry procedure and one class. Note that class C has only one initialization procedure, </a:t>
            </a:r>
            <a:r>
              <a:rPr lang="en-US" sz="1800" dirty="0" err="1" smtClean="0"/>
              <a:t>setString</a:t>
            </a:r>
            <a:r>
              <a:rPr lang="en-US" sz="1800" dirty="0" smtClean="0"/>
              <a:t> can not be used for initialization*/</a:t>
            </a:r>
            <a:endParaRPr lang="en-US" sz="1800" dirty="0"/>
          </a:p>
        </p:txBody>
      </p:sp>
      <p:sp>
        <p:nvSpPr>
          <p:cNvPr id="3" name="Title 2"/>
          <p:cNvSpPr>
            <a:spLocks noGrp="1"/>
          </p:cNvSpPr>
          <p:nvPr>
            <p:ph type="title"/>
          </p:nvPr>
        </p:nvSpPr>
        <p:spPr/>
        <p:txBody>
          <a:bodyPr/>
          <a:lstStyle/>
          <a:p>
            <a:r>
              <a:rPr lang="en-US" dirty="0">
                <a:solidFill>
                  <a:schemeClr val="tx1"/>
                </a:solidFill>
              </a:rPr>
              <a:t>Program components (</a:t>
            </a:r>
            <a:r>
              <a:rPr lang="en-US" dirty="0" smtClean="0">
                <a:solidFill>
                  <a:schemeClr val="tx1"/>
                </a:solidFill>
              </a:rPr>
              <a:t>IV-1)</a:t>
            </a:r>
            <a:endParaRPr lang="en-US" dirty="0"/>
          </a:p>
        </p:txBody>
      </p:sp>
    </p:spTree>
    <p:extLst>
      <p:ext uri="{BB962C8B-B14F-4D97-AF65-F5344CB8AC3E}">
        <p14:creationId xmlns:p14="http://schemas.microsoft.com/office/powerpoint/2010/main" val="367930336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27177"/>
            <a:ext cx="9143999" cy="6295357"/>
          </a:xfrm>
        </p:spPr>
        <p:txBody>
          <a:bodyPr/>
          <a:lstStyle/>
          <a:p>
            <a:pPr marL="0" indent="0" eaLnBrk="0">
              <a:buNone/>
            </a:pPr>
            <a:r>
              <a:rPr lang="en-US" sz="1600" dirty="0" smtClean="0"/>
              <a:t>Constructor -&gt; initialization procedure. The procedure which is called right after the object creation to ensure object meets its invariant. Keyword </a:t>
            </a:r>
            <a:r>
              <a:rPr lang="en-US" sz="1600" b="1" dirty="0" err="1" smtClean="0"/>
              <a:t>init</a:t>
            </a:r>
            <a:r>
              <a:rPr lang="en-US" sz="1600" dirty="0" smtClean="0"/>
              <a:t> is reserved to use name of the Unit for </a:t>
            </a:r>
            <a:r>
              <a:rPr lang="en-US" sz="1600" b="1" dirty="0" err="1" smtClean="0"/>
              <a:t>init</a:t>
            </a:r>
            <a:r>
              <a:rPr lang="en-US" sz="1600" dirty="0" smtClean="0"/>
              <a:t> procedure and also one may use any name for initialization procedure</a:t>
            </a:r>
          </a:p>
          <a:p>
            <a:pPr marL="0" indent="0" eaLnBrk="0">
              <a:buNone/>
            </a:pPr>
            <a:r>
              <a:rPr lang="en-US" sz="1600" b="1" dirty="0" smtClean="0"/>
              <a:t>unit</a:t>
            </a:r>
            <a:r>
              <a:rPr lang="en-US" sz="1600" dirty="0" smtClean="0"/>
              <a:t> C</a:t>
            </a:r>
          </a:p>
          <a:p>
            <a:pPr marL="0" indent="0" eaLnBrk="0">
              <a:buNone/>
            </a:pPr>
            <a:r>
              <a:rPr lang="en-US" sz="1600" dirty="0"/>
              <a:t>	</a:t>
            </a:r>
            <a:r>
              <a:rPr lang="en-US" sz="1600" dirty="0" err="1" smtClean="0"/>
              <a:t>str</a:t>
            </a:r>
            <a:r>
              <a:rPr lang="en-US" sz="1600" dirty="0" smtClean="0"/>
              <a:t> </a:t>
            </a:r>
            <a:r>
              <a:rPr lang="en-US" sz="1600" b="1" dirty="0" smtClean="0"/>
              <a:t>:</a:t>
            </a:r>
            <a:r>
              <a:rPr lang="en-US" sz="1600" dirty="0" smtClean="0"/>
              <a:t> String</a:t>
            </a:r>
          </a:p>
          <a:p>
            <a:pPr marL="0" indent="0" eaLnBrk="0">
              <a:buNone/>
            </a:pPr>
            <a:r>
              <a:rPr lang="en-US" sz="1600" dirty="0" smtClean="0"/>
              <a:t>	</a:t>
            </a:r>
            <a:r>
              <a:rPr lang="en-US" sz="1600" b="1" dirty="0" err="1" smtClean="0"/>
              <a:t>init</a:t>
            </a:r>
            <a:r>
              <a:rPr lang="en-US" sz="1600" dirty="0" smtClean="0"/>
              <a:t> (</a:t>
            </a:r>
            <a:r>
              <a:rPr lang="en-US" sz="1600" dirty="0" err="1" smtClean="0"/>
              <a:t>a_string</a:t>
            </a:r>
            <a:r>
              <a:rPr lang="en-US" sz="1600" dirty="0" smtClean="0"/>
              <a:t>: </a:t>
            </a:r>
            <a:r>
              <a:rPr lang="en-US" sz="1600" b="1" dirty="0" smtClean="0"/>
              <a:t>like</a:t>
            </a:r>
            <a:r>
              <a:rPr lang="en-US" sz="1600" dirty="0" smtClean="0"/>
              <a:t> </a:t>
            </a:r>
            <a:r>
              <a:rPr lang="en-US" sz="1600" dirty="0" err="1" smtClean="0"/>
              <a:t>str</a:t>
            </a:r>
            <a:r>
              <a:rPr lang="en-US" sz="1600" dirty="0" smtClean="0"/>
              <a:t>) </a:t>
            </a:r>
            <a:r>
              <a:rPr lang="en-US" sz="1600" b="1" dirty="0" smtClean="0"/>
              <a:t>is </a:t>
            </a:r>
            <a:r>
              <a:rPr lang="en-US" sz="1600" dirty="0" smtClean="0"/>
              <a:t>// unnamed initialization procedure</a:t>
            </a:r>
            <a:endParaRPr lang="en-US" sz="1600" b="1" dirty="0" smtClean="0"/>
          </a:p>
          <a:p>
            <a:pPr marL="0" indent="0" eaLnBrk="0">
              <a:buNone/>
            </a:pPr>
            <a:r>
              <a:rPr lang="en-US" sz="1600" dirty="0" smtClean="0"/>
              <a:t>		</a:t>
            </a:r>
            <a:r>
              <a:rPr lang="en-US" sz="1600" dirty="0" err="1" smtClean="0"/>
              <a:t>setString</a:t>
            </a:r>
            <a:r>
              <a:rPr lang="en-US" sz="1600" dirty="0" smtClean="0"/>
              <a:t> (</a:t>
            </a:r>
            <a:r>
              <a:rPr lang="en-US" sz="1600" dirty="0" err="1" smtClean="0"/>
              <a:t>a_string</a:t>
            </a:r>
            <a:r>
              <a:rPr lang="en-US" sz="1600" dirty="0" smtClean="0"/>
              <a:t>)</a:t>
            </a:r>
          </a:p>
          <a:p>
            <a:pPr marL="0" indent="0" eaLnBrk="0">
              <a:buNone/>
            </a:pPr>
            <a:r>
              <a:rPr lang="en-US" sz="1600" dirty="0"/>
              <a:t>	</a:t>
            </a:r>
            <a:r>
              <a:rPr lang="en-US" sz="1600" b="1" dirty="0" smtClean="0"/>
              <a:t>end</a:t>
            </a:r>
          </a:p>
          <a:p>
            <a:pPr marL="0" indent="0" eaLnBrk="0">
              <a:buNone/>
            </a:pPr>
            <a:r>
              <a:rPr lang="en-US" sz="1600" b="1" dirty="0" smtClean="0"/>
              <a:t>	</a:t>
            </a:r>
            <a:r>
              <a:rPr lang="en-US" sz="1600" dirty="0" err="1" smtClean="0"/>
              <a:t>setString</a:t>
            </a:r>
            <a:r>
              <a:rPr lang="en-US" sz="1600" dirty="0" smtClean="0"/>
              <a:t> (</a:t>
            </a:r>
            <a:r>
              <a:rPr lang="en-US" sz="1600" dirty="0" err="1" smtClean="0"/>
              <a:t>aString</a:t>
            </a:r>
            <a:r>
              <a:rPr lang="en-US" sz="1600" dirty="0" smtClean="0"/>
              <a:t>: like </a:t>
            </a:r>
            <a:r>
              <a:rPr lang="en-US" sz="1600" dirty="0" err="1" smtClean="0"/>
              <a:t>str</a:t>
            </a:r>
            <a:r>
              <a:rPr lang="en-US" sz="1600" dirty="0" smtClean="0"/>
              <a:t>) </a:t>
            </a:r>
            <a:r>
              <a:rPr lang="en-US" sz="1600" b="1" dirty="0" smtClean="0"/>
              <a:t>is</a:t>
            </a:r>
            <a:r>
              <a:rPr lang="en-US" sz="1600" dirty="0" smtClean="0"/>
              <a:t> </a:t>
            </a:r>
          </a:p>
          <a:p>
            <a:pPr marL="0" indent="0" eaLnBrk="0">
              <a:buNone/>
            </a:pPr>
            <a:r>
              <a:rPr lang="en-US" sz="1600" dirty="0"/>
              <a:t>	</a:t>
            </a:r>
            <a:r>
              <a:rPr lang="en-US" sz="1600" dirty="0" smtClean="0"/>
              <a:t>	</a:t>
            </a:r>
            <a:r>
              <a:rPr lang="en-US" sz="1600" dirty="0" err="1" smtClean="0"/>
              <a:t>str</a:t>
            </a:r>
            <a:r>
              <a:rPr lang="en-US" sz="1600" dirty="0" smtClean="0"/>
              <a:t> := </a:t>
            </a:r>
            <a:r>
              <a:rPr lang="en-US" sz="1600" dirty="0" err="1" smtClean="0"/>
              <a:t>aString</a:t>
            </a:r>
            <a:r>
              <a:rPr lang="en-US" sz="1600" dirty="0" smtClean="0"/>
              <a:t> </a:t>
            </a:r>
          </a:p>
          <a:p>
            <a:pPr marL="0" indent="0" eaLnBrk="0">
              <a:buNone/>
            </a:pPr>
            <a:r>
              <a:rPr lang="en-US" sz="1600" b="1" dirty="0"/>
              <a:t>	</a:t>
            </a:r>
            <a:r>
              <a:rPr lang="en-US" sz="1600" b="1" dirty="0" smtClean="0"/>
              <a:t>end</a:t>
            </a:r>
          </a:p>
          <a:p>
            <a:pPr marL="0" indent="0" eaLnBrk="0">
              <a:buNone/>
            </a:pPr>
            <a:r>
              <a:rPr lang="en-US" sz="1600" b="1" dirty="0" smtClean="0"/>
              <a:t>end</a:t>
            </a:r>
            <a:r>
              <a:rPr lang="en-US" sz="1600" dirty="0" smtClean="0"/>
              <a:t> C</a:t>
            </a:r>
          </a:p>
          <a:p>
            <a:pPr marL="0" indent="0" eaLnBrk="0">
              <a:buNone/>
            </a:pPr>
            <a:r>
              <a:rPr lang="en-US" sz="1600" dirty="0" smtClean="0"/>
              <a:t>// How to use initialization procedures at object creation – see below</a:t>
            </a:r>
          </a:p>
          <a:p>
            <a:pPr marL="0" indent="0" eaLnBrk="0">
              <a:buNone/>
            </a:pPr>
            <a:r>
              <a:rPr lang="en-US" sz="1600" dirty="0" smtClean="0"/>
              <a:t>c1 </a:t>
            </a:r>
            <a:r>
              <a:rPr lang="en-US" sz="1600" b="1" dirty="0" smtClean="0"/>
              <a:t>is</a:t>
            </a:r>
            <a:r>
              <a:rPr lang="en-US" sz="1600" dirty="0" smtClean="0"/>
              <a:t> C (“String1”) // unnamed </a:t>
            </a:r>
            <a:r>
              <a:rPr lang="en-US" sz="1600" dirty="0" err="1" smtClean="0"/>
              <a:t>init</a:t>
            </a:r>
            <a:r>
              <a:rPr lang="en-US" sz="1600" dirty="0" smtClean="0"/>
              <a:t> – will be called!</a:t>
            </a:r>
          </a:p>
          <a:p>
            <a:pPr marL="0" indent="0" eaLnBrk="0">
              <a:buNone/>
            </a:pPr>
            <a:r>
              <a:rPr lang="en-US" sz="1600" dirty="0" smtClean="0"/>
              <a:t>c2 </a:t>
            </a:r>
            <a:r>
              <a:rPr lang="en-US" sz="1600" b="1" dirty="0" smtClean="0"/>
              <a:t>is</a:t>
            </a:r>
            <a:r>
              <a:rPr lang="en-US" sz="1600" dirty="0" smtClean="0"/>
              <a:t> </a:t>
            </a:r>
            <a:r>
              <a:rPr lang="en-US" sz="1600" dirty="0" err="1" smtClean="0"/>
              <a:t>C.setString</a:t>
            </a:r>
            <a:r>
              <a:rPr lang="en-US" sz="1600" dirty="0" smtClean="0"/>
              <a:t> (“String2”) // Compile time error!!! Why? </a:t>
            </a:r>
            <a:r>
              <a:rPr lang="en-US" sz="1600" dirty="0" smtClean="0">
                <a:sym typeface="Wingdings" panose="05000000000000000000" pitchFamily="2" charset="2"/>
              </a:rPr>
              <a:t></a:t>
            </a:r>
            <a:endParaRPr lang="en-US" sz="1600" dirty="0" smtClean="0"/>
          </a:p>
          <a:p>
            <a:pPr marL="0" indent="0" eaLnBrk="0">
              <a:buNone/>
            </a:pPr>
            <a:r>
              <a:rPr lang="en-US" sz="1600" dirty="0" smtClean="0"/>
              <a:t>c4 </a:t>
            </a:r>
            <a:r>
              <a:rPr lang="en-US" sz="1600" b="1" dirty="0" smtClean="0"/>
              <a:t>:</a:t>
            </a:r>
            <a:r>
              <a:rPr lang="en-US" sz="1600" dirty="0" smtClean="0"/>
              <a:t> ?C</a:t>
            </a:r>
          </a:p>
          <a:p>
            <a:pPr marL="0" indent="0" eaLnBrk="0">
              <a:buNone/>
            </a:pPr>
            <a:r>
              <a:rPr lang="en-US" sz="1600" dirty="0" smtClean="0"/>
              <a:t>c4 := </a:t>
            </a:r>
            <a:r>
              <a:rPr lang="en-US" sz="1600" dirty="0" err="1" smtClean="0"/>
              <a:t>C.setString</a:t>
            </a:r>
            <a:r>
              <a:rPr lang="en-US" sz="1600" dirty="0" smtClean="0"/>
              <a:t> (“String4”) </a:t>
            </a:r>
            <a:r>
              <a:rPr lang="en-US" sz="1600" dirty="0"/>
              <a:t>// Compile time error!!! Why? </a:t>
            </a:r>
            <a:r>
              <a:rPr lang="en-US" sz="1600" dirty="0" smtClean="0">
                <a:sym typeface="Wingdings" panose="05000000000000000000" pitchFamily="2" charset="2"/>
              </a:rPr>
              <a:t></a:t>
            </a:r>
            <a:endParaRPr lang="en-US" sz="1600" dirty="0" smtClean="0"/>
          </a:p>
          <a:p>
            <a:pPr marL="0" indent="0" eaLnBrk="0">
              <a:buNone/>
            </a:pPr>
            <a:r>
              <a:rPr lang="en-US" sz="1600" dirty="0" smtClean="0">
                <a:sym typeface="Wingdings" panose="05000000000000000000" pitchFamily="2" charset="2"/>
              </a:rPr>
              <a:t>c4 := </a:t>
            </a:r>
            <a:r>
              <a:rPr lang="en-US" sz="1600" dirty="0" err="1" smtClean="0">
                <a:sym typeface="Wingdings" panose="05000000000000000000" pitchFamily="2" charset="2"/>
              </a:rPr>
              <a:t>C.set_string</a:t>
            </a:r>
            <a:r>
              <a:rPr lang="en-US" sz="1600" dirty="0" smtClean="0">
                <a:sym typeface="Wingdings" panose="05000000000000000000" pitchFamily="2" charset="2"/>
              </a:rPr>
              <a:t> (“Some string”) </a:t>
            </a:r>
            <a:r>
              <a:rPr lang="en-US" sz="1600" dirty="0"/>
              <a:t>// Compile time error!!! Why </a:t>
            </a:r>
            <a:r>
              <a:rPr lang="en-US" sz="1600" dirty="0" smtClean="0">
                <a:sym typeface="Wingdings" panose="05000000000000000000" pitchFamily="2" charset="2"/>
              </a:rPr>
              <a:t></a:t>
            </a:r>
            <a:endParaRPr lang="en-US" sz="1600" dirty="0"/>
          </a:p>
        </p:txBody>
      </p:sp>
      <p:sp>
        <p:nvSpPr>
          <p:cNvPr id="3" name="Title 2"/>
          <p:cNvSpPr>
            <a:spLocks noGrp="1"/>
          </p:cNvSpPr>
          <p:nvPr>
            <p:ph type="title"/>
          </p:nvPr>
        </p:nvSpPr>
        <p:spPr>
          <a:xfrm>
            <a:off x="0" y="-85266"/>
            <a:ext cx="9144000" cy="561104"/>
          </a:xfrm>
        </p:spPr>
        <p:txBody>
          <a:bodyPr/>
          <a:lstStyle/>
          <a:p>
            <a:r>
              <a:rPr lang="en-US" dirty="0">
                <a:solidFill>
                  <a:schemeClr val="tx1"/>
                </a:solidFill>
              </a:rPr>
              <a:t>Program components (</a:t>
            </a:r>
            <a:r>
              <a:rPr lang="en-US" dirty="0" smtClean="0">
                <a:solidFill>
                  <a:schemeClr val="tx1"/>
                </a:solidFill>
              </a:rPr>
              <a:t>IV-2): constructors</a:t>
            </a:r>
            <a:endParaRPr lang="en-US" dirty="0"/>
          </a:p>
        </p:txBody>
      </p:sp>
    </p:spTree>
    <p:extLst>
      <p:ext uri="{BB962C8B-B14F-4D97-AF65-F5344CB8AC3E}">
        <p14:creationId xmlns:p14="http://schemas.microsoft.com/office/powerpoint/2010/main" val="320476677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530578"/>
            <a:ext cx="9144000" cy="6262874"/>
          </a:xfrm>
        </p:spPr>
        <p:txBody>
          <a:bodyPr/>
          <a:lstStyle/>
          <a:p>
            <a:pPr marL="0" indent="0" eaLnBrk="0">
              <a:buNone/>
            </a:pPr>
            <a:r>
              <a:rPr lang="en-US" sz="2400" dirty="0" smtClean="0"/>
              <a:t>Not every unit can be used as a module. And meaning of the module is in fact an object which will be created only once at run time and its initialization procedure must not have any arguments and must be unique. See examples below</a:t>
            </a:r>
          </a:p>
          <a:p>
            <a:pPr marL="0" indent="0" eaLnBrk="0">
              <a:buNone/>
            </a:pPr>
            <a:r>
              <a:rPr lang="en-US" sz="2000" b="1" dirty="0" smtClean="0"/>
              <a:t>unit</a:t>
            </a:r>
            <a:r>
              <a:rPr lang="en-US" sz="2000" dirty="0" smtClean="0"/>
              <a:t> M1 // Here we have features of the module</a:t>
            </a:r>
          </a:p>
          <a:p>
            <a:pPr marL="0" indent="0" eaLnBrk="0">
              <a:buNone/>
            </a:pPr>
            <a:r>
              <a:rPr lang="en-US" sz="2000" b="1" dirty="0" smtClean="0"/>
              <a:t>	</a:t>
            </a:r>
            <a:r>
              <a:rPr lang="en-US" sz="2000" b="1" dirty="0" err="1" smtClean="0"/>
              <a:t>init</a:t>
            </a:r>
            <a:r>
              <a:rPr lang="en-US" sz="2000" b="1" dirty="0" smtClean="0"/>
              <a:t> is</a:t>
            </a:r>
            <a:endParaRPr lang="en-US" sz="2000" dirty="0" smtClean="0"/>
          </a:p>
          <a:p>
            <a:pPr marL="0" indent="0" eaLnBrk="0">
              <a:buNone/>
            </a:pPr>
            <a:r>
              <a:rPr lang="en-US" sz="2000" dirty="0"/>
              <a:t>	</a:t>
            </a:r>
            <a:r>
              <a:rPr lang="en-US" sz="2000" dirty="0" smtClean="0"/>
              <a:t>// Here we have the initialization code </a:t>
            </a:r>
            <a:endParaRPr lang="en-US" sz="2000" dirty="0"/>
          </a:p>
          <a:p>
            <a:pPr marL="0" indent="0" eaLnBrk="0">
              <a:buNone/>
            </a:pPr>
            <a:r>
              <a:rPr lang="en-US" sz="2000" b="1" dirty="0" smtClean="0"/>
              <a:t>	end</a:t>
            </a:r>
          </a:p>
          <a:p>
            <a:pPr marL="0" indent="0" eaLnBrk="0">
              <a:buNone/>
            </a:pPr>
            <a:r>
              <a:rPr lang="en-US" sz="2000" b="1" dirty="0" smtClean="0"/>
              <a:t>end </a:t>
            </a:r>
            <a:r>
              <a:rPr lang="en-US" sz="2000" dirty="0" smtClean="0"/>
              <a:t>M1</a:t>
            </a:r>
          </a:p>
          <a:p>
            <a:pPr marL="0" indent="0" eaLnBrk="0">
              <a:buNone/>
            </a:pPr>
            <a:r>
              <a:rPr lang="en-US" sz="2000" b="1" dirty="0" smtClean="0"/>
              <a:t>unit </a:t>
            </a:r>
            <a:r>
              <a:rPr lang="en-US" sz="2000" dirty="0" smtClean="0"/>
              <a:t>M2</a:t>
            </a:r>
            <a:r>
              <a:rPr lang="en-US" sz="2000" b="1" dirty="0" smtClean="0"/>
              <a:t> </a:t>
            </a:r>
            <a:r>
              <a:rPr lang="en-US" sz="2000" dirty="0" smtClean="0"/>
              <a:t>// This module has no initialization</a:t>
            </a:r>
          </a:p>
          <a:p>
            <a:pPr marL="0" indent="0" eaLnBrk="0">
              <a:buNone/>
            </a:pPr>
            <a:r>
              <a:rPr lang="en-US" sz="2000" dirty="0" smtClean="0"/>
              <a:t>	// </a:t>
            </a:r>
            <a:r>
              <a:rPr lang="en-US" sz="2000" dirty="0"/>
              <a:t>Here we have features of the module</a:t>
            </a:r>
          </a:p>
          <a:p>
            <a:pPr marL="0" indent="0" eaLnBrk="0">
              <a:buNone/>
            </a:pPr>
            <a:r>
              <a:rPr lang="en-US" sz="2000" b="1" dirty="0" smtClean="0"/>
              <a:t>end </a:t>
            </a:r>
            <a:r>
              <a:rPr lang="en-US" sz="2000" dirty="0" smtClean="0"/>
              <a:t>M2</a:t>
            </a:r>
            <a:endParaRPr lang="en-US" sz="2000" dirty="0"/>
          </a:p>
        </p:txBody>
      </p:sp>
      <p:sp>
        <p:nvSpPr>
          <p:cNvPr id="3" name="Title 2"/>
          <p:cNvSpPr>
            <a:spLocks noGrp="1"/>
          </p:cNvSpPr>
          <p:nvPr>
            <p:ph type="title"/>
          </p:nvPr>
        </p:nvSpPr>
        <p:spPr>
          <a:xfrm>
            <a:off x="187200" y="-126362"/>
            <a:ext cx="8229600" cy="561104"/>
          </a:xfrm>
        </p:spPr>
        <p:txBody>
          <a:bodyPr/>
          <a:lstStyle/>
          <a:p>
            <a:r>
              <a:rPr lang="en-US" dirty="0">
                <a:solidFill>
                  <a:schemeClr val="tx1"/>
                </a:solidFill>
              </a:rPr>
              <a:t>Program components (</a:t>
            </a:r>
            <a:r>
              <a:rPr lang="en-US" dirty="0" smtClean="0">
                <a:solidFill>
                  <a:schemeClr val="tx1"/>
                </a:solidFill>
              </a:rPr>
              <a:t>IV-3): constructors</a:t>
            </a:r>
            <a:endParaRPr lang="en-US" dirty="0"/>
          </a:p>
        </p:txBody>
      </p:sp>
    </p:spTree>
    <p:extLst>
      <p:ext uri="{BB962C8B-B14F-4D97-AF65-F5344CB8AC3E}">
        <p14:creationId xmlns:p14="http://schemas.microsoft.com/office/powerpoint/2010/main" val="4008522171"/>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Program </a:t>
            </a:r>
            <a:r>
              <a:rPr lang="en-US" dirty="0" smtClean="0">
                <a:solidFill>
                  <a:schemeClr val="tx1"/>
                </a:solidFill>
              </a:rPr>
              <a:t>components (VI): entry point</a:t>
            </a:r>
            <a:endParaRPr lang="en-US" dirty="0">
              <a:solidFill>
                <a:schemeClr val="tx1"/>
              </a:solidFill>
            </a:endParaRPr>
          </a:p>
        </p:txBody>
      </p:sp>
      <p:cxnSp>
        <p:nvCxnSpPr>
          <p:cNvPr id="5" name="Straight Arrow Connector 4"/>
          <p:cNvCxnSpPr>
            <a:stCxn id="6" idx="4"/>
            <a:endCxn id="25" idx="0"/>
          </p:cNvCxnSpPr>
          <p:nvPr/>
        </p:nvCxnSpPr>
        <p:spPr bwMode="auto">
          <a:xfrm flipH="1">
            <a:off x="914460" y="3888732"/>
            <a:ext cx="3757549" cy="803395"/>
          </a:xfrm>
          <a:prstGeom prst="straightConnector1">
            <a:avLst/>
          </a:prstGeom>
          <a:noFill/>
          <a:ln w="25400" cap="flat" cmpd="sng" algn="ctr">
            <a:solidFill>
              <a:schemeClr val="tx1"/>
            </a:solidFill>
            <a:prstDash val="solid"/>
            <a:round/>
            <a:headEnd type="none" w="med" len="med"/>
            <a:tailEnd type="arrow"/>
          </a:ln>
          <a:effectLst/>
        </p:spPr>
      </p:cxnSp>
      <p:sp>
        <p:nvSpPr>
          <p:cNvPr id="6" name="Oval 5"/>
          <p:cNvSpPr/>
          <p:nvPr/>
        </p:nvSpPr>
        <p:spPr bwMode="auto">
          <a:xfrm>
            <a:off x="2634832" y="2850031"/>
            <a:ext cx="4074354" cy="103870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Executable</a:t>
            </a:r>
          </a:p>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Verdana" pitchFamily="34" charset="0"/>
              </a:rPr>
              <a:t>Entry point</a:t>
            </a:r>
          </a:p>
        </p:txBody>
      </p:sp>
      <p:cxnSp>
        <p:nvCxnSpPr>
          <p:cNvPr id="7" name="Straight Arrow Connector 6"/>
          <p:cNvCxnSpPr>
            <a:stCxn id="6" idx="4"/>
            <a:endCxn id="28" idx="0"/>
          </p:cNvCxnSpPr>
          <p:nvPr/>
        </p:nvCxnSpPr>
        <p:spPr bwMode="auto">
          <a:xfrm flipH="1">
            <a:off x="4054994" y="3888732"/>
            <a:ext cx="617015" cy="792106"/>
          </a:xfrm>
          <a:prstGeom prst="straightConnector1">
            <a:avLst/>
          </a:prstGeom>
          <a:noFill/>
          <a:ln w="25400" cap="flat" cmpd="sng" algn="ctr">
            <a:solidFill>
              <a:schemeClr val="tx1"/>
            </a:solidFill>
            <a:prstDash val="solid"/>
            <a:round/>
            <a:headEnd type="none" w="med" len="med"/>
            <a:tailEnd type="arrow"/>
          </a:ln>
          <a:effectLst/>
        </p:spPr>
      </p:cxnSp>
      <p:sp>
        <p:nvSpPr>
          <p:cNvPr id="8" name="TextBox 7"/>
          <p:cNvSpPr txBox="1"/>
          <p:nvPr/>
        </p:nvSpPr>
        <p:spPr>
          <a:xfrm>
            <a:off x="365760" y="860612"/>
            <a:ext cx="1602890" cy="1323439"/>
          </a:xfrm>
          <a:prstGeom prst="rect">
            <a:avLst/>
          </a:prstGeom>
          <a:noFill/>
          <a:ln w="25400">
            <a:solidFill>
              <a:schemeClr val="tx1"/>
            </a:solidFill>
          </a:ln>
        </p:spPr>
        <p:txBody>
          <a:bodyPr wrap="square" rtlCol="0">
            <a:spAutoFit/>
          </a:bodyPr>
          <a:lstStyle/>
          <a:p>
            <a:r>
              <a:rPr lang="en-US" dirty="0"/>
              <a:t>s</a:t>
            </a:r>
            <a:r>
              <a:rPr lang="en-US" dirty="0" smtClean="0"/>
              <a:t>equence of code</a:t>
            </a:r>
          </a:p>
          <a:p>
            <a:r>
              <a:rPr lang="en-US" dirty="0" smtClean="0"/>
              <a:t>------------</a:t>
            </a:r>
          </a:p>
          <a:p>
            <a:r>
              <a:rPr lang="en-US" dirty="0" smtClean="0"/>
              <a:t>source</a:t>
            </a:r>
            <a:endParaRPr lang="en-US" dirty="0"/>
          </a:p>
        </p:txBody>
      </p:sp>
      <p:sp>
        <p:nvSpPr>
          <p:cNvPr id="9" name="TextBox 8"/>
          <p:cNvSpPr txBox="1"/>
          <p:nvPr/>
        </p:nvSpPr>
        <p:spPr>
          <a:xfrm>
            <a:off x="3562056" y="874557"/>
            <a:ext cx="1602890" cy="1323439"/>
          </a:xfrm>
          <a:prstGeom prst="rect">
            <a:avLst/>
          </a:prstGeom>
          <a:noFill/>
          <a:ln w="25400">
            <a:solidFill>
              <a:schemeClr val="tx1"/>
            </a:solidFill>
          </a:ln>
        </p:spPr>
        <p:txBody>
          <a:bodyPr wrap="square" rtlCol="0">
            <a:spAutoFit/>
          </a:bodyPr>
          <a:lstStyle/>
          <a:p>
            <a:r>
              <a:rPr lang="en-US" dirty="0" smtClean="0"/>
              <a:t>procedure</a:t>
            </a:r>
          </a:p>
          <a:p>
            <a:r>
              <a:rPr lang="en-US" dirty="0"/>
              <a:t>e</a:t>
            </a:r>
            <a:r>
              <a:rPr lang="en-US" dirty="0" smtClean="0"/>
              <a:t>nd</a:t>
            </a:r>
          </a:p>
          <a:p>
            <a:r>
              <a:rPr lang="en-US" dirty="0"/>
              <a:t>------------</a:t>
            </a:r>
          </a:p>
          <a:p>
            <a:r>
              <a:rPr lang="en-US" dirty="0" smtClean="0"/>
              <a:t>source</a:t>
            </a:r>
            <a:endParaRPr lang="en-US" dirty="0"/>
          </a:p>
        </p:txBody>
      </p:sp>
      <p:sp>
        <p:nvSpPr>
          <p:cNvPr id="10" name="TextBox 9"/>
          <p:cNvSpPr txBox="1"/>
          <p:nvPr/>
        </p:nvSpPr>
        <p:spPr>
          <a:xfrm>
            <a:off x="6312549" y="829402"/>
            <a:ext cx="1602890" cy="1323439"/>
          </a:xfrm>
          <a:prstGeom prst="rect">
            <a:avLst/>
          </a:prstGeom>
          <a:noFill/>
          <a:ln w="25400">
            <a:solidFill>
              <a:schemeClr val="tx1"/>
            </a:solidFill>
          </a:ln>
        </p:spPr>
        <p:txBody>
          <a:bodyPr wrap="square" rtlCol="0">
            <a:spAutoFit/>
          </a:bodyPr>
          <a:lstStyle/>
          <a:p>
            <a:r>
              <a:rPr lang="en-US" dirty="0" smtClean="0"/>
              <a:t>unit X</a:t>
            </a:r>
          </a:p>
          <a:p>
            <a:r>
              <a:rPr lang="en-US" dirty="0" smtClean="0"/>
              <a:t>end</a:t>
            </a:r>
          </a:p>
          <a:p>
            <a:r>
              <a:rPr lang="en-US" dirty="0"/>
              <a:t>------------</a:t>
            </a:r>
          </a:p>
          <a:p>
            <a:r>
              <a:rPr lang="en-US" dirty="0" smtClean="0"/>
              <a:t>source</a:t>
            </a:r>
            <a:endParaRPr lang="en-US" dirty="0"/>
          </a:p>
        </p:txBody>
      </p:sp>
      <p:cxnSp>
        <p:nvCxnSpPr>
          <p:cNvPr id="12" name="Straight Arrow Connector 11"/>
          <p:cNvCxnSpPr>
            <a:stCxn id="8" idx="2"/>
            <a:endCxn id="6" idx="0"/>
          </p:cNvCxnSpPr>
          <p:nvPr/>
        </p:nvCxnSpPr>
        <p:spPr bwMode="auto">
          <a:xfrm>
            <a:off x="1167205" y="2184051"/>
            <a:ext cx="3504804" cy="665980"/>
          </a:xfrm>
          <a:prstGeom prst="straightConnector1">
            <a:avLst/>
          </a:prstGeom>
          <a:noFill/>
          <a:ln w="25400" cap="flat" cmpd="sng" algn="ctr">
            <a:solidFill>
              <a:schemeClr val="tx1"/>
            </a:solidFill>
            <a:prstDash val="solid"/>
            <a:round/>
            <a:headEnd type="none" w="med" len="med"/>
            <a:tailEnd type="arrow"/>
          </a:ln>
          <a:effectLst/>
        </p:spPr>
      </p:cxnSp>
      <p:cxnSp>
        <p:nvCxnSpPr>
          <p:cNvPr id="15" name="Straight Arrow Connector 14"/>
          <p:cNvCxnSpPr>
            <a:stCxn id="9" idx="2"/>
            <a:endCxn id="6" idx="0"/>
          </p:cNvCxnSpPr>
          <p:nvPr/>
        </p:nvCxnSpPr>
        <p:spPr bwMode="auto">
          <a:xfrm>
            <a:off x="4363501" y="2197996"/>
            <a:ext cx="308508" cy="652035"/>
          </a:xfrm>
          <a:prstGeom prst="straightConnector1">
            <a:avLst/>
          </a:prstGeom>
          <a:noFill/>
          <a:ln w="25400" cap="flat" cmpd="sng" algn="ctr">
            <a:solidFill>
              <a:schemeClr val="tx1"/>
            </a:solidFill>
            <a:prstDash val="solid"/>
            <a:round/>
            <a:headEnd type="none" w="med" len="med"/>
            <a:tailEnd type="arrow"/>
          </a:ln>
          <a:effectLst/>
        </p:spPr>
      </p:cxnSp>
      <p:cxnSp>
        <p:nvCxnSpPr>
          <p:cNvPr id="18" name="Straight Arrow Connector 17"/>
          <p:cNvCxnSpPr>
            <a:stCxn id="10" idx="2"/>
            <a:endCxn id="6" idx="0"/>
          </p:cNvCxnSpPr>
          <p:nvPr/>
        </p:nvCxnSpPr>
        <p:spPr bwMode="auto">
          <a:xfrm flipH="1">
            <a:off x="4672009" y="2152841"/>
            <a:ext cx="2441985" cy="697190"/>
          </a:xfrm>
          <a:prstGeom prst="straightConnector1">
            <a:avLst/>
          </a:prstGeom>
          <a:noFill/>
          <a:ln w="25400" cap="flat" cmpd="sng" algn="ctr">
            <a:solidFill>
              <a:schemeClr val="tx1"/>
            </a:solidFill>
            <a:prstDash val="solid"/>
            <a:round/>
            <a:headEnd type="none" w="med" len="med"/>
            <a:tailEnd type="arrow"/>
          </a:ln>
          <a:effectLst/>
        </p:spPr>
      </p:cxnSp>
      <p:sp>
        <p:nvSpPr>
          <p:cNvPr id="25" name="TextBox 24"/>
          <p:cNvSpPr txBox="1"/>
          <p:nvPr/>
        </p:nvSpPr>
        <p:spPr>
          <a:xfrm>
            <a:off x="113015" y="4692127"/>
            <a:ext cx="1602890" cy="1015663"/>
          </a:xfrm>
          <a:prstGeom prst="rect">
            <a:avLst/>
          </a:prstGeom>
          <a:noFill/>
          <a:ln w="25400">
            <a:solidFill>
              <a:schemeClr val="tx1"/>
            </a:solidFill>
          </a:ln>
        </p:spPr>
        <p:txBody>
          <a:bodyPr wrap="square" rtlCol="0">
            <a:spAutoFit/>
          </a:bodyPr>
          <a:lstStyle/>
          <a:p>
            <a:r>
              <a:rPr lang="en-US" dirty="0" smtClean="0"/>
              <a:t>start of code sequence</a:t>
            </a:r>
            <a:endParaRPr lang="en-US" dirty="0"/>
          </a:p>
        </p:txBody>
      </p:sp>
      <p:sp>
        <p:nvSpPr>
          <p:cNvPr id="28" name="TextBox 27"/>
          <p:cNvSpPr txBox="1"/>
          <p:nvPr/>
        </p:nvSpPr>
        <p:spPr>
          <a:xfrm>
            <a:off x="2945385" y="4680838"/>
            <a:ext cx="2219218" cy="1631216"/>
          </a:xfrm>
          <a:prstGeom prst="rect">
            <a:avLst/>
          </a:prstGeom>
          <a:noFill/>
          <a:ln w="25400">
            <a:solidFill>
              <a:schemeClr val="tx1"/>
            </a:solidFill>
          </a:ln>
        </p:spPr>
        <p:txBody>
          <a:bodyPr wrap="square" rtlCol="0">
            <a:spAutoFit/>
          </a:bodyPr>
          <a:lstStyle/>
          <a:p>
            <a:r>
              <a:rPr lang="en-US" dirty="0" smtClean="0"/>
              <a:t>name of procedure</a:t>
            </a:r>
          </a:p>
          <a:p>
            <a:r>
              <a:rPr lang="en-US" dirty="0"/>
              <a:t>w</a:t>
            </a:r>
            <a:r>
              <a:rPr lang="en-US" dirty="0" smtClean="0"/>
              <a:t>ith no parameters or array of string?</a:t>
            </a:r>
          </a:p>
        </p:txBody>
      </p:sp>
      <p:sp>
        <p:nvSpPr>
          <p:cNvPr id="31" name="TextBox 30"/>
          <p:cNvSpPr txBox="1"/>
          <p:nvPr/>
        </p:nvSpPr>
        <p:spPr>
          <a:xfrm>
            <a:off x="6920222" y="4599794"/>
            <a:ext cx="2065734" cy="1015663"/>
          </a:xfrm>
          <a:prstGeom prst="rect">
            <a:avLst/>
          </a:prstGeom>
          <a:noFill/>
          <a:ln w="25400">
            <a:solidFill>
              <a:schemeClr val="tx1"/>
            </a:solidFill>
          </a:ln>
        </p:spPr>
        <p:txBody>
          <a:bodyPr wrap="square" rtlCol="0">
            <a:spAutoFit/>
          </a:bodyPr>
          <a:lstStyle/>
          <a:p>
            <a:r>
              <a:rPr lang="en-US" dirty="0" smtClean="0"/>
              <a:t>unit name +</a:t>
            </a:r>
          </a:p>
          <a:p>
            <a:r>
              <a:rPr lang="en-US" sz="1800" dirty="0" err="1" smtClean="0"/>
              <a:t>init</a:t>
            </a:r>
            <a:r>
              <a:rPr lang="en-US" sz="1800" dirty="0" smtClean="0"/>
              <a:t> procedure</a:t>
            </a:r>
            <a:r>
              <a:rPr lang="en-US" dirty="0" smtClean="0"/>
              <a:t> name</a:t>
            </a:r>
            <a:endParaRPr lang="en-US" dirty="0"/>
          </a:p>
        </p:txBody>
      </p:sp>
      <p:cxnSp>
        <p:nvCxnSpPr>
          <p:cNvPr id="32" name="Straight Arrow Connector 31"/>
          <p:cNvCxnSpPr>
            <a:stCxn id="6" idx="4"/>
            <a:endCxn id="31" idx="0"/>
          </p:cNvCxnSpPr>
          <p:nvPr/>
        </p:nvCxnSpPr>
        <p:spPr bwMode="auto">
          <a:xfrm>
            <a:off x="4672009" y="3888732"/>
            <a:ext cx="3281080" cy="711062"/>
          </a:xfrm>
          <a:prstGeom prst="straightConnector1">
            <a:avLst/>
          </a:prstGeom>
          <a:no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40104403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87212"/>
            <a:ext cx="9144000" cy="6370787"/>
          </a:xfrm>
        </p:spPr>
        <p:txBody>
          <a:bodyPr>
            <a:normAutofit fontScale="77500" lnSpcReduction="20000"/>
          </a:bodyPr>
          <a:lstStyle/>
          <a:p>
            <a:r>
              <a:rPr lang="en-US" dirty="0" smtClean="0"/>
              <a:t>It is possible to mix both kinds of inheritance</a:t>
            </a:r>
          </a:p>
          <a:p>
            <a:pPr lvl="1"/>
            <a:r>
              <a:rPr lang="en-US" b="1" dirty="0" smtClean="0"/>
              <a:t>unit</a:t>
            </a:r>
            <a:r>
              <a:rPr lang="en-US" dirty="0" smtClean="0"/>
              <a:t> A  </a:t>
            </a:r>
            <a:r>
              <a:rPr lang="en-US" b="1" dirty="0" smtClean="0"/>
              <a:t>extend </a:t>
            </a:r>
            <a:r>
              <a:rPr lang="en-US" dirty="0" smtClean="0"/>
              <a:t>B, </a:t>
            </a:r>
            <a:r>
              <a:rPr lang="en-US" b="1" dirty="0" smtClean="0"/>
              <a:t>~</a:t>
            </a:r>
            <a:r>
              <a:rPr lang="en-US" dirty="0" smtClean="0"/>
              <a:t>C, D, </a:t>
            </a:r>
            <a:r>
              <a:rPr lang="en-US" b="1" dirty="0" smtClean="0"/>
              <a:t>~</a:t>
            </a:r>
            <a:r>
              <a:rPr lang="en-US" dirty="0" smtClean="0"/>
              <a:t>E,F</a:t>
            </a:r>
          </a:p>
          <a:p>
            <a:r>
              <a:rPr lang="en-US" dirty="0" smtClean="0"/>
              <a:t>Usage. One unit uses (imports or gets access) to all public features of another module(s). There are different forms of usage</a:t>
            </a:r>
          </a:p>
          <a:p>
            <a:pPr lvl="1"/>
            <a:r>
              <a:rPr lang="en-US" b="1" dirty="0" smtClean="0"/>
              <a:t>use</a:t>
            </a:r>
            <a:r>
              <a:rPr lang="en-US" dirty="0" smtClean="0"/>
              <a:t> A, B, C // the whole source has access to features of A, B and C, but qualification is mandatory</a:t>
            </a:r>
          </a:p>
          <a:p>
            <a:pPr lvl="1"/>
            <a:r>
              <a:rPr lang="en-US" dirty="0" err="1" smtClean="0"/>
              <a:t>StandardIO.put</a:t>
            </a:r>
            <a:r>
              <a:rPr lang="en-US" dirty="0" smtClean="0"/>
              <a:t> (“”)  // Direct qualified usage</a:t>
            </a:r>
          </a:p>
          <a:p>
            <a:pPr lvl="1"/>
            <a:r>
              <a:rPr lang="en-US" b="1" dirty="0" smtClean="0"/>
              <a:t>unit</a:t>
            </a:r>
            <a:r>
              <a:rPr lang="en-US" dirty="0" smtClean="0"/>
              <a:t> A </a:t>
            </a:r>
            <a:r>
              <a:rPr lang="en-US" b="1" dirty="0" smtClean="0"/>
              <a:t>extend </a:t>
            </a:r>
            <a:r>
              <a:rPr lang="en-US" dirty="0" smtClean="0"/>
              <a:t>B, </a:t>
            </a:r>
            <a:r>
              <a:rPr lang="en-US" b="1" dirty="0" smtClean="0"/>
              <a:t>~</a:t>
            </a:r>
            <a:r>
              <a:rPr lang="en-US" dirty="0" smtClean="0"/>
              <a:t>C </a:t>
            </a:r>
            <a:r>
              <a:rPr lang="en-US" b="1" dirty="0" smtClean="0"/>
              <a:t>use</a:t>
            </a:r>
            <a:r>
              <a:rPr lang="en-US" dirty="0" smtClean="0"/>
              <a:t> M </a:t>
            </a:r>
            <a:r>
              <a:rPr lang="en-US" b="1" dirty="0" smtClean="0"/>
              <a:t>as</a:t>
            </a:r>
            <a:r>
              <a:rPr lang="en-US" dirty="0" smtClean="0"/>
              <a:t> m /* all object of type A and its descendants share the same module M available thru proxy m*/</a:t>
            </a:r>
          </a:p>
          <a:p>
            <a:pPr lvl="1"/>
            <a:r>
              <a:rPr lang="en-US" dirty="0" smtClean="0"/>
              <a:t>foo (</a:t>
            </a:r>
            <a:r>
              <a:rPr lang="en-US" dirty="0" err="1" smtClean="0"/>
              <a:t>arg</a:t>
            </a:r>
            <a:r>
              <a:rPr lang="en-US" dirty="0" smtClean="0"/>
              <a:t>: T) </a:t>
            </a:r>
            <a:r>
              <a:rPr lang="en-US" b="1" dirty="0" smtClean="0"/>
              <a:t>use</a:t>
            </a:r>
            <a:r>
              <a:rPr lang="en-US" dirty="0" smtClean="0"/>
              <a:t> </a:t>
            </a:r>
            <a:r>
              <a:rPr lang="en-US" dirty="0"/>
              <a:t>M </a:t>
            </a:r>
            <a:r>
              <a:rPr lang="en-US" b="1" dirty="0"/>
              <a:t>as</a:t>
            </a:r>
            <a:r>
              <a:rPr lang="en-US" dirty="0"/>
              <a:t> m /* </a:t>
            </a:r>
            <a:r>
              <a:rPr lang="en-US" dirty="0" smtClean="0"/>
              <a:t>routine will use module </a:t>
            </a:r>
            <a:r>
              <a:rPr lang="en-US" dirty="0"/>
              <a:t>M available thru proxy </a:t>
            </a:r>
            <a:r>
              <a:rPr lang="en-US" dirty="0" smtClean="0"/>
              <a:t>m*/</a:t>
            </a:r>
          </a:p>
          <a:p>
            <a:r>
              <a:rPr lang="en-US" dirty="0" smtClean="0"/>
              <a:t>Types</a:t>
            </a:r>
          </a:p>
          <a:p>
            <a:pPr lvl="1"/>
            <a:r>
              <a:rPr lang="en-US" dirty="0" smtClean="0"/>
              <a:t>entity </a:t>
            </a:r>
            <a:r>
              <a:rPr lang="en-US" b="1" dirty="0"/>
              <a:t>:</a:t>
            </a:r>
            <a:r>
              <a:rPr lang="en-US" dirty="0" smtClean="0"/>
              <a:t> Type // source or unit or routine which surrounds this entity uses Type</a:t>
            </a:r>
          </a:p>
          <a:p>
            <a:r>
              <a:rPr lang="en-US" dirty="0" smtClean="0"/>
              <a:t>To use unit as a module it may have no or only one initialization procedure (optionally named) without arguments. If unit is abstract it can not be used thru use directive and must not have initialization procedure. </a:t>
            </a:r>
          </a:p>
        </p:txBody>
      </p:sp>
      <p:sp>
        <p:nvSpPr>
          <p:cNvPr id="3" name="Title 2"/>
          <p:cNvSpPr>
            <a:spLocks noGrp="1"/>
          </p:cNvSpPr>
          <p:nvPr>
            <p:ph type="title"/>
          </p:nvPr>
        </p:nvSpPr>
        <p:spPr/>
        <p:txBody>
          <a:bodyPr>
            <a:normAutofit fontScale="90000"/>
          </a:bodyPr>
          <a:lstStyle/>
          <a:p>
            <a:r>
              <a:rPr lang="en-US" dirty="0" smtClean="0">
                <a:solidFill>
                  <a:schemeClr val="tx1"/>
                </a:solidFill>
              </a:rPr>
              <a:t>Units: relations </a:t>
            </a:r>
            <a:r>
              <a:rPr lang="en-US" dirty="0">
                <a:solidFill>
                  <a:schemeClr val="tx1"/>
                </a:solidFill>
              </a:rPr>
              <a:t>between </a:t>
            </a:r>
            <a:r>
              <a:rPr lang="en-US" dirty="0" smtClean="0">
                <a:solidFill>
                  <a:schemeClr val="tx1"/>
                </a:solidFill>
              </a:rPr>
              <a:t>them (II)</a:t>
            </a: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67279930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011219"/>
            <a:ext cx="9144000" cy="5712309"/>
          </a:xfrm>
        </p:spPr>
        <p:txBody>
          <a:bodyPr/>
          <a:lstStyle/>
          <a:p>
            <a:pPr marL="0" indent="0">
              <a:buNone/>
            </a:pPr>
            <a:r>
              <a:rPr lang="en-US" sz="2400" b="1" dirty="0" smtClean="0"/>
              <a:t>unit</a:t>
            </a:r>
            <a:r>
              <a:rPr lang="en-US" sz="2400" dirty="0" smtClean="0"/>
              <a:t> A </a:t>
            </a:r>
            <a:r>
              <a:rPr lang="en-US" sz="2400" b="1" dirty="0" smtClean="0"/>
              <a:t>extend</a:t>
            </a:r>
            <a:r>
              <a:rPr lang="en-US" sz="2400" dirty="0" smtClean="0"/>
              <a:t> B, C </a:t>
            </a:r>
            <a:r>
              <a:rPr lang="en-US" sz="2400" b="1" dirty="0" smtClean="0"/>
              <a:t>end</a:t>
            </a:r>
          </a:p>
          <a:p>
            <a:pPr marL="0" indent="0">
              <a:buNone/>
            </a:pPr>
            <a:r>
              <a:rPr lang="en-US" sz="2400" b="1" dirty="0" smtClean="0"/>
              <a:t>unit</a:t>
            </a:r>
            <a:r>
              <a:rPr lang="en-US" sz="2400" dirty="0" smtClean="0"/>
              <a:t> B </a:t>
            </a:r>
            <a:r>
              <a:rPr lang="en-US" sz="2400" b="1" dirty="0" smtClean="0"/>
              <a:t>is</a:t>
            </a:r>
            <a:r>
              <a:rPr lang="en-US" sz="2400" dirty="0" smtClean="0"/>
              <a:t> foo &lt;S&gt; </a:t>
            </a:r>
            <a:r>
              <a:rPr lang="en-US" sz="2400" b="1" dirty="0" smtClean="0"/>
              <a:t>end</a:t>
            </a:r>
          </a:p>
          <a:p>
            <a:pPr marL="0" indent="0">
              <a:buNone/>
            </a:pPr>
            <a:r>
              <a:rPr lang="en-US" sz="2400" b="1" dirty="0" smtClean="0"/>
              <a:t>unit</a:t>
            </a:r>
            <a:r>
              <a:rPr lang="en-US" sz="2400" dirty="0" smtClean="0"/>
              <a:t> C </a:t>
            </a:r>
            <a:r>
              <a:rPr lang="en-US" sz="2400" b="1" dirty="0" smtClean="0"/>
              <a:t>is </a:t>
            </a:r>
            <a:r>
              <a:rPr lang="en-US" sz="2400" dirty="0" smtClean="0"/>
              <a:t>foo &lt;S&gt; </a:t>
            </a:r>
            <a:r>
              <a:rPr lang="en-US" sz="2400" b="1" dirty="0" smtClean="0"/>
              <a:t>end</a:t>
            </a:r>
          </a:p>
          <a:p>
            <a:pPr marL="0" indent="0">
              <a:buNone/>
            </a:pPr>
            <a:r>
              <a:rPr lang="en-US" sz="2400" dirty="0" smtClean="0"/>
              <a:t>Where &lt;S&gt; stands for the signature and &lt;B&gt; stands for routine body.</a:t>
            </a:r>
          </a:p>
          <a:p>
            <a:pPr marL="0" indent="0">
              <a:buNone/>
            </a:pPr>
            <a:r>
              <a:rPr lang="en-US" sz="2400" dirty="0" smtClean="0"/>
              <a:t>How many copies of foo are in A? if both foo are growing from the same seed and signatures are identical (and body is the same for routines) than 1 copy else 2 different features (regardless of the seed the same or not)!</a:t>
            </a:r>
          </a:p>
          <a:p>
            <a:pPr marL="0" indent="0">
              <a:buNone/>
            </a:pPr>
            <a:r>
              <a:rPr lang="en-US" sz="2400" dirty="0" smtClean="0"/>
              <a:t>So, if you consider the following code</a:t>
            </a:r>
          </a:p>
          <a:p>
            <a:pPr marL="0" indent="0">
              <a:buNone/>
            </a:pPr>
            <a:r>
              <a:rPr lang="en-US" sz="2400" dirty="0"/>
              <a:t>a</a:t>
            </a:r>
            <a:r>
              <a:rPr lang="en-US" sz="2400" dirty="0" smtClean="0"/>
              <a:t>: A</a:t>
            </a:r>
          </a:p>
          <a:p>
            <a:pPr marL="0" indent="0">
              <a:buNone/>
            </a:pPr>
            <a:r>
              <a:rPr lang="en-US" sz="2400" dirty="0" err="1" smtClean="0"/>
              <a:t>a.foo</a:t>
            </a:r>
            <a:r>
              <a:rPr lang="en-US" sz="2400" dirty="0" smtClean="0"/>
              <a:t> // this call can be ambiguous or not</a:t>
            </a:r>
          </a:p>
          <a:p>
            <a:pPr marL="0" indent="0">
              <a:buNone/>
            </a:pPr>
            <a:r>
              <a:rPr lang="en-US" sz="2400" dirty="0" smtClean="0"/>
              <a:t>Please note it works for both routines and attributes!</a:t>
            </a:r>
          </a:p>
        </p:txBody>
      </p:sp>
      <p:sp>
        <p:nvSpPr>
          <p:cNvPr id="3" name="Title 2"/>
          <p:cNvSpPr>
            <a:spLocks noGrp="1"/>
          </p:cNvSpPr>
          <p:nvPr>
            <p:ph type="title"/>
          </p:nvPr>
        </p:nvSpPr>
        <p:spPr>
          <a:xfrm>
            <a:off x="-71919" y="7200"/>
            <a:ext cx="9493321" cy="561104"/>
          </a:xfrm>
        </p:spPr>
        <p:txBody>
          <a:bodyPr>
            <a:normAutofit fontScale="90000"/>
          </a:bodyPr>
          <a:lstStyle/>
          <a:p>
            <a:r>
              <a:rPr lang="en-US" dirty="0">
                <a:solidFill>
                  <a:schemeClr val="tx1"/>
                </a:solidFill>
              </a:rPr>
              <a:t>Relations between </a:t>
            </a:r>
            <a:r>
              <a:rPr lang="en-US" dirty="0" smtClean="0">
                <a:solidFill>
                  <a:schemeClr val="tx1"/>
                </a:solidFill>
              </a:rPr>
              <a:t>units: name clashes and overloading (I)</a:t>
            </a:r>
            <a:endParaRPr lang="en-US" dirty="0"/>
          </a:p>
        </p:txBody>
      </p:sp>
    </p:spTree>
    <p:extLst>
      <p:ext uri="{BB962C8B-B14F-4D97-AF65-F5344CB8AC3E}">
        <p14:creationId xmlns:p14="http://schemas.microsoft.com/office/powerpoint/2010/main" val="278589342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35915"/>
            <a:ext cx="9143999" cy="5922085"/>
          </a:xfrm>
        </p:spPr>
        <p:txBody>
          <a:bodyPr/>
          <a:lstStyle/>
          <a:p>
            <a:pPr marL="0" indent="0">
              <a:buNone/>
            </a:pPr>
            <a:r>
              <a:rPr lang="en-US" b="1" dirty="0" smtClean="0"/>
              <a:t>unit</a:t>
            </a:r>
            <a:r>
              <a:rPr lang="en-US" dirty="0" smtClean="0"/>
              <a:t> A </a:t>
            </a:r>
            <a:r>
              <a:rPr lang="en-US" b="1" dirty="0" smtClean="0"/>
              <a:t>extend</a:t>
            </a:r>
            <a:r>
              <a:rPr lang="en-US" dirty="0" smtClean="0"/>
              <a:t> B, C </a:t>
            </a:r>
            <a:r>
              <a:rPr lang="en-US" b="1" dirty="0" smtClean="0"/>
              <a:t>is</a:t>
            </a:r>
            <a:r>
              <a:rPr lang="en-US" dirty="0" smtClean="0"/>
              <a:t> </a:t>
            </a:r>
            <a:r>
              <a:rPr lang="en-US" b="1" dirty="0" smtClean="0"/>
              <a:t>end</a:t>
            </a:r>
          </a:p>
          <a:p>
            <a:pPr marL="0" indent="0">
              <a:buNone/>
            </a:pPr>
            <a:r>
              <a:rPr lang="en-US" b="1" dirty="0" smtClean="0"/>
              <a:t>unit</a:t>
            </a:r>
            <a:r>
              <a:rPr lang="en-US" dirty="0" smtClean="0"/>
              <a:t> B </a:t>
            </a:r>
            <a:r>
              <a:rPr lang="en-US" b="1" dirty="0" smtClean="0"/>
              <a:t>is</a:t>
            </a:r>
            <a:r>
              <a:rPr lang="en-US" dirty="0" smtClean="0"/>
              <a:t> foo (&lt;S1&gt;) &lt;B1&gt; </a:t>
            </a:r>
            <a:r>
              <a:rPr lang="en-US" b="1" dirty="0" smtClean="0"/>
              <a:t>end</a:t>
            </a:r>
          </a:p>
          <a:p>
            <a:pPr marL="0" indent="0">
              <a:buNone/>
            </a:pPr>
            <a:r>
              <a:rPr lang="en-US" b="1" dirty="0" smtClean="0"/>
              <a:t>unit</a:t>
            </a:r>
            <a:r>
              <a:rPr lang="en-US" dirty="0" smtClean="0"/>
              <a:t> C </a:t>
            </a:r>
            <a:r>
              <a:rPr lang="en-US" b="1" dirty="0" smtClean="0"/>
              <a:t>is</a:t>
            </a:r>
            <a:r>
              <a:rPr lang="en-US" dirty="0" smtClean="0"/>
              <a:t> foo  (&lt;S2&gt;) &lt;B2&gt; </a:t>
            </a:r>
            <a:r>
              <a:rPr lang="en-US" b="1" dirty="0" smtClean="0"/>
              <a:t>end</a:t>
            </a:r>
            <a:endParaRPr lang="en-US" b="1" dirty="0"/>
          </a:p>
          <a:p>
            <a:pPr marL="0" indent="0">
              <a:buNone/>
            </a:pPr>
            <a:r>
              <a:rPr lang="en-US" sz="2800" dirty="0" smtClean="0"/>
              <a:t>	Depending on different combinations of S1-B1-S2-B2 we may have different cases. Some leading to ambiguity if we try to call the feature. So, if we do not call the ambiguous feature the code is valid and can work! We are not going to verify the inheritance graph fully – we verify usage of features of units. If usage (feature call) can be verified then the program is correct. The only check to be done that inheritance graph does not create endless recursion</a:t>
            </a:r>
          </a:p>
        </p:txBody>
      </p:sp>
      <p:sp>
        <p:nvSpPr>
          <p:cNvPr id="3" name="Title 2"/>
          <p:cNvSpPr>
            <a:spLocks noGrp="1"/>
          </p:cNvSpPr>
          <p:nvPr>
            <p:ph type="title"/>
          </p:nvPr>
        </p:nvSpPr>
        <p:spPr>
          <a:xfrm>
            <a:off x="0" y="7200"/>
            <a:ext cx="9144000" cy="561104"/>
          </a:xfrm>
        </p:spPr>
        <p:txBody>
          <a:bodyPr>
            <a:normAutofit fontScale="90000"/>
          </a:bodyPr>
          <a:lstStyle/>
          <a:p>
            <a:r>
              <a:rPr lang="en-US" dirty="0">
                <a:solidFill>
                  <a:schemeClr val="tx1"/>
                </a:solidFill>
              </a:rPr>
              <a:t>Relations between </a:t>
            </a:r>
            <a:r>
              <a:rPr lang="en-US" dirty="0" smtClean="0">
                <a:solidFill>
                  <a:schemeClr val="tx1"/>
                </a:solidFill>
              </a:rPr>
              <a:t>units: name clashes and overloading (II)</a:t>
            </a:r>
            <a:endParaRPr lang="en-US" dirty="0"/>
          </a:p>
        </p:txBody>
      </p:sp>
    </p:spTree>
    <p:extLst>
      <p:ext uri="{BB962C8B-B14F-4D97-AF65-F5344CB8AC3E}">
        <p14:creationId xmlns:p14="http://schemas.microsoft.com/office/powerpoint/2010/main" val="348243170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835" y="846835"/>
            <a:ext cx="9117165" cy="3921933"/>
          </a:xfrm>
        </p:spPr>
        <p:txBody>
          <a:bodyPr/>
          <a:lstStyle/>
          <a:p>
            <a:pPr marL="0" indent="0">
              <a:buNone/>
            </a:pPr>
            <a:r>
              <a:rPr lang="en-US" sz="2000" dirty="0" smtClean="0"/>
              <a:t>Overriding (redefinition) – we may specify the new version of the feature which will override all the previous versions. It works in a straightforward way if all signatures are identical and creates some complicated cases when signatures are conformant. If signatures are not conformant that is compile time error. Simple example – identical signature</a:t>
            </a:r>
          </a:p>
          <a:p>
            <a:pPr marL="0" indent="0">
              <a:buNone/>
            </a:pPr>
            <a:r>
              <a:rPr lang="en-US" sz="2000" b="1" dirty="0" smtClean="0"/>
              <a:t>unit</a:t>
            </a:r>
            <a:r>
              <a:rPr lang="en-US" sz="2000" dirty="0" smtClean="0"/>
              <a:t> C </a:t>
            </a:r>
            <a:r>
              <a:rPr lang="en-US" sz="2000" b="1" dirty="0" smtClean="0"/>
              <a:t>extend</a:t>
            </a:r>
            <a:r>
              <a:rPr lang="en-US" sz="2000" dirty="0" smtClean="0"/>
              <a:t> A, B </a:t>
            </a:r>
            <a:endParaRPr lang="en-US" sz="2000" b="1" dirty="0" smtClean="0"/>
          </a:p>
          <a:p>
            <a:pPr marL="0" indent="0">
              <a:buNone/>
            </a:pPr>
            <a:r>
              <a:rPr lang="en-US" sz="2000" dirty="0"/>
              <a:t>	</a:t>
            </a:r>
            <a:r>
              <a:rPr lang="en-US" sz="2000" b="1" dirty="0" smtClean="0"/>
              <a:t>override</a:t>
            </a:r>
            <a:r>
              <a:rPr lang="en-US" sz="2000" dirty="0" smtClean="0"/>
              <a:t> foo (&lt;S&gt;)&lt;B1&gt;</a:t>
            </a:r>
          </a:p>
          <a:p>
            <a:pPr marL="0" indent="0">
              <a:buNone/>
            </a:pPr>
            <a:r>
              <a:rPr lang="en-US" sz="2000" b="1" dirty="0" smtClean="0"/>
              <a:t>end</a:t>
            </a:r>
          </a:p>
          <a:p>
            <a:pPr marL="0" indent="0">
              <a:buNone/>
            </a:pPr>
            <a:r>
              <a:rPr lang="en-US" sz="2000" b="1" dirty="0" smtClean="0"/>
              <a:t>abstract unit </a:t>
            </a:r>
            <a:r>
              <a:rPr lang="en-US" sz="2000" dirty="0" smtClean="0"/>
              <a:t>B foo (&lt;S&gt;) </a:t>
            </a:r>
            <a:r>
              <a:rPr lang="en-US" sz="2000" b="1" dirty="0" smtClean="0"/>
              <a:t>is abstract end</a:t>
            </a:r>
          </a:p>
          <a:p>
            <a:pPr marL="0" indent="0">
              <a:buNone/>
            </a:pPr>
            <a:r>
              <a:rPr lang="en-US" sz="2000" dirty="0" smtClean="0"/>
              <a:t>unit A  foo  (&lt;S&gt;) &lt;B2&gt; </a:t>
            </a:r>
            <a:r>
              <a:rPr lang="en-US" sz="2000" b="1" dirty="0" smtClean="0"/>
              <a:t>end</a:t>
            </a:r>
          </a:p>
        </p:txBody>
      </p:sp>
      <p:sp>
        <p:nvSpPr>
          <p:cNvPr id="3" name="Title 2"/>
          <p:cNvSpPr>
            <a:spLocks noGrp="1"/>
          </p:cNvSpPr>
          <p:nvPr>
            <p:ph type="title"/>
          </p:nvPr>
        </p:nvSpPr>
        <p:spPr>
          <a:xfrm>
            <a:off x="0" y="7200"/>
            <a:ext cx="9144000" cy="561104"/>
          </a:xfrm>
        </p:spPr>
        <p:txBody>
          <a:bodyPr>
            <a:normAutofit fontScale="90000"/>
          </a:bodyPr>
          <a:lstStyle/>
          <a:p>
            <a:r>
              <a:rPr lang="en-US" dirty="0">
                <a:solidFill>
                  <a:schemeClr val="tx1"/>
                </a:solidFill>
              </a:rPr>
              <a:t>Relations between </a:t>
            </a:r>
            <a:r>
              <a:rPr lang="en-US" dirty="0" smtClean="0">
                <a:solidFill>
                  <a:schemeClr val="tx1"/>
                </a:solidFill>
              </a:rPr>
              <a:t>units: name clashes and overloading (III)</a:t>
            </a:r>
            <a:endParaRPr lang="en-US" dirty="0"/>
          </a:p>
        </p:txBody>
      </p:sp>
      <p:grpSp>
        <p:nvGrpSpPr>
          <p:cNvPr id="4" name="Group 3"/>
          <p:cNvGrpSpPr/>
          <p:nvPr/>
        </p:nvGrpSpPr>
        <p:grpSpPr>
          <a:xfrm>
            <a:off x="231290" y="4595651"/>
            <a:ext cx="8681421" cy="1848383"/>
            <a:chOff x="355003" y="4840000"/>
            <a:chExt cx="8681421" cy="1848383"/>
          </a:xfrm>
        </p:grpSpPr>
        <p:sp>
          <p:nvSpPr>
            <p:cNvPr id="5" name="Oval 4"/>
            <p:cNvSpPr/>
            <p:nvPr/>
          </p:nvSpPr>
          <p:spPr bwMode="auto">
            <a:xfrm>
              <a:off x="355003" y="4840000"/>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&lt;B2&gt;</a:t>
              </a:r>
            </a:p>
          </p:txBody>
        </p:sp>
        <p:sp>
          <p:nvSpPr>
            <p:cNvPr id="6" name="Oval 5"/>
            <p:cNvSpPr/>
            <p:nvPr/>
          </p:nvSpPr>
          <p:spPr bwMode="auto">
            <a:xfrm>
              <a:off x="4509248" y="4840000"/>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(&lt;S&gt;) </a:t>
              </a:r>
              <a:r>
                <a:rPr lang="en-US" dirty="0" smtClean="0"/>
                <a:t>abstract</a:t>
              </a:r>
              <a:endParaRPr kumimoji="0" lang="en-US" sz="2000" b="0" i="0" u="none" strike="noStrike" cap="none" normalizeH="0" baseline="0" dirty="0" smtClean="0">
                <a:ln>
                  <a:noFill/>
                </a:ln>
                <a:solidFill>
                  <a:schemeClr val="tx1"/>
                </a:solidFill>
                <a:effectLst/>
                <a:latin typeface="Verdana" pitchFamily="34" charset="0"/>
              </a:endParaRPr>
            </a:p>
          </p:txBody>
        </p:sp>
        <p:sp>
          <p:nvSpPr>
            <p:cNvPr id="7" name="Oval 6"/>
            <p:cNvSpPr/>
            <p:nvPr/>
          </p:nvSpPr>
          <p:spPr bwMode="auto">
            <a:xfrm>
              <a:off x="2459916" y="5866078"/>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 override foo (&lt;S&gt;) &lt;B1&gt;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8" name="Straight Arrow Connector 7"/>
            <p:cNvCxnSpPr>
              <a:stCxn id="7" idx="0"/>
              <a:endCxn id="5" idx="4"/>
            </p:cNvCxnSpPr>
            <p:nvPr/>
          </p:nvCxnSpPr>
          <p:spPr bwMode="auto">
            <a:xfrm flipH="1" flipV="1">
              <a:off x="2307516" y="5316071"/>
              <a:ext cx="2104913" cy="550007"/>
            </a:xfrm>
            <a:prstGeom prst="straightConnector1">
              <a:avLst/>
            </a:prstGeom>
            <a:noFill/>
            <a:ln w="25400" cap="flat" cmpd="sng" algn="ctr">
              <a:solidFill>
                <a:schemeClr val="tx1"/>
              </a:solidFill>
              <a:prstDash val="solid"/>
              <a:round/>
              <a:headEnd type="none" w="med" len="med"/>
              <a:tailEnd type="arrow"/>
            </a:ln>
            <a:effectLst/>
          </p:spPr>
        </p:cxnSp>
        <p:cxnSp>
          <p:nvCxnSpPr>
            <p:cNvPr id="9" name="Straight Arrow Connector 8"/>
            <p:cNvCxnSpPr>
              <a:stCxn id="7" idx="0"/>
            </p:cNvCxnSpPr>
            <p:nvPr/>
          </p:nvCxnSpPr>
          <p:spPr bwMode="auto">
            <a:xfrm flipV="1">
              <a:off x="4412429" y="5662305"/>
              <a:ext cx="1952513" cy="203773"/>
            </a:xfrm>
            <a:prstGeom prst="straightConnector1">
              <a:avLst/>
            </a:prstGeom>
            <a:noFill/>
            <a:ln w="25400" cap="flat" cmpd="sng" algn="ctr">
              <a:solidFill>
                <a:schemeClr val="tx1"/>
              </a:solidFill>
              <a:prstDash val="solid"/>
              <a:round/>
              <a:headEnd type="none" w="med" len="med"/>
              <a:tailEnd type="arrow"/>
            </a:ln>
            <a:effectLst/>
          </p:spPr>
        </p:cxnSp>
        <p:sp>
          <p:nvSpPr>
            <p:cNvPr id="10" name="TextBox 9"/>
            <p:cNvSpPr txBox="1"/>
            <p:nvPr/>
          </p:nvSpPr>
          <p:spPr>
            <a:xfrm>
              <a:off x="6461761" y="5883085"/>
              <a:ext cx="2574663" cy="400110"/>
            </a:xfrm>
            <a:prstGeom prst="rect">
              <a:avLst/>
            </a:prstGeom>
            <a:noFill/>
            <a:ln w="12700">
              <a:solidFill>
                <a:schemeClr val="tx1"/>
              </a:solidFill>
            </a:ln>
          </p:spPr>
          <p:txBody>
            <a:bodyPr wrap="square" rtlCol="0">
              <a:spAutoFit/>
            </a:bodyPr>
            <a:lstStyle/>
            <a:p>
              <a:r>
                <a:rPr lang="en-US" dirty="0" smtClean="0"/>
                <a:t>Overriding – OK!</a:t>
              </a:r>
              <a:endParaRPr lang="en-US" b="1" dirty="0">
                <a:solidFill>
                  <a:srgbClr val="FF0000"/>
                </a:solidFill>
              </a:endParaRPr>
            </a:p>
          </p:txBody>
        </p:sp>
      </p:grpSp>
    </p:spTree>
    <p:extLst>
      <p:ext uri="{BB962C8B-B14F-4D97-AF65-F5344CB8AC3E}">
        <p14:creationId xmlns:p14="http://schemas.microsoft.com/office/powerpoint/2010/main" val="255159346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normAutofit fontScale="90000"/>
          </a:bodyPr>
          <a:lstStyle/>
          <a:p>
            <a:r>
              <a:rPr lang="en-US" dirty="0">
                <a:solidFill>
                  <a:schemeClr val="tx1"/>
                </a:solidFill>
              </a:rPr>
              <a:t>Relations between </a:t>
            </a:r>
            <a:r>
              <a:rPr lang="en-US" dirty="0" smtClean="0">
                <a:solidFill>
                  <a:schemeClr val="tx1"/>
                </a:solidFill>
              </a:rPr>
              <a:t>units: name clashes and overloading (IV-1): identical signatures</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grpSp>
        <p:nvGrpSpPr>
          <p:cNvPr id="2" name="Group 1"/>
          <p:cNvGrpSpPr/>
          <p:nvPr/>
        </p:nvGrpSpPr>
        <p:grpSpPr>
          <a:xfrm>
            <a:off x="168537" y="1521134"/>
            <a:ext cx="8681421" cy="1493775"/>
            <a:chOff x="355003" y="3096834"/>
            <a:chExt cx="8681421" cy="1493775"/>
          </a:xfrm>
        </p:grpSpPr>
        <p:sp>
          <p:nvSpPr>
            <p:cNvPr id="21" name="Oval 20"/>
            <p:cNvSpPr/>
            <p:nvPr/>
          </p:nvSpPr>
          <p:spPr bwMode="auto">
            <a:xfrm>
              <a:off x="355003" y="3096834"/>
              <a:ext cx="3905026" cy="103870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&lt;B1&gt;</a:t>
              </a:r>
            </a:p>
            <a:p>
              <a:pPr marL="0" marR="0" indent="0" algn="ctr" defTabSz="914400" rtl="0" eaLnBrk="0" fontAlgn="base" latinLnBrk="0" hangingPunct="0">
                <a:lnSpc>
                  <a:spcPct val="80000"/>
                </a:lnSpc>
                <a:spcBef>
                  <a:spcPct val="50000"/>
                </a:spcBef>
                <a:spcAft>
                  <a:spcPct val="0"/>
                </a:spcAft>
                <a:buClrTx/>
                <a:buSzTx/>
                <a:buFontTx/>
                <a:buNone/>
                <a:tabLst/>
              </a:pPr>
              <a:r>
                <a:rPr lang="en-US" dirty="0"/>
                <a:t>f</a:t>
              </a:r>
              <a:r>
                <a:rPr lang="en-US" dirty="0" smtClean="0"/>
                <a:t>oo (&lt;S&gt;) &lt;B2&gt;</a:t>
              </a:r>
              <a:endParaRPr kumimoji="0" lang="en-US" sz="2000" b="0" i="0" u="none" strike="noStrike" cap="none" normalizeH="0" baseline="0" dirty="0" smtClean="0">
                <a:ln>
                  <a:noFill/>
                </a:ln>
                <a:solidFill>
                  <a:schemeClr val="tx1"/>
                </a:solidFill>
                <a:effectLst/>
                <a:latin typeface="Verdana" pitchFamily="34" charset="0"/>
              </a:endParaRPr>
            </a:p>
          </p:txBody>
        </p:sp>
        <p:sp>
          <p:nvSpPr>
            <p:cNvPr id="22" name="TextBox 21"/>
            <p:cNvSpPr txBox="1"/>
            <p:nvPr/>
          </p:nvSpPr>
          <p:spPr>
            <a:xfrm>
              <a:off x="4101353" y="3882723"/>
              <a:ext cx="4935071" cy="707886"/>
            </a:xfrm>
            <a:prstGeom prst="rect">
              <a:avLst/>
            </a:prstGeom>
            <a:noFill/>
            <a:ln w="12700">
              <a:solidFill>
                <a:schemeClr val="tx1"/>
              </a:solidFill>
            </a:ln>
          </p:spPr>
          <p:txBody>
            <a:bodyPr wrap="square" rtlCol="0">
              <a:spAutoFit/>
            </a:bodyPr>
            <a:lstStyle/>
            <a:p>
              <a:r>
                <a:rPr lang="en-US" dirty="0" smtClean="0"/>
                <a:t>Compile time error – duplicated feature declaration </a:t>
              </a:r>
              <a:r>
                <a:rPr lang="en-US" dirty="0"/>
                <a:t>-</a:t>
              </a:r>
              <a:r>
                <a:rPr lang="en-US" dirty="0" smtClean="0"/>
                <a:t> </a:t>
              </a:r>
              <a:r>
                <a:rPr lang="en-US" b="1" dirty="0">
                  <a:solidFill>
                    <a:srgbClr val="FF0000"/>
                  </a:solidFill>
                </a:rPr>
                <a:t>X!</a:t>
              </a:r>
            </a:p>
          </p:txBody>
        </p:sp>
      </p:grpSp>
      <p:grpSp>
        <p:nvGrpSpPr>
          <p:cNvPr id="4" name="Group 3"/>
          <p:cNvGrpSpPr/>
          <p:nvPr/>
        </p:nvGrpSpPr>
        <p:grpSpPr>
          <a:xfrm>
            <a:off x="168537" y="3742691"/>
            <a:ext cx="8681421" cy="1848383"/>
            <a:chOff x="355003" y="4840000"/>
            <a:chExt cx="8681421" cy="1848383"/>
          </a:xfrm>
        </p:grpSpPr>
        <p:sp>
          <p:nvSpPr>
            <p:cNvPr id="23" name="Oval 22"/>
            <p:cNvSpPr/>
            <p:nvPr/>
          </p:nvSpPr>
          <p:spPr bwMode="auto">
            <a:xfrm>
              <a:off x="355003" y="4840000"/>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&lt;B1&gt;</a:t>
              </a:r>
            </a:p>
          </p:txBody>
        </p:sp>
        <p:sp>
          <p:nvSpPr>
            <p:cNvPr id="24" name="Oval 23"/>
            <p:cNvSpPr/>
            <p:nvPr/>
          </p:nvSpPr>
          <p:spPr bwMode="auto">
            <a:xfrm>
              <a:off x="4509248" y="4840000"/>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(&lt;S&gt;) &lt;B2&gt;</a:t>
              </a:r>
            </a:p>
          </p:txBody>
        </p:sp>
        <p:sp>
          <p:nvSpPr>
            <p:cNvPr id="25" name="Oval 24"/>
            <p:cNvSpPr/>
            <p:nvPr/>
          </p:nvSpPr>
          <p:spPr bwMode="auto">
            <a:xfrm>
              <a:off x="2459916" y="5866078"/>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 override foo (&lt;S&gt;) &lt;B3&gt;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26" name="Straight Arrow Connector 25"/>
            <p:cNvCxnSpPr>
              <a:stCxn id="25" idx="0"/>
              <a:endCxn id="23" idx="4"/>
            </p:cNvCxnSpPr>
            <p:nvPr/>
          </p:nvCxnSpPr>
          <p:spPr bwMode="auto">
            <a:xfrm flipH="1" flipV="1">
              <a:off x="2307516" y="5316071"/>
              <a:ext cx="2104913" cy="550007"/>
            </a:xfrm>
            <a:prstGeom prst="straightConnector1">
              <a:avLst/>
            </a:prstGeom>
            <a:noFill/>
            <a:ln w="25400" cap="flat" cmpd="sng" algn="ctr">
              <a:solidFill>
                <a:schemeClr val="tx1"/>
              </a:solidFill>
              <a:prstDash val="solid"/>
              <a:round/>
              <a:headEnd type="none" w="med" len="med"/>
              <a:tailEnd type="arrow"/>
            </a:ln>
            <a:effectLst/>
          </p:spPr>
        </p:cxnSp>
        <p:cxnSp>
          <p:nvCxnSpPr>
            <p:cNvPr id="27" name="Straight Arrow Connector 26"/>
            <p:cNvCxnSpPr>
              <a:stCxn id="25" idx="0"/>
            </p:cNvCxnSpPr>
            <p:nvPr/>
          </p:nvCxnSpPr>
          <p:spPr bwMode="auto">
            <a:xfrm flipV="1">
              <a:off x="4412429" y="5316072"/>
              <a:ext cx="1952513" cy="550006"/>
            </a:xfrm>
            <a:prstGeom prst="straightConnector1">
              <a:avLst/>
            </a:prstGeom>
            <a:noFill/>
            <a:ln w="25400" cap="flat" cmpd="sng" algn="ctr">
              <a:solidFill>
                <a:schemeClr val="tx1"/>
              </a:solidFill>
              <a:prstDash val="solid"/>
              <a:round/>
              <a:headEnd type="none" w="med" len="med"/>
              <a:tailEnd type="arrow"/>
            </a:ln>
            <a:effectLst/>
          </p:spPr>
        </p:cxnSp>
        <p:sp>
          <p:nvSpPr>
            <p:cNvPr id="28" name="TextBox 27"/>
            <p:cNvSpPr txBox="1"/>
            <p:nvPr/>
          </p:nvSpPr>
          <p:spPr>
            <a:xfrm>
              <a:off x="6461761" y="5461622"/>
              <a:ext cx="2574663" cy="400110"/>
            </a:xfrm>
            <a:prstGeom prst="rect">
              <a:avLst/>
            </a:prstGeom>
            <a:noFill/>
            <a:ln w="12700">
              <a:solidFill>
                <a:schemeClr val="tx1"/>
              </a:solidFill>
            </a:ln>
          </p:spPr>
          <p:txBody>
            <a:bodyPr wrap="square" rtlCol="0">
              <a:spAutoFit/>
            </a:bodyPr>
            <a:lstStyle/>
            <a:p>
              <a:r>
                <a:rPr lang="en-US" dirty="0" smtClean="0"/>
                <a:t>Overriding – OK!</a:t>
              </a:r>
              <a:endParaRPr lang="en-US" b="1" dirty="0">
                <a:solidFill>
                  <a:srgbClr val="FF0000"/>
                </a:solidFill>
              </a:endParaRPr>
            </a:p>
          </p:txBody>
        </p:sp>
      </p:grpSp>
    </p:spTree>
    <p:extLst>
      <p:ext uri="{BB962C8B-B14F-4D97-AF65-F5344CB8AC3E}">
        <p14:creationId xmlns:p14="http://schemas.microsoft.com/office/powerpoint/2010/main" val="309145355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normAutofit fontScale="90000"/>
          </a:bodyPr>
          <a:lstStyle/>
          <a:p>
            <a:r>
              <a:rPr lang="en-US" dirty="0">
                <a:solidFill>
                  <a:schemeClr val="tx1"/>
                </a:solidFill>
              </a:rPr>
              <a:t>Relations between </a:t>
            </a:r>
            <a:r>
              <a:rPr lang="en-US" dirty="0" smtClean="0">
                <a:solidFill>
                  <a:schemeClr val="tx1"/>
                </a:solidFill>
              </a:rPr>
              <a:t>units: name clashes and overloading (IV-2): identical signatures</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11" name="Oval 10"/>
          <p:cNvSpPr/>
          <p:nvPr/>
        </p:nvSpPr>
        <p:spPr bwMode="auto">
          <a:xfrm>
            <a:off x="355003" y="1116061"/>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(&lt;S&gt;) &lt;B1&gt;</a:t>
            </a:r>
          </a:p>
        </p:txBody>
      </p:sp>
      <p:sp>
        <p:nvSpPr>
          <p:cNvPr id="12" name="Oval 11"/>
          <p:cNvSpPr/>
          <p:nvPr/>
        </p:nvSpPr>
        <p:spPr bwMode="auto">
          <a:xfrm>
            <a:off x="4509248" y="1116061"/>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(&lt;S&gt;) &lt;B2&gt;</a:t>
            </a:r>
          </a:p>
        </p:txBody>
      </p:sp>
      <p:sp>
        <p:nvSpPr>
          <p:cNvPr id="13" name="Oval 12"/>
          <p:cNvSpPr/>
          <p:nvPr/>
        </p:nvSpPr>
        <p:spPr bwMode="auto">
          <a:xfrm>
            <a:off x="2459916" y="2142139"/>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15" name="Straight Arrow Connector 14"/>
          <p:cNvCxnSpPr>
            <a:stCxn id="13" idx="0"/>
            <a:endCxn id="11" idx="4"/>
          </p:cNvCxnSpPr>
          <p:nvPr/>
        </p:nvCxnSpPr>
        <p:spPr bwMode="auto">
          <a:xfrm flipH="1" flipV="1">
            <a:off x="2307516" y="1592132"/>
            <a:ext cx="2104913" cy="550007"/>
          </a:xfrm>
          <a:prstGeom prst="straightConnector1">
            <a:avLst/>
          </a:prstGeom>
          <a:noFill/>
          <a:ln w="25400" cap="flat" cmpd="sng" algn="ctr">
            <a:solidFill>
              <a:schemeClr val="tx1"/>
            </a:solidFill>
            <a:prstDash val="solid"/>
            <a:round/>
            <a:headEnd type="none" w="med" len="med"/>
            <a:tailEnd type="arrow"/>
          </a:ln>
          <a:effectLst/>
        </p:spPr>
      </p:cxnSp>
      <p:cxnSp>
        <p:nvCxnSpPr>
          <p:cNvPr id="16" name="Straight Arrow Connector 15"/>
          <p:cNvCxnSpPr>
            <a:stCxn id="13" idx="0"/>
          </p:cNvCxnSpPr>
          <p:nvPr/>
        </p:nvCxnSpPr>
        <p:spPr bwMode="auto">
          <a:xfrm flipV="1">
            <a:off x="4412429" y="1592133"/>
            <a:ext cx="1952513" cy="550006"/>
          </a:xfrm>
          <a:prstGeom prst="straightConnector1">
            <a:avLst/>
          </a:prstGeom>
          <a:noFill/>
          <a:ln w="25400" cap="flat" cmpd="sng" algn="ctr">
            <a:solidFill>
              <a:schemeClr val="tx1"/>
            </a:solidFill>
            <a:prstDash val="solid"/>
            <a:round/>
            <a:headEnd type="none" w="med" len="med"/>
            <a:tailEnd type="arrow"/>
          </a:ln>
          <a:effectLst/>
        </p:spPr>
      </p:cxnSp>
      <p:sp>
        <p:nvSpPr>
          <p:cNvPr id="20" name="TextBox 19"/>
          <p:cNvSpPr txBox="1"/>
          <p:nvPr/>
        </p:nvSpPr>
        <p:spPr>
          <a:xfrm>
            <a:off x="173554" y="2661095"/>
            <a:ext cx="8671388" cy="4093428"/>
          </a:xfrm>
          <a:prstGeom prst="rect">
            <a:avLst/>
          </a:prstGeom>
          <a:noFill/>
          <a:ln w="12700">
            <a:solidFill>
              <a:schemeClr val="tx1"/>
            </a:solidFill>
          </a:ln>
        </p:spPr>
        <p:txBody>
          <a:bodyPr wrap="square" rtlCol="0">
            <a:spAutoFit/>
          </a:bodyPr>
          <a:lstStyle/>
          <a:p>
            <a:r>
              <a:rPr lang="en-US" dirty="0" smtClean="0"/>
              <a:t>If we try to access foo from the unit and its descendants body(bodies)</a:t>
            </a:r>
          </a:p>
          <a:p>
            <a:r>
              <a:rPr lang="en-US" dirty="0" err="1"/>
              <a:t>A.foo</a:t>
            </a:r>
            <a:r>
              <a:rPr lang="en-US" dirty="0"/>
              <a:t> </a:t>
            </a:r>
            <a:r>
              <a:rPr lang="en-US" dirty="0" smtClean="0"/>
              <a:t>(&lt;</a:t>
            </a:r>
            <a:r>
              <a:rPr lang="en-US" dirty="0" err="1" smtClean="0"/>
              <a:t>exprS</a:t>
            </a:r>
            <a:r>
              <a:rPr lang="en-US" dirty="0"/>
              <a:t>&gt;) </a:t>
            </a:r>
            <a:r>
              <a:rPr lang="en-US" dirty="0" smtClean="0"/>
              <a:t>// </a:t>
            </a:r>
            <a:r>
              <a:rPr lang="en-US" dirty="0"/>
              <a:t>OK!</a:t>
            </a:r>
          </a:p>
          <a:p>
            <a:r>
              <a:rPr lang="en-US" dirty="0" err="1"/>
              <a:t>B.foo</a:t>
            </a:r>
            <a:r>
              <a:rPr lang="en-US" dirty="0"/>
              <a:t> </a:t>
            </a:r>
            <a:r>
              <a:rPr lang="en-US" dirty="0" smtClean="0"/>
              <a:t>(&lt;</a:t>
            </a:r>
            <a:r>
              <a:rPr lang="en-US" dirty="0" err="1" smtClean="0"/>
              <a:t>exprS</a:t>
            </a:r>
            <a:r>
              <a:rPr lang="en-US" dirty="0" smtClean="0"/>
              <a:t>&gt;) // </a:t>
            </a:r>
            <a:r>
              <a:rPr lang="en-US" dirty="0"/>
              <a:t>OK!</a:t>
            </a:r>
          </a:p>
          <a:p>
            <a:r>
              <a:rPr lang="en-US" dirty="0"/>
              <a:t>foo </a:t>
            </a:r>
            <a:r>
              <a:rPr lang="en-US" dirty="0" smtClean="0"/>
              <a:t>(&lt;</a:t>
            </a:r>
            <a:r>
              <a:rPr lang="en-US" dirty="0" err="1" smtClean="0"/>
              <a:t>exprS</a:t>
            </a:r>
            <a:r>
              <a:rPr lang="en-US" dirty="0"/>
              <a:t>&gt;) </a:t>
            </a:r>
            <a:r>
              <a:rPr lang="en-US" dirty="0" smtClean="0"/>
              <a:t>// </a:t>
            </a:r>
            <a:r>
              <a:rPr lang="en-US" b="1" dirty="0">
                <a:solidFill>
                  <a:srgbClr val="FF0000"/>
                </a:solidFill>
              </a:rPr>
              <a:t>X</a:t>
            </a:r>
            <a:r>
              <a:rPr lang="en-US" b="1" dirty="0" smtClean="0">
                <a:solidFill>
                  <a:srgbClr val="FF0000"/>
                </a:solidFill>
              </a:rPr>
              <a:t>! Compile time error!</a:t>
            </a:r>
            <a:endParaRPr lang="en-US" b="1" dirty="0">
              <a:solidFill>
                <a:srgbClr val="FF0000"/>
              </a:solidFill>
            </a:endParaRPr>
          </a:p>
          <a:p>
            <a:r>
              <a:rPr lang="en-US" dirty="0" smtClean="0"/>
              <a:t>If we try to access foo from the client code</a:t>
            </a:r>
          </a:p>
          <a:p>
            <a:r>
              <a:rPr lang="en-US" dirty="0"/>
              <a:t>c</a:t>
            </a:r>
            <a:r>
              <a:rPr lang="en-US" dirty="0" smtClean="0"/>
              <a:t>: C</a:t>
            </a:r>
          </a:p>
          <a:p>
            <a:r>
              <a:rPr lang="en-US" dirty="0" err="1" smtClean="0"/>
              <a:t>c.foo</a:t>
            </a:r>
            <a:r>
              <a:rPr lang="en-US" dirty="0" smtClean="0"/>
              <a:t> (&lt;</a:t>
            </a:r>
            <a:r>
              <a:rPr lang="en-US" dirty="0" err="1" smtClean="0"/>
              <a:t>exprS</a:t>
            </a:r>
            <a:r>
              <a:rPr lang="en-US" dirty="0"/>
              <a:t>&gt;) </a:t>
            </a:r>
            <a:r>
              <a:rPr lang="en-US" dirty="0" smtClean="0"/>
              <a:t>// </a:t>
            </a:r>
            <a:r>
              <a:rPr lang="en-US" b="1" dirty="0">
                <a:solidFill>
                  <a:srgbClr val="FF0000"/>
                </a:solidFill>
              </a:rPr>
              <a:t>X! </a:t>
            </a:r>
            <a:r>
              <a:rPr lang="en-US" b="1" dirty="0" smtClean="0">
                <a:solidFill>
                  <a:srgbClr val="FF0000"/>
                </a:solidFill>
              </a:rPr>
              <a:t>Ambiguity! Compile </a:t>
            </a:r>
            <a:r>
              <a:rPr lang="en-US" b="1" dirty="0">
                <a:solidFill>
                  <a:srgbClr val="FF0000"/>
                </a:solidFill>
              </a:rPr>
              <a:t>time error!</a:t>
            </a:r>
          </a:p>
          <a:p>
            <a:r>
              <a:rPr lang="en-US" dirty="0" smtClean="0"/>
              <a:t>But even in case of polymorphic assignment</a:t>
            </a:r>
          </a:p>
          <a:p>
            <a:r>
              <a:rPr lang="en-US" dirty="0"/>
              <a:t>a</a:t>
            </a:r>
            <a:r>
              <a:rPr lang="en-US" dirty="0" smtClean="0"/>
              <a:t>: A </a:t>
            </a:r>
            <a:r>
              <a:rPr lang="en-US" b="1" dirty="0" smtClean="0"/>
              <a:t>is</a:t>
            </a:r>
            <a:r>
              <a:rPr lang="en-US" dirty="0" smtClean="0"/>
              <a:t> C()</a:t>
            </a:r>
          </a:p>
          <a:p>
            <a:r>
              <a:rPr lang="en-US" dirty="0" err="1" smtClean="0"/>
              <a:t>a.foo</a:t>
            </a:r>
            <a:r>
              <a:rPr lang="en-US" dirty="0" smtClean="0"/>
              <a:t> (&lt;</a:t>
            </a:r>
            <a:r>
              <a:rPr lang="en-US" dirty="0" err="1" smtClean="0"/>
              <a:t>exprS</a:t>
            </a:r>
            <a:r>
              <a:rPr lang="en-US" dirty="0" smtClean="0"/>
              <a:t>&gt;) // OK! Version from A is to be called</a:t>
            </a:r>
          </a:p>
          <a:p>
            <a:r>
              <a:rPr lang="en-US" dirty="0" smtClean="0"/>
              <a:t>The key thing here that foo from A and foo from B come from different seeds!</a:t>
            </a:r>
          </a:p>
        </p:txBody>
      </p:sp>
    </p:spTree>
    <p:extLst>
      <p:ext uri="{BB962C8B-B14F-4D97-AF65-F5344CB8AC3E}">
        <p14:creationId xmlns:p14="http://schemas.microsoft.com/office/powerpoint/2010/main" val="120462057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5248275" cy="636360"/>
          </a:xfrm>
        </p:spPr>
        <p:txBody>
          <a:bodyPr>
            <a:normAutofit fontScale="90000"/>
          </a:bodyPr>
          <a:lstStyle/>
          <a:p>
            <a:r>
              <a:rPr lang="en-US" sz="3600" b="1" dirty="0" smtClean="0">
                <a:solidFill>
                  <a:srgbClr val="CC6600"/>
                </a:solidFill>
                <a:latin typeface="Comic Sans MS" pitchFamily="66" charset="0"/>
              </a:rPr>
              <a:t>Introduction</a:t>
            </a:r>
            <a:endParaRPr lang="en-US" sz="3600" b="1" dirty="0">
              <a:solidFill>
                <a:srgbClr val="CC6600"/>
              </a:solidFill>
              <a:latin typeface="Comic Sans MS" pitchFamily="66" charset="0"/>
            </a:endParaRPr>
          </a:p>
        </p:txBody>
      </p:sp>
      <p:sp>
        <p:nvSpPr>
          <p:cNvPr id="6" name="TextBox 5"/>
          <p:cNvSpPr txBox="1">
            <a:spLocks noChangeArrowheads="1"/>
          </p:cNvSpPr>
          <p:nvPr/>
        </p:nvSpPr>
        <p:spPr bwMode="auto">
          <a:xfrm>
            <a:off x="7984842" y="5519057"/>
            <a:ext cx="1007666" cy="368300"/>
          </a:xfrm>
          <a:prstGeom prst="rect">
            <a:avLst/>
          </a:prstGeom>
          <a:noFill/>
          <a:ln w="9525">
            <a:noFill/>
            <a:miter lim="800000"/>
            <a:headEnd/>
            <a:tailEnd/>
          </a:ln>
        </p:spPr>
        <p:txBody>
          <a:bodyPr wrap="square">
            <a:spAutoFit/>
          </a:bodyPr>
          <a:lstStyle/>
          <a:p>
            <a:pPr algn="ctr"/>
            <a:r>
              <a:rPr lang="ru-RU" b="1" dirty="0">
                <a:solidFill>
                  <a:srgbClr val="FF9900"/>
                </a:solidFill>
                <a:latin typeface="Comic Sans MS" pitchFamily="66" charset="0"/>
              </a:rPr>
              <a:t>4</a:t>
            </a:r>
          </a:p>
        </p:txBody>
      </p:sp>
      <p:sp>
        <p:nvSpPr>
          <p:cNvPr id="3" name="Content Placeholder 2"/>
          <p:cNvSpPr>
            <a:spLocks noGrp="1"/>
          </p:cNvSpPr>
          <p:nvPr>
            <p:ph sz="half" idx="1"/>
          </p:nvPr>
        </p:nvSpPr>
        <p:spPr>
          <a:xfrm>
            <a:off x="457200" y="990600"/>
            <a:ext cx="8458200" cy="5135563"/>
          </a:xfrm>
        </p:spPr>
        <p:txBody>
          <a:bodyPr/>
          <a:lstStyle/>
          <a:p>
            <a:r>
              <a:rPr lang="en-US" b="1" dirty="0" smtClean="0"/>
              <a:t>Authors’ background</a:t>
            </a:r>
            <a:r>
              <a:rPr lang="en-US" dirty="0" smtClean="0"/>
              <a:t>: C++, Ada, Modula-2, </a:t>
            </a:r>
            <a:r>
              <a:rPr lang="en-US" dirty="0" err="1" smtClean="0"/>
              <a:t>Zonon</a:t>
            </a:r>
            <a:r>
              <a:rPr lang="en-US" dirty="0" smtClean="0"/>
              <a:t>, Eiffel – battle </a:t>
            </a:r>
            <a:r>
              <a:rPr lang="en-US" dirty="0" smtClean="0">
                <a:sym typeface="Wingdings" panose="05000000000000000000" pitchFamily="2" charset="2"/>
              </a:rPr>
              <a:t></a:t>
            </a:r>
          </a:p>
          <a:p>
            <a:r>
              <a:rPr lang="en-US" b="1" dirty="0" smtClean="0">
                <a:sym typeface="Wingdings" panose="05000000000000000000" pitchFamily="2" charset="2"/>
              </a:rPr>
              <a:t>Terminology</a:t>
            </a:r>
            <a:r>
              <a:rPr lang="en-US" dirty="0" smtClean="0">
                <a:sym typeface="Wingdings" panose="05000000000000000000" pitchFamily="2" charset="2"/>
              </a:rPr>
              <a:t>: feature – routine or attribute, attribute – variable or constant, routine – procedure or function; inheritance graph &amp; conformance;</a:t>
            </a:r>
            <a:r>
              <a:rPr lang="ru-RU" dirty="0" smtClean="0">
                <a:sym typeface="Wingdings" panose="05000000000000000000" pitchFamily="2" charset="2"/>
              </a:rPr>
              <a:t> </a:t>
            </a:r>
            <a:r>
              <a:rPr lang="en-US" dirty="0" smtClean="0">
                <a:sym typeface="Wingdings" panose="05000000000000000000" pitchFamily="2" charset="2"/>
              </a:rPr>
              <a:t>module, type, class</a:t>
            </a:r>
            <a:endParaRPr lang="ru-RU" dirty="0"/>
          </a:p>
        </p:txBody>
      </p:sp>
    </p:spTree>
    <p:extLst>
      <p:ext uri="{BB962C8B-B14F-4D97-AF65-F5344CB8AC3E}">
        <p14:creationId xmlns:p14="http://schemas.microsoft.com/office/powerpoint/2010/main" val="26844959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normAutofit fontScale="90000"/>
          </a:bodyPr>
          <a:lstStyle/>
          <a:p>
            <a:r>
              <a:rPr lang="en-US" dirty="0">
                <a:solidFill>
                  <a:schemeClr val="tx1"/>
                </a:solidFill>
              </a:rPr>
              <a:t>Relations between </a:t>
            </a:r>
            <a:r>
              <a:rPr lang="en-US" dirty="0" smtClean="0">
                <a:solidFill>
                  <a:schemeClr val="tx1"/>
                </a:solidFill>
              </a:rPr>
              <a:t>units: name clashes and overloading (V): general scheme</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2" name="TextBox 1"/>
          <p:cNvSpPr txBox="1"/>
          <p:nvPr/>
        </p:nvSpPr>
        <p:spPr>
          <a:xfrm>
            <a:off x="139850" y="1108038"/>
            <a:ext cx="8864302" cy="4708981"/>
          </a:xfrm>
          <a:prstGeom prst="rect">
            <a:avLst/>
          </a:prstGeom>
          <a:noFill/>
        </p:spPr>
        <p:txBody>
          <a:bodyPr wrap="square" rtlCol="0">
            <a:spAutoFit/>
          </a:bodyPr>
          <a:lstStyle/>
          <a:p>
            <a:r>
              <a:rPr lang="en-US" dirty="0" smtClean="0"/>
              <a:t> 2 routines foo (&lt;S1&gt;)&lt;B1&gt; and foo (&lt;S2&gt;) &lt;B2&gt; inherited</a:t>
            </a:r>
          </a:p>
          <a:p>
            <a:endParaRPr lang="en-US" dirty="0"/>
          </a:p>
          <a:p>
            <a:pPr marL="342900" indent="-342900">
              <a:buFont typeface="Arial" panose="020B0604020202020204" pitchFamily="34" charset="0"/>
              <a:buChar char="•"/>
            </a:pPr>
            <a:r>
              <a:rPr lang="en-US" dirty="0" smtClean="0"/>
              <a:t>S1 = S2</a:t>
            </a:r>
          </a:p>
          <a:p>
            <a:pPr marL="800100" lvl="1" indent="-342900">
              <a:buFont typeface="Arial" panose="020B0604020202020204" pitchFamily="34" charset="0"/>
              <a:buChar char="•"/>
            </a:pPr>
            <a:r>
              <a:rPr lang="en-US" dirty="0" smtClean="0"/>
              <a:t>B1 = B2 – the same routine – OK!</a:t>
            </a:r>
          </a:p>
          <a:p>
            <a:pPr marL="800100" lvl="1" indent="-342900">
              <a:buFont typeface="Arial" panose="020B0604020202020204" pitchFamily="34" charset="0"/>
              <a:buChar char="•"/>
            </a:pPr>
            <a:r>
              <a:rPr lang="en-US" dirty="0" smtClean="0"/>
              <a:t>B1 != B2 =&gt; ambiguity – on access compile time error!</a:t>
            </a:r>
          </a:p>
          <a:p>
            <a:pPr marL="342900" indent="-342900">
              <a:buFont typeface="Arial" panose="020B0604020202020204" pitchFamily="34" charset="0"/>
              <a:buChar char="•"/>
            </a:pPr>
            <a:r>
              <a:rPr lang="en-US" dirty="0" smtClean="0"/>
              <a:t>S1 != S2 – 2 different routines! To solve select case!</a:t>
            </a:r>
          </a:p>
          <a:p>
            <a:pPr marL="342900" indent="-342900">
              <a:buFont typeface="Arial" panose="020B0604020202020204" pitchFamily="34" charset="0"/>
              <a:buChar char="•"/>
            </a:pPr>
            <a:r>
              <a:rPr lang="en-US" dirty="0" smtClean="0"/>
              <a:t>S1 != S2 and override with S3 -&gt; S1 and S3-&gt;S2 – OK!</a:t>
            </a:r>
          </a:p>
          <a:p>
            <a:pPr marL="342900" indent="-342900">
              <a:buFont typeface="Arial" panose="020B0604020202020204" pitchFamily="34" charset="0"/>
              <a:buChar char="•"/>
            </a:pPr>
            <a:endParaRPr lang="en-US" dirty="0"/>
          </a:p>
          <a:p>
            <a:r>
              <a:rPr lang="en-US" dirty="0" smtClean="0"/>
              <a:t>2 attributes </a:t>
            </a:r>
            <a:r>
              <a:rPr lang="en-US" dirty="0" err="1" smtClean="0"/>
              <a:t>attr</a:t>
            </a:r>
            <a:r>
              <a:rPr lang="en-US" dirty="0" smtClean="0"/>
              <a:t>: T1 and </a:t>
            </a:r>
            <a:r>
              <a:rPr lang="en-US" dirty="0" err="1" smtClean="0"/>
              <a:t>attr</a:t>
            </a:r>
            <a:r>
              <a:rPr lang="en-US" dirty="0" smtClean="0"/>
              <a:t>: T2 inherited</a:t>
            </a:r>
          </a:p>
          <a:p>
            <a:pPr marL="342900" indent="-342900">
              <a:buFont typeface="Arial" panose="020B0604020202020204" pitchFamily="34" charset="0"/>
              <a:buChar char="•"/>
            </a:pPr>
            <a:r>
              <a:rPr lang="en-US" dirty="0" smtClean="0"/>
              <a:t>T1 = T2 – the same attribute – OK!</a:t>
            </a:r>
          </a:p>
          <a:p>
            <a:pPr marL="342900" indent="-342900">
              <a:buFont typeface="Arial" panose="020B0604020202020204" pitchFamily="34" charset="0"/>
              <a:buChar char="•"/>
            </a:pPr>
            <a:r>
              <a:rPr lang="en-US" dirty="0" smtClean="0"/>
              <a:t>T1 != T2- 2 different attributes! To solve select case!</a:t>
            </a:r>
          </a:p>
          <a:p>
            <a:pPr marL="342900" indent="-342900">
              <a:buFont typeface="Arial" panose="020B0604020202020204" pitchFamily="34" charset="0"/>
              <a:buChar char="•"/>
            </a:pPr>
            <a:r>
              <a:rPr lang="en-US" dirty="0"/>
              <a:t>o</a:t>
            </a:r>
            <a:r>
              <a:rPr lang="en-US" dirty="0" smtClean="0"/>
              <a:t>verride </a:t>
            </a:r>
            <a:r>
              <a:rPr lang="en-US" dirty="0" err="1" smtClean="0"/>
              <a:t>attr</a:t>
            </a:r>
            <a:r>
              <a:rPr lang="en-US" dirty="0" smtClean="0"/>
              <a:t> : T3 – when T3 -&gt; T1 and T3 -&gt; T2 – OK!</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r>
              <a:rPr lang="en-US" dirty="0" smtClean="0"/>
              <a:t>Routines and attributes are not much different while inheriting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30101953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normAutofit fontScale="90000"/>
          </a:bodyPr>
          <a:lstStyle/>
          <a:p>
            <a:r>
              <a:rPr lang="en-US" dirty="0">
                <a:solidFill>
                  <a:schemeClr val="tx1"/>
                </a:solidFill>
              </a:rPr>
              <a:t>Relations between </a:t>
            </a:r>
            <a:r>
              <a:rPr lang="en-US" dirty="0" smtClean="0">
                <a:solidFill>
                  <a:schemeClr val="tx1"/>
                </a:solidFill>
              </a:rPr>
              <a:t>units: name clashes and overloading (VI): cat calls</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Oval 5"/>
          <p:cNvSpPr/>
          <p:nvPr/>
        </p:nvSpPr>
        <p:spPr bwMode="auto">
          <a:xfrm>
            <a:off x="172122" y="2503797"/>
            <a:ext cx="4087907"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B</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(&lt;S2&gt;) &lt;B2&gt;</a:t>
            </a:r>
          </a:p>
        </p:txBody>
      </p:sp>
      <p:sp>
        <p:nvSpPr>
          <p:cNvPr id="7" name="Oval 6"/>
          <p:cNvSpPr/>
          <p:nvPr/>
        </p:nvSpPr>
        <p:spPr bwMode="auto">
          <a:xfrm>
            <a:off x="4509248" y="2503797"/>
            <a:ext cx="4139900"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C</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(&lt;S3&gt;) &lt;B3&gt;</a:t>
            </a:r>
          </a:p>
        </p:txBody>
      </p:sp>
      <p:sp>
        <p:nvSpPr>
          <p:cNvPr id="8" name="Oval 7"/>
          <p:cNvSpPr/>
          <p:nvPr/>
        </p:nvSpPr>
        <p:spPr bwMode="auto">
          <a:xfrm>
            <a:off x="2459916" y="3529875"/>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D, override foo (&lt;S4&gt;) &lt;B4&gt;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9" name="Straight Arrow Connector 8"/>
          <p:cNvCxnSpPr>
            <a:stCxn id="8" idx="0"/>
            <a:endCxn id="6" idx="4"/>
          </p:cNvCxnSpPr>
          <p:nvPr/>
        </p:nvCxnSpPr>
        <p:spPr bwMode="auto">
          <a:xfrm flipH="1" flipV="1">
            <a:off x="2216076" y="3326102"/>
            <a:ext cx="2196353" cy="203773"/>
          </a:xfrm>
          <a:prstGeom prst="straightConnector1">
            <a:avLst/>
          </a:prstGeom>
          <a:noFill/>
          <a:ln w="25400" cap="flat" cmpd="sng" algn="ctr">
            <a:solidFill>
              <a:schemeClr val="tx1"/>
            </a:solidFill>
            <a:prstDash val="solid"/>
            <a:round/>
            <a:headEnd type="none" w="med" len="med"/>
            <a:tailEnd type="arrow"/>
          </a:ln>
          <a:effectLst/>
        </p:spPr>
      </p:cxnSp>
      <p:cxnSp>
        <p:nvCxnSpPr>
          <p:cNvPr id="10" name="Straight Arrow Connector 9"/>
          <p:cNvCxnSpPr>
            <a:stCxn id="8" idx="0"/>
            <a:endCxn id="7" idx="4"/>
          </p:cNvCxnSpPr>
          <p:nvPr/>
        </p:nvCxnSpPr>
        <p:spPr bwMode="auto">
          <a:xfrm flipV="1">
            <a:off x="4412429" y="3326102"/>
            <a:ext cx="2166769" cy="203773"/>
          </a:xfrm>
          <a:prstGeom prst="straightConnector1">
            <a:avLst/>
          </a:prstGeom>
          <a:noFill/>
          <a:ln w="25400" cap="flat" cmpd="sng" algn="ctr">
            <a:solidFill>
              <a:schemeClr val="tx1"/>
            </a:solidFill>
            <a:prstDash val="solid"/>
            <a:round/>
            <a:headEnd type="none" w="med" len="med"/>
            <a:tailEnd type="arrow"/>
          </a:ln>
          <a:effectLst/>
        </p:spPr>
      </p:cxnSp>
      <p:sp>
        <p:nvSpPr>
          <p:cNvPr id="16" name="Oval 15"/>
          <p:cNvSpPr/>
          <p:nvPr/>
        </p:nvSpPr>
        <p:spPr bwMode="auto">
          <a:xfrm>
            <a:off x="2290588" y="1428033"/>
            <a:ext cx="4074354"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 &lt;B1&gt;</a:t>
            </a:r>
          </a:p>
        </p:txBody>
      </p:sp>
      <p:cxnSp>
        <p:nvCxnSpPr>
          <p:cNvPr id="17" name="Straight Arrow Connector 16"/>
          <p:cNvCxnSpPr>
            <a:endCxn id="16" idx="4"/>
          </p:cNvCxnSpPr>
          <p:nvPr/>
        </p:nvCxnSpPr>
        <p:spPr bwMode="auto">
          <a:xfrm flipV="1">
            <a:off x="2155116" y="1904104"/>
            <a:ext cx="2172649" cy="599693"/>
          </a:xfrm>
          <a:prstGeom prst="straightConnector1">
            <a:avLst/>
          </a:prstGeom>
          <a:noFill/>
          <a:ln w="25400" cap="flat" cmpd="sng" algn="ctr">
            <a:solidFill>
              <a:schemeClr val="tx1"/>
            </a:solidFill>
            <a:prstDash val="solid"/>
            <a:round/>
            <a:headEnd type="none" w="med" len="med"/>
            <a:tailEnd type="arrow"/>
          </a:ln>
          <a:effectLst/>
        </p:spPr>
      </p:cxnSp>
      <p:cxnSp>
        <p:nvCxnSpPr>
          <p:cNvPr id="20" name="Straight Arrow Connector 19"/>
          <p:cNvCxnSpPr>
            <a:stCxn id="7" idx="0"/>
          </p:cNvCxnSpPr>
          <p:nvPr/>
        </p:nvCxnSpPr>
        <p:spPr bwMode="auto">
          <a:xfrm flipH="1" flipV="1">
            <a:off x="4327766" y="1904105"/>
            <a:ext cx="2251432" cy="599692"/>
          </a:xfrm>
          <a:prstGeom prst="straightConnector1">
            <a:avLst/>
          </a:prstGeom>
          <a:noFill/>
          <a:ln w="25400" cap="flat" cmpd="sng" algn="ctr">
            <a:solidFill>
              <a:schemeClr val="tx1"/>
            </a:solidFill>
            <a:prstDash val="solid"/>
            <a:round/>
            <a:headEnd type="none" w="med" len="med"/>
            <a:tailEnd type="arrow"/>
          </a:ln>
          <a:effectLst/>
        </p:spPr>
      </p:cxnSp>
      <p:sp>
        <p:nvSpPr>
          <p:cNvPr id="24" name="TextBox 23"/>
          <p:cNvSpPr txBox="1"/>
          <p:nvPr/>
        </p:nvSpPr>
        <p:spPr>
          <a:xfrm>
            <a:off x="623747" y="4742915"/>
            <a:ext cx="7799491" cy="1938992"/>
          </a:xfrm>
          <a:prstGeom prst="rect">
            <a:avLst/>
          </a:prstGeom>
          <a:noFill/>
          <a:ln w="12700">
            <a:solidFill>
              <a:schemeClr val="tx1"/>
            </a:solidFill>
          </a:ln>
        </p:spPr>
        <p:txBody>
          <a:bodyPr wrap="square" rtlCol="0">
            <a:spAutoFit/>
          </a:bodyPr>
          <a:lstStyle/>
          <a:p>
            <a:r>
              <a:rPr lang="en-US" dirty="0" smtClean="0"/>
              <a:t>S1 != S4, S2-&gt;S1, S3-&gt;S1, S4-&gt;S2 &amp; S4-&gt;S3, &lt;</a:t>
            </a:r>
            <a:r>
              <a:rPr lang="en-US" dirty="0" err="1" smtClean="0"/>
              <a:t>exprType</a:t>
            </a:r>
            <a:r>
              <a:rPr lang="en-US" dirty="0" smtClean="0"/>
              <a:t>&gt; -&gt;S4</a:t>
            </a:r>
          </a:p>
          <a:p>
            <a:r>
              <a:rPr lang="en-US" dirty="0"/>
              <a:t>a</a:t>
            </a:r>
            <a:r>
              <a:rPr lang="en-US" dirty="0" smtClean="0"/>
              <a:t>: A </a:t>
            </a:r>
            <a:r>
              <a:rPr lang="en-US" b="1" dirty="0" smtClean="0"/>
              <a:t>is</a:t>
            </a:r>
            <a:r>
              <a:rPr lang="en-US" dirty="0" smtClean="0"/>
              <a:t> D()</a:t>
            </a:r>
          </a:p>
          <a:p>
            <a:r>
              <a:rPr lang="en-US" dirty="0" err="1" smtClean="0"/>
              <a:t>a.foo</a:t>
            </a:r>
            <a:r>
              <a:rPr lang="en-US" dirty="0" smtClean="0"/>
              <a:t> (&lt;</a:t>
            </a:r>
            <a:r>
              <a:rPr lang="en-US" dirty="0" err="1" smtClean="0"/>
              <a:t>exprType</a:t>
            </a:r>
            <a:r>
              <a:rPr lang="en-US" dirty="0" smtClean="0"/>
              <a:t>&gt;) // version from D must be called!</a:t>
            </a:r>
          </a:p>
          <a:p>
            <a:r>
              <a:rPr lang="en-US" dirty="0" smtClean="0"/>
              <a:t>if </a:t>
            </a:r>
            <a:r>
              <a:rPr lang="en-US" dirty="0" err="1" smtClean="0"/>
              <a:t>exprType</a:t>
            </a:r>
            <a:r>
              <a:rPr lang="en-US" dirty="0" smtClean="0"/>
              <a:t> -&gt; S1 – that is a cat call!!! System wide check required.</a:t>
            </a:r>
          </a:p>
        </p:txBody>
      </p:sp>
    </p:spTree>
    <p:extLst>
      <p:ext uri="{BB962C8B-B14F-4D97-AF65-F5344CB8AC3E}">
        <p14:creationId xmlns:p14="http://schemas.microsoft.com/office/powerpoint/2010/main" val="8051512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normAutofit fontScale="90000"/>
          </a:bodyPr>
          <a:lstStyle/>
          <a:p>
            <a:r>
              <a:rPr lang="en-US" dirty="0">
                <a:solidFill>
                  <a:schemeClr val="tx1"/>
                </a:solidFill>
              </a:rPr>
              <a:t>Relations between </a:t>
            </a:r>
            <a:r>
              <a:rPr lang="en-US" dirty="0" smtClean="0">
                <a:solidFill>
                  <a:schemeClr val="tx1"/>
                </a:solidFill>
              </a:rPr>
              <a:t>units: name clashes and overloading (VII): select case</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Oval 5"/>
          <p:cNvSpPr/>
          <p:nvPr/>
        </p:nvSpPr>
        <p:spPr bwMode="auto">
          <a:xfrm>
            <a:off x="172122" y="2503797"/>
            <a:ext cx="4087907"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B</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(&lt;S2&gt;) &lt;B2&gt;</a:t>
            </a:r>
          </a:p>
        </p:txBody>
      </p:sp>
      <p:sp>
        <p:nvSpPr>
          <p:cNvPr id="7" name="Oval 6"/>
          <p:cNvSpPr/>
          <p:nvPr/>
        </p:nvSpPr>
        <p:spPr bwMode="auto">
          <a:xfrm>
            <a:off x="4509248" y="2503797"/>
            <a:ext cx="4139900"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a:t>C</a:t>
            </a:r>
            <a:r>
              <a:rPr lang="en-US" dirty="0" smtClean="0"/>
              <a:t>,</a:t>
            </a:r>
            <a:r>
              <a:rPr kumimoji="0" lang="en-US" sz="2000" b="0" i="0" u="none" strike="noStrike" cap="none" normalizeH="0" baseline="0" dirty="0" smtClean="0">
                <a:ln>
                  <a:noFill/>
                </a:ln>
                <a:solidFill>
                  <a:schemeClr val="tx1"/>
                </a:solidFill>
                <a:effectLst/>
                <a:latin typeface="Verdana" pitchFamily="34" charset="0"/>
              </a:rPr>
              <a:t> override foo (&lt;S3&gt;) &lt;B3&gt;</a:t>
            </a:r>
          </a:p>
        </p:txBody>
      </p:sp>
      <p:sp>
        <p:nvSpPr>
          <p:cNvPr id="8" name="Oval 7"/>
          <p:cNvSpPr/>
          <p:nvPr/>
        </p:nvSpPr>
        <p:spPr bwMode="auto">
          <a:xfrm>
            <a:off x="2459916" y="3529875"/>
            <a:ext cx="3905026"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D</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9" name="Straight Arrow Connector 8"/>
          <p:cNvCxnSpPr>
            <a:stCxn id="8" idx="0"/>
            <a:endCxn id="6" idx="4"/>
          </p:cNvCxnSpPr>
          <p:nvPr/>
        </p:nvCxnSpPr>
        <p:spPr bwMode="auto">
          <a:xfrm flipH="1" flipV="1">
            <a:off x="2216076" y="3326102"/>
            <a:ext cx="2196353" cy="203773"/>
          </a:xfrm>
          <a:prstGeom prst="straightConnector1">
            <a:avLst/>
          </a:prstGeom>
          <a:noFill/>
          <a:ln w="25400" cap="flat" cmpd="sng" algn="ctr">
            <a:solidFill>
              <a:schemeClr val="tx1"/>
            </a:solidFill>
            <a:prstDash val="solid"/>
            <a:round/>
            <a:headEnd type="none" w="med" len="med"/>
            <a:tailEnd type="arrow"/>
          </a:ln>
          <a:effectLst/>
        </p:spPr>
      </p:cxnSp>
      <p:cxnSp>
        <p:nvCxnSpPr>
          <p:cNvPr id="10" name="Straight Arrow Connector 9"/>
          <p:cNvCxnSpPr>
            <a:stCxn id="8" idx="0"/>
            <a:endCxn id="7" idx="4"/>
          </p:cNvCxnSpPr>
          <p:nvPr/>
        </p:nvCxnSpPr>
        <p:spPr bwMode="auto">
          <a:xfrm flipV="1">
            <a:off x="4412429" y="3326102"/>
            <a:ext cx="2166769" cy="203773"/>
          </a:xfrm>
          <a:prstGeom prst="straightConnector1">
            <a:avLst/>
          </a:prstGeom>
          <a:noFill/>
          <a:ln w="25400" cap="flat" cmpd="sng" algn="ctr">
            <a:solidFill>
              <a:schemeClr val="tx1"/>
            </a:solidFill>
            <a:prstDash val="solid"/>
            <a:round/>
            <a:headEnd type="none" w="med" len="med"/>
            <a:tailEnd type="arrow"/>
          </a:ln>
          <a:effectLst/>
        </p:spPr>
      </p:cxnSp>
      <p:sp>
        <p:nvSpPr>
          <p:cNvPr id="16" name="Oval 15"/>
          <p:cNvSpPr/>
          <p:nvPr/>
        </p:nvSpPr>
        <p:spPr bwMode="auto">
          <a:xfrm>
            <a:off x="2290588" y="1428033"/>
            <a:ext cx="4074354"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 &lt;B1&gt;</a:t>
            </a:r>
          </a:p>
        </p:txBody>
      </p:sp>
      <p:cxnSp>
        <p:nvCxnSpPr>
          <p:cNvPr id="17" name="Straight Arrow Connector 16"/>
          <p:cNvCxnSpPr>
            <a:endCxn id="16" idx="4"/>
          </p:cNvCxnSpPr>
          <p:nvPr/>
        </p:nvCxnSpPr>
        <p:spPr bwMode="auto">
          <a:xfrm flipV="1">
            <a:off x="2155116" y="1904104"/>
            <a:ext cx="2172649" cy="599693"/>
          </a:xfrm>
          <a:prstGeom prst="straightConnector1">
            <a:avLst/>
          </a:prstGeom>
          <a:noFill/>
          <a:ln w="25400" cap="flat" cmpd="sng" algn="ctr">
            <a:solidFill>
              <a:schemeClr val="tx1"/>
            </a:solidFill>
            <a:prstDash val="solid"/>
            <a:round/>
            <a:headEnd type="none" w="med" len="med"/>
            <a:tailEnd type="arrow"/>
          </a:ln>
          <a:effectLst/>
        </p:spPr>
      </p:cxnSp>
      <p:cxnSp>
        <p:nvCxnSpPr>
          <p:cNvPr id="20" name="Straight Arrow Connector 19"/>
          <p:cNvCxnSpPr>
            <a:stCxn id="7" idx="0"/>
          </p:cNvCxnSpPr>
          <p:nvPr/>
        </p:nvCxnSpPr>
        <p:spPr bwMode="auto">
          <a:xfrm flipH="1" flipV="1">
            <a:off x="4327766" y="1904105"/>
            <a:ext cx="2251432" cy="599692"/>
          </a:xfrm>
          <a:prstGeom prst="straightConnector1">
            <a:avLst/>
          </a:prstGeom>
          <a:noFill/>
          <a:ln w="25400" cap="flat" cmpd="sng" algn="ctr">
            <a:solidFill>
              <a:schemeClr val="tx1"/>
            </a:solidFill>
            <a:prstDash val="solid"/>
            <a:round/>
            <a:headEnd type="none" w="med" len="med"/>
            <a:tailEnd type="arrow"/>
          </a:ln>
          <a:effectLst/>
        </p:spPr>
      </p:cxnSp>
      <p:sp>
        <p:nvSpPr>
          <p:cNvPr id="24" name="TextBox 23"/>
          <p:cNvSpPr txBox="1"/>
          <p:nvPr/>
        </p:nvSpPr>
        <p:spPr>
          <a:xfrm>
            <a:off x="172123" y="4173966"/>
            <a:ext cx="8638390" cy="1938992"/>
          </a:xfrm>
          <a:prstGeom prst="rect">
            <a:avLst/>
          </a:prstGeom>
          <a:noFill/>
          <a:ln w="12700">
            <a:solidFill>
              <a:schemeClr val="tx1"/>
            </a:solidFill>
          </a:ln>
        </p:spPr>
        <p:txBody>
          <a:bodyPr wrap="square" rtlCol="0">
            <a:spAutoFit/>
          </a:bodyPr>
          <a:lstStyle/>
          <a:p>
            <a:r>
              <a:rPr lang="en-US" dirty="0" smtClean="0"/>
              <a:t>S2-&gt;S1, S3-&gt;S1, S4-&gt;S2 &amp; S4 -&gt; S3, S5 -&gt; S1</a:t>
            </a:r>
          </a:p>
          <a:p>
            <a:r>
              <a:rPr lang="en-US" dirty="0"/>
              <a:t>a</a:t>
            </a:r>
            <a:r>
              <a:rPr lang="en-US" dirty="0" smtClean="0"/>
              <a:t>: A </a:t>
            </a:r>
            <a:r>
              <a:rPr lang="en-US" b="1" dirty="0" smtClean="0"/>
              <a:t>is</a:t>
            </a:r>
            <a:r>
              <a:rPr lang="en-US" dirty="0" smtClean="0"/>
              <a:t> D()</a:t>
            </a:r>
          </a:p>
          <a:p>
            <a:r>
              <a:rPr lang="en-US" dirty="0" err="1" smtClean="0"/>
              <a:t>a.foo</a:t>
            </a:r>
            <a:r>
              <a:rPr lang="en-US" dirty="0" smtClean="0"/>
              <a:t> (&lt;S2&gt;) // version from B must be called! OK!</a:t>
            </a:r>
          </a:p>
          <a:p>
            <a:r>
              <a:rPr lang="en-US" dirty="0" err="1"/>
              <a:t>a.foo</a:t>
            </a:r>
            <a:r>
              <a:rPr lang="en-US" dirty="0"/>
              <a:t> (&lt;</a:t>
            </a:r>
            <a:r>
              <a:rPr lang="en-US" dirty="0" smtClean="0"/>
              <a:t>S3&gt;) </a:t>
            </a:r>
            <a:r>
              <a:rPr lang="en-US" dirty="0"/>
              <a:t>// version from </a:t>
            </a:r>
            <a:r>
              <a:rPr lang="en-US" dirty="0" smtClean="0"/>
              <a:t>C </a:t>
            </a:r>
            <a:r>
              <a:rPr lang="en-US" dirty="0"/>
              <a:t>must be called</a:t>
            </a:r>
            <a:r>
              <a:rPr lang="en-US" dirty="0" smtClean="0"/>
              <a:t>! OK!</a:t>
            </a:r>
          </a:p>
          <a:p>
            <a:r>
              <a:rPr lang="en-US" dirty="0" err="1" smtClean="0"/>
              <a:t>a.foo</a:t>
            </a:r>
            <a:r>
              <a:rPr lang="en-US" dirty="0" smtClean="0"/>
              <a:t> (&lt;S4&gt;) // ambiguity – need select one</a:t>
            </a:r>
            <a:endParaRPr lang="en-US" b="1" dirty="0" smtClean="0">
              <a:solidFill>
                <a:srgbClr val="FF0000"/>
              </a:solidFill>
            </a:endParaRPr>
          </a:p>
          <a:p>
            <a:r>
              <a:rPr lang="en-US" dirty="0" err="1"/>
              <a:t>a.foo</a:t>
            </a:r>
            <a:r>
              <a:rPr lang="en-US" dirty="0"/>
              <a:t> (&lt;</a:t>
            </a:r>
            <a:r>
              <a:rPr lang="en-US" dirty="0" smtClean="0"/>
              <a:t>S5&gt;) </a:t>
            </a:r>
            <a:r>
              <a:rPr lang="en-US" dirty="0"/>
              <a:t>// </a:t>
            </a:r>
            <a:r>
              <a:rPr lang="en-US" dirty="0" smtClean="0"/>
              <a:t>cat call</a:t>
            </a:r>
          </a:p>
        </p:txBody>
      </p:sp>
    </p:spTree>
    <p:extLst>
      <p:ext uri="{BB962C8B-B14F-4D97-AF65-F5344CB8AC3E}">
        <p14:creationId xmlns:p14="http://schemas.microsoft.com/office/powerpoint/2010/main" val="348864904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normAutofit fontScale="90000"/>
          </a:bodyPr>
          <a:lstStyle/>
          <a:p>
            <a:r>
              <a:rPr lang="en-US" dirty="0">
                <a:solidFill>
                  <a:schemeClr val="tx1"/>
                </a:solidFill>
              </a:rPr>
              <a:t>Relations between </a:t>
            </a:r>
            <a:r>
              <a:rPr lang="en-US" dirty="0" smtClean="0">
                <a:solidFill>
                  <a:schemeClr val="tx1"/>
                </a:solidFill>
              </a:rPr>
              <a:t>units: name clashes and overloading: power of overriding (I)</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50" y="934608"/>
            <a:ext cx="8864302" cy="1938992"/>
          </a:xfrm>
          <a:prstGeom prst="rect">
            <a:avLst/>
          </a:prstGeom>
          <a:noFill/>
        </p:spPr>
        <p:txBody>
          <a:bodyPr wrap="square" rtlCol="0">
            <a:spAutoFit/>
          </a:bodyPr>
          <a:lstStyle/>
          <a:p>
            <a:r>
              <a:rPr lang="en-US" dirty="0" smtClean="0"/>
              <a:t>Overriding is the mechanism which allows to state the fact that within the current class there is a feature which overrides all versions of this features coming thru different parents. The list of features being overridden is determined by the conformance of the current feature signature to overridden features’ signatures. Better to look at examples</a:t>
            </a:r>
            <a:endParaRPr lang="en-US" dirty="0"/>
          </a:p>
        </p:txBody>
      </p:sp>
      <p:grpSp>
        <p:nvGrpSpPr>
          <p:cNvPr id="7" name="Group 6"/>
          <p:cNvGrpSpPr/>
          <p:nvPr/>
        </p:nvGrpSpPr>
        <p:grpSpPr>
          <a:xfrm>
            <a:off x="231291" y="2873600"/>
            <a:ext cx="8681420" cy="1848383"/>
            <a:chOff x="355003" y="4840000"/>
            <a:chExt cx="8681420" cy="1848383"/>
          </a:xfrm>
        </p:grpSpPr>
        <p:sp>
          <p:nvSpPr>
            <p:cNvPr id="8" name="Oval 7"/>
            <p:cNvSpPr/>
            <p:nvPr/>
          </p:nvSpPr>
          <p:spPr bwMode="auto">
            <a:xfrm>
              <a:off x="355003" y="4840000"/>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 &lt;B1&gt;</a:t>
              </a:r>
            </a:p>
          </p:txBody>
        </p:sp>
        <p:sp>
          <p:nvSpPr>
            <p:cNvPr id="9" name="Oval 8"/>
            <p:cNvSpPr/>
            <p:nvPr/>
          </p:nvSpPr>
          <p:spPr bwMode="auto">
            <a:xfrm>
              <a:off x="4509248" y="4840000"/>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kumimoji="0" lang="en-US" sz="2000" b="0" i="0" u="none" strike="noStrike" cap="none" normalizeH="0" baseline="0" dirty="0" smtClean="0">
                  <a:ln>
                    <a:noFill/>
                  </a:ln>
                  <a:solidFill>
                    <a:schemeClr val="tx1"/>
                  </a:solidFill>
                  <a:effectLst/>
                  <a:latin typeface="Verdana" pitchFamily="34" charset="0"/>
                </a:rPr>
                <a:t> foo (&lt;S2&gt;) &lt;B2&gt;</a:t>
              </a:r>
            </a:p>
          </p:txBody>
        </p:sp>
        <p:sp>
          <p:nvSpPr>
            <p:cNvPr id="10" name="Oval 9"/>
            <p:cNvSpPr/>
            <p:nvPr/>
          </p:nvSpPr>
          <p:spPr bwMode="auto">
            <a:xfrm>
              <a:off x="2459916" y="5866078"/>
              <a:ext cx="3905026" cy="822305"/>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C, override foo (&lt;S3&gt;) &lt;B3&gt;</a:t>
              </a:r>
              <a:endParaRPr kumimoji="0" lang="en-US" sz="2000" b="0" i="0" u="none" strike="noStrike" cap="none" normalizeH="0" baseline="0" dirty="0" smtClean="0">
                <a:ln>
                  <a:noFill/>
                </a:ln>
                <a:solidFill>
                  <a:schemeClr val="tx1"/>
                </a:solidFill>
                <a:effectLst/>
                <a:latin typeface="Verdana" pitchFamily="34" charset="0"/>
              </a:endParaRPr>
            </a:p>
          </p:txBody>
        </p:sp>
        <p:cxnSp>
          <p:nvCxnSpPr>
            <p:cNvPr id="11" name="Straight Arrow Connector 10"/>
            <p:cNvCxnSpPr>
              <a:stCxn id="10" idx="0"/>
              <a:endCxn id="8" idx="4"/>
            </p:cNvCxnSpPr>
            <p:nvPr/>
          </p:nvCxnSpPr>
          <p:spPr bwMode="auto">
            <a:xfrm flipH="1" flipV="1">
              <a:off x="2307516" y="5662305"/>
              <a:ext cx="2104913" cy="203773"/>
            </a:xfrm>
            <a:prstGeom prst="straightConnector1">
              <a:avLst/>
            </a:prstGeom>
            <a:noFill/>
            <a:ln w="25400" cap="flat" cmpd="sng" algn="ctr">
              <a:solidFill>
                <a:schemeClr val="tx1"/>
              </a:solidFill>
              <a:prstDash val="solid"/>
              <a:round/>
              <a:headEnd type="none" w="med" len="med"/>
              <a:tailEnd type="arrow"/>
            </a:ln>
            <a:effectLst/>
          </p:spPr>
        </p:cxnSp>
        <p:cxnSp>
          <p:nvCxnSpPr>
            <p:cNvPr id="12" name="Straight Arrow Connector 11"/>
            <p:cNvCxnSpPr>
              <a:stCxn id="10" idx="0"/>
            </p:cNvCxnSpPr>
            <p:nvPr/>
          </p:nvCxnSpPr>
          <p:spPr bwMode="auto">
            <a:xfrm flipV="1">
              <a:off x="4412429" y="5662305"/>
              <a:ext cx="1870036" cy="203773"/>
            </a:xfrm>
            <a:prstGeom prst="straightConnector1">
              <a:avLst/>
            </a:prstGeom>
            <a:noFill/>
            <a:ln w="25400" cap="flat" cmpd="sng" algn="ctr">
              <a:solidFill>
                <a:schemeClr val="tx1"/>
              </a:solidFill>
              <a:prstDash val="solid"/>
              <a:round/>
              <a:headEnd type="none" w="med" len="med"/>
              <a:tailEnd type="arrow"/>
            </a:ln>
            <a:effectLst/>
          </p:spPr>
        </p:cxnSp>
        <p:sp>
          <p:nvSpPr>
            <p:cNvPr id="13" name="TextBox 12"/>
            <p:cNvSpPr txBox="1"/>
            <p:nvPr/>
          </p:nvSpPr>
          <p:spPr>
            <a:xfrm>
              <a:off x="6461760" y="5877120"/>
              <a:ext cx="2574663" cy="400110"/>
            </a:xfrm>
            <a:prstGeom prst="rect">
              <a:avLst/>
            </a:prstGeom>
            <a:noFill/>
            <a:ln w="12700">
              <a:solidFill>
                <a:schemeClr val="tx1"/>
              </a:solidFill>
            </a:ln>
          </p:spPr>
          <p:txBody>
            <a:bodyPr wrap="square" rtlCol="0">
              <a:spAutoFit/>
            </a:bodyPr>
            <a:lstStyle/>
            <a:p>
              <a:r>
                <a:rPr lang="en-US" dirty="0" smtClean="0"/>
                <a:t>Overriding – OK!</a:t>
              </a:r>
              <a:endParaRPr lang="en-US" b="1" dirty="0">
                <a:solidFill>
                  <a:srgbClr val="FF0000"/>
                </a:solidFill>
              </a:endParaRPr>
            </a:p>
          </p:txBody>
        </p:sp>
      </p:grpSp>
      <p:sp>
        <p:nvSpPr>
          <p:cNvPr id="14" name="TextBox 13"/>
          <p:cNvSpPr txBox="1"/>
          <p:nvPr/>
        </p:nvSpPr>
        <p:spPr>
          <a:xfrm>
            <a:off x="139850" y="4807354"/>
            <a:ext cx="8864302" cy="1938992"/>
          </a:xfrm>
          <a:prstGeom prst="rect">
            <a:avLst/>
          </a:prstGeom>
          <a:noFill/>
        </p:spPr>
        <p:txBody>
          <a:bodyPr wrap="square" rtlCol="0">
            <a:spAutoFit/>
          </a:bodyPr>
          <a:lstStyle/>
          <a:p>
            <a:r>
              <a:rPr lang="en-US" dirty="0" smtClean="0"/>
              <a:t>If &lt;S3&gt; conforms to &lt;S1&gt; and &lt;S2&gt; - we have in C only one feature foo with signature &lt;S3&gt;. If &lt;S3&gt; conforms to &lt;S1&gt; or &lt;S2&gt; only then we will have 2 features foo, one with &lt;S3&gt; signature and another with non-conforming to &lt;S3&gt; signature. Also note that in case of routines abstractness status of &lt;B1&gt;, &lt;B2&gt; and &lt;B3&gt;  can be arbitrary </a:t>
            </a:r>
            <a:endParaRPr lang="en-US" dirty="0"/>
          </a:p>
        </p:txBody>
      </p:sp>
    </p:spTree>
    <p:extLst>
      <p:ext uri="{BB962C8B-B14F-4D97-AF65-F5344CB8AC3E}">
        <p14:creationId xmlns:p14="http://schemas.microsoft.com/office/powerpoint/2010/main" val="353084264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normAutofit fontScale="90000"/>
          </a:bodyPr>
          <a:lstStyle/>
          <a:p>
            <a:r>
              <a:rPr lang="en-US" dirty="0">
                <a:solidFill>
                  <a:schemeClr val="tx1"/>
                </a:solidFill>
              </a:rPr>
              <a:t>Relations between </a:t>
            </a:r>
            <a:r>
              <a:rPr lang="en-US" dirty="0" smtClean="0">
                <a:solidFill>
                  <a:schemeClr val="tx1"/>
                </a:solidFill>
              </a:rPr>
              <a:t>units: name clashes and overloading: power of overriding (II)</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50" y="934608"/>
            <a:ext cx="8864302" cy="5016758"/>
          </a:xfrm>
          <a:prstGeom prst="rect">
            <a:avLst/>
          </a:prstGeom>
          <a:noFill/>
        </p:spPr>
        <p:txBody>
          <a:bodyPr wrap="square" rtlCol="0">
            <a:spAutoFit/>
          </a:bodyPr>
          <a:lstStyle/>
          <a:p>
            <a:r>
              <a:rPr lang="en-US" dirty="0" smtClean="0"/>
              <a:t>	So, we may override abstract routine with abstract one. We may provide an effective body with overriding. We may merge several abstract routines into one using overriding. We can also do the opposite – if we have effective routine (routine with the internal or external body) we may override it with an abstract routine. This gives us full flexibility to control the level of abstraction while inheriting. </a:t>
            </a:r>
          </a:p>
          <a:p>
            <a:r>
              <a:rPr lang="en-US" dirty="0"/>
              <a:t>	</a:t>
            </a:r>
            <a:r>
              <a:rPr lang="en-US" dirty="0" smtClean="0"/>
              <a:t>Also if we like to select one version of several versions which come from parent units then we can use override with no body but the name of the current class instead. See the example below</a:t>
            </a:r>
          </a:p>
          <a:p>
            <a:r>
              <a:rPr lang="en-US" b="1" dirty="0" smtClean="0"/>
              <a:t>unit</a:t>
            </a:r>
            <a:r>
              <a:rPr lang="en-US" dirty="0" smtClean="0"/>
              <a:t> A </a:t>
            </a:r>
            <a:r>
              <a:rPr lang="en-US" b="1" dirty="0" smtClean="0"/>
              <a:t>extend</a:t>
            </a:r>
            <a:r>
              <a:rPr lang="en-US" dirty="0" smtClean="0"/>
              <a:t> B, C, D</a:t>
            </a:r>
          </a:p>
          <a:p>
            <a:r>
              <a:rPr lang="en-US" dirty="0"/>
              <a:t>	</a:t>
            </a:r>
            <a:r>
              <a:rPr lang="en-US" b="1" dirty="0" smtClean="0"/>
              <a:t>override</a:t>
            </a:r>
            <a:r>
              <a:rPr lang="en-US" dirty="0" smtClean="0"/>
              <a:t> </a:t>
            </a:r>
            <a:r>
              <a:rPr lang="en-US" dirty="0" err="1" smtClean="0"/>
              <a:t>D.foo</a:t>
            </a:r>
            <a:endParaRPr lang="en-US" dirty="0" smtClean="0"/>
          </a:p>
          <a:p>
            <a:r>
              <a:rPr lang="en-US" b="1" dirty="0" smtClean="0"/>
              <a:t>end</a:t>
            </a:r>
            <a:endParaRPr lang="en-US" dirty="0" smtClean="0"/>
          </a:p>
          <a:p>
            <a:r>
              <a:rPr lang="en-US" dirty="0" smtClean="0"/>
              <a:t>Please note that such form of overriding will override only versions to which signature of </a:t>
            </a:r>
            <a:r>
              <a:rPr lang="en-US" dirty="0" err="1" smtClean="0"/>
              <a:t>D.foo</a:t>
            </a:r>
            <a:r>
              <a:rPr lang="en-US" dirty="0" smtClean="0"/>
              <a:t> conforms to.</a:t>
            </a:r>
          </a:p>
        </p:txBody>
      </p:sp>
    </p:spTree>
    <p:extLst>
      <p:ext uri="{BB962C8B-B14F-4D97-AF65-F5344CB8AC3E}">
        <p14:creationId xmlns:p14="http://schemas.microsoft.com/office/powerpoint/2010/main" val="126017389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normAutofit fontScale="90000"/>
          </a:bodyPr>
          <a:lstStyle/>
          <a:p>
            <a:r>
              <a:rPr lang="en-US" dirty="0">
                <a:solidFill>
                  <a:schemeClr val="tx1"/>
                </a:solidFill>
              </a:rPr>
              <a:t>Relations between </a:t>
            </a:r>
            <a:r>
              <a:rPr lang="en-US" dirty="0" smtClean="0">
                <a:solidFill>
                  <a:schemeClr val="tx1"/>
                </a:solidFill>
              </a:rPr>
              <a:t>units: name clashes and overloading: power of overriding (III)</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50" y="934608"/>
            <a:ext cx="8864302" cy="4524315"/>
          </a:xfrm>
          <a:prstGeom prst="rect">
            <a:avLst/>
          </a:prstGeom>
          <a:noFill/>
        </p:spPr>
        <p:txBody>
          <a:bodyPr wrap="square" rtlCol="0">
            <a:spAutoFit/>
          </a:bodyPr>
          <a:lstStyle/>
          <a:p>
            <a:r>
              <a:rPr lang="en-US" dirty="0" smtClean="0"/>
              <a:t>	Just to note that we may have rather special cases of overriding like example below</a:t>
            </a:r>
          </a:p>
          <a:p>
            <a:r>
              <a:rPr lang="en-US" dirty="0" smtClean="0"/>
              <a:t>a: A </a:t>
            </a:r>
            <a:r>
              <a:rPr lang="en-US" b="1" dirty="0" smtClean="0"/>
              <a:t>is</a:t>
            </a:r>
            <a:r>
              <a:rPr lang="en-US" dirty="0" smtClean="0"/>
              <a:t> B</a:t>
            </a:r>
          </a:p>
          <a:p>
            <a:r>
              <a:rPr lang="en-US" dirty="0" smtClean="0"/>
              <a:t>t </a:t>
            </a:r>
            <a:r>
              <a:rPr lang="en-US" b="1" dirty="0" smtClean="0"/>
              <a:t>is</a:t>
            </a:r>
            <a:r>
              <a:rPr lang="en-US" dirty="0" smtClean="0"/>
              <a:t> </a:t>
            </a:r>
            <a:r>
              <a:rPr lang="en-US" dirty="0" err="1" smtClean="0"/>
              <a:t>a.foo</a:t>
            </a:r>
            <a:endParaRPr lang="en-US" dirty="0" smtClean="0"/>
          </a:p>
          <a:p>
            <a:r>
              <a:rPr lang="en-US" dirty="0" smtClean="0"/>
              <a:t>a := C</a:t>
            </a:r>
          </a:p>
          <a:p>
            <a:r>
              <a:rPr lang="en-US" dirty="0" smtClean="0"/>
              <a:t>t := </a:t>
            </a:r>
            <a:r>
              <a:rPr lang="en-US" dirty="0" err="1" smtClean="0"/>
              <a:t>a.foo</a:t>
            </a:r>
            <a:endParaRPr lang="en-US" dirty="0" smtClean="0"/>
          </a:p>
          <a:p>
            <a:r>
              <a:rPr lang="en-US" b="1" dirty="0" smtClean="0"/>
              <a:t>abstract unit </a:t>
            </a:r>
            <a:r>
              <a:rPr lang="en-US" dirty="0" smtClean="0"/>
              <a:t>A</a:t>
            </a:r>
            <a:endParaRPr lang="en-US" b="1" dirty="0"/>
          </a:p>
          <a:p>
            <a:r>
              <a:rPr lang="en-US" dirty="0"/>
              <a:t>                </a:t>
            </a:r>
            <a:r>
              <a:rPr lang="en-US" dirty="0" smtClean="0"/>
              <a:t>foo</a:t>
            </a:r>
            <a:r>
              <a:rPr lang="en-US" dirty="0"/>
              <a:t>: </a:t>
            </a:r>
            <a:r>
              <a:rPr lang="en-US" dirty="0" smtClean="0"/>
              <a:t>T </a:t>
            </a:r>
            <a:r>
              <a:rPr lang="en-US" b="1" dirty="0" smtClean="0"/>
              <a:t>is abstract</a:t>
            </a:r>
            <a:endParaRPr lang="en-US" b="1" dirty="0"/>
          </a:p>
          <a:p>
            <a:r>
              <a:rPr lang="en-US" b="1" dirty="0"/>
              <a:t>end</a:t>
            </a:r>
            <a:r>
              <a:rPr lang="en-US" dirty="0"/>
              <a:t> A</a:t>
            </a:r>
          </a:p>
          <a:p>
            <a:r>
              <a:rPr lang="en-US" dirty="0"/>
              <a:t> </a:t>
            </a:r>
          </a:p>
          <a:p>
            <a:r>
              <a:rPr lang="en-US" b="1" dirty="0" smtClean="0"/>
              <a:t>unit</a:t>
            </a:r>
            <a:r>
              <a:rPr lang="en-US" dirty="0" smtClean="0"/>
              <a:t> </a:t>
            </a:r>
            <a:r>
              <a:rPr lang="en-US" dirty="0"/>
              <a:t>B </a:t>
            </a:r>
            <a:r>
              <a:rPr lang="en-US" b="1" dirty="0" smtClean="0"/>
              <a:t>extend</a:t>
            </a:r>
            <a:r>
              <a:rPr lang="en-US" dirty="0" smtClean="0"/>
              <a:t> A </a:t>
            </a:r>
            <a:endParaRPr lang="en-US" b="1" dirty="0" smtClean="0"/>
          </a:p>
          <a:p>
            <a:r>
              <a:rPr lang="en-US" dirty="0" smtClean="0"/>
              <a:t>                </a:t>
            </a:r>
            <a:r>
              <a:rPr lang="en-US" b="1" dirty="0" smtClean="0"/>
              <a:t>override</a:t>
            </a:r>
            <a:r>
              <a:rPr lang="en-US" dirty="0" smtClean="0"/>
              <a:t> foo: T </a:t>
            </a:r>
            <a:r>
              <a:rPr lang="en-US" b="1" dirty="0" smtClean="0"/>
              <a:t>is end</a:t>
            </a:r>
            <a:endParaRPr lang="en-US" b="1" dirty="0"/>
          </a:p>
          <a:p>
            <a:r>
              <a:rPr lang="en-US" b="1" dirty="0"/>
              <a:t>end</a:t>
            </a:r>
            <a:r>
              <a:rPr lang="en-US" dirty="0"/>
              <a:t> B</a:t>
            </a:r>
          </a:p>
          <a:p>
            <a:r>
              <a:rPr lang="en-US" dirty="0"/>
              <a:t> </a:t>
            </a:r>
          </a:p>
          <a:p>
            <a:r>
              <a:rPr lang="en-US" b="1" dirty="0" smtClean="0"/>
              <a:t>unit</a:t>
            </a:r>
            <a:r>
              <a:rPr lang="en-US" dirty="0" smtClean="0"/>
              <a:t> </a:t>
            </a:r>
            <a:r>
              <a:rPr lang="en-US" dirty="0"/>
              <a:t>C </a:t>
            </a:r>
            <a:r>
              <a:rPr lang="en-US" b="1" dirty="0" smtClean="0"/>
              <a:t>extend</a:t>
            </a:r>
            <a:r>
              <a:rPr lang="en-US" dirty="0" smtClean="0"/>
              <a:t> A</a:t>
            </a:r>
            <a:endParaRPr lang="en-US" b="1" dirty="0"/>
          </a:p>
          <a:p>
            <a:r>
              <a:rPr lang="en-US" dirty="0"/>
              <a:t>                </a:t>
            </a:r>
            <a:r>
              <a:rPr lang="en-US" b="1" dirty="0"/>
              <a:t>override</a:t>
            </a:r>
            <a:r>
              <a:rPr lang="en-US" dirty="0"/>
              <a:t> foo </a:t>
            </a:r>
            <a:r>
              <a:rPr lang="en-US" dirty="0" smtClean="0"/>
              <a:t>: T </a:t>
            </a:r>
            <a:r>
              <a:rPr lang="en-US" b="1" dirty="0" smtClean="0"/>
              <a:t>is</a:t>
            </a:r>
            <a:r>
              <a:rPr lang="en-US" dirty="0"/>
              <a:t> </a:t>
            </a:r>
            <a:r>
              <a:rPr lang="en-US" b="1" dirty="0" smtClean="0"/>
              <a:t>end</a:t>
            </a:r>
            <a:endParaRPr lang="en-US" b="1" dirty="0"/>
          </a:p>
          <a:p>
            <a:r>
              <a:rPr lang="en-US" b="1" dirty="0"/>
              <a:t>end</a:t>
            </a:r>
            <a:r>
              <a:rPr lang="en-US" dirty="0"/>
              <a:t> </a:t>
            </a:r>
            <a:r>
              <a:rPr lang="en-US" dirty="0" smtClean="0"/>
              <a:t>C</a:t>
            </a:r>
          </a:p>
        </p:txBody>
      </p:sp>
    </p:spTree>
    <p:extLst>
      <p:ext uri="{BB962C8B-B14F-4D97-AF65-F5344CB8AC3E}">
        <p14:creationId xmlns:p14="http://schemas.microsoft.com/office/powerpoint/2010/main" val="254536835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200"/>
            <a:ext cx="9144000" cy="561104"/>
          </a:xfrm>
        </p:spPr>
        <p:txBody>
          <a:bodyPr>
            <a:normAutofit fontScale="90000"/>
          </a:bodyPr>
          <a:lstStyle/>
          <a:p>
            <a:r>
              <a:rPr lang="en-US" dirty="0">
                <a:solidFill>
                  <a:schemeClr val="tx1"/>
                </a:solidFill>
              </a:rPr>
              <a:t>Relations between </a:t>
            </a:r>
            <a:r>
              <a:rPr lang="en-US" dirty="0" smtClean="0">
                <a:solidFill>
                  <a:schemeClr val="tx1"/>
                </a:solidFill>
              </a:rPr>
              <a:t>units: name clashes and overloading: power of overriding (IV)</a:t>
            </a:r>
            <a:endParaRPr lang="en-US" dirty="0"/>
          </a:p>
        </p:txBody>
      </p:sp>
      <p:sp>
        <p:nvSpPr>
          <p:cNvPr id="5" name="Oval 4"/>
          <p:cNvSpPr/>
          <p:nvPr/>
        </p:nvSpPr>
        <p:spPr bwMode="auto">
          <a:xfrm>
            <a:off x="2737030" y="1904104"/>
            <a:ext cx="2597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en-US" sz="2000" b="0" i="0" u="none" strike="noStrike" cap="none" normalizeH="0" baseline="0" smtClean="0">
              <a:ln>
                <a:noFill/>
              </a:ln>
              <a:effectLst/>
              <a:latin typeface="Verdana" pitchFamily="34" charset="0"/>
            </a:endParaRPr>
          </a:p>
        </p:txBody>
      </p:sp>
      <p:sp>
        <p:nvSpPr>
          <p:cNvPr id="6" name="TextBox 5"/>
          <p:cNvSpPr txBox="1"/>
          <p:nvPr/>
        </p:nvSpPr>
        <p:spPr>
          <a:xfrm>
            <a:off x="139849" y="2885961"/>
            <a:ext cx="8864302" cy="1015663"/>
          </a:xfrm>
          <a:prstGeom prst="rect">
            <a:avLst/>
          </a:prstGeom>
          <a:noFill/>
        </p:spPr>
        <p:txBody>
          <a:bodyPr wrap="square" rtlCol="0">
            <a:spAutoFit/>
          </a:bodyPr>
          <a:lstStyle/>
          <a:p>
            <a:r>
              <a:rPr lang="en-US" dirty="0" smtClean="0"/>
              <a:t>	If there are several overloaded features with different signatures only one of them may be marked as overriding not to create artificial need for feature selection in unit B</a:t>
            </a:r>
          </a:p>
        </p:txBody>
      </p:sp>
      <p:grpSp>
        <p:nvGrpSpPr>
          <p:cNvPr id="10" name="Group 9"/>
          <p:cNvGrpSpPr/>
          <p:nvPr/>
        </p:nvGrpSpPr>
        <p:grpSpPr>
          <a:xfrm>
            <a:off x="190448" y="1175912"/>
            <a:ext cx="8788997" cy="1456384"/>
            <a:chOff x="190448" y="5280638"/>
            <a:chExt cx="8788997" cy="1456384"/>
          </a:xfrm>
        </p:grpSpPr>
        <p:sp>
          <p:nvSpPr>
            <p:cNvPr id="7" name="Oval 6"/>
            <p:cNvSpPr/>
            <p:nvPr/>
          </p:nvSpPr>
          <p:spPr bwMode="auto">
            <a:xfrm>
              <a:off x="190448" y="6260951"/>
              <a:ext cx="8788997"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B</a:t>
              </a:r>
              <a:r>
                <a:rPr lang="en-US" dirty="0"/>
                <a:t>:</a:t>
              </a:r>
              <a:r>
                <a:rPr kumimoji="0" lang="en-US" sz="2000" b="0" i="0" u="none" strike="noStrike" cap="none" normalizeH="0" baseline="0" dirty="0" smtClean="0">
                  <a:ln>
                    <a:noFill/>
                  </a:ln>
                  <a:solidFill>
                    <a:schemeClr val="tx1"/>
                  </a:solidFill>
                  <a:effectLst/>
                  <a:latin typeface="Verdana" pitchFamily="34" charset="0"/>
                </a:rPr>
                <a:t> override foo (&lt;S2&gt;), foo (&lt;S3&gt;)</a:t>
              </a:r>
            </a:p>
          </p:txBody>
        </p:sp>
        <p:sp>
          <p:nvSpPr>
            <p:cNvPr id="8" name="Oval 7"/>
            <p:cNvSpPr/>
            <p:nvPr/>
          </p:nvSpPr>
          <p:spPr bwMode="auto">
            <a:xfrm>
              <a:off x="2653157" y="5280638"/>
              <a:ext cx="4074354" cy="476071"/>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r>
                <a:rPr lang="en-US" dirty="0" smtClean="0"/>
                <a:t>A:</a:t>
              </a:r>
              <a:r>
                <a:rPr kumimoji="0" lang="en-US" sz="2000" b="0" i="0" u="none" strike="noStrike" cap="none" normalizeH="0" baseline="0" dirty="0" smtClean="0">
                  <a:ln>
                    <a:noFill/>
                  </a:ln>
                  <a:solidFill>
                    <a:schemeClr val="tx1"/>
                  </a:solidFill>
                  <a:effectLst/>
                  <a:latin typeface="Verdana" pitchFamily="34" charset="0"/>
                </a:rPr>
                <a:t> foo (&lt;S1&gt;)</a:t>
              </a:r>
            </a:p>
          </p:txBody>
        </p:sp>
        <p:cxnSp>
          <p:nvCxnSpPr>
            <p:cNvPr id="9" name="Straight Arrow Connector 8"/>
            <p:cNvCxnSpPr/>
            <p:nvPr/>
          </p:nvCxnSpPr>
          <p:spPr bwMode="auto">
            <a:xfrm flipH="1" flipV="1">
              <a:off x="4690334" y="5766099"/>
              <a:ext cx="2188" cy="494852"/>
            </a:xfrm>
            <a:prstGeom prst="straightConnector1">
              <a:avLst/>
            </a:prstGeom>
            <a:noFill/>
            <a:ln w="25400" cap="flat" cmpd="sng" algn="ctr">
              <a:solidFill>
                <a:schemeClr val="tx1"/>
              </a:solidFill>
              <a:prstDash val="solid"/>
              <a:round/>
              <a:headEnd type="none" w="med" len="med"/>
              <a:tailEnd type="arrow"/>
            </a:ln>
            <a:effectLst/>
          </p:spPr>
        </p:cxnSp>
      </p:grpSp>
    </p:spTree>
    <p:extLst>
      <p:ext uri="{BB962C8B-B14F-4D97-AF65-F5344CB8AC3E}">
        <p14:creationId xmlns:p14="http://schemas.microsoft.com/office/powerpoint/2010/main" val="35506264"/>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34256"/>
            <a:ext cx="9144000" cy="6323744"/>
          </a:xfrm>
        </p:spPr>
        <p:txBody>
          <a:bodyPr/>
          <a:lstStyle/>
          <a:p>
            <a:r>
              <a:rPr lang="en-US" sz="2400" dirty="0" smtClean="0"/>
              <a:t>Unit can be marked as abstract and routine can be marked as abstract.</a:t>
            </a:r>
          </a:p>
          <a:p>
            <a:r>
              <a:rPr lang="en-US" sz="2400" dirty="0" smtClean="0"/>
              <a:t>Abstract routine has no implementation (no body)</a:t>
            </a:r>
          </a:p>
          <a:p>
            <a:r>
              <a:rPr lang="en-US" sz="2400" dirty="0" smtClean="0"/>
              <a:t>Unit which has at least one abstract routine is an abstract unit. </a:t>
            </a:r>
          </a:p>
          <a:p>
            <a:r>
              <a:rPr lang="en-US" sz="2400" dirty="0" smtClean="0"/>
              <a:t>Unit can be abstract if it has no abstract routines</a:t>
            </a:r>
          </a:p>
          <a:p>
            <a:r>
              <a:rPr lang="en-US" sz="2400" dirty="0" smtClean="0"/>
              <a:t>It </a:t>
            </a:r>
            <a:r>
              <a:rPr lang="en-US" sz="2400" dirty="0"/>
              <a:t>is not possible to create an object of the type based on abstract unit. </a:t>
            </a:r>
            <a:endParaRPr lang="en-US" sz="2400" dirty="0" smtClean="0"/>
          </a:p>
          <a:p>
            <a:pPr marL="0" indent="0">
              <a:buNone/>
            </a:pPr>
            <a:r>
              <a:rPr lang="en-US" sz="2400" dirty="0" smtClean="0"/>
              <a:t>local: A </a:t>
            </a:r>
            <a:r>
              <a:rPr lang="en-US" sz="2400" b="1" dirty="0" smtClean="0"/>
              <a:t>is</a:t>
            </a:r>
            <a:r>
              <a:rPr lang="en-US" sz="2400" dirty="0" smtClean="0"/>
              <a:t> &lt;expression&gt;</a:t>
            </a:r>
          </a:p>
          <a:p>
            <a:pPr marL="0" indent="0">
              <a:buNone/>
            </a:pPr>
            <a:r>
              <a:rPr lang="en-US" sz="2400" b="1" dirty="0" smtClean="0"/>
              <a:t>unit</a:t>
            </a:r>
            <a:r>
              <a:rPr lang="en-US" sz="2400" dirty="0" smtClean="0"/>
              <a:t> X</a:t>
            </a:r>
          </a:p>
          <a:p>
            <a:pPr marL="0" indent="0">
              <a:buNone/>
            </a:pPr>
            <a:r>
              <a:rPr lang="en-US" sz="2400" dirty="0" smtClean="0"/>
              <a:t>	attribute: A // </a:t>
            </a:r>
            <a:r>
              <a:rPr lang="en-US" sz="2400" b="1" dirty="0" err="1" smtClean="0"/>
              <a:t>init</a:t>
            </a:r>
            <a:r>
              <a:rPr lang="en-US" sz="2400" dirty="0" smtClean="0"/>
              <a:t> must initialize attribute!</a:t>
            </a:r>
          </a:p>
          <a:p>
            <a:pPr marL="0" indent="0">
              <a:buNone/>
            </a:pPr>
            <a:r>
              <a:rPr lang="en-US" sz="2400" b="1" dirty="0" smtClean="0"/>
              <a:t>end</a:t>
            </a:r>
          </a:p>
          <a:p>
            <a:pPr marL="0" indent="0">
              <a:buNone/>
            </a:pPr>
            <a:r>
              <a:rPr lang="en-US" sz="2400" b="1" dirty="0" smtClean="0"/>
              <a:t>abstract unit </a:t>
            </a:r>
            <a:r>
              <a:rPr lang="en-US" sz="2400" dirty="0" smtClean="0"/>
              <a:t>A</a:t>
            </a:r>
          </a:p>
          <a:p>
            <a:pPr marL="0" indent="0">
              <a:buNone/>
            </a:pPr>
            <a:r>
              <a:rPr lang="en-US" sz="2400" dirty="0" smtClean="0"/>
              <a:t>	</a:t>
            </a:r>
            <a:r>
              <a:rPr lang="en-US" sz="2400" b="1" dirty="0"/>
              <a:t> abstract </a:t>
            </a:r>
            <a:r>
              <a:rPr lang="en-US" sz="2400" b="1" dirty="0" smtClean="0"/>
              <a:t> </a:t>
            </a:r>
            <a:r>
              <a:rPr lang="en-US" sz="2400" dirty="0" smtClean="0"/>
              <a:t>procedure </a:t>
            </a:r>
            <a:r>
              <a:rPr lang="en-US" sz="2400" b="1" dirty="0" smtClean="0"/>
              <a:t>is end</a:t>
            </a:r>
          </a:p>
          <a:p>
            <a:pPr marL="0" indent="0">
              <a:buNone/>
            </a:pPr>
            <a:r>
              <a:rPr lang="en-US" sz="2400" b="1" dirty="0" smtClean="0"/>
              <a:t>end</a:t>
            </a:r>
            <a:endParaRPr lang="en-US" sz="2400" b="1" dirty="0"/>
          </a:p>
        </p:txBody>
      </p:sp>
      <p:sp>
        <p:nvSpPr>
          <p:cNvPr id="3" name="Title 2"/>
          <p:cNvSpPr>
            <a:spLocks noGrp="1"/>
          </p:cNvSpPr>
          <p:nvPr>
            <p:ph type="title"/>
          </p:nvPr>
        </p:nvSpPr>
        <p:spPr/>
        <p:txBody>
          <a:bodyPr/>
          <a:lstStyle/>
          <a:p>
            <a:r>
              <a:rPr lang="en-US" altLang="en-US" dirty="0">
                <a:solidFill>
                  <a:schemeClr val="tx1"/>
                </a:solidFill>
              </a:rPr>
              <a:t>Abstract units</a:t>
            </a:r>
          </a:p>
        </p:txBody>
      </p:sp>
    </p:spTree>
    <p:extLst>
      <p:ext uri="{BB962C8B-B14F-4D97-AF65-F5344CB8AC3E}">
        <p14:creationId xmlns:p14="http://schemas.microsoft.com/office/powerpoint/2010/main" val="37529206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90451"/>
            <a:ext cx="9143999" cy="6406179"/>
          </a:xfrm>
        </p:spPr>
        <p:txBody>
          <a:bodyPr>
            <a:normAutofit lnSpcReduction="10000"/>
          </a:bodyPr>
          <a:lstStyle/>
          <a:p>
            <a:pPr marL="0" indent="0">
              <a:buNone/>
            </a:pPr>
            <a:r>
              <a:rPr lang="en-US" dirty="0" smtClean="0"/>
              <a:t>	As compilation is a sequence of program elements it does not matter in which order they are specified. So, any program element (unit, routine, attribute) has access to all other elements of the same assembly </a:t>
            </a:r>
            <a:r>
              <a:rPr lang="en-US" strike="sngStrike" dirty="0" smtClean="0"/>
              <a:t>compilation (source)</a:t>
            </a:r>
            <a:r>
              <a:rPr lang="en-US" dirty="0" smtClean="0"/>
              <a:t>.</a:t>
            </a:r>
          </a:p>
          <a:p>
            <a:pPr marL="0" indent="0">
              <a:buNone/>
            </a:pPr>
            <a:r>
              <a:rPr lang="en-US" dirty="0" smtClean="0"/>
              <a:t>r1 </a:t>
            </a:r>
            <a:r>
              <a:rPr lang="en-US" b="1" dirty="0" smtClean="0"/>
              <a:t>is</a:t>
            </a:r>
          </a:p>
          <a:p>
            <a:pPr marL="0" indent="0">
              <a:buNone/>
            </a:pPr>
            <a:r>
              <a:rPr lang="en-US" dirty="0" smtClean="0"/>
              <a:t>	r2 // r1 can call r2</a:t>
            </a:r>
            <a:endParaRPr lang="en-US" dirty="0"/>
          </a:p>
          <a:p>
            <a:pPr marL="0" indent="0">
              <a:buNone/>
            </a:pPr>
            <a:r>
              <a:rPr lang="en-US" b="1" dirty="0" smtClean="0"/>
              <a:t>end</a:t>
            </a:r>
          </a:p>
          <a:p>
            <a:pPr marL="0" indent="0">
              <a:buNone/>
            </a:pPr>
            <a:r>
              <a:rPr lang="en-US" dirty="0" smtClean="0"/>
              <a:t>r2 </a:t>
            </a:r>
            <a:r>
              <a:rPr lang="en-US" b="1" dirty="0" smtClean="0"/>
              <a:t>is</a:t>
            </a:r>
          </a:p>
          <a:p>
            <a:pPr marL="0" indent="0">
              <a:buNone/>
            </a:pPr>
            <a:r>
              <a:rPr lang="en-US" dirty="0"/>
              <a:t>	</a:t>
            </a:r>
            <a:r>
              <a:rPr lang="en-US" dirty="0" smtClean="0"/>
              <a:t>r1 // r2 can call r1</a:t>
            </a:r>
          </a:p>
          <a:p>
            <a:pPr marL="0" indent="0">
              <a:buNone/>
            </a:pPr>
            <a:r>
              <a:rPr lang="en-US" b="1" dirty="0"/>
              <a:t>e</a:t>
            </a:r>
            <a:r>
              <a:rPr lang="en-US" b="1" dirty="0" smtClean="0"/>
              <a:t>nd</a:t>
            </a:r>
          </a:p>
          <a:p>
            <a:pPr marL="0" indent="0">
              <a:buNone/>
            </a:pPr>
            <a:r>
              <a:rPr lang="en-US" strike="sngStrike" dirty="0" smtClean="0"/>
              <a:t>Both routines r1 and r2 are mutually visible with in the source</a:t>
            </a:r>
            <a:endParaRPr lang="en-US" strike="sngStrike" dirty="0"/>
          </a:p>
        </p:txBody>
      </p:sp>
      <p:sp>
        <p:nvSpPr>
          <p:cNvPr id="3" name="Title 2"/>
          <p:cNvSpPr>
            <a:spLocks noGrp="1"/>
          </p:cNvSpPr>
          <p:nvPr>
            <p:ph type="title"/>
          </p:nvPr>
        </p:nvSpPr>
        <p:spPr>
          <a:xfrm>
            <a:off x="165685" y="-118338"/>
            <a:ext cx="8229600" cy="561104"/>
          </a:xfrm>
        </p:spPr>
        <p:txBody>
          <a:bodyPr/>
          <a:lstStyle/>
          <a:p>
            <a:r>
              <a:rPr lang="en-US" dirty="0">
                <a:solidFill>
                  <a:schemeClr val="tx1"/>
                </a:solidFill>
              </a:rPr>
              <a:t>Accessibility (</a:t>
            </a:r>
            <a:r>
              <a:rPr lang="en-US" dirty="0" smtClean="0">
                <a:solidFill>
                  <a:schemeClr val="tx1"/>
                </a:solidFill>
              </a:rPr>
              <a:t>III)</a:t>
            </a:r>
            <a:endParaRPr lang="en-US" dirty="0"/>
          </a:p>
        </p:txBody>
      </p:sp>
    </p:spTree>
    <p:extLst>
      <p:ext uri="{BB962C8B-B14F-4D97-AF65-F5344CB8AC3E}">
        <p14:creationId xmlns:p14="http://schemas.microsoft.com/office/powerpoint/2010/main" val="191106461"/>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527126"/>
            <a:ext cx="8907332" cy="6164130"/>
          </a:xfrm>
        </p:spPr>
        <p:txBody>
          <a:bodyPr/>
          <a:lstStyle/>
          <a:p>
            <a:r>
              <a:rPr lang="en-US" dirty="0" smtClean="0"/>
              <a:t>So, if some program elements are put outside of  unit – they can not be accessed from other sources</a:t>
            </a:r>
          </a:p>
          <a:p>
            <a:r>
              <a:rPr lang="en-US" sz="2000" dirty="0" smtClean="0"/>
              <a:t>Well, we may introduce a fake unit which will contain (virtually) all the program elements outside of all units used in the program or library – THIS. But it looks better to follow the scheme if you like reuse – use units! Give the name to group of your functionality and data</a:t>
            </a:r>
          </a:p>
          <a:p>
            <a:r>
              <a:rPr lang="en-US" dirty="0" smtClean="0"/>
              <a:t>Example</a:t>
            </a:r>
          </a:p>
          <a:p>
            <a:pPr marL="0" indent="0">
              <a:buNone/>
            </a:pPr>
            <a:r>
              <a:rPr lang="en-US" sz="2000" dirty="0" smtClean="0"/>
              <a:t>Source1: </a:t>
            </a:r>
          </a:p>
          <a:p>
            <a:pPr marL="0" indent="0">
              <a:buNone/>
            </a:pPr>
            <a:r>
              <a:rPr lang="en-US" sz="2000" b="1" dirty="0" smtClean="0"/>
              <a:t>use</a:t>
            </a:r>
            <a:r>
              <a:rPr lang="en-US" sz="2000" dirty="0" smtClean="0"/>
              <a:t> M </a:t>
            </a:r>
            <a:r>
              <a:rPr lang="en-US" sz="2000" b="1" dirty="0" smtClean="0"/>
              <a:t>as</a:t>
            </a:r>
            <a:r>
              <a:rPr lang="en-US" sz="2000" dirty="0" smtClean="0"/>
              <a:t> m </a:t>
            </a:r>
          </a:p>
          <a:p>
            <a:pPr marL="0" indent="0">
              <a:buNone/>
            </a:pPr>
            <a:r>
              <a:rPr lang="en-US" sz="2000" dirty="0" err="1" smtClean="0"/>
              <a:t>rtn</a:t>
            </a:r>
            <a:r>
              <a:rPr lang="en-US" sz="2000" dirty="0" smtClean="0"/>
              <a:t> </a:t>
            </a:r>
            <a:r>
              <a:rPr lang="en-US" sz="2000" b="1" dirty="0" smtClean="0"/>
              <a:t>is</a:t>
            </a:r>
          </a:p>
          <a:p>
            <a:pPr marL="0" indent="0">
              <a:buNone/>
            </a:pPr>
            <a:r>
              <a:rPr lang="en-US" sz="2000" dirty="0"/>
              <a:t>	</a:t>
            </a:r>
            <a:r>
              <a:rPr lang="en-US" sz="2000" dirty="0" err="1" smtClean="0"/>
              <a:t>m.function</a:t>
            </a:r>
            <a:r>
              <a:rPr lang="en-US" sz="2000" dirty="0" smtClean="0"/>
              <a:t> </a:t>
            </a:r>
          </a:p>
          <a:p>
            <a:pPr marL="0" indent="0">
              <a:buNone/>
            </a:pPr>
            <a:r>
              <a:rPr lang="en-US" sz="2000" b="1" dirty="0" smtClean="0"/>
              <a:t>end</a:t>
            </a:r>
          </a:p>
          <a:p>
            <a:pPr marL="0" indent="0">
              <a:buNone/>
            </a:pPr>
            <a:r>
              <a:rPr lang="en-US" sz="2000" dirty="0" smtClean="0"/>
              <a:t>Source2: </a:t>
            </a:r>
          </a:p>
          <a:p>
            <a:pPr marL="0" indent="0">
              <a:buNone/>
            </a:pPr>
            <a:r>
              <a:rPr lang="en-US" sz="2000" dirty="0"/>
              <a:t>	</a:t>
            </a:r>
            <a:r>
              <a:rPr lang="en-US" sz="2000" dirty="0" err="1" smtClean="0"/>
              <a:t>rtn</a:t>
            </a:r>
            <a:r>
              <a:rPr lang="en-US" sz="2000" dirty="0" smtClean="0"/>
              <a:t> /* call is invalid as Source 2 has no access to functionality of Source 1*/</a:t>
            </a:r>
          </a:p>
          <a:p>
            <a:endParaRPr lang="en-US" sz="2000" dirty="0"/>
          </a:p>
        </p:txBody>
      </p:sp>
      <p:sp>
        <p:nvSpPr>
          <p:cNvPr id="3" name="Title 2"/>
          <p:cNvSpPr>
            <a:spLocks noGrp="1"/>
          </p:cNvSpPr>
          <p:nvPr>
            <p:ph type="title"/>
          </p:nvPr>
        </p:nvSpPr>
        <p:spPr/>
        <p:txBody>
          <a:bodyPr/>
          <a:lstStyle/>
          <a:p>
            <a:r>
              <a:rPr lang="en-US" dirty="0">
                <a:solidFill>
                  <a:schemeClr val="tx1"/>
                </a:solidFill>
              </a:rPr>
              <a:t>Accessibility (</a:t>
            </a:r>
            <a:r>
              <a:rPr lang="en-US" dirty="0" smtClean="0">
                <a:solidFill>
                  <a:schemeClr val="tx1"/>
                </a:solidFill>
              </a:rPr>
              <a:t>IV)</a:t>
            </a:r>
            <a:endParaRPr lang="en-US" dirty="0"/>
          </a:p>
        </p:txBody>
      </p:sp>
    </p:spTree>
    <p:extLst>
      <p:ext uri="{BB962C8B-B14F-4D97-AF65-F5344CB8AC3E}">
        <p14:creationId xmlns:p14="http://schemas.microsoft.com/office/powerpoint/2010/main" val="104250145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21229" y="152400"/>
            <a:ext cx="5248275" cy="636360"/>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Compilation units</a:t>
            </a:r>
            <a:endParaRPr lang="en-US" sz="3600" b="1" dirty="0">
              <a:solidFill>
                <a:srgbClr val="CC6600"/>
              </a:solidFill>
              <a:latin typeface="Comic Sans MS" pitchFamily="66" charset="0"/>
              <a:ea typeface="+mj-ea"/>
              <a:cs typeface="+mj-cs"/>
            </a:endParaRPr>
          </a:p>
        </p:txBody>
      </p:sp>
      <p:graphicFrame>
        <p:nvGraphicFramePr>
          <p:cNvPr id="3" name="Content Placeholder 4"/>
          <p:cNvGraphicFramePr>
            <a:graphicFrameLocks/>
          </p:cNvGraphicFramePr>
          <p:nvPr>
            <p:extLst>
              <p:ext uri="{D42A27DB-BD31-4B8C-83A1-F6EECF244321}">
                <p14:modId xmlns:p14="http://schemas.microsoft.com/office/powerpoint/2010/main" val="132876110"/>
              </p:ext>
            </p:extLst>
          </p:nvPr>
        </p:nvGraphicFramePr>
        <p:xfrm>
          <a:off x="95250" y="914400"/>
          <a:ext cx="4251958"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txBox="1">
            <a:spLocks/>
          </p:cNvSpPr>
          <p:nvPr/>
        </p:nvSpPr>
        <p:spPr>
          <a:xfrm>
            <a:off x="4448176" y="1657350"/>
            <a:ext cx="4695824" cy="3905251"/>
          </a:xfrm>
          <a:prstGeom prst="rect">
            <a:avLst/>
          </a:prstGeom>
        </p:spPr>
        <p:txBody>
          <a:bodyPr lIns="0" rIns="0"/>
          <a:lstStyle/>
          <a:p>
            <a:pPr eaLnBrk="0" fontAlgn="base" hangingPunct="0">
              <a:spcBef>
                <a:spcPts val="575"/>
              </a:spcBef>
              <a:spcAft>
                <a:spcPct val="0"/>
              </a:spcAft>
              <a:buClr>
                <a:schemeClr val="accent1"/>
              </a:buClr>
              <a:buSzPct val="85000"/>
              <a:defRPr/>
            </a:pPr>
            <a:r>
              <a:rPr lang="en-US" sz="1600" dirty="0" err="1">
                <a:solidFill>
                  <a:srgbClr val="0000FF"/>
                </a:solidFill>
                <a:latin typeface="Lucida Console" pitchFamily="49" charset="0"/>
                <a:cs typeface="Calibri" pitchFamily="34" charset="0"/>
              </a:rPr>
              <a:t>StandardIO.put</a:t>
            </a:r>
            <a:r>
              <a:rPr lang="en-US" sz="1600" dirty="0">
                <a:solidFill>
                  <a:srgbClr val="0000FF"/>
                </a:solidFill>
                <a:latin typeface="Lucida Console" pitchFamily="49" charset="0"/>
                <a:cs typeface="Calibri" pitchFamily="34" charset="0"/>
              </a:rPr>
              <a:t>("Hello world!\n")</a:t>
            </a:r>
            <a:endParaRPr lang="ru-RU" sz="1600"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dirty="0">
                <a:solidFill>
                  <a:srgbClr val="0000FF"/>
                </a:solidFill>
                <a:latin typeface="Lucida Console" pitchFamily="49" charset="0"/>
                <a:cs typeface="Calibri" pitchFamily="34" charset="0"/>
              </a:rPr>
              <a:t>r</a:t>
            </a:r>
            <a:r>
              <a:rPr lang="en-US" sz="1600" dirty="0" smtClean="0">
                <a:solidFill>
                  <a:srgbClr val="0000FF"/>
                </a:solidFill>
                <a:latin typeface="Lucida Console" pitchFamily="49" charset="0"/>
                <a:cs typeface="Calibri" pitchFamily="34" charset="0"/>
              </a:rPr>
              <a:t>outine (“ha-ha-ha”)</a:t>
            </a:r>
            <a:r>
              <a:rPr lang="en-US" sz="1400" b="1" dirty="0">
                <a:latin typeface="Lucida Console" pitchFamily="49" charset="0"/>
                <a:cs typeface="Calibri" pitchFamily="34" charset="0"/>
              </a:rPr>
              <a:t/>
            </a:r>
            <a:br>
              <a:rPr lang="en-US" sz="1400" b="1" dirty="0">
                <a:latin typeface="Lucida Console" pitchFamily="49" charset="0"/>
                <a:cs typeface="Calibri" pitchFamily="34" charset="0"/>
              </a:rPr>
            </a:br>
            <a:endParaRPr lang="en-US" sz="1400" b="1" dirty="0" smtClean="0">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use</a:t>
            </a:r>
            <a:r>
              <a:rPr lang="en-US" sz="1600" dirty="0" smtClean="0">
                <a:solidFill>
                  <a:srgbClr val="0000FF"/>
                </a:solidFill>
                <a:latin typeface="Lucida Console" pitchFamily="49" charset="0"/>
                <a:cs typeface="Calibri" pitchFamily="34" charset="0"/>
              </a:rPr>
              <a:t> </a:t>
            </a:r>
            <a:r>
              <a:rPr lang="en-US" sz="1600" dirty="0" err="1">
                <a:solidFill>
                  <a:srgbClr val="0000FF"/>
                </a:solidFill>
                <a:latin typeface="Lucida Console" pitchFamily="49" charset="0"/>
                <a:cs typeface="Calibri" pitchFamily="34" charset="0"/>
              </a:rPr>
              <a:t>StandardIO</a:t>
            </a:r>
            <a:r>
              <a:rPr lang="en-US" sz="1600" dirty="0">
                <a:solidFill>
                  <a:srgbClr val="0000FF"/>
                </a:solidFill>
                <a:latin typeface="Lucida Console" pitchFamily="49" charset="0"/>
                <a:cs typeface="Calibri" pitchFamily="34" charset="0"/>
              </a:rPr>
              <a:t> </a:t>
            </a:r>
            <a:r>
              <a:rPr lang="en-US" sz="1600" b="1" dirty="0">
                <a:solidFill>
                  <a:srgbClr val="0000FF"/>
                </a:solidFill>
                <a:latin typeface="Lucida Console" pitchFamily="49" charset="0"/>
                <a:cs typeface="Calibri" pitchFamily="34" charset="0"/>
              </a:rPr>
              <a:t>as</a:t>
            </a:r>
            <a:r>
              <a:rPr lang="en-US" sz="1600" dirty="0">
                <a:solidFill>
                  <a:srgbClr val="0000FF"/>
                </a:solidFill>
                <a:latin typeface="Lucida Console" pitchFamily="49" charset="0"/>
                <a:cs typeface="Calibri" pitchFamily="34" charset="0"/>
              </a:rPr>
              <a:t> </a:t>
            </a:r>
            <a:r>
              <a:rPr lang="en-US" sz="1600" dirty="0" err="1">
                <a:solidFill>
                  <a:srgbClr val="0000FF"/>
                </a:solidFill>
                <a:latin typeface="Lucida Console" pitchFamily="49" charset="0"/>
                <a:cs typeface="Calibri" pitchFamily="34" charset="0"/>
              </a:rPr>
              <a:t>io</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dirty="0" smtClean="0">
                <a:solidFill>
                  <a:srgbClr val="0000FF"/>
                </a:solidFill>
                <a:latin typeface="Lucida Console" pitchFamily="49" charset="0"/>
                <a:cs typeface="Calibri" pitchFamily="34" charset="0"/>
              </a:rPr>
              <a:t>routine(</a:t>
            </a:r>
            <a:r>
              <a:rPr lang="en-US" sz="1600" dirty="0" err="1" smtClean="0">
                <a:solidFill>
                  <a:srgbClr val="0000FF"/>
                </a:solidFill>
                <a:latin typeface="Lucida Console" pitchFamily="49" charset="0"/>
                <a:cs typeface="Calibri" pitchFamily="34" charset="0"/>
              </a:rPr>
              <a:t>aString</a:t>
            </a:r>
            <a:r>
              <a:rPr lang="en-US" sz="1600" dirty="0" smtClean="0">
                <a:solidFill>
                  <a:srgbClr val="0000FF"/>
                </a:solidFill>
                <a:latin typeface="Lucida Console" pitchFamily="49" charset="0"/>
                <a:cs typeface="Calibri" pitchFamily="34" charset="0"/>
              </a:rPr>
              <a:t>: String) </a:t>
            </a:r>
            <a:r>
              <a:rPr lang="en-US" sz="1600" b="1" dirty="0">
                <a:solidFill>
                  <a:srgbClr val="0000FF"/>
                </a:solidFill>
                <a:latin typeface="Lucida Console" pitchFamily="49" charset="0"/>
                <a:cs typeface="Calibri" pitchFamily="34" charset="0"/>
              </a:rPr>
              <a:t>is</a:t>
            </a:r>
            <a:br>
              <a:rPr lang="en-US" sz="1600" b="1" dirty="0">
                <a:solidFill>
                  <a:srgbClr val="0000FF"/>
                </a:solidFill>
                <a:latin typeface="Lucida Console" pitchFamily="49" charset="0"/>
                <a:cs typeface="Calibri" pitchFamily="34" charset="0"/>
              </a:rPr>
            </a:br>
            <a:r>
              <a:rPr lang="en-US" sz="1600" b="1" dirty="0">
                <a:solidFill>
                  <a:srgbClr val="0000FF"/>
                </a:solidFill>
                <a:latin typeface="Lucida Console" pitchFamily="49" charset="0"/>
                <a:cs typeface="Calibri" pitchFamily="34" charset="0"/>
              </a:rPr>
              <a:t>    </a:t>
            </a:r>
            <a:r>
              <a:rPr lang="en-US" sz="1600" dirty="0" err="1">
                <a:solidFill>
                  <a:srgbClr val="0000FF"/>
                </a:solidFill>
                <a:latin typeface="Lucida Console" pitchFamily="49" charset="0"/>
                <a:cs typeface="Calibri" pitchFamily="34" charset="0"/>
              </a:rPr>
              <a:t>io.put</a:t>
            </a:r>
            <a:r>
              <a:rPr lang="en-US" sz="1600" dirty="0">
                <a:solidFill>
                  <a:srgbClr val="0000FF"/>
                </a:solidFill>
                <a:latin typeface="Lucida Console" pitchFamily="49" charset="0"/>
                <a:cs typeface="Calibri" pitchFamily="34" charset="0"/>
              </a:rPr>
              <a:t>("Test!\n")</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c </a:t>
            </a:r>
            <a:r>
              <a:rPr lang="en-US" sz="1600" b="1" dirty="0">
                <a:solidFill>
                  <a:srgbClr val="0000FF"/>
                </a:solidFill>
                <a:latin typeface="Lucida Console" pitchFamily="49" charset="0"/>
                <a:cs typeface="Calibri" pitchFamily="34" charset="0"/>
              </a:rPr>
              <a:t>is</a:t>
            </a:r>
            <a:r>
              <a:rPr lang="en-US" sz="1600" dirty="0">
                <a:solidFill>
                  <a:srgbClr val="0000FF"/>
                </a:solidFill>
                <a:latin typeface="Lucida Console" pitchFamily="49" charset="0"/>
                <a:cs typeface="Calibri" pitchFamily="34" charset="0"/>
              </a:rPr>
              <a:t> C("This is a string“)</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a:t>
            </a:r>
            <a:r>
              <a:rPr lang="en-US" sz="1600" dirty="0" err="1">
                <a:solidFill>
                  <a:srgbClr val="0000FF"/>
                </a:solidFill>
                <a:latin typeface="Lucida Console" pitchFamily="49" charset="0"/>
                <a:cs typeface="Calibri" pitchFamily="34" charset="0"/>
              </a:rPr>
              <a:t>io.put</a:t>
            </a:r>
            <a:r>
              <a:rPr lang="en-US" sz="1600" dirty="0">
                <a:solidFill>
                  <a:srgbClr val="0000FF"/>
                </a:solidFill>
                <a:latin typeface="Lucida Console" pitchFamily="49" charset="0"/>
                <a:cs typeface="Calibri" pitchFamily="34" charset="0"/>
              </a:rPr>
              <a:t>(</a:t>
            </a:r>
            <a:r>
              <a:rPr lang="en-US" sz="1600" dirty="0" err="1">
                <a:solidFill>
                  <a:srgbClr val="0000FF"/>
                </a:solidFill>
                <a:latin typeface="Lucida Console" pitchFamily="49" charset="0"/>
                <a:cs typeface="Calibri" pitchFamily="34" charset="0"/>
              </a:rPr>
              <a:t>c.string</a:t>
            </a:r>
            <a:r>
              <a:rPr lang="en-US" sz="1600" dirty="0">
                <a:solidFill>
                  <a:srgbClr val="0000FF"/>
                </a:solidFill>
                <a:latin typeface="Lucida Console" pitchFamily="49" charset="0"/>
                <a:cs typeface="Calibri" pitchFamily="34" charset="0"/>
              </a:rPr>
              <a:t> + </a:t>
            </a:r>
            <a:r>
              <a:rPr lang="en-US" sz="1600" dirty="0" smtClean="0">
                <a:solidFill>
                  <a:srgbClr val="0000FF"/>
                </a:solidFill>
                <a:latin typeface="Lucida Console" pitchFamily="49" charset="0"/>
                <a:cs typeface="Calibri" pitchFamily="34" charset="0"/>
              </a:rPr>
              <a:t>“ “ + </a:t>
            </a:r>
            <a:r>
              <a:rPr lang="en-US" sz="1600" dirty="0" err="1" smtClean="0">
                <a:solidFill>
                  <a:srgbClr val="0000FF"/>
                </a:solidFill>
                <a:latin typeface="Lucida Console" pitchFamily="49" charset="0"/>
                <a:cs typeface="Calibri" pitchFamily="34" charset="0"/>
              </a:rPr>
              <a:t>aString</a:t>
            </a:r>
            <a:r>
              <a:rPr lang="en-US" sz="1600" dirty="0" smtClean="0">
                <a:solidFill>
                  <a:srgbClr val="0000FF"/>
                </a:solidFill>
                <a:latin typeface="Lucida Console" pitchFamily="49" charset="0"/>
                <a:cs typeface="Calibri" pitchFamily="34" charset="0"/>
              </a:rPr>
              <a:t>)</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b="1" dirty="0">
                <a:solidFill>
                  <a:srgbClr val="0000FF"/>
                </a:solidFill>
                <a:latin typeface="Lucida Console" pitchFamily="49" charset="0"/>
                <a:cs typeface="Calibri" pitchFamily="34" charset="0"/>
              </a:rPr>
              <a:t>end</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b="1" dirty="0">
                <a:solidFill>
                  <a:srgbClr val="0000FF"/>
                </a:solidFill>
                <a:latin typeface="Lucida Console" pitchFamily="49" charset="0"/>
                <a:cs typeface="Calibri" pitchFamily="34" charset="0"/>
              </a:rPr>
              <a:t>unit</a:t>
            </a:r>
            <a:r>
              <a:rPr lang="en-US" sz="1600" dirty="0">
                <a:solidFill>
                  <a:srgbClr val="0000FF"/>
                </a:solidFill>
                <a:latin typeface="Lucida Console" pitchFamily="49" charset="0"/>
                <a:cs typeface="Calibri" pitchFamily="34" charset="0"/>
              </a:rPr>
              <a:t> C</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string: String</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a:t>
            </a:r>
            <a:r>
              <a:rPr lang="en-US" sz="1600" b="1" dirty="0" err="1">
                <a:solidFill>
                  <a:srgbClr val="0000FF"/>
                </a:solidFill>
                <a:latin typeface="Lucida Console" pitchFamily="49" charset="0"/>
                <a:cs typeface="Calibri" pitchFamily="34" charset="0"/>
              </a:rPr>
              <a:t>init</a:t>
            </a:r>
            <a:r>
              <a:rPr lang="en-US" sz="1600" dirty="0">
                <a:solidFill>
                  <a:srgbClr val="0000FF"/>
                </a:solidFill>
                <a:latin typeface="Lucida Console" pitchFamily="49" charset="0"/>
                <a:cs typeface="Calibri" pitchFamily="34" charset="0"/>
              </a:rPr>
              <a:t> (</a:t>
            </a:r>
            <a:r>
              <a:rPr lang="en-US" sz="1600" dirty="0" err="1">
                <a:solidFill>
                  <a:srgbClr val="0000FF"/>
                </a:solidFill>
                <a:latin typeface="Lucida Console" pitchFamily="49" charset="0"/>
                <a:cs typeface="Calibri" pitchFamily="34" charset="0"/>
              </a:rPr>
              <a:t>aString</a:t>
            </a:r>
            <a:r>
              <a:rPr lang="en-US" sz="1600" dirty="0">
                <a:solidFill>
                  <a:srgbClr val="0000FF"/>
                </a:solidFill>
                <a:latin typeface="Lucida Console" pitchFamily="49" charset="0"/>
                <a:cs typeface="Calibri" pitchFamily="34" charset="0"/>
              </a:rPr>
              <a:t>: </a:t>
            </a:r>
            <a:r>
              <a:rPr lang="en-US" sz="1600" b="1" dirty="0" smtClean="0">
                <a:solidFill>
                  <a:srgbClr val="0000FF"/>
                </a:solidFill>
                <a:latin typeface="Lucida Console" pitchFamily="49" charset="0"/>
                <a:cs typeface="Calibri" pitchFamily="34" charset="0"/>
              </a:rPr>
              <a:t>as</a:t>
            </a:r>
            <a:r>
              <a:rPr lang="en-US" sz="1600" dirty="0" smtClean="0">
                <a:solidFill>
                  <a:srgbClr val="0000FF"/>
                </a:solidFill>
                <a:latin typeface="Lucida Console" pitchFamily="49" charset="0"/>
                <a:cs typeface="Calibri" pitchFamily="34" charset="0"/>
              </a:rPr>
              <a:t> </a:t>
            </a:r>
            <a:r>
              <a:rPr lang="en-US" sz="1600" dirty="0">
                <a:solidFill>
                  <a:srgbClr val="0000FF"/>
                </a:solidFill>
                <a:latin typeface="Lucida Console" pitchFamily="49" charset="0"/>
                <a:cs typeface="Calibri" pitchFamily="34" charset="0"/>
              </a:rPr>
              <a:t>string) </a:t>
            </a:r>
            <a:r>
              <a:rPr lang="en-US" sz="1600" b="1" dirty="0">
                <a:solidFill>
                  <a:srgbClr val="0000FF"/>
                </a:solidFill>
                <a:latin typeface="Lucida Console" pitchFamily="49" charset="0"/>
                <a:cs typeface="Calibri" pitchFamily="34" charset="0"/>
              </a:rPr>
              <a:t>is</a:t>
            </a:r>
            <a:br>
              <a:rPr lang="en-US" sz="1600" b="1" dirty="0">
                <a:solidFill>
                  <a:srgbClr val="0000FF"/>
                </a:solidFill>
                <a:latin typeface="Lucida Console" pitchFamily="49" charset="0"/>
                <a:cs typeface="Calibri" pitchFamily="34" charset="0"/>
              </a:rPr>
            </a:br>
            <a:r>
              <a:rPr lang="en-US" sz="1600" b="1" dirty="0">
                <a:solidFill>
                  <a:srgbClr val="0000FF"/>
                </a:solidFill>
                <a:latin typeface="Lucida Console" pitchFamily="49" charset="0"/>
                <a:cs typeface="Calibri" pitchFamily="34" charset="0"/>
              </a:rPr>
              <a:t>        </a:t>
            </a:r>
            <a:r>
              <a:rPr lang="en-US" sz="1600" dirty="0">
                <a:solidFill>
                  <a:srgbClr val="0000FF"/>
                </a:solidFill>
                <a:latin typeface="Lucida Console" pitchFamily="49" charset="0"/>
                <a:cs typeface="Calibri" pitchFamily="34" charset="0"/>
              </a:rPr>
              <a:t>string := </a:t>
            </a:r>
            <a:r>
              <a:rPr lang="en-US" sz="1600" dirty="0" err="1">
                <a:solidFill>
                  <a:srgbClr val="0000FF"/>
                </a:solidFill>
                <a:latin typeface="Lucida Console" pitchFamily="49" charset="0"/>
                <a:cs typeface="Calibri" pitchFamily="34" charset="0"/>
              </a:rPr>
              <a:t>aString</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dirty="0">
                <a:solidFill>
                  <a:srgbClr val="0000FF"/>
                </a:solidFill>
                <a:latin typeface="Lucida Console" pitchFamily="49" charset="0"/>
                <a:cs typeface="Calibri" pitchFamily="34" charset="0"/>
              </a:rPr>
              <a:t>    </a:t>
            </a:r>
            <a:r>
              <a:rPr lang="en-US" sz="1600" b="1" dirty="0">
                <a:solidFill>
                  <a:srgbClr val="0000FF"/>
                </a:solidFill>
                <a:latin typeface="Lucida Console" pitchFamily="49" charset="0"/>
                <a:cs typeface="Calibri" pitchFamily="34" charset="0"/>
              </a:rPr>
              <a:t>end</a:t>
            </a:r>
            <a:br>
              <a:rPr lang="en-US" sz="1600" b="1" dirty="0">
                <a:solidFill>
                  <a:srgbClr val="0000FF"/>
                </a:solidFill>
                <a:latin typeface="Lucida Console" pitchFamily="49" charset="0"/>
                <a:cs typeface="Calibri" pitchFamily="34" charset="0"/>
              </a:rPr>
            </a:br>
            <a:r>
              <a:rPr lang="en-US" sz="1600" b="1" dirty="0" err="1" smtClean="0">
                <a:solidFill>
                  <a:srgbClr val="0000FF"/>
                </a:solidFill>
                <a:latin typeface="Lucida Console" pitchFamily="49" charset="0"/>
                <a:cs typeface="Calibri" pitchFamily="34" charset="0"/>
              </a:rPr>
              <a:t>end</a:t>
            </a:r>
            <a:endParaRPr lang="en-US" sz="1600" dirty="0">
              <a:solidFill>
                <a:srgbClr val="0000FF"/>
              </a:solidFill>
              <a:latin typeface="Lucida Console" pitchFamily="49" charset="0"/>
              <a:cs typeface="Calibri" pitchFamily="34" charset="0"/>
            </a:endParaRPr>
          </a:p>
        </p:txBody>
      </p:sp>
      <p:sp>
        <p:nvSpPr>
          <p:cNvPr id="5" name="TextBox 4"/>
          <p:cNvSpPr txBox="1">
            <a:spLocks noChangeArrowheads="1"/>
          </p:cNvSpPr>
          <p:nvPr/>
        </p:nvSpPr>
        <p:spPr bwMode="auto">
          <a:xfrm>
            <a:off x="7984842" y="5519057"/>
            <a:ext cx="1007666" cy="368300"/>
          </a:xfrm>
          <a:prstGeom prst="rect">
            <a:avLst/>
          </a:prstGeom>
          <a:noFill/>
          <a:ln w="9525">
            <a:noFill/>
            <a:miter lim="800000"/>
            <a:headEnd/>
            <a:tailEnd/>
          </a:ln>
        </p:spPr>
        <p:txBody>
          <a:bodyPr wrap="square">
            <a:spAutoFit/>
          </a:bodyPr>
          <a:lstStyle/>
          <a:p>
            <a:pPr algn="ctr"/>
            <a:r>
              <a:rPr lang="ru-RU" b="1" dirty="0">
                <a:solidFill>
                  <a:srgbClr val="FF9900"/>
                </a:solidFill>
                <a:latin typeface="Comic Sans MS" pitchFamily="66" charset="0"/>
              </a:rPr>
              <a:t>4</a:t>
            </a:r>
          </a:p>
        </p:txBody>
      </p:sp>
      <p:sp>
        <p:nvSpPr>
          <p:cNvPr id="6" name="Rounded Rectangular Callout 5"/>
          <p:cNvSpPr/>
          <p:nvPr/>
        </p:nvSpPr>
        <p:spPr>
          <a:xfrm>
            <a:off x="4421504" y="716669"/>
            <a:ext cx="3048000" cy="457200"/>
          </a:xfrm>
          <a:prstGeom prst="wedgeRoundRectCallout">
            <a:avLst>
              <a:gd name="adj1" fmla="val -39499"/>
              <a:gd name="adj2" fmla="val 158054"/>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Unit(module) name</a:t>
            </a:r>
            <a:endParaRPr lang="ru-RU" dirty="0"/>
          </a:p>
        </p:txBody>
      </p:sp>
      <p:sp>
        <p:nvSpPr>
          <p:cNvPr id="8" name="Rounded Rectangular Callout 7"/>
          <p:cNvSpPr/>
          <p:nvPr/>
        </p:nvSpPr>
        <p:spPr>
          <a:xfrm>
            <a:off x="6762221" y="2117635"/>
            <a:ext cx="2531666" cy="457200"/>
          </a:xfrm>
          <a:prstGeom prst="wedgeRoundRectCallout">
            <a:avLst>
              <a:gd name="adj1" fmla="val -39499"/>
              <a:gd name="adj2" fmla="val 83355"/>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shorter name of the unit</a:t>
            </a:r>
            <a:endParaRPr lang="ru-RU" dirty="0"/>
          </a:p>
        </p:txBody>
      </p:sp>
      <p:sp>
        <p:nvSpPr>
          <p:cNvPr id="9" name="Rounded Rectangular Callout 8"/>
          <p:cNvSpPr/>
          <p:nvPr/>
        </p:nvSpPr>
        <p:spPr>
          <a:xfrm>
            <a:off x="5922926" y="3889491"/>
            <a:ext cx="2646469" cy="457200"/>
          </a:xfrm>
          <a:prstGeom prst="wedgeRoundRectCallout">
            <a:avLst>
              <a:gd name="adj1" fmla="val -74314"/>
              <a:gd name="adj2" fmla="val -59855"/>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Standalone procedure</a:t>
            </a:r>
            <a:endParaRPr lang="ru-RU" dirty="0"/>
          </a:p>
        </p:txBody>
      </p:sp>
      <p:sp>
        <p:nvSpPr>
          <p:cNvPr id="10" name="Rounded Rectangular Callout 9"/>
          <p:cNvSpPr/>
          <p:nvPr/>
        </p:nvSpPr>
        <p:spPr>
          <a:xfrm>
            <a:off x="5607932" y="6121632"/>
            <a:ext cx="3048000" cy="457200"/>
          </a:xfrm>
          <a:prstGeom prst="wedgeRoundRectCallout">
            <a:avLst>
              <a:gd name="adj1" fmla="val -68388"/>
              <a:gd name="adj2" fmla="val -158620"/>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a:t>
            </a:r>
            <a:endParaRPr lang="ru-RU" dirty="0"/>
          </a:p>
        </p:txBody>
      </p:sp>
    </p:spTree>
    <p:extLst>
      <p:ext uri="{BB962C8B-B14F-4D97-AF65-F5344CB8AC3E}">
        <p14:creationId xmlns:p14="http://schemas.microsoft.com/office/powerpoint/2010/main" val="383814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342348"/>
            <a:ext cx="9047181" cy="6515652"/>
          </a:xfrm>
        </p:spPr>
        <p:txBody>
          <a:bodyPr>
            <a:normAutofit lnSpcReduction="10000"/>
          </a:bodyPr>
          <a:lstStyle/>
          <a:p>
            <a:pPr marL="0" indent="0">
              <a:buNone/>
            </a:pPr>
            <a:r>
              <a:rPr lang="en-US" sz="2800" dirty="0" smtClean="0"/>
              <a:t>	</a:t>
            </a:r>
            <a:r>
              <a:rPr lang="en-US" sz="2400" dirty="0" smtClean="0"/>
              <a:t>Alternative approach is to keep only two scopes public and private. And public is default scope for unit elements. So, effectively we have two parts in every unit – public part and private part. And we need only one key word to start private zone. This resembles interface and implementation separation – public part of the unit is its interface while private part is implementation. And we drop selective export as it makes life more complicated and gives not much value</a:t>
            </a:r>
            <a:endParaRPr lang="en-US" sz="2800" dirty="0" smtClean="0"/>
          </a:p>
          <a:p>
            <a:pPr marL="0" indent="0">
              <a:buNone/>
            </a:pPr>
            <a:r>
              <a:rPr lang="en-US" sz="2800" b="1" dirty="0" smtClean="0"/>
              <a:t>unit</a:t>
            </a:r>
            <a:r>
              <a:rPr lang="en-US" sz="2800" dirty="0" smtClean="0"/>
              <a:t> X</a:t>
            </a:r>
          </a:p>
          <a:p>
            <a:pPr marL="0" indent="0">
              <a:buNone/>
            </a:pPr>
            <a:r>
              <a:rPr lang="en-US" sz="2800" dirty="0" smtClean="0"/>
              <a:t>	/* That is public part – interface of the unit*/</a:t>
            </a:r>
          </a:p>
          <a:p>
            <a:pPr marL="0" indent="0">
              <a:buNone/>
            </a:pPr>
            <a:r>
              <a:rPr lang="en-US" sz="2800" dirty="0"/>
              <a:t>	</a:t>
            </a:r>
            <a:r>
              <a:rPr lang="en-US" sz="2800" b="1" dirty="0" smtClean="0"/>
              <a:t>hidden</a:t>
            </a:r>
            <a:r>
              <a:rPr lang="en-US" sz="2800" dirty="0" smtClean="0"/>
              <a:t> foo</a:t>
            </a:r>
          </a:p>
          <a:p>
            <a:pPr marL="0" indent="0">
              <a:buNone/>
            </a:pPr>
            <a:r>
              <a:rPr lang="en-US" sz="2800" dirty="0"/>
              <a:t>	</a:t>
            </a:r>
            <a:r>
              <a:rPr lang="en-US" sz="2800" dirty="0" smtClean="0"/>
              <a:t>/* It may contain some particular private stuff*/</a:t>
            </a:r>
          </a:p>
          <a:p>
            <a:pPr marL="0" indent="0">
              <a:buNone/>
            </a:pPr>
            <a:r>
              <a:rPr lang="en-US" sz="2800" b="1" dirty="0" smtClean="0"/>
              <a:t>	hidden:</a:t>
            </a:r>
            <a:r>
              <a:rPr lang="en-US" sz="2800" dirty="0" smtClean="0"/>
              <a:t> // That is its implementation details zone</a:t>
            </a:r>
          </a:p>
          <a:p>
            <a:pPr marL="0" indent="0">
              <a:buNone/>
            </a:pPr>
            <a:r>
              <a:rPr lang="en-US" sz="2800" dirty="0"/>
              <a:t>	</a:t>
            </a:r>
            <a:r>
              <a:rPr lang="en-US" sz="2800" b="1" dirty="0" smtClean="0"/>
              <a:t>end</a:t>
            </a:r>
          </a:p>
          <a:p>
            <a:pPr marL="0" indent="0">
              <a:buNone/>
            </a:pPr>
            <a:r>
              <a:rPr lang="en-US" sz="2800" b="1" dirty="0" smtClean="0"/>
              <a:t>end</a:t>
            </a:r>
          </a:p>
          <a:p>
            <a:endParaRPr lang="en-US" sz="2000" dirty="0"/>
          </a:p>
        </p:txBody>
      </p:sp>
      <p:sp>
        <p:nvSpPr>
          <p:cNvPr id="3" name="Title 2"/>
          <p:cNvSpPr>
            <a:spLocks noGrp="1"/>
          </p:cNvSpPr>
          <p:nvPr>
            <p:ph type="title"/>
          </p:nvPr>
        </p:nvSpPr>
        <p:spPr/>
        <p:txBody>
          <a:bodyPr/>
          <a:lstStyle/>
          <a:p>
            <a:r>
              <a:rPr lang="en-US" dirty="0">
                <a:solidFill>
                  <a:schemeClr val="tx1"/>
                </a:solidFill>
              </a:rPr>
              <a:t>Accessibility </a:t>
            </a:r>
            <a:r>
              <a:rPr lang="en-US" dirty="0" smtClean="0">
                <a:solidFill>
                  <a:schemeClr val="tx1"/>
                </a:solidFill>
              </a:rPr>
              <a:t>(V)</a:t>
            </a:r>
            <a:endParaRPr lang="en-US" dirty="0"/>
          </a:p>
        </p:txBody>
      </p:sp>
    </p:spTree>
    <p:extLst>
      <p:ext uri="{BB962C8B-B14F-4D97-AF65-F5344CB8AC3E}">
        <p14:creationId xmlns:p14="http://schemas.microsoft.com/office/powerpoint/2010/main" val="128567984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505609"/>
            <a:ext cx="9144000" cy="6352391"/>
          </a:xfrm>
        </p:spPr>
        <p:txBody>
          <a:bodyPr/>
          <a:lstStyle/>
          <a:p>
            <a:r>
              <a:rPr lang="en-US" sz="2000" dirty="0" smtClean="0"/>
              <a:t>Two kinds of generics (templates): type as a parameter, and constant expression of  enumerated type as a parameter</a:t>
            </a:r>
          </a:p>
          <a:p>
            <a:pPr lvl="1"/>
            <a:r>
              <a:rPr lang="en-US" sz="2000" b="1" dirty="0" smtClean="0"/>
              <a:t>unit </a:t>
            </a:r>
            <a:r>
              <a:rPr lang="en-US" sz="2000" dirty="0" smtClean="0"/>
              <a:t>Vector [length</a:t>
            </a:r>
            <a:r>
              <a:rPr lang="en-US" sz="2000" b="1" dirty="0" smtClean="0"/>
              <a:t>:</a:t>
            </a:r>
            <a:r>
              <a:rPr lang="en-US" sz="2000" dirty="0" smtClean="0"/>
              <a:t> Integer]</a:t>
            </a:r>
          </a:p>
          <a:p>
            <a:pPr lvl="1"/>
            <a:r>
              <a:rPr lang="en-US" sz="2000" b="1" dirty="0" smtClean="0"/>
              <a:t>unit</a:t>
            </a:r>
            <a:r>
              <a:rPr lang="en-US" sz="2000" dirty="0" smtClean="0"/>
              <a:t> Array [G] // any type can be a parameter</a:t>
            </a:r>
          </a:p>
          <a:p>
            <a:pPr lvl="1"/>
            <a:r>
              <a:rPr lang="en-US" sz="2000" b="1" dirty="0" smtClean="0"/>
              <a:t>unit</a:t>
            </a:r>
            <a:r>
              <a:rPr lang="en-US" sz="2000" dirty="0" smtClean="0"/>
              <a:t> Array [G</a:t>
            </a:r>
            <a:r>
              <a:rPr lang="en-US" sz="2000" b="1" dirty="0" smtClean="0"/>
              <a:t>-&gt;</a:t>
            </a:r>
            <a:r>
              <a:rPr lang="en-US" sz="2000" dirty="0" smtClean="0"/>
              <a:t>Any </a:t>
            </a:r>
            <a:r>
              <a:rPr lang="en-US" sz="2000" b="1" dirty="0" err="1" smtClean="0"/>
              <a:t>init</a:t>
            </a:r>
            <a:r>
              <a:rPr lang="en-US" sz="2000" dirty="0" smtClean="0"/>
              <a:t>, N</a:t>
            </a:r>
            <a:r>
              <a:rPr lang="en-US" sz="2000" b="1" dirty="0" smtClean="0"/>
              <a:t>:</a:t>
            </a:r>
            <a:r>
              <a:rPr lang="en-US" sz="2000" dirty="0" smtClean="0"/>
              <a:t> Integer </a:t>
            </a:r>
            <a:r>
              <a:rPr lang="en-US" sz="2000" b="1" dirty="0" smtClean="0"/>
              <a:t>|</a:t>
            </a:r>
            <a:r>
              <a:rPr lang="en-US" sz="2000" dirty="0" smtClean="0"/>
              <a:t> (Integer, Integer)] /* And we can combine both – types and constants even of complicated forms*/</a:t>
            </a:r>
          </a:p>
          <a:p>
            <a:pPr lvl="2"/>
            <a:r>
              <a:rPr lang="en-US" altLang="en-US" sz="1600" dirty="0"/>
              <a:t>a0 is Array [Integer, 5] // Static array with 5 integers</a:t>
            </a:r>
          </a:p>
          <a:p>
            <a:pPr lvl="2"/>
            <a:r>
              <a:rPr lang="en-US" altLang="en-US" sz="1600" dirty="0"/>
              <a:t>a1 is Array [Real, (10,25)] // Static array with 16 reals</a:t>
            </a:r>
          </a:p>
          <a:p>
            <a:r>
              <a:rPr lang="en-US" sz="2000" dirty="0" smtClean="0"/>
              <a:t>For type as a parameter we also have two options – constrained genericity and non-constrained one: </a:t>
            </a:r>
            <a:r>
              <a:rPr lang="en-US" sz="2000" b="1" dirty="0" smtClean="0"/>
              <a:t>unit</a:t>
            </a:r>
            <a:r>
              <a:rPr lang="en-US" sz="2000" dirty="0" smtClean="0"/>
              <a:t> </a:t>
            </a:r>
            <a:r>
              <a:rPr lang="en-US" sz="2000" dirty="0" err="1" smtClean="0"/>
              <a:t>SortredArray</a:t>
            </a:r>
            <a:r>
              <a:rPr lang="en-US" sz="2000" dirty="0" smtClean="0"/>
              <a:t> [G-&gt;Comparable] // constrained</a:t>
            </a:r>
          </a:p>
          <a:p>
            <a:r>
              <a:rPr lang="en-US" sz="2000" dirty="0" smtClean="0"/>
              <a:t>Of course not only units but standalone routines can be generic as well. </a:t>
            </a:r>
          </a:p>
          <a:p>
            <a:r>
              <a:rPr lang="en-US" sz="2000" dirty="0" smtClean="0"/>
              <a:t>Implementation of generics is implementation dependent - we  should not assume that every new instantiation implies new portion of code.</a:t>
            </a:r>
          </a:p>
          <a:p>
            <a:r>
              <a:rPr lang="en-US" sz="2000" dirty="0" smtClean="0"/>
              <a:t>Another caveat here is how to create object of generic type inside unit. So, the mechanism to pass the info on what constructor must be used is to be provided. For example</a:t>
            </a:r>
          </a:p>
          <a:p>
            <a:pPr lvl="1"/>
            <a:r>
              <a:rPr lang="en-US" sz="1600" b="1" dirty="0" smtClean="0"/>
              <a:t>unit</a:t>
            </a:r>
            <a:r>
              <a:rPr lang="en-US" sz="1600" dirty="0" smtClean="0"/>
              <a:t> </a:t>
            </a:r>
            <a:r>
              <a:rPr lang="en-US" sz="1600" dirty="0" err="1" smtClean="0"/>
              <a:t>SomeClass</a:t>
            </a:r>
            <a:r>
              <a:rPr lang="en-US" sz="1600" dirty="0" smtClean="0"/>
              <a:t> [G-&gt;Constraint </a:t>
            </a:r>
            <a:r>
              <a:rPr lang="en-US" sz="1600" b="1" dirty="0" err="1" smtClean="0"/>
              <a:t>init</a:t>
            </a:r>
            <a:r>
              <a:rPr lang="en-US" sz="1600" dirty="0" smtClean="0"/>
              <a:t> (&lt;signature&gt;)]</a:t>
            </a:r>
          </a:p>
          <a:p>
            <a:pPr lvl="1"/>
            <a:r>
              <a:rPr lang="en-US" sz="1600" b="1" dirty="0"/>
              <a:t>unit</a:t>
            </a:r>
            <a:r>
              <a:rPr lang="en-US" sz="1600" dirty="0" smtClean="0"/>
              <a:t> </a:t>
            </a:r>
            <a:r>
              <a:rPr lang="en-US" sz="1600" dirty="0" err="1" smtClean="0"/>
              <a:t>SomeClass</a:t>
            </a:r>
            <a:r>
              <a:rPr lang="en-US" sz="1600" dirty="0" smtClean="0"/>
              <a:t> [G </a:t>
            </a:r>
            <a:r>
              <a:rPr lang="en-US" sz="1600" b="1" dirty="0" err="1" smtClean="0"/>
              <a:t>init</a:t>
            </a:r>
            <a:r>
              <a:rPr lang="en-US" sz="1600" dirty="0" smtClean="0"/>
              <a:t> (Integer, Boolean)]</a:t>
            </a:r>
            <a:endParaRPr lang="en-US" sz="2000" dirty="0" smtClean="0"/>
          </a:p>
        </p:txBody>
      </p:sp>
      <p:sp>
        <p:nvSpPr>
          <p:cNvPr id="3" name="Title 2"/>
          <p:cNvSpPr>
            <a:spLocks noGrp="1"/>
          </p:cNvSpPr>
          <p:nvPr>
            <p:ph type="title"/>
          </p:nvPr>
        </p:nvSpPr>
        <p:spPr/>
        <p:txBody>
          <a:bodyPr/>
          <a:lstStyle/>
          <a:p>
            <a:r>
              <a:rPr lang="en-US" altLang="en-US" dirty="0" smtClean="0">
                <a:solidFill>
                  <a:schemeClr val="tx1"/>
                </a:solidFill>
              </a:rPr>
              <a:t>Generics</a:t>
            </a:r>
            <a:endParaRPr lang="en-US" dirty="0"/>
          </a:p>
        </p:txBody>
      </p:sp>
    </p:spTree>
    <p:extLst>
      <p:ext uri="{BB962C8B-B14F-4D97-AF65-F5344CB8AC3E}">
        <p14:creationId xmlns:p14="http://schemas.microsoft.com/office/powerpoint/2010/main" val="2927631971"/>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21686"/>
            <a:ext cx="9143999" cy="6539495"/>
          </a:xfrm>
        </p:spPr>
        <p:txBody>
          <a:bodyPr/>
          <a:lstStyle/>
          <a:p>
            <a:pPr marL="0" indent="0">
              <a:buNone/>
            </a:pPr>
            <a:r>
              <a:rPr lang="en-US" dirty="0" smtClean="0"/>
              <a:t>x1 </a:t>
            </a:r>
            <a:r>
              <a:rPr lang="en-US" b="1" dirty="0" smtClean="0"/>
              <a:t>is</a:t>
            </a:r>
            <a:r>
              <a:rPr lang="en-US" dirty="0" smtClean="0"/>
              <a:t> factorial1 [Integer] (3) /* call to factorial1 function will be executed at run-time */</a:t>
            </a:r>
          </a:p>
          <a:p>
            <a:pPr marL="0" indent="0">
              <a:buNone/>
            </a:pPr>
            <a:r>
              <a:rPr lang="en-US" dirty="0" smtClean="0"/>
              <a:t>x2 </a:t>
            </a:r>
            <a:r>
              <a:rPr lang="en-US" b="1" dirty="0" smtClean="0"/>
              <a:t>is</a:t>
            </a:r>
            <a:r>
              <a:rPr lang="en-US" dirty="0" smtClean="0"/>
              <a:t> factorial2 [3] /*This call is processed at compile-time!!!*/</a:t>
            </a:r>
          </a:p>
          <a:p>
            <a:pPr marL="0" indent="0">
              <a:buNone/>
            </a:pPr>
            <a:r>
              <a:rPr lang="en-US" dirty="0" smtClean="0"/>
              <a:t>factorial1 [G-&gt;Numeric] (x: G): G </a:t>
            </a:r>
            <a:r>
              <a:rPr lang="en-US" b="1" dirty="0" smtClean="0"/>
              <a:t>is</a:t>
            </a:r>
          </a:p>
          <a:p>
            <a:pPr marL="0" indent="0">
              <a:buNone/>
            </a:pPr>
            <a:r>
              <a:rPr lang="en-US" dirty="0" smtClean="0"/>
              <a:t>	</a:t>
            </a:r>
            <a:r>
              <a:rPr lang="en-US" b="1" dirty="0" smtClean="0"/>
              <a:t>if</a:t>
            </a:r>
            <a:r>
              <a:rPr lang="en-US" dirty="0" smtClean="0"/>
              <a:t> x is</a:t>
            </a:r>
          </a:p>
          <a:p>
            <a:pPr marL="0" indent="0">
              <a:buNone/>
            </a:pPr>
            <a:r>
              <a:rPr lang="en-US" dirty="0" smtClean="0"/>
              <a:t>	    </a:t>
            </a:r>
            <a:r>
              <a:rPr lang="en-US" dirty="0" err="1" smtClean="0"/>
              <a:t>x.zero</a:t>
            </a:r>
            <a:r>
              <a:rPr lang="en-US" dirty="0" smtClean="0"/>
              <a:t>, x.one:</a:t>
            </a:r>
            <a:endParaRPr lang="en-US" b="1" dirty="0" smtClean="0"/>
          </a:p>
          <a:p>
            <a:pPr marL="0" indent="0">
              <a:buNone/>
            </a:pPr>
            <a:r>
              <a:rPr lang="en-US" dirty="0" smtClean="0"/>
              <a:t>		</a:t>
            </a:r>
            <a:r>
              <a:rPr lang="en-US" b="1" dirty="0" smtClean="0"/>
              <a:t>return</a:t>
            </a:r>
            <a:r>
              <a:rPr lang="en-US" dirty="0" smtClean="0"/>
              <a:t> x.one</a:t>
            </a:r>
          </a:p>
          <a:p>
            <a:pPr marL="0" indent="0">
              <a:buNone/>
            </a:pPr>
            <a:r>
              <a:rPr lang="en-US" dirty="0"/>
              <a:t>	</a:t>
            </a:r>
            <a:r>
              <a:rPr lang="en-US" dirty="0" smtClean="0"/>
              <a:t>   </a:t>
            </a:r>
            <a:r>
              <a:rPr lang="en-US" b="1" dirty="0" smtClean="0"/>
              <a:t>else</a:t>
            </a:r>
          </a:p>
          <a:p>
            <a:pPr marL="0" indent="0">
              <a:buNone/>
            </a:pPr>
            <a:r>
              <a:rPr lang="en-US" dirty="0"/>
              <a:t>	</a:t>
            </a:r>
            <a:r>
              <a:rPr lang="en-US" dirty="0" smtClean="0"/>
              <a:t>	</a:t>
            </a:r>
            <a:r>
              <a:rPr lang="en-US" b="1" dirty="0" smtClean="0"/>
              <a:t>return</a:t>
            </a:r>
            <a:r>
              <a:rPr lang="en-US" dirty="0" smtClean="0"/>
              <a:t> x * factorial1 (x – x.one)</a:t>
            </a:r>
          </a:p>
          <a:p>
            <a:pPr marL="0" indent="0">
              <a:buNone/>
            </a:pPr>
            <a:r>
              <a:rPr lang="en-US" dirty="0"/>
              <a:t>	</a:t>
            </a:r>
            <a:r>
              <a:rPr lang="en-US" b="1" dirty="0" smtClean="0"/>
              <a:t>end</a:t>
            </a:r>
          </a:p>
          <a:p>
            <a:pPr marL="0" indent="0">
              <a:buNone/>
            </a:pPr>
            <a:r>
              <a:rPr lang="en-US" b="1" dirty="0" smtClean="0"/>
              <a:t>end</a:t>
            </a:r>
            <a:endParaRPr lang="en-US" b="1" dirty="0"/>
          </a:p>
        </p:txBody>
      </p:sp>
      <p:sp>
        <p:nvSpPr>
          <p:cNvPr id="3" name="Title 2"/>
          <p:cNvSpPr>
            <a:spLocks noGrp="1"/>
          </p:cNvSpPr>
          <p:nvPr>
            <p:ph type="title"/>
          </p:nvPr>
        </p:nvSpPr>
        <p:spPr>
          <a:xfrm>
            <a:off x="187200" y="-146910"/>
            <a:ext cx="8229600" cy="561104"/>
          </a:xfrm>
        </p:spPr>
        <p:txBody>
          <a:bodyPr/>
          <a:lstStyle/>
          <a:p>
            <a:r>
              <a:rPr lang="en-US" altLang="en-US" dirty="0">
                <a:solidFill>
                  <a:schemeClr val="tx1"/>
                </a:solidFill>
              </a:rPr>
              <a:t>Generics </a:t>
            </a:r>
            <a:r>
              <a:rPr lang="en-US" altLang="en-US" dirty="0" smtClean="0">
                <a:solidFill>
                  <a:schemeClr val="tx1"/>
                </a:solidFill>
              </a:rPr>
              <a:t>– factorial example</a:t>
            </a:r>
            <a:endParaRPr lang="en-US" dirty="0"/>
          </a:p>
        </p:txBody>
      </p:sp>
    </p:spTree>
    <p:extLst>
      <p:ext uri="{BB962C8B-B14F-4D97-AF65-F5344CB8AC3E}">
        <p14:creationId xmlns:p14="http://schemas.microsoft.com/office/powerpoint/2010/main" val="3752317707"/>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1919" y="719192"/>
            <a:ext cx="8614881" cy="5406972"/>
          </a:xfrm>
        </p:spPr>
        <p:txBody>
          <a:bodyPr/>
          <a:lstStyle/>
          <a:p>
            <a:pPr marL="0" indent="0">
              <a:buNone/>
            </a:pPr>
            <a:r>
              <a:rPr lang="en-US" dirty="0" smtClean="0"/>
              <a:t>factorial2 [</a:t>
            </a:r>
            <a:r>
              <a:rPr lang="en-US" dirty="0" err="1" smtClean="0"/>
              <a:t>x:Numeric</a:t>
            </a:r>
            <a:r>
              <a:rPr lang="en-US" dirty="0" smtClean="0"/>
              <a:t>]: </a:t>
            </a:r>
            <a:r>
              <a:rPr lang="en-US" b="1" dirty="0" smtClean="0"/>
              <a:t>like</a:t>
            </a:r>
            <a:r>
              <a:rPr lang="en-US" dirty="0" smtClean="0"/>
              <a:t> x </a:t>
            </a:r>
            <a:r>
              <a:rPr lang="en-US" b="1" dirty="0" smtClean="0"/>
              <a:t>is</a:t>
            </a:r>
          </a:p>
          <a:p>
            <a:pPr marL="0" indent="0">
              <a:buNone/>
            </a:pPr>
            <a:r>
              <a:rPr lang="en-US" dirty="0" smtClean="0"/>
              <a:t>	</a:t>
            </a:r>
            <a:r>
              <a:rPr lang="en-US" b="1" dirty="0" smtClean="0"/>
              <a:t>if</a:t>
            </a:r>
            <a:r>
              <a:rPr lang="en-US" dirty="0" smtClean="0"/>
              <a:t> x </a:t>
            </a:r>
            <a:r>
              <a:rPr lang="en-US" b="1" dirty="0" smtClean="0"/>
              <a:t>is</a:t>
            </a:r>
          </a:p>
          <a:p>
            <a:pPr marL="0" indent="0">
              <a:buNone/>
            </a:pPr>
            <a:r>
              <a:rPr lang="en-US" dirty="0" smtClean="0"/>
              <a:t>		</a:t>
            </a:r>
            <a:r>
              <a:rPr lang="en-US" dirty="0" err="1" smtClean="0"/>
              <a:t>x.zero</a:t>
            </a:r>
            <a:r>
              <a:rPr lang="en-US" dirty="0" smtClean="0"/>
              <a:t>, x.one:</a:t>
            </a:r>
            <a:endParaRPr lang="en-US" b="1" dirty="0" smtClean="0"/>
          </a:p>
          <a:p>
            <a:pPr marL="0" indent="0">
              <a:buNone/>
            </a:pPr>
            <a:r>
              <a:rPr lang="en-US" dirty="0" smtClean="0"/>
              <a:t>			</a:t>
            </a:r>
            <a:r>
              <a:rPr lang="en-US" b="1" dirty="0" smtClean="0"/>
              <a:t>return</a:t>
            </a:r>
            <a:r>
              <a:rPr lang="en-US" dirty="0" smtClean="0"/>
              <a:t> x.one</a:t>
            </a:r>
          </a:p>
          <a:p>
            <a:pPr marL="0" indent="0">
              <a:buNone/>
            </a:pPr>
            <a:r>
              <a:rPr lang="en-US" dirty="0"/>
              <a:t>	</a:t>
            </a:r>
            <a:r>
              <a:rPr lang="en-US" dirty="0" smtClean="0"/>
              <a:t>	</a:t>
            </a:r>
            <a:r>
              <a:rPr lang="en-US" b="1" dirty="0" smtClean="0"/>
              <a:t>else</a:t>
            </a:r>
          </a:p>
          <a:p>
            <a:pPr marL="0" indent="0">
              <a:buNone/>
            </a:pPr>
            <a:r>
              <a:rPr lang="en-US" dirty="0"/>
              <a:t>	</a:t>
            </a:r>
            <a:r>
              <a:rPr lang="en-US" dirty="0" smtClean="0"/>
              <a:t>		</a:t>
            </a:r>
            <a:r>
              <a:rPr lang="en-US" b="1" dirty="0" smtClean="0"/>
              <a:t>return</a:t>
            </a:r>
            <a:r>
              <a:rPr lang="en-US" dirty="0" smtClean="0"/>
              <a:t> x * factorial2 </a:t>
            </a:r>
            <a:r>
              <a:rPr lang="en-US" dirty="0"/>
              <a:t>[</a:t>
            </a:r>
            <a:r>
              <a:rPr lang="en-US" dirty="0" smtClean="0"/>
              <a:t>x – x.one]</a:t>
            </a:r>
          </a:p>
          <a:p>
            <a:pPr marL="0" indent="0">
              <a:buNone/>
            </a:pPr>
            <a:r>
              <a:rPr lang="en-US" dirty="0"/>
              <a:t>	</a:t>
            </a:r>
            <a:r>
              <a:rPr lang="en-US" b="1" dirty="0" smtClean="0"/>
              <a:t>end</a:t>
            </a:r>
          </a:p>
          <a:p>
            <a:pPr marL="0" indent="0">
              <a:buNone/>
            </a:pPr>
            <a:r>
              <a:rPr lang="en-US" b="1" dirty="0" smtClean="0"/>
              <a:t>end</a:t>
            </a:r>
            <a:endParaRPr lang="en-US" b="1" dirty="0"/>
          </a:p>
        </p:txBody>
      </p:sp>
      <p:sp>
        <p:nvSpPr>
          <p:cNvPr id="3" name="Title 2"/>
          <p:cNvSpPr>
            <a:spLocks noGrp="1"/>
          </p:cNvSpPr>
          <p:nvPr>
            <p:ph type="title"/>
          </p:nvPr>
        </p:nvSpPr>
        <p:spPr/>
        <p:txBody>
          <a:bodyPr/>
          <a:lstStyle/>
          <a:p>
            <a:r>
              <a:rPr lang="en-US" altLang="en-US" dirty="0">
                <a:solidFill>
                  <a:schemeClr val="tx1"/>
                </a:solidFill>
              </a:rPr>
              <a:t>Generics – factorial </a:t>
            </a:r>
            <a:r>
              <a:rPr lang="en-US" altLang="en-US" dirty="0" smtClean="0">
                <a:solidFill>
                  <a:schemeClr val="tx1"/>
                </a:solidFill>
              </a:rPr>
              <a:t>example</a:t>
            </a:r>
            <a:endParaRPr lang="en-US" dirty="0"/>
          </a:p>
        </p:txBody>
      </p:sp>
    </p:spTree>
    <p:extLst>
      <p:ext uri="{BB962C8B-B14F-4D97-AF65-F5344CB8AC3E}">
        <p14:creationId xmlns:p14="http://schemas.microsoft.com/office/powerpoint/2010/main" val="2240981274"/>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06176"/>
            <a:ext cx="8563510" cy="6082300"/>
          </a:xfrm>
        </p:spPr>
        <p:txBody>
          <a:bodyPr/>
          <a:lstStyle/>
          <a:p>
            <a:r>
              <a:rPr lang="en-US" dirty="0" err="1" smtClean="0"/>
              <a:t>SLang</a:t>
            </a:r>
            <a:r>
              <a:rPr lang="en-US" dirty="0" smtClean="0"/>
              <a:t> supports static </a:t>
            </a:r>
            <a:r>
              <a:rPr lang="en-US" dirty="0" err="1" smtClean="0"/>
              <a:t>typification</a:t>
            </a:r>
            <a:r>
              <a:rPr lang="en-US" dirty="0" smtClean="0"/>
              <a:t> that means that every entity has a type associated with it explicitly or implicitly. Type strictly defines which features can be called based on this entity. This is the basis for program correctness check at compiler time. Explicitly type is specified when entity is declared and implicitly type can be derived based on first initialization of an entity. </a:t>
            </a:r>
          </a:p>
          <a:p>
            <a:r>
              <a:rPr lang="en-US" dirty="0" smtClean="0"/>
              <a:t>Examples:</a:t>
            </a:r>
          </a:p>
          <a:p>
            <a:pPr marL="0" indent="0">
              <a:buNone/>
            </a:pPr>
            <a:r>
              <a:rPr lang="en-US" dirty="0"/>
              <a:t>	</a:t>
            </a:r>
            <a:r>
              <a:rPr lang="en-US" dirty="0" smtClean="0"/>
              <a:t>variable: Type // Explicit </a:t>
            </a:r>
            <a:r>
              <a:rPr lang="en-US" dirty="0" err="1" smtClean="0"/>
              <a:t>typification</a:t>
            </a:r>
            <a:endParaRPr lang="en-US" dirty="0" smtClean="0"/>
          </a:p>
          <a:p>
            <a:pPr marL="0" indent="0">
              <a:buNone/>
            </a:pPr>
            <a:r>
              <a:rPr lang="en-US" dirty="0"/>
              <a:t>	</a:t>
            </a:r>
            <a:r>
              <a:rPr lang="en-US" b="1" dirty="0" err="1" smtClean="0"/>
              <a:t>const</a:t>
            </a:r>
            <a:r>
              <a:rPr lang="en-US" dirty="0" smtClean="0"/>
              <a:t> constant </a:t>
            </a:r>
            <a:r>
              <a:rPr lang="en-US" b="1" dirty="0" smtClean="0"/>
              <a:t>is</a:t>
            </a:r>
            <a:r>
              <a:rPr lang="en-US" dirty="0" smtClean="0"/>
              <a:t> 5 /* Implicit: type of constant is type of value 5 =&gt; Integer*/</a:t>
            </a:r>
          </a:p>
          <a:p>
            <a:pPr marL="0" indent="0">
              <a:buNone/>
            </a:pPr>
            <a:endParaRPr lang="en-US" dirty="0"/>
          </a:p>
        </p:txBody>
      </p:sp>
      <p:sp>
        <p:nvSpPr>
          <p:cNvPr id="3" name="Title 2"/>
          <p:cNvSpPr>
            <a:spLocks noGrp="1"/>
          </p:cNvSpPr>
          <p:nvPr>
            <p:ph type="title"/>
          </p:nvPr>
        </p:nvSpPr>
        <p:spPr/>
        <p:txBody>
          <a:bodyPr>
            <a:normAutofit fontScale="90000"/>
          </a:bodyPr>
          <a:lstStyle/>
          <a:p>
            <a:r>
              <a:rPr lang="en-US" altLang="en-US" sz="3200" dirty="0">
                <a:solidFill>
                  <a:schemeClr val="tx1"/>
                </a:solidFill>
              </a:rPr>
              <a:t>Typification and </a:t>
            </a:r>
            <a:r>
              <a:rPr lang="en-US" altLang="en-US" sz="3200" dirty="0" smtClean="0">
                <a:solidFill>
                  <a:schemeClr val="tx1"/>
                </a:solidFill>
              </a:rPr>
              <a:t>multi-types</a:t>
            </a:r>
            <a:endParaRPr lang="en-US" dirty="0"/>
          </a:p>
        </p:txBody>
      </p:sp>
    </p:spTree>
    <p:extLst>
      <p:ext uri="{BB962C8B-B14F-4D97-AF65-F5344CB8AC3E}">
        <p14:creationId xmlns:p14="http://schemas.microsoft.com/office/powerpoint/2010/main" val="3678124446"/>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06176"/>
            <a:ext cx="8563510" cy="6082300"/>
          </a:xfrm>
        </p:spPr>
        <p:txBody>
          <a:bodyPr/>
          <a:lstStyle/>
          <a:p>
            <a:r>
              <a:rPr lang="en-US" dirty="0" smtClean="0"/>
              <a:t>Can entity have several types? Yes. If entity is declared specifying several types such declaration defines multi-type entity and every feature call is processed in a bit more sophisticated way rather than single type entity feature calls. Let’s consider example</a:t>
            </a:r>
          </a:p>
          <a:p>
            <a:pPr marL="0" indent="0">
              <a:buNone/>
            </a:pPr>
            <a:r>
              <a:rPr lang="en-US" dirty="0" smtClean="0"/>
              <a:t>e: T1</a:t>
            </a:r>
            <a:r>
              <a:rPr lang="en-US" b="1" dirty="0" smtClean="0"/>
              <a:t>|</a:t>
            </a:r>
            <a:r>
              <a:rPr lang="en-US" dirty="0" smtClean="0"/>
              <a:t>T2</a:t>
            </a:r>
            <a:r>
              <a:rPr lang="en-US" b="1" dirty="0" smtClean="0"/>
              <a:t>|</a:t>
            </a:r>
            <a:r>
              <a:rPr lang="en-US" dirty="0" smtClean="0"/>
              <a:t>T3</a:t>
            </a:r>
          </a:p>
          <a:p>
            <a:pPr marL="0" indent="0">
              <a:buNone/>
            </a:pPr>
            <a:r>
              <a:rPr lang="en-US" dirty="0" err="1" smtClean="0"/>
              <a:t>e.foo</a:t>
            </a:r>
            <a:r>
              <a:rPr lang="en-US" dirty="0" smtClean="0"/>
              <a:t>  (E1, E2, …)</a:t>
            </a:r>
          </a:p>
          <a:p>
            <a:pPr marL="0" indent="0">
              <a:buNone/>
            </a:pPr>
            <a:r>
              <a:rPr lang="en-US" dirty="0" smtClean="0"/>
              <a:t>Where T1, T2, T3 – types. E1, E2, … expressions</a:t>
            </a:r>
          </a:p>
        </p:txBody>
      </p:sp>
      <p:sp>
        <p:nvSpPr>
          <p:cNvPr id="3" name="Title 2"/>
          <p:cNvSpPr>
            <a:spLocks noGrp="1"/>
          </p:cNvSpPr>
          <p:nvPr>
            <p:ph type="title"/>
          </p:nvPr>
        </p:nvSpPr>
        <p:spPr/>
        <p:txBody>
          <a:bodyPr>
            <a:normAutofit fontScale="90000"/>
          </a:bodyPr>
          <a:lstStyle/>
          <a:p>
            <a:r>
              <a:rPr lang="en-US" altLang="en-US" sz="3200" dirty="0">
                <a:solidFill>
                  <a:schemeClr val="tx1"/>
                </a:solidFill>
              </a:rPr>
              <a:t>Typification and </a:t>
            </a:r>
            <a:r>
              <a:rPr lang="en-US" altLang="en-US" sz="3200" dirty="0" smtClean="0">
                <a:solidFill>
                  <a:schemeClr val="tx1"/>
                </a:solidFill>
              </a:rPr>
              <a:t>multi-types</a:t>
            </a:r>
            <a:endParaRPr lang="en-US" dirty="0"/>
          </a:p>
        </p:txBody>
      </p:sp>
    </p:spTree>
    <p:extLst>
      <p:ext uri="{BB962C8B-B14F-4D97-AF65-F5344CB8AC3E}">
        <p14:creationId xmlns:p14="http://schemas.microsoft.com/office/powerpoint/2010/main" val="1313235508"/>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06176"/>
            <a:ext cx="8563510" cy="6082300"/>
          </a:xfrm>
        </p:spPr>
        <p:txBody>
          <a:bodyPr>
            <a:normAutofit lnSpcReduction="10000"/>
          </a:bodyPr>
          <a:lstStyle/>
          <a:p>
            <a:pPr marL="0" indent="0">
              <a:buNone/>
            </a:pPr>
            <a:r>
              <a:rPr lang="en-US" dirty="0" smtClean="0"/>
              <a:t>So, declaration e: T1|T2|T3 is valid when T1 does not conform to T2 and T3 and this is true for any other pair. The call </a:t>
            </a:r>
            <a:r>
              <a:rPr lang="en-US" dirty="0" err="1" smtClean="0"/>
              <a:t>e.foo</a:t>
            </a:r>
            <a:r>
              <a:rPr lang="en-US" dirty="0" smtClean="0"/>
              <a:t> is valid when feature foo belong to T1, T2 and T3 and types of E1, E2, … conform to corresponding types of arguments of features foo in T1, T2 and T3 respectively. </a:t>
            </a:r>
          </a:p>
          <a:p>
            <a:pPr marL="0" indent="0">
              <a:buNone/>
            </a:pPr>
            <a:r>
              <a:rPr lang="en-US" dirty="0" smtClean="0"/>
              <a:t>What does it give to a programmer - another aspect of reuse. When code of T1, T2 and T3 is available in compiled form only, when the inheritance clause  of T1, T2 and T3 can not be changed one can still develop the universal code which will work with object of types T1, T2, T3 and their descendants.</a:t>
            </a:r>
          </a:p>
          <a:p>
            <a:pPr marL="0" indent="0">
              <a:buNone/>
            </a:pPr>
            <a:endParaRPr lang="en-US" dirty="0"/>
          </a:p>
        </p:txBody>
      </p:sp>
      <p:sp>
        <p:nvSpPr>
          <p:cNvPr id="3" name="Title 2"/>
          <p:cNvSpPr>
            <a:spLocks noGrp="1"/>
          </p:cNvSpPr>
          <p:nvPr>
            <p:ph type="title"/>
          </p:nvPr>
        </p:nvSpPr>
        <p:spPr/>
        <p:txBody>
          <a:bodyPr>
            <a:normAutofit fontScale="90000"/>
          </a:bodyPr>
          <a:lstStyle/>
          <a:p>
            <a:r>
              <a:rPr lang="en-US" altLang="en-US" sz="3200" dirty="0">
                <a:solidFill>
                  <a:schemeClr val="tx1"/>
                </a:solidFill>
              </a:rPr>
              <a:t>Typification and </a:t>
            </a:r>
            <a:r>
              <a:rPr lang="en-US" altLang="en-US" sz="3200" dirty="0" smtClean="0">
                <a:solidFill>
                  <a:schemeClr val="tx1"/>
                </a:solidFill>
              </a:rPr>
              <a:t>multi-types</a:t>
            </a:r>
            <a:endParaRPr lang="en-US" dirty="0"/>
          </a:p>
        </p:txBody>
      </p:sp>
    </p:spTree>
    <p:extLst>
      <p:ext uri="{BB962C8B-B14F-4D97-AF65-F5344CB8AC3E}">
        <p14:creationId xmlns:p14="http://schemas.microsoft.com/office/powerpoint/2010/main" val="3656449711"/>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0607" y="230751"/>
            <a:ext cx="8896574" cy="6756879"/>
          </a:xfrm>
        </p:spPr>
        <p:txBody>
          <a:bodyPr/>
          <a:lstStyle/>
          <a:p>
            <a:r>
              <a:rPr lang="en-US" sz="2400" dirty="0" smtClean="0"/>
              <a:t>So, we may determine the type of the run-time entity while declaring it. Let’s start with an example to present the concept</a:t>
            </a:r>
          </a:p>
          <a:p>
            <a:r>
              <a:rPr lang="en-US" sz="2400" dirty="0"/>
              <a:t>o</a:t>
            </a:r>
            <a:r>
              <a:rPr lang="en-US" sz="2400" dirty="0" smtClean="0"/>
              <a:t>1: </a:t>
            </a:r>
            <a:r>
              <a:rPr lang="en-US" sz="2400" b="1" dirty="0" smtClean="0"/>
              <a:t>ref</a:t>
            </a:r>
            <a:r>
              <a:rPr lang="en-US" sz="2400" dirty="0" smtClean="0"/>
              <a:t> Type /* o1 will be the reference to an object of Type */</a:t>
            </a:r>
          </a:p>
          <a:p>
            <a:r>
              <a:rPr lang="en-US" sz="2400" dirty="0"/>
              <a:t>o</a:t>
            </a:r>
            <a:r>
              <a:rPr lang="en-US" sz="2400" dirty="0" smtClean="0"/>
              <a:t>2: </a:t>
            </a:r>
            <a:r>
              <a:rPr lang="en-US" sz="2400" b="1" dirty="0" err="1" smtClean="0"/>
              <a:t>val</a:t>
            </a:r>
            <a:r>
              <a:rPr lang="en-US" sz="2400" dirty="0" smtClean="0"/>
              <a:t> Type /* o2 will be the object itself - value*/</a:t>
            </a:r>
          </a:p>
          <a:p>
            <a:r>
              <a:rPr lang="en-US" sz="2400" dirty="0"/>
              <a:t>o</a:t>
            </a:r>
            <a:r>
              <a:rPr lang="en-US" sz="2400" dirty="0" smtClean="0"/>
              <a:t>3: </a:t>
            </a:r>
            <a:r>
              <a:rPr lang="en-US" sz="2400" b="1" dirty="0" smtClean="0"/>
              <a:t>concurrent</a:t>
            </a:r>
            <a:r>
              <a:rPr lang="en-US" sz="2400" dirty="0" smtClean="0"/>
              <a:t> Type /*o3 will be the proxy to an object which will be processed by another processing element (CPU, core, thread. Web server – what ever)*/</a:t>
            </a:r>
          </a:p>
          <a:p>
            <a:r>
              <a:rPr lang="en-US" sz="2400" dirty="0" smtClean="0"/>
              <a:t>If Type was declared like unit Type or ref unit type – default is to create reference object</a:t>
            </a:r>
          </a:p>
          <a:p>
            <a:r>
              <a:rPr lang="en-US" sz="2400" dirty="0" smtClean="0"/>
              <a:t>If Type was declared like </a:t>
            </a:r>
            <a:r>
              <a:rPr lang="en-US" sz="2400" dirty="0" err="1" smtClean="0"/>
              <a:t>val</a:t>
            </a:r>
            <a:r>
              <a:rPr lang="en-US" sz="2400" dirty="0" smtClean="0"/>
              <a:t> unit Type – default is to create value object</a:t>
            </a:r>
          </a:p>
          <a:p>
            <a:r>
              <a:rPr lang="en-US" sz="2400" dirty="0" smtClean="0"/>
              <a:t>If Type was declared like concurrent unit Type – meaning is straightforward </a:t>
            </a:r>
          </a:p>
          <a:p>
            <a:r>
              <a:rPr lang="en-US" sz="2400" dirty="0" smtClean="0"/>
              <a:t>But we can change the default object type creation kind with explicit notice what kind of object is to be created like in examples above.</a:t>
            </a:r>
          </a:p>
        </p:txBody>
      </p:sp>
      <p:sp>
        <p:nvSpPr>
          <p:cNvPr id="3" name="Title 2"/>
          <p:cNvSpPr>
            <a:spLocks noGrp="1"/>
          </p:cNvSpPr>
          <p:nvPr>
            <p:ph type="title"/>
          </p:nvPr>
        </p:nvSpPr>
        <p:spPr>
          <a:xfrm>
            <a:off x="187200" y="-123004"/>
            <a:ext cx="8229600" cy="628613"/>
          </a:xfrm>
        </p:spPr>
        <p:txBody>
          <a:bodyPr/>
          <a:lstStyle/>
          <a:p>
            <a:r>
              <a:rPr lang="en-US" dirty="0">
                <a:solidFill>
                  <a:schemeClr val="tx1"/>
                </a:solidFill>
              </a:rPr>
              <a:t>Creation of </a:t>
            </a:r>
            <a:r>
              <a:rPr lang="en-US" dirty="0" smtClean="0">
                <a:solidFill>
                  <a:schemeClr val="tx1"/>
                </a:solidFill>
              </a:rPr>
              <a:t>objects</a:t>
            </a:r>
            <a:endParaRPr lang="en-US" dirty="0">
              <a:solidFill>
                <a:schemeClr val="tx1"/>
              </a:solidFill>
            </a:endParaRPr>
          </a:p>
        </p:txBody>
      </p:sp>
    </p:spTree>
    <p:extLst>
      <p:ext uri="{BB962C8B-B14F-4D97-AF65-F5344CB8AC3E}">
        <p14:creationId xmlns:p14="http://schemas.microsoft.com/office/powerpoint/2010/main" val="252047048"/>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9992"/>
            <a:ext cx="9144000" cy="6508008"/>
          </a:xfrm>
        </p:spPr>
        <p:txBody>
          <a:bodyPr>
            <a:normAutofit lnSpcReduction="10000"/>
          </a:bodyPr>
          <a:lstStyle/>
          <a:p>
            <a:r>
              <a:rPr lang="en-US" sz="2800" dirty="0" smtClean="0"/>
              <a:t>Implication of the way we create objects is the way we assign them</a:t>
            </a:r>
          </a:p>
          <a:p>
            <a:r>
              <a:rPr lang="en-US" sz="2800" dirty="0" smtClean="0"/>
              <a:t>ref := </a:t>
            </a:r>
            <a:r>
              <a:rPr lang="en-US" sz="2800" dirty="0" err="1" smtClean="0"/>
              <a:t>val</a:t>
            </a:r>
            <a:r>
              <a:rPr lang="en-US" sz="2800" dirty="0" smtClean="0"/>
              <a:t> /*clone </a:t>
            </a:r>
            <a:r>
              <a:rPr lang="en-US" sz="2800" dirty="0" err="1" smtClean="0"/>
              <a:t>val</a:t>
            </a:r>
            <a:r>
              <a:rPr lang="en-US" sz="2800" dirty="0" smtClean="0"/>
              <a:t> and reference is stored in ref*/</a:t>
            </a:r>
          </a:p>
          <a:p>
            <a:r>
              <a:rPr lang="en-US" sz="2800" dirty="0" smtClean="0"/>
              <a:t>ref1 := ref2 /* ref1 will point to the same object as ref2*/</a:t>
            </a:r>
          </a:p>
          <a:p>
            <a:r>
              <a:rPr lang="en-US" sz="2800" dirty="0" smtClean="0"/>
              <a:t>val1 := val2 /* field-by-field copy only fields which we have in val1 will be copied from val2*/</a:t>
            </a:r>
          </a:p>
          <a:p>
            <a:r>
              <a:rPr lang="en-US" sz="2800" dirty="0" err="1" smtClean="0"/>
              <a:t>val</a:t>
            </a:r>
            <a:r>
              <a:rPr lang="en-US" sz="2800" dirty="0" smtClean="0"/>
              <a:t> := ref </a:t>
            </a:r>
            <a:r>
              <a:rPr lang="en-US" sz="2800" dirty="0"/>
              <a:t>/* field-by-field copy only fields which we have in </a:t>
            </a:r>
            <a:r>
              <a:rPr lang="en-US" sz="2800" dirty="0" smtClean="0"/>
              <a:t>objected referred by ref </a:t>
            </a:r>
            <a:r>
              <a:rPr lang="en-US" sz="2800" dirty="0"/>
              <a:t>will be copied from val2*/</a:t>
            </a:r>
            <a:endParaRPr lang="en-US" sz="2800" dirty="0" smtClean="0"/>
          </a:p>
          <a:p>
            <a:r>
              <a:rPr lang="en-US" sz="2800" dirty="0" smtClean="0"/>
              <a:t>separate1 := separate2 like ref1 := ref2</a:t>
            </a:r>
          </a:p>
          <a:p>
            <a:r>
              <a:rPr lang="en-US" sz="2800" dirty="0"/>
              <a:t>r</a:t>
            </a:r>
            <a:r>
              <a:rPr lang="en-US" sz="2800" dirty="0" smtClean="0"/>
              <a:t>ef |= </a:t>
            </a:r>
            <a:r>
              <a:rPr lang="en-US" sz="2800" dirty="0" err="1" smtClean="0"/>
              <a:t>val</a:t>
            </a:r>
            <a:r>
              <a:rPr lang="en-US" sz="2800" dirty="0" smtClean="0"/>
              <a:t> /* I like to have a reference attached to my </a:t>
            </a:r>
            <a:r>
              <a:rPr lang="en-US" sz="2800" dirty="0" err="1" smtClean="0"/>
              <a:t>val</a:t>
            </a:r>
            <a:r>
              <a:rPr lang="en-US" sz="2800" dirty="0" smtClean="0"/>
              <a:t> object. </a:t>
            </a:r>
            <a:r>
              <a:rPr lang="en-US" sz="2800" u="sng" dirty="0" smtClean="0">
                <a:solidFill>
                  <a:srgbClr val="FF0000"/>
                </a:solidFill>
              </a:rPr>
              <a:t>This is under debates </a:t>
            </a:r>
            <a:r>
              <a:rPr lang="en-US" sz="2800" dirty="0" smtClean="0"/>
              <a:t>*/</a:t>
            </a:r>
          </a:p>
          <a:p>
            <a:r>
              <a:rPr lang="en-US" sz="2800" dirty="0" smtClean="0"/>
              <a:t>Implicit outcome – all arguments are passed by value!</a:t>
            </a:r>
            <a:endParaRPr lang="en-US" sz="2800" dirty="0"/>
          </a:p>
        </p:txBody>
      </p:sp>
      <p:sp>
        <p:nvSpPr>
          <p:cNvPr id="3" name="Title 2"/>
          <p:cNvSpPr>
            <a:spLocks noGrp="1"/>
          </p:cNvSpPr>
          <p:nvPr>
            <p:ph type="title"/>
          </p:nvPr>
        </p:nvSpPr>
        <p:spPr>
          <a:xfrm>
            <a:off x="187200" y="-143112"/>
            <a:ext cx="8229600" cy="561104"/>
          </a:xfrm>
        </p:spPr>
        <p:txBody>
          <a:bodyPr/>
          <a:lstStyle/>
          <a:p>
            <a:r>
              <a:rPr lang="en-US" dirty="0">
                <a:solidFill>
                  <a:schemeClr val="tx1"/>
                </a:solidFill>
              </a:rPr>
              <a:t>Creation of </a:t>
            </a:r>
            <a:r>
              <a:rPr lang="en-US" dirty="0" smtClean="0">
                <a:solidFill>
                  <a:schemeClr val="tx1"/>
                </a:solidFill>
              </a:rPr>
              <a:t>objects: assignment</a:t>
            </a:r>
            <a:endParaRPr lang="en-US" dirty="0"/>
          </a:p>
        </p:txBody>
      </p:sp>
    </p:spTree>
    <p:extLst>
      <p:ext uri="{BB962C8B-B14F-4D97-AF65-F5344CB8AC3E}">
        <p14:creationId xmlns:p14="http://schemas.microsoft.com/office/powerpoint/2010/main" val="2656668645"/>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91428"/>
            <a:ext cx="9273091" cy="6756879"/>
          </a:xfrm>
        </p:spPr>
        <p:txBody>
          <a:bodyPr/>
          <a:lstStyle/>
          <a:p>
            <a:pPr marL="0" indent="0">
              <a:buNone/>
            </a:pPr>
            <a:r>
              <a:rPr lang="en-US" sz="2400" dirty="0" smtClean="0"/>
              <a:t>Any unit may specify procedure(s) is(are) to be used for objects initialization. All ‘constructors’ have the same predefined name (</a:t>
            </a:r>
            <a:r>
              <a:rPr lang="en-US" sz="2400" b="1" dirty="0" err="1" smtClean="0"/>
              <a:t>init</a:t>
            </a:r>
            <a:r>
              <a:rPr lang="en-US" sz="2400" dirty="0" smtClean="0"/>
              <a:t>) but different signatures. So, here come examples</a:t>
            </a:r>
          </a:p>
          <a:p>
            <a:pPr marL="0" indent="0">
              <a:buNone/>
            </a:pPr>
            <a:r>
              <a:rPr lang="en-US" sz="2400" b="1" dirty="0" smtClean="0"/>
              <a:t>unit</a:t>
            </a:r>
            <a:r>
              <a:rPr lang="en-US" sz="2400" dirty="0" smtClean="0"/>
              <a:t> C</a:t>
            </a:r>
          </a:p>
          <a:p>
            <a:pPr marL="0" indent="0">
              <a:buNone/>
            </a:pPr>
            <a:r>
              <a:rPr lang="en-US" sz="2400" dirty="0" smtClean="0"/>
              <a:t>	</a:t>
            </a:r>
            <a:r>
              <a:rPr lang="en-US" sz="2400" b="1" dirty="0" err="1" smtClean="0"/>
              <a:t>init</a:t>
            </a:r>
            <a:r>
              <a:rPr lang="en-US" sz="2400" dirty="0" smtClean="0"/>
              <a:t> (i: Integer; b: Boolean) </a:t>
            </a:r>
            <a:r>
              <a:rPr lang="en-US" sz="2400" b="1" dirty="0" smtClean="0"/>
              <a:t>is end</a:t>
            </a:r>
          </a:p>
          <a:p>
            <a:pPr marL="0" indent="0">
              <a:buNone/>
            </a:pPr>
            <a:r>
              <a:rPr lang="en-US" sz="2400" b="1" dirty="0"/>
              <a:t>	</a:t>
            </a:r>
            <a:r>
              <a:rPr lang="en-US" sz="2400" b="1" dirty="0" err="1" smtClean="0"/>
              <a:t>init</a:t>
            </a:r>
            <a:r>
              <a:rPr lang="en-US" sz="2400" b="1" dirty="0" smtClean="0"/>
              <a:t> is end</a:t>
            </a:r>
          </a:p>
          <a:p>
            <a:pPr marL="0" indent="0">
              <a:buNone/>
            </a:pPr>
            <a:r>
              <a:rPr lang="en-US" sz="2400" dirty="0"/>
              <a:t>	</a:t>
            </a:r>
            <a:r>
              <a:rPr lang="en-US" sz="2400" dirty="0" err="1" smtClean="0"/>
              <a:t>buildCobject</a:t>
            </a:r>
            <a:r>
              <a:rPr lang="en-US" sz="2400" dirty="0"/>
              <a:t> </a:t>
            </a:r>
            <a:r>
              <a:rPr lang="en-US" sz="2400" dirty="0" smtClean="0"/>
              <a:t>(</a:t>
            </a:r>
            <a:r>
              <a:rPr lang="en-US" sz="2400" dirty="0"/>
              <a:t>i: Integer; b: Boolean</a:t>
            </a:r>
            <a:r>
              <a:rPr lang="en-US" sz="2400" dirty="0" smtClean="0"/>
              <a:t>) : C </a:t>
            </a:r>
            <a:r>
              <a:rPr lang="en-US" sz="2400" b="1" dirty="0"/>
              <a:t>is</a:t>
            </a:r>
          </a:p>
          <a:p>
            <a:pPr marL="0" indent="0">
              <a:buNone/>
            </a:pPr>
            <a:r>
              <a:rPr lang="en-US" sz="2400" b="1" dirty="0" smtClean="0"/>
              <a:t>		return </a:t>
            </a:r>
            <a:r>
              <a:rPr lang="en-US" sz="2400" dirty="0" smtClean="0"/>
              <a:t>C (i, b)</a:t>
            </a:r>
          </a:p>
          <a:p>
            <a:pPr marL="0" indent="0">
              <a:buNone/>
            </a:pPr>
            <a:r>
              <a:rPr lang="en-US" sz="2400" b="1" dirty="0"/>
              <a:t>	end</a:t>
            </a:r>
          </a:p>
          <a:p>
            <a:pPr marL="0" indent="0">
              <a:buNone/>
            </a:pPr>
            <a:r>
              <a:rPr lang="en-US" sz="2400" b="1" dirty="0" smtClean="0"/>
              <a:t>end</a:t>
            </a:r>
            <a:r>
              <a:rPr lang="en-US" sz="2400" dirty="0" smtClean="0"/>
              <a:t> // So, we can create objects like</a:t>
            </a:r>
          </a:p>
          <a:p>
            <a:pPr marL="0" indent="0">
              <a:buNone/>
            </a:pPr>
            <a:r>
              <a:rPr lang="en-US" sz="2400" dirty="0" smtClean="0"/>
              <a:t>c0 </a:t>
            </a:r>
            <a:r>
              <a:rPr lang="en-US" sz="2400" b="1" dirty="0" smtClean="0"/>
              <a:t>is</a:t>
            </a:r>
            <a:r>
              <a:rPr lang="en-US" sz="2400" dirty="0" smtClean="0"/>
              <a:t> C (6, </a:t>
            </a:r>
            <a:r>
              <a:rPr lang="en-US" sz="2400" b="1" dirty="0" smtClean="0"/>
              <a:t>true</a:t>
            </a:r>
            <a:r>
              <a:rPr lang="en-US" sz="2400" dirty="0" smtClean="0"/>
              <a:t>) /* Use unit name to denote the type of the object to be created and initialized with proper </a:t>
            </a:r>
            <a:r>
              <a:rPr lang="en-US" sz="2400" dirty="0" err="1" smtClean="0"/>
              <a:t>init</a:t>
            </a:r>
            <a:r>
              <a:rPr lang="en-US" sz="2400" dirty="0" smtClean="0"/>
              <a:t> procedure */</a:t>
            </a:r>
          </a:p>
          <a:p>
            <a:pPr marL="0" indent="0">
              <a:buNone/>
            </a:pPr>
            <a:r>
              <a:rPr lang="en-US" sz="2400" dirty="0" smtClean="0"/>
              <a:t>c1 </a:t>
            </a:r>
            <a:r>
              <a:rPr lang="en-US" sz="2400" b="1" dirty="0" smtClean="0"/>
              <a:t>is </a:t>
            </a:r>
            <a:r>
              <a:rPr lang="en-US" sz="2400" dirty="0" smtClean="0"/>
              <a:t>C // The same with </a:t>
            </a:r>
            <a:r>
              <a:rPr lang="en-US" sz="2400" dirty="0" err="1" smtClean="0"/>
              <a:t>init</a:t>
            </a:r>
            <a:r>
              <a:rPr lang="en-US" sz="2400" dirty="0" smtClean="0"/>
              <a:t> with no arguments</a:t>
            </a:r>
          </a:p>
          <a:p>
            <a:pPr marL="0" indent="0">
              <a:buNone/>
            </a:pPr>
            <a:r>
              <a:rPr lang="en-US" sz="2400" dirty="0" smtClean="0"/>
              <a:t>c2 </a:t>
            </a:r>
            <a:r>
              <a:rPr lang="en-US" sz="2400" b="1" dirty="0" smtClean="0"/>
              <a:t>is</a:t>
            </a:r>
            <a:r>
              <a:rPr lang="en-US" sz="2400" dirty="0" smtClean="0"/>
              <a:t> </a:t>
            </a:r>
            <a:r>
              <a:rPr lang="en-US" sz="2400" dirty="0" err="1" smtClean="0"/>
              <a:t>C.buildCobject</a:t>
            </a:r>
            <a:r>
              <a:rPr lang="en-US" sz="2400" dirty="0" smtClean="0"/>
              <a:t> (6, true) /* How many objects of type C will we  have? 0, 3, 4, 5? </a:t>
            </a:r>
            <a:r>
              <a:rPr lang="en-US" sz="2400" dirty="0" smtClean="0">
                <a:sym typeface="Wingdings" panose="05000000000000000000" pitchFamily="2" charset="2"/>
              </a:rPr>
              <a:t></a:t>
            </a:r>
            <a:r>
              <a:rPr lang="en-US" sz="2400" dirty="0" smtClean="0"/>
              <a:t>*/</a:t>
            </a:r>
          </a:p>
        </p:txBody>
      </p:sp>
      <p:sp>
        <p:nvSpPr>
          <p:cNvPr id="3" name="Title 2"/>
          <p:cNvSpPr>
            <a:spLocks noGrp="1"/>
          </p:cNvSpPr>
          <p:nvPr>
            <p:ph type="title"/>
          </p:nvPr>
        </p:nvSpPr>
        <p:spPr>
          <a:xfrm>
            <a:off x="187200" y="-123004"/>
            <a:ext cx="8229600" cy="628613"/>
          </a:xfrm>
        </p:spPr>
        <p:txBody>
          <a:bodyPr/>
          <a:lstStyle/>
          <a:p>
            <a:r>
              <a:rPr lang="en-US" dirty="0">
                <a:solidFill>
                  <a:schemeClr val="tx1"/>
                </a:solidFill>
              </a:rPr>
              <a:t>Creation of objects, </a:t>
            </a:r>
            <a:r>
              <a:rPr lang="en-US" dirty="0" smtClean="0">
                <a:solidFill>
                  <a:schemeClr val="tx1"/>
                </a:solidFill>
              </a:rPr>
              <a:t>‘constructors’</a:t>
            </a:r>
            <a:endParaRPr lang="en-US" dirty="0">
              <a:solidFill>
                <a:schemeClr val="tx1"/>
              </a:solidFill>
            </a:endParaRPr>
          </a:p>
        </p:txBody>
      </p:sp>
    </p:spTree>
    <p:extLst>
      <p:ext uri="{BB962C8B-B14F-4D97-AF65-F5344CB8AC3E}">
        <p14:creationId xmlns:p14="http://schemas.microsoft.com/office/powerpoint/2010/main" val="222345650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Units – 3 in 1 (class, module, type)</a:t>
            </a:r>
            <a:endParaRPr lang="en-US" sz="3600" b="1" dirty="0">
              <a:solidFill>
                <a:srgbClr val="CC6600"/>
              </a:solidFill>
              <a:latin typeface="Comic Sans MS" pitchFamily="66" charset="0"/>
              <a:ea typeface="+mj-ea"/>
              <a:cs typeface="+mj-cs"/>
            </a:endParaRPr>
          </a:p>
        </p:txBody>
      </p:sp>
      <p:grpSp>
        <p:nvGrpSpPr>
          <p:cNvPr id="4" name="Group 3"/>
          <p:cNvGrpSpPr/>
          <p:nvPr/>
        </p:nvGrpSpPr>
        <p:grpSpPr>
          <a:xfrm>
            <a:off x="115182" y="1546680"/>
            <a:ext cx="3679373" cy="3327975"/>
            <a:chOff x="4963884" y="1197429"/>
            <a:chExt cx="3679373" cy="3327975"/>
          </a:xfrm>
        </p:grpSpPr>
        <p:sp>
          <p:nvSpPr>
            <p:cNvPr id="6" name="Rounded Rectangle 5"/>
            <p:cNvSpPr/>
            <p:nvPr/>
          </p:nvSpPr>
          <p:spPr>
            <a:xfrm>
              <a:off x="4971142" y="1197429"/>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smtClean="0">
                  <a:latin typeface="Arial" pitchFamily="34" charset="0"/>
                  <a:cs typeface="Arial" pitchFamily="34" charset="0"/>
                </a:rPr>
                <a:t>Usage (module)</a:t>
              </a:r>
              <a:endParaRPr lang="ru-RU" b="1" dirty="0">
                <a:latin typeface="Arial" pitchFamily="34" charset="0"/>
                <a:cs typeface="Arial" pitchFamily="34" charset="0"/>
              </a:endParaRPr>
            </a:p>
          </p:txBody>
        </p:sp>
        <p:sp>
          <p:nvSpPr>
            <p:cNvPr id="7" name="Rounded Rectangle 6"/>
            <p:cNvSpPr/>
            <p:nvPr/>
          </p:nvSpPr>
          <p:spPr>
            <a:xfrm>
              <a:off x="4971142" y="2242457"/>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smtClean="0">
                  <a:latin typeface="Arial" pitchFamily="34" charset="0"/>
                  <a:cs typeface="Arial" pitchFamily="34" charset="0"/>
                </a:rPr>
                <a:t>Inheritance (class)</a:t>
              </a:r>
              <a:endParaRPr lang="ru-RU" b="1" dirty="0">
                <a:latin typeface="Arial" pitchFamily="34" charset="0"/>
                <a:cs typeface="Arial" pitchFamily="34" charset="0"/>
              </a:endParaRPr>
            </a:p>
          </p:txBody>
        </p:sp>
        <p:sp>
          <p:nvSpPr>
            <p:cNvPr id="8" name="Rounded Rectangle 7"/>
            <p:cNvSpPr/>
            <p:nvPr/>
          </p:nvSpPr>
          <p:spPr>
            <a:xfrm>
              <a:off x="4963884" y="3483428"/>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b="1" dirty="0" smtClean="0">
                  <a:latin typeface="Arial" pitchFamily="34" charset="0"/>
                  <a:cs typeface="Arial" pitchFamily="34" charset="0"/>
                </a:rPr>
                <a:t>Typification (type)</a:t>
              </a:r>
              <a:endParaRPr lang="ru-RU" b="1" dirty="0">
                <a:latin typeface="Arial" pitchFamily="34" charset="0"/>
                <a:cs typeface="Arial" pitchFamily="34" charset="0"/>
              </a:endParaRPr>
            </a:p>
          </p:txBody>
        </p:sp>
        <p:sp>
          <p:nvSpPr>
            <p:cNvPr id="9" name="TextBox 8"/>
            <p:cNvSpPr txBox="1"/>
            <p:nvPr/>
          </p:nvSpPr>
          <p:spPr>
            <a:xfrm>
              <a:off x="4978399" y="1632856"/>
              <a:ext cx="3664858" cy="584775"/>
            </a:xfrm>
            <a:prstGeom prst="rect">
              <a:avLst/>
            </a:prstGeom>
            <a:noFill/>
          </p:spPr>
          <p:txBody>
            <a:bodyPr wrap="square" lIns="0" rIns="0" rtlCol="0">
              <a:spAutoFit/>
            </a:bodyPr>
            <a:lstStyle/>
            <a:p>
              <a:pPr algn="ctr"/>
              <a:r>
                <a:rPr lang="en-US" sz="1600" dirty="0" smtClean="0"/>
                <a:t>Client gets access to visible features of the module </a:t>
              </a:r>
              <a:endParaRPr lang="ru-RU" sz="1600" dirty="0"/>
            </a:p>
          </p:txBody>
        </p:sp>
        <p:sp>
          <p:nvSpPr>
            <p:cNvPr id="10" name="TextBox 9"/>
            <p:cNvSpPr txBox="1"/>
            <p:nvPr/>
          </p:nvSpPr>
          <p:spPr>
            <a:xfrm>
              <a:off x="4978398" y="2685143"/>
              <a:ext cx="3664858" cy="584775"/>
            </a:xfrm>
            <a:prstGeom prst="rect">
              <a:avLst/>
            </a:prstGeom>
            <a:noFill/>
          </p:spPr>
          <p:txBody>
            <a:bodyPr wrap="square" lIns="0" rIns="0" rtlCol="0">
              <a:spAutoFit/>
            </a:bodyPr>
            <a:lstStyle/>
            <a:p>
              <a:pPr algn="ctr"/>
              <a:r>
                <a:rPr lang="en-US" sz="1600" dirty="0" smtClean="0"/>
                <a:t>Unit inherits features of the base units treating them as classes</a:t>
              </a:r>
              <a:endParaRPr lang="ru-RU" sz="1600" dirty="0"/>
            </a:p>
          </p:txBody>
        </p:sp>
        <p:sp>
          <p:nvSpPr>
            <p:cNvPr id="11" name="TextBox 10"/>
            <p:cNvSpPr txBox="1"/>
            <p:nvPr/>
          </p:nvSpPr>
          <p:spPr>
            <a:xfrm>
              <a:off x="4963886" y="3940629"/>
              <a:ext cx="3664858" cy="584775"/>
            </a:xfrm>
            <a:prstGeom prst="rect">
              <a:avLst/>
            </a:prstGeom>
            <a:noFill/>
          </p:spPr>
          <p:txBody>
            <a:bodyPr wrap="square" lIns="0" rIns="0" rtlCol="0">
              <a:spAutoFit/>
            </a:bodyPr>
            <a:lstStyle/>
            <a:p>
              <a:pPr algn="ctr"/>
              <a:r>
                <a:rPr lang="en-US" sz="1600" dirty="0" smtClean="0"/>
                <a:t>Each unit defines a type. This type can be used to define attribute, local or argument</a:t>
              </a:r>
              <a:endParaRPr lang="ru-RU" sz="1600" dirty="0"/>
            </a:p>
          </p:txBody>
        </p:sp>
      </p:grpSp>
      <p:sp>
        <p:nvSpPr>
          <p:cNvPr id="15" name="TextBox 14"/>
          <p:cNvSpPr txBox="1">
            <a:spLocks noChangeArrowheads="1"/>
          </p:cNvSpPr>
          <p:nvPr/>
        </p:nvSpPr>
        <p:spPr bwMode="auto">
          <a:xfrm>
            <a:off x="7984842" y="5519057"/>
            <a:ext cx="1007666" cy="368300"/>
          </a:xfrm>
          <a:prstGeom prst="rect">
            <a:avLst/>
          </a:prstGeom>
          <a:noFill/>
          <a:ln w="9525">
            <a:noFill/>
            <a:miter lim="800000"/>
            <a:headEnd/>
            <a:tailEnd/>
          </a:ln>
        </p:spPr>
        <p:txBody>
          <a:bodyPr wrap="square">
            <a:spAutoFit/>
          </a:bodyPr>
          <a:lstStyle/>
          <a:p>
            <a:pPr algn="ctr"/>
            <a:r>
              <a:rPr lang="ru-RU" b="1" dirty="0">
                <a:solidFill>
                  <a:srgbClr val="FF9900"/>
                </a:solidFill>
                <a:latin typeface="Comic Sans MS" pitchFamily="66" charset="0"/>
              </a:rPr>
              <a:t>6</a:t>
            </a:r>
          </a:p>
        </p:txBody>
      </p:sp>
      <p:sp>
        <p:nvSpPr>
          <p:cNvPr id="16" name="Content Placeholder 3"/>
          <p:cNvSpPr txBox="1">
            <a:spLocks/>
          </p:cNvSpPr>
          <p:nvPr/>
        </p:nvSpPr>
        <p:spPr>
          <a:xfrm>
            <a:off x="4448176" y="1374155"/>
            <a:ext cx="4695824" cy="3905251"/>
          </a:xfrm>
          <a:prstGeom prst="rect">
            <a:avLst/>
          </a:prstGeom>
        </p:spPr>
        <p:txBody>
          <a:bodyPr lIns="0" rIns="0"/>
          <a:lstStyle/>
          <a:p>
            <a:pPr eaLnBrk="0" fontAlgn="base" hangingPunct="0">
              <a:spcBef>
                <a:spcPts val="575"/>
              </a:spcBef>
              <a:spcAft>
                <a:spcPct val="0"/>
              </a:spcAft>
              <a:buClr>
                <a:schemeClr val="accent1"/>
              </a:buClr>
              <a:buSzPct val="85000"/>
              <a:defRPr/>
            </a:pPr>
            <a:r>
              <a:rPr lang="en-US" sz="1600" dirty="0" err="1">
                <a:solidFill>
                  <a:srgbClr val="0000FF"/>
                </a:solidFill>
                <a:latin typeface="Lucida Console" pitchFamily="49" charset="0"/>
                <a:cs typeface="Calibri" pitchFamily="34" charset="0"/>
              </a:rPr>
              <a:t>StandardIO.put</a:t>
            </a:r>
            <a:r>
              <a:rPr lang="en-US" sz="1600" dirty="0">
                <a:solidFill>
                  <a:srgbClr val="0000FF"/>
                </a:solidFill>
                <a:latin typeface="Lucida Console" pitchFamily="49" charset="0"/>
                <a:cs typeface="Calibri" pitchFamily="34" charset="0"/>
              </a:rPr>
              <a:t>("Hello world!\n")</a:t>
            </a:r>
            <a:endParaRPr lang="ru-RU" sz="1600"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dirty="0">
                <a:solidFill>
                  <a:srgbClr val="0000FF"/>
                </a:solidFill>
                <a:latin typeface="Lucida Console" pitchFamily="49" charset="0"/>
                <a:cs typeface="Calibri" pitchFamily="34" charset="0"/>
              </a:rPr>
              <a:t>r</a:t>
            </a:r>
            <a:r>
              <a:rPr lang="en-US" sz="1600" dirty="0" smtClean="0">
                <a:solidFill>
                  <a:srgbClr val="0000FF"/>
                </a:solidFill>
                <a:latin typeface="Lucida Console" pitchFamily="49" charset="0"/>
                <a:cs typeface="Calibri" pitchFamily="34" charset="0"/>
              </a:rPr>
              <a:t>outine (C)</a:t>
            </a:r>
            <a:r>
              <a:rPr lang="en-US" sz="1400" b="1" dirty="0">
                <a:latin typeface="Lucida Console" pitchFamily="49" charset="0"/>
                <a:cs typeface="Calibri" pitchFamily="34" charset="0"/>
              </a:rPr>
              <a:t/>
            </a:r>
            <a:br>
              <a:rPr lang="en-US" sz="1400" b="1" dirty="0">
                <a:latin typeface="Lucida Console" pitchFamily="49" charset="0"/>
                <a:cs typeface="Calibri" pitchFamily="34" charset="0"/>
              </a:rPr>
            </a:br>
            <a:endParaRPr lang="en-US" sz="1400" b="1" dirty="0" smtClean="0">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unit</a:t>
            </a:r>
            <a:r>
              <a:rPr lang="en-US" sz="1600" dirty="0" smtClean="0">
                <a:solidFill>
                  <a:srgbClr val="0000FF"/>
                </a:solidFill>
                <a:latin typeface="Lucida Console" pitchFamily="49" charset="0"/>
                <a:cs typeface="Calibri" pitchFamily="34" charset="0"/>
              </a:rPr>
              <a:t> C </a:t>
            </a:r>
            <a:r>
              <a:rPr lang="en-US" sz="1600" b="1" dirty="0" smtClean="0">
                <a:solidFill>
                  <a:srgbClr val="0000FF"/>
                </a:solidFill>
                <a:latin typeface="Lucida Console" pitchFamily="49" charset="0"/>
                <a:cs typeface="Calibri" pitchFamily="34" charset="0"/>
              </a:rPr>
              <a:t>extend</a:t>
            </a:r>
            <a:r>
              <a:rPr lang="en-US" sz="1600" dirty="0" smtClean="0">
                <a:solidFill>
                  <a:srgbClr val="0000FF"/>
                </a:solidFill>
                <a:latin typeface="Lucida Console" pitchFamily="49" charset="0"/>
                <a:cs typeface="Calibri" pitchFamily="34" charset="0"/>
              </a:rPr>
              <a:t> B, </a:t>
            </a:r>
            <a:r>
              <a:rPr lang="en-US" sz="1600" b="1" dirty="0" smtClean="0">
                <a:solidFill>
                  <a:srgbClr val="0000FF"/>
                </a:solidFill>
                <a:latin typeface="Lucida Console" pitchFamily="49" charset="0"/>
                <a:cs typeface="Calibri" pitchFamily="34" charset="0"/>
              </a:rPr>
              <a:t>~</a:t>
            </a:r>
            <a:r>
              <a:rPr lang="en-US" sz="1600" dirty="0" smtClean="0">
                <a:solidFill>
                  <a:srgbClr val="0000FF"/>
                </a:solidFill>
                <a:latin typeface="Lucida Console" pitchFamily="49" charset="0"/>
                <a:cs typeface="Calibri" pitchFamily="34" charset="0"/>
              </a:rPr>
              <a:t>D </a:t>
            </a:r>
            <a:r>
              <a:rPr lang="en-US" sz="1600" b="1" dirty="0" smtClean="0">
                <a:solidFill>
                  <a:srgbClr val="0000FF"/>
                </a:solidFill>
                <a:latin typeface="Lucida Console" pitchFamily="49" charset="0"/>
                <a:cs typeface="Calibri" pitchFamily="34" charset="0"/>
              </a:rPr>
              <a:t>use</a:t>
            </a:r>
            <a:r>
              <a:rPr lang="en-US" sz="1600" dirty="0" smtClean="0">
                <a:solidFill>
                  <a:srgbClr val="0000FF"/>
                </a:solidFill>
                <a:latin typeface="Lucida Console" pitchFamily="49" charset="0"/>
                <a:cs typeface="Calibri" pitchFamily="34" charset="0"/>
              </a:rPr>
              <a:t> B</a:t>
            </a:r>
            <a:r>
              <a:rPr lang="en-US" sz="1600" dirty="0">
                <a:solidFill>
                  <a:srgbClr val="0000FF"/>
                </a:solidFill>
                <a:latin typeface="Lucida Console" pitchFamily="49" charset="0"/>
                <a:cs typeface="Calibri" pitchFamily="34" charset="0"/>
              </a:rPr>
              <a:t/>
            </a:r>
            <a:br>
              <a:rPr lang="en-US" sz="1600" dirty="0">
                <a:solidFill>
                  <a:srgbClr val="0000FF"/>
                </a:solidFill>
                <a:latin typeface="Lucida Console" pitchFamily="49" charset="0"/>
                <a:cs typeface="Calibri" pitchFamily="34" charset="0"/>
              </a:rPr>
            </a:br>
            <a:r>
              <a:rPr lang="en-US" sz="1600" b="1" dirty="0" smtClean="0">
                <a:solidFill>
                  <a:srgbClr val="0000FF"/>
                </a:solidFill>
                <a:latin typeface="Lucida Console" pitchFamily="49" charset="0"/>
                <a:cs typeface="Calibri" pitchFamily="34" charset="0"/>
              </a:rPr>
              <a:t>end</a:t>
            </a:r>
          </a:p>
          <a:p>
            <a:pPr eaLnBrk="0" fontAlgn="base" hangingPunct="0">
              <a:spcBef>
                <a:spcPts val="575"/>
              </a:spcBef>
              <a:spcAft>
                <a:spcPct val="0"/>
              </a:spcAft>
              <a:buClr>
                <a:schemeClr val="accent1"/>
              </a:buClr>
              <a:buSzPct val="85000"/>
              <a:defRPr/>
            </a:pPr>
            <a:endParaRPr lang="en-US" sz="1600" b="1"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dirty="0" smtClean="0">
                <a:solidFill>
                  <a:srgbClr val="0000FF"/>
                </a:solidFill>
                <a:latin typeface="Lucida Console" pitchFamily="49" charset="0"/>
                <a:cs typeface="Calibri" pitchFamily="34" charset="0"/>
              </a:rPr>
              <a:t>routine(b: B) </a:t>
            </a:r>
            <a:r>
              <a:rPr lang="en-US" sz="1600" b="1" dirty="0" smtClean="0">
                <a:solidFill>
                  <a:srgbClr val="0000FF"/>
                </a:solidFill>
                <a:latin typeface="Lucida Console" pitchFamily="49" charset="0"/>
                <a:cs typeface="Calibri" pitchFamily="34" charset="0"/>
              </a:rPr>
              <a:t>use</a:t>
            </a:r>
            <a:r>
              <a:rPr lang="en-US" sz="1600" dirty="0" smtClean="0">
                <a:solidFill>
                  <a:srgbClr val="0000FF"/>
                </a:solidFill>
                <a:latin typeface="Lucida Console" pitchFamily="49" charset="0"/>
                <a:cs typeface="Calibri" pitchFamily="34" charset="0"/>
              </a:rPr>
              <a:t> D </a:t>
            </a:r>
            <a:r>
              <a:rPr lang="en-US" sz="1600" b="1" dirty="0" smtClean="0">
                <a:solidFill>
                  <a:srgbClr val="0000FF"/>
                </a:solidFill>
                <a:latin typeface="Lucida Console" pitchFamily="49" charset="0"/>
                <a:cs typeface="Calibri" pitchFamily="34" charset="0"/>
              </a:rPr>
              <a:t>is</a:t>
            </a:r>
            <a:r>
              <a:rPr lang="en-US" sz="1600" b="1" dirty="0">
                <a:solidFill>
                  <a:srgbClr val="0000FF"/>
                </a:solidFill>
                <a:latin typeface="Lucida Console" pitchFamily="49" charset="0"/>
                <a:cs typeface="Calibri" pitchFamily="34" charset="0"/>
              </a:rPr>
              <a:t/>
            </a:r>
            <a:br>
              <a:rPr lang="en-US" sz="1600" b="1" dirty="0">
                <a:solidFill>
                  <a:srgbClr val="0000FF"/>
                </a:solidFill>
                <a:latin typeface="Lucida Console" pitchFamily="49" charset="0"/>
                <a:cs typeface="Calibri" pitchFamily="34" charset="0"/>
              </a:rPr>
            </a:br>
            <a:r>
              <a:rPr lang="en-US" sz="1600" dirty="0" smtClean="0">
                <a:solidFill>
                  <a:srgbClr val="0000FF"/>
                </a:solidFill>
                <a:latin typeface="Lucida Console" pitchFamily="49" charset="0"/>
                <a:cs typeface="Calibri" pitchFamily="34" charset="0"/>
              </a:rPr>
              <a:t>    </a:t>
            </a:r>
            <a:r>
              <a:rPr lang="en-US" sz="1600" dirty="0" err="1" smtClean="0">
                <a:solidFill>
                  <a:srgbClr val="0000FF"/>
                </a:solidFill>
                <a:latin typeface="Lucida Console" pitchFamily="49" charset="0"/>
                <a:cs typeface="Calibri" pitchFamily="34" charset="0"/>
              </a:rPr>
              <a:t>D.foo</a:t>
            </a:r>
            <a:endParaRPr lang="en-US" sz="1600" dirty="0" smtClean="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end</a:t>
            </a: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unit </a:t>
            </a:r>
            <a:r>
              <a:rPr lang="en-US" sz="1600" dirty="0" smtClean="0">
                <a:solidFill>
                  <a:srgbClr val="0000FF"/>
                </a:solidFill>
                <a:latin typeface="Lucida Console" pitchFamily="49" charset="0"/>
                <a:cs typeface="Calibri" pitchFamily="34" charset="0"/>
              </a:rPr>
              <a:t>B</a:t>
            </a:r>
            <a:r>
              <a:rPr lang="en-US" sz="1600" b="1" dirty="0" smtClean="0">
                <a:solidFill>
                  <a:srgbClr val="0000FF"/>
                </a:solidFill>
                <a:latin typeface="Lucida Console" pitchFamily="49" charset="0"/>
                <a:cs typeface="Calibri" pitchFamily="34" charset="0"/>
              </a:rPr>
              <a:t> is</a:t>
            </a: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    </a:t>
            </a:r>
            <a:r>
              <a:rPr lang="en-US" sz="1600" dirty="0" smtClean="0">
                <a:solidFill>
                  <a:srgbClr val="0000FF"/>
                </a:solidFill>
                <a:latin typeface="Lucida Console" pitchFamily="49" charset="0"/>
                <a:cs typeface="Calibri" pitchFamily="34" charset="0"/>
              </a:rPr>
              <a:t>foo</a:t>
            </a:r>
            <a:r>
              <a:rPr lang="en-US" sz="1600" b="1" dirty="0" smtClean="0">
                <a:solidFill>
                  <a:srgbClr val="0000FF"/>
                </a:solidFill>
                <a:latin typeface="Lucida Console" pitchFamily="49" charset="0"/>
                <a:cs typeface="Calibri" pitchFamily="34" charset="0"/>
              </a:rPr>
              <a:t> is</a:t>
            </a:r>
          </a:p>
          <a:p>
            <a:pPr eaLnBrk="0" fontAlgn="base" hangingPunct="0">
              <a:spcBef>
                <a:spcPts val="575"/>
              </a:spcBef>
              <a:spcAft>
                <a:spcPct val="0"/>
              </a:spcAft>
              <a:buClr>
                <a:schemeClr val="accent1"/>
              </a:buClr>
              <a:buSzPct val="85000"/>
              <a:defRPr/>
            </a:pPr>
            <a:r>
              <a:rPr lang="en-US" sz="1600" b="1" dirty="0">
                <a:solidFill>
                  <a:srgbClr val="0000FF"/>
                </a:solidFill>
                <a:latin typeface="Lucida Console" pitchFamily="49" charset="0"/>
                <a:cs typeface="Calibri" pitchFamily="34" charset="0"/>
              </a:rPr>
              <a:t> </a:t>
            </a:r>
            <a:r>
              <a:rPr lang="en-US" sz="1600" b="1" dirty="0" smtClean="0">
                <a:solidFill>
                  <a:srgbClr val="0000FF"/>
                </a:solidFill>
                <a:latin typeface="Lucida Console" pitchFamily="49" charset="0"/>
                <a:cs typeface="Calibri" pitchFamily="34" charset="0"/>
              </a:rPr>
              <a:t>   end</a:t>
            </a:r>
          </a:p>
          <a:p>
            <a:pPr eaLnBrk="0" fontAlgn="base" hangingPunct="0">
              <a:spcBef>
                <a:spcPts val="575"/>
              </a:spcBef>
              <a:spcAft>
                <a:spcPct val="0"/>
              </a:spcAft>
              <a:buClr>
                <a:schemeClr val="accent1"/>
              </a:buClr>
              <a:buSzPct val="85000"/>
              <a:defRPr/>
            </a:pPr>
            <a:r>
              <a:rPr lang="en-US" sz="1600" b="1" dirty="0" smtClean="0">
                <a:solidFill>
                  <a:srgbClr val="0000FF"/>
                </a:solidFill>
                <a:latin typeface="Lucida Console" pitchFamily="49" charset="0"/>
                <a:cs typeface="Calibri" pitchFamily="34" charset="0"/>
              </a:rPr>
              <a:t>end</a:t>
            </a:r>
          </a:p>
          <a:p>
            <a:pPr eaLnBrk="0" fontAlgn="base" hangingPunct="0">
              <a:spcBef>
                <a:spcPts val="575"/>
              </a:spcBef>
              <a:spcAft>
                <a:spcPct val="0"/>
              </a:spcAft>
              <a:buClr>
                <a:schemeClr val="accent1"/>
              </a:buClr>
              <a:buSzPct val="85000"/>
              <a:defRPr/>
            </a:pPr>
            <a:endParaRPr lang="en-US" sz="1600" b="1"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endParaRPr lang="en-US" sz="1600" b="1"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endParaRPr lang="en-US" sz="1600" dirty="0">
              <a:solidFill>
                <a:srgbClr val="0000FF"/>
              </a:solidFill>
              <a:latin typeface="Lucida Console" pitchFamily="49" charset="0"/>
              <a:cs typeface="Calibri" pitchFamily="34" charset="0"/>
            </a:endParaRPr>
          </a:p>
        </p:txBody>
      </p:sp>
      <p:sp>
        <p:nvSpPr>
          <p:cNvPr id="29" name="Rounded Rectangular Callout 28"/>
          <p:cNvSpPr/>
          <p:nvPr/>
        </p:nvSpPr>
        <p:spPr>
          <a:xfrm>
            <a:off x="7241812" y="797130"/>
            <a:ext cx="1750696" cy="457200"/>
          </a:xfrm>
          <a:prstGeom prst="wedgeRoundRectCallout">
            <a:avLst>
              <a:gd name="adj1" fmla="val -120316"/>
              <a:gd name="adj2" fmla="val 77154"/>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Usage(module)</a:t>
            </a:r>
            <a:endParaRPr lang="ru-RU" dirty="0"/>
          </a:p>
        </p:txBody>
      </p:sp>
      <p:sp>
        <p:nvSpPr>
          <p:cNvPr id="30" name="Rounded Rectangular Callout 29"/>
          <p:cNvSpPr/>
          <p:nvPr/>
        </p:nvSpPr>
        <p:spPr>
          <a:xfrm>
            <a:off x="6858000" y="1669939"/>
            <a:ext cx="2286000" cy="457200"/>
          </a:xfrm>
          <a:prstGeom prst="wedgeRoundRectCallout">
            <a:avLst>
              <a:gd name="adj1" fmla="val -90142"/>
              <a:gd name="adj2" fmla="val 83895"/>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Inheritance(class)</a:t>
            </a:r>
            <a:endParaRPr lang="ru-RU" dirty="0"/>
          </a:p>
        </p:txBody>
      </p:sp>
      <p:sp>
        <p:nvSpPr>
          <p:cNvPr id="31" name="Rounded Rectangular Callout 30"/>
          <p:cNvSpPr/>
          <p:nvPr/>
        </p:nvSpPr>
        <p:spPr>
          <a:xfrm>
            <a:off x="6400800" y="2614758"/>
            <a:ext cx="2153292" cy="457200"/>
          </a:xfrm>
          <a:prstGeom prst="wedgeRoundRectCallout">
            <a:avLst>
              <a:gd name="adj1" fmla="val -80806"/>
              <a:gd name="adj2" fmla="val 70413"/>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Typification (type)</a:t>
            </a:r>
            <a:endParaRPr lang="ru-RU" dirty="0"/>
          </a:p>
        </p:txBody>
      </p:sp>
      <p:sp>
        <p:nvSpPr>
          <p:cNvPr id="32" name="Rounded Rectangular Callout 31"/>
          <p:cNvSpPr/>
          <p:nvPr/>
        </p:nvSpPr>
        <p:spPr>
          <a:xfrm>
            <a:off x="7109494" y="3683429"/>
            <a:ext cx="1750696" cy="457200"/>
          </a:xfrm>
          <a:prstGeom prst="wedgeRoundRectCallout">
            <a:avLst>
              <a:gd name="adj1" fmla="val -159049"/>
              <a:gd name="adj2" fmla="val -57677"/>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Usage(module)</a:t>
            </a:r>
            <a:endParaRPr lang="ru-RU" dirty="0"/>
          </a:p>
        </p:txBody>
      </p:sp>
    </p:spTree>
    <p:extLst>
      <p:ext uri="{BB962C8B-B14F-4D97-AF65-F5344CB8AC3E}">
        <p14:creationId xmlns:p14="http://schemas.microsoft.com/office/powerpoint/2010/main" val="314938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58174"/>
            <a:ext cx="9144001" cy="6599826"/>
          </a:xfrm>
        </p:spPr>
        <p:txBody>
          <a:bodyPr>
            <a:normAutofit lnSpcReduction="10000"/>
          </a:bodyPr>
          <a:lstStyle/>
          <a:p>
            <a:r>
              <a:rPr lang="en-US" sz="2400" dirty="0" smtClean="0"/>
              <a:t>Well as every entity is to be initialized at the time of declaration we do not have non-initialized entities. That is great but we can not guarantee the proper initialization for unit variables when declare them or we force programmers to invent artificial objects or Boolean flags. So, in fact we have two states – entity is initialized (in other words attached) and non-initialized (detached). Does it imply the need of NULL, NIL, Void or any other constant that reflects that entity is detached – probably no. What we need is the language mechanism to declare detachable entities, check if an entity is attached or not, transform safely attached entity declared as detachable into attached one and detach an entity.  So, we let’s see the example  </a:t>
            </a:r>
          </a:p>
          <a:p>
            <a:pPr marL="0" indent="0">
              <a:buNone/>
            </a:pPr>
            <a:r>
              <a:rPr lang="en-US" sz="2400" dirty="0" smtClean="0"/>
              <a:t>entity: </a:t>
            </a:r>
            <a:r>
              <a:rPr lang="en-US" sz="2400" b="1" dirty="0" smtClean="0"/>
              <a:t>?</a:t>
            </a:r>
            <a:r>
              <a:rPr lang="en-US" sz="2400" dirty="0" smtClean="0"/>
              <a:t>A // this declaration of detached entity  </a:t>
            </a:r>
          </a:p>
          <a:p>
            <a:pPr marL="0" indent="0">
              <a:buNone/>
            </a:pPr>
            <a:r>
              <a:rPr lang="en-US" sz="2400" b="1" dirty="0" smtClean="0"/>
              <a:t>? </a:t>
            </a:r>
            <a:r>
              <a:rPr lang="en-US" sz="2400" dirty="0" smtClean="0"/>
              <a:t>entity // detach the entity.</a:t>
            </a:r>
          </a:p>
          <a:p>
            <a:pPr marL="0" indent="0">
              <a:buNone/>
            </a:pPr>
            <a:r>
              <a:rPr lang="en-US" sz="2400" b="1" dirty="0" smtClean="0"/>
              <a:t>if</a:t>
            </a:r>
            <a:r>
              <a:rPr lang="en-US" sz="2400" dirty="0" smtClean="0"/>
              <a:t> entity </a:t>
            </a:r>
            <a:r>
              <a:rPr lang="en-US" sz="2400" b="1" dirty="0" smtClean="0"/>
              <a:t>is </a:t>
            </a:r>
            <a:r>
              <a:rPr lang="en-US" sz="2400" dirty="0" smtClean="0"/>
              <a:t>A </a:t>
            </a:r>
            <a:r>
              <a:rPr lang="en-US" sz="2400" b="1" dirty="0" smtClean="0"/>
              <a:t>then</a:t>
            </a:r>
            <a:r>
              <a:rPr lang="en-US" sz="2400" dirty="0" smtClean="0"/>
              <a:t> // check is entity is attached and work with it </a:t>
            </a:r>
          </a:p>
          <a:p>
            <a:pPr marL="0" indent="0">
              <a:buNone/>
            </a:pPr>
            <a:r>
              <a:rPr lang="en-US" sz="2400" b="1" dirty="0"/>
              <a:t>	</a:t>
            </a:r>
            <a:r>
              <a:rPr lang="en-US" sz="2400" dirty="0" err="1" smtClean="0"/>
              <a:t>entity.foo</a:t>
            </a:r>
            <a:r>
              <a:rPr lang="en-US" sz="2400" dirty="0" smtClean="0"/>
              <a:t> </a:t>
            </a:r>
          </a:p>
          <a:p>
            <a:pPr marL="0" indent="0">
              <a:buNone/>
            </a:pPr>
            <a:r>
              <a:rPr lang="en-US" sz="2400" b="1" dirty="0" smtClean="0"/>
              <a:t>end</a:t>
            </a:r>
          </a:p>
          <a:p>
            <a:endParaRPr lang="en-US" sz="2400" dirty="0" smtClean="0"/>
          </a:p>
        </p:txBody>
      </p:sp>
      <p:sp>
        <p:nvSpPr>
          <p:cNvPr id="3" name="Title 2"/>
          <p:cNvSpPr>
            <a:spLocks noGrp="1"/>
          </p:cNvSpPr>
          <p:nvPr>
            <p:ph type="title"/>
          </p:nvPr>
        </p:nvSpPr>
        <p:spPr>
          <a:xfrm>
            <a:off x="92467" y="-80800"/>
            <a:ext cx="9051533" cy="561104"/>
          </a:xfrm>
        </p:spPr>
        <p:txBody>
          <a:bodyPr/>
          <a:lstStyle/>
          <a:p>
            <a:r>
              <a:rPr lang="en-US" altLang="en-US" dirty="0" smtClean="0">
                <a:solidFill>
                  <a:schemeClr val="tx1"/>
                </a:solidFill>
              </a:rPr>
              <a:t>‘?’ and ‘is’ </a:t>
            </a:r>
            <a:r>
              <a:rPr lang="en-US" altLang="en-US" dirty="0">
                <a:solidFill>
                  <a:schemeClr val="tx1"/>
                </a:solidFill>
              </a:rPr>
              <a:t>instead of </a:t>
            </a:r>
            <a:r>
              <a:rPr lang="en-US" altLang="en-US" dirty="0" smtClean="0">
                <a:solidFill>
                  <a:schemeClr val="tx1"/>
                </a:solidFill>
              </a:rPr>
              <a:t>NULL </a:t>
            </a:r>
            <a:r>
              <a:rPr lang="en-US" altLang="en-US" dirty="0">
                <a:solidFill>
                  <a:schemeClr val="tx1"/>
                </a:solidFill>
              </a:rPr>
              <a:t>and type casts</a:t>
            </a:r>
          </a:p>
        </p:txBody>
      </p:sp>
      <p:sp>
        <p:nvSpPr>
          <p:cNvPr id="4" name="Rectangle 3"/>
          <p:cNvSpPr/>
          <p:nvPr/>
        </p:nvSpPr>
        <p:spPr bwMode="auto">
          <a:xfrm>
            <a:off x="1797978" y="3750067"/>
            <a:ext cx="914400" cy="914400"/>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80000"/>
              </a:lnSpc>
              <a:spcBef>
                <a:spcPct val="50000"/>
              </a:spcBef>
              <a:spcAft>
                <a:spcPct val="0"/>
              </a:spcAft>
              <a:buClrTx/>
              <a:buSzTx/>
              <a:buFontTx/>
              <a:buNone/>
              <a:tabLst/>
            </a:pPr>
            <a:endParaRPr kumimoji="0" lang="ru-RU" sz="2000" b="0" i="0" u="none" strike="noStrike" cap="none" normalizeH="0" baseline="0" smtClean="0">
              <a:ln>
                <a:noFill/>
              </a:ln>
              <a:solidFill>
                <a:schemeClr val="tx1"/>
              </a:solidFill>
              <a:effectLst/>
              <a:latin typeface="Verdana" pitchFamily="34" charset="0"/>
            </a:endParaRPr>
          </a:p>
        </p:txBody>
      </p:sp>
    </p:spTree>
    <p:extLst>
      <p:ext uri="{BB962C8B-B14F-4D97-AF65-F5344CB8AC3E}">
        <p14:creationId xmlns:p14="http://schemas.microsoft.com/office/powerpoint/2010/main" val="2115073089"/>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1365" y="570155"/>
            <a:ext cx="8853543" cy="6153373"/>
          </a:xfrm>
        </p:spPr>
        <p:txBody>
          <a:bodyPr/>
          <a:lstStyle/>
          <a:p>
            <a:r>
              <a:rPr lang="en-US" dirty="0" smtClean="0"/>
              <a:t>Concept of attached and detachable entities slightly expands conformance rules. </a:t>
            </a:r>
          </a:p>
          <a:p>
            <a:r>
              <a:rPr lang="en-US" dirty="0" smtClean="0"/>
              <a:t>entity := expression // where E will be the type of  the expression</a:t>
            </a:r>
            <a:endParaRPr lang="en-US" dirty="0"/>
          </a:p>
          <a:p>
            <a:r>
              <a:rPr lang="en-US" dirty="0" smtClean="0"/>
              <a:t>Assignment is valid if type E is attached and conforms to the type of the entity (regardless if it is attached or detachable) otherwise (when E is detachable) type of entity is to be detachable and E conforms to the type of the entity.</a:t>
            </a:r>
          </a:p>
          <a:p>
            <a:pPr marL="0" indent="0">
              <a:buNone/>
            </a:pPr>
            <a:r>
              <a:rPr lang="en-US" sz="2400" dirty="0" smtClean="0"/>
              <a:t>a1: A; a2, a3: </a:t>
            </a:r>
            <a:r>
              <a:rPr lang="en-US" sz="2400" b="1" dirty="0" smtClean="0"/>
              <a:t>?</a:t>
            </a:r>
            <a:r>
              <a:rPr lang="en-US" sz="2400" dirty="0" smtClean="0"/>
              <a:t>A</a:t>
            </a:r>
          </a:p>
          <a:p>
            <a:pPr marL="0" indent="0">
              <a:buNone/>
            </a:pPr>
            <a:r>
              <a:rPr lang="en-US" sz="2400" dirty="0"/>
              <a:t>a</a:t>
            </a:r>
            <a:r>
              <a:rPr lang="en-US" sz="2400" dirty="0" smtClean="0"/>
              <a:t>2 := a1 // Valid</a:t>
            </a:r>
          </a:p>
          <a:p>
            <a:pPr marL="0" indent="0">
              <a:buNone/>
            </a:pPr>
            <a:r>
              <a:rPr lang="en-US" sz="2400" dirty="0" smtClean="0"/>
              <a:t>a2 := a3 // Valid</a:t>
            </a:r>
          </a:p>
          <a:p>
            <a:pPr marL="0" indent="0">
              <a:buNone/>
            </a:pPr>
            <a:r>
              <a:rPr lang="en-US" sz="2400" dirty="0"/>
              <a:t>a</a:t>
            </a:r>
            <a:r>
              <a:rPr lang="en-US" sz="2400" dirty="0" smtClean="0"/>
              <a:t>1 := a2 // Invalid</a:t>
            </a:r>
          </a:p>
        </p:txBody>
      </p:sp>
      <p:sp>
        <p:nvSpPr>
          <p:cNvPr id="3" name="Title 2"/>
          <p:cNvSpPr>
            <a:spLocks noGrp="1"/>
          </p:cNvSpPr>
          <p:nvPr>
            <p:ph type="title"/>
          </p:nvPr>
        </p:nvSpPr>
        <p:spPr/>
        <p:txBody>
          <a:bodyPr/>
          <a:lstStyle/>
          <a:p>
            <a:r>
              <a:rPr lang="en-US" altLang="en-US" dirty="0" smtClean="0">
                <a:solidFill>
                  <a:schemeClr val="tx1"/>
                </a:solidFill>
              </a:rPr>
              <a:t>‘?’ </a:t>
            </a:r>
            <a:r>
              <a:rPr lang="en-US" altLang="en-US" dirty="0">
                <a:solidFill>
                  <a:schemeClr val="tx1"/>
                </a:solidFill>
              </a:rPr>
              <a:t>and </a:t>
            </a:r>
            <a:r>
              <a:rPr lang="en-US" altLang="en-US" dirty="0" smtClean="0">
                <a:solidFill>
                  <a:schemeClr val="tx1"/>
                </a:solidFill>
              </a:rPr>
              <a:t>‘is’ </a:t>
            </a:r>
            <a:r>
              <a:rPr lang="en-US" altLang="en-US" dirty="0">
                <a:solidFill>
                  <a:schemeClr val="tx1"/>
                </a:solidFill>
              </a:rPr>
              <a:t>instead of NULL and type casts</a:t>
            </a:r>
            <a:endParaRPr lang="en-US" dirty="0"/>
          </a:p>
        </p:txBody>
      </p:sp>
    </p:spTree>
    <p:extLst>
      <p:ext uri="{BB962C8B-B14F-4D97-AF65-F5344CB8AC3E}">
        <p14:creationId xmlns:p14="http://schemas.microsoft.com/office/powerpoint/2010/main" val="1340918416"/>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8334" y="548640"/>
            <a:ext cx="8896574" cy="6131859"/>
          </a:xfrm>
        </p:spPr>
        <p:txBody>
          <a:bodyPr/>
          <a:lstStyle/>
          <a:p>
            <a:r>
              <a:rPr lang="en-US" dirty="0" smtClean="0"/>
              <a:t>Value types case -  entity: </a:t>
            </a:r>
            <a:r>
              <a:rPr lang="en-US" b="1" dirty="0" smtClean="0"/>
              <a:t>? </a:t>
            </a:r>
            <a:r>
              <a:rPr lang="en-US" b="1" dirty="0" err="1" smtClean="0"/>
              <a:t>val</a:t>
            </a:r>
            <a:r>
              <a:rPr lang="en-US" b="1" dirty="0" smtClean="0"/>
              <a:t> </a:t>
            </a:r>
            <a:r>
              <a:rPr lang="en-US" dirty="0" smtClean="0"/>
              <a:t>Type</a:t>
            </a:r>
          </a:p>
          <a:p>
            <a:r>
              <a:rPr lang="en-US" dirty="0" smtClean="0"/>
              <a:t>Consider rather expressive example:</a:t>
            </a:r>
          </a:p>
          <a:p>
            <a:pPr marL="0" indent="0">
              <a:buNone/>
            </a:pPr>
            <a:r>
              <a:rPr lang="en-US" b="1" dirty="0" err="1"/>
              <a:t>v</a:t>
            </a:r>
            <a:r>
              <a:rPr lang="en-US" b="1" dirty="0" err="1" smtClean="0"/>
              <a:t>ar</a:t>
            </a:r>
            <a:r>
              <a:rPr lang="en-US" dirty="0" smtClean="0"/>
              <a:t> i: </a:t>
            </a:r>
            <a:r>
              <a:rPr lang="en-US" b="1" dirty="0" smtClean="0"/>
              <a:t>?</a:t>
            </a:r>
            <a:r>
              <a:rPr lang="en-US" dirty="0" smtClean="0"/>
              <a:t>Integer</a:t>
            </a:r>
          </a:p>
          <a:p>
            <a:pPr marL="0" indent="0">
              <a:buNone/>
            </a:pPr>
            <a:r>
              <a:rPr lang="en-US" dirty="0" smtClean="0"/>
              <a:t>i := i + 5 // Not valid!!! Compile time error</a:t>
            </a:r>
          </a:p>
          <a:p>
            <a:pPr marL="0" indent="0">
              <a:buNone/>
            </a:pPr>
            <a:r>
              <a:rPr lang="en-US" b="1" dirty="0" smtClean="0"/>
              <a:t>if</a:t>
            </a:r>
            <a:r>
              <a:rPr lang="en-US" dirty="0" smtClean="0"/>
              <a:t> i </a:t>
            </a:r>
            <a:r>
              <a:rPr lang="en-US" b="1" dirty="0" smtClean="0"/>
              <a:t>is</a:t>
            </a:r>
            <a:r>
              <a:rPr lang="en-US" dirty="0" smtClean="0"/>
              <a:t> Integer </a:t>
            </a:r>
            <a:r>
              <a:rPr lang="en-US" b="1" dirty="0" smtClean="0"/>
              <a:t>then</a:t>
            </a:r>
            <a:r>
              <a:rPr lang="en-US" dirty="0" smtClean="0"/>
              <a:t> i := i + 5 </a:t>
            </a:r>
            <a:r>
              <a:rPr lang="en-US" b="1" dirty="0" smtClean="0"/>
              <a:t>end</a:t>
            </a:r>
            <a:r>
              <a:rPr lang="en-US" dirty="0" smtClean="0"/>
              <a:t> /* That is a correct code */</a:t>
            </a:r>
          </a:p>
          <a:p>
            <a:pPr marL="0" indent="0">
              <a:buNone/>
            </a:pPr>
            <a:r>
              <a:rPr lang="en-US" b="1" i="1" dirty="0" smtClean="0"/>
              <a:t>if</a:t>
            </a:r>
            <a:r>
              <a:rPr lang="en-US" i="1" dirty="0" smtClean="0"/>
              <a:t> i </a:t>
            </a:r>
            <a:r>
              <a:rPr lang="en-US" b="1" i="1" dirty="0" smtClean="0"/>
              <a:t>is</a:t>
            </a:r>
            <a:r>
              <a:rPr lang="en-US" i="1" dirty="0" smtClean="0"/>
              <a:t> Integer i := i +5  /* short form of if with one statement. It has no else part!!!*/</a:t>
            </a:r>
          </a:p>
          <a:p>
            <a:pPr marL="0" indent="0">
              <a:buNone/>
            </a:pPr>
            <a:endParaRPr lang="en-US" dirty="0"/>
          </a:p>
        </p:txBody>
      </p:sp>
      <p:sp>
        <p:nvSpPr>
          <p:cNvPr id="3" name="Title 2"/>
          <p:cNvSpPr>
            <a:spLocks noGrp="1"/>
          </p:cNvSpPr>
          <p:nvPr>
            <p:ph type="title"/>
          </p:nvPr>
        </p:nvSpPr>
        <p:spPr/>
        <p:txBody>
          <a:bodyPr/>
          <a:lstStyle/>
          <a:p>
            <a:r>
              <a:rPr lang="en-US" altLang="en-US" dirty="0" smtClean="0">
                <a:solidFill>
                  <a:schemeClr val="tx1"/>
                </a:solidFill>
              </a:rPr>
              <a:t>? </a:t>
            </a:r>
            <a:r>
              <a:rPr lang="en-US" altLang="en-US" dirty="0">
                <a:solidFill>
                  <a:schemeClr val="tx1"/>
                </a:solidFill>
              </a:rPr>
              <a:t>and </a:t>
            </a:r>
            <a:r>
              <a:rPr lang="en-US" altLang="en-US" dirty="0" err="1">
                <a:solidFill>
                  <a:schemeClr val="tx1"/>
                </a:solidFill>
              </a:rPr>
              <a:t>typeof</a:t>
            </a:r>
            <a:r>
              <a:rPr lang="en-US" altLang="en-US" dirty="0">
                <a:solidFill>
                  <a:schemeClr val="tx1"/>
                </a:solidFill>
              </a:rPr>
              <a:t> instead of NULL and type casts</a:t>
            </a:r>
            <a:endParaRPr lang="en-US" dirty="0"/>
          </a:p>
        </p:txBody>
      </p:sp>
    </p:spTree>
    <p:extLst>
      <p:ext uri="{BB962C8B-B14F-4D97-AF65-F5344CB8AC3E}">
        <p14:creationId xmlns:p14="http://schemas.microsoft.com/office/powerpoint/2010/main" val="2723909659"/>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r>
              <a:rPr lang="en-US" sz="2400" dirty="0" smtClean="0"/>
              <a:t>Let’s review in details how it works</a:t>
            </a:r>
          </a:p>
          <a:p>
            <a:pPr marL="0" indent="0">
              <a:buNone/>
            </a:pPr>
            <a:r>
              <a:rPr lang="en-US" sz="2400" dirty="0" smtClean="0"/>
              <a:t>c: </a:t>
            </a:r>
            <a:r>
              <a:rPr lang="en-US" sz="2400" b="1" dirty="0" smtClean="0"/>
              <a:t>?</a:t>
            </a:r>
            <a:r>
              <a:rPr lang="en-US" sz="2400" dirty="0" smtClean="0"/>
              <a:t>C</a:t>
            </a:r>
          </a:p>
          <a:p>
            <a:pPr marL="0" indent="0">
              <a:buNone/>
            </a:pPr>
            <a:r>
              <a:rPr lang="en-US" sz="2400" b="1" dirty="0" smtClean="0"/>
              <a:t>if</a:t>
            </a:r>
            <a:r>
              <a:rPr lang="en-US" sz="2400" dirty="0" smtClean="0"/>
              <a:t> c </a:t>
            </a:r>
            <a:r>
              <a:rPr lang="en-US" sz="2400" b="1" dirty="0" smtClean="0"/>
              <a:t>is</a:t>
            </a:r>
          </a:p>
          <a:p>
            <a:pPr marL="0" indent="0">
              <a:buNone/>
            </a:pPr>
            <a:r>
              <a:rPr lang="en-US" sz="2400" dirty="0"/>
              <a:t>	</a:t>
            </a:r>
            <a:r>
              <a:rPr lang="en-US" sz="2400" dirty="0" smtClean="0"/>
              <a:t>C1: /* if c is attached to an object which type conforms to C1 then one may work with c as it has static type C1*/</a:t>
            </a:r>
          </a:p>
          <a:p>
            <a:pPr marL="0" indent="0">
              <a:buNone/>
            </a:pPr>
            <a:r>
              <a:rPr lang="en-US" sz="2400" dirty="0"/>
              <a:t>	</a:t>
            </a:r>
            <a:r>
              <a:rPr lang="en-US" sz="2400" dirty="0" smtClean="0"/>
              <a:t>	c.call_feature_from_C1</a:t>
            </a:r>
          </a:p>
          <a:p>
            <a:pPr marL="0" indent="0">
              <a:buNone/>
            </a:pPr>
            <a:r>
              <a:rPr lang="en-US" sz="2400" dirty="0" smtClean="0"/>
              <a:t>	C: // the same for C</a:t>
            </a:r>
          </a:p>
          <a:p>
            <a:pPr marL="0" indent="0">
              <a:buNone/>
            </a:pPr>
            <a:r>
              <a:rPr lang="en-US" sz="2400" b="1" dirty="0" smtClean="0"/>
              <a:t>	else</a:t>
            </a:r>
            <a:r>
              <a:rPr lang="en-US" sz="2400" dirty="0" smtClean="0"/>
              <a:t> /* Here we are – as there was a when clause with C type entity else clause means that c is actually detached. If there is no  such clause then c can be either detached or attached to an object which type does not conform to all other when alternatives</a:t>
            </a:r>
          </a:p>
          <a:p>
            <a:pPr marL="0" indent="0">
              <a:buNone/>
            </a:pPr>
            <a:r>
              <a:rPr lang="en-US" sz="2400" dirty="0" smtClean="0"/>
              <a:t>*/</a:t>
            </a:r>
          </a:p>
          <a:p>
            <a:pPr marL="0" indent="0">
              <a:buNone/>
            </a:pPr>
            <a:r>
              <a:rPr lang="en-US" sz="2400" b="1" dirty="0" smtClean="0"/>
              <a:t>end</a:t>
            </a:r>
          </a:p>
          <a:p>
            <a:pPr marL="0" indent="0">
              <a:buNone/>
            </a:pPr>
            <a:r>
              <a:rPr lang="en-US" sz="2400" dirty="0" smtClean="0"/>
              <a:t>So, it allows to do both – run-time check for dynamic types and check for initialization. </a:t>
            </a:r>
            <a:endParaRPr lang="en-US" sz="2400" dirty="0"/>
          </a:p>
        </p:txBody>
      </p:sp>
      <p:sp>
        <p:nvSpPr>
          <p:cNvPr id="3" name="Title 2"/>
          <p:cNvSpPr>
            <a:spLocks noGrp="1"/>
          </p:cNvSpPr>
          <p:nvPr>
            <p:ph type="title"/>
          </p:nvPr>
        </p:nvSpPr>
        <p:spPr>
          <a:xfrm>
            <a:off x="-82195" y="-101348"/>
            <a:ext cx="9483047"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err="1" smtClean="0">
                <a:solidFill>
                  <a:schemeClr val="tx1"/>
                </a:solidFill>
              </a:rPr>
              <a:t>typeof</a:t>
            </a:r>
            <a:r>
              <a:rPr lang="en-US" altLang="en-US" dirty="0" smtClean="0">
                <a:solidFill>
                  <a:schemeClr val="tx1"/>
                </a:solidFill>
              </a:rPr>
              <a:t> check </a:t>
            </a:r>
            <a:r>
              <a:rPr lang="en-US" altLang="en-US" dirty="0">
                <a:solidFill>
                  <a:schemeClr val="tx1"/>
                </a:solidFill>
              </a:rPr>
              <a:t>instead of NULL and type casts</a:t>
            </a:r>
            <a:endParaRPr lang="en-US" dirty="0"/>
          </a:p>
        </p:txBody>
      </p:sp>
    </p:spTree>
    <p:extLst>
      <p:ext uri="{BB962C8B-B14F-4D97-AF65-F5344CB8AC3E}">
        <p14:creationId xmlns:p14="http://schemas.microsoft.com/office/powerpoint/2010/main" val="2360335201"/>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lstStyle/>
          <a:p>
            <a:r>
              <a:rPr lang="en-US" sz="2400" dirty="0" smtClean="0"/>
              <a:t>Let’s see how </a:t>
            </a:r>
            <a:r>
              <a:rPr lang="en-US" sz="2400" dirty="0" err="1" smtClean="0"/>
              <a:t>typeof</a:t>
            </a:r>
            <a:r>
              <a:rPr lang="en-US" sz="2400" dirty="0" smtClean="0"/>
              <a:t> works</a:t>
            </a:r>
          </a:p>
          <a:p>
            <a:pPr marL="0" indent="0">
              <a:buNone/>
            </a:pPr>
            <a:endParaRPr lang="en-US" sz="2400" dirty="0" smtClean="0"/>
          </a:p>
          <a:p>
            <a:pPr marL="0" indent="0">
              <a:buNone/>
            </a:pPr>
            <a:r>
              <a:rPr lang="en-US" altLang="en-US" sz="2400" b="1" dirty="0" smtClean="0"/>
              <a:t>if</a:t>
            </a:r>
            <a:r>
              <a:rPr lang="en-US" sz="2400" dirty="0" smtClean="0"/>
              <a:t> c </a:t>
            </a:r>
            <a:r>
              <a:rPr lang="en-US" sz="2400" b="1" dirty="0" smtClean="0"/>
              <a:t>is</a:t>
            </a:r>
            <a:r>
              <a:rPr lang="en-US" sz="2400" dirty="0" smtClean="0"/>
              <a:t> C1 </a:t>
            </a:r>
            <a:r>
              <a:rPr lang="en-US" sz="2400" b="1" dirty="0" smtClean="0"/>
              <a:t>then </a:t>
            </a:r>
            <a:r>
              <a:rPr lang="en-US" sz="2400" dirty="0" smtClean="0"/>
              <a:t>/* if c is attached to an object which type conforms to C1 then one may work with c as it has static type C1*/</a:t>
            </a:r>
          </a:p>
          <a:p>
            <a:pPr marL="0" indent="0">
              <a:buNone/>
            </a:pPr>
            <a:r>
              <a:rPr lang="en-US" sz="2400" dirty="0"/>
              <a:t>	</a:t>
            </a:r>
            <a:r>
              <a:rPr lang="en-US" sz="2400" dirty="0" smtClean="0"/>
              <a:t>c.call_feature_from_C1</a:t>
            </a:r>
          </a:p>
          <a:p>
            <a:pPr marL="0" indent="0">
              <a:buNone/>
            </a:pPr>
            <a:r>
              <a:rPr lang="en-US" sz="2400" b="1" dirty="0" err="1" smtClean="0"/>
              <a:t>elseif</a:t>
            </a:r>
            <a:r>
              <a:rPr lang="en-US" sz="2400" b="1" dirty="0" smtClean="0"/>
              <a:t> c is</a:t>
            </a:r>
            <a:r>
              <a:rPr lang="en-US" sz="2400" dirty="0" smtClean="0"/>
              <a:t> C </a:t>
            </a:r>
            <a:r>
              <a:rPr lang="en-US" sz="2400" b="1" dirty="0" smtClean="0"/>
              <a:t>then </a:t>
            </a:r>
            <a:r>
              <a:rPr lang="en-US" sz="2400" dirty="0" smtClean="0"/>
              <a:t>// the same for C</a:t>
            </a:r>
          </a:p>
          <a:p>
            <a:pPr marL="0" indent="0">
              <a:buNone/>
            </a:pPr>
            <a:r>
              <a:rPr lang="en-US" sz="2400" b="1" dirty="0" smtClean="0"/>
              <a:t>else</a:t>
            </a:r>
            <a:r>
              <a:rPr lang="en-US" sz="2400" dirty="0" smtClean="0"/>
              <a:t> /* Here we are – as there was a when clause with C type entity else clause means that c is actually detached. If there is no  such clause then c can be either detached or attached to an object which type does not conform to all other when alternatives</a:t>
            </a:r>
          </a:p>
          <a:p>
            <a:pPr marL="0" indent="0">
              <a:buNone/>
            </a:pPr>
            <a:r>
              <a:rPr lang="en-US" sz="2400" dirty="0" smtClean="0"/>
              <a:t>*/</a:t>
            </a:r>
          </a:p>
          <a:p>
            <a:pPr marL="0" indent="0">
              <a:buNone/>
            </a:pPr>
            <a:r>
              <a:rPr lang="en-US" sz="2400" b="1" dirty="0" smtClean="0"/>
              <a:t>end</a:t>
            </a:r>
          </a:p>
          <a:p>
            <a:pPr marL="0" indent="0">
              <a:buNone/>
            </a:pPr>
            <a:r>
              <a:rPr lang="en-US" sz="2400" b="1" dirty="0" smtClean="0"/>
              <a:t>while </a:t>
            </a:r>
            <a:r>
              <a:rPr lang="en-US" sz="2400" dirty="0" smtClean="0"/>
              <a:t>c</a:t>
            </a:r>
            <a:r>
              <a:rPr lang="en-US" sz="2400" b="1" dirty="0" smtClean="0"/>
              <a:t> is </a:t>
            </a:r>
            <a:r>
              <a:rPr lang="en-US" sz="2400" dirty="0" smtClean="0"/>
              <a:t>C1</a:t>
            </a:r>
            <a:r>
              <a:rPr lang="en-US" sz="2400" b="1" dirty="0" smtClean="0"/>
              <a:t> loop </a:t>
            </a:r>
          </a:p>
          <a:p>
            <a:pPr marL="0" indent="0">
              <a:buNone/>
            </a:pPr>
            <a:r>
              <a:rPr lang="en-US" sz="2400" b="1" dirty="0"/>
              <a:t>	</a:t>
            </a:r>
            <a:r>
              <a:rPr lang="en-US" sz="2400" dirty="0" smtClean="0"/>
              <a:t>/*This loop works while type of c conforms to C1*/</a:t>
            </a:r>
            <a:endParaRPr lang="en-US" sz="2400" b="1" dirty="0" smtClean="0"/>
          </a:p>
          <a:p>
            <a:pPr marL="0" indent="0">
              <a:buNone/>
            </a:pPr>
            <a:r>
              <a:rPr lang="en-US" sz="2400" b="1" dirty="0" smtClean="0"/>
              <a:t>end</a:t>
            </a:r>
          </a:p>
        </p:txBody>
      </p:sp>
      <p:sp>
        <p:nvSpPr>
          <p:cNvPr id="3" name="Title 2"/>
          <p:cNvSpPr>
            <a:spLocks noGrp="1"/>
          </p:cNvSpPr>
          <p:nvPr>
            <p:ph type="title"/>
          </p:nvPr>
        </p:nvSpPr>
        <p:spPr>
          <a:xfrm>
            <a:off x="0" y="-121896"/>
            <a:ext cx="9144000"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err="1">
                <a:solidFill>
                  <a:schemeClr val="tx1"/>
                </a:solidFill>
              </a:rPr>
              <a:t>typeof</a:t>
            </a:r>
            <a:r>
              <a:rPr lang="en-US" altLang="en-US" dirty="0">
                <a:solidFill>
                  <a:schemeClr val="tx1"/>
                </a:solidFill>
              </a:rPr>
              <a:t> instead of NULL and type casts</a:t>
            </a:r>
            <a:endParaRPr lang="en-US" dirty="0"/>
          </a:p>
        </p:txBody>
      </p:sp>
    </p:spTree>
    <p:extLst>
      <p:ext uri="{BB962C8B-B14F-4D97-AF65-F5344CB8AC3E}">
        <p14:creationId xmlns:p14="http://schemas.microsoft.com/office/powerpoint/2010/main" val="879386018"/>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344238"/>
            <a:ext cx="9144000" cy="6513762"/>
          </a:xfrm>
        </p:spPr>
        <p:txBody>
          <a:bodyPr>
            <a:normAutofit lnSpcReduction="10000"/>
          </a:bodyPr>
          <a:lstStyle/>
          <a:p>
            <a:pPr marL="0" indent="0">
              <a:buNone/>
            </a:pPr>
            <a:r>
              <a:rPr lang="en-US" sz="2400" dirty="0" smtClean="0"/>
              <a:t>Power of if-case statement</a:t>
            </a:r>
          </a:p>
          <a:p>
            <a:pPr marL="0" indent="0">
              <a:buNone/>
            </a:pPr>
            <a:r>
              <a:rPr lang="en-US" sz="2400" b="1" dirty="0" smtClean="0"/>
              <a:t>if</a:t>
            </a:r>
            <a:r>
              <a:rPr lang="en-US" sz="2400" dirty="0" smtClean="0"/>
              <a:t> &lt;expression&gt; </a:t>
            </a:r>
            <a:r>
              <a:rPr lang="en-US" sz="2400" b="1" dirty="0" smtClean="0"/>
              <a:t>is</a:t>
            </a:r>
          </a:p>
          <a:p>
            <a:pPr marL="0" indent="0">
              <a:buNone/>
            </a:pPr>
            <a:r>
              <a:rPr lang="en-US" sz="2400" dirty="0" smtClean="0"/>
              <a:t>	&lt;expression1&gt;</a:t>
            </a:r>
            <a:r>
              <a:rPr lang="en-US" sz="2400" b="1" dirty="0" smtClean="0"/>
              <a:t>:</a:t>
            </a:r>
          </a:p>
          <a:p>
            <a:pPr marL="0" indent="0">
              <a:buNone/>
            </a:pPr>
            <a:r>
              <a:rPr lang="en-US" sz="2400" dirty="0" smtClean="0"/>
              <a:t>	&lt;expression2&gt; .. &lt;expression3&gt;</a:t>
            </a:r>
            <a:r>
              <a:rPr lang="en-US" sz="2400" b="1" dirty="0" smtClean="0"/>
              <a:t>:</a:t>
            </a:r>
          </a:p>
          <a:p>
            <a:pPr marL="0" indent="0">
              <a:buNone/>
            </a:pPr>
            <a:r>
              <a:rPr lang="en-US" sz="2400" b="1" dirty="0" smtClean="0"/>
              <a:t>	</a:t>
            </a:r>
            <a:r>
              <a:rPr lang="en-US" sz="2400" dirty="0" smtClean="0"/>
              <a:t>Type1</a:t>
            </a:r>
            <a:r>
              <a:rPr lang="en-US" sz="2400" b="1" dirty="0" smtClean="0"/>
              <a:t>:</a:t>
            </a:r>
          </a:p>
          <a:p>
            <a:pPr marL="0" indent="0">
              <a:buNone/>
            </a:pPr>
            <a:r>
              <a:rPr lang="en-US" sz="2400" dirty="0" smtClean="0"/>
              <a:t>	Type2|Type3|type4</a:t>
            </a:r>
            <a:r>
              <a:rPr lang="en-US" sz="2400" b="1" dirty="0" smtClean="0"/>
              <a:t>:</a:t>
            </a:r>
          </a:p>
          <a:p>
            <a:pPr marL="0" indent="0">
              <a:buNone/>
            </a:pPr>
            <a:r>
              <a:rPr lang="en-US" sz="2400" b="1" dirty="0" smtClean="0"/>
              <a:t>	else</a:t>
            </a:r>
          </a:p>
          <a:p>
            <a:pPr marL="0" indent="0">
              <a:buNone/>
            </a:pPr>
            <a:r>
              <a:rPr lang="en-US" sz="2400" b="1" dirty="0" smtClean="0"/>
              <a:t>end</a:t>
            </a:r>
          </a:p>
          <a:p>
            <a:pPr marL="0" indent="0">
              <a:buNone/>
            </a:pPr>
            <a:r>
              <a:rPr lang="en-US" sz="2400" dirty="0" smtClean="0"/>
              <a:t>The statement above is equivalent to </a:t>
            </a:r>
          </a:p>
          <a:p>
            <a:pPr marL="0" indent="0">
              <a:buNone/>
            </a:pPr>
            <a:r>
              <a:rPr lang="en-US" sz="2400" b="1" dirty="0" smtClean="0"/>
              <a:t>if</a:t>
            </a:r>
            <a:r>
              <a:rPr lang="en-US" sz="2400" dirty="0" smtClean="0"/>
              <a:t> &lt;expression&gt; = &lt;expression1&gt; </a:t>
            </a:r>
            <a:r>
              <a:rPr lang="en-US" sz="2400" b="1" dirty="0" smtClean="0"/>
              <a:t>then</a:t>
            </a:r>
          </a:p>
          <a:p>
            <a:pPr marL="0" indent="0">
              <a:buNone/>
            </a:pPr>
            <a:r>
              <a:rPr lang="en-US" sz="2400" b="1" dirty="0" err="1" smtClean="0"/>
              <a:t>elseif</a:t>
            </a:r>
            <a:r>
              <a:rPr lang="en-US" sz="2400" dirty="0" smtClean="0"/>
              <a:t> &lt;expression&gt; </a:t>
            </a:r>
            <a:r>
              <a:rPr lang="en-US" sz="2400" b="1" dirty="0" smtClean="0"/>
              <a:t>in</a:t>
            </a:r>
            <a:r>
              <a:rPr lang="en-US" sz="2400" dirty="0" smtClean="0"/>
              <a:t> &lt;expression2&gt; .. &lt;expression3&gt; </a:t>
            </a:r>
            <a:r>
              <a:rPr lang="en-US" sz="2400" b="1" dirty="0" smtClean="0"/>
              <a:t>then</a:t>
            </a:r>
          </a:p>
          <a:p>
            <a:pPr marL="0" indent="0">
              <a:buNone/>
            </a:pPr>
            <a:r>
              <a:rPr lang="en-US" sz="2400" b="1" dirty="0" err="1" smtClean="0"/>
              <a:t>elseif</a:t>
            </a:r>
            <a:r>
              <a:rPr lang="en-US" sz="2400" dirty="0" smtClean="0"/>
              <a:t>  &lt;expression&gt; </a:t>
            </a:r>
            <a:r>
              <a:rPr lang="en-US" sz="2400" b="1" dirty="0" smtClean="0"/>
              <a:t>is</a:t>
            </a:r>
            <a:r>
              <a:rPr lang="en-US" sz="2400" dirty="0" smtClean="0"/>
              <a:t> Type1 </a:t>
            </a:r>
            <a:r>
              <a:rPr lang="en-US" sz="2400" b="1" dirty="0" smtClean="0"/>
              <a:t>then</a:t>
            </a:r>
          </a:p>
          <a:p>
            <a:pPr marL="0" indent="0">
              <a:buNone/>
            </a:pPr>
            <a:r>
              <a:rPr lang="en-US" sz="2400" b="1" dirty="0" err="1" smtClean="0"/>
              <a:t>elseif</a:t>
            </a:r>
            <a:r>
              <a:rPr lang="en-US" sz="2400" dirty="0" smtClean="0"/>
              <a:t> &lt;expression&gt; </a:t>
            </a:r>
            <a:r>
              <a:rPr lang="en-US" sz="2400" b="1" dirty="0" smtClean="0"/>
              <a:t>is</a:t>
            </a:r>
            <a:r>
              <a:rPr lang="en-US" sz="2400" dirty="0" smtClean="0"/>
              <a:t> Type2|Type3|type4  </a:t>
            </a:r>
            <a:r>
              <a:rPr lang="en-US" sz="2400" b="1" dirty="0" smtClean="0"/>
              <a:t>then</a:t>
            </a:r>
          </a:p>
          <a:p>
            <a:pPr marL="0" indent="0">
              <a:buNone/>
            </a:pPr>
            <a:r>
              <a:rPr lang="en-US" sz="2400" b="1" dirty="0" smtClean="0"/>
              <a:t>else</a:t>
            </a:r>
          </a:p>
          <a:p>
            <a:pPr marL="0" indent="0">
              <a:buNone/>
            </a:pPr>
            <a:r>
              <a:rPr lang="en-US" sz="2400" b="1" dirty="0" smtClean="0"/>
              <a:t>end</a:t>
            </a:r>
          </a:p>
        </p:txBody>
      </p:sp>
      <p:sp>
        <p:nvSpPr>
          <p:cNvPr id="3" name="Title 2"/>
          <p:cNvSpPr>
            <a:spLocks noGrp="1"/>
          </p:cNvSpPr>
          <p:nvPr>
            <p:ph type="title"/>
          </p:nvPr>
        </p:nvSpPr>
        <p:spPr>
          <a:xfrm>
            <a:off x="0" y="-121896"/>
            <a:ext cx="9144000" cy="561104"/>
          </a:xfrm>
        </p:spPr>
        <p:txBody>
          <a:bodyPr/>
          <a:lstStyle/>
          <a:p>
            <a:r>
              <a:rPr lang="en-US" altLang="en-US" dirty="0" smtClean="0">
                <a:solidFill>
                  <a:schemeClr val="tx1"/>
                </a:solidFill>
              </a:rPr>
              <a:t>‘?’ </a:t>
            </a:r>
            <a:r>
              <a:rPr lang="en-US" altLang="en-US" dirty="0">
                <a:solidFill>
                  <a:schemeClr val="tx1"/>
                </a:solidFill>
              </a:rPr>
              <a:t>and </a:t>
            </a:r>
            <a:r>
              <a:rPr lang="en-US" altLang="en-US" dirty="0" smtClean="0">
                <a:solidFill>
                  <a:schemeClr val="tx1"/>
                </a:solidFill>
              </a:rPr>
              <a:t>‘is’ </a:t>
            </a:r>
            <a:r>
              <a:rPr lang="en-US" altLang="en-US" dirty="0">
                <a:solidFill>
                  <a:schemeClr val="tx1"/>
                </a:solidFill>
              </a:rPr>
              <a:t>instead of NULL and type casts</a:t>
            </a:r>
            <a:endParaRPr lang="en-US" dirty="0"/>
          </a:p>
        </p:txBody>
      </p:sp>
    </p:spTree>
    <p:extLst>
      <p:ext uri="{BB962C8B-B14F-4D97-AF65-F5344CB8AC3E}">
        <p14:creationId xmlns:p14="http://schemas.microsoft.com/office/powerpoint/2010/main" val="1372779453"/>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742" y="431515"/>
            <a:ext cx="9041258" cy="6277509"/>
          </a:xfrm>
        </p:spPr>
        <p:txBody>
          <a:bodyPr/>
          <a:lstStyle/>
          <a:p>
            <a:pPr marL="0" indent="0">
              <a:buNone/>
            </a:pPr>
            <a:r>
              <a:rPr lang="en-US" altLang="en-US" dirty="0" smtClean="0"/>
              <a:t>1. Potentially non-initialized entity (a</a:t>
            </a:r>
            <a:r>
              <a:rPr lang="en-US" altLang="en-US" b="1" dirty="0" smtClean="0"/>
              <a:t>: ?</a:t>
            </a:r>
            <a:r>
              <a:rPr lang="en-US" altLang="en-US" dirty="0" smtClean="0"/>
              <a:t>Type)</a:t>
            </a:r>
          </a:p>
          <a:p>
            <a:pPr marL="0" indent="0">
              <a:buNone/>
            </a:pPr>
            <a:r>
              <a:rPr lang="en-US" altLang="en-US" dirty="0" smtClean="0"/>
              <a:t>2. Entity which will (must) be initialized by every unit construction procedure (a</a:t>
            </a:r>
            <a:r>
              <a:rPr lang="en-US" altLang="en-US" b="1" dirty="0" smtClean="0"/>
              <a:t>:</a:t>
            </a:r>
            <a:r>
              <a:rPr lang="en-US" altLang="en-US" dirty="0" smtClean="0"/>
              <a:t> Type) </a:t>
            </a:r>
          </a:p>
          <a:p>
            <a:pPr marL="0" indent="0">
              <a:buNone/>
            </a:pPr>
            <a:r>
              <a:rPr lang="en-US" altLang="en-US" dirty="0" smtClean="0"/>
              <a:t>So, for latter kind attributes it is not possible to access features of such attributes inside constructors’ bodies. In other words some object will be valid if and only if  when its attributes will be initialized by one of its initialization procedures. This allows not to create artificial </a:t>
            </a:r>
            <a:r>
              <a:rPr lang="en-US" altLang="en-US" dirty="0"/>
              <a:t>initialization procedures </a:t>
            </a:r>
            <a:r>
              <a:rPr lang="en-US" altLang="en-US" dirty="0" smtClean="0"/>
              <a:t>and gives additional flexibility for programmers.</a:t>
            </a:r>
            <a:r>
              <a:rPr lang="en-US" altLang="en-US" dirty="0"/>
              <a:t/>
            </a:r>
            <a:br>
              <a:rPr lang="en-US" altLang="en-US" dirty="0"/>
            </a:br>
            <a:endParaRPr lang="en-US" dirty="0"/>
          </a:p>
        </p:txBody>
      </p:sp>
      <p:sp>
        <p:nvSpPr>
          <p:cNvPr id="4" name="Title 2"/>
          <p:cNvSpPr>
            <a:spLocks noGrp="1"/>
          </p:cNvSpPr>
          <p:nvPr>
            <p:ph type="title"/>
          </p:nvPr>
        </p:nvSpPr>
        <p:spPr>
          <a:xfrm>
            <a:off x="0" y="-121896"/>
            <a:ext cx="9144000" cy="561104"/>
          </a:xfrm>
        </p:spPr>
        <p:txBody>
          <a:bodyPr/>
          <a:lstStyle/>
          <a:p>
            <a:r>
              <a:rPr lang="en-US" altLang="en-US" dirty="0" smtClean="0">
                <a:solidFill>
                  <a:schemeClr val="tx1"/>
                </a:solidFill>
              </a:rPr>
              <a:t>2 kinds </a:t>
            </a:r>
            <a:r>
              <a:rPr lang="en-US" altLang="en-US" dirty="0">
                <a:solidFill>
                  <a:schemeClr val="tx1"/>
                </a:solidFill>
              </a:rPr>
              <a:t>of unit attributes</a:t>
            </a:r>
            <a:r>
              <a:rPr lang="en-US" altLang="en-US" dirty="0" smtClean="0">
                <a:solidFill>
                  <a:schemeClr val="tx1"/>
                </a:solidFill>
              </a:rPr>
              <a:t>.</a:t>
            </a:r>
            <a:endParaRPr lang="en-US" altLang="en-US" dirty="0">
              <a:solidFill>
                <a:schemeClr val="tx1"/>
              </a:solidFill>
            </a:endParaRPr>
          </a:p>
        </p:txBody>
      </p:sp>
    </p:spTree>
    <p:extLst>
      <p:ext uri="{BB962C8B-B14F-4D97-AF65-F5344CB8AC3E}">
        <p14:creationId xmlns:p14="http://schemas.microsoft.com/office/powerpoint/2010/main" val="2701733238"/>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372" y="287679"/>
            <a:ext cx="9041258" cy="6570321"/>
          </a:xfrm>
        </p:spPr>
        <p:txBody>
          <a:bodyPr/>
          <a:lstStyle/>
          <a:p>
            <a:pPr marL="0" indent="0">
              <a:buNone/>
            </a:pPr>
            <a:r>
              <a:rPr lang="en-US" altLang="en-US" dirty="0" smtClean="0"/>
              <a:t>a </a:t>
            </a:r>
            <a:r>
              <a:rPr lang="en-US" altLang="en-US" b="1" dirty="0"/>
              <a:t>is</a:t>
            </a:r>
            <a:r>
              <a:rPr lang="en-US" altLang="en-US" dirty="0"/>
              <a:t> Account (Customer())</a:t>
            </a:r>
            <a:br>
              <a:rPr lang="en-US" altLang="en-US" dirty="0"/>
            </a:br>
            <a:r>
              <a:rPr lang="en-US" altLang="en-US" dirty="0" err="1" smtClean="0"/>
              <a:t>StandardIO.put</a:t>
            </a:r>
            <a:r>
              <a:rPr lang="en-US" altLang="en-US" dirty="0" smtClean="0"/>
              <a:t> (</a:t>
            </a:r>
            <a:r>
              <a:rPr lang="en-US" altLang="en-US" u="sng" dirty="0" smtClean="0">
                <a:hlinkClick r:id="rId2"/>
              </a:rPr>
              <a:t>a.customer.name</a:t>
            </a:r>
            <a:r>
              <a:rPr lang="en-US" altLang="en-US" u="sng" dirty="0" smtClean="0"/>
              <a:t>)</a:t>
            </a:r>
            <a:r>
              <a:rPr lang="en-US" altLang="en-US" dirty="0" smtClean="0"/>
              <a:t> </a:t>
            </a:r>
            <a:r>
              <a:rPr lang="en-US" altLang="en-US" dirty="0"/>
              <a:t>// OK</a:t>
            </a:r>
            <a:br>
              <a:rPr lang="en-US" altLang="en-US" dirty="0"/>
            </a:br>
            <a:r>
              <a:rPr lang="en-US" altLang="en-US" b="1" dirty="0" smtClean="0"/>
              <a:t>unit</a:t>
            </a:r>
            <a:r>
              <a:rPr lang="en-US" altLang="en-US" dirty="0" smtClean="0"/>
              <a:t> </a:t>
            </a:r>
            <a:r>
              <a:rPr lang="en-US" altLang="en-US" dirty="0"/>
              <a:t>Account</a:t>
            </a:r>
            <a:br>
              <a:rPr lang="en-US" altLang="en-US" dirty="0"/>
            </a:br>
            <a:r>
              <a:rPr lang="en-US" altLang="en-US" dirty="0" smtClean="0"/>
              <a:t>	customer: Customer</a:t>
            </a:r>
            <a:r>
              <a:rPr lang="en-US" altLang="en-US" dirty="0"/>
              <a:t/>
            </a:r>
            <a:br>
              <a:rPr lang="en-US" altLang="en-US" dirty="0"/>
            </a:br>
            <a:r>
              <a:rPr lang="en-US" altLang="en-US" dirty="0" smtClean="0"/>
              <a:t>	</a:t>
            </a:r>
            <a:r>
              <a:rPr lang="en-US" altLang="en-US" b="1" dirty="0" err="1" smtClean="0"/>
              <a:t>init</a:t>
            </a:r>
            <a:r>
              <a:rPr lang="en-US" altLang="en-US" dirty="0" smtClean="0"/>
              <a:t> </a:t>
            </a:r>
            <a:r>
              <a:rPr lang="en-US" altLang="en-US" dirty="0"/>
              <a:t>(aCustomer: </a:t>
            </a:r>
            <a:r>
              <a:rPr lang="en-US" altLang="en-US" b="1" dirty="0"/>
              <a:t>like</a:t>
            </a:r>
            <a:r>
              <a:rPr lang="en-US" altLang="en-US" dirty="0"/>
              <a:t> customer) </a:t>
            </a:r>
            <a:r>
              <a:rPr lang="en-US" altLang="en-US" b="1" dirty="0"/>
              <a:t>is</a:t>
            </a:r>
            <a:r>
              <a:rPr lang="en-US" altLang="en-US" dirty="0"/>
              <a:t/>
            </a:r>
            <a:br>
              <a:rPr lang="en-US" altLang="en-US" dirty="0"/>
            </a:br>
            <a:r>
              <a:rPr lang="en-US" altLang="en-US" dirty="0" smtClean="0"/>
              <a:t>		</a:t>
            </a:r>
            <a:r>
              <a:rPr lang="en-US" altLang="en-US" dirty="0" err="1" smtClean="0"/>
              <a:t>StandardIO.put</a:t>
            </a:r>
            <a:r>
              <a:rPr lang="en-US" altLang="en-US" dirty="0" smtClean="0"/>
              <a:t> (</a:t>
            </a:r>
            <a:r>
              <a:rPr lang="en-US" altLang="en-US" u="sng" dirty="0" smtClean="0">
                <a:hlinkClick r:id="rId3"/>
              </a:rPr>
              <a:t>customer.name</a:t>
            </a:r>
            <a:r>
              <a:rPr lang="en-US" altLang="en-US" u="sng" dirty="0" smtClean="0"/>
              <a:t>)</a:t>
            </a:r>
            <a:r>
              <a:rPr lang="en-US" altLang="en-US" dirty="0" smtClean="0"/>
              <a:t> </a:t>
            </a:r>
            <a:r>
              <a:rPr lang="en-US" altLang="en-US" dirty="0"/>
              <a:t>/* </a:t>
            </a:r>
            <a:r>
              <a:rPr lang="en-US" altLang="en-US" dirty="0" smtClean="0"/>
              <a:t>			Compile </a:t>
            </a:r>
            <a:r>
              <a:rPr lang="en-US" altLang="en-US" dirty="0"/>
              <a:t>time error*/</a:t>
            </a:r>
            <a:br>
              <a:rPr lang="en-US" altLang="en-US" dirty="0"/>
            </a:br>
            <a:r>
              <a:rPr lang="en-US" altLang="en-US" dirty="0" smtClean="0"/>
              <a:t>	</a:t>
            </a:r>
            <a:r>
              <a:rPr lang="en-US" altLang="en-US" b="1" dirty="0" smtClean="0"/>
              <a:t>end</a:t>
            </a:r>
            <a:r>
              <a:rPr lang="en-US" altLang="en-US" dirty="0"/>
              <a:t/>
            </a:r>
            <a:br>
              <a:rPr lang="en-US" altLang="en-US" dirty="0"/>
            </a:br>
            <a:r>
              <a:rPr lang="en-US" altLang="en-US" dirty="0" smtClean="0"/>
              <a:t>	foo </a:t>
            </a:r>
            <a:r>
              <a:rPr lang="en-US" altLang="en-US" b="1" dirty="0"/>
              <a:t>is</a:t>
            </a:r>
            <a:r>
              <a:rPr lang="en-US" altLang="en-US" dirty="0"/>
              <a:t/>
            </a:r>
            <a:br>
              <a:rPr lang="en-US" altLang="en-US" dirty="0"/>
            </a:br>
            <a:r>
              <a:rPr lang="en-US" altLang="en-US" dirty="0" smtClean="0"/>
              <a:t>		</a:t>
            </a:r>
            <a:r>
              <a:rPr lang="en-US" altLang="en-US" dirty="0" err="1" smtClean="0"/>
              <a:t>StandardIO.print</a:t>
            </a:r>
            <a:r>
              <a:rPr lang="en-US" altLang="en-US" dirty="0" smtClean="0"/>
              <a:t> (</a:t>
            </a:r>
            <a:r>
              <a:rPr lang="en-US" altLang="en-US" u="sng" dirty="0" smtClean="0">
                <a:hlinkClick r:id="rId3"/>
              </a:rPr>
              <a:t>customer.name</a:t>
            </a:r>
            <a:r>
              <a:rPr lang="en-US" altLang="en-US" u="sng" dirty="0" smtClean="0"/>
              <a:t>)</a:t>
            </a:r>
            <a:r>
              <a:rPr lang="en-US" altLang="en-US" dirty="0" smtClean="0"/>
              <a:t> </a:t>
            </a:r>
            <a:r>
              <a:rPr lang="en-US" altLang="en-US" dirty="0"/>
              <a:t>// OK!</a:t>
            </a:r>
            <a:br>
              <a:rPr lang="en-US" altLang="en-US" dirty="0"/>
            </a:br>
            <a:r>
              <a:rPr lang="en-US" altLang="en-US" dirty="0" smtClean="0"/>
              <a:t>	</a:t>
            </a:r>
            <a:r>
              <a:rPr lang="en-US" altLang="en-US" b="1" dirty="0" smtClean="0"/>
              <a:t>end</a:t>
            </a:r>
            <a:r>
              <a:rPr lang="en-US" altLang="en-US" dirty="0"/>
              <a:t/>
            </a:r>
            <a:br>
              <a:rPr lang="en-US" altLang="en-US" dirty="0"/>
            </a:br>
            <a:r>
              <a:rPr lang="en-US" altLang="en-US" b="1" dirty="0"/>
              <a:t>end</a:t>
            </a:r>
            <a:r>
              <a:rPr lang="en-US" altLang="en-US" dirty="0"/>
              <a:t/>
            </a:r>
            <a:br>
              <a:rPr lang="en-US" altLang="en-US" dirty="0"/>
            </a:br>
            <a:r>
              <a:rPr lang="en-US" altLang="en-US" dirty="0" smtClean="0"/>
              <a:t>/*Objects of type Account are valid if and only is the customer attribute was initialized.*/</a:t>
            </a:r>
            <a:endParaRPr lang="en-US" dirty="0"/>
          </a:p>
        </p:txBody>
      </p:sp>
      <p:sp>
        <p:nvSpPr>
          <p:cNvPr id="4" name="Title 2"/>
          <p:cNvSpPr>
            <a:spLocks noGrp="1"/>
          </p:cNvSpPr>
          <p:nvPr>
            <p:ph type="title"/>
          </p:nvPr>
        </p:nvSpPr>
        <p:spPr>
          <a:xfrm>
            <a:off x="0" y="-121896"/>
            <a:ext cx="9144000" cy="561104"/>
          </a:xfrm>
        </p:spPr>
        <p:txBody>
          <a:bodyPr/>
          <a:lstStyle/>
          <a:p>
            <a:r>
              <a:rPr lang="en-US" altLang="en-US" dirty="0" smtClean="0">
                <a:solidFill>
                  <a:schemeClr val="tx1"/>
                </a:solidFill>
              </a:rPr>
              <a:t>2 kinds </a:t>
            </a:r>
            <a:r>
              <a:rPr lang="en-US" altLang="en-US" dirty="0">
                <a:solidFill>
                  <a:schemeClr val="tx1"/>
                </a:solidFill>
              </a:rPr>
              <a:t>of unit attributes</a:t>
            </a:r>
            <a:r>
              <a:rPr lang="en-US" altLang="en-US" dirty="0" smtClean="0">
                <a:solidFill>
                  <a:schemeClr val="tx1"/>
                </a:solidFill>
              </a:rPr>
              <a:t>. Example.</a:t>
            </a:r>
            <a:endParaRPr lang="en-US" altLang="en-US" dirty="0">
              <a:solidFill>
                <a:schemeClr val="tx1"/>
              </a:solidFill>
            </a:endParaRPr>
          </a:p>
        </p:txBody>
      </p:sp>
    </p:spTree>
    <p:extLst>
      <p:ext uri="{BB962C8B-B14F-4D97-AF65-F5344CB8AC3E}">
        <p14:creationId xmlns:p14="http://schemas.microsoft.com/office/powerpoint/2010/main" val="3120213763"/>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73336"/>
            <a:ext cx="9144000" cy="6228678"/>
          </a:xfrm>
        </p:spPr>
        <p:txBody>
          <a:bodyPr/>
          <a:lstStyle/>
          <a:p>
            <a:r>
              <a:rPr lang="en-US" sz="2400" dirty="0" smtClean="0"/>
              <a:t>Suggested approach is to support 3 types of assertions: preconditions, </a:t>
            </a:r>
            <a:r>
              <a:rPr lang="en-US" sz="2400" dirty="0" err="1" smtClean="0"/>
              <a:t>postconditions</a:t>
            </a:r>
            <a:r>
              <a:rPr lang="en-US" sz="2400" dirty="0" smtClean="0"/>
              <a:t> and unit invariants. Loops are out of scope for now as practice shows that programmers nearly ignore loop-related assertions. We may consider support assertion check with in the body of any routine, then we may use assert or check keyword</a:t>
            </a:r>
          </a:p>
          <a:p>
            <a:r>
              <a:rPr lang="en-US" sz="2400" dirty="0" smtClean="0"/>
              <a:t>Assertion is a optionally labeled with the identifier valid Boolean expression</a:t>
            </a:r>
          </a:p>
          <a:p>
            <a:r>
              <a:rPr lang="en-US" sz="2400" dirty="0" smtClean="0"/>
              <a:t>Precondition: set of assertions which must be all True at routine entrance started with keyword require</a:t>
            </a:r>
          </a:p>
          <a:p>
            <a:r>
              <a:rPr lang="en-US" sz="2400" dirty="0" err="1" smtClean="0"/>
              <a:t>Postcondition</a:t>
            </a:r>
            <a:r>
              <a:rPr lang="en-US" sz="2400" dirty="0"/>
              <a:t>: set of assertions which must be all True </a:t>
            </a:r>
            <a:r>
              <a:rPr lang="en-US" sz="2400" dirty="0" smtClean="0"/>
              <a:t>at routine exit started with keyword ensure.</a:t>
            </a:r>
            <a:endParaRPr lang="en-US" sz="2400" dirty="0"/>
          </a:p>
          <a:p>
            <a:r>
              <a:rPr lang="en-US" sz="2400" dirty="0" smtClean="0"/>
              <a:t>unit invariant: </a:t>
            </a:r>
            <a:r>
              <a:rPr lang="en-US" sz="2400" dirty="0"/>
              <a:t>set of assertions which must be all True to </a:t>
            </a:r>
            <a:r>
              <a:rPr lang="en-US" sz="2400" dirty="0" smtClean="0"/>
              <a:t>any unit routine entrance and exit</a:t>
            </a:r>
            <a:r>
              <a:rPr lang="en-US" sz="2400" dirty="0"/>
              <a:t>. </a:t>
            </a:r>
            <a:r>
              <a:rPr lang="en-US" sz="2400" dirty="0" smtClean="0"/>
              <a:t>Invariant </a:t>
            </a:r>
            <a:r>
              <a:rPr lang="en-US" sz="2400" dirty="0"/>
              <a:t>is the key </a:t>
            </a:r>
            <a:r>
              <a:rPr lang="en-US" sz="2400" dirty="0" smtClean="0"/>
              <a:t>word.</a:t>
            </a:r>
            <a:endParaRPr lang="en-US" sz="2400" dirty="0"/>
          </a:p>
        </p:txBody>
      </p:sp>
      <p:sp>
        <p:nvSpPr>
          <p:cNvPr id="3" name="Title 2"/>
          <p:cNvSpPr>
            <a:spLocks noGrp="1"/>
          </p:cNvSpPr>
          <p:nvPr>
            <p:ph type="title"/>
          </p:nvPr>
        </p:nvSpPr>
        <p:spPr/>
        <p:txBody>
          <a:bodyPr/>
          <a:lstStyle/>
          <a:p>
            <a:r>
              <a:rPr lang="en-US" dirty="0" smtClean="0">
                <a:solidFill>
                  <a:schemeClr val="tx1"/>
                </a:solidFill>
              </a:rPr>
              <a:t>Assertions (I)</a:t>
            </a:r>
            <a:endParaRPr lang="en-US" dirty="0">
              <a:solidFill>
                <a:schemeClr val="tx1"/>
              </a:solidFill>
            </a:endParaRPr>
          </a:p>
        </p:txBody>
      </p:sp>
    </p:spTree>
    <p:extLst>
      <p:ext uri="{BB962C8B-B14F-4D97-AF65-F5344CB8AC3E}">
        <p14:creationId xmlns:p14="http://schemas.microsoft.com/office/powerpoint/2010/main" val="1670272085"/>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258176"/>
            <a:ext cx="8961120" cy="6599824"/>
          </a:xfrm>
        </p:spPr>
        <p:txBody>
          <a:bodyPr>
            <a:normAutofit lnSpcReduction="10000"/>
          </a:bodyPr>
          <a:lstStyle/>
          <a:p>
            <a:pPr marL="0" indent="0">
              <a:buNone/>
            </a:pPr>
            <a:r>
              <a:rPr lang="en-US" sz="2800" b="1" dirty="0" smtClean="0"/>
              <a:t>unit</a:t>
            </a:r>
            <a:r>
              <a:rPr lang="en-US" sz="2800" dirty="0" smtClean="0"/>
              <a:t> Stack [G] // Interface of unit Stack</a:t>
            </a:r>
          </a:p>
          <a:p>
            <a:pPr marL="0" indent="0">
              <a:buNone/>
            </a:pPr>
            <a:r>
              <a:rPr lang="en-US" sz="2800" dirty="0"/>
              <a:t>	</a:t>
            </a:r>
            <a:r>
              <a:rPr lang="en-US" sz="2800" dirty="0" smtClean="0"/>
              <a:t>push (e: G)</a:t>
            </a:r>
          </a:p>
          <a:p>
            <a:pPr marL="0" indent="0">
              <a:buNone/>
            </a:pPr>
            <a:r>
              <a:rPr lang="en-US" sz="2800" dirty="0"/>
              <a:t>	</a:t>
            </a:r>
            <a:r>
              <a:rPr lang="en-US" sz="2800" dirty="0" smtClean="0"/>
              <a:t>	</a:t>
            </a:r>
            <a:r>
              <a:rPr lang="en-US" sz="2800" b="1" dirty="0" smtClean="0"/>
              <a:t>ensure</a:t>
            </a:r>
          </a:p>
          <a:p>
            <a:pPr marL="0" indent="0">
              <a:buNone/>
            </a:pPr>
            <a:r>
              <a:rPr lang="en-US" sz="2800" dirty="0"/>
              <a:t>	</a:t>
            </a:r>
            <a:r>
              <a:rPr lang="en-US" sz="2800" dirty="0" smtClean="0"/>
              <a:t>		count = </a:t>
            </a:r>
            <a:r>
              <a:rPr lang="en-US" sz="2800" b="1" dirty="0" smtClean="0"/>
              <a:t>old</a:t>
            </a:r>
            <a:r>
              <a:rPr lang="en-US" sz="2800" dirty="0" smtClean="0"/>
              <a:t> count + </a:t>
            </a:r>
            <a:r>
              <a:rPr lang="en-US" sz="2800" dirty="0"/>
              <a:t>1 // </a:t>
            </a:r>
            <a:r>
              <a:rPr lang="en-US" sz="2800" dirty="0" smtClean="0"/>
              <a:t>Push done</a:t>
            </a:r>
          </a:p>
          <a:p>
            <a:pPr marL="0" indent="0">
              <a:buNone/>
            </a:pPr>
            <a:r>
              <a:rPr lang="en-US" sz="2800" dirty="0"/>
              <a:t>	</a:t>
            </a:r>
            <a:r>
              <a:rPr lang="en-US" sz="2800" dirty="0" smtClean="0"/>
              <a:t>pop: G</a:t>
            </a:r>
          </a:p>
          <a:p>
            <a:pPr marL="0" indent="0">
              <a:buNone/>
            </a:pPr>
            <a:r>
              <a:rPr lang="en-US" sz="2800" dirty="0" smtClean="0"/>
              <a:t>		</a:t>
            </a:r>
            <a:r>
              <a:rPr lang="en-US" sz="2800" b="1" dirty="0" smtClean="0"/>
              <a:t>require</a:t>
            </a:r>
          </a:p>
          <a:p>
            <a:pPr marL="0" indent="0">
              <a:buNone/>
            </a:pPr>
            <a:r>
              <a:rPr lang="en-US" sz="2800" dirty="0"/>
              <a:t>	</a:t>
            </a:r>
            <a:r>
              <a:rPr lang="en-US" sz="2800" dirty="0" smtClean="0"/>
              <a:t>		count &gt; </a:t>
            </a:r>
            <a:r>
              <a:rPr lang="en-US" sz="2800" dirty="0"/>
              <a:t>0 // </a:t>
            </a:r>
            <a:r>
              <a:rPr lang="en-US" sz="2800" dirty="0" smtClean="0"/>
              <a:t>stack </a:t>
            </a:r>
            <a:r>
              <a:rPr lang="en-US" sz="2800" dirty="0"/>
              <a:t>not </a:t>
            </a:r>
            <a:r>
              <a:rPr lang="en-US" sz="2800" dirty="0" smtClean="0"/>
              <a:t>empty</a:t>
            </a:r>
          </a:p>
          <a:p>
            <a:pPr marL="0" indent="0">
              <a:buNone/>
            </a:pPr>
            <a:r>
              <a:rPr lang="en-US" sz="2800" dirty="0"/>
              <a:t>	</a:t>
            </a:r>
            <a:r>
              <a:rPr lang="en-US" sz="2800" dirty="0" smtClean="0"/>
              <a:t>	</a:t>
            </a:r>
            <a:r>
              <a:rPr lang="en-US" sz="2800" b="1" dirty="0" smtClean="0"/>
              <a:t>ensure</a:t>
            </a:r>
            <a:r>
              <a:rPr lang="en-US" sz="2800" dirty="0" smtClean="0"/>
              <a:t> </a:t>
            </a:r>
          </a:p>
          <a:p>
            <a:pPr marL="0" indent="0">
              <a:buNone/>
            </a:pPr>
            <a:r>
              <a:rPr lang="en-US" sz="2800" dirty="0"/>
              <a:t>	</a:t>
            </a:r>
            <a:r>
              <a:rPr lang="en-US" sz="2800" dirty="0" smtClean="0"/>
              <a:t>		count = </a:t>
            </a:r>
            <a:r>
              <a:rPr lang="en-US" sz="2800" b="1" dirty="0" smtClean="0"/>
              <a:t>old</a:t>
            </a:r>
            <a:r>
              <a:rPr lang="en-US" sz="2800" dirty="0" smtClean="0"/>
              <a:t> count </a:t>
            </a:r>
            <a:r>
              <a:rPr lang="en-US" sz="2800" dirty="0"/>
              <a:t>– 1 // </a:t>
            </a:r>
            <a:r>
              <a:rPr lang="en-US" sz="2800" dirty="0" smtClean="0"/>
              <a:t>pop done</a:t>
            </a:r>
          </a:p>
          <a:p>
            <a:pPr marL="0" indent="0">
              <a:buNone/>
            </a:pPr>
            <a:r>
              <a:rPr lang="en-US" sz="2800" dirty="0"/>
              <a:t>	</a:t>
            </a:r>
            <a:r>
              <a:rPr lang="en-US" sz="2800" dirty="0" smtClean="0"/>
              <a:t>count: Integer</a:t>
            </a:r>
          </a:p>
          <a:p>
            <a:pPr marL="0" indent="0">
              <a:buNone/>
            </a:pPr>
            <a:r>
              <a:rPr lang="en-US" sz="2800" b="1" dirty="0"/>
              <a:t>i</a:t>
            </a:r>
            <a:r>
              <a:rPr lang="en-US" sz="2800" b="1" dirty="0" smtClean="0"/>
              <a:t>nvariant</a:t>
            </a:r>
          </a:p>
          <a:p>
            <a:pPr marL="0" indent="0">
              <a:buNone/>
            </a:pPr>
            <a:r>
              <a:rPr lang="en-US" sz="2800" dirty="0" smtClean="0"/>
              <a:t>	count &gt;= 0</a:t>
            </a:r>
            <a:r>
              <a:rPr lang="en-US" sz="2800" dirty="0"/>
              <a:t>	 // </a:t>
            </a:r>
            <a:r>
              <a:rPr lang="en-US" sz="2800" dirty="0" smtClean="0"/>
              <a:t>Consistent stack</a:t>
            </a:r>
          </a:p>
          <a:p>
            <a:pPr marL="0" indent="0">
              <a:buNone/>
            </a:pPr>
            <a:r>
              <a:rPr lang="en-US" sz="2800" b="1" dirty="0" smtClean="0"/>
              <a:t>end</a:t>
            </a:r>
            <a:r>
              <a:rPr lang="en-US" sz="2800" dirty="0" smtClean="0"/>
              <a:t> // Stack</a:t>
            </a:r>
            <a:endParaRPr lang="en-US" sz="2800" dirty="0"/>
          </a:p>
        </p:txBody>
      </p:sp>
      <p:sp>
        <p:nvSpPr>
          <p:cNvPr id="3" name="Title 2"/>
          <p:cNvSpPr>
            <a:spLocks noGrp="1"/>
          </p:cNvSpPr>
          <p:nvPr>
            <p:ph type="title"/>
          </p:nvPr>
        </p:nvSpPr>
        <p:spPr>
          <a:xfrm>
            <a:off x="187200" y="-100380"/>
            <a:ext cx="8229600" cy="561104"/>
          </a:xfrm>
        </p:spPr>
        <p:txBody>
          <a:bodyPr/>
          <a:lstStyle/>
          <a:p>
            <a:r>
              <a:rPr lang="en-US" dirty="0" smtClean="0">
                <a:solidFill>
                  <a:schemeClr val="tx1"/>
                </a:solidFill>
              </a:rPr>
              <a:t>Assertions (II)</a:t>
            </a:r>
            <a:endParaRPr lang="en-US" dirty="0">
              <a:solidFill>
                <a:schemeClr val="tx1"/>
              </a:solidFill>
            </a:endParaRPr>
          </a:p>
        </p:txBody>
      </p:sp>
    </p:spTree>
    <p:extLst>
      <p:ext uri="{BB962C8B-B14F-4D97-AF65-F5344CB8AC3E}">
        <p14:creationId xmlns:p14="http://schemas.microsoft.com/office/powerpoint/2010/main" val="12232158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534046508"/>
              </p:ext>
            </p:extLst>
          </p:nvPr>
        </p:nvGraphicFramePr>
        <p:xfrm>
          <a:off x="76201" y="533400"/>
          <a:ext cx="8991600" cy="6423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457200" y="-16933"/>
            <a:ext cx="7000875"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Inside units - definitions</a:t>
            </a:r>
            <a:endParaRPr lang="en-US" sz="3600" b="1" dirty="0">
              <a:solidFill>
                <a:srgbClr val="CC6600"/>
              </a:solidFill>
              <a:latin typeface="Comic Sans MS" pitchFamily="66" charset="0"/>
              <a:ea typeface="+mj-ea"/>
              <a:cs typeface="+mj-cs"/>
            </a:endParaRPr>
          </a:p>
        </p:txBody>
      </p:sp>
    </p:spTree>
    <p:extLst>
      <p:ext uri="{BB962C8B-B14F-4D97-AF65-F5344CB8AC3E}">
        <p14:creationId xmlns:p14="http://schemas.microsoft.com/office/powerpoint/2010/main" val="1298101647"/>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061" y="516368"/>
            <a:ext cx="8961120" cy="6185646"/>
          </a:xfrm>
        </p:spPr>
        <p:txBody>
          <a:bodyPr>
            <a:normAutofit lnSpcReduction="10000"/>
          </a:bodyPr>
          <a:lstStyle/>
          <a:p>
            <a:r>
              <a:rPr lang="en-US" dirty="0" smtClean="0"/>
              <a:t>When we override some routine its precondition will be OR-</a:t>
            </a:r>
            <a:r>
              <a:rPr lang="en-US" dirty="0" err="1" smtClean="0"/>
              <a:t>ed</a:t>
            </a:r>
            <a:r>
              <a:rPr lang="en-US" dirty="0" smtClean="0"/>
              <a:t> with preconditions of all overridden versions. While for the </a:t>
            </a:r>
            <a:r>
              <a:rPr lang="en-US" dirty="0" err="1" smtClean="0"/>
              <a:t>postcondition</a:t>
            </a:r>
            <a:r>
              <a:rPr lang="en-US" dirty="0" smtClean="0"/>
              <a:t> AND is applied</a:t>
            </a:r>
          </a:p>
          <a:p>
            <a:r>
              <a:rPr lang="en-US" dirty="0" smtClean="0"/>
              <a:t>For the purpose of clarity it is better to keep “require else” and “ensure then” while overriding</a:t>
            </a:r>
          </a:p>
          <a:p>
            <a:pPr marL="0" indent="0">
              <a:buNone/>
            </a:pPr>
            <a:r>
              <a:rPr lang="en-US" sz="2800" b="1" dirty="0" smtClean="0"/>
              <a:t>unit</a:t>
            </a:r>
            <a:r>
              <a:rPr lang="en-US" sz="2800" dirty="0" smtClean="0"/>
              <a:t> </a:t>
            </a:r>
            <a:r>
              <a:rPr lang="en-US" sz="2800" dirty="0" err="1" smtClean="0"/>
              <a:t>MyStack</a:t>
            </a:r>
            <a:r>
              <a:rPr lang="en-US" sz="2800" dirty="0" smtClean="0"/>
              <a:t> </a:t>
            </a:r>
            <a:r>
              <a:rPr lang="en-US" sz="2800" dirty="0"/>
              <a:t>[G] </a:t>
            </a:r>
            <a:r>
              <a:rPr lang="en-US" sz="2800" b="1" dirty="0" smtClean="0"/>
              <a:t>inherit</a:t>
            </a:r>
            <a:r>
              <a:rPr lang="en-US" sz="2800" dirty="0" smtClean="0"/>
              <a:t> Stack [G]</a:t>
            </a:r>
            <a:endParaRPr lang="en-US" sz="2800" dirty="0"/>
          </a:p>
          <a:p>
            <a:pPr marL="0" indent="0">
              <a:buNone/>
            </a:pPr>
            <a:r>
              <a:rPr lang="en-US" sz="2800" dirty="0"/>
              <a:t>	</a:t>
            </a:r>
            <a:r>
              <a:rPr lang="en-US" sz="2800" b="1" dirty="0" smtClean="0"/>
              <a:t>override</a:t>
            </a:r>
            <a:r>
              <a:rPr lang="en-US" sz="2800" dirty="0" smtClean="0"/>
              <a:t> push </a:t>
            </a:r>
            <a:r>
              <a:rPr lang="en-US" sz="2800" dirty="0"/>
              <a:t>(e: G)</a:t>
            </a:r>
          </a:p>
          <a:p>
            <a:pPr marL="0" indent="0">
              <a:buNone/>
            </a:pPr>
            <a:r>
              <a:rPr lang="en-US" sz="2800" dirty="0"/>
              <a:t>		</a:t>
            </a:r>
            <a:r>
              <a:rPr lang="en-US" sz="2800" b="1" dirty="0" smtClean="0"/>
              <a:t>ensure then </a:t>
            </a:r>
            <a:r>
              <a:rPr lang="en-US" sz="2800" b="1" dirty="0"/>
              <a:t>	</a:t>
            </a:r>
            <a:r>
              <a:rPr lang="en-US" sz="2800" b="1" dirty="0" smtClean="0"/>
              <a:t>							</a:t>
            </a:r>
            <a:r>
              <a:rPr lang="en-US" sz="2800" dirty="0" smtClean="0"/>
              <a:t>some_boolean_expresssion_1</a:t>
            </a:r>
            <a:endParaRPr lang="en-US" sz="2800" b="1" dirty="0"/>
          </a:p>
          <a:p>
            <a:pPr marL="0" indent="0">
              <a:buNone/>
            </a:pPr>
            <a:r>
              <a:rPr lang="en-US" sz="2800" b="1" dirty="0" smtClean="0"/>
              <a:t>invariant</a:t>
            </a:r>
            <a:endParaRPr lang="en-US" sz="2800" b="1" dirty="0"/>
          </a:p>
          <a:p>
            <a:pPr marL="0" indent="0">
              <a:buNone/>
            </a:pPr>
            <a:r>
              <a:rPr lang="en-US" sz="2800" dirty="0"/>
              <a:t>	 </a:t>
            </a:r>
            <a:r>
              <a:rPr lang="en-US" sz="2800" dirty="0" smtClean="0"/>
              <a:t>some_boolean_expresssion_2</a:t>
            </a:r>
            <a:endParaRPr lang="en-US" sz="2800" dirty="0"/>
          </a:p>
          <a:p>
            <a:pPr marL="0" indent="0">
              <a:buNone/>
            </a:pPr>
            <a:r>
              <a:rPr lang="en-US" sz="2800" b="1" dirty="0"/>
              <a:t>end</a:t>
            </a:r>
            <a:r>
              <a:rPr lang="en-US" sz="2800" dirty="0"/>
              <a:t> </a:t>
            </a:r>
            <a:r>
              <a:rPr lang="en-US" sz="2800" dirty="0" smtClean="0"/>
              <a:t>// </a:t>
            </a:r>
            <a:r>
              <a:rPr lang="en-US" sz="2800" dirty="0" err="1" smtClean="0"/>
              <a:t>MyStack</a:t>
            </a:r>
            <a:endParaRPr lang="en-US" sz="2800" dirty="0"/>
          </a:p>
          <a:p>
            <a:pPr marL="0" indent="0">
              <a:buNone/>
            </a:pPr>
            <a:endParaRPr lang="en-US" dirty="0"/>
          </a:p>
        </p:txBody>
      </p:sp>
      <p:sp>
        <p:nvSpPr>
          <p:cNvPr id="3" name="Title 2"/>
          <p:cNvSpPr>
            <a:spLocks noGrp="1"/>
          </p:cNvSpPr>
          <p:nvPr>
            <p:ph type="title"/>
          </p:nvPr>
        </p:nvSpPr>
        <p:spPr/>
        <p:txBody>
          <a:bodyPr/>
          <a:lstStyle/>
          <a:p>
            <a:r>
              <a:rPr lang="en-US" dirty="0" smtClean="0">
                <a:solidFill>
                  <a:schemeClr val="tx1"/>
                </a:solidFill>
              </a:rPr>
              <a:t>Assertions (III): inheritance</a:t>
            </a:r>
            <a:endParaRPr lang="en-US" dirty="0">
              <a:solidFill>
                <a:schemeClr val="tx1"/>
              </a:solidFill>
            </a:endParaRPr>
          </a:p>
        </p:txBody>
      </p:sp>
    </p:spTree>
    <p:extLst>
      <p:ext uri="{BB962C8B-B14F-4D97-AF65-F5344CB8AC3E}">
        <p14:creationId xmlns:p14="http://schemas.microsoft.com/office/powerpoint/2010/main" val="2614460630"/>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62578"/>
            <a:ext cx="8928847" cy="6395422"/>
          </a:xfrm>
        </p:spPr>
        <p:txBody>
          <a:bodyPr/>
          <a:lstStyle/>
          <a:p>
            <a:pPr marL="0" indent="0">
              <a:buNone/>
            </a:pPr>
            <a:r>
              <a:rPr lang="en-US" sz="2000" dirty="0" smtClean="0"/>
              <a:t>One may ask why do we need constant objects while we have </a:t>
            </a:r>
            <a:r>
              <a:rPr lang="en-US" sz="2000" dirty="0" err="1" smtClean="0"/>
              <a:t>const</a:t>
            </a:r>
            <a:r>
              <a:rPr lang="en-US" sz="2000" dirty="0" smtClean="0"/>
              <a:t> attributes? </a:t>
            </a:r>
            <a:r>
              <a:rPr lang="en-US" sz="2000" dirty="0" err="1" smtClean="0"/>
              <a:t>Const</a:t>
            </a:r>
            <a:r>
              <a:rPr lang="en-US" sz="2000" dirty="0" smtClean="0"/>
              <a:t> attribute is part of the unit object while constant object is not. Let’s consider example with modelling days of the week.</a:t>
            </a:r>
          </a:p>
          <a:p>
            <a:pPr marL="0" indent="0">
              <a:buNone/>
            </a:pPr>
            <a:r>
              <a:rPr lang="en-US" altLang="en-US" sz="1200" b="1" dirty="0"/>
              <a:t>abstract unit </a:t>
            </a:r>
            <a:r>
              <a:rPr lang="en-US" altLang="en-US" sz="1200" dirty="0"/>
              <a:t>Day</a:t>
            </a:r>
          </a:p>
          <a:p>
            <a:pPr marL="0" indent="0">
              <a:buNone/>
            </a:pPr>
            <a:r>
              <a:rPr lang="en-US" altLang="en-US" sz="1200" dirty="0" smtClean="0"/>
              <a:t>	</a:t>
            </a:r>
            <a:r>
              <a:rPr lang="en-US" altLang="en-US" sz="1200" dirty="0" err="1" smtClean="0"/>
              <a:t>isWorkDay</a:t>
            </a:r>
            <a:r>
              <a:rPr lang="en-US" altLang="en-US" sz="1200" dirty="0"/>
              <a:t>: Boolean</a:t>
            </a:r>
            <a:r>
              <a:rPr lang="en-US" altLang="en-US" sz="1200" b="1" dirty="0"/>
              <a:t> is </a:t>
            </a:r>
            <a:r>
              <a:rPr lang="en-US" altLang="en-US" sz="1200" b="1" dirty="0" smtClean="0"/>
              <a:t>abstract</a:t>
            </a:r>
            <a:endParaRPr lang="en-US" altLang="en-US" sz="1200" dirty="0"/>
          </a:p>
          <a:p>
            <a:pPr marL="0" indent="0">
              <a:buNone/>
            </a:pPr>
            <a:r>
              <a:rPr lang="en-US" altLang="en-US" sz="1200" dirty="0" smtClean="0"/>
              <a:t>	</a:t>
            </a:r>
            <a:r>
              <a:rPr lang="en-US" altLang="en-US" sz="1200" dirty="0" err="1" smtClean="0"/>
              <a:t>isWeekEndDay</a:t>
            </a:r>
            <a:r>
              <a:rPr lang="en-US" altLang="en-US" sz="1200" dirty="0"/>
              <a:t>: Boolean </a:t>
            </a:r>
            <a:r>
              <a:rPr lang="en-US" altLang="en-US" sz="1200" b="1" dirty="0"/>
              <a:t>is </a:t>
            </a:r>
            <a:r>
              <a:rPr lang="en-US" altLang="en-US" sz="1200" b="1" dirty="0" smtClean="0"/>
              <a:t>abstract</a:t>
            </a:r>
            <a:endParaRPr lang="en-US" altLang="en-US" sz="1200" dirty="0"/>
          </a:p>
          <a:p>
            <a:pPr marL="0" indent="0">
              <a:buNone/>
            </a:pPr>
            <a:r>
              <a:rPr lang="en-US" altLang="en-US" sz="1200" b="1" dirty="0"/>
              <a:t>e</a:t>
            </a:r>
            <a:r>
              <a:rPr lang="en-US" altLang="en-US" sz="1200" b="1" dirty="0" smtClean="0"/>
              <a:t>nd //</a:t>
            </a:r>
            <a:r>
              <a:rPr lang="en-US" altLang="en-US" sz="1200" dirty="0" smtClean="0"/>
              <a:t> </a:t>
            </a:r>
            <a:r>
              <a:rPr lang="en-US" altLang="en-US" sz="1200" dirty="0"/>
              <a:t>Day</a:t>
            </a:r>
          </a:p>
          <a:p>
            <a:pPr marL="0" indent="0">
              <a:buNone/>
            </a:pPr>
            <a:r>
              <a:rPr lang="en-US" altLang="en-US" sz="1200" b="1" dirty="0"/>
              <a:t>unit</a:t>
            </a:r>
            <a:r>
              <a:rPr lang="en-US" altLang="en-US" sz="1200" dirty="0"/>
              <a:t> WorkDays </a:t>
            </a:r>
            <a:r>
              <a:rPr lang="en-US" altLang="en-US" sz="1200" b="1" dirty="0"/>
              <a:t>extend</a:t>
            </a:r>
            <a:r>
              <a:rPr lang="en-US" altLang="en-US" sz="1200" dirty="0"/>
              <a:t> Day</a:t>
            </a:r>
          </a:p>
          <a:p>
            <a:pPr marL="0" indent="0">
              <a:buNone/>
            </a:pPr>
            <a:r>
              <a:rPr lang="en-US" altLang="en-US" sz="1200" b="1" dirty="0" smtClean="0"/>
              <a:t>	</a:t>
            </a:r>
            <a:r>
              <a:rPr lang="en-US" altLang="en-US" sz="1200" b="1" dirty="0" err="1" smtClean="0"/>
              <a:t>const</a:t>
            </a:r>
            <a:r>
              <a:rPr lang="en-US" altLang="en-US" sz="1200" b="1" dirty="0" smtClean="0"/>
              <a:t> </a:t>
            </a:r>
            <a:r>
              <a:rPr lang="en-US" altLang="en-US" sz="1200" b="1" dirty="0"/>
              <a:t>is</a:t>
            </a:r>
            <a:r>
              <a:rPr lang="en-US" altLang="en-US" sz="1200" dirty="0"/>
              <a:t> Monday, Tuesday, Wednesday, Thursday, Friday </a:t>
            </a:r>
            <a:r>
              <a:rPr lang="en-US" altLang="en-US" sz="1200" b="1" dirty="0"/>
              <a:t>end</a:t>
            </a:r>
            <a:endParaRPr lang="en-US" altLang="en-US" sz="1200" dirty="0"/>
          </a:p>
          <a:p>
            <a:pPr marL="0" indent="0">
              <a:buNone/>
            </a:pPr>
            <a:r>
              <a:rPr lang="en-US" altLang="en-US" sz="1200" b="1" dirty="0" smtClean="0"/>
              <a:t>	override </a:t>
            </a:r>
            <a:r>
              <a:rPr lang="en-US" altLang="en-US" sz="1200" b="1" dirty="0" err="1" smtClean="0"/>
              <a:t>const</a:t>
            </a:r>
            <a:r>
              <a:rPr lang="en-US" altLang="en-US" sz="1200" b="1" dirty="0" smtClean="0"/>
              <a:t> </a:t>
            </a:r>
            <a:r>
              <a:rPr lang="en-US" altLang="en-US" sz="1200" dirty="0" err="1" smtClean="0"/>
              <a:t>isWorkDay</a:t>
            </a:r>
            <a:r>
              <a:rPr lang="en-US" altLang="en-US" sz="1200" b="1" dirty="0" smtClean="0"/>
              <a:t> </a:t>
            </a:r>
            <a:r>
              <a:rPr lang="en-US" altLang="en-US" sz="1200" b="1" dirty="0"/>
              <a:t>is True</a:t>
            </a:r>
            <a:endParaRPr lang="en-US" altLang="en-US" sz="1200" dirty="0"/>
          </a:p>
          <a:p>
            <a:pPr marL="0" indent="0">
              <a:buNone/>
            </a:pPr>
            <a:r>
              <a:rPr lang="en-US" altLang="en-US" sz="1200" b="1" dirty="0" smtClean="0"/>
              <a:t>	override </a:t>
            </a:r>
            <a:r>
              <a:rPr lang="en-US" altLang="en-US" sz="1200" b="1" dirty="0" err="1" smtClean="0"/>
              <a:t>const</a:t>
            </a:r>
            <a:r>
              <a:rPr lang="en-US" altLang="en-US" sz="1200" b="1" dirty="0" smtClean="0"/>
              <a:t> </a:t>
            </a:r>
            <a:r>
              <a:rPr lang="en-US" altLang="en-US" sz="1200" dirty="0" err="1" smtClean="0"/>
              <a:t>isWeekEndDay</a:t>
            </a:r>
            <a:r>
              <a:rPr lang="en-US" altLang="en-US" sz="1200" dirty="0" smtClean="0"/>
              <a:t> </a:t>
            </a:r>
            <a:r>
              <a:rPr lang="en-US" altLang="en-US" sz="1200" b="1" dirty="0"/>
              <a:t>is False</a:t>
            </a:r>
            <a:endParaRPr lang="en-US" altLang="en-US" sz="1200" dirty="0"/>
          </a:p>
          <a:p>
            <a:pPr marL="0" indent="0">
              <a:buNone/>
            </a:pPr>
            <a:r>
              <a:rPr lang="en-US" altLang="en-US" sz="1200" b="1" dirty="0"/>
              <a:t>end</a:t>
            </a:r>
            <a:r>
              <a:rPr lang="en-US" altLang="en-US" sz="1200" dirty="0"/>
              <a:t> </a:t>
            </a:r>
          </a:p>
          <a:p>
            <a:pPr marL="0" indent="0">
              <a:buNone/>
            </a:pPr>
            <a:r>
              <a:rPr lang="en-US" altLang="en-US" sz="1200" b="1" dirty="0"/>
              <a:t>unit</a:t>
            </a:r>
            <a:r>
              <a:rPr lang="en-US" altLang="en-US" sz="1200" dirty="0"/>
              <a:t> WeekEndDays </a:t>
            </a:r>
            <a:r>
              <a:rPr lang="en-US" altLang="en-US" sz="1200" b="1" dirty="0"/>
              <a:t>extend</a:t>
            </a:r>
            <a:r>
              <a:rPr lang="en-US" altLang="en-US" sz="1200" dirty="0"/>
              <a:t> Day</a:t>
            </a:r>
          </a:p>
          <a:p>
            <a:pPr marL="0" indent="0">
              <a:buNone/>
            </a:pPr>
            <a:r>
              <a:rPr lang="en-US" altLang="en-US" sz="1200" b="1" dirty="0"/>
              <a:t>	const is </a:t>
            </a:r>
            <a:r>
              <a:rPr lang="en-US" altLang="en-US" sz="1200" dirty="0"/>
              <a:t>Saturday, Sunday</a:t>
            </a:r>
            <a:r>
              <a:rPr lang="en-US" altLang="en-US" sz="1200" b="1" dirty="0"/>
              <a:t> end</a:t>
            </a:r>
            <a:endParaRPr lang="en-US" altLang="en-US" sz="1200" dirty="0"/>
          </a:p>
          <a:p>
            <a:pPr marL="0" indent="0">
              <a:buNone/>
            </a:pPr>
            <a:r>
              <a:rPr lang="en-US" altLang="en-US" sz="1200" b="1" dirty="0" smtClean="0"/>
              <a:t>	override </a:t>
            </a:r>
            <a:r>
              <a:rPr lang="en-US" altLang="en-US" sz="1200" b="1" dirty="0"/>
              <a:t>const</a:t>
            </a:r>
            <a:r>
              <a:rPr lang="en-US" altLang="en-US" sz="1200" dirty="0"/>
              <a:t> isWorkDay</a:t>
            </a:r>
            <a:r>
              <a:rPr lang="en-US" altLang="en-US" sz="1200" b="1" dirty="0"/>
              <a:t> is False</a:t>
            </a:r>
            <a:endParaRPr lang="en-US" altLang="en-US" sz="1200" dirty="0"/>
          </a:p>
          <a:p>
            <a:pPr marL="0" indent="0">
              <a:buNone/>
            </a:pPr>
            <a:r>
              <a:rPr lang="en-US" altLang="en-US" sz="1200" b="1" dirty="0" smtClean="0"/>
              <a:t>	override </a:t>
            </a:r>
            <a:r>
              <a:rPr lang="en-US" altLang="en-US" sz="1200" b="1" dirty="0"/>
              <a:t>const</a:t>
            </a:r>
            <a:r>
              <a:rPr lang="en-US" altLang="en-US" sz="1200" dirty="0"/>
              <a:t> isWeekEndDay </a:t>
            </a:r>
            <a:r>
              <a:rPr lang="en-US" altLang="en-US" sz="1200" b="1" dirty="0"/>
              <a:t>is True</a:t>
            </a:r>
            <a:endParaRPr lang="en-US" altLang="en-US" sz="1200" dirty="0"/>
          </a:p>
          <a:p>
            <a:pPr marL="0" indent="0">
              <a:buNone/>
            </a:pPr>
            <a:r>
              <a:rPr lang="en-US" altLang="en-US" sz="1200" b="1" dirty="0"/>
              <a:t>end</a:t>
            </a:r>
            <a:endParaRPr lang="en-US" altLang="en-US" sz="1200" dirty="0"/>
          </a:p>
          <a:p>
            <a:pPr marL="0" indent="0">
              <a:buNone/>
            </a:pPr>
            <a:r>
              <a:rPr lang="en-US" altLang="en-US" sz="1200" b="1" dirty="0"/>
              <a:t>unit</a:t>
            </a:r>
            <a:r>
              <a:rPr lang="en-US" altLang="en-US" sz="1200" dirty="0"/>
              <a:t> WeekDay </a:t>
            </a:r>
            <a:r>
              <a:rPr lang="en-US" altLang="en-US" sz="1200" b="1" dirty="0"/>
              <a:t>extend</a:t>
            </a:r>
            <a:r>
              <a:rPr lang="en-US" altLang="en-US" sz="1200" dirty="0"/>
              <a:t> Day</a:t>
            </a:r>
          </a:p>
          <a:p>
            <a:pPr marL="0" indent="0">
              <a:buNone/>
            </a:pPr>
            <a:r>
              <a:rPr lang="en-US" altLang="en-US" sz="1200" b="1" dirty="0" smtClean="0"/>
              <a:t>	</a:t>
            </a:r>
            <a:r>
              <a:rPr lang="en-US" altLang="en-US" sz="1200" b="1" dirty="0" err="1" smtClean="0"/>
              <a:t>const</a:t>
            </a:r>
            <a:r>
              <a:rPr lang="en-US" altLang="en-US" sz="1200" b="1" dirty="0" smtClean="0"/>
              <a:t> </a:t>
            </a:r>
            <a:r>
              <a:rPr lang="en-US" altLang="en-US" sz="1200" b="1" dirty="0"/>
              <a:t>use </a:t>
            </a:r>
            <a:r>
              <a:rPr lang="en-US" altLang="en-US" sz="1200" dirty="0"/>
              <a:t>WorkDays</a:t>
            </a:r>
            <a:r>
              <a:rPr lang="en-US" altLang="en-US" sz="1200" b="1" dirty="0"/>
              <a:t>, </a:t>
            </a:r>
            <a:r>
              <a:rPr lang="en-US" altLang="en-US" sz="1200" dirty="0"/>
              <a:t>WeekEndDays</a:t>
            </a:r>
            <a:r>
              <a:rPr lang="en-US" altLang="en-US" sz="1200" b="1" dirty="0"/>
              <a:t> is</a:t>
            </a:r>
            <a:r>
              <a:rPr lang="en-US" altLang="en-US" sz="1200" dirty="0"/>
              <a:t> </a:t>
            </a:r>
            <a:r>
              <a:rPr lang="en-US" altLang="en-US" sz="1200" b="1" dirty="0"/>
              <a:t>end</a:t>
            </a:r>
            <a:endParaRPr lang="en-US" altLang="en-US" sz="1200" dirty="0"/>
          </a:p>
          <a:p>
            <a:pPr marL="0" indent="0">
              <a:buNone/>
            </a:pPr>
            <a:r>
              <a:rPr lang="en-US" altLang="en-US" sz="1200" b="1" dirty="0" smtClean="0"/>
              <a:t>	override</a:t>
            </a:r>
            <a:r>
              <a:rPr lang="en-US" altLang="en-US" sz="1200" dirty="0" smtClean="0"/>
              <a:t> </a:t>
            </a:r>
            <a:r>
              <a:rPr lang="en-US" altLang="en-US" sz="1200" dirty="0"/>
              <a:t>isWorkDay: Boolean</a:t>
            </a:r>
            <a:r>
              <a:rPr lang="en-US" altLang="en-US" sz="1200" b="1" dirty="0"/>
              <a:t> is</a:t>
            </a:r>
            <a:endParaRPr lang="en-US" altLang="en-US" sz="1200" dirty="0"/>
          </a:p>
          <a:p>
            <a:pPr marL="0" indent="0">
              <a:buNone/>
            </a:pPr>
            <a:r>
              <a:rPr lang="en-US" altLang="en-US" sz="1200" b="1" dirty="0" smtClean="0"/>
              <a:t>	</a:t>
            </a:r>
            <a:r>
              <a:rPr lang="en-US" altLang="en-US" sz="1200" b="1" dirty="0"/>
              <a:t>	this in</a:t>
            </a:r>
            <a:r>
              <a:rPr lang="en-US" altLang="en-US" sz="1200" dirty="0"/>
              <a:t> Monday .. Friday</a:t>
            </a:r>
          </a:p>
          <a:p>
            <a:pPr marL="0" indent="0">
              <a:buNone/>
            </a:pPr>
            <a:r>
              <a:rPr lang="en-US" altLang="en-US" sz="1200" b="1" dirty="0" smtClean="0"/>
              <a:t>	end</a:t>
            </a:r>
            <a:endParaRPr lang="en-US" altLang="en-US" sz="1200" dirty="0"/>
          </a:p>
          <a:p>
            <a:pPr marL="0" indent="0">
              <a:buNone/>
            </a:pPr>
            <a:r>
              <a:rPr lang="en-US" altLang="en-US" sz="1200" b="1" dirty="0" smtClean="0"/>
              <a:t>	override</a:t>
            </a:r>
            <a:r>
              <a:rPr lang="en-US" altLang="en-US" sz="1200" dirty="0" smtClean="0"/>
              <a:t> </a:t>
            </a:r>
            <a:r>
              <a:rPr lang="en-US" altLang="en-US" sz="1200" dirty="0"/>
              <a:t>isWeekEndDay: Boolean </a:t>
            </a:r>
            <a:r>
              <a:rPr lang="en-US" altLang="en-US" sz="1200" b="1" dirty="0"/>
              <a:t>is</a:t>
            </a:r>
            <a:endParaRPr lang="en-US" altLang="en-US" sz="1200" dirty="0"/>
          </a:p>
          <a:p>
            <a:pPr marL="0" indent="0">
              <a:buNone/>
            </a:pPr>
            <a:r>
              <a:rPr lang="en-US" altLang="en-US" sz="1200" b="1" dirty="0"/>
              <a:t>	</a:t>
            </a:r>
            <a:r>
              <a:rPr lang="en-US" altLang="en-US" sz="1200" b="1" dirty="0" smtClean="0"/>
              <a:t>	this </a:t>
            </a:r>
            <a:r>
              <a:rPr lang="en-US" altLang="en-US" sz="1200" b="1" dirty="0"/>
              <a:t>in</a:t>
            </a:r>
            <a:r>
              <a:rPr lang="en-US" altLang="en-US" sz="1200" dirty="0"/>
              <a:t> Saturday .. Sunday</a:t>
            </a:r>
          </a:p>
          <a:p>
            <a:pPr marL="0" indent="0">
              <a:buNone/>
            </a:pPr>
            <a:r>
              <a:rPr lang="en-US" altLang="en-US" sz="1200" b="1" dirty="0" smtClean="0"/>
              <a:t>	end</a:t>
            </a:r>
            <a:endParaRPr lang="en-US" altLang="en-US" sz="1200" dirty="0"/>
          </a:p>
          <a:p>
            <a:pPr marL="0" indent="0">
              <a:buNone/>
            </a:pPr>
            <a:r>
              <a:rPr lang="en-US" altLang="en-US" sz="1200" b="1" dirty="0"/>
              <a:t>end</a:t>
            </a:r>
            <a:r>
              <a:rPr lang="en-US" altLang="en-US" sz="1200" dirty="0"/>
              <a:t> </a:t>
            </a:r>
            <a:r>
              <a:rPr lang="en-US" altLang="en-US" sz="1200" dirty="0" smtClean="0"/>
              <a:t>// </a:t>
            </a:r>
            <a:r>
              <a:rPr lang="en-US" altLang="en-US" sz="1200" dirty="0" err="1" smtClean="0"/>
              <a:t>WeekDay</a:t>
            </a:r>
            <a:endParaRPr lang="en-US" sz="2000" dirty="0" smtClean="0"/>
          </a:p>
        </p:txBody>
      </p:sp>
      <p:sp>
        <p:nvSpPr>
          <p:cNvPr id="3" name="Title 2"/>
          <p:cNvSpPr>
            <a:spLocks noGrp="1"/>
          </p:cNvSpPr>
          <p:nvPr>
            <p:ph type="title"/>
          </p:nvPr>
        </p:nvSpPr>
        <p:spPr/>
        <p:txBody>
          <a:bodyPr/>
          <a:lstStyle/>
          <a:p>
            <a:r>
              <a:rPr lang="en-US" dirty="0" smtClean="0">
                <a:solidFill>
                  <a:schemeClr val="tx1"/>
                </a:solidFill>
              </a:rPr>
              <a:t>Constant objects</a:t>
            </a:r>
            <a:endParaRPr lang="en-US" dirty="0">
              <a:solidFill>
                <a:schemeClr val="tx1"/>
              </a:solidFill>
            </a:endParaRPr>
          </a:p>
        </p:txBody>
      </p:sp>
    </p:spTree>
    <p:extLst>
      <p:ext uri="{BB962C8B-B14F-4D97-AF65-F5344CB8AC3E}">
        <p14:creationId xmlns:p14="http://schemas.microsoft.com/office/powerpoint/2010/main" val="2620844813"/>
      </p:ext>
    </p:extLst>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408" y="568304"/>
            <a:ext cx="8988015" cy="6289696"/>
          </a:xfrm>
        </p:spPr>
        <p:txBody>
          <a:bodyPr/>
          <a:lstStyle/>
          <a:p>
            <a:pPr marL="0" indent="0">
              <a:buNone/>
            </a:pPr>
            <a:r>
              <a:rPr lang="en-US" altLang="en-US" sz="1200" b="1" dirty="0" smtClean="0"/>
              <a:t>unit</a:t>
            </a:r>
            <a:r>
              <a:rPr lang="en-US" altLang="en-US" sz="1200" dirty="0" smtClean="0"/>
              <a:t> </a:t>
            </a:r>
            <a:r>
              <a:rPr lang="en-US" altLang="en-US" sz="1200" dirty="0" err="1" smtClean="0"/>
              <a:t>WeekDay</a:t>
            </a:r>
            <a:endParaRPr lang="en-US" altLang="en-US" sz="1200" dirty="0"/>
          </a:p>
          <a:p>
            <a:pPr marL="0" indent="0">
              <a:buNone/>
            </a:pPr>
            <a:r>
              <a:rPr lang="en-US" altLang="en-US" sz="1200" b="1" dirty="0"/>
              <a:t>	</a:t>
            </a:r>
            <a:r>
              <a:rPr lang="en-US" altLang="en-US" sz="1200" b="1" dirty="0" err="1"/>
              <a:t>const</a:t>
            </a:r>
            <a:r>
              <a:rPr lang="en-US" altLang="en-US" sz="1200" b="1" dirty="0"/>
              <a:t> </a:t>
            </a:r>
            <a:r>
              <a:rPr lang="en-US" altLang="en-US" sz="1200" b="1" dirty="0" smtClean="0"/>
              <a:t>is</a:t>
            </a:r>
            <a:r>
              <a:rPr lang="en-US" altLang="en-US" sz="1200" dirty="0" smtClean="0"/>
              <a:t> </a:t>
            </a:r>
            <a:r>
              <a:rPr lang="en-US" altLang="en-US" sz="1200" dirty="0"/>
              <a:t>Monday, Tuesday, Wednesday, Thursday, </a:t>
            </a:r>
            <a:r>
              <a:rPr lang="en-US" altLang="en-US" sz="1200" dirty="0" smtClean="0"/>
              <a:t>Friday, </a:t>
            </a:r>
            <a:r>
              <a:rPr lang="en-US" altLang="en-US" sz="1200" dirty="0"/>
              <a:t>Saturday, Sunday</a:t>
            </a:r>
            <a:r>
              <a:rPr lang="en-US" altLang="en-US" sz="1200" dirty="0" smtClean="0"/>
              <a:t> </a:t>
            </a:r>
            <a:r>
              <a:rPr lang="en-US" altLang="en-US" sz="1200" b="1" dirty="0" smtClean="0"/>
              <a:t>end</a:t>
            </a:r>
            <a:endParaRPr lang="en-US" altLang="en-US" sz="1200" dirty="0"/>
          </a:p>
          <a:p>
            <a:pPr marL="0" indent="0">
              <a:buNone/>
            </a:pPr>
            <a:r>
              <a:rPr lang="en-US" altLang="en-US" sz="1200" b="1" dirty="0"/>
              <a:t>	</a:t>
            </a:r>
            <a:r>
              <a:rPr lang="en-US" altLang="en-US" sz="1200" dirty="0" err="1" smtClean="0"/>
              <a:t>isWorkDay</a:t>
            </a:r>
            <a:r>
              <a:rPr lang="en-US" altLang="en-US" sz="1200" dirty="0"/>
              <a:t>: Boolean</a:t>
            </a:r>
            <a:r>
              <a:rPr lang="en-US" altLang="en-US" sz="1200" b="1" dirty="0"/>
              <a:t> is</a:t>
            </a:r>
            <a:endParaRPr lang="en-US" altLang="en-US" sz="1200" dirty="0"/>
          </a:p>
          <a:p>
            <a:pPr marL="0" indent="0">
              <a:buNone/>
            </a:pPr>
            <a:r>
              <a:rPr lang="en-US" altLang="en-US" sz="1200" b="1" dirty="0"/>
              <a:t>		</a:t>
            </a:r>
            <a:r>
              <a:rPr lang="en-US" altLang="en-US" sz="1200" b="1" dirty="0" smtClean="0"/>
              <a:t>return this </a:t>
            </a:r>
            <a:r>
              <a:rPr lang="en-US" altLang="en-US" sz="1200" b="1" dirty="0"/>
              <a:t>in</a:t>
            </a:r>
            <a:r>
              <a:rPr lang="en-US" altLang="en-US" sz="1200" dirty="0"/>
              <a:t> Monday </a:t>
            </a:r>
            <a:r>
              <a:rPr lang="en-US" altLang="en-US" sz="1200" b="1" dirty="0"/>
              <a:t>..</a:t>
            </a:r>
            <a:r>
              <a:rPr lang="en-US" altLang="en-US" sz="1200" dirty="0"/>
              <a:t> Friday</a:t>
            </a:r>
          </a:p>
          <a:p>
            <a:pPr marL="0" indent="0">
              <a:buNone/>
            </a:pPr>
            <a:r>
              <a:rPr lang="en-US" altLang="en-US" sz="1200" b="1" dirty="0"/>
              <a:t>	end</a:t>
            </a:r>
            <a:endParaRPr lang="en-US" altLang="en-US" sz="1200" dirty="0"/>
          </a:p>
          <a:p>
            <a:pPr marL="0" indent="0">
              <a:buNone/>
            </a:pPr>
            <a:r>
              <a:rPr lang="en-US" altLang="en-US" sz="1200" b="1" dirty="0"/>
              <a:t>	</a:t>
            </a:r>
            <a:r>
              <a:rPr lang="en-US" altLang="en-US" sz="1200" dirty="0" err="1" smtClean="0"/>
              <a:t>isWeekEndDay</a:t>
            </a:r>
            <a:r>
              <a:rPr lang="en-US" altLang="en-US" sz="1200" dirty="0"/>
              <a:t>: Boolean </a:t>
            </a:r>
            <a:r>
              <a:rPr lang="en-US" altLang="en-US" sz="1200" b="1" dirty="0"/>
              <a:t>is</a:t>
            </a:r>
            <a:endParaRPr lang="en-US" altLang="en-US" sz="1200" dirty="0"/>
          </a:p>
          <a:p>
            <a:pPr marL="0" indent="0">
              <a:buNone/>
            </a:pPr>
            <a:r>
              <a:rPr lang="en-US" altLang="en-US" sz="1200" b="1" dirty="0"/>
              <a:t>		</a:t>
            </a:r>
            <a:r>
              <a:rPr lang="en-US" altLang="en-US" sz="1200" b="1" dirty="0" smtClean="0"/>
              <a:t>return this </a:t>
            </a:r>
            <a:r>
              <a:rPr lang="en-US" altLang="en-US" sz="1200" b="1" dirty="0"/>
              <a:t>in</a:t>
            </a:r>
            <a:r>
              <a:rPr lang="en-US" altLang="en-US" sz="1200" dirty="0"/>
              <a:t> Saturday </a:t>
            </a:r>
            <a:r>
              <a:rPr lang="en-US" altLang="en-US" sz="1200" b="1" dirty="0"/>
              <a:t>..</a:t>
            </a:r>
            <a:r>
              <a:rPr lang="en-US" altLang="en-US" sz="1200" dirty="0"/>
              <a:t> Sunday</a:t>
            </a:r>
          </a:p>
          <a:p>
            <a:pPr marL="0" indent="0">
              <a:buNone/>
            </a:pPr>
            <a:r>
              <a:rPr lang="en-US" altLang="en-US" sz="1200" b="1" dirty="0"/>
              <a:t>	end</a:t>
            </a:r>
            <a:endParaRPr lang="en-US" altLang="en-US" sz="1200" dirty="0"/>
          </a:p>
          <a:p>
            <a:pPr marL="0" indent="0">
              <a:buNone/>
            </a:pPr>
            <a:r>
              <a:rPr lang="en-US" altLang="en-US" sz="1200" b="1" dirty="0"/>
              <a:t>end</a:t>
            </a:r>
            <a:r>
              <a:rPr lang="en-US" altLang="en-US" sz="1200" dirty="0"/>
              <a:t> // </a:t>
            </a:r>
            <a:r>
              <a:rPr lang="en-US" altLang="en-US" sz="1200" dirty="0" err="1" smtClean="0"/>
              <a:t>WeekDay</a:t>
            </a:r>
            <a:endParaRPr lang="en-US" altLang="en-US" sz="1200" dirty="0" smtClean="0"/>
          </a:p>
          <a:p>
            <a:pPr marL="0" indent="0">
              <a:buNone/>
            </a:pPr>
            <a:endParaRPr lang="en-US" sz="1200" dirty="0" smtClean="0"/>
          </a:p>
          <a:p>
            <a:pPr marL="0" indent="0">
              <a:buNone/>
            </a:pPr>
            <a:r>
              <a:rPr lang="en-US" sz="1200" b="1" dirty="0" smtClean="0"/>
              <a:t>use</a:t>
            </a:r>
            <a:r>
              <a:rPr lang="en-US" sz="1200" dirty="0" smtClean="0"/>
              <a:t> </a:t>
            </a:r>
            <a:r>
              <a:rPr lang="en-US" sz="1200" dirty="0" err="1" smtClean="0"/>
              <a:t>WeekDay</a:t>
            </a:r>
            <a:endParaRPr lang="en-US" sz="1200" dirty="0"/>
          </a:p>
          <a:p>
            <a:pPr marL="0" indent="0">
              <a:buNone/>
            </a:pPr>
            <a:r>
              <a:rPr lang="en-US" sz="1200" dirty="0" err="1" smtClean="0"/>
              <a:t>workDay</a:t>
            </a:r>
            <a:r>
              <a:rPr lang="en-US" sz="1200" b="1" dirty="0" smtClean="0"/>
              <a:t>:</a:t>
            </a:r>
            <a:r>
              <a:rPr lang="en-US" sz="1200" dirty="0" smtClean="0"/>
              <a:t> Monday </a:t>
            </a:r>
            <a:r>
              <a:rPr lang="en-US" sz="1200" b="1" dirty="0" smtClean="0"/>
              <a:t>.. </a:t>
            </a:r>
            <a:r>
              <a:rPr lang="en-US" sz="1200" dirty="0" smtClean="0"/>
              <a:t>Friday </a:t>
            </a:r>
            <a:r>
              <a:rPr lang="en-US" sz="1200" b="1" dirty="0" smtClean="0"/>
              <a:t>is</a:t>
            </a:r>
            <a:r>
              <a:rPr lang="en-US" sz="1200" dirty="0" smtClean="0"/>
              <a:t> Monday</a:t>
            </a:r>
          </a:p>
          <a:p>
            <a:pPr marL="0" indent="0">
              <a:buNone/>
            </a:pPr>
            <a:r>
              <a:rPr lang="en-US" sz="1200" dirty="0" err="1" smtClean="0"/>
              <a:t>weekEnd</a:t>
            </a:r>
            <a:r>
              <a:rPr lang="en-US" sz="1200" b="1" dirty="0" smtClean="0"/>
              <a:t>:</a:t>
            </a:r>
            <a:r>
              <a:rPr lang="en-US" sz="1200" dirty="0" smtClean="0"/>
              <a:t> Saturday </a:t>
            </a:r>
            <a:r>
              <a:rPr lang="en-US" sz="1200" b="1" dirty="0" smtClean="0"/>
              <a:t>|</a:t>
            </a:r>
            <a:r>
              <a:rPr lang="en-US" sz="1200" dirty="0" smtClean="0"/>
              <a:t> Sunday </a:t>
            </a:r>
            <a:r>
              <a:rPr lang="en-US" sz="1200" b="1" dirty="0" smtClean="0"/>
              <a:t>is</a:t>
            </a:r>
            <a:r>
              <a:rPr lang="en-US" sz="1200" dirty="0" smtClean="0"/>
              <a:t> Saturday</a:t>
            </a:r>
            <a:endParaRPr lang="en-US" sz="2000" dirty="0"/>
          </a:p>
          <a:p>
            <a:pPr marL="0" indent="0">
              <a:buNone/>
            </a:pPr>
            <a:r>
              <a:rPr lang="en-US" sz="1200" dirty="0" err="1" smtClean="0"/>
              <a:t>weekDay</a:t>
            </a:r>
            <a:r>
              <a:rPr lang="en-US" sz="1200" b="1" dirty="0" smtClean="0"/>
              <a:t>:</a:t>
            </a:r>
            <a:r>
              <a:rPr lang="en-US" sz="1200" dirty="0" smtClean="0"/>
              <a:t> </a:t>
            </a:r>
            <a:r>
              <a:rPr lang="en-US" sz="1200" dirty="0" err="1" smtClean="0"/>
              <a:t>WeekDay</a:t>
            </a:r>
            <a:r>
              <a:rPr lang="en-US" sz="1200" dirty="0" smtClean="0"/>
              <a:t> </a:t>
            </a:r>
            <a:r>
              <a:rPr lang="en-US" sz="1200" b="1" dirty="0" smtClean="0"/>
              <a:t>is</a:t>
            </a:r>
            <a:r>
              <a:rPr lang="en-US" sz="1200" dirty="0" smtClean="0"/>
              <a:t> Monday</a:t>
            </a:r>
          </a:p>
          <a:p>
            <a:pPr marL="0" indent="0">
              <a:buNone/>
            </a:pPr>
            <a:endParaRPr lang="en-US" sz="1200" dirty="0"/>
          </a:p>
          <a:p>
            <a:pPr marL="0" indent="0">
              <a:buNone/>
            </a:pPr>
            <a:r>
              <a:rPr lang="en-US" sz="1200" dirty="0" err="1" smtClean="0"/>
              <a:t>workDay</a:t>
            </a:r>
            <a:r>
              <a:rPr lang="en-US" sz="1200" dirty="0" smtClean="0"/>
              <a:t> := </a:t>
            </a:r>
            <a:r>
              <a:rPr lang="en-US" sz="1200" dirty="0" err="1" smtClean="0"/>
              <a:t>weekDay</a:t>
            </a:r>
            <a:r>
              <a:rPr lang="en-US" sz="1200" dirty="0" smtClean="0"/>
              <a:t> // Error</a:t>
            </a:r>
          </a:p>
          <a:p>
            <a:pPr marL="0" indent="0">
              <a:buNone/>
            </a:pPr>
            <a:r>
              <a:rPr lang="en-US" sz="1200" dirty="0" err="1" smtClean="0"/>
              <a:t>weekDay</a:t>
            </a:r>
            <a:r>
              <a:rPr lang="en-US" sz="1200" dirty="0" smtClean="0"/>
              <a:t>  := </a:t>
            </a:r>
            <a:r>
              <a:rPr lang="en-US" sz="1200" dirty="0" err="1" smtClean="0"/>
              <a:t>workDay</a:t>
            </a:r>
            <a:r>
              <a:rPr lang="en-US" sz="1200" dirty="0" smtClean="0"/>
              <a:t> // OK</a:t>
            </a:r>
          </a:p>
          <a:p>
            <a:pPr marL="0" indent="0">
              <a:buNone/>
            </a:pPr>
            <a:r>
              <a:rPr lang="en-US" sz="1200" dirty="0" err="1" smtClean="0"/>
              <a:t>weekEnd</a:t>
            </a:r>
            <a:r>
              <a:rPr lang="en-US" sz="1200" dirty="0" smtClean="0"/>
              <a:t> := </a:t>
            </a:r>
            <a:r>
              <a:rPr lang="en-US" sz="1200" dirty="0" err="1" smtClean="0"/>
              <a:t>workDay</a:t>
            </a:r>
            <a:r>
              <a:rPr lang="en-US" sz="1200" dirty="0" smtClean="0"/>
              <a:t>  // Error</a:t>
            </a:r>
          </a:p>
          <a:p>
            <a:pPr marL="0" indent="0">
              <a:buNone/>
            </a:pPr>
            <a:endParaRPr lang="en-US" sz="1200" dirty="0"/>
          </a:p>
          <a:p>
            <a:pPr marL="0" indent="0">
              <a:buNone/>
            </a:pPr>
            <a:endParaRPr lang="ru-RU" sz="1200" dirty="0"/>
          </a:p>
        </p:txBody>
      </p:sp>
      <p:sp>
        <p:nvSpPr>
          <p:cNvPr id="3" name="Title 2"/>
          <p:cNvSpPr>
            <a:spLocks noGrp="1"/>
          </p:cNvSpPr>
          <p:nvPr>
            <p:ph type="title"/>
          </p:nvPr>
        </p:nvSpPr>
        <p:spPr/>
        <p:txBody>
          <a:bodyPr/>
          <a:lstStyle/>
          <a:p>
            <a:r>
              <a:rPr lang="en-US" dirty="0" smtClean="0">
                <a:solidFill>
                  <a:schemeClr val="tx1"/>
                </a:solidFill>
              </a:rPr>
              <a:t>Range types</a:t>
            </a:r>
            <a:endParaRPr lang="ru-RU" dirty="0"/>
          </a:p>
        </p:txBody>
      </p:sp>
    </p:spTree>
    <p:extLst>
      <p:ext uri="{BB962C8B-B14F-4D97-AF65-F5344CB8AC3E}">
        <p14:creationId xmlns:p14="http://schemas.microsoft.com/office/powerpoint/2010/main" val="323921921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19" y="462578"/>
            <a:ext cx="8928847" cy="6395422"/>
          </a:xfrm>
        </p:spPr>
        <p:txBody>
          <a:bodyPr>
            <a:normAutofit lnSpcReduction="10000"/>
          </a:bodyPr>
          <a:lstStyle/>
          <a:p>
            <a:pPr marL="0" indent="0">
              <a:buNone/>
            </a:pPr>
            <a:r>
              <a:rPr lang="en-US" sz="2000" dirty="0" smtClean="0"/>
              <a:t>We suggest to treat operators as alias names for routines of some particular kind. As the number of operators is fixed and their signatures are known only these operators can be redefined. Let’s see how it works.</a:t>
            </a:r>
          </a:p>
          <a:p>
            <a:pPr marL="0" indent="0">
              <a:buNone/>
            </a:pPr>
            <a:r>
              <a:rPr lang="en-US" altLang="en-US" sz="1400" b="1" dirty="0" smtClean="0"/>
              <a:t>unit</a:t>
            </a:r>
            <a:r>
              <a:rPr lang="en-US" altLang="en-US" sz="1400" dirty="0" smtClean="0"/>
              <a:t> X</a:t>
            </a:r>
            <a:endParaRPr lang="en-US" altLang="en-US" sz="1400" dirty="0"/>
          </a:p>
          <a:p>
            <a:pPr marL="0" indent="0">
              <a:buNone/>
            </a:pPr>
            <a:r>
              <a:rPr lang="en-US" altLang="en-US" sz="1400" dirty="0" smtClean="0"/>
              <a:t>	assign </a:t>
            </a:r>
            <a:r>
              <a:rPr lang="en-US" altLang="en-US" sz="1400" b="1" dirty="0" smtClean="0"/>
              <a:t>| :=</a:t>
            </a:r>
            <a:r>
              <a:rPr lang="en-US" altLang="en-US" sz="1400" dirty="0" smtClean="0"/>
              <a:t> (</a:t>
            </a:r>
            <a:r>
              <a:rPr lang="en-US" altLang="en-US" sz="1400" dirty="0" err="1" smtClean="0"/>
              <a:t>arg</a:t>
            </a:r>
            <a:r>
              <a:rPr lang="en-US" altLang="en-US" sz="1400" dirty="0" smtClean="0"/>
              <a:t>: T) // That is </a:t>
            </a:r>
          </a:p>
          <a:p>
            <a:pPr marL="0" indent="0">
              <a:buNone/>
            </a:pPr>
            <a:r>
              <a:rPr lang="en-US" altLang="en-US" sz="1400" dirty="0" smtClean="0"/>
              <a:t>	set </a:t>
            </a:r>
            <a:r>
              <a:rPr lang="en-US" altLang="en-US" sz="1400" b="1" dirty="0" smtClean="0"/>
              <a:t>| ()</a:t>
            </a:r>
            <a:r>
              <a:rPr lang="en-US" altLang="en-US" sz="1400" dirty="0" smtClean="0"/>
              <a:t> (arg1: T1; arg2: T2)</a:t>
            </a:r>
          </a:p>
          <a:p>
            <a:pPr marL="0" indent="0">
              <a:buNone/>
            </a:pPr>
            <a:r>
              <a:rPr lang="en-US" altLang="en-US" sz="1400" dirty="0" smtClean="0"/>
              <a:t>	get </a:t>
            </a:r>
            <a:r>
              <a:rPr lang="en-US" altLang="en-US" sz="1400" b="1" dirty="0" smtClean="0"/>
              <a:t>| ()</a:t>
            </a:r>
            <a:r>
              <a:rPr lang="en-US" altLang="en-US" sz="1400" dirty="0" smtClean="0"/>
              <a:t> (</a:t>
            </a:r>
            <a:r>
              <a:rPr lang="en-US" altLang="en-US" sz="1400" dirty="0" err="1" smtClean="0"/>
              <a:t>arg</a:t>
            </a:r>
            <a:r>
              <a:rPr lang="en-US" altLang="en-US" sz="1400" dirty="0" smtClean="0"/>
              <a:t>: T1): T2</a:t>
            </a:r>
          </a:p>
          <a:p>
            <a:pPr marL="0" indent="0">
              <a:buNone/>
            </a:pPr>
            <a:r>
              <a:rPr lang="en-US" altLang="en-US" sz="1400" b="1" dirty="0" smtClean="0"/>
              <a:t>	</a:t>
            </a:r>
            <a:r>
              <a:rPr lang="en-US" altLang="en-US" sz="1400" dirty="0" smtClean="0"/>
              <a:t>plus </a:t>
            </a:r>
            <a:r>
              <a:rPr lang="en-US" altLang="en-US" sz="1400" b="1" dirty="0"/>
              <a:t>| </a:t>
            </a:r>
            <a:r>
              <a:rPr lang="en-US" altLang="en-US" sz="1400" b="1" dirty="0" smtClean="0"/>
              <a:t>+ </a:t>
            </a:r>
            <a:r>
              <a:rPr lang="en-US" altLang="en-US" sz="1400" dirty="0" smtClean="0"/>
              <a:t>(that: </a:t>
            </a:r>
            <a:r>
              <a:rPr lang="en-US" altLang="en-US" sz="1400" b="1" dirty="0" smtClean="0"/>
              <a:t>like this</a:t>
            </a:r>
            <a:r>
              <a:rPr lang="en-US" altLang="en-US" sz="1400" dirty="0" smtClean="0"/>
              <a:t>): </a:t>
            </a:r>
            <a:r>
              <a:rPr lang="en-US" altLang="en-US" sz="1400" b="1" dirty="0" smtClean="0"/>
              <a:t>like this</a:t>
            </a:r>
          </a:p>
          <a:p>
            <a:pPr marL="0" indent="0">
              <a:buNone/>
            </a:pPr>
            <a:r>
              <a:rPr lang="en-US" altLang="en-US" sz="1400" b="1" dirty="0"/>
              <a:t>	</a:t>
            </a:r>
            <a:r>
              <a:rPr lang="en-US" altLang="en-US" sz="1400" dirty="0" smtClean="0"/>
              <a:t>minus </a:t>
            </a:r>
            <a:r>
              <a:rPr lang="en-US" altLang="en-US" sz="1400" dirty="0"/>
              <a:t> </a:t>
            </a:r>
            <a:r>
              <a:rPr lang="en-US" altLang="en-US" sz="1400" b="1" dirty="0"/>
              <a:t>| </a:t>
            </a:r>
            <a:r>
              <a:rPr lang="en-US" altLang="en-US" sz="1400" b="1" dirty="0" smtClean="0"/>
              <a:t>- </a:t>
            </a:r>
            <a:r>
              <a:rPr lang="en-US" altLang="en-US" sz="1400" dirty="0" smtClean="0"/>
              <a:t>(that: </a:t>
            </a:r>
            <a:r>
              <a:rPr lang="en-US" altLang="en-US" sz="1400" b="1" dirty="0"/>
              <a:t>like this</a:t>
            </a:r>
            <a:r>
              <a:rPr lang="en-US" altLang="en-US" sz="1400" dirty="0"/>
              <a:t>): </a:t>
            </a:r>
            <a:r>
              <a:rPr lang="en-US" altLang="en-US" sz="1400" b="1" dirty="0"/>
              <a:t>like this</a:t>
            </a:r>
            <a:endParaRPr lang="en-US" altLang="en-US" sz="1400" b="1" dirty="0" smtClean="0"/>
          </a:p>
          <a:p>
            <a:pPr marL="0" indent="0">
              <a:buNone/>
            </a:pPr>
            <a:r>
              <a:rPr lang="en-US" altLang="en-US" sz="1400" b="1" dirty="0"/>
              <a:t>	</a:t>
            </a:r>
            <a:r>
              <a:rPr lang="en-US" altLang="en-US" sz="1400" dirty="0"/>
              <a:t>plus </a:t>
            </a:r>
            <a:r>
              <a:rPr lang="en-US" altLang="en-US" sz="1400" b="1" dirty="0"/>
              <a:t>| + </a:t>
            </a:r>
            <a:r>
              <a:rPr lang="en-US" altLang="en-US" sz="1400" dirty="0" smtClean="0"/>
              <a:t>: </a:t>
            </a:r>
            <a:r>
              <a:rPr lang="en-US" altLang="en-US" sz="1400" b="1" dirty="0"/>
              <a:t>like this</a:t>
            </a:r>
          </a:p>
          <a:p>
            <a:pPr marL="0" indent="0">
              <a:buNone/>
            </a:pPr>
            <a:r>
              <a:rPr lang="en-US" altLang="en-US" sz="1400" b="1" dirty="0"/>
              <a:t>	</a:t>
            </a:r>
            <a:r>
              <a:rPr lang="en-US" altLang="en-US" sz="1400" dirty="0"/>
              <a:t>minus  </a:t>
            </a:r>
            <a:r>
              <a:rPr lang="en-US" altLang="en-US" sz="1400" b="1" dirty="0"/>
              <a:t>| - </a:t>
            </a:r>
            <a:r>
              <a:rPr lang="en-US" altLang="en-US" sz="1400" dirty="0" smtClean="0"/>
              <a:t>: </a:t>
            </a:r>
            <a:r>
              <a:rPr lang="en-US" altLang="en-US" sz="1400" b="1" dirty="0"/>
              <a:t>like this</a:t>
            </a:r>
          </a:p>
          <a:p>
            <a:pPr marL="0" indent="0">
              <a:buNone/>
            </a:pPr>
            <a:r>
              <a:rPr lang="en-US" altLang="en-US" sz="1400" dirty="0" smtClean="0"/>
              <a:t>	// similar </a:t>
            </a:r>
            <a:r>
              <a:rPr lang="en-US" altLang="en-US" sz="1400" dirty="0"/>
              <a:t> </a:t>
            </a:r>
            <a:r>
              <a:rPr lang="en-US" altLang="en-US" sz="1400" dirty="0" smtClean="0"/>
              <a:t>definitions can be given for * / or and etc.</a:t>
            </a:r>
          </a:p>
          <a:p>
            <a:pPr marL="0" indent="0">
              <a:buNone/>
            </a:pPr>
            <a:r>
              <a:rPr lang="en-US" altLang="en-US" sz="1400" b="1" dirty="0"/>
              <a:t>e</a:t>
            </a:r>
            <a:r>
              <a:rPr lang="en-US" altLang="en-US" sz="1400" b="1" dirty="0" smtClean="0"/>
              <a:t>nd</a:t>
            </a:r>
          </a:p>
          <a:p>
            <a:pPr marL="0" indent="0">
              <a:buNone/>
            </a:pPr>
            <a:r>
              <a:rPr lang="en-US" altLang="en-US" sz="1400" dirty="0" smtClean="0"/>
              <a:t>// And then one may code like this</a:t>
            </a:r>
          </a:p>
          <a:p>
            <a:pPr marL="0" indent="0">
              <a:buNone/>
            </a:pPr>
            <a:r>
              <a:rPr lang="en-US" altLang="en-US" sz="1400" dirty="0" smtClean="0"/>
              <a:t>x: X </a:t>
            </a:r>
            <a:r>
              <a:rPr lang="en-US" altLang="en-US" sz="1400" b="1" dirty="0" smtClean="0"/>
              <a:t>is</a:t>
            </a:r>
            <a:r>
              <a:rPr lang="en-US" altLang="en-US" sz="1400" dirty="0" smtClean="0"/>
              <a:t> …</a:t>
            </a:r>
          </a:p>
          <a:p>
            <a:pPr marL="0" indent="0">
              <a:buNone/>
            </a:pPr>
            <a:r>
              <a:rPr lang="en-US" altLang="en-US" sz="1400" dirty="0"/>
              <a:t>t</a:t>
            </a:r>
            <a:r>
              <a:rPr lang="en-US" altLang="en-US" sz="1400" dirty="0" smtClean="0"/>
              <a:t>: T </a:t>
            </a:r>
            <a:r>
              <a:rPr lang="en-US" altLang="en-US" sz="1400" b="1" dirty="0" smtClean="0"/>
              <a:t>is</a:t>
            </a:r>
            <a:r>
              <a:rPr lang="en-US" altLang="en-US" sz="1400" dirty="0" smtClean="0"/>
              <a:t> …</a:t>
            </a:r>
          </a:p>
          <a:p>
            <a:pPr marL="0" indent="0">
              <a:buNone/>
            </a:pPr>
            <a:r>
              <a:rPr lang="en-US" altLang="en-US" sz="1400" dirty="0" smtClean="0"/>
              <a:t>t1: T1 </a:t>
            </a:r>
            <a:r>
              <a:rPr lang="en-US" altLang="en-US" sz="1400" b="1" dirty="0" smtClean="0"/>
              <a:t>is</a:t>
            </a:r>
            <a:r>
              <a:rPr lang="en-US" altLang="en-US" sz="1400" dirty="0" smtClean="0"/>
              <a:t> …</a:t>
            </a:r>
          </a:p>
          <a:p>
            <a:pPr marL="0" indent="0">
              <a:buNone/>
            </a:pPr>
            <a:r>
              <a:rPr lang="en-US" altLang="en-US" sz="1400" dirty="0" smtClean="0"/>
              <a:t>t2: T2 </a:t>
            </a:r>
            <a:r>
              <a:rPr lang="en-US" altLang="en-US" sz="1400" b="1" dirty="0" smtClean="0"/>
              <a:t>is</a:t>
            </a:r>
            <a:r>
              <a:rPr lang="en-US" altLang="en-US" sz="1400" dirty="0" smtClean="0"/>
              <a:t> …</a:t>
            </a:r>
          </a:p>
          <a:p>
            <a:pPr marL="0" indent="0">
              <a:buNone/>
            </a:pPr>
            <a:r>
              <a:rPr lang="en-US" altLang="en-US" sz="1400" dirty="0" smtClean="0"/>
              <a:t>x := t1 /* equivalent to </a:t>
            </a:r>
            <a:r>
              <a:rPr lang="en-US" altLang="en-US" sz="1400" dirty="0" err="1" smtClean="0"/>
              <a:t>x.assign</a:t>
            </a:r>
            <a:r>
              <a:rPr lang="en-US" altLang="en-US" sz="1400" dirty="0" smtClean="0"/>
              <a:t> (t)  That is setter and conversion procedure as it ,ay covert from T into X!*/</a:t>
            </a:r>
          </a:p>
          <a:p>
            <a:pPr marL="0" indent="0">
              <a:buNone/>
            </a:pPr>
            <a:r>
              <a:rPr lang="en-US" altLang="en-US" sz="1400" dirty="0" smtClean="0"/>
              <a:t>x (t1</a:t>
            </a:r>
            <a:r>
              <a:rPr lang="en-US" altLang="en-US" sz="1400" dirty="0"/>
              <a:t>)</a:t>
            </a:r>
            <a:r>
              <a:rPr lang="en-US" altLang="en-US" sz="1400" dirty="0" smtClean="0"/>
              <a:t> := t2 </a:t>
            </a:r>
            <a:r>
              <a:rPr lang="en-US" altLang="en-US" sz="1400" dirty="0"/>
              <a:t>// equivalent to </a:t>
            </a:r>
            <a:r>
              <a:rPr lang="en-US" altLang="en-US" sz="1400" dirty="0" err="1" smtClean="0"/>
              <a:t>x.set</a:t>
            </a:r>
            <a:r>
              <a:rPr lang="en-US" altLang="en-US" sz="1400" dirty="0" smtClean="0"/>
              <a:t>(t1, t2) </a:t>
            </a:r>
            <a:endParaRPr lang="en-US" altLang="en-US" sz="1400" dirty="0"/>
          </a:p>
          <a:p>
            <a:pPr marL="0" indent="0">
              <a:buNone/>
            </a:pPr>
            <a:r>
              <a:rPr lang="en-US" altLang="en-US" sz="1400" dirty="0" smtClean="0"/>
              <a:t>t2 := x (t1</a:t>
            </a:r>
            <a:r>
              <a:rPr lang="en-US" altLang="en-US" sz="1400" dirty="0"/>
              <a:t>)</a:t>
            </a:r>
            <a:r>
              <a:rPr lang="en-US" altLang="en-US" sz="1400" dirty="0" smtClean="0"/>
              <a:t> </a:t>
            </a:r>
            <a:r>
              <a:rPr lang="en-US" altLang="en-US" sz="1400" dirty="0"/>
              <a:t>// equivalent to </a:t>
            </a:r>
            <a:r>
              <a:rPr lang="en-US" altLang="en-US" sz="1400" dirty="0" smtClean="0"/>
              <a:t>t2 := </a:t>
            </a:r>
            <a:r>
              <a:rPr lang="en-US" altLang="en-US" sz="1400" dirty="0" err="1" smtClean="0"/>
              <a:t>x.get</a:t>
            </a:r>
            <a:r>
              <a:rPr lang="en-US" altLang="en-US" sz="1400" dirty="0" smtClean="0"/>
              <a:t> (t1)</a:t>
            </a:r>
          </a:p>
          <a:p>
            <a:pPr marL="0" indent="0">
              <a:buNone/>
            </a:pPr>
            <a:r>
              <a:rPr lang="en-US" altLang="en-US" sz="1400" dirty="0" smtClean="0"/>
              <a:t>x := x + x</a:t>
            </a:r>
          </a:p>
          <a:p>
            <a:pPr marL="0" indent="0">
              <a:buNone/>
            </a:pPr>
            <a:r>
              <a:rPr lang="en-US" altLang="en-US" sz="1400" dirty="0" smtClean="0"/>
              <a:t>x := + x</a:t>
            </a:r>
          </a:p>
          <a:p>
            <a:pPr marL="0" indent="0">
              <a:buNone/>
            </a:pPr>
            <a:r>
              <a:rPr lang="en-US" altLang="en-US" sz="2000" dirty="0"/>
              <a:t>We do not treat [] as operators – [] are reserved for generics!!!</a:t>
            </a:r>
          </a:p>
        </p:txBody>
      </p:sp>
      <p:sp>
        <p:nvSpPr>
          <p:cNvPr id="3" name="Title 2"/>
          <p:cNvSpPr>
            <a:spLocks noGrp="1"/>
          </p:cNvSpPr>
          <p:nvPr>
            <p:ph type="title"/>
          </p:nvPr>
        </p:nvSpPr>
        <p:spPr/>
        <p:txBody>
          <a:bodyPr/>
          <a:lstStyle/>
          <a:p>
            <a:r>
              <a:rPr lang="en-US" dirty="0" smtClean="0">
                <a:solidFill>
                  <a:schemeClr val="tx1"/>
                </a:solidFill>
              </a:rPr>
              <a:t>Operators</a:t>
            </a:r>
            <a:endParaRPr lang="en-US" dirty="0">
              <a:solidFill>
                <a:schemeClr val="tx1"/>
              </a:solidFill>
            </a:endParaRPr>
          </a:p>
        </p:txBody>
      </p:sp>
    </p:spTree>
    <p:extLst>
      <p:ext uri="{BB962C8B-B14F-4D97-AF65-F5344CB8AC3E}">
        <p14:creationId xmlns:p14="http://schemas.microsoft.com/office/powerpoint/2010/main" val="2078626428"/>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36343"/>
            <a:ext cx="9144000" cy="6421657"/>
          </a:xfrm>
        </p:spPr>
        <p:txBody>
          <a:bodyPr/>
          <a:lstStyle/>
          <a:p>
            <a:r>
              <a:rPr lang="en-US" sz="2400" dirty="0" smtClean="0"/>
              <a:t>Tuple is a group of something </a:t>
            </a:r>
            <a:r>
              <a:rPr lang="en-US" sz="2400" dirty="0" smtClean="0">
                <a:sym typeface="Wingdings" panose="05000000000000000000" pitchFamily="2" charset="2"/>
              </a:rPr>
              <a:t>  </a:t>
            </a:r>
            <a:r>
              <a:rPr lang="en-US" sz="2400" dirty="0" smtClean="0"/>
              <a:t>(Integer, Real, Boolean) – tuple of types. Tuple type is a kind of anonymous unit.</a:t>
            </a:r>
          </a:p>
          <a:p>
            <a:r>
              <a:rPr lang="en-US" sz="2400" dirty="0"/>
              <a:t>(a: Integer; b: Boolean) – tuple with named fields</a:t>
            </a:r>
          </a:p>
          <a:p>
            <a:r>
              <a:rPr lang="en-US" sz="2400" dirty="0" smtClean="0"/>
              <a:t>(5, 6, 7) – tuple of Integer values. Tuple expression. It conforms to Array [Integer] as all types are identical. So, we initialize arrays with tuple expressions!</a:t>
            </a:r>
          </a:p>
          <a:p>
            <a:r>
              <a:rPr lang="en-US" sz="2400" dirty="0" smtClean="0"/>
              <a:t>a: </a:t>
            </a:r>
            <a:r>
              <a:rPr lang="en-US" sz="2400" dirty="0"/>
              <a:t>(</a:t>
            </a:r>
            <a:r>
              <a:rPr lang="en-US" sz="2400" dirty="0" smtClean="0"/>
              <a:t>Integer, Real) – type of a is a tuple with 2 unnamed fields of types Integer and Real.</a:t>
            </a:r>
          </a:p>
          <a:p>
            <a:r>
              <a:rPr lang="en-US" sz="2400" dirty="0"/>
              <a:t>x</a:t>
            </a:r>
            <a:r>
              <a:rPr lang="en-US" sz="2400" dirty="0" smtClean="0"/>
              <a:t>: (Integer, 5, Real, flag: Boolean) – That is a tuple as well</a:t>
            </a:r>
            <a:endParaRPr lang="en-US" sz="2400" dirty="0" smtClean="0">
              <a:solidFill>
                <a:srgbClr val="FF0000"/>
              </a:solidFill>
            </a:endParaRPr>
          </a:p>
          <a:p>
            <a:r>
              <a:rPr lang="en-US" sz="2400" dirty="0" smtClean="0"/>
              <a:t>Conformance for tuples: tuple T1 -&gt; tuple T2 if for every i = 1..n T1i -&gt; T2i when n = T1.count and n &lt;= T2.count. Note that is the basis for functions with “growing” number of parameters</a:t>
            </a:r>
          </a:p>
          <a:p>
            <a:r>
              <a:rPr lang="en-US" altLang="en-US" sz="2400" dirty="0" smtClean="0"/>
              <a:t>Then </a:t>
            </a:r>
            <a:r>
              <a:rPr lang="en-US" altLang="en-US" sz="2400" dirty="0"/>
              <a:t>every routine has only </a:t>
            </a:r>
            <a:r>
              <a:rPr lang="en-US" altLang="en-US" sz="2400" dirty="0" smtClean="0"/>
              <a:t>1 </a:t>
            </a:r>
            <a:r>
              <a:rPr lang="en-US" altLang="en-US" sz="2400" dirty="0"/>
              <a:t>parameter – </a:t>
            </a:r>
            <a:r>
              <a:rPr lang="en-US" altLang="en-US" sz="2400" dirty="0" smtClean="0"/>
              <a:t>tuple, </a:t>
            </a:r>
            <a:r>
              <a:rPr lang="en-US" altLang="en-US" sz="2400" dirty="0"/>
              <a:t>possibly empty. And it returns a tuple with 0 or more elements. Procedure is a function which returns empty </a:t>
            </a:r>
            <a:r>
              <a:rPr lang="en-US" altLang="en-US" sz="2400" dirty="0" smtClean="0"/>
              <a:t>tuple </a:t>
            </a:r>
            <a:r>
              <a:rPr lang="en-US" altLang="en-US" sz="2400" dirty="0" smtClean="0">
                <a:sym typeface="Wingdings" panose="05000000000000000000" pitchFamily="2" charset="2"/>
              </a:rPr>
              <a:t> So, we can just ignore what it returns like void in old plain C </a:t>
            </a:r>
            <a:endParaRPr lang="en-US" altLang="en-US" sz="2400" dirty="0"/>
          </a:p>
        </p:txBody>
      </p:sp>
      <p:sp>
        <p:nvSpPr>
          <p:cNvPr id="3" name="Title 2"/>
          <p:cNvSpPr>
            <a:spLocks noGrp="1"/>
          </p:cNvSpPr>
          <p:nvPr>
            <p:ph type="title"/>
          </p:nvPr>
        </p:nvSpPr>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2184861842"/>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42633"/>
            <a:ext cx="9144000" cy="6415367"/>
          </a:xfrm>
        </p:spPr>
        <p:txBody>
          <a:bodyPr/>
          <a:lstStyle/>
          <a:p>
            <a:pPr marL="0" indent="0">
              <a:buNone/>
            </a:pPr>
            <a:r>
              <a:rPr lang="en-US" sz="2000" dirty="0" smtClean="0"/>
              <a:t>If we have foo declared </a:t>
            </a:r>
            <a:r>
              <a:rPr lang="en-US" sz="2000" dirty="0"/>
              <a:t>as </a:t>
            </a:r>
            <a:r>
              <a:rPr lang="en-US" sz="2000" dirty="0" smtClean="0"/>
              <a:t>foo </a:t>
            </a:r>
            <a:r>
              <a:rPr lang="en-US" sz="2000" dirty="0"/>
              <a:t>(</a:t>
            </a:r>
            <a:r>
              <a:rPr lang="en-US" sz="2000" dirty="0" err="1"/>
              <a:t>args</a:t>
            </a:r>
            <a:r>
              <a:rPr lang="en-US" sz="2000" dirty="0"/>
              <a:t>: </a:t>
            </a:r>
            <a:r>
              <a:rPr lang="en-US" sz="2000" dirty="0" smtClean="0"/>
              <a:t>()) then we can call foo like</a:t>
            </a:r>
            <a:endParaRPr lang="en-US" sz="2000" dirty="0"/>
          </a:p>
          <a:p>
            <a:pPr marL="0" indent="0">
              <a:buNone/>
            </a:pPr>
            <a:r>
              <a:rPr lang="en-US" sz="2000" dirty="0" smtClean="0"/>
              <a:t>foo (e1, e2, e3) /* that is call to foo with the tuple (e1, e2, e3), where e1, e2, e3 – 3 expressions and T1, T2, T3 are types of these expressions*/</a:t>
            </a:r>
          </a:p>
          <a:p>
            <a:pPr marL="0" indent="0">
              <a:buNone/>
            </a:pPr>
            <a:r>
              <a:rPr lang="en-US" sz="2000" dirty="0" smtClean="0"/>
              <a:t>//So, we can assign a tuple to a variable and then </a:t>
            </a:r>
          </a:p>
          <a:p>
            <a:pPr marL="0" indent="0">
              <a:buNone/>
            </a:pPr>
            <a:r>
              <a:rPr lang="en-US" sz="2000" dirty="0" smtClean="0"/>
              <a:t>t: (T1, T2, T3) </a:t>
            </a:r>
            <a:r>
              <a:rPr lang="en-US" sz="2000" b="1" dirty="0" smtClean="0"/>
              <a:t>is</a:t>
            </a:r>
            <a:r>
              <a:rPr lang="en-US" sz="2000" dirty="0" smtClean="0"/>
              <a:t> (e1, e2, e3)</a:t>
            </a:r>
          </a:p>
          <a:p>
            <a:pPr marL="0" indent="0">
              <a:buNone/>
            </a:pPr>
            <a:r>
              <a:rPr lang="en-US" sz="2000" dirty="0" smtClean="0"/>
              <a:t>foo (t)</a:t>
            </a:r>
            <a:endParaRPr lang="en-US" sz="2000" dirty="0" smtClean="0">
              <a:sym typeface="Wingdings" panose="05000000000000000000" pitchFamily="2" charset="2"/>
            </a:endParaRPr>
          </a:p>
          <a:p>
            <a:pPr marL="0" indent="0">
              <a:buNone/>
            </a:pPr>
            <a:r>
              <a:rPr lang="en-US" sz="2000" dirty="0" smtClean="0">
                <a:sym typeface="Wingdings" panose="05000000000000000000" pitchFamily="2" charset="2"/>
              </a:rPr>
              <a:t>t1 </a:t>
            </a:r>
            <a:r>
              <a:rPr lang="en-US" sz="2000" b="1" dirty="0" smtClean="0">
                <a:sym typeface="Wingdings" panose="05000000000000000000" pitchFamily="2" charset="2"/>
              </a:rPr>
              <a:t>is</a:t>
            </a:r>
            <a:r>
              <a:rPr lang="en-US" sz="2000" dirty="0" smtClean="0">
                <a:sym typeface="Wingdings" panose="05000000000000000000" pitchFamily="2" charset="2"/>
              </a:rPr>
              <a:t> </a:t>
            </a:r>
            <a:r>
              <a:rPr lang="en-US" sz="2000" dirty="0">
                <a:sym typeface="Wingdings" panose="05000000000000000000" pitchFamily="2" charset="2"/>
              </a:rPr>
              <a:t>(</a:t>
            </a:r>
            <a:r>
              <a:rPr lang="en-US" sz="2000" dirty="0" smtClean="0">
                <a:sym typeface="Wingdings" panose="05000000000000000000" pitchFamily="2" charset="2"/>
              </a:rPr>
              <a:t>e1, e2, e3, e4) // Type of t1 is deduced from types of e1, e2, e3,e4</a:t>
            </a:r>
          </a:p>
          <a:p>
            <a:pPr marL="0" indent="0">
              <a:buNone/>
            </a:pPr>
            <a:r>
              <a:rPr lang="en-US" sz="2000" dirty="0">
                <a:sym typeface="Wingdings" panose="05000000000000000000" pitchFamily="2" charset="2"/>
              </a:rPr>
              <a:t>f</a:t>
            </a:r>
            <a:r>
              <a:rPr lang="en-US" sz="2000" dirty="0" smtClean="0">
                <a:sym typeface="Wingdings" panose="05000000000000000000" pitchFamily="2" charset="2"/>
              </a:rPr>
              <a:t>oo (t1) // Valid as well !</a:t>
            </a:r>
          </a:p>
          <a:p>
            <a:pPr marL="0" indent="0">
              <a:buNone/>
            </a:pPr>
            <a:r>
              <a:rPr lang="en-US" sz="2000" dirty="0" smtClean="0"/>
              <a:t>foo (e1) // Calls foo with 1 argument</a:t>
            </a:r>
          </a:p>
          <a:p>
            <a:pPr marL="0" indent="0">
              <a:buNone/>
            </a:pPr>
            <a:r>
              <a:rPr lang="en-US" sz="2000" dirty="0" smtClean="0"/>
              <a:t>foo (e1, e2) // Calls foo with 2 arguments</a:t>
            </a:r>
          </a:p>
          <a:p>
            <a:pPr marL="0" indent="0">
              <a:buNone/>
            </a:pPr>
            <a:r>
              <a:rPr lang="en-US" sz="2000" dirty="0" smtClean="0"/>
              <a:t>foo (e1, e2, e3) // Calls foo with 3 arguments</a:t>
            </a:r>
          </a:p>
          <a:p>
            <a:pPr marL="0" indent="0">
              <a:buNone/>
            </a:pPr>
            <a:r>
              <a:rPr lang="en-US" sz="2000" dirty="0" smtClean="0"/>
              <a:t>foo </a:t>
            </a:r>
            <a:r>
              <a:rPr lang="en-US" sz="2000" dirty="0"/>
              <a:t>(arg1: T1; arg2:  T2; arg3: T3)</a:t>
            </a:r>
          </a:p>
          <a:p>
            <a:pPr marL="0" indent="0">
              <a:buNone/>
            </a:pPr>
            <a:r>
              <a:rPr lang="en-US" sz="2000" dirty="0"/>
              <a:t>foo (arg1: T1; arg2:  T2)</a:t>
            </a:r>
          </a:p>
          <a:p>
            <a:pPr marL="0" indent="0">
              <a:buNone/>
            </a:pPr>
            <a:r>
              <a:rPr lang="en-US" sz="2000" dirty="0"/>
              <a:t>foo (arg1: T1</a:t>
            </a:r>
            <a:r>
              <a:rPr lang="en-US" sz="2000" dirty="0" smtClean="0"/>
              <a:t>)</a:t>
            </a:r>
          </a:p>
          <a:p>
            <a:pPr marL="0" indent="0">
              <a:buNone/>
            </a:pPr>
            <a:endParaRPr lang="en-US" sz="2000" dirty="0">
              <a:sym typeface="Wingdings" panose="05000000000000000000" pitchFamily="2" charset="2"/>
            </a:endParaRPr>
          </a:p>
          <a:p>
            <a:pPr marL="0" indent="0">
              <a:buNone/>
            </a:pPr>
            <a:r>
              <a:rPr lang="en-US" sz="2000" dirty="0" smtClean="0">
                <a:sym typeface="Wingdings" panose="05000000000000000000" pitchFamily="2" charset="2"/>
              </a:rPr>
              <a:t>So, a: () is (1, True, “String”) is a valid variable of type empty tuple declaration with initial value the tuple with 3 elements.</a:t>
            </a:r>
          </a:p>
        </p:txBody>
      </p:sp>
      <p:sp>
        <p:nvSpPr>
          <p:cNvPr id="3" name="Title 2"/>
          <p:cNvSpPr>
            <a:spLocks noGrp="1"/>
          </p:cNvSpPr>
          <p:nvPr>
            <p:ph type="title"/>
          </p:nvPr>
        </p:nvSpPr>
        <p:spPr>
          <a:xfrm>
            <a:off x="156377" y="-30822"/>
            <a:ext cx="8229600" cy="561104"/>
          </a:xfrm>
        </p:spPr>
        <p:txBody>
          <a:bodyPr/>
          <a:lstStyle/>
          <a:p>
            <a:r>
              <a:rPr lang="en-US" dirty="0" smtClean="0">
                <a:solidFill>
                  <a:schemeClr val="tx1"/>
                </a:solidFill>
              </a:rPr>
              <a:t>Tuples – </a:t>
            </a:r>
            <a:r>
              <a:rPr lang="en-US" u="sng" dirty="0" smtClean="0">
                <a:solidFill>
                  <a:srgbClr val="FF0000"/>
                </a:solidFill>
              </a:rPr>
              <a:t>WIP!</a:t>
            </a:r>
            <a:endParaRPr lang="en-US" u="sng" dirty="0">
              <a:solidFill>
                <a:srgbClr val="FF0000"/>
              </a:solidFill>
            </a:endParaRPr>
          </a:p>
        </p:txBody>
      </p:sp>
    </p:spTree>
    <p:extLst>
      <p:ext uri="{BB962C8B-B14F-4D97-AF65-F5344CB8AC3E}">
        <p14:creationId xmlns:p14="http://schemas.microsoft.com/office/powerpoint/2010/main" val="1869349122"/>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42633"/>
            <a:ext cx="9144000" cy="6415367"/>
          </a:xfrm>
        </p:spPr>
        <p:txBody>
          <a:bodyPr>
            <a:normAutofit lnSpcReduction="10000"/>
          </a:bodyPr>
          <a:lstStyle/>
          <a:p>
            <a:pPr marL="0" indent="0">
              <a:buNone/>
            </a:pPr>
            <a:r>
              <a:rPr lang="en-US" sz="2000" dirty="0" smtClean="0">
                <a:sym typeface="Wingdings" panose="05000000000000000000" pitchFamily="2" charset="2"/>
              </a:rPr>
              <a:t>/*So, Tuple may be typed – (Integer, Real, Boolean)*/</a:t>
            </a:r>
          </a:p>
          <a:p>
            <a:pPr marL="0" indent="0">
              <a:buNone/>
            </a:pPr>
            <a:r>
              <a:rPr lang="en-US" sz="2000" dirty="0" smtClean="0">
                <a:sym typeface="Wingdings" panose="05000000000000000000" pitchFamily="2" charset="2"/>
              </a:rPr>
              <a:t>t2 </a:t>
            </a:r>
            <a:r>
              <a:rPr lang="en-US" sz="2000" b="1" dirty="0" smtClean="0">
                <a:sym typeface="Wingdings" panose="05000000000000000000" pitchFamily="2" charset="2"/>
              </a:rPr>
              <a:t>is</a:t>
            </a:r>
            <a:r>
              <a:rPr lang="en-US" sz="2000" dirty="0" smtClean="0">
                <a:sym typeface="Wingdings" panose="05000000000000000000" pitchFamily="2" charset="2"/>
              </a:rPr>
              <a:t> (Integer</a:t>
            </a:r>
            <a:r>
              <a:rPr lang="en-US" sz="2000" dirty="0">
                <a:sym typeface="Wingdings" panose="05000000000000000000" pitchFamily="2" charset="2"/>
              </a:rPr>
              <a:t>, Real, </a:t>
            </a:r>
            <a:r>
              <a:rPr lang="en-US" sz="2000" dirty="0" smtClean="0">
                <a:sym typeface="Wingdings" panose="05000000000000000000" pitchFamily="2" charset="2"/>
              </a:rPr>
              <a:t>Boolean) /* That is in fact call to Tuple constructor and it will work only when Integer, Real and Boolean have </a:t>
            </a:r>
            <a:r>
              <a:rPr lang="en-US" sz="2000" dirty="0" err="1" smtClean="0">
                <a:sym typeface="Wingdings" panose="05000000000000000000" pitchFamily="2" charset="2"/>
              </a:rPr>
              <a:t>init</a:t>
            </a:r>
            <a:r>
              <a:rPr lang="en-US" sz="2000" dirty="0" smtClean="0">
                <a:sym typeface="Wingdings" panose="05000000000000000000" pitchFamily="2" charset="2"/>
              </a:rPr>
              <a:t> with no arguments!!! */</a:t>
            </a:r>
          </a:p>
          <a:p>
            <a:pPr marL="0" indent="0">
              <a:buNone/>
            </a:pPr>
            <a:r>
              <a:rPr lang="en-US" sz="2000" dirty="0">
                <a:sym typeface="Wingdings" panose="05000000000000000000" pitchFamily="2" charset="2"/>
              </a:rPr>
              <a:t>t</a:t>
            </a:r>
            <a:r>
              <a:rPr lang="en-US" sz="2000" dirty="0" smtClean="0">
                <a:sym typeface="Wingdings" panose="05000000000000000000" pitchFamily="2" charset="2"/>
              </a:rPr>
              <a:t>2(1</a:t>
            </a:r>
            <a:r>
              <a:rPr lang="en-US" sz="2000" dirty="0">
                <a:sym typeface="Wingdings" panose="05000000000000000000" pitchFamily="2" charset="2"/>
              </a:rPr>
              <a:t>)</a:t>
            </a:r>
            <a:r>
              <a:rPr lang="en-US" sz="2000" dirty="0" smtClean="0">
                <a:sym typeface="Wingdings" panose="05000000000000000000" pitchFamily="2" charset="2"/>
              </a:rPr>
              <a:t> := 5; t2 (2</a:t>
            </a:r>
            <a:r>
              <a:rPr lang="en-US" sz="2000" dirty="0">
                <a:sym typeface="Wingdings" panose="05000000000000000000" pitchFamily="2" charset="2"/>
              </a:rPr>
              <a:t>)</a:t>
            </a:r>
            <a:r>
              <a:rPr lang="en-US" sz="2000" dirty="0" smtClean="0">
                <a:sym typeface="Wingdings" panose="05000000000000000000" pitchFamily="2" charset="2"/>
              </a:rPr>
              <a:t> := 5.5; t2 (3</a:t>
            </a:r>
            <a:r>
              <a:rPr lang="en-US" sz="2000" dirty="0">
                <a:sym typeface="Wingdings" panose="05000000000000000000" pitchFamily="2" charset="2"/>
              </a:rPr>
              <a:t>)</a:t>
            </a:r>
            <a:r>
              <a:rPr lang="en-US" sz="2000" dirty="0" smtClean="0">
                <a:sym typeface="Wingdings" panose="05000000000000000000" pitchFamily="2" charset="2"/>
              </a:rPr>
              <a:t> := True</a:t>
            </a:r>
          </a:p>
          <a:p>
            <a:pPr marL="0" indent="0">
              <a:buNone/>
            </a:pPr>
            <a:r>
              <a:rPr lang="en-US" sz="2000" dirty="0" smtClean="0">
                <a:sym typeface="Wingdings" panose="05000000000000000000" pitchFamily="2" charset="2"/>
              </a:rPr>
              <a:t>/*So, tuple may have named fields*/</a:t>
            </a:r>
          </a:p>
          <a:p>
            <a:pPr marL="0" indent="0">
              <a:buNone/>
            </a:pPr>
            <a:r>
              <a:rPr lang="en-US" sz="2000" dirty="0" smtClean="0">
                <a:sym typeface="Wingdings" panose="05000000000000000000" pitchFamily="2" charset="2"/>
              </a:rPr>
              <a:t>t3 </a:t>
            </a:r>
            <a:r>
              <a:rPr lang="en-US" sz="2000" b="1" dirty="0" smtClean="0">
                <a:sym typeface="Wingdings" panose="05000000000000000000" pitchFamily="2" charset="2"/>
              </a:rPr>
              <a:t>is</a:t>
            </a:r>
            <a:r>
              <a:rPr lang="en-US" sz="2000" dirty="0" smtClean="0">
                <a:sym typeface="Wingdings" panose="05000000000000000000" pitchFamily="2" charset="2"/>
              </a:rPr>
              <a:t> (i: Integer; r: Real; b: Boolean)</a:t>
            </a:r>
          </a:p>
          <a:p>
            <a:pPr marL="0" indent="0">
              <a:buNone/>
            </a:pPr>
            <a:r>
              <a:rPr lang="en-US" sz="2000" dirty="0" smtClean="0"/>
              <a:t>t3.i := 5; t3.r := 5.5; t3.b := False</a:t>
            </a:r>
          </a:p>
          <a:p>
            <a:pPr marL="0" indent="0">
              <a:buNone/>
            </a:pPr>
            <a:r>
              <a:rPr lang="en-US" sz="2000" dirty="0"/>
              <a:t>t</a:t>
            </a:r>
            <a:r>
              <a:rPr lang="en-US" sz="2000" dirty="0" smtClean="0"/>
              <a:t>4: (Integer, Real, Boolean) </a:t>
            </a:r>
            <a:r>
              <a:rPr lang="en-US" sz="2000" b="1" dirty="0" smtClean="0"/>
              <a:t>is</a:t>
            </a:r>
            <a:r>
              <a:rPr lang="en-US" sz="2000" dirty="0" smtClean="0"/>
              <a:t> (5, 5.5, True)</a:t>
            </a:r>
          </a:p>
          <a:p>
            <a:pPr marL="0" indent="0">
              <a:buNone/>
            </a:pPr>
            <a:r>
              <a:rPr lang="en-US" sz="2000" dirty="0"/>
              <a:t>t</a:t>
            </a:r>
            <a:r>
              <a:rPr lang="en-US" sz="2000" dirty="0" smtClean="0"/>
              <a:t>5 </a:t>
            </a:r>
            <a:r>
              <a:rPr lang="en-US" sz="2000" b="1" dirty="0" smtClean="0"/>
              <a:t>is</a:t>
            </a:r>
            <a:r>
              <a:rPr lang="en-US" sz="2000" dirty="0" smtClean="0"/>
              <a:t> (5</a:t>
            </a:r>
            <a:r>
              <a:rPr lang="en-US" sz="2000" dirty="0"/>
              <a:t>, 5.5, True</a:t>
            </a:r>
            <a:r>
              <a:rPr lang="en-US" sz="2000" dirty="0" smtClean="0"/>
              <a:t>)</a:t>
            </a:r>
          </a:p>
          <a:p>
            <a:pPr marL="0" indent="0">
              <a:buNone/>
            </a:pPr>
            <a:r>
              <a:rPr lang="en-US" sz="2000" dirty="0" smtClean="0"/>
              <a:t>//Note!</a:t>
            </a:r>
          </a:p>
          <a:p>
            <a:pPr marL="0" indent="0">
              <a:buNone/>
            </a:pPr>
            <a:r>
              <a:rPr lang="en-US" sz="2000" dirty="0"/>
              <a:t>goo (x: Integer) </a:t>
            </a:r>
            <a:r>
              <a:rPr lang="en-US" sz="2000" b="1" dirty="0"/>
              <a:t>is</a:t>
            </a:r>
            <a:r>
              <a:rPr lang="en-US" sz="2000" dirty="0"/>
              <a:t> </a:t>
            </a:r>
            <a:r>
              <a:rPr lang="en-US" sz="2000" dirty="0" err="1" smtClean="0"/>
              <a:t>StandardIO.print</a:t>
            </a:r>
            <a:r>
              <a:rPr lang="en-US" sz="2000" dirty="0" smtClean="0"/>
              <a:t> (“goo 1\n”) </a:t>
            </a:r>
            <a:r>
              <a:rPr lang="en-US" sz="2000" b="1" dirty="0" smtClean="0"/>
              <a:t>end</a:t>
            </a:r>
            <a:endParaRPr lang="en-US" sz="2000" b="1" dirty="0"/>
          </a:p>
          <a:p>
            <a:pPr marL="0" indent="0">
              <a:buNone/>
            </a:pPr>
            <a:r>
              <a:rPr lang="en-US" sz="2000" dirty="0"/>
              <a:t>goo (x: </a:t>
            </a:r>
            <a:r>
              <a:rPr lang="en-US" sz="2000" dirty="0" smtClean="0"/>
              <a:t>(Integer)) </a:t>
            </a:r>
            <a:r>
              <a:rPr lang="en-US" sz="2000" b="1" dirty="0"/>
              <a:t>is</a:t>
            </a:r>
            <a:r>
              <a:rPr lang="en-US" sz="2000" dirty="0"/>
              <a:t> </a:t>
            </a:r>
            <a:r>
              <a:rPr lang="en-US" sz="2000" dirty="0" err="1"/>
              <a:t>StandardIO.print</a:t>
            </a:r>
            <a:r>
              <a:rPr lang="en-US" sz="2000" dirty="0"/>
              <a:t> (“goo </a:t>
            </a:r>
            <a:r>
              <a:rPr lang="en-US" sz="2000" dirty="0" smtClean="0"/>
              <a:t>2\n”)  </a:t>
            </a:r>
            <a:r>
              <a:rPr lang="en-US" sz="2000" b="1" dirty="0" smtClean="0"/>
              <a:t>end</a:t>
            </a:r>
            <a:endParaRPr lang="en-US" sz="2000" b="1" dirty="0"/>
          </a:p>
          <a:p>
            <a:pPr marL="0" indent="0">
              <a:buNone/>
            </a:pPr>
            <a:r>
              <a:rPr lang="en-US" sz="2000" dirty="0" smtClean="0"/>
              <a:t>/* These are 2 different routines!*/</a:t>
            </a:r>
          </a:p>
          <a:p>
            <a:pPr marL="0" indent="0">
              <a:buNone/>
            </a:pPr>
            <a:r>
              <a:rPr lang="en-US" sz="2000" dirty="0" smtClean="0"/>
              <a:t>goo </a:t>
            </a:r>
            <a:r>
              <a:rPr lang="en-US" sz="2000" dirty="0"/>
              <a:t>(5</a:t>
            </a:r>
            <a:r>
              <a:rPr lang="en-US" sz="2000" dirty="0" smtClean="0"/>
              <a:t>) // output -&gt; goo 1</a:t>
            </a:r>
            <a:endParaRPr lang="en-US" sz="2000" dirty="0"/>
          </a:p>
          <a:p>
            <a:pPr marL="0" indent="0">
              <a:buNone/>
            </a:pPr>
            <a:r>
              <a:rPr lang="en-US" sz="2000" dirty="0" smtClean="0"/>
              <a:t>t6: (Integer) </a:t>
            </a:r>
            <a:r>
              <a:rPr lang="en-US" sz="2000" b="1" dirty="0" smtClean="0"/>
              <a:t>is</a:t>
            </a:r>
            <a:r>
              <a:rPr lang="en-US" sz="2000" dirty="0" smtClean="0"/>
              <a:t> (5)</a:t>
            </a:r>
          </a:p>
          <a:p>
            <a:pPr marL="0" indent="0">
              <a:buNone/>
            </a:pPr>
            <a:r>
              <a:rPr lang="en-US" sz="2000" dirty="0" smtClean="0"/>
              <a:t>goo (t6) // </a:t>
            </a:r>
            <a:r>
              <a:rPr lang="en-US" sz="2000" dirty="0"/>
              <a:t>output -&gt; </a:t>
            </a:r>
            <a:r>
              <a:rPr lang="en-US" sz="2000" dirty="0" smtClean="0"/>
              <a:t>goo 2</a:t>
            </a:r>
          </a:p>
          <a:p>
            <a:pPr marL="0" indent="0">
              <a:buNone/>
            </a:pPr>
            <a:r>
              <a:rPr lang="en-US" sz="2000" dirty="0" smtClean="0"/>
              <a:t>goo ((5)) // </a:t>
            </a:r>
            <a:r>
              <a:rPr lang="en-US" sz="2000" dirty="0"/>
              <a:t>output -&gt; </a:t>
            </a:r>
            <a:r>
              <a:rPr lang="en-US" sz="2000" dirty="0" smtClean="0"/>
              <a:t>goo 1 as we treat (&lt;expr&gt;) as expression!!!</a:t>
            </a:r>
          </a:p>
          <a:p>
            <a:pPr marL="0" indent="0">
              <a:buNone/>
            </a:pPr>
            <a:r>
              <a:rPr lang="en-US" sz="2000" dirty="0" smtClean="0"/>
              <a:t>goo  (5,6,7,8) // </a:t>
            </a:r>
            <a:r>
              <a:rPr lang="en-US" sz="2000" dirty="0"/>
              <a:t>output -&gt; </a:t>
            </a:r>
            <a:r>
              <a:rPr lang="en-US" sz="2000" dirty="0" smtClean="0"/>
              <a:t>goo 2</a:t>
            </a: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3" name="Title 2"/>
          <p:cNvSpPr>
            <a:spLocks noGrp="1"/>
          </p:cNvSpPr>
          <p:nvPr>
            <p:ph type="title"/>
          </p:nvPr>
        </p:nvSpPr>
        <p:spPr>
          <a:xfrm>
            <a:off x="156377" y="-30822"/>
            <a:ext cx="8229600" cy="561104"/>
          </a:xfrm>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3902153974"/>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2908"/>
            <a:ext cx="8993688" cy="6405092"/>
          </a:xfrm>
        </p:spPr>
        <p:txBody>
          <a:bodyPr>
            <a:normAutofit lnSpcReduction="10000"/>
          </a:bodyPr>
          <a:lstStyle/>
          <a:p>
            <a:pPr marL="0" indent="0">
              <a:buNone/>
            </a:pPr>
            <a:r>
              <a:rPr lang="en-US" sz="1400" b="1" dirty="0" smtClean="0"/>
              <a:t>unit</a:t>
            </a:r>
            <a:r>
              <a:rPr lang="en-US" sz="1400" dirty="0" smtClean="0"/>
              <a:t> () // </a:t>
            </a:r>
            <a:r>
              <a:rPr lang="en-US" sz="1400" dirty="0"/>
              <a:t>That is a pseudo </a:t>
            </a:r>
            <a:r>
              <a:rPr lang="en-US" sz="1400" dirty="0" smtClean="0"/>
              <a:t>unit. It just describes what features every tuple has</a:t>
            </a:r>
            <a:endParaRPr lang="en-US" sz="1400" dirty="0"/>
          </a:p>
          <a:p>
            <a:pPr marL="0" indent="0">
              <a:buNone/>
            </a:pPr>
            <a:r>
              <a:rPr lang="en-US" sz="1400" dirty="0"/>
              <a:t>	count: Integer /* the number of elements in the Tuple*/</a:t>
            </a:r>
          </a:p>
          <a:p>
            <a:pPr marL="0" indent="0">
              <a:buNone/>
            </a:pPr>
            <a:r>
              <a:rPr lang="en-US" sz="1400" dirty="0"/>
              <a:t>	type (position: Integer): </a:t>
            </a:r>
            <a:r>
              <a:rPr lang="en-US" sz="1400" dirty="0" err="1" smtClean="0"/>
              <a:t>RTTypeDescriptor</a:t>
            </a:r>
            <a:r>
              <a:rPr lang="en-US" sz="1400" dirty="0" smtClean="0"/>
              <a:t> </a:t>
            </a:r>
            <a:r>
              <a:rPr lang="en-US" sz="1400" dirty="0"/>
              <a:t>// That is retrospection API</a:t>
            </a:r>
          </a:p>
          <a:p>
            <a:pPr marL="0" indent="0">
              <a:buNone/>
            </a:pPr>
            <a:r>
              <a:rPr lang="en-US" sz="1400" dirty="0"/>
              <a:t>		</a:t>
            </a:r>
            <a:r>
              <a:rPr lang="en-US" sz="1400" b="1" dirty="0"/>
              <a:t>require</a:t>
            </a:r>
            <a:r>
              <a:rPr lang="en-US" sz="1400" dirty="0"/>
              <a:t> </a:t>
            </a:r>
            <a:r>
              <a:rPr lang="en-US" sz="1400" dirty="0" smtClean="0"/>
              <a:t>position </a:t>
            </a:r>
            <a:r>
              <a:rPr lang="en-US" sz="1400" b="1" dirty="0" smtClean="0"/>
              <a:t>in</a:t>
            </a:r>
            <a:r>
              <a:rPr lang="en-US" sz="1400" dirty="0" smtClean="0"/>
              <a:t> 1 </a:t>
            </a:r>
            <a:r>
              <a:rPr lang="en-US" sz="1400" b="1" dirty="0" smtClean="0"/>
              <a:t>..</a:t>
            </a:r>
            <a:r>
              <a:rPr lang="en-US" sz="1400" dirty="0" smtClean="0"/>
              <a:t> count </a:t>
            </a:r>
            <a:r>
              <a:rPr lang="en-US" sz="1400" b="1" dirty="0"/>
              <a:t>///</a:t>
            </a:r>
            <a:r>
              <a:rPr lang="en-US" sz="1400" dirty="0"/>
              <a:t> </a:t>
            </a:r>
            <a:r>
              <a:rPr lang="en-US" sz="1400" dirty="0" smtClean="0"/>
              <a:t>Valid position</a:t>
            </a:r>
            <a:endParaRPr lang="en-US" sz="1400" dirty="0"/>
          </a:p>
          <a:p>
            <a:pPr marL="0" indent="0">
              <a:buNone/>
            </a:pPr>
            <a:r>
              <a:rPr lang="en-US" sz="1400" dirty="0" smtClean="0"/>
              <a:t>	</a:t>
            </a:r>
            <a:r>
              <a:rPr lang="en-US" sz="1400" b="1" dirty="0" smtClean="0"/>
              <a:t>override</a:t>
            </a:r>
            <a:r>
              <a:rPr lang="en-US" sz="1400" dirty="0" smtClean="0"/>
              <a:t> assign </a:t>
            </a:r>
            <a:r>
              <a:rPr lang="en-US" sz="1400" b="1" dirty="0" smtClean="0"/>
              <a:t>| :=</a:t>
            </a:r>
            <a:r>
              <a:rPr lang="en-US" sz="1400" dirty="0" smtClean="0"/>
              <a:t> (other: like this) </a:t>
            </a:r>
            <a:r>
              <a:rPr lang="en-US" sz="1400" b="1" dirty="0" smtClean="0"/>
              <a:t>is </a:t>
            </a:r>
            <a:r>
              <a:rPr lang="en-US" sz="1400" dirty="0" err="1" smtClean="0"/>
              <a:t>init</a:t>
            </a:r>
            <a:r>
              <a:rPr lang="en-US" sz="1400" dirty="0" smtClean="0"/>
              <a:t> (other) </a:t>
            </a:r>
            <a:r>
              <a:rPr lang="en-US" sz="1400" b="1" dirty="0" smtClean="0"/>
              <a:t>end</a:t>
            </a:r>
          </a:p>
          <a:p>
            <a:pPr marL="0" indent="0">
              <a:buNone/>
            </a:pPr>
            <a:r>
              <a:rPr lang="en-US" sz="1400" dirty="0"/>
              <a:t>	value </a:t>
            </a:r>
            <a:r>
              <a:rPr lang="en-US" sz="1400" b="1" dirty="0" smtClean="0"/>
              <a:t>|</a:t>
            </a:r>
            <a:r>
              <a:rPr lang="en-US" sz="1400" dirty="0" smtClean="0"/>
              <a:t> </a:t>
            </a:r>
            <a:r>
              <a:rPr lang="en-US" sz="1400" b="1" dirty="0" smtClean="0"/>
              <a:t>() </a:t>
            </a:r>
            <a:r>
              <a:rPr lang="en-US" sz="1400" dirty="0" smtClean="0"/>
              <a:t>(</a:t>
            </a:r>
            <a:r>
              <a:rPr lang="en-US" sz="1400" dirty="0"/>
              <a:t>position: Integer): Any</a:t>
            </a:r>
          </a:p>
          <a:p>
            <a:pPr marL="0" indent="0">
              <a:buNone/>
            </a:pPr>
            <a:r>
              <a:rPr lang="en-US" sz="1400" dirty="0"/>
              <a:t>		</a:t>
            </a:r>
            <a:r>
              <a:rPr lang="en-US" sz="1400" b="1" dirty="0"/>
              <a:t>require</a:t>
            </a:r>
            <a:r>
              <a:rPr lang="en-US" sz="1400" dirty="0"/>
              <a:t> position </a:t>
            </a:r>
            <a:r>
              <a:rPr lang="en-US" sz="1400" b="1" dirty="0"/>
              <a:t>in</a:t>
            </a:r>
            <a:r>
              <a:rPr lang="en-US" sz="1400" dirty="0"/>
              <a:t> 1 </a:t>
            </a:r>
            <a:r>
              <a:rPr lang="en-US" sz="1400" b="1" dirty="0"/>
              <a:t>..</a:t>
            </a:r>
            <a:r>
              <a:rPr lang="en-US" sz="1400" dirty="0"/>
              <a:t> count </a:t>
            </a:r>
            <a:r>
              <a:rPr lang="en-US" sz="1400" b="1" dirty="0"/>
              <a:t>///</a:t>
            </a:r>
            <a:r>
              <a:rPr lang="en-US" sz="1400" dirty="0"/>
              <a:t> Valid </a:t>
            </a:r>
            <a:r>
              <a:rPr lang="en-US" sz="1400" dirty="0" smtClean="0"/>
              <a:t>position</a:t>
            </a:r>
            <a:endParaRPr lang="en-US" sz="1400" dirty="0"/>
          </a:p>
          <a:p>
            <a:pPr marL="0" indent="0">
              <a:buNone/>
            </a:pPr>
            <a:r>
              <a:rPr lang="en-US" sz="1400" dirty="0"/>
              <a:t>	</a:t>
            </a:r>
            <a:r>
              <a:rPr lang="en-US" sz="1400" dirty="0" err="1"/>
              <a:t>setValue</a:t>
            </a:r>
            <a:r>
              <a:rPr lang="en-US" sz="1400" dirty="0"/>
              <a:t> </a:t>
            </a:r>
            <a:r>
              <a:rPr lang="en-US" sz="1400" b="1" dirty="0"/>
              <a:t>|</a:t>
            </a:r>
            <a:r>
              <a:rPr lang="en-US" sz="1400" dirty="0"/>
              <a:t> </a:t>
            </a:r>
            <a:r>
              <a:rPr lang="en-US" sz="1400" b="1" dirty="0"/>
              <a:t>()</a:t>
            </a:r>
            <a:r>
              <a:rPr lang="en-US" sz="1400" dirty="0" smtClean="0"/>
              <a:t> </a:t>
            </a:r>
            <a:r>
              <a:rPr lang="en-US" sz="1400" dirty="0"/>
              <a:t>(position: Integer, </a:t>
            </a:r>
            <a:r>
              <a:rPr lang="en-US" sz="1400" dirty="0" err="1"/>
              <a:t>aValue</a:t>
            </a:r>
            <a:r>
              <a:rPr lang="en-US" sz="1400" dirty="0"/>
              <a:t>: Any)</a:t>
            </a:r>
          </a:p>
          <a:p>
            <a:pPr marL="0" indent="0">
              <a:buNone/>
            </a:pPr>
            <a:r>
              <a:rPr lang="en-US" sz="1400" dirty="0"/>
              <a:t>		</a:t>
            </a:r>
            <a:r>
              <a:rPr lang="en-US" sz="1400" b="1" dirty="0"/>
              <a:t> require</a:t>
            </a:r>
            <a:r>
              <a:rPr lang="en-US" sz="1400" dirty="0"/>
              <a:t> position </a:t>
            </a:r>
            <a:r>
              <a:rPr lang="en-US" sz="1400" b="1" dirty="0"/>
              <a:t>in</a:t>
            </a:r>
            <a:r>
              <a:rPr lang="en-US" sz="1400" dirty="0"/>
              <a:t> 1 </a:t>
            </a:r>
            <a:r>
              <a:rPr lang="en-US" sz="1400" b="1" dirty="0"/>
              <a:t>..</a:t>
            </a:r>
            <a:r>
              <a:rPr lang="en-US" sz="1400" dirty="0"/>
              <a:t> count </a:t>
            </a:r>
            <a:r>
              <a:rPr lang="en-US" sz="1400" b="1" dirty="0"/>
              <a:t>///</a:t>
            </a:r>
            <a:r>
              <a:rPr lang="en-US" sz="1400" dirty="0"/>
              <a:t> Valid position</a:t>
            </a:r>
          </a:p>
          <a:p>
            <a:pPr marL="0" indent="0">
              <a:buNone/>
            </a:pPr>
            <a:r>
              <a:rPr lang="en-US" sz="1400" dirty="0"/>
              <a:t>	type (</a:t>
            </a:r>
            <a:r>
              <a:rPr lang="en-US" sz="1400" dirty="0" err="1"/>
              <a:t>fieldName</a:t>
            </a:r>
            <a:r>
              <a:rPr lang="en-US" sz="1400" dirty="0"/>
              <a:t>: String): </a:t>
            </a:r>
            <a:r>
              <a:rPr lang="en-US" sz="1400" dirty="0" err="1" smtClean="0"/>
              <a:t>RTTypeDescriptor</a:t>
            </a:r>
            <a:endParaRPr lang="en-US" sz="1400" dirty="0"/>
          </a:p>
          <a:p>
            <a:pPr marL="0" indent="0">
              <a:buNone/>
            </a:pPr>
            <a:r>
              <a:rPr lang="en-US" sz="1400" dirty="0"/>
              <a:t>		</a:t>
            </a:r>
            <a:r>
              <a:rPr lang="en-US" sz="1400" b="1" dirty="0"/>
              <a:t>require</a:t>
            </a:r>
            <a:r>
              <a:rPr lang="en-US" sz="1400" dirty="0"/>
              <a:t> </a:t>
            </a:r>
            <a:r>
              <a:rPr lang="en-US" sz="1400" dirty="0" err="1" smtClean="0"/>
              <a:t>hasFiled</a:t>
            </a:r>
            <a:r>
              <a:rPr lang="en-US" sz="1400" dirty="0" smtClean="0"/>
              <a:t> </a:t>
            </a:r>
            <a:r>
              <a:rPr lang="en-US" sz="1400" dirty="0"/>
              <a:t>(</a:t>
            </a:r>
            <a:r>
              <a:rPr lang="en-US" sz="1400" dirty="0" err="1"/>
              <a:t>fieldName</a:t>
            </a:r>
            <a:r>
              <a:rPr lang="en-US" sz="1400" dirty="0"/>
              <a:t>) </a:t>
            </a:r>
            <a:r>
              <a:rPr lang="en-US" sz="1400" b="1" dirty="0"/>
              <a:t>///</a:t>
            </a:r>
            <a:r>
              <a:rPr lang="en-US" sz="1400" dirty="0"/>
              <a:t> </a:t>
            </a:r>
            <a:r>
              <a:rPr lang="en-US" sz="1400" dirty="0" smtClean="0"/>
              <a:t>Valid </a:t>
            </a:r>
            <a:r>
              <a:rPr lang="en-US" sz="1400" dirty="0"/>
              <a:t>field </a:t>
            </a:r>
            <a:r>
              <a:rPr lang="en-US" sz="1400" dirty="0" smtClean="0"/>
              <a:t>name</a:t>
            </a:r>
            <a:endParaRPr lang="en-US" sz="1400" dirty="0"/>
          </a:p>
          <a:p>
            <a:pPr marL="0" indent="0">
              <a:buNone/>
            </a:pPr>
            <a:r>
              <a:rPr lang="en-US" sz="1400" dirty="0"/>
              <a:t>	value </a:t>
            </a:r>
            <a:r>
              <a:rPr lang="en-US" sz="1400" b="1" dirty="0" smtClean="0"/>
              <a:t>| </a:t>
            </a:r>
            <a:r>
              <a:rPr lang="en-US" sz="1400" b="1" dirty="0"/>
              <a:t>.</a:t>
            </a:r>
            <a:r>
              <a:rPr lang="en-US" sz="1400" dirty="0"/>
              <a:t> (name: String): Any</a:t>
            </a:r>
          </a:p>
          <a:p>
            <a:pPr marL="0" indent="0">
              <a:buNone/>
            </a:pPr>
            <a:r>
              <a:rPr lang="en-US" sz="1400" dirty="0"/>
              <a:t>		</a:t>
            </a:r>
            <a:r>
              <a:rPr lang="en-US" sz="1400" b="1" dirty="0"/>
              <a:t> require</a:t>
            </a:r>
            <a:r>
              <a:rPr lang="en-US" sz="1400" dirty="0"/>
              <a:t> </a:t>
            </a:r>
            <a:r>
              <a:rPr lang="en-US" sz="1400" dirty="0" err="1"/>
              <a:t>hasFiled</a:t>
            </a:r>
            <a:r>
              <a:rPr lang="en-US" sz="1400" dirty="0"/>
              <a:t> (</a:t>
            </a:r>
            <a:r>
              <a:rPr lang="en-US" sz="1400" dirty="0" err="1"/>
              <a:t>fieldName</a:t>
            </a:r>
            <a:r>
              <a:rPr lang="en-US" sz="1400" dirty="0"/>
              <a:t>) </a:t>
            </a:r>
            <a:r>
              <a:rPr lang="en-US" sz="1400" b="1" dirty="0"/>
              <a:t>///</a:t>
            </a:r>
            <a:r>
              <a:rPr lang="en-US" sz="1400" dirty="0"/>
              <a:t> Valid field name</a:t>
            </a:r>
          </a:p>
          <a:p>
            <a:pPr marL="0" indent="0">
              <a:buNone/>
            </a:pPr>
            <a:r>
              <a:rPr lang="en-US" sz="1400" dirty="0"/>
              <a:t>	</a:t>
            </a:r>
            <a:r>
              <a:rPr lang="en-US" sz="1400" dirty="0" err="1"/>
              <a:t>setValue</a:t>
            </a:r>
            <a:r>
              <a:rPr lang="en-US" sz="1400" dirty="0"/>
              <a:t> </a:t>
            </a:r>
            <a:r>
              <a:rPr lang="en-US" sz="1400" b="1" dirty="0"/>
              <a:t>|</a:t>
            </a:r>
            <a:r>
              <a:rPr lang="en-US" sz="1400" dirty="0"/>
              <a:t> </a:t>
            </a:r>
            <a:r>
              <a:rPr lang="en-US" sz="1400" b="1" dirty="0"/>
              <a:t>()</a:t>
            </a:r>
            <a:r>
              <a:rPr lang="en-US" sz="1400" dirty="0" smtClean="0"/>
              <a:t> </a:t>
            </a:r>
            <a:r>
              <a:rPr lang="en-US" sz="1400" dirty="0"/>
              <a:t>(name: String, </a:t>
            </a:r>
            <a:r>
              <a:rPr lang="en-US" sz="1400" dirty="0" err="1"/>
              <a:t>aValue</a:t>
            </a:r>
            <a:r>
              <a:rPr lang="en-US" sz="1400" dirty="0"/>
              <a:t>: Any)</a:t>
            </a:r>
          </a:p>
          <a:p>
            <a:pPr marL="0" indent="0">
              <a:buNone/>
            </a:pPr>
            <a:r>
              <a:rPr lang="en-US" sz="1400" dirty="0"/>
              <a:t>		</a:t>
            </a:r>
            <a:r>
              <a:rPr lang="en-US" sz="1400" b="1" dirty="0"/>
              <a:t> require</a:t>
            </a:r>
            <a:r>
              <a:rPr lang="en-US" sz="1400" dirty="0"/>
              <a:t> </a:t>
            </a:r>
            <a:endParaRPr lang="en-US" sz="1400" dirty="0" smtClean="0"/>
          </a:p>
          <a:p>
            <a:pPr marL="0" indent="0">
              <a:buNone/>
            </a:pPr>
            <a:r>
              <a:rPr lang="en-US" sz="1400" dirty="0"/>
              <a:t>	</a:t>
            </a:r>
            <a:r>
              <a:rPr lang="en-US" sz="1400" dirty="0" smtClean="0"/>
              <a:t>		position </a:t>
            </a:r>
            <a:r>
              <a:rPr lang="en-US" sz="1400" b="1" dirty="0"/>
              <a:t>in</a:t>
            </a:r>
            <a:r>
              <a:rPr lang="en-US" sz="1400" dirty="0"/>
              <a:t> 1 </a:t>
            </a:r>
            <a:r>
              <a:rPr lang="en-US" sz="1400" b="1" dirty="0"/>
              <a:t>..</a:t>
            </a:r>
            <a:r>
              <a:rPr lang="en-US" sz="1400" dirty="0"/>
              <a:t> count </a:t>
            </a:r>
            <a:r>
              <a:rPr lang="en-US" sz="1400" b="1" dirty="0"/>
              <a:t>///</a:t>
            </a:r>
            <a:r>
              <a:rPr lang="en-US" sz="1400" dirty="0"/>
              <a:t> Valid </a:t>
            </a:r>
            <a:r>
              <a:rPr lang="en-US" sz="1400" dirty="0" smtClean="0"/>
              <a:t>position</a:t>
            </a:r>
          </a:p>
          <a:p>
            <a:pPr marL="0" indent="0">
              <a:buNone/>
            </a:pPr>
            <a:r>
              <a:rPr lang="en-US" sz="1400" dirty="0"/>
              <a:t>			</a:t>
            </a:r>
            <a:r>
              <a:rPr lang="en-US" sz="1400" dirty="0" err="1" smtClean="0"/>
              <a:t>hasFiled</a:t>
            </a:r>
            <a:r>
              <a:rPr lang="en-US" sz="1400" dirty="0" smtClean="0"/>
              <a:t> </a:t>
            </a:r>
            <a:r>
              <a:rPr lang="en-US" sz="1400" dirty="0"/>
              <a:t>(</a:t>
            </a:r>
            <a:r>
              <a:rPr lang="en-US" sz="1400" dirty="0" err="1"/>
              <a:t>fieldName</a:t>
            </a:r>
            <a:r>
              <a:rPr lang="en-US" sz="1400" dirty="0"/>
              <a:t>) </a:t>
            </a:r>
            <a:r>
              <a:rPr lang="en-US" sz="1400" b="1" dirty="0"/>
              <a:t>///</a:t>
            </a:r>
            <a:r>
              <a:rPr lang="en-US" sz="1400" dirty="0"/>
              <a:t> Valid field name</a:t>
            </a:r>
          </a:p>
          <a:p>
            <a:pPr marL="0" indent="0">
              <a:buNone/>
            </a:pPr>
            <a:r>
              <a:rPr lang="en-US" sz="1400" b="1" dirty="0"/>
              <a:t>	</a:t>
            </a:r>
            <a:r>
              <a:rPr lang="en-US" sz="1400" dirty="0" err="1"/>
              <a:t>hasFiled</a:t>
            </a:r>
            <a:r>
              <a:rPr lang="en-US" sz="1400" dirty="0"/>
              <a:t> (name: String): Boolean</a:t>
            </a:r>
          </a:p>
          <a:p>
            <a:pPr marL="0" indent="0">
              <a:buNone/>
            </a:pPr>
            <a:r>
              <a:rPr lang="en-US" sz="1400" b="1" dirty="0"/>
              <a:t>	</a:t>
            </a:r>
            <a:r>
              <a:rPr lang="en-US" sz="1400" b="1" dirty="0" err="1" smtClean="0"/>
              <a:t>init</a:t>
            </a:r>
            <a:r>
              <a:rPr lang="en-US" sz="1400" b="1" dirty="0" smtClean="0"/>
              <a:t> </a:t>
            </a:r>
            <a:r>
              <a:rPr lang="en-US" sz="1400" dirty="0"/>
              <a:t>(other: </a:t>
            </a:r>
            <a:r>
              <a:rPr lang="en-US" sz="1400" b="1" dirty="0"/>
              <a:t>like</a:t>
            </a:r>
            <a:r>
              <a:rPr lang="en-US" sz="1400" dirty="0"/>
              <a:t> </a:t>
            </a:r>
            <a:r>
              <a:rPr lang="en-US" sz="1400" b="1" dirty="0"/>
              <a:t>this</a:t>
            </a:r>
            <a:r>
              <a:rPr lang="en-US" sz="1400" dirty="0"/>
              <a:t>)</a:t>
            </a:r>
            <a:r>
              <a:rPr lang="en-US" sz="1400" b="1" dirty="0"/>
              <a:t> is</a:t>
            </a:r>
          </a:p>
          <a:p>
            <a:pPr marL="0" indent="0">
              <a:buNone/>
            </a:pPr>
            <a:r>
              <a:rPr lang="en-US" sz="1400" dirty="0"/>
              <a:t>		count := </a:t>
            </a:r>
            <a:r>
              <a:rPr lang="en-US" sz="1400" dirty="0" err="1"/>
              <a:t>other.count</a:t>
            </a:r>
            <a:endParaRPr lang="en-US" sz="1400" dirty="0"/>
          </a:p>
          <a:p>
            <a:pPr marL="0" indent="0">
              <a:buNone/>
            </a:pPr>
            <a:r>
              <a:rPr lang="en-US" sz="1400" b="1" dirty="0"/>
              <a:t>		while</a:t>
            </a:r>
            <a:r>
              <a:rPr lang="en-US" sz="1400" dirty="0"/>
              <a:t> </a:t>
            </a:r>
            <a:r>
              <a:rPr lang="en-US" sz="1400" dirty="0" err="1"/>
              <a:t>pos</a:t>
            </a:r>
            <a:r>
              <a:rPr lang="en-US" sz="1400" dirty="0"/>
              <a:t> </a:t>
            </a:r>
            <a:r>
              <a:rPr lang="en-US" sz="1400" b="1" dirty="0"/>
              <a:t>in</a:t>
            </a:r>
            <a:r>
              <a:rPr lang="en-US" sz="1400" dirty="0"/>
              <a:t> </a:t>
            </a:r>
            <a:r>
              <a:rPr lang="en-US" sz="1400" dirty="0" smtClean="0"/>
              <a:t>1 </a:t>
            </a:r>
            <a:r>
              <a:rPr lang="en-US" sz="1400" b="1" dirty="0" smtClean="0"/>
              <a:t>.. </a:t>
            </a:r>
            <a:r>
              <a:rPr lang="en-US" sz="1400" dirty="0" err="1" smtClean="0"/>
              <a:t>other.count</a:t>
            </a:r>
            <a:r>
              <a:rPr lang="en-US" sz="1400" dirty="0" smtClean="0"/>
              <a:t> </a:t>
            </a:r>
            <a:r>
              <a:rPr lang="en-US" sz="1400" b="1" dirty="0" smtClean="0"/>
              <a:t>loop </a:t>
            </a:r>
            <a:r>
              <a:rPr lang="en-US" sz="1400" dirty="0" err="1" smtClean="0"/>
              <a:t>setValue</a:t>
            </a:r>
            <a:r>
              <a:rPr lang="en-US" sz="1400" dirty="0" smtClean="0"/>
              <a:t> </a:t>
            </a:r>
            <a:r>
              <a:rPr lang="en-US" sz="1400" dirty="0"/>
              <a:t>(</a:t>
            </a:r>
            <a:r>
              <a:rPr lang="en-US" sz="1400" dirty="0" err="1"/>
              <a:t>pos</a:t>
            </a:r>
            <a:r>
              <a:rPr lang="en-US" sz="1400" dirty="0"/>
              <a:t>, </a:t>
            </a:r>
            <a:r>
              <a:rPr lang="en-US" sz="1400" dirty="0" err="1"/>
              <a:t>other.value</a:t>
            </a:r>
            <a:r>
              <a:rPr lang="en-US" sz="1400" dirty="0"/>
              <a:t> (</a:t>
            </a:r>
            <a:r>
              <a:rPr lang="en-US" sz="1400" dirty="0" err="1"/>
              <a:t>pos</a:t>
            </a:r>
            <a:r>
              <a:rPr lang="en-US" sz="1400" dirty="0" smtClean="0"/>
              <a:t>)) </a:t>
            </a:r>
            <a:r>
              <a:rPr lang="en-US" sz="1400" b="1" dirty="0" smtClean="0"/>
              <a:t>end</a:t>
            </a:r>
            <a:endParaRPr lang="en-US" sz="1400" b="1" dirty="0"/>
          </a:p>
          <a:p>
            <a:pPr marL="0" indent="0">
              <a:buNone/>
            </a:pPr>
            <a:r>
              <a:rPr lang="en-US" sz="1400" b="1" dirty="0"/>
              <a:t>	end</a:t>
            </a:r>
          </a:p>
          <a:p>
            <a:pPr marL="0" indent="0">
              <a:buNone/>
            </a:pPr>
            <a:r>
              <a:rPr lang="en-US" sz="1400" b="1" dirty="0"/>
              <a:t>invariant</a:t>
            </a:r>
          </a:p>
          <a:p>
            <a:pPr marL="0" indent="0">
              <a:buNone/>
            </a:pPr>
            <a:r>
              <a:rPr lang="en-US" sz="1400" dirty="0"/>
              <a:t>	</a:t>
            </a:r>
            <a:r>
              <a:rPr lang="en-US" sz="1400" dirty="0" smtClean="0"/>
              <a:t> count &gt;= </a:t>
            </a:r>
            <a:r>
              <a:rPr lang="en-US" sz="1400" dirty="0"/>
              <a:t>0 </a:t>
            </a:r>
            <a:r>
              <a:rPr lang="en-US" sz="1400" b="1" dirty="0" smtClean="0"/>
              <a:t>///</a:t>
            </a:r>
            <a:r>
              <a:rPr lang="en-US" sz="1400" dirty="0" smtClean="0"/>
              <a:t> Consistent tuple</a:t>
            </a:r>
            <a:endParaRPr lang="en-US" sz="1400" dirty="0"/>
          </a:p>
          <a:p>
            <a:pPr marL="0" indent="0">
              <a:buNone/>
            </a:pPr>
            <a:r>
              <a:rPr lang="en-US" sz="1400" b="1" dirty="0" smtClean="0"/>
              <a:t>end</a:t>
            </a:r>
            <a:endParaRPr lang="en-US" sz="1400" dirty="0"/>
          </a:p>
        </p:txBody>
      </p:sp>
      <p:sp>
        <p:nvSpPr>
          <p:cNvPr id="3" name="Title 2"/>
          <p:cNvSpPr>
            <a:spLocks noGrp="1"/>
          </p:cNvSpPr>
          <p:nvPr>
            <p:ph type="title"/>
          </p:nvPr>
        </p:nvSpPr>
        <p:spPr>
          <a:xfrm>
            <a:off x="187200" y="-10274"/>
            <a:ext cx="8229600" cy="561104"/>
          </a:xfrm>
        </p:spPr>
        <p:txBody>
          <a:bodyPr/>
          <a:lstStyle/>
          <a:p>
            <a:r>
              <a:rPr lang="en-US" dirty="0" smtClean="0">
                <a:solidFill>
                  <a:schemeClr val="tx1"/>
                </a:solidFill>
              </a:rPr>
              <a:t>Tuples</a:t>
            </a:r>
            <a:endParaRPr lang="en-US" dirty="0"/>
          </a:p>
        </p:txBody>
      </p:sp>
    </p:spTree>
    <p:extLst>
      <p:ext uri="{BB962C8B-B14F-4D97-AF65-F5344CB8AC3E}">
        <p14:creationId xmlns:p14="http://schemas.microsoft.com/office/powerpoint/2010/main" val="3809407886"/>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1991" y="576197"/>
            <a:ext cx="8620018" cy="5310895"/>
          </a:xfrm>
        </p:spPr>
        <p:txBody>
          <a:bodyPr/>
          <a:lstStyle/>
          <a:p>
            <a:pPr marL="0" indent="0">
              <a:buNone/>
            </a:pPr>
            <a:r>
              <a:rPr lang="en-US" sz="1800" dirty="0" smtClean="0"/>
              <a:t>If we have a tuple – what is the invariant of such tuple? The answer is straightforward - default invariant is True. And that is why feature </a:t>
            </a:r>
            <a:r>
              <a:rPr lang="en-US" sz="1800" dirty="0" err="1" smtClean="0"/>
              <a:t>setValue</a:t>
            </a:r>
            <a:r>
              <a:rPr lang="en-US" sz="1800" dirty="0" smtClean="0"/>
              <a:t> will always work. But if one needs to specify tuple invariant to protect its integrity we may consider to allow adding invariant to tuples. See example below</a:t>
            </a:r>
          </a:p>
          <a:p>
            <a:pPr marL="0" indent="0">
              <a:buNone/>
            </a:pPr>
            <a:r>
              <a:rPr lang="en-US" sz="1800" b="1" dirty="0" smtClean="0"/>
              <a:t>use</a:t>
            </a:r>
            <a:r>
              <a:rPr lang="en-US" sz="1800" dirty="0" smtClean="0"/>
              <a:t> </a:t>
            </a:r>
            <a:r>
              <a:rPr lang="en-US" sz="1800" dirty="0" err="1" smtClean="0"/>
              <a:t>StandardIO</a:t>
            </a:r>
            <a:endParaRPr lang="en-US" sz="1800" dirty="0"/>
          </a:p>
          <a:p>
            <a:pPr marL="0" indent="0">
              <a:buNone/>
            </a:pPr>
            <a:r>
              <a:rPr lang="en-US" sz="1800" dirty="0"/>
              <a:t>t</a:t>
            </a:r>
            <a:r>
              <a:rPr lang="en-US" sz="1800" dirty="0" smtClean="0"/>
              <a:t> </a:t>
            </a:r>
            <a:r>
              <a:rPr lang="en-US" sz="1800" b="1" dirty="0" smtClean="0"/>
              <a:t>is</a:t>
            </a:r>
            <a:r>
              <a:rPr lang="en-US" sz="1800" dirty="0" smtClean="0"/>
              <a:t> (f1: Integer; f2: Real; f3: Boolean </a:t>
            </a:r>
            <a:r>
              <a:rPr lang="en-US" sz="1800" b="1" dirty="0" smtClean="0"/>
              <a:t>invariant</a:t>
            </a:r>
            <a:r>
              <a:rPr lang="en-US" sz="1800" dirty="0" smtClean="0"/>
              <a:t> f1 &gt;= f2 </a:t>
            </a:r>
            <a:r>
              <a:rPr lang="en-US" sz="1800" b="1" dirty="0" smtClean="0"/>
              <a:t>implies</a:t>
            </a:r>
            <a:r>
              <a:rPr lang="en-US" sz="1800" dirty="0" smtClean="0"/>
              <a:t> f3)</a:t>
            </a:r>
          </a:p>
          <a:p>
            <a:pPr marL="0" indent="0">
              <a:buNone/>
            </a:pPr>
            <a:r>
              <a:rPr lang="en-US" sz="1800" dirty="0"/>
              <a:t>p</a:t>
            </a:r>
            <a:r>
              <a:rPr lang="en-US" sz="1800" dirty="0" smtClean="0"/>
              <a:t>rint (“t.f1 = “, t.f1, “, t.f2 = ”, t.f2, “, t.f3 =  ”, t.f3, ‘\n’)</a:t>
            </a:r>
          </a:p>
          <a:p>
            <a:pPr marL="0" indent="0">
              <a:buNone/>
            </a:pPr>
            <a:r>
              <a:rPr lang="en-US" sz="1800" dirty="0" smtClean="0"/>
              <a:t>/* Output will be 0 0.0 False </a:t>
            </a:r>
            <a:r>
              <a:rPr lang="en-US" sz="1800" dirty="0" smtClean="0">
                <a:sym typeface="Wingdings" panose="05000000000000000000" pitchFamily="2" charset="2"/>
              </a:rPr>
              <a:t> as </a:t>
            </a:r>
            <a:r>
              <a:rPr lang="en-US" sz="1800" dirty="0" err="1" smtClean="0">
                <a:sym typeface="Wingdings" panose="05000000000000000000" pitchFamily="2" charset="2"/>
              </a:rPr>
              <a:t>init</a:t>
            </a:r>
            <a:r>
              <a:rPr lang="en-US" sz="1800" dirty="0" smtClean="0">
                <a:sym typeface="Wingdings" panose="05000000000000000000" pitchFamily="2" charset="2"/>
              </a:rPr>
              <a:t> with no arguments for Integer, Real and Boolean do exactly this*/</a:t>
            </a:r>
            <a:endParaRPr lang="en-US" sz="1800" dirty="0"/>
          </a:p>
          <a:p>
            <a:pPr marL="0" indent="0">
              <a:buNone/>
            </a:pPr>
            <a:r>
              <a:rPr lang="en-US" sz="1800" dirty="0" smtClean="0"/>
              <a:t>t.f1 := 5 /* Will trigger invariant violation as 5 0.0 False dies not match the invariant */</a:t>
            </a:r>
          </a:p>
          <a:p>
            <a:pPr marL="0" indent="0">
              <a:buNone/>
            </a:pPr>
            <a:r>
              <a:rPr lang="en-US" sz="1800" dirty="0" smtClean="0"/>
              <a:t>t := (5, 1.0, True) // OK. Invariant preserved!</a:t>
            </a:r>
          </a:p>
          <a:p>
            <a:pPr marL="0" indent="0">
              <a:buNone/>
            </a:pPr>
            <a:r>
              <a:rPr lang="en-US" sz="1800" dirty="0"/>
              <a:t>print (“t.f1 = “, t.f1, “, t.f2 = ”, t.f2, “, t.f3 =  ”, t.f3, ‘\n’)</a:t>
            </a:r>
          </a:p>
          <a:p>
            <a:pPr marL="0" indent="0">
              <a:buNone/>
            </a:pPr>
            <a:r>
              <a:rPr lang="en-US" sz="1800" dirty="0"/>
              <a:t>// Output will be </a:t>
            </a:r>
            <a:r>
              <a:rPr lang="en-US" sz="1800" dirty="0" smtClean="0"/>
              <a:t>5 1.0 True </a:t>
            </a:r>
            <a:r>
              <a:rPr lang="en-US" sz="1800" dirty="0" smtClean="0">
                <a:sym typeface="Wingdings" panose="05000000000000000000" pitchFamily="2" charset="2"/>
              </a:rPr>
              <a:t></a:t>
            </a:r>
          </a:p>
          <a:p>
            <a:pPr marL="0" indent="0">
              <a:buNone/>
            </a:pPr>
            <a:r>
              <a:rPr lang="en-US" sz="1800" dirty="0" smtClean="0">
                <a:sym typeface="Wingdings" panose="05000000000000000000" pitchFamily="2" charset="2"/>
              </a:rPr>
              <a:t>t(2</a:t>
            </a:r>
            <a:r>
              <a:rPr lang="en-US" sz="1800" dirty="0">
                <a:sym typeface="Wingdings" panose="05000000000000000000" pitchFamily="2" charset="2"/>
              </a:rPr>
              <a:t>)</a:t>
            </a:r>
            <a:r>
              <a:rPr lang="en-US" sz="1800" dirty="0" smtClean="0">
                <a:sym typeface="Wingdings" panose="05000000000000000000" pitchFamily="2" charset="2"/>
              </a:rPr>
              <a:t> := 4.99 // </a:t>
            </a:r>
            <a:r>
              <a:rPr lang="en-US" sz="1800" dirty="0"/>
              <a:t> OK. Invariant preserved!</a:t>
            </a:r>
          </a:p>
          <a:p>
            <a:pPr marL="0" indent="0">
              <a:buNone/>
            </a:pPr>
            <a:endParaRPr lang="en-US" sz="1800" dirty="0" smtClean="0"/>
          </a:p>
        </p:txBody>
      </p:sp>
      <p:sp>
        <p:nvSpPr>
          <p:cNvPr id="3" name="Title 2"/>
          <p:cNvSpPr>
            <a:spLocks noGrp="1"/>
          </p:cNvSpPr>
          <p:nvPr>
            <p:ph type="title"/>
          </p:nvPr>
        </p:nvSpPr>
        <p:spPr/>
        <p:txBody>
          <a:bodyPr/>
          <a:lstStyle/>
          <a:p>
            <a:r>
              <a:rPr lang="en-US" dirty="0" smtClean="0">
                <a:solidFill>
                  <a:schemeClr val="tx1"/>
                </a:solidFill>
              </a:rPr>
              <a:t>Tuples - assertions</a:t>
            </a:r>
            <a:endParaRPr lang="en-US" dirty="0"/>
          </a:p>
        </p:txBody>
      </p:sp>
    </p:spTree>
    <p:extLst>
      <p:ext uri="{BB962C8B-B14F-4D97-AF65-F5344CB8AC3E}">
        <p14:creationId xmlns:p14="http://schemas.microsoft.com/office/powerpoint/2010/main" val="1624094062"/>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15873"/>
            <a:ext cx="9144000" cy="6529237"/>
          </a:xfrm>
        </p:spPr>
        <p:txBody>
          <a:bodyPr>
            <a:normAutofit lnSpcReduction="10000"/>
          </a:bodyPr>
          <a:lstStyle/>
          <a:p>
            <a:pPr marL="0" indent="0">
              <a:buNone/>
            </a:pPr>
            <a:r>
              <a:rPr lang="en-US" sz="1600" dirty="0"/>
              <a:t>a</a:t>
            </a:r>
            <a:r>
              <a:rPr lang="en-US" sz="1600" dirty="0" smtClean="0"/>
              <a:t>:  Array [Integer] </a:t>
            </a:r>
            <a:r>
              <a:rPr lang="en-US" sz="1600" b="1" dirty="0" smtClean="0"/>
              <a:t>is</a:t>
            </a:r>
            <a:r>
              <a:rPr lang="en-US" sz="1600" dirty="0" smtClean="0"/>
              <a:t> (1,2,3,4); a(1</a:t>
            </a:r>
            <a:r>
              <a:rPr lang="en-US" sz="1600" dirty="0"/>
              <a:t>)</a:t>
            </a:r>
            <a:r>
              <a:rPr lang="en-US" sz="1600" dirty="0" smtClean="0"/>
              <a:t> := 6; i1 </a:t>
            </a:r>
            <a:r>
              <a:rPr lang="en-US" sz="1600" b="1" dirty="0" smtClean="0"/>
              <a:t>is</a:t>
            </a:r>
            <a:r>
              <a:rPr lang="en-US" sz="1600" dirty="0" smtClean="0"/>
              <a:t> a(4</a:t>
            </a:r>
            <a:r>
              <a:rPr lang="en-US" sz="1600" dirty="0"/>
              <a:t>)</a:t>
            </a:r>
            <a:endParaRPr lang="en-US" sz="1600" b="1" dirty="0" smtClean="0"/>
          </a:p>
          <a:p>
            <a:pPr marL="0" indent="0">
              <a:buNone/>
            </a:pPr>
            <a:r>
              <a:rPr lang="en-US" sz="1400" b="1" dirty="0" smtClean="0"/>
              <a:t>unit</a:t>
            </a:r>
            <a:r>
              <a:rPr lang="en-US" sz="1400" dirty="0" smtClean="0"/>
              <a:t> Array [G-&gt;Any </a:t>
            </a:r>
            <a:r>
              <a:rPr lang="en-US" sz="1400" b="1" dirty="0" err="1" smtClean="0"/>
              <a:t>init</a:t>
            </a:r>
            <a:r>
              <a:rPr lang="en-US" sz="1400" dirty="0" smtClean="0"/>
              <a:t> ()]  ///  </a:t>
            </a:r>
            <a:r>
              <a:rPr lang="en-US" sz="1400" dirty="0"/>
              <a:t> </a:t>
            </a:r>
            <a:r>
              <a:rPr lang="en-US" sz="1400" u="sng" dirty="0">
                <a:solidFill>
                  <a:srgbClr val="FF0000"/>
                </a:solidFill>
              </a:rPr>
              <a:t>WIP!</a:t>
            </a:r>
            <a:r>
              <a:rPr lang="en-US" sz="1400" dirty="0" smtClean="0"/>
              <a:t>, dimensions: (Discrete</a:t>
            </a:r>
            <a:r>
              <a:rPr lang="en-US" sz="1400" b="1" u="sng" dirty="0" smtClean="0">
                <a:solidFill>
                  <a:srgbClr val="FF0000"/>
                </a:solidFill>
              </a:rPr>
              <a:t>?????</a:t>
            </a:r>
            <a:r>
              <a:rPr lang="en-US" sz="1400" dirty="0" smtClean="0"/>
              <a:t>)] </a:t>
            </a:r>
          </a:p>
          <a:p>
            <a:pPr marL="0" indent="0">
              <a:buNone/>
            </a:pPr>
            <a:r>
              <a:rPr lang="en-US" sz="1400" dirty="0" smtClean="0"/>
              <a:t>/* We can put info Array only objects which has constructor with empty signature !!! We are always safe!!!*/</a:t>
            </a:r>
          </a:p>
          <a:p>
            <a:pPr marL="0" indent="0">
              <a:buNone/>
            </a:pPr>
            <a:r>
              <a:rPr lang="en-US" sz="1400" dirty="0" smtClean="0"/>
              <a:t>	item </a:t>
            </a:r>
            <a:r>
              <a:rPr lang="en-US" sz="1400" b="1" dirty="0" smtClean="0"/>
              <a:t> | ()</a:t>
            </a:r>
            <a:r>
              <a:rPr lang="en-US" sz="1400" dirty="0" smtClean="0"/>
              <a:t> (</a:t>
            </a:r>
            <a:r>
              <a:rPr lang="en-US" sz="1400" dirty="0" err="1" smtClean="0"/>
              <a:t>pos</a:t>
            </a:r>
            <a:r>
              <a:rPr lang="en-US" sz="1400" dirty="0" smtClean="0"/>
              <a:t>: Integer) </a:t>
            </a:r>
            <a:r>
              <a:rPr lang="en-US" sz="1400" b="1" dirty="0" smtClean="0"/>
              <a:t>require</a:t>
            </a:r>
            <a:r>
              <a:rPr lang="en-US" sz="1400" dirty="0" smtClean="0"/>
              <a:t> lower &lt;= </a:t>
            </a:r>
            <a:r>
              <a:rPr lang="en-US" sz="1400" dirty="0" err="1" smtClean="0"/>
              <a:t>pos</a:t>
            </a:r>
            <a:r>
              <a:rPr lang="en-US" sz="1400" dirty="0" smtClean="0"/>
              <a:t> </a:t>
            </a:r>
            <a:r>
              <a:rPr lang="en-US" sz="1400" b="1" dirty="0" smtClean="0"/>
              <a:t>and then</a:t>
            </a:r>
            <a:r>
              <a:rPr lang="en-US" sz="1400" dirty="0" smtClean="0"/>
              <a:t> </a:t>
            </a:r>
            <a:r>
              <a:rPr lang="en-US" sz="1400" dirty="0" err="1" smtClean="0"/>
              <a:t>pos</a:t>
            </a:r>
            <a:r>
              <a:rPr lang="en-US" sz="1400" dirty="0" smtClean="0"/>
              <a:t> &lt;= upper </a:t>
            </a:r>
            <a:r>
              <a:rPr lang="en-US" sz="1400" b="1" dirty="0" smtClean="0"/>
              <a:t>is</a:t>
            </a:r>
          </a:p>
          <a:p>
            <a:pPr marL="0" indent="0">
              <a:buNone/>
            </a:pPr>
            <a:r>
              <a:rPr lang="en-US" sz="1400" dirty="0"/>
              <a:t>	</a:t>
            </a:r>
            <a:r>
              <a:rPr lang="en-US" sz="1400" dirty="0" smtClean="0"/>
              <a:t>	</a:t>
            </a:r>
            <a:r>
              <a:rPr lang="en-US" sz="1400" dirty="0" err="1" smtClean="0"/>
              <a:t>getArrayItem</a:t>
            </a:r>
            <a:r>
              <a:rPr lang="en-US" sz="1400" dirty="0" smtClean="0"/>
              <a:t> (data, </a:t>
            </a:r>
            <a:r>
              <a:rPr lang="en-US" sz="1400" dirty="0" err="1" smtClean="0"/>
              <a:t>pos</a:t>
            </a:r>
            <a:r>
              <a:rPr lang="en-US" sz="1400" dirty="0" smtClean="0"/>
              <a:t>)</a:t>
            </a:r>
          </a:p>
          <a:p>
            <a:pPr marL="0" indent="0">
              <a:buNone/>
            </a:pPr>
            <a:r>
              <a:rPr lang="en-US" sz="1400" dirty="0"/>
              <a:t>	</a:t>
            </a:r>
            <a:r>
              <a:rPr lang="en-US" sz="1400" b="1" dirty="0" smtClean="0"/>
              <a:t>end</a:t>
            </a:r>
          </a:p>
          <a:p>
            <a:pPr marL="0" indent="0">
              <a:buNone/>
            </a:pPr>
            <a:r>
              <a:rPr lang="en-US" sz="1400" dirty="0"/>
              <a:t>	</a:t>
            </a:r>
            <a:r>
              <a:rPr lang="en-US" sz="1400" dirty="0" err="1" smtClean="0"/>
              <a:t>setItem</a:t>
            </a:r>
            <a:r>
              <a:rPr lang="en-US" sz="1400" dirty="0" smtClean="0"/>
              <a:t> </a:t>
            </a:r>
            <a:r>
              <a:rPr lang="en-US" sz="1400" b="1" dirty="0" smtClean="0"/>
              <a:t>| ()</a:t>
            </a:r>
            <a:r>
              <a:rPr lang="en-US" sz="1400" dirty="0" smtClean="0"/>
              <a:t> (</a:t>
            </a:r>
            <a:r>
              <a:rPr lang="en-US" sz="1400" dirty="0" err="1" smtClean="0"/>
              <a:t>pos</a:t>
            </a:r>
            <a:r>
              <a:rPr lang="en-US" sz="1400" dirty="0" smtClean="0"/>
              <a:t>: Integer; value: G)</a:t>
            </a:r>
            <a:r>
              <a:rPr lang="en-US" sz="1400" b="1" dirty="0" smtClean="0"/>
              <a:t> require</a:t>
            </a:r>
            <a:r>
              <a:rPr lang="en-US" sz="1400" dirty="0" smtClean="0"/>
              <a:t> </a:t>
            </a:r>
            <a:r>
              <a:rPr lang="en-US" sz="1400" dirty="0"/>
              <a:t>lower &lt;= </a:t>
            </a:r>
            <a:r>
              <a:rPr lang="en-US" sz="1400" dirty="0" err="1"/>
              <a:t>pos</a:t>
            </a:r>
            <a:r>
              <a:rPr lang="en-US" sz="1400" dirty="0"/>
              <a:t> </a:t>
            </a:r>
            <a:r>
              <a:rPr lang="en-US" sz="1400" b="1" dirty="0"/>
              <a:t>and then</a:t>
            </a:r>
            <a:r>
              <a:rPr lang="en-US" sz="1400" dirty="0"/>
              <a:t> </a:t>
            </a:r>
            <a:r>
              <a:rPr lang="en-US" sz="1400" dirty="0" err="1"/>
              <a:t>pos</a:t>
            </a:r>
            <a:r>
              <a:rPr lang="en-US" sz="1400" dirty="0"/>
              <a:t> &lt;= upper  </a:t>
            </a:r>
            <a:r>
              <a:rPr lang="en-US" sz="1400" b="1" dirty="0"/>
              <a:t>is</a:t>
            </a:r>
            <a:endParaRPr lang="en-US" sz="1400" dirty="0" smtClean="0"/>
          </a:p>
          <a:p>
            <a:pPr marL="0" indent="0">
              <a:buNone/>
            </a:pPr>
            <a:r>
              <a:rPr lang="en-US" sz="1400" dirty="0"/>
              <a:t>	</a:t>
            </a:r>
            <a:r>
              <a:rPr lang="en-US" sz="1400" dirty="0" smtClean="0"/>
              <a:t>	</a:t>
            </a:r>
            <a:r>
              <a:rPr lang="en-US" sz="1400" dirty="0" err="1" smtClean="0"/>
              <a:t>setArrayItem</a:t>
            </a:r>
            <a:r>
              <a:rPr lang="en-US" sz="1400" dirty="0" smtClean="0"/>
              <a:t> (data, </a:t>
            </a:r>
            <a:r>
              <a:rPr lang="en-US" sz="1400" dirty="0" err="1" smtClean="0"/>
              <a:t>pos</a:t>
            </a:r>
            <a:r>
              <a:rPr lang="en-US" sz="1400" dirty="0" smtClean="0"/>
              <a:t>, value)</a:t>
            </a:r>
          </a:p>
          <a:p>
            <a:pPr marL="0" indent="0">
              <a:buNone/>
            </a:pPr>
            <a:r>
              <a:rPr lang="en-US" sz="1400" dirty="0"/>
              <a:t>	</a:t>
            </a:r>
            <a:r>
              <a:rPr lang="en-US" sz="1400" b="1" dirty="0" smtClean="0"/>
              <a:t>end</a:t>
            </a:r>
            <a:endParaRPr lang="en-US" sz="1400" b="1" dirty="0"/>
          </a:p>
          <a:p>
            <a:pPr marL="0" indent="0">
              <a:buNone/>
            </a:pPr>
            <a:r>
              <a:rPr lang="en-US" sz="1400" dirty="0" smtClean="0"/>
              <a:t>	count: Integer </a:t>
            </a:r>
            <a:r>
              <a:rPr lang="en-US" sz="1400" b="1" dirty="0" smtClean="0"/>
              <a:t>is  </a:t>
            </a:r>
            <a:r>
              <a:rPr lang="en-US" sz="1400" dirty="0" smtClean="0"/>
              <a:t>upper – lower + 1 </a:t>
            </a:r>
            <a:r>
              <a:rPr lang="en-US" sz="1400" b="1" dirty="0" smtClean="0"/>
              <a:t>end</a:t>
            </a:r>
          </a:p>
          <a:p>
            <a:pPr marL="0" indent="0">
              <a:buNone/>
            </a:pPr>
            <a:r>
              <a:rPr lang="en-US" sz="1400" dirty="0" smtClean="0"/>
              <a:t>	lower: Integer</a:t>
            </a:r>
          </a:p>
          <a:p>
            <a:pPr marL="0" indent="0">
              <a:buNone/>
            </a:pPr>
            <a:r>
              <a:rPr lang="en-US" sz="1400" dirty="0"/>
              <a:t>	</a:t>
            </a:r>
            <a:r>
              <a:rPr lang="en-US" sz="1400" dirty="0" smtClean="0"/>
              <a:t>upper: Integer</a:t>
            </a:r>
          </a:p>
          <a:p>
            <a:pPr marL="0" indent="0">
              <a:buNone/>
            </a:pPr>
            <a:r>
              <a:rPr lang="en-US" sz="1400" dirty="0" smtClean="0"/>
              <a:t>	</a:t>
            </a:r>
            <a:r>
              <a:rPr lang="en-US" sz="1400" b="1" dirty="0" err="1" smtClean="0"/>
              <a:t>init</a:t>
            </a:r>
            <a:r>
              <a:rPr lang="en-US" sz="1400" dirty="0" smtClean="0"/>
              <a:t> (n: Integer; value: G) </a:t>
            </a:r>
            <a:r>
              <a:rPr lang="en-US" sz="1400" b="1" dirty="0" smtClean="0"/>
              <a:t>is </a:t>
            </a:r>
            <a:r>
              <a:rPr lang="en-US" sz="1400" dirty="0" smtClean="0"/>
              <a:t>lower </a:t>
            </a:r>
            <a:r>
              <a:rPr lang="en-US" sz="1400" dirty="0"/>
              <a:t>:= 1; upper := n; </a:t>
            </a:r>
            <a:r>
              <a:rPr lang="en-US" sz="1400" dirty="0" smtClean="0"/>
              <a:t>fill (value); </a:t>
            </a:r>
            <a:r>
              <a:rPr lang="en-US" sz="1400" b="1" dirty="0" smtClean="0"/>
              <a:t>end</a:t>
            </a:r>
          </a:p>
          <a:p>
            <a:pPr marL="0" indent="0">
              <a:buNone/>
            </a:pPr>
            <a:r>
              <a:rPr lang="en-US" sz="1400" dirty="0"/>
              <a:t>	</a:t>
            </a:r>
            <a:r>
              <a:rPr lang="en-US" sz="1400" b="1" dirty="0" err="1" smtClean="0"/>
              <a:t>init</a:t>
            </a:r>
            <a:r>
              <a:rPr lang="en-US" sz="1400" dirty="0" smtClean="0"/>
              <a:t> (n: Integer) </a:t>
            </a:r>
            <a:r>
              <a:rPr lang="en-US" sz="1400" b="1" dirty="0" smtClean="0"/>
              <a:t>is </a:t>
            </a:r>
            <a:r>
              <a:rPr lang="en-US" sz="1400" b="1" dirty="0" err="1" smtClean="0"/>
              <a:t>init</a:t>
            </a:r>
            <a:r>
              <a:rPr lang="en-US" sz="1400" dirty="0" smtClean="0"/>
              <a:t> (n, G()) </a:t>
            </a:r>
            <a:r>
              <a:rPr lang="en-US" sz="1400" b="1" dirty="0" smtClean="0"/>
              <a:t>end</a:t>
            </a:r>
          </a:p>
          <a:p>
            <a:pPr marL="0" indent="0">
              <a:buNone/>
            </a:pPr>
            <a:r>
              <a:rPr lang="en-US" sz="1400" b="1" dirty="0" smtClean="0"/>
              <a:t>	</a:t>
            </a:r>
            <a:r>
              <a:rPr lang="en-US" sz="1400" b="1" dirty="0" err="1" smtClean="0"/>
              <a:t>init</a:t>
            </a:r>
            <a:r>
              <a:rPr lang="en-US" sz="1400" b="1" dirty="0" smtClean="0"/>
              <a:t> </a:t>
            </a:r>
            <a:r>
              <a:rPr lang="en-US" sz="1400" dirty="0" smtClean="0"/>
              <a:t>(l, u: Integer) </a:t>
            </a:r>
            <a:r>
              <a:rPr lang="en-US" sz="1400" b="1" dirty="0" smtClean="0"/>
              <a:t>is </a:t>
            </a:r>
            <a:r>
              <a:rPr lang="en-US" sz="1400" dirty="0" smtClean="0"/>
              <a:t>lower := l; upper := u; fill (G()); </a:t>
            </a:r>
            <a:r>
              <a:rPr lang="en-US" sz="1400" b="1" dirty="0" smtClean="0"/>
              <a:t>end</a:t>
            </a:r>
          </a:p>
          <a:p>
            <a:pPr marL="0" indent="0">
              <a:buNone/>
            </a:pPr>
            <a:r>
              <a:rPr lang="en-US" sz="1400" b="1" dirty="0" smtClean="0"/>
              <a:t>private:</a:t>
            </a:r>
          </a:p>
          <a:p>
            <a:pPr marL="0" indent="0">
              <a:buNone/>
            </a:pPr>
            <a:r>
              <a:rPr lang="en-US" sz="1400" b="1" dirty="0" smtClean="0"/>
              <a:t>	</a:t>
            </a:r>
            <a:r>
              <a:rPr lang="en-US" sz="1400" dirty="0" smtClean="0"/>
              <a:t>fill (value: G) </a:t>
            </a:r>
            <a:r>
              <a:rPr lang="en-US" sz="1400" b="1" dirty="0" smtClean="0"/>
              <a:t>is</a:t>
            </a:r>
          </a:p>
          <a:p>
            <a:pPr marL="0" indent="0">
              <a:buNone/>
            </a:pPr>
            <a:r>
              <a:rPr lang="en-US" sz="1400" dirty="0" smtClean="0"/>
              <a:t>		data := </a:t>
            </a:r>
            <a:r>
              <a:rPr lang="en-US" sz="1400" dirty="0" err="1" smtClean="0"/>
              <a:t>allocateArray</a:t>
            </a:r>
            <a:r>
              <a:rPr lang="en-US" sz="1400" dirty="0" smtClean="0"/>
              <a:t> (lower, upper, </a:t>
            </a:r>
            <a:r>
              <a:rPr lang="en-US" sz="1400" dirty="0" err="1" smtClean="0"/>
              <a:t>sizeof</a:t>
            </a:r>
            <a:r>
              <a:rPr lang="en-US" sz="1400" dirty="0" smtClean="0"/>
              <a:t> (G))</a:t>
            </a:r>
          </a:p>
          <a:p>
            <a:pPr marL="0" indent="0">
              <a:buNone/>
            </a:pPr>
            <a:r>
              <a:rPr lang="en-US" sz="1400" dirty="0"/>
              <a:t>	</a:t>
            </a:r>
            <a:r>
              <a:rPr lang="en-US" sz="1400" dirty="0" smtClean="0"/>
              <a:t>	</a:t>
            </a:r>
            <a:r>
              <a:rPr lang="en-US" sz="1400" b="1" dirty="0" smtClean="0"/>
              <a:t>while</a:t>
            </a:r>
            <a:r>
              <a:rPr lang="en-US" sz="1400" dirty="0" smtClean="0"/>
              <a:t> i </a:t>
            </a:r>
            <a:r>
              <a:rPr lang="en-US" sz="1400" b="1" dirty="0" smtClean="0"/>
              <a:t>in</a:t>
            </a:r>
            <a:r>
              <a:rPr lang="en-US" sz="1400" dirty="0" smtClean="0"/>
              <a:t> lower </a:t>
            </a:r>
            <a:r>
              <a:rPr lang="en-US" sz="1400" b="1" dirty="0" smtClean="0"/>
              <a:t>..</a:t>
            </a:r>
            <a:r>
              <a:rPr lang="en-US" sz="1400" dirty="0" smtClean="0"/>
              <a:t> upper </a:t>
            </a:r>
            <a:r>
              <a:rPr lang="en-US" sz="1400" b="1" dirty="0" smtClean="0"/>
              <a:t>loop</a:t>
            </a:r>
            <a:r>
              <a:rPr lang="en-US" sz="1400" dirty="0" smtClean="0"/>
              <a:t>  </a:t>
            </a:r>
            <a:r>
              <a:rPr lang="en-US" sz="1400" dirty="0" err="1" smtClean="0"/>
              <a:t>setItem</a:t>
            </a:r>
            <a:r>
              <a:rPr lang="en-US" sz="1400" dirty="0" smtClean="0"/>
              <a:t> (i, value) </a:t>
            </a:r>
            <a:r>
              <a:rPr lang="en-US" sz="1400" b="1" dirty="0" smtClean="0"/>
              <a:t>end</a:t>
            </a:r>
          </a:p>
          <a:p>
            <a:pPr marL="0" indent="0">
              <a:buNone/>
            </a:pPr>
            <a:r>
              <a:rPr lang="en-US" sz="1400" b="1" dirty="0"/>
              <a:t>	</a:t>
            </a:r>
            <a:r>
              <a:rPr lang="en-US" sz="1400" b="1" dirty="0" smtClean="0"/>
              <a:t>end</a:t>
            </a:r>
          </a:p>
          <a:p>
            <a:pPr marL="0" indent="0">
              <a:buNone/>
            </a:pPr>
            <a:r>
              <a:rPr lang="en-US" sz="1400" b="1" dirty="0" smtClean="0"/>
              <a:t>	</a:t>
            </a:r>
            <a:r>
              <a:rPr lang="en-US" sz="1400" dirty="0" smtClean="0"/>
              <a:t>data: Pointer</a:t>
            </a:r>
          </a:p>
          <a:p>
            <a:pPr marL="0" indent="0">
              <a:buNone/>
            </a:pPr>
            <a:r>
              <a:rPr lang="en-US" sz="1400" dirty="0"/>
              <a:t>	</a:t>
            </a:r>
            <a:r>
              <a:rPr lang="en-US" sz="1400" dirty="0" err="1" smtClean="0"/>
              <a:t>getArrayItem</a:t>
            </a:r>
            <a:r>
              <a:rPr lang="en-US" sz="1400" dirty="0" smtClean="0"/>
              <a:t> (d: Pointer, …) </a:t>
            </a:r>
            <a:r>
              <a:rPr lang="en-US" sz="1400" b="1" dirty="0" smtClean="0"/>
              <a:t>is external end</a:t>
            </a:r>
          </a:p>
          <a:p>
            <a:pPr marL="0" indent="0">
              <a:buNone/>
            </a:pPr>
            <a:r>
              <a:rPr lang="en-US" sz="1400" b="1" dirty="0" smtClean="0"/>
              <a:t>invariant</a:t>
            </a:r>
          </a:p>
          <a:p>
            <a:pPr marL="0" indent="0">
              <a:buNone/>
            </a:pPr>
            <a:r>
              <a:rPr lang="en-US" sz="1400" b="1" dirty="0" smtClean="0"/>
              <a:t>	</a:t>
            </a:r>
            <a:r>
              <a:rPr lang="en-US" sz="1400" dirty="0" smtClean="0"/>
              <a:t>count &gt;= 0 /// Consistent array count – greater than zero</a:t>
            </a:r>
            <a:endParaRPr lang="en-US" sz="1400" b="1" dirty="0" smtClean="0"/>
          </a:p>
          <a:p>
            <a:pPr marL="0" indent="0">
              <a:buNone/>
            </a:pPr>
            <a:r>
              <a:rPr lang="en-US" sz="1400" b="1" dirty="0" smtClean="0"/>
              <a:t>	</a:t>
            </a:r>
            <a:r>
              <a:rPr lang="en-US" sz="1400" dirty="0" smtClean="0"/>
              <a:t>lower &lt;= upper</a:t>
            </a:r>
            <a:r>
              <a:rPr lang="en-US" sz="1400" b="1" dirty="0"/>
              <a:t> </a:t>
            </a:r>
            <a:r>
              <a:rPr lang="en-US" sz="1400" b="1" dirty="0" smtClean="0"/>
              <a:t>/// </a:t>
            </a:r>
            <a:r>
              <a:rPr lang="en-US" sz="1400" dirty="0" smtClean="0"/>
              <a:t>Consistent  array range – lower is not greater than upper</a:t>
            </a:r>
            <a:endParaRPr lang="en-US" sz="1400" b="1" dirty="0" smtClean="0"/>
          </a:p>
          <a:p>
            <a:pPr marL="0" indent="0">
              <a:buNone/>
            </a:pPr>
            <a:r>
              <a:rPr lang="en-US" sz="1400" b="1" dirty="0" smtClean="0"/>
              <a:t>end</a:t>
            </a:r>
            <a:endParaRPr lang="en-US" sz="1400" dirty="0"/>
          </a:p>
        </p:txBody>
      </p:sp>
      <p:sp>
        <p:nvSpPr>
          <p:cNvPr id="3" name="Title 2"/>
          <p:cNvSpPr>
            <a:spLocks noGrp="1"/>
          </p:cNvSpPr>
          <p:nvPr>
            <p:ph type="title"/>
          </p:nvPr>
        </p:nvSpPr>
        <p:spPr>
          <a:xfrm>
            <a:off x="187200" y="-132654"/>
            <a:ext cx="8229600" cy="561104"/>
          </a:xfrm>
        </p:spPr>
        <p:txBody>
          <a:bodyPr/>
          <a:lstStyle/>
          <a:p>
            <a:r>
              <a:rPr lang="en-US" dirty="0" smtClean="0">
                <a:solidFill>
                  <a:schemeClr val="tx1"/>
                </a:solidFill>
              </a:rPr>
              <a:t>Tuples: Arrays</a:t>
            </a:r>
            <a:endParaRPr lang="en-US" u="sng" dirty="0">
              <a:solidFill>
                <a:srgbClr val="FF0000"/>
              </a:solidFill>
            </a:endParaRPr>
          </a:p>
        </p:txBody>
      </p:sp>
    </p:spTree>
    <p:extLst>
      <p:ext uri="{BB962C8B-B14F-4D97-AF65-F5344CB8AC3E}">
        <p14:creationId xmlns:p14="http://schemas.microsoft.com/office/powerpoint/2010/main" val="376263190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81000"/>
            <a:ext cx="9144000" cy="6400800"/>
          </a:xfrm>
        </p:spPr>
        <p:txBody>
          <a:bodyPr>
            <a:noAutofit/>
          </a:bodyPr>
          <a:lstStyle/>
          <a:p>
            <a:pPr marL="0" indent="0">
              <a:buNone/>
            </a:pPr>
            <a:r>
              <a:rPr lang="en-US" altLang="en-US" sz="1800" b="1" dirty="0">
                <a:solidFill>
                  <a:srgbClr val="0000FF"/>
                </a:solidFill>
                <a:latin typeface="Lucida Console" pitchFamily="49" charset="0"/>
                <a:ea typeface="+mn-ea"/>
                <a:cs typeface="Calibri" pitchFamily="34" charset="0"/>
              </a:rPr>
              <a:t>unit</a:t>
            </a:r>
            <a:r>
              <a:rPr lang="en-US" altLang="en-US" sz="1800" dirty="0">
                <a:solidFill>
                  <a:srgbClr val="0000FF"/>
                </a:solidFill>
                <a:latin typeface="Lucida Console" pitchFamily="49" charset="0"/>
                <a:ea typeface="+mn-ea"/>
                <a:cs typeface="Calibri" pitchFamily="34" charset="0"/>
              </a:rPr>
              <a:t> X </a:t>
            </a:r>
          </a:p>
          <a:p>
            <a:pPr marL="0" indent="0">
              <a:buNone/>
            </a:pPr>
            <a:r>
              <a:rPr lang="en-US" altLang="en-US" sz="1800" dirty="0">
                <a:solidFill>
                  <a:srgbClr val="0000FF"/>
                </a:solidFill>
                <a:latin typeface="Lucida Console" pitchFamily="49" charset="0"/>
                <a:ea typeface="+mn-ea"/>
                <a:cs typeface="Calibri" pitchFamily="34" charset="0"/>
              </a:rPr>
              <a:t>	</a:t>
            </a:r>
            <a:r>
              <a:rPr lang="en-US" altLang="en-US" sz="1800" b="1" dirty="0" err="1">
                <a:solidFill>
                  <a:srgbClr val="0000FF"/>
                </a:solidFill>
                <a:latin typeface="Lucida Console" pitchFamily="49" charset="0"/>
                <a:ea typeface="+mn-ea"/>
                <a:cs typeface="Calibri" pitchFamily="34" charset="0"/>
              </a:rPr>
              <a:t>const</a:t>
            </a:r>
            <a:r>
              <a:rPr lang="en-US" altLang="en-US" sz="1800" dirty="0">
                <a:solidFill>
                  <a:srgbClr val="0000FF"/>
                </a:solidFill>
                <a:latin typeface="Lucida Console" pitchFamily="49" charset="0"/>
                <a:ea typeface="+mn-ea"/>
                <a:cs typeface="Calibri" pitchFamily="34" charset="0"/>
              </a:rPr>
              <a:t> constant1</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Type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a:t>
            </a:r>
            <a:r>
              <a:rPr lang="en-US" altLang="en-US" sz="1800" b="1" dirty="0" err="1">
                <a:solidFill>
                  <a:srgbClr val="0000FF"/>
                </a:solidFill>
                <a:latin typeface="Lucida Console" pitchFamily="49" charset="0"/>
                <a:ea typeface="+mn-ea"/>
                <a:cs typeface="Calibri" pitchFamily="34" charset="0"/>
              </a:rPr>
              <a:t>const</a:t>
            </a:r>
            <a:r>
              <a:rPr lang="en-US" altLang="en-US" sz="1800" dirty="0">
                <a:solidFill>
                  <a:srgbClr val="0000FF"/>
                </a:solidFill>
                <a:latin typeface="Lucida Console" pitchFamily="49" charset="0"/>
                <a:ea typeface="+mn-ea"/>
                <a:cs typeface="Calibri" pitchFamily="34" charset="0"/>
              </a:rPr>
              <a:t> constant2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variable0</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Type </a:t>
            </a:r>
          </a:p>
          <a:p>
            <a:pPr marL="0" indent="0">
              <a:buNone/>
            </a:pPr>
            <a:r>
              <a:rPr lang="en-US" altLang="en-US" sz="1800" dirty="0">
                <a:solidFill>
                  <a:srgbClr val="0000FF"/>
                </a:solidFill>
                <a:latin typeface="Lucida Console" pitchFamily="49" charset="0"/>
                <a:ea typeface="+mn-ea"/>
                <a:cs typeface="Calibri" pitchFamily="34" charset="0"/>
              </a:rPr>
              <a:t>	variable1</a:t>
            </a:r>
            <a:r>
              <a:rPr lang="en-US" altLang="en-US" sz="1800" b="1" dirty="0">
                <a:solidFill>
                  <a:srgbClr val="0000FF"/>
                </a:solidFill>
                <a:latin typeface="Lucida Console" pitchFamily="49" charset="0"/>
                <a:ea typeface="+mn-ea"/>
                <a:cs typeface="Calibri" pitchFamily="34" charset="0"/>
              </a:rPr>
              <a:t>: ?</a:t>
            </a:r>
            <a:r>
              <a:rPr lang="en-US" altLang="en-US" sz="1800" dirty="0">
                <a:solidFill>
                  <a:srgbClr val="0000FF"/>
                </a:solidFill>
                <a:latin typeface="Lucida Console" pitchFamily="49" charset="0"/>
                <a:ea typeface="+mn-ea"/>
                <a:cs typeface="Calibri" pitchFamily="34" charset="0"/>
              </a:rPr>
              <a:t>Type // </a:t>
            </a:r>
            <a:r>
              <a:rPr lang="en-US" altLang="en-US" sz="1600" dirty="0">
                <a:solidFill>
                  <a:srgbClr val="0000FF"/>
                </a:solidFill>
                <a:latin typeface="Lucida Console" pitchFamily="49" charset="0"/>
                <a:ea typeface="+mn-ea"/>
                <a:cs typeface="Calibri" pitchFamily="34" charset="0"/>
              </a:rPr>
              <a:t>variable1 is explicitly non-initialized.</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variable2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variable3</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Type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routine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p>
          <a:p>
            <a:pPr marL="0" indent="0">
              <a:buNone/>
            </a:pPr>
            <a:r>
              <a:rPr lang="en-US" altLang="en-US" sz="1800" dirty="0">
                <a:solidFill>
                  <a:srgbClr val="0000FF"/>
                </a:solidFill>
                <a:latin typeface="Lucida Console" pitchFamily="49" charset="0"/>
                <a:ea typeface="+mn-ea"/>
                <a:cs typeface="Calibri" pitchFamily="34" charset="0"/>
              </a:rPr>
              <a:t>		</a:t>
            </a:r>
            <a:r>
              <a:rPr lang="en-US" altLang="en-US" sz="1800" b="1" dirty="0" err="1">
                <a:solidFill>
                  <a:srgbClr val="0000FF"/>
                </a:solidFill>
                <a:latin typeface="Lucida Console" pitchFamily="49" charset="0"/>
                <a:ea typeface="+mn-ea"/>
                <a:cs typeface="Calibri" pitchFamily="34" charset="0"/>
              </a:rPr>
              <a:t>const</a:t>
            </a:r>
            <a:r>
              <a:rPr lang="en-US" altLang="en-US" sz="1800" dirty="0">
                <a:solidFill>
                  <a:srgbClr val="0000FF"/>
                </a:solidFill>
                <a:latin typeface="Lucida Console" pitchFamily="49" charset="0"/>
                <a:ea typeface="+mn-ea"/>
                <a:cs typeface="Calibri" pitchFamily="34" charset="0"/>
              </a:rPr>
              <a:t> routineConstant1</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Type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a:t>
            </a:r>
            <a:r>
              <a:rPr lang="en-US" altLang="en-US" sz="1800" b="1" dirty="0" err="1">
                <a:solidFill>
                  <a:srgbClr val="0000FF"/>
                </a:solidFill>
                <a:latin typeface="Lucida Console" pitchFamily="49" charset="0"/>
                <a:ea typeface="+mn-ea"/>
                <a:cs typeface="Calibri" pitchFamily="34" charset="0"/>
              </a:rPr>
              <a:t>const</a:t>
            </a:r>
            <a:r>
              <a:rPr lang="en-US" altLang="en-US" sz="1800" dirty="0">
                <a:solidFill>
                  <a:srgbClr val="0000FF"/>
                </a:solidFill>
                <a:latin typeface="Lucida Console" pitchFamily="49" charset="0"/>
                <a:ea typeface="+mn-ea"/>
                <a:cs typeface="Calibri" pitchFamily="34" charset="0"/>
              </a:rPr>
              <a:t> routineConstant2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routineVariable1</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Type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routineVariable2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b="1" dirty="0">
                <a:solidFill>
                  <a:srgbClr val="0000FF"/>
                </a:solidFill>
                <a:latin typeface="Lucida Console" pitchFamily="49" charset="0"/>
                <a:ea typeface="+mn-ea"/>
                <a:cs typeface="Calibri" pitchFamily="34" charset="0"/>
              </a:rPr>
              <a:t>	end</a:t>
            </a:r>
          </a:p>
          <a:p>
            <a:pPr marL="0" indent="0">
              <a:buNone/>
            </a:pPr>
            <a:r>
              <a:rPr lang="en-US" altLang="en-US" sz="1800" b="1" dirty="0">
                <a:solidFill>
                  <a:srgbClr val="0000FF"/>
                </a:solidFill>
                <a:latin typeface="Lucida Console" pitchFamily="49" charset="0"/>
                <a:ea typeface="+mn-ea"/>
                <a:cs typeface="Calibri" pitchFamily="34" charset="0"/>
              </a:rPr>
              <a:t>	</a:t>
            </a:r>
            <a:r>
              <a:rPr lang="en-US" altLang="en-US" sz="1800" b="1" dirty="0" err="1">
                <a:solidFill>
                  <a:srgbClr val="0000FF"/>
                </a:solidFill>
                <a:latin typeface="Lucida Console" pitchFamily="49" charset="0"/>
                <a:ea typeface="+mn-ea"/>
                <a:cs typeface="Calibri" pitchFamily="34" charset="0"/>
              </a:rPr>
              <a:t>init</a:t>
            </a:r>
            <a:r>
              <a:rPr lang="en-US" altLang="en-US" sz="1800" b="1" dirty="0">
                <a:solidFill>
                  <a:srgbClr val="0000FF"/>
                </a:solidFill>
                <a:latin typeface="Lucida Console" pitchFamily="49" charset="0"/>
                <a:ea typeface="+mn-ea"/>
                <a:cs typeface="Calibri" pitchFamily="34" charset="0"/>
              </a:rPr>
              <a:t> is</a:t>
            </a:r>
          </a:p>
          <a:p>
            <a:pPr marL="0" indent="0">
              <a:buNone/>
            </a:pPr>
            <a:r>
              <a:rPr lang="en-US" altLang="en-US" sz="1800" dirty="0">
                <a:solidFill>
                  <a:srgbClr val="0000FF"/>
                </a:solidFill>
                <a:latin typeface="Lucida Console" pitchFamily="49" charset="0"/>
                <a:ea typeface="+mn-ea"/>
                <a:cs typeface="Calibri" pitchFamily="34" charset="0"/>
              </a:rPr>
              <a:t>		variable0 := </a:t>
            </a:r>
            <a:r>
              <a:rPr lang="en-US" altLang="en-US" sz="1800" dirty="0" err="1">
                <a:solidFill>
                  <a:srgbClr val="0000FF"/>
                </a:solidFill>
                <a:latin typeface="Lucida Console" pitchFamily="49" charset="0"/>
                <a:ea typeface="+mn-ea"/>
                <a:cs typeface="Calibri" pitchFamily="34" charset="0"/>
              </a:rPr>
              <a:t>someExpression</a:t>
            </a:r>
            <a:r>
              <a:rPr lang="en-US" altLang="en-US" sz="1800" dirty="0">
                <a:solidFill>
                  <a:srgbClr val="0000FF"/>
                </a:solidFill>
                <a:latin typeface="Lucida Console" pitchFamily="49" charset="0"/>
                <a:ea typeface="+mn-ea"/>
                <a:cs typeface="Calibri" pitchFamily="34" charset="0"/>
              </a:rPr>
              <a:t> // </a:t>
            </a:r>
            <a:r>
              <a:rPr lang="en-US" altLang="en-US" sz="1600" dirty="0">
                <a:solidFill>
                  <a:srgbClr val="0000FF"/>
                </a:solidFill>
                <a:latin typeface="Lucida Console" pitchFamily="49" charset="0"/>
                <a:ea typeface="+mn-ea"/>
                <a:cs typeface="Calibri" pitchFamily="34" charset="0"/>
              </a:rPr>
              <a:t>That is an assignment </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dirty="0">
                <a:solidFill>
                  <a:srgbClr val="0000FF"/>
                </a:solidFill>
                <a:latin typeface="Lucida Console" pitchFamily="49" charset="0"/>
                <a:ea typeface="+mn-ea"/>
                <a:cs typeface="Calibri" pitchFamily="34" charset="0"/>
              </a:rPr>
              <a:t>		// constant1 </a:t>
            </a:r>
            <a:r>
              <a:rPr lang="en-US" altLang="en-US" sz="1800" b="1" dirty="0">
                <a:solidFill>
                  <a:srgbClr val="0000FF"/>
                </a:solidFill>
                <a:latin typeface="Lucida Console" pitchFamily="49" charset="0"/>
                <a:ea typeface="+mn-ea"/>
                <a:cs typeface="Calibri" pitchFamily="34" charset="0"/>
              </a:rPr>
              <a:t>:=</a:t>
            </a:r>
            <a:r>
              <a:rPr lang="en-US" altLang="en-US" sz="1800" dirty="0">
                <a:solidFill>
                  <a:srgbClr val="0000FF"/>
                </a:solidFill>
                <a:latin typeface="Lucida Console" pitchFamily="49" charset="0"/>
                <a:ea typeface="+mn-ea"/>
                <a:cs typeface="Calibri" pitchFamily="34" charset="0"/>
              </a:rPr>
              <a:t> </a:t>
            </a:r>
            <a:r>
              <a:rPr lang="en-US" altLang="en-US" sz="1800" dirty="0" err="1">
                <a:solidFill>
                  <a:srgbClr val="0000FF"/>
                </a:solidFill>
                <a:latin typeface="Lucida Console" pitchFamily="49" charset="0"/>
                <a:ea typeface="+mn-ea"/>
                <a:cs typeface="Calibri" pitchFamily="34" charset="0"/>
              </a:rPr>
              <a:t>someExpression</a:t>
            </a:r>
            <a:r>
              <a:rPr lang="en-US" altLang="en-US" sz="1800" dirty="0">
                <a:solidFill>
                  <a:srgbClr val="0000FF"/>
                </a:solidFill>
                <a:latin typeface="Lucida Console" pitchFamily="49" charset="0"/>
                <a:ea typeface="+mn-ea"/>
                <a:cs typeface="Calibri" pitchFamily="34" charset="0"/>
              </a:rPr>
              <a:t> // </a:t>
            </a:r>
            <a:r>
              <a:rPr lang="en-US" altLang="en-US" sz="1600" dirty="0">
                <a:solidFill>
                  <a:srgbClr val="0000FF"/>
                </a:solidFill>
                <a:latin typeface="Lucida Console" pitchFamily="49" charset="0"/>
                <a:ea typeface="+mn-ea"/>
                <a:cs typeface="Calibri" pitchFamily="34" charset="0"/>
              </a:rPr>
              <a:t>Compile time error</a:t>
            </a:r>
            <a:endParaRPr lang="en-US" altLang="en-US" sz="1800" dirty="0">
              <a:solidFill>
                <a:srgbClr val="0000FF"/>
              </a:solidFill>
              <a:latin typeface="Lucida Console" pitchFamily="49" charset="0"/>
              <a:ea typeface="+mn-ea"/>
              <a:cs typeface="Calibri" pitchFamily="34" charset="0"/>
            </a:endParaRPr>
          </a:p>
          <a:p>
            <a:pPr marL="0" indent="0">
              <a:buNone/>
            </a:pPr>
            <a:r>
              <a:rPr lang="en-US" altLang="en-US" sz="1800" b="1" dirty="0">
                <a:solidFill>
                  <a:srgbClr val="0000FF"/>
                </a:solidFill>
                <a:latin typeface="Lucida Console" pitchFamily="49" charset="0"/>
                <a:ea typeface="+mn-ea"/>
                <a:cs typeface="Calibri" pitchFamily="34" charset="0"/>
              </a:rPr>
              <a:t>	end</a:t>
            </a:r>
          </a:p>
          <a:p>
            <a:pPr marL="0" indent="0">
              <a:buNone/>
            </a:pPr>
            <a:r>
              <a:rPr lang="en-US" altLang="en-US" sz="1800" b="1" dirty="0">
                <a:solidFill>
                  <a:srgbClr val="0000FF"/>
                </a:solidFill>
                <a:latin typeface="Lucida Console" pitchFamily="49" charset="0"/>
                <a:ea typeface="+mn-ea"/>
                <a:cs typeface="Calibri" pitchFamily="34" charset="0"/>
              </a:rPr>
              <a:t>end</a:t>
            </a:r>
          </a:p>
          <a:p>
            <a:pPr marL="0" indent="0">
              <a:buNone/>
            </a:pPr>
            <a:r>
              <a:rPr lang="en-US" altLang="en-US" sz="1800" dirty="0">
                <a:solidFill>
                  <a:srgbClr val="0000FF"/>
                </a:solidFill>
                <a:latin typeface="Lucida Console" pitchFamily="49" charset="0"/>
                <a:ea typeface="+mn-ea"/>
                <a:cs typeface="Calibri" pitchFamily="34" charset="0"/>
              </a:rPr>
              <a:t>x </a:t>
            </a:r>
            <a:r>
              <a:rPr lang="en-US" altLang="en-US" sz="1800" b="1" dirty="0">
                <a:solidFill>
                  <a:srgbClr val="0000FF"/>
                </a:solidFill>
                <a:latin typeface="Lucida Console" pitchFamily="49" charset="0"/>
                <a:ea typeface="+mn-ea"/>
                <a:cs typeface="Calibri" pitchFamily="34" charset="0"/>
              </a:rPr>
              <a:t>is</a:t>
            </a:r>
            <a:r>
              <a:rPr lang="en-US" altLang="en-US" sz="1800" dirty="0">
                <a:solidFill>
                  <a:srgbClr val="0000FF"/>
                </a:solidFill>
                <a:latin typeface="Lucida Console" pitchFamily="49" charset="0"/>
                <a:ea typeface="+mn-ea"/>
                <a:cs typeface="Calibri" pitchFamily="34" charset="0"/>
              </a:rPr>
              <a:t> X</a:t>
            </a:r>
          </a:p>
        </p:txBody>
      </p:sp>
      <p:sp>
        <p:nvSpPr>
          <p:cNvPr id="4" name="Title 1"/>
          <p:cNvSpPr txBox="1">
            <a:spLocks/>
          </p:cNvSpPr>
          <p:nvPr/>
        </p:nvSpPr>
        <p:spPr>
          <a:xfrm>
            <a:off x="2209800" y="-16933"/>
            <a:ext cx="5248275"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Inside units - example</a:t>
            </a:r>
            <a:endParaRPr lang="en-US" sz="3600" b="1" dirty="0">
              <a:solidFill>
                <a:srgbClr val="CC6600"/>
              </a:solidFill>
              <a:latin typeface="Comic Sans MS" pitchFamily="66" charset="0"/>
              <a:ea typeface="+mj-ea"/>
              <a:cs typeface="+mj-cs"/>
            </a:endParaRPr>
          </a:p>
        </p:txBody>
      </p:sp>
    </p:spTree>
    <p:extLst>
      <p:ext uri="{BB962C8B-B14F-4D97-AF65-F5344CB8AC3E}">
        <p14:creationId xmlns:p14="http://schemas.microsoft.com/office/powerpoint/2010/main" val="1524918659"/>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38666"/>
            <a:ext cx="9144000" cy="6519333"/>
          </a:xfrm>
        </p:spPr>
        <p:txBody>
          <a:bodyPr/>
          <a:lstStyle/>
          <a:p>
            <a:pPr marL="0" indent="0">
              <a:buNone/>
            </a:pPr>
            <a:r>
              <a:rPr lang="en-US" sz="1600" dirty="0" smtClean="0"/>
              <a:t>// Let’s consider the following routine</a:t>
            </a:r>
          </a:p>
          <a:p>
            <a:pPr marL="0" indent="0">
              <a:buNone/>
            </a:pPr>
            <a:r>
              <a:rPr lang="en-US" sz="1600" dirty="0" smtClean="0"/>
              <a:t>foo (arguments : ()) </a:t>
            </a:r>
            <a:r>
              <a:rPr lang="en-US" sz="1600" b="1" dirty="0" smtClean="0"/>
              <a:t>is</a:t>
            </a:r>
          </a:p>
          <a:p>
            <a:pPr marL="0" indent="0">
              <a:buNone/>
            </a:pPr>
            <a:r>
              <a:rPr lang="en-US" sz="1600" dirty="0" smtClean="0"/>
              <a:t>	</a:t>
            </a:r>
            <a:r>
              <a:rPr lang="en-US" sz="1600" b="1" dirty="0" smtClean="0"/>
              <a:t>while</a:t>
            </a:r>
            <a:r>
              <a:rPr lang="en-US" sz="1600" dirty="0" smtClean="0"/>
              <a:t> </a:t>
            </a:r>
            <a:r>
              <a:rPr lang="en-US" sz="1600" dirty="0"/>
              <a:t>argument </a:t>
            </a:r>
            <a:r>
              <a:rPr lang="en-US" sz="1600" b="1" dirty="0" smtClean="0"/>
              <a:t>in</a:t>
            </a:r>
            <a:r>
              <a:rPr lang="en-US" sz="1600" dirty="0" smtClean="0"/>
              <a:t> arguments </a:t>
            </a:r>
            <a:r>
              <a:rPr lang="en-US" sz="1600" b="1" dirty="0" smtClean="0"/>
              <a:t>loop</a:t>
            </a:r>
          </a:p>
          <a:p>
            <a:pPr marL="0" indent="0">
              <a:buNone/>
            </a:pPr>
            <a:r>
              <a:rPr lang="en-US" sz="1600" dirty="0" smtClean="0"/>
              <a:t>		 // Type of argument is deduced as Any!!!</a:t>
            </a:r>
          </a:p>
          <a:p>
            <a:pPr marL="0" indent="0">
              <a:buNone/>
            </a:pPr>
            <a:r>
              <a:rPr lang="en-US" sz="1600" dirty="0" smtClean="0"/>
              <a:t>		</a:t>
            </a:r>
            <a:r>
              <a:rPr lang="en-US" sz="1600" b="1" dirty="0" smtClean="0"/>
              <a:t>if</a:t>
            </a:r>
            <a:r>
              <a:rPr lang="en-US" sz="1600" dirty="0" smtClean="0"/>
              <a:t> argument </a:t>
            </a:r>
            <a:r>
              <a:rPr lang="en-US" sz="1600" b="1" dirty="0" smtClean="0"/>
              <a:t>is</a:t>
            </a:r>
          </a:p>
          <a:p>
            <a:pPr marL="0" indent="0">
              <a:buNone/>
            </a:pPr>
            <a:r>
              <a:rPr lang="en-US" sz="1600" dirty="0"/>
              <a:t>	</a:t>
            </a:r>
            <a:r>
              <a:rPr lang="en-US" sz="1600" dirty="0" smtClean="0"/>
              <a:t>	Integer</a:t>
            </a:r>
            <a:r>
              <a:rPr lang="en-US" sz="1600" b="1" dirty="0" smtClean="0"/>
              <a:t>:</a:t>
            </a:r>
            <a:r>
              <a:rPr lang="en-US" sz="1600" dirty="0" smtClean="0"/>
              <a:t> </a:t>
            </a:r>
            <a:r>
              <a:rPr lang="en-US" sz="1600" b="1" dirty="0" smtClean="0"/>
              <a:t>//</a:t>
            </a:r>
            <a:r>
              <a:rPr lang="ru-RU" sz="1600" dirty="0" smtClean="0"/>
              <a:t> </a:t>
            </a:r>
            <a:r>
              <a:rPr lang="en-US" sz="1600" dirty="0" smtClean="0"/>
              <a:t>Do something with argument </a:t>
            </a:r>
            <a:r>
              <a:rPr lang="en-US" sz="1600" dirty="0"/>
              <a:t>of </a:t>
            </a:r>
            <a:r>
              <a:rPr lang="en-US" sz="1600" dirty="0" smtClean="0"/>
              <a:t>type Integer</a:t>
            </a:r>
          </a:p>
          <a:p>
            <a:pPr marL="0" indent="0">
              <a:buNone/>
            </a:pPr>
            <a:r>
              <a:rPr lang="en-US" sz="1600" dirty="0"/>
              <a:t>		</a:t>
            </a:r>
            <a:r>
              <a:rPr lang="en-US" sz="1600" dirty="0" smtClean="0"/>
              <a:t>Real</a:t>
            </a:r>
            <a:r>
              <a:rPr lang="en-US" sz="1600" b="1" dirty="0"/>
              <a:t> : //</a:t>
            </a:r>
            <a:r>
              <a:rPr lang="ru-RU" sz="1600" dirty="0"/>
              <a:t> </a:t>
            </a:r>
            <a:r>
              <a:rPr lang="en-US" sz="1600" dirty="0"/>
              <a:t>Do something with </a:t>
            </a:r>
            <a:r>
              <a:rPr lang="en-US" sz="1600" dirty="0" smtClean="0"/>
              <a:t>argument</a:t>
            </a:r>
            <a:r>
              <a:rPr lang="en-US" sz="1600" dirty="0"/>
              <a:t> of </a:t>
            </a:r>
            <a:r>
              <a:rPr lang="en-US" sz="1600" dirty="0" smtClean="0"/>
              <a:t>type Real</a:t>
            </a:r>
            <a:endParaRPr lang="en-US" sz="1600" dirty="0"/>
          </a:p>
          <a:p>
            <a:pPr marL="0" indent="0">
              <a:buNone/>
            </a:pPr>
            <a:r>
              <a:rPr lang="en-US" sz="1600" dirty="0"/>
              <a:t>		</a:t>
            </a:r>
            <a:r>
              <a:rPr lang="en-US" sz="1600" dirty="0" smtClean="0"/>
              <a:t>Boolean</a:t>
            </a:r>
            <a:r>
              <a:rPr lang="en-US" sz="1600" b="1" dirty="0"/>
              <a:t> </a:t>
            </a:r>
            <a:r>
              <a:rPr lang="en-US" sz="1600" b="1" dirty="0" smtClean="0"/>
              <a:t>: </a:t>
            </a:r>
            <a:r>
              <a:rPr lang="en-US" sz="1600" b="1" dirty="0"/>
              <a:t>//</a:t>
            </a:r>
            <a:r>
              <a:rPr lang="ru-RU" sz="1600" dirty="0"/>
              <a:t> </a:t>
            </a:r>
            <a:r>
              <a:rPr lang="en-US" sz="1600" dirty="0"/>
              <a:t>Do something with </a:t>
            </a:r>
            <a:r>
              <a:rPr lang="en-US" sz="1600" dirty="0" smtClean="0"/>
              <a:t>argument</a:t>
            </a:r>
            <a:r>
              <a:rPr lang="en-US" sz="1600" dirty="0"/>
              <a:t> of </a:t>
            </a:r>
            <a:r>
              <a:rPr lang="en-US" sz="1600" dirty="0" smtClean="0"/>
              <a:t>type Boolean</a:t>
            </a:r>
            <a:endParaRPr lang="en-US" sz="1600" b="1" dirty="0"/>
          </a:p>
          <a:p>
            <a:pPr marL="0" indent="0">
              <a:buNone/>
            </a:pPr>
            <a:r>
              <a:rPr lang="en-US" sz="1600" dirty="0"/>
              <a:t>		</a:t>
            </a:r>
            <a:r>
              <a:rPr lang="en-US" sz="1600" dirty="0" smtClean="0"/>
              <a:t>Character </a:t>
            </a:r>
            <a:r>
              <a:rPr lang="en-US" sz="1600" b="1" dirty="0"/>
              <a:t>: </a:t>
            </a:r>
            <a:r>
              <a:rPr lang="en-US" sz="1600" b="1" dirty="0" smtClean="0"/>
              <a:t> </a:t>
            </a:r>
            <a:r>
              <a:rPr lang="en-US" sz="1600" b="1" dirty="0"/>
              <a:t>//</a:t>
            </a:r>
            <a:r>
              <a:rPr lang="ru-RU" sz="1600" dirty="0"/>
              <a:t> </a:t>
            </a:r>
            <a:r>
              <a:rPr lang="en-US" sz="1600" dirty="0"/>
              <a:t>Do something with </a:t>
            </a:r>
            <a:r>
              <a:rPr lang="en-US" sz="1600" dirty="0" smtClean="0"/>
              <a:t>argument</a:t>
            </a:r>
            <a:r>
              <a:rPr lang="en-US" sz="1600" dirty="0"/>
              <a:t> of </a:t>
            </a:r>
            <a:r>
              <a:rPr lang="en-US" sz="1600" dirty="0" smtClean="0"/>
              <a:t>type Character</a:t>
            </a:r>
            <a:endParaRPr lang="en-US" sz="1600" b="1" dirty="0"/>
          </a:p>
          <a:p>
            <a:pPr marL="0" indent="0">
              <a:buNone/>
            </a:pPr>
            <a:r>
              <a:rPr lang="en-US" sz="1600" dirty="0"/>
              <a:t>		</a:t>
            </a:r>
            <a:r>
              <a:rPr lang="en-US" sz="1600" dirty="0" smtClean="0"/>
              <a:t>String </a:t>
            </a:r>
            <a:r>
              <a:rPr lang="en-US" sz="1600" b="1" dirty="0"/>
              <a:t>: //</a:t>
            </a:r>
            <a:r>
              <a:rPr lang="ru-RU" sz="1600" dirty="0"/>
              <a:t> </a:t>
            </a:r>
            <a:r>
              <a:rPr lang="en-US" sz="1600" dirty="0"/>
              <a:t>Do something with </a:t>
            </a:r>
            <a:r>
              <a:rPr lang="en-US" sz="1600" dirty="0" smtClean="0"/>
              <a:t>argument</a:t>
            </a:r>
            <a:r>
              <a:rPr lang="en-US" sz="1600" dirty="0"/>
              <a:t> of </a:t>
            </a:r>
            <a:r>
              <a:rPr lang="en-US" sz="1600" dirty="0" smtClean="0"/>
              <a:t>type String</a:t>
            </a:r>
            <a:endParaRPr lang="en-US" sz="1600" b="1" dirty="0"/>
          </a:p>
          <a:p>
            <a:pPr marL="0" indent="0">
              <a:buNone/>
            </a:pPr>
            <a:r>
              <a:rPr lang="en-US" sz="1600" dirty="0" smtClean="0"/>
              <a:t>		</a:t>
            </a:r>
            <a:r>
              <a:rPr lang="en-US" sz="1600" b="1" dirty="0" smtClean="0"/>
              <a:t>else </a:t>
            </a:r>
            <a:r>
              <a:rPr lang="en-US" sz="1600" b="1" dirty="0"/>
              <a:t>//</a:t>
            </a:r>
            <a:r>
              <a:rPr lang="ru-RU" sz="1600" dirty="0"/>
              <a:t> </a:t>
            </a:r>
            <a:r>
              <a:rPr lang="en-US" sz="1600" dirty="0"/>
              <a:t>Do something with </a:t>
            </a:r>
            <a:r>
              <a:rPr lang="en-US" sz="1600" dirty="0" smtClean="0"/>
              <a:t>argument of type Any</a:t>
            </a:r>
            <a:endParaRPr lang="en-US" sz="1600" b="1" dirty="0" smtClean="0"/>
          </a:p>
          <a:p>
            <a:pPr marL="0" indent="0">
              <a:buNone/>
            </a:pPr>
            <a:r>
              <a:rPr lang="en-US" sz="1600" dirty="0"/>
              <a:t>	</a:t>
            </a:r>
            <a:r>
              <a:rPr lang="en-US" sz="1600" dirty="0" smtClean="0"/>
              <a:t>	</a:t>
            </a:r>
            <a:r>
              <a:rPr lang="en-US" sz="1600" b="1" dirty="0" smtClean="0"/>
              <a:t>end</a:t>
            </a:r>
          </a:p>
          <a:p>
            <a:pPr marL="0" indent="0">
              <a:buNone/>
            </a:pPr>
            <a:r>
              <a:rPr lang="en-US" sz="1600" dirty="0"/>
              <a:t>	</a:t>
            </a:r>
            <a:r>
              <a:rPr lang="en-US" sz="1600" b="1" dirty="0" smtClean="0"/>
              <a:t>end</a:t>
            </a:r>
          </a:p>
          <a:p>
            <a:pPr marL="0" indent="0">
              <a:buNone/>
            </a:pPr>
            <a:r>
              <a:rPr lang="en-US" sz="1600" b="1" dirty="0" smtClean="0"/>
              <a:t>end</a:t>
            </a:r>
          </a:p>
          <a:p>
            <a:pPr marL="0" indent="0">
              <a:buNone/>
            </a:pPr>
            <a:r>
              <a:rPr lang="en-US" sz="1600" dirty="0" smtClean="0"/>
              <a:t>// It can be called in many different ways</a:t>
            </a:r>
          </a:p>
          <a:p>
            <a:pPr marL="0" indent="0">
              <a:buNone/>
            </a:pPr>
            <a:r>
              <a:rPr lang="en-US" sz="1600" dirty="0" smtClean="0"/>
              <a:t>foo (1, 2, 3)</a:t>
            </a:r>
          </a:p>
          <a:p>
            <a:pPr marL="0" indent="0">
              <a:buNone/>
            </a:pPr>
            <a:r>
              <a:rPr lang="en-US" sz="1600" dirty="0" smtClean="0"/>
              <a:t>foo (“String”, True, Boolean, Integer)</a:t>
            </a:r>
          </a:p>
          <a:p>
            <a:pPr marL="0" indent="0">
              <a:buNone/>
            </a:pPr>
            <a:r>
              <a:rPr lang="en-US" sz="1600" dirty="0" smtClean="0"/>
              <a:t>foo (T1, T2, T3, T4)</a:t>
            </a:r>
          </a:p>
          <a:p>
            <a:pPr marL="0" indent="0">
              <a:buNone/>
            </a:pPr>
            <a:r>
              <a:rPr lang="en-US" sz="1600" dirty="0" smtClean="0"/>
              <a:t>// Another caveat</a:t>
            </a:r>
          </a:p>
          <a:p>
            <a:pPr marL="0" indent="0">
              <a:buNone/>
            </a:pPr>
            <a:r>
              <a:rPr lang="en-US" sz="1600" dirty="0"/>
              <a:t>g</a:t>
            </a:r>
            <a:r>
              <a:rPr lang="en-US" sz="1600" dirty="0" smtClean="0"/>
              <a:t>oo (arg1: T1; arg2: T2)</a:t>
            </a:r>
          </a:p>
          <a:p>
            <a:pPr marL="0" indent="0">
              <a:buNone/>
            </a:pPr>
            <a:r>
              <a:rPr lang="en-US" sz="1600" dirty="0"/>
              <a:t>g</a:t>
            </a:r>
            <a:r>
              <a:rPr lang="en-US" sz="1600" dirty="0" smtClean="0"/>
              <a:t>oo (E1, E2, E3, E4) /* Should expressions E3 and E4 be evaluated ? My guess is NO as they are  goo does not have arguments of type tuple!!!*/</a:t>
            </a:r>
          </a:p>
        </p:txBody>
      </p:sp>
      <p:sp>
        <p:nvSpPr>
          <p:cNvPr id="3" name="Title 2"/>
          <p:cNvSpPr>
            <a:spLocks noGrp="1"/>
          </p:cNvSpPr>
          <p:nvPr>
            <p:ph type="title"/>
          </p:nvPr>
        </p:nvSpPr>
        <p:spPr>
          <a:xfrm>
            <a:off x="187200" y="-132654"/>
            <a:ext cx="8229600" cy="561104"/>
          </a:xfrm>
        </p:spPr>
        <p:txBody>
          <a:bodyPr/>
          <a:lstStyle/>
          <a:p>
            <a:r>
              <a:rPr lang="en-US" dirty="0" smtClean="0">
                <a:solidFill>
                  <a:schemeClr val="tx1"/>
                </a:solidFill>
              </a:rPr>
              <a:t>Tuples: Variable number of arguments</a:t>
            </a:r>
            <a:endParaRPr lang="en-US" u="sng" dirty="0">
              <a:solidFill>
                <a:srgbClr val="FF0000"/>
              </a:solidFill>
            </a:endParaRPr>
          </a:p>
        </p:txBody>
      </p:sp>
    </p:spTree>
    <p:extLst>
      <p:ext uri="{BB962C8B-B14F-4D97-AF65-F5344CB8AC3E}">
        <p14:creationId xmlns:p14="http://schemas.microsoft.com/office/powerpoint/2010/main" val="4110010422"/>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lstStyle/>
          <a:p>
            <a:pPr marL="0" indent="0">
              <a:buNone/>
            </a:pPr>
            <a:r>
              <a:rPr lang="en-US" sz="2000" dirty="0" smtClean="0"/>
              <a:t>foo </a:t>
            </a:r>
            <a:r>
              <a:rPr lang="en-US" sz="2000" b="1" dirty="0" smtClean="0"/>
              <a:t>is</a:t>
            </a:r>
            <a:r>
              <a:rPr lang="en-US" sz="2000" dirty="0" smtClean="0"/>
              <a:t> </a:t>
            </a:r>
            <a:r>
              <a:rPr lang="en-US" sz="2000" b="1" dirty="0" smtClean="0"/>
              <a:t>end </a:t>
            </a:r>
            <a:r>
              <a:rPr lang="en-US" sz="2000" dirty="0" smtClean="0"/>
              <a:t>//</a:t>
            </a:r>
            <a:r>
              <a:rPr lang="en-US" sz="2000" b="1" dirty="0" smtClean="0"/>
              <a:t> </a:t>
            </a:r>
            <a:r>
              <a:rPr lang="en-US" sz="2000" dirty="0" smtClean="0"/>
              <a:t>That is a procedure without arguments</a:t>
            </a:r>
            <a:endParaRPr lang="en-US" sz="2000" b="1" dirty="0" smtClean="0"/>
          </a:p>
          <a:p>
            <a:pPr marL="0" indent="0">
              <a:buNone/>
            </a:pPr>
            <a:r>
              <a:rPr lang="en-US" sz="2000" dirty="0"/>
              <a:t>f</a:t>
            </a:r>
            <a:r>
              <a:rPr lang="en-US" sz="2000" dirty="0" smtClean="0"/>
              <a:t> </a:t>
            </a:r>
            <a:r>
              <a:rPr lang="en-US" sz="2000" b="1" dirty="0" smtClean="0"/>
              <a:t>is</a:t>
            </a:r>
            <a:r>
              <a:rPr lang="en-US" sz="2000" dirty="0" smtClean="0"/>
              <a:t> </a:t>
            </a:r>
            <a:r>
              <a:rPr lang="en-US" sz="2000" b="1" dirty="0" smtClean="0"/>
              <a:t>routine </a:t>
            </a:r>
            <a:r>
              <a:rPr lang="en-US" sz="2000" dirty="0" smtClean="0"/>
              <a:t>foo // That is lambda based on foo</a:t>
            </a:r>
          </a:p>
          <a:p>
            <a:pPr marL="0" indent="0">
              <a:buNone/>
            </a:pPr>
            <a:r>
              <a:rPr lang="en-US" sz="2000" dirty="0" smtClean="0"/>
              <a:t>f /* that is a call to a procedure which is associated with f. So, one may guess that f can be passed to other routines, stored and called later when necessary*/</a:t>
            </a:r>
          </a:p>
          <a:p>
            <a:pPr marL="0" indent="0">
              <a:buNone/>
            </a:pPr>
            <a:r>
              <a:rPr lang="en-US" sz="2000" dirty="0" smtClean="0"/>
              <a:t>goo (i: Integer; b: Boolean; t: Type) </a:t>
            </a:r>
            <a:r>
              <a:rPr lang="en-US" sz="2000" b="1" dirty="0" smtClean="0"/>
              <a:t>is</a:t>
            </a:r>
            <a:r>
              <a:rPr lang="en-US" sz="2000" dirty="0" smtClean="0"/>
              <a:t> </a:t>
            </a:r>
            <a:r>
              <a:rPr lang="en-US" sz="2000" b="1" dirty="0" smtClean="0"/>
              <a:t>end</a:t>
            </a:r>
          </a:p>
          <a:p>
            <a:pPr marL="0" indent="0">
              <a:buNone/>
            </a:pPr>
            <a:r>
              <a:rPr lang="en-US" sz="2000" dirty="0" smtClean="0"/>
              <a:t>g: </a:t>
            </a:r>
            <a:r>
              <a:rPr lang="en-US" sz="2000" b="1" dirty="0"/>
              <a:t>routine</a:t>
            </a:r>
            <a:r>
              <a:rPr lang="en-US" sz="2000" dirty="0" smtClean="0"/>
              <a:t> (Integer, Boolean, Type) </a:t>
            </a:r>
            <a:r>
              <a:rPr lang="en-US" sz="2000" b="1" dirty="0" smtClean="0"/>
              <a:t>is</a:t>
            </a:r>
            <a:r>
              <a:rPr lang="en-US" sz="2000" dirty="0" smtClean="0"/>
              <a:t> </a:t>
            </a:r>
            <a:r>
              <a:rPr lang="en-US" sz="2000" b="1" dirty="0"/>
              <a:t>routine</a:t>
            </a:r>
            <a:r>
              <a:rPr lang="en-US" sz="2000" dirty="0" smtClean="0"/>
              <a:t> goo</a:t>
            </a:r>
          </a:p>
          <a:p>
            <a:pPr marL="0" indent="0">
              <a:buNone/>
            </a:pPr>
            <a:r>
              <a:rPr lang="en-US" sz="2000" dirty="0" smtClean="0"/>
              <a:t>/*Type inference allows just to write */</a:t>
            </a:r>
          </a:p>
          <a:p>
            <a:pPr marL="0" indent="0">
              <a:buNone/>
            </a:pPr>
            <a:r>
              <a:rPr lang="en-US" sz="2000" dirty="0" smtClean="0"/>
              <a:t>g1 </a:t>
            </a:r>
            <a:r>
              <a:rPr lang="en-US" sz="2000" b="1" dirty="0" smtClean="0"/>
              <a:t>is</a:t>
            </a:r>
            <a:r>
              <a:rPr lang="en-US" sz="2000" dirty="0" smtClean="0"/>
              <a:t> </a:t>
            </a:r>
            <a:r>
              <a:rPr lang="en-US" sz="2000" b="1" dirty="0"/>
              <a:t>routine</a:t>
            </a:r>
            <a:r>
              <a:rPr lang="en-US" sz="2000" dirty="0" smtClean="0"/>
              <a:t> goo</a:t>
            </a:r>
          </a:p>
          <a:p>
            <a:pPr marL="0" indent="0">
              <a:buNone/>
            </a:pPr>
            <a:r>
              <a:rPr lang="en-US" sz="2000" dirty="0" smtClean="0"/>
              <a:t>g1 (5.5, “String”, f1) /* Compile time error!!! So, we have type safe lambdas!!! */</a:t>
            </a:r>
          </a:p>
          <a:p>
            <a:pPr marL="0" indent="0">
              <a:buNone/>
            </a:pPr>
            <a:r>
              <a:rPr lang="en-US" sz="2000" dirty="0" smtClean="0"/>
              <a:t>l1 : </a:t>
            </a:r>
            <a:r>
              <a:rPr lang="en-US" sz="2000" b="1" dirty="0"/>
              <a:t>routine</a:t>
            </a:r>
            <a:r>
              <a:rPr lang="en-US" sz="2000" dirty="0" smtClean="0"/>
              <a:t> (T1; T2; T3) /* That is non-attached lambda - </a:t>
            </a:r>
            <a:r>
              <a:rPr lang="en-US" sz="2000" b="1" dirty="0" smtClean="0"/>
              <a:t>?</a:t>
            </a:r>
            <a:r>
              <a:rPr lang="en-US" sz="2000" dirty="0" smtClean="0"/>
              <a:t> In front of lambda is assumed here*/</a:t>
            </a:r>
          </a:p>
          <a:p>
            <a:pPr marL="0" indent="0">
              <a:buNone/>
            </a:pPr>
            <a:r>
              <a:rPr lang="en-US" sz="2000" dirty="0"/>
              <a:t>l</a:t>
            </a:r>
            <a:r>
              <a:rPr lang="en-US" sz="2000" dirty="0" smtClean="0"/>
              <a:t>2 : </a:t>
            </a:r>
            <a:r>
              <a:rPr lang="en-US" sz="2000" b="1" dirty="0"/>
              <a:t>routine</a:t>
            </a:r>
            <a:r>
              <a:rPr lang="en-US" sz="2000" dirty="0" smtClean="0"/>
              <a:t> (arg1: T1; arg2: T2; arg3: T) </a:t>
            </a:r>
            <a:r>
              <a:rPr lang="en-US" sz="2000" b="1" dirty="0" smtClean="0"/>
              <a:t>is</a:t>
            </a:r>
            <a:r>
              <a:rPr lang="en-US" sz="2000" dirty="0" smtClean="0"/>
              <a:t> arg1.foo </a:t>
            </a:r>
            <a:r>
              <a:rPr lang="en-US" sz="2000" b="1" dirty="0" smtClean="0"/>
              <a:t>end </a:t>
            </a:r>
            <a:r>
              <a:rPr lang="en-US" sz="2000" dirty="0" smtClean="0"/>
              <a:t>/* That is inline lambda */</a:t>
            </a:r>
          </a:p>
          <a:p>
            <a:pPr marL="0" indent="0">
              <a:buNone/>
            </a:pPr>
            <a:r>
              <a:rPr lang="en-US" sz="2000" dirty="0" smtClean="0"/>
              <a:t>l1 := l2 // Type of T2 conforms to type of l1</a:t>
            </a:r>
          </a:p>
          <a:p>
            <a:pPr marL="0" indent="0">
              <a:buNone/>
            </a:pPr>
            <a:r>
              <a:rPr lang="en-US" sz="2000" dirty="0"/>
              <a:t>l</a:t>
            </a:r>
            <a:r>
              <a:rPr lang="en-US" sz="2000" dirty="0" smtClean="0"/>
              <a:t>1 := f // Type of f does not conform to type of l1 – compile time error</a:t>
            </a:r>
          </a:p>
        </p:txBody>
      </p:sp>
      <p:sp>
        <p:nvSpPr>
          <p:cNvPr id="3" name="Title 2"/>
          <p:cNvSpPr>
            <a:spLocks noGrp="1"/>
          </p:cNvSpPr>
          <p:nvPr>
            <p:ph type="title"/>
          </p:nvPr>
        </p:nvSpPr>
        <p:spPr/>
        <p:txBody>
          <a:bodyPr/>
          <a:lstStyle/>
          <a:p>
            <a:r>
              <a:rPr lang="en-US" dirty="0" smtClean="0">
                <a:solidFill>
                  <a:schemeClr val="tx1"/>
                </a:solidFill>
              </a:rPr>
              <a:t>Routine types</a:t>
            </a:r>
            <a:endParaRPr lang="en-US" dirty="0">
              <a:solidFill>
                <a:srgbClr val="FF0000"/>
              </a:solidFill>
            </a:endParaRPr>
          </a:p>
        </p:txBody>
      </p:sp>
    </p:spTree>
    <p:extLst>
      <p:ext uri="{BB962C8B-B14F-4D97-AF65-F5344CB8AC3E}">
        <p14:creationId xmlns:p14="http://schemas.microsoft.com/office/powerpoint/2010/main" val="351188417"/>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lstStyle/>
          <a:p>
            <a:pPr marL="0" indent="0">
              <a:buNone/>
            </a:pPr>
            <a:r>
              <a:rPr lang="en-US" sz="2000" dirty="0" smtClean="0"/>
              <a:t>Let’s </a:t>
            </a:r>
            <a:r>
              <a:rPr lang="en-US" sz="2000" dirty="0"/>
              <a:t>see the </a:t>
            </a:r>
            <a:r>
              <a:rPr lang="en-US" sz="2000" dirty="0" smtClean="0"/>
              <a:t>example</a:t>
            </a:r>
          </a:p>
          <a:p>
            <a:pPr marL="0" indent="0">
              <a:buNone/>
            </a:pPr>
            <a:r>
              <a:rPr lang="en-US" altLang="en-US" sz="2000" dirty="0"/>
              <a:t>foo: Type </a:t>
            </a:r>
            <a:r>
              <a:rPr lang="en-US" altLang="en-US" sz="2000" b="1" dirty="0"/>
              <a:t>is end </a:t>
            </a:r>
            <a:r>
              <a:rPr lang="en-US" altLang="en-US" sz="2000" dirty="0"/>
              <a:t>/* foo is a function which returns objects of type Type*/</a:t>
            </a:r>
          </a:p>
          <a:p>
            <a:pPr marL="0" indent="0">
              <a:buNone/>
            </a:pPr>
            <a:r>
              <a:rPr lang="en-US" altLang="en-US" sz="2000" dirty="0"/>
              <a:t>f </a:t>
            </a:r>
            <a:r>
              <a:rPr lang="en-US" altLang="en-US" sz="2000" b="1" dirty="0"/>
              <a:t>is routine </a:t>
            </a:r>
            <a:r>
              <a:rPr lang="en-US" altLang="en-US" sz="2000" dirty="0"/>
              <a:t>foo /* f is a object of functional type. Its derived type is </a:t>
            </a:r>
            <a:r>
              <a:rPr lang="en-US" altLang="en-US" sz="2000" b="1" dirty="0"/>
              <a:t>routine</a:t>
            </a:r>
            <a:r>
              <a:rPr lang="en-US" altLang="en-US" sz="2000" dirty="0"/>
              <a:t> : Type*/</a:t>
            </a:r>
          </a:p>
          <a:p>
            <a:pPr marL="0" indent="0">
              <a:buNone/>
            </a:pPr>
            <a:r>
              <a:rPr lang="en-US" altLang="en-US" sz="2000" dirty="0"/>
              <a:t>a </a:t>
            </a:r>
            <a:r>
              <a:rPr lang="en-US" altLang="en-US" sz="2000" b="1" dirty="0"/>
              <a:t>is</a:t>
            </a:r>
            <a:r>
              <a:rPr lang="en-US" altLang="en-US" sz="2000" dirty="0"/>
              <a:t> </a:t>
            </a:r>
            <a:r>
              <a:rPr lang="en-US" altLang="en-US" sz="2000" b="1" dirty="0"/>
              <a:t>routine</a:t>
            </a:r>
            <a:r>
              <a:rPr lang="en-US" altLang="en-US" sz="2000" dirty="0"/>
              <a:t> f /* a is the same object of functiuonal type*/</a:t>
            </a:r>
          </a:p>
          <a:p>
            <a:pPr marL="0" indent="0">
              <a:buNone/>
            </a:pPr>
            <a:r>
              <a:rPr lang="en-US" altLang="en-US" sz="2000" dirty="0"/>
              <a:t>t1 </a:t>
            </a:r>
            <a:r>
              <a:rPr lang="en-US" altLang="en-US" sz="2000" b="1" dirty="0"/>
              <a:t>is</a:t>
            </a:r>
            <a:r>
              <a:rPr lang="en-US" altLang="en-US" sz="2000" dirty="0"/>
              <a:t> f /* t will be declared of type Type and initialized with the results of the call to f */</a:t>
            </a:r>
          </a:p>
          <a:p>
            <a:pPr marL="0" indent="0">
              <a:buNone/>
            </a:pPr>
            <a:r>
              <a:rPr lang="en-US" altLang="en-US" sz="2000" dirty="0"/>
              <a:t>t2 </a:t>
            </a:r>
            <a:r>
              <a:rPr lang="en-US" altLang="en-US" sz="2000" b="1" dirty="0"/>
              <a:t>is</a:t>
            </a:r>
            <a:r>
              <a:rPr lang="en-US" altLang="en-US" sz="2000" dirty="0"/>
              <a:t> foo // The same semantics as </a:t>
            </a:r>
            <a:r>
              <a:rPr lang="en-US" altLang="en-US" sz="2000" dirty="0" smtClean="0"/>
              <a:t>t1</a:t>
            </a:r>
          </a:p>
          <a:p>
            <a:pPr marL="0" indent="0">
              <a:buNone/>
            </a:pPr>
            <a:endParaRPr lang="en-US" altLang="en-US" sz="2000" dirty="0"/>
          </a:p>
          <a:p>
            <a:pPr marL="0" indent="0">
              <a:buNone/>
            </a:pPr>
            <a:r>
              <a:rPr lang="en-US" altLang="en-US" sz="2000" dirty="0" smtClean="0"/>
              <a:t>So, if one likes to define an object of functional type use of keyword </a:t>
            </a:r>
            <a:r>
              <a:rPr lang="en-US" altLang="en-US" sz="2000" b="1" dirty="0" smtClean="0"/>
              <a:t>routine</a:t>
            </a:r>
            <a:r>
              <a:rPr lang="en-US" altLang="en-US" sz="2000" dirty="0" smtClean="0"/>
              <a:t> is mandatory! </a:t>
            </a:r>
          </a:p>
          <a:p>
            <a:pPr marL="0" indent="0">
              <a:buNone/>
            </a:pPr>
            <a:endParaRPr lang="en-US" altLang="en-US" sz="2000" dirty="0"/>
          </a:p>
        </p:txBody>
      </p:sp>
      <p:sp>
        <p:nvSpPr>
          <p:cNvPr id="3" name="Title 2"/>
          <p:cNvSpPr>
            <a:spLocks noGrp="1"/>
          </p:cNvSpPr>
          <p:nvPr>
            <p:ph type="title"/>
          </p:nvPr>
        </p:nvSpPr>
        <p:spPr/>
        <p:txBody>
          <a:bodyPr/>
          <a:lstStyle/>
          <a:p>
            <a:r>
              <a:rPr lang="en-US" dirty="0">
                <a:solidFill>
                  <a:schemeClr val="tx1"/>
                </a:solidFill>
              </a:rPr>
              <a:t>Routine types</a:t>
            </a:r>
            <a:endParaRPr lang="en-US" dirty="0">
              <a:solidFill>
                <a:srgbClr val="FF0000"/>
              </a:solidFill>
            </a:endParaRPr>
          </a:p>
        </p:txBody>
      </p:sp>
    </p:spTree>
    <p:extLst>
      <p:ext uri="{BB962C8B-B14F-4D97-AF65-F5344CB8AC3E}">
        <p14:creationId xmlns:p14="http://schemas.microsoft.com/office/powerpoint/2010/main" val="2518878359"/>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54476"/>
            <a:ext cx="9144001" cy="6550279"/>
          </a:xfrm>
        </p:spPr>
        <p:txBody>
          <a:bodyPr/>
          <a:lstStyle/>
          <a:p>
            <a:pPr marL="0" indent="0">
              <a:buNone/>
            </a:pPr>
            <a:r>
              <a:rPr lang="en-US" sz="1600" dirty="0" smtClean="0"/>
              <a:t>g </a:t>
            </a:r>
            <a:r>
              <a:rPr lang="en-US" sz="1600" b="1" dirty="0" smtClean="0"/>
              <a:t>is</a:t>
            </a:r>
            <a:r>
              <a:rPr lang="en-US" sz="1600" dirty="0" smtClean="0"/>
              <a:t> </a:t>
            </a:r>
            <a:r>
              <a:rPr lang="en-US" sz="1600" b="1" dirty="0"/>
              <a:t>routine</a:t>
            </a:r>
            <a:r>
              <a:rPr lang="en-US" sz="1600" dirty="0" smtClean="0"/>
              <a:t> (a, b, c: Real): (x1:Real, x2:Real) </a:t>
            </a:r>
          </a:p>
          <a:p>
            <a:pPr marL="0" indent="0">
              <a:buNone/>
            </a:pPr>
            <a:r>
              <a:rPr lang="en-US" sz="1600" b="1" dirty="0"/>
              <a:t>	</a:t>
            </a:r>
            <a:r>
              <a:rPr lang="en-US" sz="1600" b="1" dirty="0" smtClean="0"/>
              <a:t>require</a:t>
            </a:r>
            <a:r>
              <a:rPr lang="en-US" sz="1600" dirty="0" smtClean="0"/>
              <a:t> </a:t>
            </a:r>
            <a:r>
              <a:rPr lang="en-US" sz="1600" dirty="0"/>
              <a:t>a /= 0 </a:t>
            </a:r>
            <a:r>
              <a:rPr lang="en-US" sz="1600" b="1" dirty="0" smtClean="0"/>
              <a:t>///</a:t>
            </a:r>
            <a:r>
              <a:rPr lang="en-US" sz="1600" dirty="0" smtClean="0"/>
              <a:t> First parameter can not be zero</a:t>
            </a:r>
          </a:p>
          <a:p>
            <a:pPr marL="0" indent="0">
              <a:buNone/>
            </a:pPr>
            <a:r>
              <a:rPr lang="en-US" sz="1600" b="1" dirty="0" smtClean="0"/>
              <a:t>	is</a:t>
            </a:r>
            <a:r>
              <a:rPr lang="en-US" sz="1600" dirty="0" smtClean="0"/>
              <a:t> // That is inline lambda</a:t>
            </a:r>
          </a:p>
          <a:p>
            <a:pPr marL="0" indent="0">
              <a:buNone/>
            </a:pPr>
            <a:r>
              <a:rPr lang="en-US" sz="1600" dirty="0" smtClean="0"/>
              <a:t>	</a:t>
            </a:r>
            <a:r>
              <a:rPr lang="en-US" sz="1600" dirty="0"/>
              <a:t>	</a:t>
            </a:r>
            <a:r>
              <a:rPr lang="en-US" sz="1600" dirty="0" smtClean="0"/>
              <a:t>d </a:t>
            </a:r>
            <a:r>
              <a:rPr lang="en-US" sz="1600" b="1" dirty="0" smtClean="0"/>
              <a:t>is</a:t>
            </a:r>
            <a:r>
              <a:rPr lang="en-US" sz="1600" dirty="0" smtClean="0"/>
              <a:t> b*b – 4*a*c</a:t>
            </a:r>
          </a:p>
          <a:p>
            <a:pPr marL="0" indent="0">
              <a:buNone/>
            </a:pPr>
            <a:r>
              <a:rPr lang="en-US" sz="1600" dirty="0"/>
              <a:t>	</a:t>
            </a:r>
            <a:r>
              <a:rPr lang="en-US" sz="1600" dirty="0" smtClean="0"/>
              <a:t>	</a:t>
            </a:r>
            <a:r>
              <a:rPr lang="en-US" sz="1600" b="1" dirty="0" smtClean="0"/>
              <a:t>return</a:t>
            </a:r>
            <a:r>
              <a:rPr lang="en-US" sz="1600" dirty="0" smtClean="0"/>
              <a:t>  </a:t>
            </a:r>
            <a:r>
              <a:rPr lang="en-US" sz="1600" b="1" dirty="0" smtClean="0"/>
              <a:t>if</a:t>
            </a:r>
            <a:r>
              <a:rPr lang="en-US" sz="1600" dirty="0" smtClean="0"/>
              <a:t> d &gt;= 0 then ((-</a:t>
            </a:r>
            <a:r>
              <a:rPr lang="en-US" sz="1600" dirty="0"/>
              <a:t>b + </a:t>
            </a:r>
            <a:r>
              <a:rPr lang="en-US" sz="1600" dirty="0" err="1"/>
              <a:t>Math.sqrt</a:t>
            </a:r>
            <a:r>
              <a:rPr lang="en-US" sz="1600" dirty="0"/>
              <a:t> (d))/</a:t>
            </a:r>
            <a:r>
              <a:rPr lang="en-US" sz="1600" dirty="0" smtClean="0"/>
              <a:t>2/a, </a:t>
            </a:r>
            <a:r>
              <a:rPr lang="en-US" sz="1600" dirty="0"/>
              <a:t>(-b - </a:t>
            </a:r>
            <a:r>
              <a:rPr lang="en-US" sz="1600" dirty="0" err="1"/>
              <a:t>Math.sqrt</a:t>
            </a:r>
            <a:r>
              <a:rPr lang="en-US" sz="1600" dirty="0"/>
              <a:t> (d))/2/a</a:t>
            </a:r>
            <a:r>
              <a:rPr lang="en-US" sz="1600" dirty="0" smtClean="0"/>
              <a:t>)</a:t>
            </a:r>
          </a:p>
          <a:p>
            <a:pPr marL="0" indent="0">
              <a:buNone/>
            </a:pPr>
            <a:r>
              <a:rPr lang="en-US" sz="1600" dirty="0" smtClean="0"/>
              <a:t>	</a:t>
            </a:r>
            <a:r>
              <a:rPr lang="en-US" sz="1600" dirty="0"/>
              <a:t>	</a:t>
            </a:r>
            <a:r>
              <a:rPr lang="en-US" sz="1600" b="1" dirty="0" smtClean="0"/>
              <a:t>else </a:t>
            </a:r>
            <a:r>
              <a:rPr lang="en-US" sz="1600" dirty="0" smtClean="0"/>
              <a:t>() // Empty tuple </a:t>
            </a:r>
            <a:r>
              <a:rPr lang="en-US" sz="1600" dirty="0" smtClean="0">
                <a:sym typeface="Wingdings" panose="05000000000000000000" pitchFamily="2" charset="2"/>
              </a:rPr>
              <a:t></a:t>
            </a:r>
            <a:endParaRPr lang="en-US" sz="1600" dirty="0" smtClean="0"/>
          </a:p>
          <a:p>
            <a:pPr marL="0" indent="0">
              <a:buNone/>
            </a:pPr>
            <a:r>
              <a:rPr lang="en-US" sz="1600" b="1" dirty="0" smtClean="0"/>
              <a:t>	end</a:t>
            </a:r>
          </a:p>
          <a:p>
            <a:pPr marL="0" indent="0">
              <a:buNone/>
            </a:pPr>
            <a:r>
              <a:rPr lang="en-US" sz="1600" dirty="0" smtClean="0"/>
              <a:t>a </a:t>
            </a:r>
            <a:r>
              <a:rPr lang="en-US" sz="1600" b="1" dirty="0" smtClean="0"/>
              <a:t>is</a:t>
            </a:r>
            <a:r>
              <a:rPr lang="en-US" sz="1600" dirty="0" smtClean="0"/>
              <a:t> </a:t>
            </a:r>
            <a:r>
              <a:rPr lang="en-US" sz="1600" dirty="0" err="1" smtClean="0"/>
              <a:t>StandardIO.readReal</a:t>
            </a:r>
            <a:r>
              <a:rPr lang="en-US" sz="1600" dirty="0" smtClean="0"/>
              <a:t> </a:t>
            </a:r>
          </a:p>
          <a:p>
            <a:pPr marL="0" indent="0">
              <a:buNone/>
            </a:pPr>
            <a:r>
              <a:rPr lang="en-US" sz="1600" b="1" dirty="0" smtClean="0"/>
              <a:t>if</a:t>
            </a:r>
            <a:r>
              <a:rPr lang="en-US" sz="1600" dirty="0" smtClean="0"/>
              <a:t> a = 0 </a:t>
            </a:r>
            <a:r>
              <a:rPr lang="en-US" sz="1600" b="1" dirty="0" smtClean="0"/>
              <a:t>then  </a:t>
            </a:r>
            <a:r>
              <a:rPr lang="en-US" sz="1600" dirty="0" err="1" smtClean="0"/>
              <a:t>StandardIO.put</a:t>
            </a:r>
            <a:r>
              <a:rPr lang="en-US" sz="1600" dirty="0" smtClean="0"/>
              <a:t> (“That is not a square equation!!!\n”)  </a:t>
            </a:r>
            <a:r>
              <a:rPr lang="en-US" sz="1600" b="1" dirty="0" smtClean="0"/>
              <a:t>else</a:t>
            </a:r>
          </a:p>
          <a:p>
            <a:pPr marL="0" indent="0">
              <a:buNone/>
            </a:pPr>
            <a:r>
              <a:rPr lang="en-US" sz="1600" dirty="0" smtClean="0"/>
              <a:t>	b </a:t>
            </a:r>
            <a:r>
              <a:rPr lang="en-US" sz="1600" b="1" dirty="0" smtClean="0"/>
              <a:t>is</a:t>
            </a:r>
            <a:r>
              <a:rPr lang="en-US" sz="1600" dirty="0" smtClean="0"/>
              <a:t> </a:t>
            </a:r>
            <a:r>
              <a:rPr lang="en-US" sz="1600" dirty="0" err="1" smtClean="0"/>
              <a:t>StandardIO.readReal</a:t>
            </a:r>
            <a:r>
              <a:rPr lang="en-US" sz="1600" dirty="0" smtClean="0"/>
              <a:t> </a:t>
            </a:r>
            <a:endParaRPr lang="en-US" sz="1600" dirty="0"/>
          </a:p>
          <a:p>
            <a:pPr marL="0" indent="0">
              <a:buNone/>
            </a:pPr>
            <a:r>
              <a:rPr lang="en-US" sz="1600" dirty="0" smtClean="0"/>
              <a:t>	c </a:t>
            </a:r>
            <a:r>
              <a:rPr lang="en-US" sz="1600" b="1" dirty="0"/>
              <a:t>is</a:t>
            </a:r>
            <a:r>
              <a:rPr lang="en-US" sz="1600" dirty="0"/>
              <a:t> </a:t>
            </a:r>
            <a:r>
              <a:rPr lang="en-US" sz="1600" dirty="0" err="1" smtClean="0"/>
              <a:t>StandardIO.readReal</a:t>
            </a:r>
            <a:r>
              <a:rPr lang="en-US" sz="1600" dirty="0" smtClean="0"/>
              <a:t> </a:t>
            </a:r>
            <a:endParaRPr lang="en-US" sz="1600" dirty="0"/>
          </a:p>
          <a:p>
            <a:pPr marL="0" indent="0">
              <a:buNone/>
            </a:pPr>
            <a:r>
              <a:rPr lang="en-US" sz="1600" dirty="0" smtClean="0"/>
              <a:t>	x </a:t>
            </a:r>
            <a:r>
              <a:rPr lang="en-US" sz="1600" b="1" dirty="0"/>
              <a:t>is</a:t>
            </a:r>
            <a:r>
              <a:rPr lang="en-US" sz="1600" dirty="0"/>
              <a:t> </a:t>
            </a:r>
            <a:r>
              <a:rPr lang="en-US" sz="1600" dirty="0" smtClean="0"/>
              <a:t>g (a, b, c)</a:t>
            </a:r>
          </a:p>
          <a:p>
            <a:pPr marL="0" indent="0">
              <a:buNone/>
            </a:pPr>
            <a:r>
              <a:rPr lang="en-US" sz="1600" b="1" dirty="0" smtClean="0"/>
              <a:t>	if</a:t>
            </a:r>
            <a:r>
              <a:rPr lang="en-US" sz="1600" dirty="0" smtClean="0"/>
              <a:t> </a:t>
            </a:r>
            <a:r>
              <a:rPr lang="en-US" sz="1600" dirty="0" err="1" smtClean="0"/>
              <a:t>x.count</a:t>
            </a:r>
            <a:r>
              <a:rPr lang="en-US" sz="1600" dirty="0" smtClean="0"/>
              <a:t> = 2 </a:t>
            </a:r>
            <a:r>
              <a:rPr lang="en-US" sz="1600" b="1" dirty="0" smtClean="0"/>
              <a:t>then</a:t>
            </a:r>
          </a:p>
          <a:p>
            <a:pPr marL="0" indent="0">
              <a:buNone/>
            </a:pPr>
            <a:r>
              <a:rPr lang="en-US" sz="1600" dirty="0"/>
              <a:t>	</a:t>
            </a:r>
            <a:r>
              <a:rPr lang="en-US" sz="1600" dirty="0" smtClean="0"/>
              <a:t>	</a:t>
            </a:r>
            <a:r>
              <a:rPr lang="en-US" sz="1600" dirty="0" err="1" smtClean="0"/>
              <a:t>StandardIO.put</a:t>
            </a:r>
            <a:r>
              <a:rPr lang="en-US" sz="1600" dirty="0" smtClean="0"/>
              <a:t> (“X1= ”, x [1], “\n”, “X2 = ”, x[2], “\n”)</a:t>
            </a:r>
          </a:p>
          <a:p>
            <a:pPr marL="0" indent="0">
              <a:buNone/>
            </a:pPr>
            <a:r>
              <a:rPr lang="en-US" sz="1600" b="1" dirty="0" smtClean="0"/>
              <a:t>	else</a:t>
            </a:r>
          </a:p>
          <a:p>
            <a:pPr marL="0" indent="0">
              <a:buNone/>
            </a:pPr>
            <a:r>
              <a:rPr lang="en-US" sz="1600" dirty="0"/>
              <a:t>	</a:t>
            </a:r>
            <a:r>
              <a:rPr lang="en-US" sz="1600" dirty="0" smtClean="0"/>
              <a:t>	</a:t>
            </a:r>
            <a:r>
              <a:rPr lang="en-US" sz="1600" dirty="0" err="1" smtClean="0"/>
              <a:t>StandardIO.put</a:t>
            </a:r>
            <a:r>
              <a:rPr lang="en-US" sz="1600" dirty="0" smtClean="0"/>
              <a:t> (“Equation with coefficients a= ”, a, “, b = ”, b, “, c = ”, 			c, “ has no valid square equation roots”)</a:t>
            </a:r>
            <a:endParaRPr lang="en-US" sz="1600" dirty="0"/>
          </a:p>
          <a:p>
            <a:pPr marL="0" indent="0">
              <a:buNone/>
            </a:pPr>
            <a:r>
              <a:rPr lang="en-US" sz="1600" b="1" dirty="0" smtClean="0"/>
              <a:t>	end</a:t>
            </a:r>
          </a:p>
          <a:p>
            <a:pPr marL="0" indent="0">
              <a:buNone/>
            </a:pPr>
            <a:r>
              <a:rPr lang="en-US" sz="1600" b="1" dirty="0" smtClean="0"/>
              <a:t>end</a:t>
            </a:r>
            <a:endParaRPr lang="en-US" sz="1800" dirty="0"/>
          </a:p>
        </p:txBody>
      </p:sp>
      <p:sp>
        <p:nvSpPr>
          <p:cNvPr id="3" name="Title 2"/>
          <p:cNvSpPr>
            <a:spLocks noGrp="1"/>
          </p:cNvSpPr>
          <p:nvPr>
            <p:ph type="title"/>
          </p:nvPr>
        </p:nvSpPr>
        <p:spPr>
          <a:xfrm>
            <a:off x="187200" y="-95540"/>
            <a:ext cx="8229600" cy="561104"/>
          </a:xfrm>
        </p:spPr>
        <p:txBody>
          <a:bodyPr/>
          <a:lstStyle/>
          <a:p>
            <a:r>
              <a:rPr lang="en-US" dirty="0">
                <a:solidFill>
                  <a:schemeClr val="tx1"/>
                </a:solidFill>
              </a:rPr>
              <a:t>Routine </a:t>
            </a:r>
            <a:r>
              <a:rPr lang="en-US" dirty="0" smtClean="0">
                <a:solidFill>
                  <a:schemeClr val="tx1"/>
                </a:solidFill>
              </a:rPr>
              <a:t>types - example</a:t>
            </a:r>
            <a:endParaRPr lang="en-US" dirty="0">
              <a:solidFill>
                <a:schemeClr val="tx1"/>
              </a:solidFill>
            </a:endParaRPr>
          </a:p>
        </p:txBody>
      </p:sp>
    </p:spTree>
    <p:extLst>
      <p:ext uri="{BB962C8B-B14F-4D97-AF65-F5344CB8AC3E}">
        <p14:creationId xmlns:p14="http://schemas.microsoft.com/office/powerpoint/2010/main" val="52629051"/>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1821"/>
            <a:ext cx="9031266" cy="6312233"/>
          </a:xfrm>
        </p:spPr>
        <p:txBody>
          <a:bodyPr>
            <a:normAutofit lnSpcReduction="10000"/>
          </a:bodyPr>
          <a:lstStyle/>
          <a:p>
            <a:pPr marL="0" indent="0">
              <a:buNone/>
            </a:pPr>
            <a:r>
              <a:rPr lang="en-US" sz="2800" dirty="0"/>
              <a:t>/*There are only </a:t>
            </a:r>
            <a:r>
              <a:rPr lang="en-US" sz="2800" dirty="0" smtClean="0"/>
              <a:t>1 </a:t>
            </a:r>
            <a:r>
              <a:rPr lang="en-US" sz="2800" dirty="0"/>
              <a:t>predefined </a:t>
            </a:r>
            <a:r>
              <a:rPr lang="en-US" sz="2800" dirty="0" smtClean="0"/>
              <a:t>unit - Bit. </a:t>
            </a:r>
            <a:r>
              <a:rPr lang="en-US" sz="2800" dirty="0"/>
              <a:t>So, all other </a:t>
            </a:r>
            <a:r>
              <a:rPr lang="en-US" sz="2800" dirty="0" smtClean="0"/>
              <a:t>units </a:t>
            </a:r>
            <a:r>
              <a:rPr lang="en-US" sz="2800" dirty="0"/>
              <a:t>can be constructed from </a:t>
            </a:r>
            <a:r>
              <a:rPr lang="en-US" sz="2800" dirty="0" smtClean="0"/>
              <a:t>Bit</a:t>
            </a:r>
          </a:p>
          <a:p>
            <a:pPr marL="0" indent="0">
              <a:buNone/>
            </a:pPr>
            <a:r>
              <a:rPr lang="en-US" sz="2800" dirty="0" smtClean="0"/>
              <a:t>Can we call Platform a predefined module – not sure </a:t>
            </a:r>
            <a:r>
              <a:rPr lang="en-US" sz="2800" dirty="0" smtClean="0">
                <a:sym typeface="Wingdings" panose="05000000000000000000" pitchFamily="2" charset="2"/>
              </a:rPr>
              <a:t> It is just an essential part of the Kernel library (</a:t>
            </a:r>
            <a:r>
              <a:rPr lang="en-US" sz="2800" dirty="0" err="1" smtClean="0">
                <a:sym typeface="Wingdings" panose="05000000000000000000" pitchFamily="2" charset="2"/>
              </a:rPr>
              <a:t>libc</a:t>
            </a:r>
            <a:r>
              <a:rPr lang="en-US" sz="2800" dirty="0" smtClean="0">
                <a:sym typeface="Wingdings" panose="05000000000000000000" pitchFamily="2" charset="2"/>
              </a:rPr>
              <a:t> )*/</a:t>
            </a:r>
          </a:p>
          <a:p>
            <a:pPr marL="0" indent="0">
              <a:buNone/>
            </a:pPr>
            <a:r>
              <a:rPr lang="en-US" sz="2800" b="1" dirty="0" smtClean="0"/>
              <a:t>unit</a:t>
            </a:r>
            <a:r>
              <a:rPr lang="en-US" sz="2800" dirty="0" smtClean="0"/>
              <a:t> Platform //</a:t>
            </a:r>
            <a:r>
              <a:rPr lang="en-US" sz="2800" dirty="0"/>
              <a:t>In fact we define ILP here </a:t>
            </a:r>
            <a:r>
              <a:rPr lang="en-US" sz="2800" dirty="0" smtClean="0"/>
              <a:t>…</a:t>
            </a:r>
          </a:p>
          <a:p>
            <a:pPr marL="0" indent="0">
              <a:buNone/>
            </a:pPr>
            <a:r>
              <a:rPr lang="en-US" sz="2800" dirty="0"/>
              <a:t>	</a:t>
            </a:r>
            <a:r>
              <a:rPr lang="en-US" sz="2800" b="1" dirty="0" err="1" smtClean="0"/>
              <a:t>const</a:t>
            </a:r>
            <a:r>
              <a:rPr lang="en-US" sz="2800" dirty="0" smtClean="0"/>
              <a:t> </a:t>
            </a:r>
            <a:r>
              <a:rPr lang="en-US" sz="2800" dirty="0" err="1" smtClean="0"/>
              <a:t>integerBits</a:t>
            </a:r>
            <a:r>
              <a:rPr lang="en-US" sz="2800" dirty="0" smtClean="0"/>
              <a:t> </a:t>
            </a:r>
            <a:r>
              <a:rPr lang="en-US" sz="2800" b="1" dirty="0"/>
              <a:t>is</a:t>
            </a:r>
            <a:r>
              <a:rPr lang="en-US" sz="2800" dirty="0" smtClean="0"/>
              <a:t> </a:t>
            </a:r>
            <a:r>
              <a:rPr lang="en-US" sz="2800" dirty="0" err="1" smtClean="0"/>
              <a:t>integerBytes</a:t>
            </a:r>
            <a:r>
              <a:rPr lang="en-US" sz="2800" dirty="0" smtClean="0"/>
              <a:t> * </a:t>
            </a:r>
            <a:r>
              <a:rPr lang="en-US" sz="2800" dirty="0" err="1" smtClean="0"/>
              <a:t>bitsInByte</a:t>
            </a:r>
            <a:r>
              <a:rPr lang="en-US" sz="2800" dirty="0" smtClean="0"/>
              <a:t> /* Type deduction works here – no need to mention Integer */</a:t>
            </a:r>
          </a:p>
          <a:p>
            <a:pPr marL="0" indent="0">
              <a:buNone/>
            </a:pPr>
            <a:r>
              <a:rPr lang="en-US" sz="2800" dirty="0" smtClean="0"/>
              <a:t>	</a:t>
            </a:r>
            <a:r>
              <a:rPr lang="en-US" sz="2800" b="1" dirty="0" err="1" smtClean="0"/>
              <a:t>const</a:t>
            </a:r>
            <a:r>
              <a:rPr lang="en-US" sz="2800" dirty="0" smtClean="0"/>
              <a:t> </a:t>
            </a:r>
            <a:r>
              <a:rPr lang="en-US" sz="2800" dirty="0" err="1" smtClean="0"/>
              <a:t>integerBytes</a:t>
            </a:r>
            <a:r>
              <a:rPr lang="en-US" sz="2800" dirty="0" smtClean="0"/>
              <a:t> </a:t>
            </a:r>
            <a:r>
              <a:rPr lang="en-US" sz="2800" b="1" dirty="0" smtClean="0"/>
              <a:t>is</a:t>
            </a:r>
            <a:r>
              <a:rPr lang="en-US" sz="2800" dirty="0" smtClean="0"/>
              <a:t> 4</a:t>
            </a:r>
          </a:p>
          <a:p>
            <a:pPr marL="0" indent="0">
              <a:buNone/>
            </a:pPr>
            <a:r>
              <a:rPr lang="en-US" sz="2800" dirty="0"/>
              <a:t>	</a:t>
            </a:r>
            <a:r>
              <a:rPr lang="en-US" sz="2800" b="1" dirty="0" err="1" smtClean="0"/>
              <a:t>const</a:t>
            </a:r>
            <a:r>
              <a:rPr lang="en-US" sz="2800" dirty="0" smtClean="0"/>
              <a:t> </a:t>
            </a:r>
            <a:r>
              <a:rPr lang="en-US" sz="2800" dirty="0" err="1" smtClean="0"/>
              <a:t>realBits</a:t>
            </a:r>
            <a:r>
              <a:rPr lang="en-US" sz="2800" dirty="0" smtClean="0"/>
              <a:t> </a:t>
            </a:r>
            <a:r>
              <a:rPr lang="en-US" sz="2800" b="1" dirty="0" smtClean="0"/>
              <a:t>is</a:t>
            </a:r>
            <a:r>
              <a:rPr lang="en-US" sz="2800" dirty="0" smtClean="0"/>
              <a:t> </a:t>
            </a:r>
            <a:r>
              <a:rPr lang="en-US" sz="2800" dirty="0" err="1" smtClean="0"/>
              <a:t>realBytes</a:t>
            </a:r>
            <a:r>
              <a:rPr lang="en-US" sz="2800" dirty="0" smtClean="0"/>
              <a:t> * </a:t>
            </a:r>
            <a:r>
              <a:rPr lang="en-US" sz="2800" dirty="0" err="1" smtClean="0"/>
              <a:t>bitsInByte</a:t>
            </a:r>
            <a:endParaRPr lang="en-US" sz="2800" dirty="0"/>
          </a:p>
          <a:p>
            <a:pPr marL="0" indent="0">
              <a:buNone/>
            </a:pPr>
            <a:r>
              <a:rPr lang="en-US" sz="2800" dirty="0"/>
              <a:t>	</a:t>
            </a:r>
            <a:r>
              <a:rPr lang="en-US" sz="2800" b="1" dirty="0" err="1" smtClean="0"/>
              <a:t>const</a:t>
            </a:r>
            <a:r>
              <a:rPr lang="en-US" sz="2800" dirty="0" smtClean="0"/>
              <a:t> </a:t>
            </a:r>
            <a:r>
              <a:rPr lang="en-US" sz="2800" dirty="0" err="1" smtClean="0"/>
              <a:t>realBytes</a:t>
            </a:r>
            <a:r>
              <a:rPr lang="en-US" sz="2800" dirty="0" smtClean="0"/>
              <a:t> </a:t>
            </a:r>
            <a:r>
              <a:rPr lang="en-US" sz="2800" b="1" dirty="0" smtClean="0"/>
              <a:t>is</a:t>
            </a:r>
            <a:r>
              <a:rPr lang="en-US" sz="2800" dirty="0" smtClean="0"/>
              <a:t> 8</a:t>
            </a:r>
            <a:endParaRPr lang="en-US" sz="2800" dirty="0"/>
          </a:p>
          <a:p>
            <a:pPr marL="0" indent="0">
              <a:buNone/>
            </a:pPr>
            <a:r>
              <a:rPr lang="en-US" sz="2800" dirty="0"/>
              <a:t>	</a:t>
            </a:r>
            <a:r>
              <a:rPr lang="en-US" sz="2800" b="1" dirty="0" err="1" smtClean="0"/>
              <a:t>const</a:t>
            </a:r>
            <a:r>
              <a:rPr lang="en-US" sz="2800" dirty="0" smtClean="0"/>
              <a:t> </a:t>
            </a:r>
            <a:r>
              <a:rPr lang="en-US" sz="2800" dirty="0" err="1" smtClean="0"/>
              <a:t>bitsInByte</a:t>
            </a:r>
            <a:r>
              <a:rPr lang="en-US" sz="2800" dirty="0" smtClean="0"/>
              <a:t> </a:t>
            </a:r>
            <a:r>
              <a:rPr lang="en-US" sz="2800" b="1" dirty="0" smtClean="0"/>
              <a:t>is</a:t>
            </a:r>
            <a:r>
              <a:rPr lang="en-US" sz="2800" dirty="0" smtClean="0"/>
              <a:t> 8</a:t>
            </a:r>
          </a:p>
          <a:p>
            <a:pPr marL="0" indent="0">
              <a:buNone/>
            </a:pPr>
            <a:r>
              <a:rPr lang="en-US" sz="2800" b="1" dirty="0" smtClean="0"/>
              <a:t>end</a:t>
            </a:r>
            <a:endParaRPr lang="en-US" sz="2800" b="1" dirty="0"/>
          </a:p>
        </p:txBody>
      </p:sp>
      <p:sp>
        <p:nvSpPr>
          <p:cNvPr id="3" name="Title 2"/>
          <p:cNvSpPr>
            <a:spLocks noGrp="1"/>
          </p:cNvSpPr>
          <p:nvPr>
            <p:ph type="title"/>
          </p:nvPr>
        </p:nvSpPr>
        <p:spPr/>
        <p:txBody>
          <a:bodyPr/>
          <a:lstStyle/>
          <a:p>
            <a:r>
              <a:rPr lang="en-US" altLang="en-US" dirty="0" smtClean="0">
                <a:solidFill>
                  <a:schemeClr val="tx1"/>
                </a:solidFill>
              </a:rPr>
              <a:t>Predefined and core units</a:t>
            </a:r>
            <a:endParaRPr lang="en-US" altLang="en-US" dirty="0">
              <a:solidFill>
                <a:schemeClr val="tx1"/>
              </a:solidFill>
            </a:endParaRPr>
          </a:p>
        </p:txBody>
      </p:sp>
    </p:spTree>
    <p:extLst>
      <p:ext uri="{BB962C8B-B14F-4D97-AF65-F5344CB8AC3E}">
        <p14:creationId xmlns:p14="http://schemas.microsoft.com/office/powerpoint/2010/main" val="2858273114"/>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1821"/>
            <a:ext cx="9031266" cy="6312233"/>
          </a:xfrm>
        </p:spPr>
        <p:txBody>
          <a:bodyPr/>
          <a:lstStyle/>
          <a:p>
            <a:pPr marL="0" indent="0">
              <a:buNone/>
            </a:pPr>
            <a:r>
              <a:rPr lang="en-US" sz="2800" b="1" dirty="0" err="1"/>
              <a:t>v</a:t>
            </a:r>
            <a:r>
              <a:rPr lang="en-US" sz="2800" b="1" dirty="0" err="1" smtClean="0"/>
              <a:t>al</a:t>
            </a:r>
            <a:r>
              <a:rPr lang="en-US" sz="2800" b="1" dirty="0" smtClean="0"/>
              <a:t> unit</a:t>
            </a:r>
            <a:r>
              <a:rPr lang="en-US" sz="2800" dirty="0" smtClean="0"/>
              <a:t> Bit [N</a:t>
            </a:r>
            <a:r>
              <a:rPr lang="en-US" sz="2800" b="1" dirty="0" smtClean="0"/>
              <a:t>:</a:t>
            </a:r>
            <a:r>
              <a:rPr lang="en-US" sz="2800" dirty="0" smtClean="0"/>
              <a:t> Integer]</a:t>
            </a:r>
          </a:p>
          <a:p>
            <a:pPr marL="0" indent="0">
              <a:buNone/>
            </a:pPr>
            <a:r>
              <a:rPr lang="en-US" sz="2800" b="1" dirty="0" smtClean="0"/>
              <a:t>	</a:t>
            </a:r>
            <a:r>
              <a:rPr lang="en-US" sz="2800" dirty="0" smtClean="0"/>
              <a:t>() </a:t>
            </a:r>
            <a:r>
              <a:rPr lang="en-US" sz="2800" dirty="0"/>
              <a:t>(index: </a:t>
            </a:r>
            <a:r>
              <a:rPr lang="en-US" sz="2800" dirty="0" smtClean="0"/>
              <a:t>Integer; value: Boolean)</a:t>
            </a:r>
          </a:p>
          <a:p>
            <a:pPr marL="0" indent="0">
              <a:buNone/>
            </a:pPr>
            <a:r>
              <a:rPr lang="en-US" sz="2800" b="1" dirty="0"/>
              <a:t>	</a:t>
            </a:r>
            <a:r>
              <a:rPr lang="en-US" sz="2800" b="1" dirty="0" smtClean="0"/>
              <a:t>	require </a:t>
            </a:r>
            <a:r>
              <a:rPr lang="en-US" sz="2800" dirty="0" smtClean="0"/>
              <a:t>index </a:t>
            </a:r>
            <a:r>
              <a:rPr lang="en-US" sz="2800" b="1" dirty="0" smtClean="0"/>
              <a:t>in</a:t>
            </a:r>
            <a:r>
              <a:rPr lang="en-US" sz="2800" dirty="0" smtClean="0"/>
              <a:t> 0..N /// Valid index</a:t>
            </a:r>
          </a:p>
          <a:p>
            <a:pPr marL="0" indent="0">
              <a:buNone/>
            </a:pPr>
            <a:r>
              <a:rPr lang="en-US" sz="2800" b="1" dirty="0" smtClean="0"/>
              <a:t>	alias</a:t>
            </a:r>
            <a:r>
              <a:rPr lang="en-US" sz="2800" dirty="0" smtClean="0"/>
              <a:t> () </a:t>
            </a:r>
            <a:r>
              <a:rPr lang="en-US" sz="2800" dirty="0"/>
              <a:t>(index: Integer): </a:t>
            </a:r>
            <a:r>
              <a:rPr lang="en-US" sz="2800" dirty="0" smtClean="0"/>
              <a:t>Boolean</a:t>
            </a:r>
          </a:p>
          <a:p>
            <a:pPr marL="0" indent="0">
              <a:buNone/>
            </a:pPr>
            <a:r>
              <a:rPr lang="en-US" sz="2800" b="1" dirty="0"/>
              <a:t>		require </a:t>
            </a:r>
            <a:r>
              <a:rPr lang="en-US" sz="2800" dirty="0" smtClean="0"/>
              <a:t>index </a:t>
            </a:r>
            <a:r>
              <a:rPr lang="en-US" sz="2800" b="1" dirty="0"/>
              <a:t>in</a:t>
            </a:r>
            <a:r>
              <a:rPr lang="en-US" sz="2800" dirty="0"/>
              <a:t> 0..N /// Valid index</a:t>
            </a:r>
          </a:p>
          <a:p>
            <a:pPr marL="0" indent="0">
              <a:buNone/>
            </a:pPr>
            <a:r>
              <a:rPr lang="en-US" sz="2800" b="1" dirty="0" smtClean="0"/>
              <a:t>	</a:t>
            </a:r>
            <a:r>
              <a:rPr lang="en-US" sz="2800" dirty="0" smtClean="0"/>
              <a:t>^ (distance: Integer): </a:t>
            </a:r>
            <a:r>
              <a:rPr lang="en-US" sz="2800" b="1" dirty="0" smtClean="0"/>
              <a:t>like this</a:t>
            </a:r>
          </a:p>
          <a:p>
            <a:pPr marL="0" indent="0">
              <a:buNone/>
            </a:pPr>
            <a:r>
              <a:rPr lang="en-US" sz="2800" b="1" dirty="0"/>
              <a:t>	</a:t>
            </a:r>
            <a:r>
              <a:rPr lang="en-US" sz="2800" b="1" dirty="0" smtClean="0"/>
              <a:t>and </a:t>
            </a:r>
            <a:r>
              <a:rPr lang="en-US" sz="2800" dirty="0" smtClean="0"/>
              <a:t>(other: </a:t>
            </a:r>
            <a:r>
              <a:rPr lang="en-US" sz="2800" b="1" dirty="0" smtClean="0"/>
              <a:t>like this</a:t>
            </a:r>
            <a:r>
              <a:rPr lang="en-US" sz="2800" dirty="0" smtClean="0"/>
              <a:t>): </a:t>
            </a:r>
            <a:r>
              <a:rPr lang="en-US" sz="2800" b="1" dirty="0" smtClean="0"/>
              <a:t>like this</a:t>
            </a:r>
          </a:p>
          <a:p>
            <a:pPr marL="0" indent="0">
              <a:buNone/>
            </a:pPr>
            <a:r>
              <a:rPr lang="en-US" sz="2800" b="1" dirty="0" smtClean="0"/>
              <a:t>	or </a:t>
            </a:r>
            <a:r>
              <a:rPr lang="en-US" sz="2800" dirty="0" smtClean="0"/>
              <a:t>(other: </a:t>
            </a:r>
            <a:r>
              <a:rPr lang="en-US" sz="2800" b="1" dirty="0" smtClean="0"/>
              <a:t>like this</a:t>
            </a:r>
            <a:r>
              <a:rPr lang="en-US" sz="2800" dirty="0" smtClean="0"/>
              <a:t>): </a:t>
            </a:r>
            <a:r>
              <a:rPr lang="en-US" sz="2800" b="1" dirty="0" smtClean="0"/>
              <a:t>like this</a:t>
            </a:r>
          </a:p>
          <a:p>
            <a:pPr marL="0" indent="0">
              <a:buNone/>
            </a:pPr>
            <a:r>
              <a:rPr lang="en-US" sz="2800" b="1" dirty="0"/>
              <a:t>	</a:t>
            </a:r>
            <a:r>
              <a:rPr lang="en-US" sz="2800" b="1" dirty="0" err="1" smtClean="0"/>
              <a:t>xor</a:t>
            </a:r>
            <a:r>
              <a:rPr lang="en-US" sz="2800" b="1" dirty="0" smtClean="0"/>
              <a:t> </a:t>
            </a:r>
            <a:r>
              <a:rPr lang="en-US" sz="2800" dirty="0"/>
              <a:t>(other: </a:t>
            </a:r>
            <a:r>
              <a:rPr lang="en-US" sz="2800" b="1" dirty="0"/>
              <a:t>like this</a:t>
            </a:r>
            <a:r>
              <a:rPr lang="en-US" sz="2800" dirty="0"/>
              <a:t>): </a:t>
            </a:r>
            <a:r>
              <a:rPr lang="en-US" sz="2800" b="1" dirty="0"/>
              <a:t>like this</a:t>
            </a:r>
          </a:p>
          <a:p>
            <a:pPr marL="0" indent="0">
              <a:buNone/>
            </a:pPr>
            <a:r>
              <a:rPr lang="en-US" sz="2800" b="1" dirty="0"/>
              <a:t>	</a:t>
            </a:r>
            <a:r>
              <a:rPr lang="en-US" sz="2800" b="1" dirty="0" smtClean="0"/>
              <a:t>=&gt; </a:t>
            </a:r>
            <a:r>
              <a:rPr lang="en-US" sz="2800" dirty="0"/>
              <a:t>(other: </a:t>
            </a:r>
            <a:r>
              <a:rPr lang="en-US" sz="2800" b="1" dirty="0"/>
              <a:t>like this</a:t>
            </a:r>
            <a:r>
              <a:rPr lang="en-US" sz="2800" dirty="0"/>
              <a:t>): </a:t>
            </a:r>
            <a:r>
              <a:rPr lang="en-US" sz="2800" b="1" dirty="0"/>
              <a:t>like this</a:t>
            </a:r>
          </a:p>
          <a:p>
            <a:pPr marL="0" indent="0">
              <a:buNone/>
            </a:pPr>
            <a:r>
              <a:rPr lang="en-US" sz="2800" b="1" dirty="0" smtClean="0"/>
              <a:t>Invariant this and this = this</a:t>
            </a:r>
          </a:p>
          <a:p>
            <a:pPr marL="0" indent="0">
              <a:buNone/>
            </a:pPr>
            <a:r>
              <a:rPr lang="en-US" sz="2800" b="1" dirty="0" smtClean="0"/>
              <a:t>end // </a:t>
            </a:r>
            <a:r>
              <a:rPr lang="en-US" sz="2800" dirty="0" smtClean="0"/>
              <a:t>Bit</a:t>
            </a:r>
            <a:endParaRPr lang="en-US" sz="2800" dirty="0"/>
          </a:p>
        </p:txBody>
      </p:sp>
      <p:sp>
        <p:nvSpPr>
          <p:cNvPr id="3" name="Title 2"/>
          <p:cNvSpPr>
            <a:spLocks noGrp="1"/>
          </p:cNvSpPr>
          <p:nvPr>
            <p:ph type="title"/>
          </p:nvPr>
        </p:nvSpPr>
        <p:spPr/>
        <p:txBody>
          <a:bodyPr/>
          <a:lstStyle/>
          <a:p>
            <a:r>
              <a:rPr lang="en-US" altLang="en-US" dirty="0" smtClean="0">
                <a:solidFill>
                  <a:schemeClr val="tx1"/>
                </a:solidFill>
              </a:rPr>
              <a:t>Predefined and core units</a:t>
            </a:r>
            <a:endParaRPr lang="en-US" altLang="en-US" dirty="0">
              <a:solidFill>
                <a:schemeClr val="tx1"/>
              </a:solidFill>
            </a:endParaRPr>
          </a:p>
        </p:txBody>
      </p:sp>
    </p:spTree>
    <p:extLst>
      <p:ext uri="{BB962C8B-B14F-4D97-AF65-F5344CB8AC3E}">
        <p14:creationId xmlns:p14="http://schemas.microsoft.com/office/powerpoint/2010/main" val="3926529454"/>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750014"/>
            <a:ext cx="8563510" cy="5376150"/>
          </a:xfrm>
        </p:spPr>
        <p:txBody>
          <a:bodyPr/>
          <a:lstStyle/>
          <a:p>
            <a:pPr marL="0" indent="0">
              <a:buNone/>
            </a:pPr>
            <a:r>
              <a:rPr lang="en-US" sz="2000" b="1" dirty="0" smtClean="0"/>
              <a:t>abstract unit </a:t>
            </a:r>
            <a:r>
              <a:rPr lang="en-US" sz="2000" dirty="0" smtClean="0"/>
              <a:t>Numeric</a:t>
            </a:r>
          </a:p>
          <a:p>
            <a:pPr marL="0" indent="0">
              <a:buNone/>
            </a:pPr>
            <a:r>
              <a:rPr lang="en-US" sz="2000" dirty="0" smtClean="0"/>
              <a:t>	one: </a:t>
            </a:r>
            <a:r>
              <a:rPr lang="en-US" sz="2000" b="1" dirty="0" smtClean="0"/>
              <a:t>like</a:t>
            </a:r>
            <a:r>
              <a:rPr lang="en-US" sz="2000" dirty="0" smtClean="0"/>
              <a:t> </a:t>
            </a:r>
            <a:r>
              <a:rPr lang="en-US" sz="2000" b="1" dirty="0" smtClean="0"/>
              <a:t>this</a:t>
            </a:r>
            <a:r>
              <a:rPr lang="en-US" sz="2000" dirty="0" smtClean="0"/>
              <a:t> </a:t>
            </a:r>
            <a:r>
              <a:rPr lang="en-US" sz="2000" b="1" dirty="0" smtClean="0"/>
              <a:t>is abstract end</a:t>
            </a:r>
          </a:p>
          <a:p>
            <a:pPr marL="0" indent="0">
              <a:buNone/>
            </a:pPr>
            <a:r>
              <a:rPr lang="en-US" sz="2000" dirty="0"/>
              <a:t>	</a:t>
            </a:r>
            <a:r>
              <a:rPr lang="en-US" sz="2000" dirty="0" smtClean="0"/>
              <a:t>zero: </a:t>
            </a:r>
            <a:r>
              <a:rPr lang="en-US" sz="2000" b="1" dirty="0" smtClean="0"/>
              <a:t>like</a:t>
            </a:r>
            <a:r>
              <a:rPr lang="en-US" sz="2000" dirty="0" smtClean="0"/>
              <a:t> </a:t>
            </a:r>
            <a:r>
              <a:rPr lang="en-US" sz="2000" b="1" dirty="0" smtClean="0"/>
              <a:t>this</a:t>
            </a:r>
            <a:r>
              <a:rPr lang="en-US" sz="2000" dirty="0" smtClean="0"/>
              <a:t> </a:t>
            </a:r>
            <a:r>
              <a:rPr lang="en-US" sz="2000" b="1" dirty="0" smtClean="0"/>
              <a:t>is abstract end</a:t>
            </a:r>
          </a:p>
          <a:p>
            <a:pPr marL="0" indent="0">
              <a:buNone/>
            </a:pPr>
            <a:r>
              <a:rPr lang="en-US" sz="2000" dirty="0" smtClean="0"/>
              <a:t>	add alias “+” (other: </a:t>
            </a:r>
            <a:r>
              <a:rPr lang="en-US" sz="2000" b="1" dirty="0" smtClean="0"/>
              <a:t>like</a:t>
            </a:r>
            <a:r>
              <a:rPr lang="en-US" sz="2000" dirty="0" smtClean="0"/>
              <a:t> </a:t>
            </a:r>
            <a:r>
              <a:rPr lang="en-US" sz="2000" b="1" dirty="0" smtClean="0"/>
              <a:t>this</a:t>
            </a:r>
            <a:r>
              <a:rPr lang="en-US" sz="2000" dirty="0" smtClean="0"/>
              <a:t>): </a:t>
            </a:r>
            <a:r>
              <a:rPr lang="en-US" sz="2000" b="1" dirty="0" smtClean="0"/>
              <a:t>like this is abstract end</a:t>
            </a:r>
          </a:p>
          <a:p>
            <a:pPr marL="0" indent="0">
              <a:buNone/>
            </a:pPr>
            <a:r>
              <a:rPr lang="en-US" sz="2000" dirty="0"/>
              <a:t>	</a:t>
            </a:r>
            <a:r>
              <a:rPr lang="en-US" sz="2000" dirty="0" smtClean="0"/>
              <a:t>multiply </a:t>
            </a:r>
            <a:r>
              <a:rPr lang="en-US" sz="2000" dirty="0"/>
              <a:t>alias </a:t>
            </a:r>
            <a:r>
              <a:rPr lang="en-US" sz="2000" dirty="0" smtClean="0"/>
              <a:t>“*” </a:t>
            </a:r>
            <a:r>
              <a:rPr lang="en-US" sz="2000" dirty="0"/>
              <a:t>(other: </a:t>
            </a:r>
            <a:r>
              <a:rPr lang="en-US" sz="2000" b="1" dirty="0"/>
              <a:t>like</a:t>
            </a:r>
            <a:r>
              <a:rPr lang="en-US" sz="2000" dirty="0"/>
              <a:t> </a:t>
            </a:r>
            <a:r>
              <a:rPr lang="en-US" sz="2000" b="1" dirty="0"/>
              <a:t>this</a:t>
            </a:r>
            <a:r>
              <a:rPr lang="en-US" sz="2000" dirty="0"/>
              <a:t>): </a:t>
            </a:r>
            <a:r>
              <a:rPr lang="en-US" sz="2000" b="1" dirty="0"/>
              <a:t>like this is </a:t>
            </a:r>
            <a:r>
              <a:rPr lang="en-US" sz="2000" b="1" dirty="0" smtClean="0"/>
              <a:t>abstract end</a:t>
            </a:r>
            <a:endParaRPr lang="en-US" sz="2000" b="1" dirty="0"/>
          </a:p>
          <a:p>
            <a:pPr marL="0" indent="0">
              <a:buNone/>
            </a:pPr>
            <a:r>
              <a:rPr lang="en-US" sz="2000" dirty="0" smtClean="0"/>
              <a:t>	subtract </a:t>
            </a:r>
            <a:r>
              <a:rPr lang="en-US" sz="2000" dirty="0"/>
              <a:t> alias </a:t>
            </a:r>
            <a:r>
              <a:rPr lang="en-US" sz="2000" dirty="0" smtClean="0"/>
              <a:t>“-” </a:t>
            </a:r>
            <a:r>
              <a:rPr lang="en-US" sz="2000" dirty="0"/>
              <a:t>(other: </a:t>
            </a:r>
            <a:r>
              <a:rPr lang="en-US" sz="2000" b="1" dirty="0"/>
              <a:t>like</a:t>
            </a:r>
            <a:r>
              <a:rPr lang="en-US" sz="2000" dirty="0"/>
              <a:t> </a:t>
            </a:r>
            <a:r>
              <a:rPr lang="en-US" sz="2000" b="1" dirty="0"/>
              <a:t>this</a:t>
            </a:r>
            <a:r>
              <a:rPr lang="en-US" sz="2000" dirty="0"/>
              <a:t>): </a:t>
            </a:r>
            <a:r>
              <a:rPr lang="en-US" sz="2000" b="1" dirty="0"/>
              <a:t>like this is </a:t>
            </a:r>
            <a:r>
              <a:rPr lang="en-US" sz="2000" b="1" dirty="0" smtClean="0"/>
              <a:t>abstract end</a:t>
            </a:r>
          </a:p>
          <a:p>
            <a:pPr marL="0" indent="0">
              <a:buNone/>
            </a:pPr>
            <a:r>
              <a:rPr lang="en-US" sz="2000" dirty="0"/>
              <a:t>	</a:t>
            </a:r>
            <a:r>
              <a:rPr lang="en-US" sz="2000" dirty="0" smtClean="0"/>
              <a:t>divide  </a:t>
            </a:r>
            <a:r>
              <a:rPr lang="en-US" sz="2000" dirty="0"/>
              <a:t>alias </a:t>
            </a:r>
            <a:r>
              <a:rPr lang="en-US" sz="2000" dirty="0" smtClean="0"/>
              <a:t>“/” </a:t>
            </a:r>
            <a:r>
              <a:rPr lang="en-US" sz="2000" dirty="0"/>
              <a:t>(other: </a:t>
            </a:r>
            <a:r>
              <a:rPr lang="en-US" sz="2000" b="1" dirty="0"/>
              <a:t>like</a:t>
            </a:r>
            <a:r>
              <a:rPr lang="en-US" sz="2000" dirty="0"/>
              <a:t> </a:t>
            </a:r>
            <a:r>
              <a:rPr lang="en-US" sz="2000" b="1" dirty="0"/>
              <a:t>this</a:t>
            </a:r>
            <a:r>
              <a:rPr lang="en-US" sz="2000" dirty="0"/>
              <a:t>): </a:t>
            </a:r>
            <a:r>
              <a:rPr lang="en-US" sz="2000" b="1" dirty="0"/>
              <a:t>like this is </a:t>
            </a:r>
            <a:r>
              <a:rPr lang="en-US" sz="2000" b="1" dirty="0" smtClean="0"/>
              <a:t>abstract end</a:t>
            </a:r>
            <a:endParaRPr lang="en-US" sz="2000" b="1" dirty="0"/>
          </a:p>
          <a:p>
            <a:pPr marL="0" indent="0">
              <a:buNone/>
            </a:pPr>
            <a:endParaRPr lang="en-US" sz="2000" dirty="0" smtClean="0"/>
          </a:p>
          <a:p>
            <a:pPr marL="0" indent="0">
              <a:buNone/>
            </a:pPr>
            <a:r>
              <a:rPr lang="en-US" sz="2000" b="1" dirty="0" smtClean="0"/>
              <a:t>invariant</a:t>
            </a:r>
          </a:p>
          <a:p>
            <a:pPr marL="0" indent="0">
              <a:buNone/>
            </a:pPr>
            <a:r>
              <a:rPr lang="en-US" sz="2000" b="1" dirty="0" smtClean="0"/>
              <a:t>	this</a:t>
            </a:r>
            <a:r>
              <a:rPr lang="en-US" sz="2000" dirty="0" smtClean="0"/>
              <a:t> + zero = </a:t>
            </a:r>
            <a:r>
              <a:rPr lang="en-US" sz="2000" b="1" dirty="0" smtClean="0"/>
              <a:t>this /// </a:t>
            </a:r>
            <a:r>
              <a:rPr lang="en-US" sz="2000" dirty="0"/>
              <a:t>zero definition</a:t>
            </a:r>
            <a:endParaRPr lang="en-US" sz="2000" b="1" dirty="0" smtClean="0"/>
          </a:p>
          <a:p>
            <a:pPr marL="0" indent="0">
              <a:buNone/>
            </a:pPr>
            <a:r>
              <a:rPr lang="en-US" sz="2000" dirty="0"/>
              <a:t>	</a:t>
            </a:r>
            <a:r>
              <a:rPr lang="en-US" sz="2000" b="1" dirty="0" smtClean="0"/>
              <a:t>this</a:t>
            </a:r>
            <a:r>
              <a:rPr lang="en-US" sz="2000" dirty="0" smtClean="0"/>
              <a:t> * one = </a:t>
            </a:r>
            <a:r>
              <a:rPr lang="en-US" sz="2000" b="1" dirty="0" smtClean="0"/>
              <a:t>this /// </a:t>
            </a:r>
            <a:r>
              <a:rPr lang="en-US" sz="2000" dirty="0" smtClean="0"/>
              <a:t>one definition</a:t>
            </a:r>
            <a:endParaRPr lang="en-US" sz="2000" b="1" dirty="0" smtClean="0"/>
          </a:p>
          <a:p>
            <a:pPr marL="0" indent="0">
              <a:buNone/>
            </a:pPr>
            <a:r>
              <a:rPr lang="en-US" sz="2000" b="1" dirty="0" smtClean="0"/>
              <a:t>end</a:t>
            </a:r>
            <a:endParaRPr lang="en-US" sz="2000" b="1" dirty="0"/>
          </a:p>
        </p:txBody>
      </p:sp>
      <p:sp>
        <p:nvSpPr>
          <p:cNvPr id="4" name="Title 2"/>
          <p:cNvSpPr>
            <a:spLocks noGrp="1"/>
          </p:cNvSpPr>
          <p:nvPr>
            <p:ph type="title"/>
          </p:nvPr>
        </p:nvSpPr>
        <p:spPr>
          <a:xfrm>
            <a:off x="187200" y="7200"/>
            <a:ext cx="8229600" cy="561104"/>
          </a:xfrm>
        </p:spPr>
        <p:txBody>
          <a:bodyPr/>
          <a:lstStyle/>
          <a:p>
            <a:r>
              <a:rPr lang="en-US" altLang="en-US" dirty="0" smtClean="0">
                <a:solidFill>
                  <a:schemeClr val="tx1"/>
                </a:solidFill>
              </a:rPr>
              <a:t>Core </a:t>
            </a:r>
            <a:r>
              <a:rPr lang="en-US" altLang="en-US" dirty="0">
                <a:solidFill>
                  <a:schemeClr val="tx1"/>
                </a:solidFill>
              </a:rPr>
              <a:t>classes</a:t>
            </a:r>
          </a:p>
        </p:txBody>
      </p:sp>
    </p:spTree>
    <p:extLst>
      <p:ext uri="{BB962C8B-B14F-4D97-AF65-F5344CB8AC3E}">
        <p14:creationId xmlns:p14="http://schemas.microsoft.com/office/powerpoint/2010/main" val="3985552778"/>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29017"/>
            <a:ext cx="9144000" cy="6528983"/>
          </a:xfrm>
        </p:spPr>
        <p:txBody>
          <a:bodyPr>
            <a:normAutofit lnSpcReduction="10000"/>
          </a:bodyPr>
          <a:lstStyle/>
          <a:p>
            <a:pPr marL="0" indent="0">
              <a:buNone/>
            </a:pPr>
            <a:r>
              <a:rPr lang="en-US" sz="1200" b="1" dirty="0" err="1"/>
              <a:t>v</a:t>
            </a:r>
            <a:r>
              <a:rPr lang="en-US" sz="1200" b="1" dirty="0" err="1" smtClean="0"/>
              <a:t>al</a:t>
            </a:r>
            <a:r>
              <a:rPr lang="en-US" sz="1200" b="1" dirty="0" smtClean="0"/>
              <a:t> unit</a:t>
            </a:r>
            <a:r>
              <a:rPr lang="en-US" sz="1200" dirty="0" smtClean="0"/>
              <a:t>  Integer </a:t>
            </a:r>
            <a:r>
              <a:rPr lang="en-US" sz="1200" b="1" dirty="0" smtClean="0"/>
              <a:t>inherit</a:t>
            </a:r>
            <a:r>
              <a:rPr lang="en-US" sz="1200" dirty="0" smtClean="0"/>
              <a:t> Numeric </a:t>
            </a:r>
            <a:r>
              <a:rPr lang="en-US" sz="1200" b="1" dirty="0" smtClean="0"/>
              <a:t>is</a:t>
            </a:r>
          </a:p>
          <a:p>
            <a:pPr marL="0" indent="0">
              <a:buNone/>
            </a:pPr>
            <a:r>
              <a:rPr lang="en-US" sz="1200" dirty="0"/>
              <a:t>	</a:t>
            </a:r>
            <a:r>
              <a:rPr lang="en-US" sz="1200" b="1" dirty="0" smtClean="0"/>
              <a:t>override</a:t>
            </a:r>
            <a:r>
              <a:rPr lang="en-US" sz="1200" dirty="0" smtClean="0"/>
              <a:t> add </a:t>
            </a:r>
            <a:r>
              <a:rPr lang="en-US" sz="1200" b="1" dirty="0" smtClean="0"/>
              <a:t>alias</a:t>
            </a:r>
            <a:r>
              <a:rPr lang="en-US" sz="1200" dirty="0" smtClean="0"/>
              <a:t> + (other: Integer): Integer </a:t>
            </a:r>
            <a:r>
              <a:rPr lang="en-US" sz="1200" b="1" dirty="0" smtClean="0"/>
              <a:t>is </a:t>
            </a:r>
          </a:p>
          <a:p>
            <a:pPr marL="0" indent="0">
              <a:buNone/>
            </a:pPr>
            <a:r>
              <a:rPr lang="en-US" sz="1200" b="1" dirty="0"/>
              <a:t>	</a:t>
            </a:r>
            <a:r>
              <a:rPr lang="en-US" sz="1200" b="1" dirty="0" smtClean="0"/>
              <a:t>	</a:t>
            </a:r>
            <a:r>
              <a:rPr lang="en-US" sz="1200" dirty="0" err="1" smtClean="0"/>
              <a:t>this.data</a:t>
            </a:r>
            <a:r>
              <a:rPr lang="en-US" sz="1200" dirty="0" smtClean="0"/>
              <a:t> + </a:t>
            </a:r>
            <a:r>
              <a:rPr lang="en-US" sz="1200" dirty="0" err="1" smtClean="0"/>
              <a:t>other.data</a:t>
            </a:r>
            <a:endParaRPr lang="en-US" sz="1200" b="1" dirty="0" smtClean="0"/>
          </a:p>
          <a:p>
            <a:pPr marL="0" indent="0">
              <a:buNone/>
            </a:pPr>
            <a:r>
              <a:rPr lang="en-US" sz="1200" b="1" dirty="0"/>
              <a:t>	</a:t>
            </a:r>
            <a:r>
              <a:rPr lang="en-US" sz="1200" b="1" dirty="0" smtClean="0"/>
              <a:t>end</a:t>
            </a:r>
            <a:endParaRPr lang="en-US" sz="1200" dirty="0" smtClean="0"/>
          </a:p>
          <a:p>
            <a:pPr marL="0" indent="0">
              <a:buNone/>
            </a:pPr>
            <a:r>
              <a:rPr lang="en-US" sz="1200" dirty="0"/>
              <a:t>	</a:t>
            </a:r>
            <a:r>
              <a:rPr lang="en-US" sz="1200" dirty="0" smtClean="0"/>
              <a:t>add </a:t>
            </a:r>
            <a:r>
              <a:rPr lang="en-US" sz="1200" b="1" dirty="0" smtClean="0"/>
              <a:t>alias</a:t>
            </a:r>
            <a:r>
              <a:rPr lang="en-US" sz="1200" dirty="0" smtClean="0"/>
              <a:t> + (other: Real): Real </a:t>
            </a:r>
            <a:r>
              <a:rPr lang="en-US" sz="1200" b="1" dirty="0" smtClean="0"/>
              <a:t>is </a:t>
            </a:r>
          </a:p>
          <a:p>
            <a:pPr marL="0" indent="0">
              <a:buNone/>
            </a:pPr>
            <a:r>
              <a:rPr lang="en-US" sz="1200" b="1" dirty="0"/>
              <a:t>	</a:t>
            </a:r>
            <a:r>
              <a:rPr lang="en-US" sz="1200" b="1" dirty="0" smtClean="0"/>
              <a:t>	</a:t>
            </a:r>
            <a:r>
              <a:rPr lang="en-US" sz="1200" dirty="0" smtClean="0"/>
              <a:t>this + </a:t>
            </a:r>
            <a:r>
              <a:rPr lang="en-US" sz="1200" dirty="0" err="1" smtClean="0"/>
              <a:t>other.toInteger</a:t>
            </a:r>
            <a:endParaRPr lang="en-US" sz="1200" dirty="0" smtClean="0"/>
          </a:p>
          <a:p>
            <a:pPr marL="0" indent="0">
              <a:buNone/>
            </a:pPr>
            <a:r>
              <a:rPr lang="en-US" sz="1200" b="1" dirty="0"/>
              <a:t>	</a:t>
            </a:r>
            <a:r>
              <a:rPr lang="en-US" sz="1200" b="1" dirty="0" smtClean="0"/>
              <a:t>end</a:t>
            </a:r>
            <a:endParaRPr lang="en-US" sz="1200" dirty="0" smtClean="0"/>
          </a:p>
          <a:p>
            <a:pPr marL="0" indent="0">
              <a:buNone/>
            </a:pPr>
            <a:r>
              <a:rPr lang="en-US" sz="1200" dirty="0"/>
              <a:t>	</a:t>
            </a:r>
            <a:r>
              <a:rPr lang="en-US" sz="1200" b="1" dirty="0"/>
              <a:t>override</a:t>
            </a:r>
            <a:r>
              <a:rPr lang="en-US" sz="1200" dirty="0"/>
              <a:t> </a:t>
            </a:r>
            <a:r>
              <a:rPr lang="en-US" sz="1200" dirty="0" smtClean="0"/>
              <a:t>multiply </a:t>
            </a:r>
            <a:r>
              <a:rPr lang="en-US" sz="1200" b="1" dirty="0"/>
              <a:t>alias</a:t>
            </a:r>
            <a:r>
              <a:rPr lang="en-US" sz="1200" dirty="0"/>
              <a:t> </a:t>
            </a:r>
            <a:r>
              <a:rPr lang="en-US" sz="1200" dirty="0" smtClean="0"/>
              <a:t>* </a:t>
            </a:r>
            <a:r>
              <a:rPr lang="en-US" sz="1200" dirty="0"/>
              <a:t>(other: Integer): Integer </a:t>
            </a:r>
            <a:r>
              <a:rPr lang="en-US" sz="1200" b="1" dirty="0"/>
              <a:t>is </a:t>
            </a:r>
          </a:p>
          <a:p>
            <a:pPr marL="0" indent="0">
              <a:buNone/>
            </a:pPr>
            <a:r>
              <a:rPr lang="en-US" sz="1200" b="1" dirty="0"/>
              <a:t>		</a:t>
            </a:r>
            <a:r>
              <a:rPr lang="en-US" sz="1200" dirty="0" err="1"/>
              <a:t>this.data</a:t>
            </a:r>
            <a:r>
              <a:rPr lang="en-US" sz="1200" dirty="0"/>
              <a:t> </a:t>
            </a:r>
            <a:r>
              <a:rPr lang="en-US" sz="1200" dirty="0" smtClean="0"/>
              <a:t>* </a:t>
            </a:r>
            <a:r>
              <a:rPr lang="en-US" sz="1200" dirty="0" err="1"/>
              <a:t>other.data</a:t>
            </a:r>
            <a:endParaRPr lang="en-US" sz="1200" b="1" dirty="0"/>
          </a:p>
          <a:p>
            <a:pPr marL="0" indent="0">
              <a:buNone/>
            </a:pPr>
            <a:r>
              <a:rPr lang="en-US" sz="1200" b="1" dirty="0"/>
              <a:t>	end</a:t>
            </a:r>
            <a:endParaRPr lang="en-US" sz="1200" dirty="0"/>
          </a:p>
          <a:p>
            <a:pPr marL="0" indent="0">
              <a:buNone/>
            </a:pPr>
            <a:r>
              <a:rPr lang="en-US" sz="1200" dirty="0"/>
              <a:t>	</a:t>
            </a:r>
            <a:r>
              <a:rPr lang="en-US" sz="1200" b="1" dirty="0"/>
              <a:t>override</a:t>
            </a:r>
            <a:r>
              <a:rPr lang="en-US" sz="1200" dirty="0"/>
              <a:t> </a:t>
            </a:r>
            <a:r>
              <a:rPr lang="en-US" sz="1200" dirty="0" smtClean="0"/>
              <a:t>subtract </a:t>
            </a:r>
            <a:r>
              <a:rPr lang="en-US" sz="1200" b="1" dirty="0"/>
              <a:t>alias</a:t>
            </a:r>
            <a:r>
              <a:rPr lang="en-US" sz="1200" dirty="0"/>
              <a:t> </a:t>
            </a:r>
            <a:r>
              <a:rPr lang="en-US" sz="1200" dirty="0" smtClean="0"/>
              <a:t>- </a:t>
            </a:r>
            <a:r>
              <a:rPr lang="en-US" sz="1200" dirty="0"/>
              <a:t>(other: Integer): Integer </a:t>
            </a:r>
            <a:r>
              <a:rPr lang="en-US" sz="1200" b="1" dirty="0"/>
              <a:t>is </a:t>
            </a:r>
          </a:p>
          <a:p>
            <a:pPr marL="0" indent="0">
              <a:buNone/>
            </a:pPr>
            <a:r>
              <a:rPr lang="en-US" sz="1200" b="1" dirty="0"/>
              <a:t>		</a:t>
            </a:r>
            <a:r>
              <a:rPr lang="en-US" sz="1200" dirty="0" err="1"/>
              <a:t>this.data</a:t>
            </a:r>
            <a:r>
              <a:rPr lang="en-US" sz="1200" dirty="0"/>
              <a:t> </a:t>
            </a:r>
            <a:r>
              <a:rPr lang="en-US" sz="1200" dirty="0" smtClean="0"/>
              <a:t>- </a:t>
            </a:r>
            <a:r>
              <a:rPr lang="en-US" sz="1200" dirty="0" err="1"/>
              <a:t>other.data</a:t>
            </a:r>
            <a:endParaRPr lang="en-US" sz="1200" b="1" dirty="0"/>
          </a:p>
          <a:p>
            <a:pPr marL="0" indent="0">
              <a:buNone/>
            </a:pPr>
            <a:r>
              <a:rPr lang="en-US" sz="1200" b="1" dirty="0"/>
              <a:t>	end</a:t>
            </a:r>
            <a:endParaRPr lang="en-US" sz="1200" dirty="0"/>
          </a:p>
          <a:p>
            <a:pPr marL="0" indent="0">
              <a:buNone/>
            </a:pPr>
            <a:r>
              <a:rPr lang="en-US" sz="1200" dirty="0"/>
              <a:t>	</a:t>
            </a:r>
            <a:r>
              <a:rPr lang="en-US" sz="1200" b="1" dirty="0"/>
              <a:t>override</a:t>
            </a:r>
            <a:r>
              <a:rPr lang="en-US" sz="1200" dirty="0"/>
              <a:t> </a:t>
            </a:r>
            <a:r>
              <a:rPr lang="en-US" sz="1200" dirty="0" smtClean="0"/>
              <a:t>divide </a:t>
            </a:r>
            <a:r>
              <a:rPr lang="en-US" sz="1200" b="1" dirty="0"/>
              <a:t>alias</a:t>
            </a:r>
            <a:r>
              <a:rPr lang="en-US" sz="1200" dirty="0"/>
              <a:t> </a:t>
            </a:r>
            <a:r>
              <a:rPr lang="en-US" sz="1200" dirty="0" smtClean="0"/>
              <a:t>/ </a:t>
            </a:r>
            <a:r>
              <a:rPr lang="en-US" sz="1200" dirty="0"/>
              <a:t>(other: Integer): Integer </a:t>
            </a:r>
            <a:r>
              <a:rPr lang="en-US" sz="1200" b="1" dirty="0"/>
              <a:t>is </a:t>
            </a:r>
          </a:p>
          <a:p>
            <a:pPr marL="0" indent="0">
              <a:buNone/>
            </a:pPr>
            <a:r>
              <a:rPr lang="en-US" sz="1200" b="1" dirty="0"/>
              <a:t>		</a:t>
            </a:r>
            <a:r>
              <a:rPr lang="en-US" sz="1200" dirty="0" err="1"/>
              <a:t>this.data</a:t>
            </a:r>
            <a:r>
              <a:rPr lang="en-US" sz="1200" dirty="0"/>
              <a:t> </a:t>
            </a:r>
            <a:r>
              <a:rPr lang="en-US" sz="1200" dirty="0" smtClean="0"/>
              <a:t>/ </a:t>
            </a:r>
            <a:r>
              <a:rPr lang="en-US" sz="1200" dirty="0" err="1"/>
              <a:t>other.data</a:t>
            </a:r>
            <a:endParaRPr lang="en-US" sz="1200" b="1" dirty="0"/>
          </a:p>
          <a:p>
            <a:pPr marL="0" indent="0">
              <a:buNone/>
            </a:pPr>
            <a:r>
              <a:rPr lang="en-US" sz="1200" b="1" dirty="0"/>
              <a:t>	end</a:t>
            </a:r>
            <a:endParaRPr lang="en-US" sz="1200" dirty="0"/>
          </a:p>
          <a:p>
            <a:pPr marL="0" indent="0">
              <a:buNone/>
            </a:pPr>
            <a:r>
              <a:rPr lang="en-US" sz="1200" dirty="0"/>
              <a:t>	</a:t>
            </a:r>
            <a:r>
              <a:rPr lang="en-US" sz="1200" b="1" dirty="0" err="1" smtClean="0"/>
              <a:t>init</a:t>
            </a:r>
            <a:r>
              <a:rPr lang="en-US" sz="1200" dirty="0" smtClean="0"/>
              <a:t>  </a:t>
            </a:r>
            <a:r>
              <a:rPr lang="en-US" sz="1200" b="1" dirty="0"/>
              <a:t>is </a:t>
            </a:r>
            <a:r>
              <a:rPr lang="en-US" sz="1200" dirty="0" smtClean="0"/>
              <a:t>/* That is constructor provides default Integer initialization*/</a:t>
            </a:r>
          </a:p>
          <a:p>
            <a:pPr marL="0" indent="0">
              <a:buNone/>
            </a:pPr>
            <a:r>
              <a:rPr lang="en-US" sz="1200" dirty="0" smtClean="0"/>
              <a:t>		data := bx0</a:t>
            </a:r>
            <a:endParaRPr lang="en-US" sz="1200" dirty="0"/>
          </a:p>
          <a:p>
            <a:pPr marL="0" indent="0">
              <a:buNone/>
            </a:pPr>
            <a:r>
              <a:rPr lang="en-US" sz="1200" dirty="0" smtClean="0"/>
              <a:t>	</a:t>
            </a:r>
            <a:r>
              <a:rPr lang="en-US" sz="1200" b="1" dirty="0" smtClean="0"/>
              <a:t>end</a:t>
            </a:r>
          </a:p>
          <a:p>
            <a:pPr marL="0" indent="0">
              <a:buNone/>
            </a:pPr>
            <a:r>
              <a:rPr lang="en-US" sz="1200" b="1" dirty="0"/>
              <a:t>	</a:t>
            </a:r>
            <a:r>
              <a:rPr lang="en-US" sz="1200" b="1" dirty="0" err="1" smtClean="0"/>
              <a:t>init</a:t>
            </a:r>
            <a:r>
              <a:rPr lang="en-US" sz="1200" b="1" dirty="0" smtClean="0"/>
              <a:t> alias </a:t>
            </a:r>
            <a:r>
              <a:rPr lang="en-US" sz="1200" dirty="0" smtClean="0"/>
              <a:t>:= (value: Integer) </a:t>
            </a:r>
            <a:r>
              <a:rPr lang="en-US" sz="1200" b="1" dirty="0"/>
              <a:t>is</a:t>
            </a:r>
            <a:endParaRPr lang="en-US" sz="1200" dirty="0" smtClean="0"/>
          </a:p>
          <a:p>
            <a:pPr marL="0" indent="0">
              <a:buNone/>
            </a:pPr>
            <a:r>
              <a:rPr lang="en-US" sz="1200" b="1" dirty="0"/>
              <a:t>	</a:t>
            </a:r>
            <a:r>
              <a:rPr lang="en-US" sz="1200" b="1" dirty="0" smtClean="0"/>
              <a:t>	</a:t>
            </a:r>
            <a:r>
              <a:rPr lang="en-US" sz="1200" dirty="0" smtClean="0"/>
              <a:t>data := </a:t>
            </a:r>
            <a:r>
              <a:rPr lang="en-US" sz="1200" dirty="0" err="1" smtClean="0"/>
              <a:t>value.toBit</a:t>
            </a:r>
            <a:endParaRPr lang="en-US" sz="1200" b="1" dirty="0"/>
          </a:p>
          <a:p>
            <a:pPr marL="0" indent="0">
              <a:buNone/>
            </a:pPr>
            <a:r>
              <a:rPr lang="en-US" sz="1200" b="1" dirty="0" smtClean="0"/>
              <a:t>	end</a:t>
            </a:r>
          </a:p>
          <a:p>
            <a:pPr marL="0" indent="0">
              <a:buNone/>
            </a:pPr>
            <a:r>
              <a:rPr lang="en-US" sz="1200" b="1" dirty="0" smtClean="0"/>
              <a:t>	</a:t>
            </a:r>
            <a:r>
              <a:rPr lang="en-US" sz="1200" dirty="0" err="1"/>
              <a:t>t</a:t>
            </a:r>
            <a:r>
              <a:rPr lang="en-US" sz="1200" dirty="0" err="1" smtClean="0"/>
              <a:t>oBit</a:t>
            </a:r>
            <a:r>
              <a:rPr lang="en-US" sz="1200" dirty="0" smtClean="0"/>
              <a:t>: BIT </a:t>
            </a:r>
            <a:r>
              <a:rPr lang="en-US" sz="1200" dirty="0"/>
              <a:t>[</a:t>
            </a:r>
            <a:r>
              <a:rPr lang="en-US" sz="1200" dirty="0" err="1"/>
              <a:t>Platform.integerBits</a:t>
            </a:r>
            <a:r>
              <a:rPr lang="en-US" sz="1200" dirty="0" smtClean="0"/>
              <a:t>] </a:t>
            </a:r>
            <a:r>
              <a:rPr lang="en-US" sz="1200" b="1" dirty="0" smtClean="0"/>
              <a:t>is</a:t>
            </a:r>
          </a:p>
          <a:p>
            <a:pPr marL="0" indent="0">
              <a:buNone/>
            </a:pPr>
            <a:r>
              <a:rPr lang="en-US" sz="1200" dirty="0"/>
              <a:t>	</a:t>
            </a:r>
            <a:r>
              <a:rPr lang="en-US" sz="1200" dirty="0" smtClean="0"/>
              <a:t>	data</a:t>
            </a:r>
          </a:p>
          <a:p>
            <a:pPr marL="0" indent="0">
              <a:buNone/>
            </a:pPr>
            <a:r>
              <a:rPr lang="en-US" sz="1200" b="1" dirty="0"/>
              <a:t>	</a:t>
            </a:r>
            <a:r>
              <a:rPr lang="en-US" sz="1200" b="1" dirty="0" smtClean="0"/>
              <a:t>end</a:t>
            </a:r>
          </a:p>
          <a:p>
            <a:pPr marL="0" indent="0">
              <a:buNone/>
            </a:pPr>
            <a:r>
              <a:rPr lang="en-US" sz="1200" b="1" dirty="0"/>
              <a:t>	</a:t>
            </a:r>
            <a:r>
              <a:rPr lang="en-US" sz="1200" b="1" dirty="0" smtClean="0"/>
              <a:t>override </a:t>
            </a:r>
            <a:r>
              <a:rPr lang="en-US" sz="1200" dirty="0" smtClean="0"/>
              <a:t>one</a:t>
            </a:r>
            <a:r>
              <a:rPr lang="en-US" sz="1200" b="1" dirty="0" smtClean="0"/>
              <a:t> is </a:t>
            </a:r>
            <a:r>
              <a:rPr lang="en-US" sz="1200" dirty="0" smtClean="0"/>
              <a:t>1</a:t>
            </a:r>
          </a:p>
          <a:p>
            <a:pPr marL="0" indent="0">
              <a:buNone/>
            </a:pPr>
            <a:r>
              <a:rPr lang="en-US" sz="1200" b="1" dirty="0"/>
              <a:t>	</a:t>
            </a:r>
            <a:r>
              <a:rPr lang="en-US" sz="1200" b="1" dirty="0" smtClean="0"/>
              <a:t>override </a:t>
            </a:r>
            <a:r>
              <a:rPr lang="en-US" sz="1200" dirty="0" smtClean="0"/>
              <a:t>zero</a:t>
            </a:r>
            <a:r>
              <a:rPr lang="en-US" sz="1200" b="1" dirty="0" smtClean="0"/>
              <a:t> is </a:t>
            </a:r>
            <a:r>
              <a:rPr lang="en-US" sz="1200" dirty="0" smtClean="0"/>
              <a:t>0</a:t>
            </a:r>
          </a:p>
          <a:p>
            <a:pPr marL="0" indent="0">
              <a:buNone/>
            </a:pPr>
            <a:r>
              <a:rPr lang="en-US" sz="1200" b="1" dirty="0" smtClean="0"/>
              <a:t>private</a:t>
            </a:r>
            <a:r>
              <a:rPr lang="en-US" sz="1200" dirty="0" smtClean="0"/>
              <a:t>:</a:t>
            </a:r>
          </a:p>
          <a:p>
            <a:pPr marL="0" indent="0">
              <a:buNone/>
            </a:pPr>
            <a:r>
              <a:rPr lang="en-US" sz="1200" dirty="0"/>
              <a:t>	</a:t>
            </a:r>
            <a:r>
              <a:rPr lang="en-US" sz="1200" dirty="0" smtClean="0"/>
              <a:t>data </a:t>
            </a:r>
            <a:r>
              <a:rPr lang="en-US" sz="1200" b="1" dirty="0" smtClean="0"/>
              <a:t>: like</a:t>
            </a:r>
            <a:r>
              <a:rPr lang="en-US" sz="1200" dirty="0" smtClean="0"/>
              <a:t> </a:t>
            </a:r>
            <a:r>
              <a:rPr lang="en-US" sz="1200" dirty="0" err="1" smtClean="0"/>
              <a:t>toBit</a:t>
            </a:r>
            <a:endParaRPr lang="en-US" sz="1200" dirty="0" smtClean="0"/>
          </a:p>
          <a:p>
            <a:pPr marL="0" indent="0">
              <a:buNone/>
            </a:pPr>
            <a:r>
              <a:rPr lang="en-US" sz="1200" b="1" dirty="0" smtClean="0"/>
              <a:t>end</a:t>
            </a:r>
            <a:endParaRPr lang="en-US" sz="1200" b="1" dirty="0"/>
          </a:p>
        </p:txBody>
      </p:sp>
      <p:sp>
        <p:nvSpPr>
          <p:cNvPr id="3" name="Title 2"/>
          <p:cNvSpPr>
            <a:spLocks noGrp="1"/>
          </p:cNvSpPr>
          <p:nvPr>
            <p:ph type="title"/>
          </p:nvPr>
        </p:nvSpPr>
        <p:spPr>
          <a:xfrm>
            <a:off x="187200" y="-126362"/>
            <a:ext cx="8229600" cy="561104"/>
          </a:xfrm>
        </p:spPr>
        <p:txBody>
          <a:bodyPr/>
          <a:lstStyle/>
          <a:p>
            <a:r>
              <a:rPr lang="en-US" altLang="en-US" dirty="0">
                <a:solidFill>
                  <a:schemeClr val="tx1"/>
                </a:solidFill>
              </a:rPr>
              <a:t>Core classes</a:t>
            </a:r>
          </a:p>
        </p:txBody>
      </p:sp>
    </p:spTree>
    <p:extLst>
      <p:ext uri="{BB962C8B-B14F-4D97-AF65-F5344CB8AC3E}">
        <p14:creationId xmlns:p14="http://schemas.microsoft.com/office/powerpoint/2010/main" val="1451633303"/>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62579"/>
            <a:ext cx="9144000" cy="6395421"/>
          </a:xfrm>
        </p:spPr>
        <p:txBody>
          <a:bodyPr/>
          <a:lstStyle/>
          <a:p>
            <a:pPr marL="0" indent="0">
              <a:buNone/>
            </a:pPr>
            <a:r>
              <a:rPr lang="en-US" sz="2000" b="1" dirty="0" smtClean="0"/>
              <a:t>unit</a:t>
            </a:r>
            <a:r>
              <a:rPr lang="en-US" sz="2000" dirty="0" smtClean="0"/>
              <a:t> String </a:t>
            </a:r>
            <a:r>
              <a:rPr lang="en-US" sz="2000" b="1" dirty="0" smtClean="0"/>
              <a:t>is</a:t>
            </a:r>
          </a:p>
          <a:p>
            <a:pPr marL="0" indent="0">
              <a:buNone/>
            </a:pPr>
            <a:r>
              <a:rPr lang="en-US" sz="2000" dirty="0"/>
              <a:t>	</a:t>
            </a:r>
            <a:r>
              <a:rPr lang="en-US" sz="2000" dirty="0" smtClean="0"/>
              <a:t>add </a:t>
            </a:r>
            <a:r>
              <a:rPr lang="en-US" sz="2000" b="1" dirty="0" smtClean="0"/>
              <a:t>alias</a:t>
            </a:r>
            <a:r>
              <a:rPr lang="en-US" sz="2000" dirty="0" smtClean="0"/>
              <a:t> + (other: String): String </a:t>
            </a:r>
            <a:r>
              <a:rPr lang="en-US" sz="2000" b="1" dirty="0" smtClean="0"/>
              <a:t>is end</a:t>
            </a:r>
            <a:endParaRPr lang="en-US" sz="2000" dirty="0" smtClean="0"/>
          </a:p>
          <a:p>
            <a:pPr marL="0" indent="0">
              <a:buNone/>
            </a:pPr>
            <a:r>
              <a:rPr lang="en-US" sz="2000" dirty="0"/>
              <a:t>	</a:t>
            </a:r>
            <a:r>
              <a:rPr lang="en-US" sz="2000" b="1" dirty="0" err="1" smtClean="0"/>
              <a:t>init</a:t>
            </a:r>
            <a:r>
              <a:rPr lang="en-US" sz="2000" dirty="0" smtClean="0"/>
              <a:t>  </a:t>
            </a:r>
            <a:r>
              <a:rPr lang="en-US" sz="2000" b="1" dirty="0"/>
              <a:t>is </a:t>
            </a:r>
            <a:r>
              <a:rPr lang="en-US" sz="2000" dirty="0" smtClean="0"/>
              <a:t>/* That is constructor provides default String*/</a:t>
            </a:r>
          </a:p>
          <a:p>
            <a:pPr marL="0" indent="0">
              <a:buNone/>
            </a:pPr>
            <a:r>
              <a:rPr lang="en-US" sz="2000" dirty="0" smtClean="0"/>
              <a:t>		data := () // Empty String</a:t>
            </a:r>
            <a:endParaRPr lang="en-US" sz="2000" dirty="0"/>
          </a:p>
          <a:p>
            <a:pPr marL="0" indent="0">
              <a:buNone/>
            </a:pPr>
            <a:r>
              <a:rPr lang="en-US" sz="2000" dirty="0" smtClean="0"/>
              <a:t>	</a:t>
            </a:r>
            <a:r>
              <a:rPr lang="en-US" sz="2000" b="1" dirty="0" smtClean="0"/>
              <a:t>end</a:t>
            </a:r>
          </a:p>
          <a:p>
            <a:pPr marL="0" indent="0">
              <a:buNone/>
            </a:pPr>
            <a:r>
              <a:rPr lang="en-US" sz="2000" b="1" dirty="0"/>
              <a:t>	</a:t>
            </a:r>
            <a:r>
              <a:rPr lang="en-US" sz="2000" b="1" dirty="0" err="1" smtClean="0"/>
              <a:t>init</a:t>
            </a:r>
            <a:r>
              <a:rPr lang="en-US" sz="2000" b="1" dirty="0" smtClean="0"/>
              <a:t> alias </a:t>
            </a:r>
            <a:r>
              <a:rPr lang="en-US" sz="2000" dirty="0" smtClean="0"/>
              <a:t>:= (value: </a:t>
            </a:r>
            <a:r>
              <a:rPr lang="en-US" sz="2000" b="1" dirty="0" smtClean="0"/>
              <a:t>like</a:t>
            </a:r>
            <a:r>
              <a:rPr lang="en-US" sz="2000" dirty="0" smtClean="0"/>
              <a:t> </a:t>
            </a:r>
            <a:r>
              <a:rPr lang="en-US" sz="2000" b="1" dirty="0" smtClean="0"/>
              <a:t>this</a:t>
            </a:r>
            <a:r>
              <a:rPr lang="en-US" sz="2000" dirty="0" smtClean="0"/>
              <a:t>) </a:t>
            </a:r>
            <a:r>
              <a:rPr lang="en-US" sz="2000" b="1" dirty="0"/>
              <a:t>is</a:t>
            </a:r>
            <a:endParaRPr lang="en-US" sz="2000" dirty="0" smtClean="0"/>
          </a:p>
          <a:p>
            <a:pPr marL="0" indent="0">
              <a:buNone/>
            </a:pPr>
            <a:r>
              <a:rPr lang="en-US" sz="2000" b="1" dirty="0"/>
              <a:t>	</a:t>
            </a:r>
            <a:r>
              <a:rPr lang="en-US" sz="2000" b="1" dirty="0" smtClean="0"/>
              <a:t>	</a:t>
            </a:r>
            <a:r>
              <a:rPr lang="en-US" sz="2000" dirty="0" smtClean="0"/>
              <a:t>data := </a:t>
            </a:r>
            <a:r>
              <a:rPr lang="en-US" sz="2000" dirty="0" err="1" smtClean="0"/>
              <a:t>value.data</a:t>
            </a:r>
            <a:endParaRPr lang="en-US" sz="2000" b="1" dirty="0"/>
          </a:p>
          <a:p>
            <a:pPr marL="0" indent="0">
              <a:buNone/>
            </a:pPr>
            <a:r>
              <a:rPr lang="en-US" sz="2000" b="1" dirty="0" smtClean="0"/>
              <a:t>	end</a:t>
            </a:r>
          </a:p>
          <a:p>
            <a:pPr marL="0" indent="0">
              <a:buNone/>
            </a:pPr>
            <a:r>
              <a:rPr lang="en-US" sz="2000" dirty="0"/>
              <a:t>	</a:t>
            </a:r>
            <a:r>
              <a:rPr lang="en-US" sz="2000" b="1" dirty="0" smtClean="0"/>
              <a:t>hidden:</a:t>
            </a:r>
            <a:r>
              <a:rPr lang="en-US" sz="2000" dirty="0" smtClean="0"/>
              <a:t> data </a:t>
            </a:r>
            <a:r>
              <a:rPr lang="en-US" sz="2000" b="1" dirty="0" smtClean="0"/>
              <a:t>:</a:t>
            </a:r>
            <a:r>
              <a:rPr lang="en-US" sz="2000" dirty="0" smtClean="0"/>
              <a:t> Array [Char]</a:t>
            </a:r>
          </a:p>
          <a:p>
            <a:pPr marL="0" indent="0">
              <a:buNone/>
            </a:pPr>
            <a:r>
              <a:rPr lang="en-US" sz="2000" b="1" dirty="0" smtClean="0"/>
              <a:t>end</a:t>
            </a:r>
            <a:endParaRPr lang="en-US" sz="2000" b="1" dirty="0"/>
          </a:p>
        </p:txBody>
      </p:sp>
      <p:sp>
        <p:nvSpPr>
          <p:cNvPr id="3" name="Title 2"/>
          <p:cNvSpPr>
            <a:spLocks noGrp="1"/>
          </p:cNvSpPr>
          <p:nvPr>
            <p:ph type="title"/>
          </p:nvPr>
        </p:nvSpPr>
        <p:spPr/>
        <p:txBody>
          <a:bodyPr/>
          <a:lstStyle/>
          <a:p>
            <a:r>
              <a:rPr lang="en-US" altLang="en-US" dirty="0">
                <a:solidFill>
                  <a:schemeClr val="tx1"/>
                </a:solidFill>
              </a:rPr>
              <a:t>Core classes</a:t>
            </a:r>
          </a:p>
        </p:txBody>
      </p:sp>
    </p:spTree>
    <p:extLst>
      <p:ext uri="{BB962C8B-B14F-4D97-AF65-F5344CB8AC3E}">
        <p14:creationId xmlns:p14="http://schemas.microsoft.com/office/powerpoint/2010/main" val="3523387177"/>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3838" y="431518"/>
            <a:ext cx="8897420" cy="6426482"/>
          </a:xfrm>
        </p:spPr>
        <p:txBody>
          <a:bodyPr/>
          <a:lstStyle/>
          <a:p>
            <a:pPr marL="0" indent="0">
              <a:buNone/>
            </a:pPr>
            <a:r>
              <a:rPr lang="en-US" sz="2800" dirty="0" smtClean="0"/>
              <a:t>a := </a:t>
            </a:r>
            <a:r>
              <a:rPr lang="en-US" sz="2800" b="1" dirty="0" smtClean="0"/>
              <a:t>if</a:t>
            </a:r>
            <a:r>
              <a:rPr lang="en-US" sz="2800" dirty="0" smtClean="0"/>
              <a:t> &lt;</a:t>
            </a:r>
            <a:r>
              <a:rPr lang="en-US" sz="2800" dirty="0" err="1" smtClean="0"/>
              <a:t>Boolean_expr</a:t>
            </a:r>
            <a:r>
              <a:rPr lang="en-US" sz="2800" dirty="0" smtClean="0"/>
              <a:t>&gt; </a:t>
            </a:r>
          </a:p>
          <a:p>
            <a:pPr marL="0" indent="0">
              <a:buNone/>
            </a:pPr>
            <a:r>
              <a:rPr lang="en-US" sz="2800" b="1" dirty="0"/>
              <a:t>	</a:t>
            </a:r>
            <a:r>
              <a:rPr lang="en-US" sz="2800" b="1" dirty="0" smtClean="0"/>
              <a:t>then </a:t>
            </a:r>
            <a:r>
              <a:rPr lang="en-US" sz="2800" dirty="0" smtClean="0"/>
              <a:t>	&lt;</a:t>
            </a:r>
            <a:r>
              <a:rPr lang="en-US" sz="2800" dirty="0" err="1" smtClean="0"/>
              <a:t>then_expr</a:t>
            </a:r>
            <a:r>
              <a:rPr lang="en-US" sz="2800" dirty="0" smtClean="0"/>
              <a:t>&gt;</a:t>
            </a:r>
          </a:p>
          <a:p>
            <a:pPr marL="0" indent="0">
              <a:buNone/>
            </a:pPr>
            <a:r>
              <a:rPr lang="en-US" sz="2800" b="1" dirty="0"/>
              <a:t>	</a:t>
            </a:r>
            <a:r>
              <a:rPr lang="en-US" sz="2800" b="1" dirty="0" smtClean="0"/>
              <a:t>else </a:t>
            </a:r>
            <a:r>
              <a:rPr lang="en-US" sz="2800" dirty="0" smtClean="0"/>
              <a:t>	&lt;</a:t>
            </a:r>
            <a:r>
              <a:rPr lang="en-US" sz="2800" dirty="0" err="1" smtClean="0"/>
              <a:t>else_expr</a:t>
            </a:r>
            <a:r>
              <a:rPr lang="en-US" sz="2800" dirty="0" smtClean="0"/>
              <a:t>&gt;</a:t>
            </a:r>
          </a:p>
          <a:p>
            <a:pPr marL="0" indent="0">
              <a:buNone/>
            </a:pPr>
            <a:r>
              <a:rPr lang="en-US" sz="2800" dirty="0" smtClean="0"/>
              <a:t>c := </a:t>
            </a:r>
            <a:r>
              <a:rPr lang="en-US" sz="2800" b="1" dirty="0" smtClean="0"/>
              <a:t>if</a:t>
            </a:r>
            <a:r>
              <a:rPr lang="en-US" sz="2800" dirty="0" smtClean="0"/>
              <a:t> &lt;expression&gt; </a:t>
            </a:r>
            <a:r>
              <a:rPr lang="en-US" sz="2800" b="1" dirty="0" smtClean="0"/>
              <a:t>is</a:t>
            </a:r>
          </a:p>
          <a:p>
            <a:pPr marL="0" indent="0">
              <a:buNone/>
            </a:pPr>
            <a:r>
              <a:rPr lang="en-US" sz="2800" dirty="0"/>
              <a:t>	</a:t>
            </a:r>
            <a:r>
              <a:rPr lang="en-US" sz="2800" dirty="0" smtClean="0"/>
              <a:t>&lt;case_expr1&gt;</a:t>
            </a:r>
            <a:r>
              <a:rPr lang="en-US" sz="2800" b="1" dirty="0" smtClean="0"/>
              <a:t>: </a:t>
            </a:r>
            <a:r>
              <a:rPr lang="en-US" sz="2800" dirty="0" smtClean="0"/>
              <a:t>&lt;expression1&gt;</a:t>
            </a:r>
          </a:p>
          <a:p>
            <a:pPr marL="0" indent="0">
              <a:buNone/>
            </a:pPr>
            <a:r>
              <a:rPr lang="en-US" sz="2800" dirty="0"/>
              <a:t>	</a:t>
            </a:r>
            <a:r>
              <a:rPr lang="en-US" sz="2800" dirty="0" smtClean="0"/>
              <a:t>&lt;case_expr2&gt;</a:t>
            </a:r>
            <a:r>
              <a:rPr lang="en-US" sz="2800" b="1" dirty="0" smtClean="0"/>
              <a:t>: </a:t>
            </a:r>
            <a:r>
              <a:rPr lang="en-US" sz="2800" dirty="0"/>
              <a:t>&lt;</a:t>
            </a:r>
            <a:r>
              <a:rPr lang="en-US" sz="2800" dirty="0" smtClean="0"/>
              <a:t>expression2&gt;</a:t>
            </a:r>
            <a:endParaRPr lang="en-US" sz="2800" dirty="0"/>
          </a:p>
          <a:p>
            <a:pPr marL="0" indent="0">
              <a:buNone/>
            </a:pPr>
            <a:r>
              <a:rPr lang="en-US" sz="2800" dirty="0"/>
              <a:t>	</a:t>
            </a:r>
            <a:r>
              <a:rPr lang="en-US" sz="2800" dirty="0" smtClean="0"/>
              <a:t>…</a:t>
            </a:r>
          </a:p>
          <a:p>
            <a:pPr marL="0" indent="0">
              <a:buNone/>
            </a:pPr>
            <a:r>
              <a:rPr lang="en-US" sz="2800" dirty="0"/>
              <a:t>	</a:t>
            </a:r>
            <a:r>
              <a:rPr lang="en-US" sz="2800" b="1" dirty="0" smtClean="0"/>
              <a:t>else </a:t>
            </a:r>
            <a:r>
              <a:rPr lang="en-US" sz="2800" dirty="0" smtClean="0"/>
              <a:t>&lt;</a:t>
            </a:r>
            <a:r>
              <a:rPr lang="en-US" sz="2800" dirty="0" err="1" smtClean="0"/>
              <a:t>else_expr</a:t>
            </a:r>
            <a:r>
              <a:rPr lang="en-US" sz="2800" dirty="0" smtClean="0"/>
              <a:t>&gt;</a:t>
            </a:r>
          </a:p>
          <a:p>
            <a:pPr marL="0" indent="0">
              <a:buNone/>
            </a:pPr>
            <a:endParaRPr lang="en-US" sz="2800" dirty="0"/>
          </a:p>
        </p:txBody>
      </p:sp>
      <p:sp>
        <p:nvSpPr>
          <p:cNvPr id="3" name="Title 2"/>
          <p:cNvSpPr>
            <a:spLocks noGrp="1"/>
          </p:cNvSpPr>
          <p:nvPr>
            <p:ph type="title"/>
          </p:nvPr>
        </p:nvSpPr>
        <p:spPr>
          <a:xfrm>
            <a:off x="0" y="-10274"/>
            <a:ext cx="9144000" cy="561104"/>
          </a:xfrm>
        </p:spPr>
        <p:txBody>
          <a:bodyPr/>
          <a:lstStyle/>
          <a:p>
            <a:r>
              <a:rPr lang="en-US" altLang="en-US" dirty="0">
                <a:solidFill>
                  <a:schemeClr val="tx1"/>
                </a:solidFill>
              </a:rPr>
              <a:t>Statements and </a:t>
            </a:r>
            <a:r>
              <a:rPr lang="en-US" altLang="en-US" dirty="0" smtClean="0">
                <a:solidFill>
                  <a:schemeClr val="tx1"/>
                </a:solidFill>
              </a:rPr>
              <a:t>expressions: </a:t>
            </a:r>
            <a:r>
              <a:rPr lang="en-US" altLang="en-US" sz="2400" dirty="0" smtClean="0">
                <a:solidFill>
                  <a:schemeClr val="tx1"/>
                </a:solidFill>
              </a:rPr>
              <a:t>if &amp; case </a:t>
            </a:r>
            <a:r>
              <a:rPr lang="en-US" altLang="en-US" sz="2400" dirty="0">
                <a:solidFill>
                  <a:schemeClr val="tx1"/>
                </a:solidFill>
              </a:rPr>
              <a:t>expressions</a:t>
            </a:r>
            <a:endParaRPr lang="en-US" altLang="en-US" dirty="0">
              <a:solidFill>
                <a:schemeClr val="tx1"/>
              </a:solidFill>
            </a:endParaRPr>
          </a:p>
        </p:txBody>
      </p:sp>
    </p:spTree>
    <p:extLst>
      <p:ext uri="{BB962C8B-B14F-4D97-AF65-F5344CB8AC3E}">
        <p14:creationId xmlns:p14="http://schemas.microsoft.com/office/powerpoint/2010/main" val="14103361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5250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Approach </a:t>
            </a:r>
            <a:r>
              <a:rPr lang="en-US" sz="3400" b="1" dirty="0">
                <a:solidFill>
                  <a:srgbClr val="CC6600"/>
                </a:solidFill>
                <a:latin typeface="Comic Sans MS" pitchFamily="66" charset="0"/>
              </a:rPr>
              <a:t>to </a:t>
            </a:r>
            <a:r>
              <a:rPr lang="en-US" sz="3400" b="1" dirty="0" smtClean="0">
                <a:solidFill>
                  <a:srgbClr val="CC6600"/>
                </a:solidFill>
                <a:latin typeface="Comic Sans MS" pitchFamily="66" charset="0"/>
              </a:rPr>
              <a:t>inheritance, feature </a:t>
            </a:r>
            <a:r>
              <a:rPr lang="en-US" sz="3400" b="1" dirty="0">
                <a:solidFill>
                  <a:srgbClr val="CC6600"/>
                </a:solidFill>
                <a:latin typeface="Comic Sans MS" pitchFamily="66" charset="0"/>
              </a:rPr>
              <a:t>call </a:t>
            </a:r>
            <a:r>
              <a:rPr lang="en-US" sz="3400" b="1" dirty="0" smtClean="0">
                <a:solidFill>
                  <a:srgbClr val="CC6600"/>
                </a:solidFill>
                <a:latin typeface="Comic Sans MS" pitchFamily="66" charset="0"/>
              </a:rPr>
              <a:t>validity-1</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609600"/>
            <a:ext cx="3962400" cy="6172200"/>
          </a:xfrm>
        </p:spPr>
        <p:txBody>
          <a:bodyPr vert="horz" lIns="0" tIns="0" rIns="91440" bIns="45720" rtlCol="0">
            <a:noAutofit/>
          </a:bodyPr>
          <a:lstStyle/>
          <a:p>
            <a:r>
              <a:rPr lang="en-US" sz="1600" b="1" dirty="0" smtClean="0">
                <a:latin typeface="Arial" pitchFamily="34" charset="0"/>
                <a:cs typeface="Arial" pitchFamily="34" charset="0"/>
              </a:rPr>
              <a:t>Override in a unit:</a:t>
            </a:r>
          </a:p>
          <a:p>
            <a:pPr lvl="1"/>
            <a:r>
              <a:rPr lang="en-US" sz="1600" dirty="0" err="1" smtClean="0">
                <a:latin typeface="Arial" pitchFamily="34" charset="0"/>
                <a:cs typeface="Arial" pitchFamily="34" charset="0"/>
              </a:rPr>
              <a:t>g</a:t>
            </a:r>
            <a:r>
              <a:rPr lang="en-US" sz="1600" baseline="-25000" dirty="0" err="1" smtClean="0">
                <a:latin typeface="Arial" pitchFamily="34" charset="0"/>
                <a:cs typeface="Arial" pitchFamily="34" charset="0"/>
              </a:rPr>
              <a:t>i</a:t>
            </a:r>
            <a:r>
              <a:rPr lang="en-US" sz="1600" dirty="0" smtClean="0">
                <a:latin typeface="Arial" pitchFamily="34" charset="0"/>
                <a:cs typeface="Arial" pitchFamily="34" charset="0"/>
              </a:rPr>
              <a:t> is identical to </a:t>
            </a:r>
            <a:r>
              <a:rPr lang="en-US" sz="1600" dirty="0" err="1" smtClean="0">
                <a:latin typeface="Arial" pitchFamily="34" charset="0"/>
                <a:cs typeface="Arial" pitchFamily="34" charset="0"/>
              </a:rPr>
              <a:t>g</a:t>
            </a:r>
            <a:r>
              <a:rPr lang="en-US" sz="1600" baseline="-25000" dirty="0" err="1">
                <a:latin typeface="Arial" pitchFamily="34" charset="0"/>
                <a:cs typeface="Arial" pitchFamily="34" charset="0"/>
              </a:rPr>
              <a:t>j</a:t>
            </a:r>
            <a:r>
              <a:rPr lang="en-US" sz="1600" baseline="-25000" dirty="0">
                <a:latin typeface="Arial" pitchFamily="34" charset="0"/>
                <a:cs typeface="Arial" pitchFamily="34" charset="0"/>
              </a:rPr>
              <a:t> </a:t>
            </a:r>
            <a:r>
              <a:rPr lang="en-US" sz="1600" dirty="0" smtClean="0">
                <a:latin typeface="Arial" pitchFamily="34" charset="0"/>
                <a:cs typeface="Arial" pitchFamily="34" charset="0"/>
              </a:rPr>
              <a:t>then only one g is inherited</a:t>
            </a:r>
            <a:endParaRPr lang="en-US" sz="1600" dirty="0" smtClean="0">
              <a:latin typeface="Arial" pitchFamily="34" charset="0"/>
              <a:cs typeface="Arial" pitchFamily="34" charset="0"/>
            </a:endParaRPr>
          </a:p>
          <a:p>
            <a:pPr lvl="1"/>
            <a:r>
              <a:rPr lang="en-US" sz="1600" dirty="0">
                <a:latin typeface="Arial" pitchFamily="34" charset="0"/>
                <a:cs typeface="Arial" pitchFamily="34" charset="0"/>
              </a:rPr>
              <a:t>g</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g</a:t>
            </a:r>
            <a:r>
              <a:rPr lang="en-US" sz="1600" baseline="-25000" dirty="0" err="1">
                <a:latin typeface="Arial" pitchFamily="34" charset="0"/>
                <a:cs typeface="Arial" pitchFamily="34" charset="0"/>
              </a:rPr>
              <a:t>n</a:t>
            </a:r>
            <a:r>
              <a:rPr lang="en-US" sz="1600" baseline="-25000" dirty="0">
                <a:latin typeface="Arial" pitchFamily="34" charset="0"/>
                <a:cs typeface="Arial" pitchFamily="34" charset="0"/>
              </a:rPr>
              <a:t>  </a:t>
            </a:r>
            <a:r>
              <a:rPr lang="en-US" sz="1600" dirty="0">
                <a:latin typeface="Arial" pitchFamily="34" charset="0"/>
                <a:cs typeface="Arial" pitchFamily="34" charset="0"/>
              </a:rPr>
              <a:t>are inherited as </a:t>
            </a:r>
            <a:r>
              <a:rPr lang="en-US" sz="1600" dirty="0" smtClean="0">
                <a:latin typeface="Arial" pitchFamily="34" charset="0"/>
                <a:cs typeface="Arial" pitchFamily="34" charset="0"/>
              </a:rPr>
              <a:t>is</a:t>
            </a:r>
          </a:p>
          <a:p>
            <a:pPr lvl="1"/>
            <a:r>
              <a:rPr lang="en-US" sz="1600" dirty="0" smtClean="0">
                <a:latin typeface="Arial" pitchFamily="34" charset="0"/>
                <a:cs typeface="Arial" pitchFamily="34" charset="0"/>
              </a:rPr>
              <a:t>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a:latin typeface="Arial" pitchFamily="34" charset="0"/>
                <a:cs typeface="Arial" pitchFamily="34" charset="0"/>
              </a:rPr>
              <a:t>f</a:t>
            </a:r>
            <a:r>
              <a:rPr lang="en-US" sz="1600" baseline="-25000" dirty="0" err="1" smtClean="0">
                <a:latin typeface="Arial" pitchFamily="34" charset="0"/>
                <a:cs typeface="Arial" pitchFamily="34" charset="0"/>
              </a:rPr>
              <a:t>k</a:t>
            </a:r>
            <a:r>
              <a:rPr lang="en-US" sz="1600" baseline="-25000" dirty="0" smtClean="0">
                <a:latin typeface="Arial" pitchFamily="34" charset="0"/>
                <a:cs typeface="Arial" pitchFamily="34" charset="0"/>
              </a:rPr>
              <a:t>  </a:t>
            </a:r>
            <a:r>
              <a:rPr lang="en-US" sz="1600" dirty="0">
                <a:latin typeface="Arial" pitchFamily="34" charset="0"/>
                <a:cs typeface="Arial" pitchFamily="34" charset="0"/>
              </a:rPr>
              <a:t>are </a:t>
            </a:r>
            <a:r>
              <a:rPr lang="en-US" sz="1600" dirty="0" smtClean="0">
                <a:latin typeface="Arial" pitchFamily="34" charset="0"/>
                <a:cs typeface="Arial" pitchFamily="34" charset="0"/>
              </a:rPr>
              <a:t>introduced in A, new features</a:t>
            </a:r>
          </a:p>
          <a:p>
            <a:pPr lvl="1"/>
            <a:r>
              <a:rPr lang="en-US" sz="1600" baseline="-25000" dirty="0">
                <a:latin typeface="Arial" pitchFamily="34" charset="0"/>
                <a:cs typeface="Arial" pitchFamily="34" charset="0"/>
              </a:rPr>
              <a:t>l</a:t>
            </a:r>
            <a:r>
              <a:rPr lang="en-US" sz="1600" dirty="0" smtClean="0">
                <a:latin typeface="Arial" pitchFamily="34" charset="0"/>
                <a:cs typeface="Arial" pitchFamily="34" charset="0"/>
              </a:rPr>
              <a:t> ≤ </a:t>
            </a:r>
            <a:r>
              <a:rPr lang="en-US" sz="1600" baseline="-25000" dirty="0" smtClean="0">
                <a:latin typeface="Arial" pitchFamily="34" charset="0"/>
                <a:cs typeface="Arial" pitchFamily="34" charset="0"/>
              </a:rPr>
              <a:t>m</a:t>
            </a:r>
            <a:r>
              <a:rPr lang="en-US" sz="1600" dirty="0" smtClean="0">
                <a:latin typeface="Arial" pitchFamily="34" charset="0"/>
                <a:cs typeface="Arial" pitchFamily="34" charset="0"/>
              </a:rPr>
              <a:t>, let 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a:latin typeface="Arial" pitchFamily="34" charset="0"/>
                <a:cs typeface="Arial" pitchFamily="34" charset="0"/>
              </a:rPr>
              <a:t>f</a:t>
            </a:r>
            <a:r>
              <a:rPr lang="en-US" sz="1600" baseline="-25000" dirty="0" err="1" smtClean="0">
                <a:latin typeface="Arial" pitchFamily="34" charset="0"/>
                <a:cs typeface="Arial" pitchFamily="34" charset="0"/>
              </a:rPr>
              <a:t>l</a:t>
            </a:r>
            <a:r>
              <a:rPr lang="en-US" sz="1600" baseline="-25000" dirty="0" smtClean="0">
                <a:latin typeface="Arial" pitchFamily="34" charset="0"/>
                <a:cs typeface="Arial" pitchFamily="34" charset="0"/>
              </a:rPr>
              <a:t> </a:t>
            </a:r>
            <a:r>
              <a:rPr lang="en-US" sz="1600" dirty="0" smtClean="0">
                <a:latin typeface="Arial" pitchFamily="34" charset="0"/>
                <a:cs typeface="Arial" pitchFamily="34" charset="0"/>
              </a:rPr>
              <a:t>override some of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smtClean="0">
                <a:latin typeface="Arial" pitchFamily="34" charset="0"/>
                <a:cs typeface="Arial" pitchFamily="34" charset="0"/>
              </a:rPr>
              <a:t>f</a:t>
            </a:r>
            <a:r>
              <a:rPr lang="en-US" sz="1600" baseline="-25000" dirty="0" err="1" smtClean="0">
                <a:latin typeface="Arial" pitchFamily="34" charset="0"/>
                <a:cs typeface="Arial" pitchFamily="34" charset="0"/>
              </a:rPr>
              <a:t>m</a:t>
            </a:r>
            <a:r>
              <a:rPr lang="en-US" sz="1600" baseline="-25000" dirty="0" smtClean="0">
                <a:latin typeface="Arial" pitchFamily="34" charset="0"/>
                <a:cs typeface="Arial" pitchFamily="34" charset="0"/>
              </a:rPr>
              <a:t>  </a:t>
            </a:r>
            <a:r>
              <a:rPr lang="en-US" sz="1600" dirty="0" smtClean="0">
                <a:latin typeface="Arial" pitchFamily="34" charset="0"/>
                <a:cs typeface="Arial" pitchFamily="34" charset="0"/>
              </a:rPr>
              <a:t>based on signature conformance then remaining (not overridden) of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f</a:t>
            </a:r>
            <a:r>
              <a:rPr lang="en-US" sz="1600" baseline="-25000" dirty="0" err="1">
                <a:latin typeface="Arial" pitchFamily="34" charset="0"/>
                <a:cs typeface="Arial" pitchFamily="34" charset="0"/>
              </a:rPr>
              <a:t>m</a:t>
            </a:r>
            <a:r>
              <a:rPr lang="en-US" sz="1600" dirty="0" smtClean="0">
                <a:latin typeface="Arial" pitchFamily="34" charset="0"/>
                <a:cs typeface="Arial" pitchFamily="34" charset="0"/>
              </a:rPr>
              <a:t> are inherited as is</a:t>
            </a:r>
            <a:endParaRPr lang="en-US" sz="1600" dirty="0" smtClean="0">
              <a:latin typeface="Arial" pitchFamily="34" charset="0"/>
              <a:cs typeface="Arial" pitchFamily="34" charset="0"/>
            </a:endParaRPr>
          </a:p>
          <a:p>
            <a:r>
              <a:rPr lang="en-US" sz="1600" b="1" dirty="0" smtClean="0">
                <a:latin typeface="Arial" pitchFamily="34" charset="0"/>
                <a:cs typeface="Arial" pitchFamily="34" charset="0"/>
              </a:rPr>
              <a:t>Override while inheriting</a:t>
            </a:r>
            <a:r>
              <a:rPr lang="en-US" sz="1600" dirty="0" smtClean="0">
                <a:latin typeface="Arial" pitchFamily="34" charset="0"/>
                <a:cs typeface="Arial" pitchFamily="34" charset="0"/>
              </a:rPr>
              <a:t>:</a:t>
            </a:r>
          </a:p>
          <a:p>
            <a:pPr lvl="1"/>
            <a:r>
              <a:rPr lang="en-US" sz="1600" dirty="0" smtClean="0">
                <a:latin typeface="Arial" pitchFamily="34" charset="0"/>
                <a:cs typeface="Arial" pitchFamily="34" charset="0"/>
              </a:rPr>
              <a:t>f</a:t>
            </a:r>
            <a:r>
              <a:rPr lang="en-US" sz="1600" baseline="-25000" dirty="0" smtClean="0">
                <a:latin typeface="Arial" pitchFamily="34" charset="0"/>
                <a:cs typeface="Arial" pitchFamily="34" charset="0"/>
              </a:rPr>
              <a:t>i</a:t>
            </a:r>
            <a:r>
              <a:rPr lang="en-US" sz="1600" dirty="0" smtClean="0">
                <a:latin typeface="Arial" pitchFamily="34" charset="0"/>
                <a:cs typeface="Arial" pitchFamily="34" charset="0"/>
              </a:rPr>
              <a:t> will override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f</a:t>
            </a:r>
            <a:r>
              <a:rPr lang="en-US" sz="1600" baseline="-25000" dirty="0" err="1">
                <a:latin typeface="Arial" pitchFamily="34" charset="0"/>
                <a:cs typeface="Arial" pitchFamily="34" charset="0"/>
              </a:rPr>
              <a:t>k</a:t>
            </a:r>
            <a:r>
              <a:rPr lang="en-US" sz="1600" baseline="-25000" dirty="0">
                <a:latin typeface="Arial" pitchFamily="34" charset="0"/>
                <a:cs typeface="Arial" pitchFamily="34" charset="0"/>
              </a:rPr>
              <a:t> </a:t>
            </a:r>
            <a:r>
              <a:rPr lang="en-US" sz="1600" dirty="0" smtClean="0">
                <a:latin typeface="Arial" pitchFamily="34" charset="0"/>
                <a:cs typeface="Arial" pitchFamily="34" charset="0"/>
              </a:rPr>
              <a:t>, where </a:t>
            </a:r>
            <a:r>
              <a:rPr lang="en-US" sz="1600" baseline="-25000" dirty="0" smtClean="0">
                <a:latin typeface="Arial" pitchFamily="34" charset="0"/>
                <a:cs typeface="Arial" pitchFamily="34" charset="0"/>
              </a:rPr>
              <a:t>k</a:t>
            </a:r>
            <a:r>
              <a:rPr lang="en-US" sz="1600" dirty="0" smtClean="0">
                <a:latin typeface="Arial" pitchFamily="34" charset="0"/>
                <a:cs typeface="Arial" pitchFamily="34" charset="0"/>
              </a:rPr>
              <a:t> &lt; </a:t>
            </a:r>
            <a:r>
              <a:rPr lang="en-US" sz="1600" baseline="-25000" dirty="0" smtClean="0">
                <a:latin typeface="Arial" pitchFamily="34" charset="0"/>
                <a:cs typeface="Arial" pitchFamily="34" charset="0"/>
              </a:rPr>
              <a:t>n</a:t>
            </a:r>
            <a:r>
              <a:rPr lang="en-US" sz="1600" dirty="0" smtClean="0">
                <a:latin typeface="Arial" pitchFamily="34" charset="0"/>
                <a:cs typeface="Arial" pitchFamily="34" charset="0"/>
              </a:rPr>
              <a:t>, based on </a:t>
            </a:r>
            <a:r>
              <a:rPr lang="en-US" sz="1600" dirty="0">
                <a:latin typeface="Arial" pitchFamily="34" charset="0"/>
                <a:cs typeface="Arial" pitchFamily="34" charset="0"/>
              </a:rPr>
              <a:t>signature conformance </a:t>
            </a:r>
            <a:endParaRPr lang="en-US" sz="1600" dirty="0" smtClean="0">
              <a:latin typeface="Arial" pitchFamily="34" charset="0"/>
              <a:cs typeface="Arial" pitchFamily="34" charset="0"/>
            </a:endParaRPr>
          </a:p>
          <a:p>
            <a:pPr lvl="1"/>
            <a:r>
              <a:rPr lang="en-US" sz="1600" dirty="0">
                <a:latin typeface="Arial" pitchFamily="34" charset="0"/>
                <a:cs typeface="Arial" pitchFamily="34" charset="0"/>
              </a:rPr>
              <a:t>t</a:t>
            </a:r>
            <a:r>
              <a:rPr lang="en-US" sz="1600" dirty="0" smtClean="0">
                <a:latin typeface="Arial" pitchFamily="34" charset="0"/>
                <a:cs typeface="Arial" pitchFamily="34" charset="0"/>
              </a:rPr>
              <a:t>hen A will have 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smtClean="0">
                <a:latin typeface="Arial" pitchFamily="34" charset="0"/>
                <a:cs typeface="Arial" pitchFamily="34" charset="0"/>
              </a:rPr>
              <a:t>f</a:t>
            </a:r>
            <a:r>
              <a:rPr lang="en-US" sz="1600" baseline="-25000" dirty="0" err="1" smtClean="0">
                <a:latin typeface="Arial" pitchFamily="34" charset="0"/>
                <a:cs typeface="Arial" pitchFamily="34" charset="0"/>
              </a:rPr>
              <a:t>n</a:t>
            </a:r>
            <a:r>
              <a:rPr lang="en-US" sz="1600" baseline="-25000" dirty="0" smtClean="0">
                <a:latin typeface="Arial" pitchFamily="34" charset="0"/>
                <a:cs typeface="Arial" pitchFamily="34" charset="0"/>
              </a:rPr>
              <a:t> – k + 1 </a:t>
            </a:r>
            <a:r>
              <a:rPr lang="en-US" sz="1600" dirty="0" smtClean="0">
                <a:latin typeface="Arial" pitchFamily="34" charset="0"/>
                <a:cs typeface="Arial" pitchFamily="34" charset="0"/>
              </a:rPr>
              <a:t>features</a:t>
            </a:r>
          </a:p>
          <a:p>
            <a:r>
              <a:rPr lang="en-US" sz="1600" b="1" dirty="0" smtClean="0">
                <a:latin typeface="Arial" pitchFamily="34" charset="0"/>
                <a:cs typeface="Arial" pitchFamily="34" charset="0"/>
              </a:rPr>
              <a:t>Feature call validity</a:t>
            </a:r>
          </a:p>
          <a:p>
            <a:pPr lvl="1"/>
            <a:r>
              <a:rPr lang="en-US" sz="1600" dirty="0">
                <a:latin typeface="Arial" pitchFamily="34" charset="0"/>
                <a:cs typeface="Arial" pitchFamily="34" charset="0"/>
              </a:rPr>
              <a:t>Call is valid when it can be unambiguously resolved!</a:t>
            </a:r>
          </a:p>
          <a:p>
            <a:pPr lvl="1"/>
            <a:r>
              <a:rPr lang="en-US" sz="1600" dirty="0">
                <a:latin typeface="Arial" pitchFamily="34" charset="0"/>
                <a:cs typeface="Arial" pitchFamily="34" charset="0"/>
              </a:rPr>
              <a:t>There is only one visible f in A with the signature (T</a:t>
            </a:r>
            <a:r>
              <a:rPr lang="en-US" sz="1600" baseline="-25000" dirty="0">
                <a:latin typeface="Arial" pitchFamily="34" charset="0"/>
                <a:cs typeface="Arial" pitchFamily="34" charset="0"/>
              </a:rPr>
              <a:t>1</a:t>
            </a:r>
            <a:r>
              <a:rPr lang="en-US" sz="1600" dirty="0">
                <a:latin typeface="Arial" pitchFamily="34" charset="0"/>
                <a:cs typeface="Arial" pitchFamily="34" charset="0"/>
              </a:rPr>
              <a:t>..T</a:t>
            </a:r>
            <a:r>
              <a:rPr lang="en-US" sz="1600" baseline="-25000" dirty="0">
                <a:latin typeface="Arial" pitchFamily="34" charset="0"/>
                <a:cs typeface="Arial" pitchFamily="34" charset="0"/>
              </a:rPr>
              <a:t>n</a:t>
            </a:r>
            <a:r>
              <a:rPr lang="en-US" sz="1600" dirty="0">
                <a:latin typeface="Arial" pitchFamily="34" charset="0"/>
                <a:cs typeface="Arial" pitchFamily="34" charset="0"/>
              </a:rPr>
              <a:t>) to which (ET</a:t>
            </a:r>
            <a:r>
              <a:rPr lang="en-US" sz="1600" baseline="-25000" dirty="0">
                <a:latin typeface="Arial" pitchFamily="34" charset="0"/>
                <a:cs typeface="Arial" pitchFamily="34" charset="0"/>
              </a:rPr>
              <a:t>1</a:t>
            </a:r>
            <a:r>
              <a:rPr lang="en-US" sz="1600" dirty="0">
                <a:latin typeface="Arial" pitchFamily="34" charset="0"/>
                <a:cs typeface="Arial" pitchFamily="34" charset="0"/>
              </a:rPr>
              <a:t>..ET</a:t>
            </a:r>
            <a:r>
              <a:rPr lang="en-US" sz="1600" baseline="-25000" dirty="0">
                <a:latin typeface="Arial" pitchFamily="34" charset="0"/>
                <a:cs typeface="Arial" pitchFamily="34" charset="0"/>
              </a:rPr>
              <a:t>n</a:t>
            </a:r>
            <a:r>
              <a:rPr lang="en-US" sz="1600" dirty="0">
                <a:latin typeface="Arial" pitchFamily="34" charset="0"/>
                <a:cs typeface="Arial" pitchFamily="34" charset="0"/>
              </a:rPr>
              <a:t>) conforms</a:t>
            </a:r>
          </a:p>
        </p:txBody>
      </p:sp>
      <p:sp>
        <p:nvSpPr>
          <p:cNvPr id="4" name="Объект 3"/>
          <p:cNvSpPr>
            <a:spLocks noGrp="1"/>
          </p:cNvSpPr>
          <p:nvPr>
            <p:ph sz="quarter" idx="2"/>
          </p:nvPr>
        </p:nvSpPr>
        <p:spPr>
          <a:xfrm>
            <a:off x="4060139" y="5282519"/>
            <a:ext cx="4223795" cy="1209675"/>
          </a:xfrm>
        </p:spPr>
        <p:txBody>
          <a:bodyPr>
            <a:normAutofit fontScale="92500" lnSpcReduction="20000"/>
          </a:bodyPr>
          <a:lstStyle/>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P</a:t>
            </a:r>
            <a:r>
              <a:rPr lang="en-US" sz="1600" baseline="-25000" dirty="0" smtClean="0">
                <a:solidFill>
                  <a:srgbClr val="0000FF"/>
                </a:solidFill>
                <a:latin typeface="Lucida Console" pitchFamily="49" charset="0"/>
              </a:rPr>
              <a:t>1</a:t>
            </a:r>
            <a:r>
              <a:rPr lang="en-US" sz="1600" dirty="0" smtClean="0">
                <a:solidFill>
                  <a:srgbClr val="0000FF"/>
                </a:solidFill>
                <a:latin typeface="Lucida Console" pitchFamily="49" charset="0"/>
              </a:rPr>
              <a:t>.</a:t>
            </a:r>
            <a:r>
              <a:rPr lang="ru-RU" sz="1600" dirty="0" smtClean="0">
                <a:solidFill>
                  <a:srgbClr val="0000FF"/>
                </a:solidFill>
                <a:latin typeface="Lucida Console" pitchFamily="49" charset="0"/>
              </a:rPr>
              <a:t>.</a:t>
            </a:r>
            <a:r>
              <a:rPr lang="en-US" sz="1600" dirty="0" err="1" smtClean="0">
                <a:solidFill>
                  <a:srgbClr val="0000FF"/>
                </a:solidFill>
                <a:latin typeface="Lucida Console" pitchFamily="49" charset="0"/>
              </a:rPr>
              <a:t>P</a:t>
            </a:r>
            <a:r>
              <a:rPr lang="en-US" sz="1600" baseline="-25000" dirty="0" err="1" smtClean="0">
                <a:solidFill>
                  <a:srgbClr val="0000FF"/>
                </a:solidFill>
                <a:latin typeface="Lucida Console" pitchFamily="49" charset="0"/>
              </a:rPr>
              <a:t>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base units for A</a:t>
            </a:r>
          </a:p>
          <a:p>
            <a:pPr marL="0" indent="0">
              <a:buNone/>
            </a:pPr>
            <a:r>
              <a:rPr lang="en-US" sz="1600" dirty="0" smtClean="0">
                <a:solidFill>
                  <a:srgbClr val="0000FF"/>
                </a:solidFill>
                <a:latin typeface="Lucida Console" pitchFamily="49" charset="0"/>
              </a:rPr>
              <a:t>//</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E</a:t>
            </a:r>
            <a:r>
              <a:rPr lang="en-US" sz="1600" baseline="-25000" dirty="0" smtClean="0">
                <a:solidFill>
                  <a:srgbClr val="0000FF"/>
                </a:solidFill>
                <a:latin typeface="Lucida Console" pitchFamily="49" charset="0"/>
              </a:rPr>
              <a:t>1</a:t>
            </a:r>
            <a:r>
              <a:rPr lang="en-US" sz="1600" dirty="0">
                <a:solidFill>
                  <a:srgbClr val="0000FF"/>
                </a:solidFill>
                <a:latin typeface="Lucida Console" pitchFamily="49" charset="0"/>
              </a:rPr>
              <a:t>.</a:t>
            </a:r>
            <a:r>
              <a:rPr lang="ru-RU" sz="1600" dirty="0" smtClean="0">
                <a:solidFill>
                  <a:srgbClr val="0000FF"/>
                </a:solidFill>
                <a:latin typeface="Lucida Console" pitchFamily="49" charset="0"/>
              </a:rPr>
              <a:t>.</a:t>
            </a:r>
            <a:r>
              <a:rPr lang="en-US" sz="1600" dirty="0" err="1" smtClean="0">
                <a:solidFill>
                  <a:srgbClr val="0000FF"/>
                </a:solidFill>
                <a:latin typeface="Lucida Console" pitchFamily="49" charset="0"/>
              </a:rPr>
              <a:t>E</a:t>
            </a:r>
            <a:r>
              <a:rPr lang="en-US" sz="1600" baseline="-25000" dirty="0" err="1" smtClean="0">
                <a:solidFill>
                  <a:srgbClr val="0000FF"/>
                </a:solidFill>
                <a:latin typeface="Lucida Console" pitchFamily="49" charset="0"/>
              </a:rPr>
              <a:t>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expressions of types </a:t>
            </a:r>
            <a:r>
              <a:rPr lang="en-US" sz="1600" dirty="0" err="1" smtClean="0">
                <a:solidFill>
                  <a:srgbClr val="0000FF"/>
                </a:solidFill>
                <a:latin typeface="Lucida Console" pitchFamily="49" charset="0"/>
              </a:rPr>
              <a:t>ET</a:t>
            </a:r>
            <a:r>
              <a:rPr lang="en-US" sz="1600" baseline="-25000" dirty="0" err="1" smtClean="0">
                <a:solidFill>
                  <a:srgbClr val="0000FF"/>
                </a:solidFill>
                <a:latin typeface="Lucida Console" pitchFamily="49" charset="0"/>
              </a:rPr>
              <a:t>i</a:t>
            </a:r>
            <a:r>
              <a:rPr lang="ru-RU" sz="1600" dirty="0">
                <a:solidFill>
                  <a:srgbClr val="0000FF"/>
                </a:solidFill>
                <a:latin typeface="Lucida Console" pitchFamily="49" charset="0"/>
              </a:rPr>
              <a:t/>
            </a:r>
            <a:br>
              <a:rPr lang="ru-RU" sz="1600" dirty="0">
                <a:solidFill>
                  <a:srgbClr val="0000FF"/>
                </a:solidFill>
                <a:latin typeface="Lucida Console" pitchFamily="49" charset="0"/>
              </a:rPr>
            </a:br>
            <a:r>
              <a:rPr lang="en-US" sz="1600" dirty="0" smtClean="0">
                <a:solidFill>
                  <a:srgbClr val="0000FF"/>
                </a:solidFill>
                <a:latin typeface="Lucida Console" pitchFamily="49" charset="0"/>
              </a:rPr>
              <a:t>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A</a:t>
            </a:r>
            <a:r>
              <a:rPr lang="ru-RU" sz="1600" dirty="0">
                <a:solidFill>
                  <a:srgbClr val="0000FF"/>
                </a:solidFill>
                <a:latin typeface="Lucida Console" pitchFamily="49" charset="0"/>
              </a:rPr>
              <a:t/>
            </a:r>
            <a:br>
              <a:rPr lang="ru-RU" sz="1600" dirty="0">
                <a:solidFill>
                  <a:srgbClr val="0000FF"/>
                </a:solidFill>
                <a:latin typeface="Lucida Console" pitchFamily="49" charset="0"/>
              </a:rPr>
            </a:br>
            <a:r>
              <a:rPr lang="en-US" sz="1600" dirty="0" err="1" smtClean="0">
                <a:solidFill>
                  <a:srgbClr val="0000FF"/>
                </a:solidFill>
                <a:latin typeface="Lucida Console" pitchFamily="49" charset="0"/>
              </a:rPr>
              <a:t>a.f</a:t>
            </a:r>
            <a:r>
              <a:rPr lang="en-US" sz="1600" dirty="0" smtClean="0">
                <a:solidFill>
                  <a:srgbClr val="0000FF"/>
                </a:solidFill>
                <a:latin typeface="Lucida Console" pitchFamily="49" charset="0"/>
              </a:rPr>
              <a:t>(E</a:t>
            </a:r>
            <a:r>
              <a:rPr lang="en-US" sz="1600" baseline="-25000" dirty="0" smtClean="0">
                <a:solidFill>
                  <a:srgbClr val="0000FF"/>
                </a:solidFill>
                <a:latin typeface="Lucida Console" pitchFamily="49" charset="0"/>
              </a:rPr>
              <a:t>1</a:t>
            </a:r>
            <a:r>
              <a:rPr lang="en-US" sz="1600" dirty="0" smtClean="0">
                <a:solidFill>
                  <a:srgbClr val="0000FF"/>
                </a:solidFill>
                <a:latin typeface="Lucida Console" pitchFamily="49" charset="0"/>
              </a:rPr>
              <a:t>, </a:t>
            </a:r>
            <a:r>
              <a:rPr lang="ru-RU" sz="1600" dirty="0" smtClean="0">
                <a:solidFill>
                  <a:srgbClr val="0000FF"/>
                </a:solidFill>
                <a:latin typeface="Lucida Console" pitchFamily="49" charset="0"/>
              </a:rPr>
              <a:t>..</a:t>
            </a: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E</a:t>
            </a:r>
            <a:r>
              <a:rPr lang="en-US" sz="1600" baseline="-25000" dirty="0" err="1" smtClean="0">
                <a:solidFill>
                  <a:srgbClr val="0000FF"/>
                </a:solidFill>
                <a:latin typeface="Lucida Console" pitchFamily="49" charset="0"/>
              </a:rPr>
              <a:t>n</a:t>
            </a:r>
            <a:r>
              <a:rPr lang="en-US" sz="1600" dirty="0" smtClean="0">
                <a:solidFill>
                  <a:srgbClr val="0000FF"/>
                </a:solidFill>
                <a:latin typeface="Lucida Console" pitchFamily="49" charset="0"/>
              </a:rPr>
              <a:t>)</a:t>
            </a:r>
            <a:r>
              <a:rPr lang="ru-RU" sz="1600" dirty="0">
                <a:solidFill>
                  <a:srgbClr val="0000FF"/>
                </a:solidFill>
                <a:latin typeface="Lucida Console" pitchFamily="49" charset="0"/>
              </a:rPr>
              <a:t/>
            </a:r>
            <a:br>
              <a:rPr lang="ru-RU" sz="1600" dirty="0">
                <a:solidFill>
                  <a:srgbClr val="0000FF"/>
                </a:solidFill>
                <a:latin typeface="Lucida Console" pitchFamily="49" charset="0"/>
              </a:rPr>
            </a:br>
            <a:r>
              <a:rPr lang="en-US" sz="1600" dirty="0" smtClean="0">
                <a:solidFill>
                  <a:srgbClr val="0000FF"/>
                </a:solidFill>
                <a:latin typeface="Lucida Console" pitchFamily="49" charset="0"/>
              </a:rPr>
              <a:t>/</a:t>
            </a:r>
            <a:r>
              <a:rPr lang="ru-RU" sz="1600" dirty="0">
                <a:solidFill>
                  <a:srgbClr val="0000FF"/>
                </a:solidFill>
                <a:latin typeface="Lucida Console" pitchFamily="49" charset="0"/>
              </a:rPr>
              <a:t>/ </a:t>
            </a:r>
            <a:r>
              <a:rPr lang="en-US" sz="1600" dirty="0" smtClean="0">
                <a:solidFill>
                  <a:srgbClr val="0000FF"/>
                </a:solidFill>
                <a:latin typeface="Lucida Console" pitchFamily="49" charset="0"/>
              </a:rPr>
              <a:t>Is it a valid feature call?</a:t>
            </a:r>
            <a:endParaRPr lang="en-US" sz="1600" dirty="0">
              <a:solidFill>
                <a:srgbClr val="0000FF"/>
              </a:solidFill>
              <a:latin typeface="Lucida Console" pitchFamily="49" charset="0"/>
            </a:endParaRPr>
          </a:p>
        </p:txBody>
      </p:sp>
      <p:sp>
        <p:nvSpPr>
          <p:cNvPr id="18" name="TextBox 17"/>
          <p:cNvSpPr txBox="1">
            <a:spLocks noChangeArrowheads="1"/>
          </p:cNvSpPr>
          <p:nvPr/>
        </p:nvSpPr>
        <p:spPr bwMode="auto">
          <a:xfrm>
            <a:off x="7984842" y="5519057"/>
            <a:ext cx="1007666" cy="368300"/>
          </a:xfrm>
          <a:prstGeom prst="rect">
            <a:avLst/>
          </a:prstGeom>
          <a:noFill/>
          <a:ln w="9525">
            <a:noFill/>
            <a:miter lim="800000"/>
            <a:headEnd/>
            <a:tailEnd/>
          </a:ln>
        </p:spPr>
        <p:txBody>
          <a:bodyPr wrap="square">
            <a:spAutoFit/>
          </a:bodyPr>
          <a:lstStyle/>
          <a:p>
            <a:pPr algn="ctr"/>
            <a:r>
              <a:rPr lang="ru-RU" b="1" dirty="0">
                <a:solidFill>
                  <a:srgbClr val="FF9900"/>
                </a:solidFill>
                <a:latin typeface="Comic Sans MS" pitchFamily="66" charset="0"/>
              </a:rPr>
              <a:t>8</a:t>
            </a:r>
          </a:p>
        </p:txBody>
      </p:sp>
      <p:grpSp>
        <p:nvGrpSpPr>
          <p:cNvPr id="40" name="Группа 39"/>
          <p:cNvGrpSpPr/>
          <p:nvPr/>
        </p:nvGrpSpPr>
        <p:grpSpPr>
          <a:xfrm>
            <a:off x="4019017" y="423124"/>
            <a:ext cx="5066317" cy="2254103"/>
            <a:chOff x="4019017" y="423124"/>
            <a:chExt cx="5066317" cy="2254103"/>
          </a:xfrm>
        </p:grpSpPr>
        <p:sp>
          <p:nvSpPr>
            <p:cNvPr id="7" name="Овал 6"/>
            <p:cNvSpPr/>
            <p:nvPr/>
          </p:nvSpPr>
          <p:spPr>
            <a:xfrm>
              <a:off x="5923540" y="2030896"/>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10" name="Прямая со стрелкой 9"/>
            <p:cNvCxnSpPr>
              <a:stCxn id="7" idx="0"/>
              <a:endCxn id="16" idx="4"/>
            </p:cNvCxnSpPr>
            <p:nvPr/>
          </p:nvCxnSpPr>
          <p:spPr>
            <a:xfrm flipH="1" flipV="1">
              <a:off x="4471455" y="1302520"/>
              <a:ext cx="1904523" cy="728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7" idx="0"/>
              <a:endCxn id="22" idx="4"/>
            </p:cNvCxnSpPr>
            <p:nvPr/>
          </p:nvCxnSpPr>
          <p:spPr>
            <a:xfrm flipV="1">
              <a:off x="6375978" y="1302520"/>
              <a:ext cx="2122703" cy="728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928305" y="2030896"/>
              <a:ext cx="1638301" cy="646331"/>
            </a:xfrm>
            <a:prstGeom prst="rect">
              <a:avLst/>
            </a:prstGeom>
            <a:noFill/>
          </p:spPr>
          <p:txBody>
            <a:bodyPr wrap="square" rtlCol="0">
              <a:spAutoFit/>
            </a:bodyPr>
            <a:lstStyle/>
            <a:p>
              <a:r>
                <a:rPr lang="en-US" dirty="0" smtClean="0"/>
                <a:t>f</a:t>
              </a:r>
              <a:r>
                <a:rPr lang="en-US" baseline="-25000" dirty="0" smtClean="0"/>
                <a:t>1</a:t>
              </a:r>
              <a:r>
                <a:rPr lang="en-US" dirty="0" smtClean="0"/>
                <a:t> ..</a:t>
              </a:r>
              <a:r>
                <a:rPr lang="en-US" dirty="0" smtClean="0"/>
                <a:t> </a:t>
              </a:r>
              <a:r>
                <a:rPr lang="en-US" dirty="0" err="1" smtClean="0"/>
                <a:t>f</a:t>
              </a:r>
              <a:r>
                <a:rPr lang="en-US" baseline="-25000" dirty="0" err="1" smtClean="0"/>
                <a:t>k</a:t>
              </a:r>
              <a:endParaRPr lang="en-US" baseline="-25000" dirty="0" smtClean="0"/>
            </a:p>
            <a:p>
              <a:r>
                <a:rPr lang="en-US" dirty="0" smtClean="0"/>
                <a:t>override </a:t>
              </a:r>
              <a:r>
                <a:rPr lang="en-US" dirty="0"/>
                <a:t>f</a:t>
              </a:r>
              <a:r>
                <a:rPr lang="en-US" baseline="-25000" dirty="0"/>
                <a:t>1</a:t>
              </a:r>
              <a:r>
                <a:rPr lang="en-US" dirty="0"/>
                <a:t> .. </a:t>
              </a:r>
              <a:r>
                <a:rPr lang="en-US" dirty="0" err="1" smtClean="0"/>
                <a:t>f</a:t>
              </a:r>
              <a:r>
                <a:rPr lang="en-US" baseline="-25000" dirty="0" err="1" smtClean="0"/>
                <a:t>l</a:t>
              </a:r>
              <a:endParaRPr lang="en-US" baseline="-25000" dirty="0"/>
            </a:p>
          </p:txBody>
        </p:sp>
        <p:sp>
          <p:nvSpPr>
            <p:cNvPr id="16" name="Овал 15"/>
            <p:cNvSpPr/>
            <p:nvPr/>
          </p:nvSpPr>
          <p:spPr>
            <a:xfrm>
              <a:off x="4019017" y="835795"/>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P</a:t>
              </a:r>
              <a:r>
                <a:rPr lang="en-US" baseline="-25000" dirty="0">
                  <a:latin typeface="Arial" pitchFamily="34" charset="0"/>
                  <a:cs typeface="Arial" pitchFamily="34" charset="0"/>
                </a:rPr>
                <a:t>1</a:t>
              </a:r>
              <a:endParaRPr lang="en-US" dirty="0">
                <a:latin typeface="Arial" pitchFamily="34" charset="0"/>
                <a:cs typeface="Arial" pitchFamily="34" charset="0"/>
              </a:endParaRPr>
            </a:p>
          </p:txBody>
        </p:sp>
        <p:sp>
          <p:nvSpPr>
            <p:cNvPr id="17" name="TextBox 16"/>
            <p:cNvSpPr txBox="1"/>
            <p:nvPr/>
          </p:nvSpPr>
          <p:spPr>
            <a:xfrm>
              <a:off x="4886162" y="423124"/>
              <a:ext cx="1285875" cy="1107996"/>
            </a:xfrm>
            <a:prstGeom prst="rect">
              <a:avLst/>
            </a:prstGeom>
            <a:noFill/>
          </p:spPr>
          <p:txBody>
            <a:bodyPr wrap="square" rtlCol="0">
              <a:spAutoFit/>
            </a:bodyPr>
            <a:lstStyle/>
            <a:p>
              <a:r>
                <a:rPr lang="en-US" sz="6600" dirty="0"/>
                <a:t>…</a:t>
              </a:r>
              <a:endParaRPr lang="en-US" dirty="0"/>
            </a:p>
          </p:txBody>
        </p:sp>
        <p:sp>
          <p:nvSpPr>
            <p:cNvPr id="19" name="Овал 18"/>
            <p:cNvSpPr/>
            <p:nvPr/>
          </p:nvSpPr>
          <p:spPr>
            <a:xfrm>
              <a:off x="5529099" y="8333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pitchFamily="34" charset="0"/>
                  <a:cs typeface="Arial" pitchFamily="34" charset="0"/>
                </a:rPr>
                <a:t>P</a:t>
              </a:r>
              <a:r>
                <a:rPr lang="en-US" baseline="-25000" dirty="0" err="1">
                  <a:latin typeface="Arial" pitchFamily="34" charset="0"/>
                  <a:cs typeface="Arial" pitchFamily="34" charset="0"/>
                </a:rPr>
                <a:t>n</a:t>
              </a:r>
              <a:endParaRPr lang="en-US" dirty="0">
                <a:latin typeface="Arial" pitchFamily="34" charset="0"/>
                <a:cs typeface="Arial" pitchFamily="34" charset="0"/>
              </a:endParaRPr>
            </a:p>
          </p:txBody>
        </p:sp>
        <p:sp>
          <p:nvSpPr>
            <p:cNvPr id="20" name="Овал 19"/>
            <p:cNvSpPr/>
            <p:nvPr/>
          </p:nvSpPr>
          <p:spPr>
            <a:xfrm>
              <a:off x="6500143" y="833391"/>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P</a:t>
              </a:r>
              <a:r>
                <a:rPr lang="en-US" baseline="-25000" dirty="0" smtClean="0">
                  <a:latin typeface="Arial" pitchFamily="34" charset="0"/>
                  <a:cs typeface="Arial" pitchFamily="34" charset="0"/>
                </a:rPr>
                <a:t>n+1</a:t>
              </a:r>
              <a:endParaRPr lang="en-US" dirty="0">
                <a:latin typeface="Arial" pitchFamily="34" charset="0"/>
                <a:cs typeface="Arial" pitchFamily="34" charset="0"/>
              </a:endParaRPr>
            </a:p>
          </p:txBody>
        </p:sp>
        <p:sp>
          <p:nvSpPr>
            <p:cNvPr id="21" name="TextBox 20"/>
            <p:cNvSpPr txBox="1"/>
            <p:nvPr/>
          </p:nvSpPr>
          <p:spPr>
            <a:xfrm>
              <a:off x="7341904" y="459984"/>
              <a:ext cx="1285875" cy="1107996"/>
            </a:xfrm>
            <a:prstGeom prst="rect">
              <a:avLst/>
            </a:prstGeom>
            <a:noFill/>
          </p:spPr>
          <p:txBody>
            <a:bodyPr wrap="square" rtlCol="0">
              <a:spAutoFit/>
            </a:bodyPr>
            <a:lstStyle/>
            <a:p>
              <a:r>
                <a:rPr lang="en-US" sz="6600" dirty="0"/>
                <a:t>…</a:t>
              </a:r>
              <a:endParaRPr lang="en-US" dirty="0"/>
            </a:p>
          </p:txBody>
        </p:sp>
        <p:sp>
          <p:nvSpPr>
            <p:cNvPr id="22" name="Овал 21"/>
            <p:cNvSpPr/>
            <p:nvPr/>
          </p:nvSpPr>
          <p:spPr>
            <a:xfrm>
              <a:off x="7912028" y="835795"/>
              <a:ext cx="1173306"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P</a:t>
              </a:r>
              <a:r>
                <a:rPr lang="en-US" baseline="-25000" dirty="0" smtClean="0">
                  <a:latin typeface="Arial" pitchFamily="34" charset="0"/>
                  <a:cs typeface="Arial" pitchFamily="34" charset="0"/>
                </a:rPr>
                <a:t>n+m+1</a:t>
              </a:r>
              <a:endParaRPr lang="en-US" dirty="0">
                <a:latin typeface="Arial" pitchFamily="34" charset="0"/>
                <a:cs typeface="Arial" pitchFamily="34" charset="0"/>
              </a:endParaRPr>
            </a:p>
          </p:txBody>
        </p:sp>
        <p:sp>
          <p:nvSpPr>
            <p:cNvPr id="23" name="TextBox 22"/>
            <p:cNvSpPr txBox="1"/>
            <p:nvPr/>
          </p:nvSpPr>
          <p:spPr>
            <a:xfrm>
              <a:off x="7070244" y="492435"/>
              <a:ext cx="330682" cy="369332"/>
            </a:xfrm>
            <a:prstGeom prst="rect">
              <a:avLst/>
            </a:prstGeom>
            <a:noFill/>
          </p:spPr>
          <p:txBody>
            <a:bodyPr wrap="square" rtlCol="0">
              <a:spAutoFit/>
            </a:bodyPr>
            <a:lstStyle/>
            <a:p>
              <a:r>
                <a:rPr lang="en-US" dirty="0" smtClean="0"/>
                <a:t>f</a:t>
              </a:r>
              <a:r>
                <a:rPr lang="en-US" baseline="-25000" dirty="0" smtClean="0"/>
                <a:t>1</a:t>
              </a:r>
              <a:endParaRPr lang="en-US" dirty="0"/>
            </a:p>
          </p:txBody>
        </p:sp>
        <p:sp>
          <p:nvSpPr>
            <p:cNvPr id="24" name="TextBox 23"/>
            <p:cNvSpPr txBox="1"/>
            <p:nvPr/>
          </p:nvSpPr>
          <p:spPr>
            <a:xfrm>
              <a:off x="8621121" y="501368"/>
              <a:ext cx="433294" cy="369332"/>
            </a:xfrm>
            <a:prstGeom prst="rect">
              <a:avLst/>
            </a:prstGeom>
            <a:noFill/>
          </p:spPr>
          <p:txBody>
            <a:bodyPr wrap="square" rtlCol="0">
              <a:spAutoFit/>
            </a:bodyPr>
            <a:lstStyle/>
            <a:p>
              <a:r>
                <a:rPr lang="en-US" dirty="0" err="1" smtClean="0"/>
                <a:t>f</a:t>
              </a:r>
              <a:r>
                <a:rPr lang="en-US" baseline="-25000" dirty="0" err="1" smtClean="0"/>
                <a:t>m</a:t>
              </a:r>
              <a:endParaRPr lang="en-US" dirty="0"/>
            </a:p>
          </p:txBody>
        </p:sp>
        <p:sp>
          <p:nvSpPr>
            <p:cNvPr id="25" name="TextBox 24"/>
            <p:cNvSpPr txBox="1"/>
            <p:nvPr/>
          </p:nvSpPr>
          <p:spPr>
            <a:xfrm>
              <a:off x="4571756" y="492435"/>
              <a:ext cx="381244" cy="369332"/>
            </a:xfrm>
            <a:prstGeom prst="rect">
              <a:avLst/>
            </a:prstGeom>
            <a:noFill/>
          </p:spPr>
          <p:txBody>
            <a:bodyPr wrap="square" rtlCol="0">
              <a:spAutoFit/>
            </a:bodyPr>
            <a:lstStyle/>
            <a:p>
              <a:r>
                <a:rPr lang="en-US" dirty="0" smtClean="0"/>
                <a:t>g</a:t>
              </a:r>
              <a:r>
                <a:rPr lang="en-US" baseline="-25000" dirty="0" smtClean="0"/>
                <a:t>1</a:t>
              </a:r>
              <a:endParaRPr lang="en-US" dirty="0"/>
            </a:p>
          </p:txBody>
        </p:sp>
        <p:sp>
          <p:nvSpPr>
            <p:cNvPr id="26" name="TextBox 25"/>
            <p:cNvSpPr txBox="1"/>
            <p:nvPr/>
          </p:nvSpPr>
          <p:spPr>
            <a:xfrm>
              <a:off x="6102459" y="492435"/>
              <a:ext cx="483523" cy="369332"/>
            </a:xfrm>
            <a:prstGeom prst="rect">
              <a:avLst/>
            </a:prstGeom>
            <a:noFill/>
          </p:spPr>
          <p:txBody>
            <a:bodyPr wrap="square" rtlCol="0">
              <a:spAutoFit/>
            </a:bodyPr>
            <a:lstStyle/>
            <a:p>
              <a:r>
                <a:rPr lang="en-US" dirty="0" err="1" smtClean="0"/>
                <a:t>g</a:t>
              </a:r>
              <a:r>
                <a:rPr lang="en-US" baseline="-25000" dirty="0" err="1" smtClean="0"/>
                <a:t>n</a:t>
              </a:r>
              <a:endParaRPr lang="en-US" dirty="0"/>
            </a:p>
          </p:txBody>
        </p:sp>
      </p:grpSp>
      <p:cxnSp>
        <p:nvCxnSpPr>
          <p:cNvPr id="33" name="Прямая со стрелкой 32"/>
          <p:cNvCxnSpPr>
            <a:stCxn id="30" idx="0"/>
            <a:endCxn id="5" idx="4"/>
          </p:cNvCxnSpPr>
          <p:nvPr/>
        </p:nvCxnSpPr>
        <p:spPr>
          <a:xfrm flipH="1" flipV="1">
            <a:off x="5247696" y="3963837"/>
            <a:ext cx="1074672" cy="7183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9" name="Группа 38"/>
          <p:cNvGrpSpPr/>
          <p:nvPr/>
        </p:nvGrpSpPr>
        <p:grpSpPr>
          <a:xfrm>
            <a:off x="4795258" y="2897272"/>
            <a:ext cx="3617026" cy="2251591"/>
            <a:chOff x="4800436" y="3015734"/>
            <a:chExt cx="3617026" cy="2251591"/>
          </a:xfrm>
        </p:grpSpPr>
        <p:sp>
          <p:nvSpPr>
            <p:cNvPr id="5" name="Овал 4"/>
            <p:cNvSpPr/>
            <p:nvPr/>
          </p:nvSpPr>
          <p:spPr>
            <a:xfrm>
              <a:off x="4800436" y="3615574"/>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P</a:t>
              </a:r>
              <a:r>
                <a:rPr lang="en-US" baseline="-25000" dirty="0">
                  <a:latin typeface="Arial" pitchFamily="34" charset="0"/>
                  <a:cs typeface="Arial" pitchFamily="34" charset="0"/>
                </a:rPr>
                <a:t>1</a:t>
              </a:r>
              <a:endParaRPr lang="en-US" dirty="0">
                <a:latin typeface="Arial" pitchFamily="34" charset="0"/>
                <a:cs typeface="Arial" pitchFamily="34" charset="0"/>
              </a:endParaRPr>
            </a:p>
          </p:txBody>
        </p:sp>
        <p:sp>
          <p:nvSpPr>
            <p:cNvPr id="6" name="Овал 5"/>
            <p:cNvSpPr/>
            <p:nvPr/>
          </p:nvSpPr>
          <p:spPr>
            <a:xfrm>
              <a:off x="6772111" y="358699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pitchFamily="34" charset="0"/>
                  <a:cs typeface="Arial" pitchFamily="34" charset="0"/>
                </a:rPr>
                <a:t>P</a:t>
              </a:r>
              <a:r>
                <a:rPr lang="en-US" baseline="-25000" dirty="0" err="1">
                  <a:latin typeface="Arial" pitchFamily="34" charset="0"/>
                  <a:cs typeface="Arial" pitchFamily="34" charset="0"/>
                </a:rPr>
                <a:t>n</a:t>
              </a:r>
              <a:endParaRPr lang="en-US" dirty="0">
                <a:latin typeface="Arial" pitchFamily="34" charset="0"/>
                <a:cs typeface="Arial" pitchFamily="34" charset="0"/>
              </a:endParaRPr>
            </a:p>
          </p:txBody>
        </p:sp>
        <p:sp>
          <p:nvSpPr>
            <p:cNvPr id="8" name="TextBox 7"/>
            <p:cNvSpPr txBox="1"/>
            <p:nvPr/>
          </p:nvSpPr>
          <p:spPr>
            <a:xfrm>
              <a:off x="5875108" y="3015734"/>
              <a:ext cx="1285875" cy="1107996"/>
            </a:xfrm>
            <a:prstGeom prst="rect">
              <a:avLst/>
            </a:prstGeom>
            <a:noFill/>
          </p:spPr>
          <p:txBody>
            <a:bodyPr wrap="square" rtlCol="0">
              <a:spAutoFit/>
            </a:bodyPr>
            <a:lstStyle/>
            <a:p>
              <a:r>
                <a:rPr lang="en-US" sz="6600" dirty="0"/>
                <a:t>…</a:t>
              </a:r>
              <a:endParaRPr lang="en-US" dirty="0"/>
            </a:p>
          </p:txBody>
        </p:sp>
        <p:sp>
          <p:nvSpPr>
            <p:cNvPr id="13" name="TextBox 12"/>
            <p:cNvSpPr txBox="1"/>
            <p:nvPr/>
          </p:nvSpPr>
          <p:spPr>
            <a:xfrm>
              <a:off x="5448135" y="3348873"/>
              <a:ext cx="669548" cy="369332"/>
            </a:xfrm>
            <a:prstGeom prst="rect">
              <a:avLst/>
            </a:prstGeom>
            <a:noFill/>
          </p:spPr>
          <p:txBody>
            <a:bodyPr wrap="square" rtlCol="0">
              <a:spAutoFit/>
            </a:bodyPr>
            <a:lstStyle/>
            <a:p>
              <a:r>
                <a:rPr lang="en-US" dirty="0" smtClean="0"/>
                <a:t>f</a:t>
              </a:r>
              <a:r>
                <a:rPr lang="en-US" baseline="-25000" dirty="0" smtClean="0"/>
                <a:t>1</a:t>
              </a:r>
              <a:endParaRPr lang="en-US" dirty="0"/>
            </a:p>
          </p:txBody>
        </p:sp>
        <p:sp>
          <p:nvSpPr>
            <p:cNvPr id="14" name="TextBox 13"/>
            <p:cNvSpPr txBox="1"/>
            <p:nvPr/>
          </p:nvSpPr>
          <p:spPr>
            <a:xfrm>
              <a:off x="7747914" y="3385066"/>
              <a:ext cx="669548" cy="369332"/>
            </a:xfrm>
            <a:prstGeom prst="rect">
              <a:avLst/>
            </a:prstGeom>
            <a:noFill/>
          </p:spPr>
          <p:txBody>
            <a:bodyPr wrap="square" rtlCol="0">
              <a:spAutoFit/>
            </a:bodyPr>
            <a:lstStyle/>
            <a:p>
              <a:r>
                <a:rPr lang="en-US" dirty="0" err="1" smtClean="0"/>
                <a:t>f</a:t>
              </a:r>
              <a:r>
                <a:rPr lang="en-US" baseline="-25000" dirty="0" err="1" smtClean="0"/>
                <a:t>n</a:t>
              </a:r>
              <a:endParaRPr lang="en-US" dirty="0"/>
            </a:p>
          </p:txBody>
        </p:sp>
        <p:sp>
          <p:nvSpPr>
            <p:cNvPr id="30" name="Овал 29"/>
            <p:cNvSpPr/>
            <p:nvPr/>
          </p:nvSpPr>
          <p:spPr>
            <a:xfrm>
              <a:off x="5875108" y="48006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36" name="Прямая со стрелкой 35"/>
            <p:cNvCxnSpPr>
              <a:stCxn id="30" idx="0"/>
              <a:endCxn id="6" idx="4"/>
            </p:cNvCxnSpPr>
            <p:nvPr/>
          </p:nvCxnSpPr>
          <p:spPr>
            <a:xfrm flipV="1">
              <a:off x="6327546" y="4053724"/>
              <a:ext cx="897003" cy="746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750799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sz="5400" b="1" dirty="0" smtClean="0"/>
              <a:t>BACKUP!!!! WIP!!!!!!</a:t>
            </a:r>
            <a:endParaRPr lang="en-US" sz="5400" b="1"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23687906"/>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290" y="688369"/>
            <a:ext cx="8907694" cy="6010381"/>
          </a:xfrm>
        </p:spPr>
        <p:txBody>
          <a:bodyPr>
            <a:normAutofit lnSpcReduction="10000"/>
          </a:bodyPr>
          <a:lstStyle/>
          <a:p>
            <a:r>
              <a:rPr lang="ru-RU" dirty="0"/>
              <a:t>Отсюда есть темы, претендующие на новизну.</a:t>
            </a:r>
            <a:br>
              <a:rPr lang="ru-RU" dirty="0"/>
            </a:br>
            <a:r>
              <a:rPr lang="ru-RU" dirty="0"/>
              <a:t>1. Множественное наследование при наличии </a:t>
            </a:r>
            <a:r>
              <a:rPr lang="en-US" dirty="0"/>
              <a:t>overloading and overriding </a:t>
            </a:r>
            <a:br>
              <a:rPr lang="en-US" dirty="0"/>
            </a:br>
            <a:r>
              <a:rPr lang="en-US" dirty="0"/>
              <a:t>2. Multi-types (type-safe duck typing)</a:t>
            </a:r>
            <a:br>
              <a:rPr lang="en-US" dirty="0"/>
            </a:br>
            <a:r>
              <a:rPr lang="en-US" dirty="0" smtClean="0"/>
              <a:t>	a</a:t>
            </a:r>
            <a:r>
              <a:rPr lang="en-US" dirty="0"/>
              <a:t>: T1|T2</a:t>
            </a:r>
            <a:br>
              <a:rPr lang="en-US" dirty="0"/>
            </a:br>
            <a:r>
              <a:rPr lang="en-US" dirty="0"/>
              <a:t>3. New variant of Null-safety in fact </a:t>
            </a:r>
            <a:r>
              <a:rPr lang="en-US" dirty="0" smtClean="0"/>
              <a:t>Null- </a:t>
            </a:r>
            <a:r>
              <a:rPr lang="en-US" dirty="0" err="1" smtClean="0"/>
              <a:t>absense</a:t>
            </a:r>
            <a:r>
              <a:rPr lang="en-US" dirty="0"/>
              <a:t>.</a:t>
            </a:r>
            <a:br>
              <a:rPr lang="en-US" dirty="0"/>
            </a:br>
            <a:r>
              <a:rPr lang="en-US" dirty="0"/>
              <a:t>4. </a:t>
            </a:r>
            <a:r>
              <a:rPr lang="ru-RU" dirty="0"/>
              <a:t>Анонимный код - последовательность операторов. </a:t>
            </a:r>
            <a:r>
              <a:rPr lang="en-US" dirty="0" err="1"/>
              <a:t>StandardIO.putString</a:t>
            </a:r>
            <a:r>
              <a:rPr lang="en-US" dirty="0"/>
              <a:t> ("Hello world!\n") - </a:t>
            </a:r>
            <a:r>
              <a:rPr lang="ru-RU" dirty="0"/>
              <a:t>законченная программа.</a:t>
            </a:r>
            <a:br>
              <a:rPr lang="ru-RU" dirty="0"/>
            </a:br>
            <a:r>
              <a:rPr lang="ru-RU" dirty="0"/>
              <a:t>5. </a:t>
            </a:r>
            <a:r>
              <a:rPr lang="en-US" dirty="0"/>
              <a:t>ref and </a:t>
            </a:r>
            <a:r>
              <a:rPr lang="en-US" dirty="0" err="1"/>
              <a:t>val</a:t>
            </a:r>
            <a:r>
              <a:rPr lang="en-US" dirty="0"/>
              <a:t> types of objects of all types.</a:t>
            </a:r>
            <a:br>
              <a:rPr lang="en-US" dirty="0"/>
            </a:br>
            <a:r>
              <a:rPr lang="en-US" dirty="0"/>
              <a:t>6. </a:t>
            </a:r>
            <a:r>
              <a:rPr lang="en-US" dirty="0" smtClean="0"/>
              <a:t>Units - 3 </a:t>
            </a:r>
            <a:r>
              <a:rPr lang="en-US" dirty="0"/>
              <a:t>in 1 </a:t>
            </a:r>
            <a:r>
              <a:rPr lang="en-US" dirty="0" smtClean="0"/>
              <a:t>concept – modules, classes and types together</a:t>
            </a:r>
            <a:r>
              <a:rPr lang="en-US" dirty="0"/>
              <a:t>.</a:t>
            </a:r>
          </a:p>
          <a:p>
            <a:pPr marL="0" indent="0">
              <a:buNone/>
            </a:pPr>
            <a:endParaRPr lang="ru-RU" dirty="0"/>
          </a:p>
          <a:p>
            <a:endParaRPr lang="en-US" dirty="0"/>
          </a:p>
        </p:txBody>
      </p:sp>
      <p:sp>
        <p:nvSpPr>
          <p:cNvPr id="3" name="Title 2"/>
          <p:cNvSpPr>
            <a:spLocks noGrp="1"/>
          </p:cNvSpPr>
          <p:nvPr>
            <p:ph type="title"/>
          </p:nvPr>
        </p:nvSpPr>
        <p:spPr/>
        <p:txBody>
          <a:bodyPr/>
          <a:lstStyle/>
          <a:p>
            <a:r>
              <a:rPr lang="en-US" dirty="0" smtClean="0"/>
              <a:t>Unique topics</a:t>
            </a:r>
            <a:endParaRPr lang="en-US" dirty="0"/>
          </a:p>
        </p:txBody>
      </p:sp>
    </p:spTree>
    <p:extLst>
      <p:ext uri="{BB962C8B-B14F-4D97-AF65-F5344CB8AC3E}">
        <p14:creationId xmlns:p14="http://schemas.microsoft.com/office/powerpoint/2010/main" val="1580811737"/>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62580"/>
            <a:ext cx="8993393" cy="6196404"/>
          </a:xfrm>
        </p:spPr>
        <p:txBody>
          <a:bodyPr>
            <a:normAutofit lnSpcReduction="10000"/>
          </a:bodyPr>
          <a:lstStyle/>
          <a:p>
            <a:pPr marL="0" indent="0">
              <a:buNone/>
            </a:pPr>
            <a:r>
              <a:rPr lang="en-US" sz="2400" dirty="0" smtClean="0"/>
              <a:t>foo </a:t>
            </a:r>
            <a:r>
              <a:rPr lang="en-US" sz="2400" b="1" dirty="0" smtClean="0"/>
              <a:t>is</a:t>
            </a:r>
            <a:r>
              <a:rPr lang="en-US" sz="2400" dirty="0" smtClean="0"/>
              <a:t> </a:t>
            </a:r>
            <a:r>
              <a:rPr lang="en-US" sz="2400" b="1" dirty="0" smtClean="0"/>
              <a:t>end </a:t>
            </a:r>
            <a:r>
              <a:rPr lang="en-US" sz="2400" dirty="0" smtClean="0"/>
              <a:t>//</a:t>
            </a:r>
            <a:r>
              <a:rPr lang="en-US" sz="2400" b="1" dirty="0" smtClean="0"/>
              <a:t> </a:t>
            </a:r>
            <a:r>
              <a:rPr lang="en-US" sz="2400" dirty="0" smtClean="0"/>
              <a:t>That is a procedure without arguments</a:t>
            </a:r>
            <a:endParaRPr lang="en-US" sz="2400" b="1" dirty="0" smtClean="0"/>
          </a:p>
          <a:p>
            <a:pPr marL="0" indent="0">
              <a:buNone/>
            </a:pPr>
            <a:r>
              <a:rPr lang="en-US" sz="2400" dirty="0" smtClean="0"/>
              <a:t>f: Routine [(), ()] = </a:t>
            </a:r>
            <a:r>
              <a:rPr lang="en-US" sz="2400" b="1" dirty="0" smtClean="0"/>
              <a:t>routine</a:t>
            </a:r>
            <a:r>
              <a:rPr lang="en-US" sz="2400" dirty="0" smtClean="0"/>
              <a:t> foo</a:t>
            </a:r>
          </a:p>
          <a:p>
            <a:pPr marL="0" indent="0">
              <a:buNone/>
            </a:pPr>
            <a:r>
              <a:rPr lang="en-US" sz="2400" dirty="0" err="1" smtClean="0"/>
              <a:t>f.call</a:t>
            </a:r>
            <a:r>
              <a:rPr lang="en-US" sz="2400" dirty="0" smtClean="0"/>
              <a:t> /* that is a call to foo which is associated with f. So, one may guess that f can be passed to other routines, stored and called */</a:t>
            </a:r>
          </a:p>
          <a:p>
            <a:pPr marL="0" indent="0">
              <a:buNone/>
            </a:pPr>
            <a:r>
              <a:rPr lang="en-US" sz="2400" dirty="0"/>
              <a:t>g</a:t>
            </a:r>
            <a:r>
              <a:rPr lang="en-US" sz="2400" dirty="0" smtClean="0"/>
              <a:t>oo (i: Integer; b: Boolean; t: Type) </a:t>
            </a:r>
            <a:r>
              <a:rPr lang="en-US" sz="2400" b="1" dirty="0" smtClean="0"/>
              <a:t>is</a:t>
            </a:r>
            <a:r>
              <a:rPr lang="en-US" sz="2400" dirty="0" smtClean="0"/>
              <a:t> </a:t>
            </a:r>
            <a:r>
              <a:rPr lang="en-US" sz="2400" b="1" dirty="0" smtClean="0"/>
              <a:t>end</a:t>
            </a:r>
          </a:p>
          <a:p>
            <a:pPr marL="0" indent="0">
              <a:buNone/>
            </a:pPr>
            <a:r>
              <a:rPr lang="en-US" sz="2400" dirty="0" smtClean="0"/>
              <a:t>g: Routine [(Integer, Boolean, Type), ()] = </a:t>
            </a:r>
            <a:r>
              <a:rPr lang="en-US" sz="2400" b="1" dirty="0"/>
              <a:t>routine</a:t>
            </a:r>
            <a:r>
              <a:rPr lang="en-US" sz="2400" dirty="0" smtClean="0"/>
              <a:t> goo</a:t>
            </a:r>
          </a:p>
          <a:p>
            <a:pPr marL="0" indent="0">
              <a:buNone/>
            </a:pPr>
            <a:r>
              <a:rPr lang="en-US" sz="2400" dirty="0" smtClean="0"/>
              <a:t>/*Type inference allows just to write */</a:t>
            </a:r>
          </a:p>
          <a:p>
            <a:pPr marL="0" indent="0">
              <a:buNone/>
            </a:pPr>
            <a:r>
              <a:rPr lang="en-US" sz="2400" dirty="0" smtClean="0"/>
              <a:t>f1: Routine </a:t>
            </a:r>
            <a:r>
              <a:rPr lang="en-US" sz="2400" b="1" dirty="0" smtClean="0"/>
              <a:t>is</a:t>
            </a:r>
            <a:r>
              <a:rPr lang="en-US" sz="2400" dirty="0" smtClean="0"/>
              <a:t> </a:t>
            </a:r>
            <a:r>
              <a:rPr lang="en-US" sz="2400" b="1" dirty="0"/>
              <a:t>routine</a:t>
            </a:r>
            <a:r>
              <a:rPr lang="en-US" sz="2400" dirty="0" smtClean="0"/>
              <a:t> foo</a:t>
            </a:r>
          </a:p>
          <a:p>
            <a:pPr marL="0" indent="0">
              <a:buNone/>
            </a:pPr>
            <a:r>
              <a:rPr lang="en-US" sz="2400" dirty="0"/>
              <a:t>g</a:t>
            </a:r>
            <a:r>
              <a:rPr lang="en-US" sz="2400" dirty="0" smtClean="0"/>
              <a:t>1: Routine </a:t>
            </a:r>
            <a:r>
              <a:rPr lang="en-US" sz="2400" b="1" dirty="0" smtClean="0"/>
              <a:t>is</a:t>
            </a:r>
            <a:r>
              <a:rPr lang="en-US" sz="2400" dirty="0" smtClean="0"/>
              <a:t> </a:t>
            </a:r>
            <a:r>
              <a:rPr lang="en-US" sz="2400" b="1" dirty="0"/>
              <a:t>routine</a:t>
            </a:r>
            <a:r>
              <a:rPr lang="en-US" sz="2400" dirty="0" smtClean="0"/>
              <a:t> goo</a:t>
            </a:r>
          </a:p>
          <a:p>
            <a:pPr marL="0" indent="0">
              <a:buNone/>
            </a:pPr>
            <a:r>
              <a:rPr lang="en-US" sz="2400" dirty="0" smtClean="0"/>
              <a:t>f1(5, 6, True) // Is a valid call!!!</a:t>
            </a:r>
          </a:p>
          <a:p>
            <a:pPr marL="0" indent="0">
              <a:buNone/>
            </a:pPr>
            <a:r>
              <a:rPr lang="en-US" sz="2400" smtClean="0"/>
              <a:t>g1 </a:t>
            </a:r>
            <a:r>
              <a:rPr lang="en-US" sz="2400" dirty="0" smtClean="0"/>
              <a:t>(5.5, “String”, f1) /* Compile time error!!! So, we have type safe lambdas!!! */</a:t>
            </a:r>
          </a:p>
          <a:p>
            <a:pPr marL="0" indent="0">
              <a:buNone/>
            </a:pPr>
            <a:r>
              <a:rPr lang="en-US" sz="2400" dirty="0" smtClean="0"/>
              <a:t>/* Note that just routine name is ambiguous due to overloading one need to specify the signature to remove ambiguity*/</a:t>
            </a:r>
          </a:p>
        </p:txBody>
      </p:sp>
      <p:sp>
        <p:nvSpPr>
          <p:cNvPr id="3" name="Title 2"/>
          <p:cNvSpPr>
            <a:spLocks noGrp="1"/>
          </p:cNvSpPr>
          <p:nvPr>
            <p:ph type="title"/>
          </p:nvPr>
        </p:nvSpPr>
        <p:spPr/>
        <p:txBody>
          <a:bodyPr/>
          <a:lstStyle/>
          <a:p>
            <a:r>
              <a:rPr lang="en-US" dirty="0">
                <a:solidFill>
                  <a:schemeClr val="tx1"/>
                </a:solidFill>
              </a:rPr>
              <a:t>Lambda </a:t>
            </a:r>
            <a:r>
              <a:rPr lang="en-US" dirty="0" smtClean="0">
                <a:solidFill>
                  <a:schemeClr val="tx1"/>
                </a:solidFill>
              </a:rPr>
              <a:t>(routines as 1</a:t>
            </a:r>
            <a:r>
              <a:rPr lang="en-US" baseline="30000" dirty="0" smtClean="0">
                <a:solidFill>
                  <a:schemeClr val="tx1"/>
                </a:solidFill>
              </a:rPr>
              <a:t>st</a:t>
            </a:r>
            <a:r>
              <a:rPr lang="en-US" dirty="0" smtClean="0">
                <a:solidFill>
                  <a:schemeClr val="tx1"/>
                </a:solidFill>
              </a:rPr>
              <a:t> </a:t>
            </a:r>
            <a:r>
              <a:rPr lang="en-US" dirty="0">
                <a:solidFill>
                  <a:schemeClr val="tx1"/>
                </a:solidFill>
              </a:rPr>
              <a:t>class citizens</a:t>
            </a:r>
            <a:r>
              <a:rPr lang="en-US" dirty="0" smtClean="0">
                <a:solidFill>
                  <a:schemeClr val="tx1"/>
                </a:solidFill>
              </a:rPr>
              <a:t>) </a:t>
            </a:r>
            <a:r>
              <a:rPr lang="en-US" dirty="0" smtClean="0">
                <a:solidFill>
                  <a:srgbClr val="FF0000"/>
                </a:solidFill>
              </a:rPr>
              <a:t>WIP!!</a:t>
            </a:r>
            <a:endParaRPr lang="en-US" dirty="0">
              <a:solidFill>
                <a:srgbClr val="FF0000"/>
              </a:solidFill>
            </a:endParaRPr>
          </a:p>
        </p:txBody>
      </p:sp>
    </p:spTree>
    <p:extLst>
      <p:ext uri="{BB962C8B-B14F-4D97-AF65-F5344CB8AC3E}">
        <p14:creationId xmlns:p14="http://schemas.microsoft.com/office/powerpoint/2010/main" val="2319165373"/>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430306"/>
            <a:ext cx="8993393" cy="6395420"/>
          </a:xfrm>
        </p:spPr>
        <p:txBody>
          <a:bodyPr/>
          <a:lstStyle/>
          <a:p>
            <a:pPr marL="0" indent="0">
              <a:buNone/>
            </a:pPr>
            <a:r>
              <a:rPr lang="en-US" sz="1600" b="1" dirty="0" smtClean="0"/>
              <a:t>abstract unit</a:t>
            </a:r>
            <a:r>
              <a:rPr lang="en-US" sz="1600" dirty="0" smtClean="0"/>
              <a:t> Routine [Arguments-&gt;(), Result]</a:t>
            </a:r>
          </a:p>
          <a:p>
            <a:pPr marL="0" indent="0">
              <a:buNone/>
            </a:pPr>
            <a:r>
              <a:rPr lang="en-US" sz="1600" dirty="0" smtClean="0"/>
              <a:t>	arguments: like Arguments</a:t>
            </a:r>
          </a:p>
          <a:p>
            <a:pPr marL="0" indent="0">
              <a:buNone/>
            </a:pPr>
            <a:r>
              <a:rPr lang="en-US" sz="1600" dirty="0" smtClean="0"/>
              <a:t>	</a:t>
            </a:r>
            <a:r>
              <a:rPr lang="en-US" sz="1600" b="1" dirty="0" smtClean="0"/>
              <a:t>abstract</a:t>
            </a:r>
            <a:r>
              <a:rPr lang="en-US" sz="1600" dirty="0" smtClean="0"/>
              <a:t> apply (</a:t>
            </a:r>
            <a:r>
              <a:rPr lang="en-US" sz="1600" dirty="0" err="1" smtClean="0"/>
              <a:t>args</a:t>
            </a:r>
            <a:r>
              <a:rPr lang="en-US" sz="1600" dirty="0" smtClean="0"/>
              <a:t>: Arguments) </a:t>
            </a:r>
          </a:p>
          <a:p>
            <a:pPr marL="0" indent="0">
              <a:buNone/>
            </a:pPr>
            <a:r>
              <a:rPr lang="en-US" sz="1600" dirty="0"/>
              <a:t>	</a:t>
            </a:r>
            <a:r>
              <a:rPr lang="en-US" sz="1600" dirty="0" smtClean="0"/>
              <a:t>	// That is a procedure call</a:t>
            </a:r>
          </a:p>
          <a:p>
            <a:pPr marL="0" indent="0">
              <a:buNone/>
            </a:pPr>
            <a:r>
              <a:rPr lang="en-US" sz="1600" dirty="0" smtClean="0"/>
              <a:t>	</a:t>
            </a:r>
            <a:r>
              <a:rPr lang="en-US" sz="1600" b="1" dirty="0" smtClean="0"/>
              <a:t>abstract</a:t>
            </a:r>
            <a:r>
              <a:rPr lang="en-US" sz="1600" dirty="0" smtClean="0"/>
              <a:t> apply (</a:t>
            </a:r>
            <a:r>
              <a:rPr lang="en-US" sz="1600" dirty="0" err="1" smtClean="0"/>
              <a:t>args</a:t>
            </a:r>
            <a:r>
              <a:rPr lang="en-US" sz="1600" dirty="0" smtClean="0"/>
              <a:t>: Arguments): Result</a:t>
            </a:r>
          </a:p>
          <a:p>
            <a:pPr marL="0" indent="0">
              <a:buNone/>
            </a:pPr>
            <a:r>
              <a:rPr lang="en-US" sz="1600" dirty="0"/>
              <a:t>	</a:t>
            </a:r>
            <a:r>
              <a:rPr lang="en-US" sz="1600" dirty="0" smtClean="0"/>
              <a:t>	// That is a function call</a:t>
            </a:r>
          </a:p>
          <a:p>
            <a:pPr marL="0" indent="0">
              <a:buNone/>
            </a:pPr>
            <a:r>
              <a:rPr lang="en-US" sz="1600" b="1" dirty="0" smtClean="0"/>
              <a:t>end</a:t>
            </a:r>
          </a:p>
          <a:p>
            <a:pPr marL="0" indent="0">
              <a:buNone/>
            </a:pPr>
            <a:r>
              <a:rPr lang="en-US" sz="1600" b="1" dirty="0" smtClean="0"/>
              <a:t>unit</a:t>
            </a:r>
            <a:r>
              <a:rPr lang="en-US" sz="1600" dirty="0" smtClean="0"/>
              <a:t> Procedure [Arguments -&gt; ()] </a:t>
            </a:r>
            <a:r>
              <a:rPr lang="en-US" sz="1600" b="1" dirty="0" smtClean="0"/>
              <a:t>extend</a:t>
            </a:r>
            <a:r>
              <a:rPr lang="en-US" sz="1600" dirty="0" smtClean="0"/>
              <a:t> Routine [Arguments, ()]</a:t>
            </a:r>
          </a:p>
          <a:p>
            <a:pPr marL="0" indent="0">
              <a:buNone/>
            </a:pPr>
            <a:r>
              <a:rPr lang="en-US" sz="1600" dirty="0"/>
              <a:t>	</a:t>
            </a:r>
            <a:r>
              <a:rPr lang="en-US" sz="1600" dirty="0" smtClean="0"/>
              <a:t>apply </a:t>
            </a:r>
            <a:r>
              <a:rPr lang="en-US" sz="1600" dirty="0"/>
              <a:t>(</a:t>
            </a:r>
            <a:r>
              <a:rPr lang="en-US" sz="1600" dirty="0" err="1"/>
              <a:t>args</a:t>
            </a:r>
            <a:r>
              <a:rPr lang="en-US" sz="1600" dirty="0"/>
              <a:t>: Arguments) </a:t>
            </a:r>
          </a:p>
          <a:p>
            <a:pPr marL="0" indent="0">
              <a:buNone/>
            </a:pPr>
            <a:r>
              <a:rPr lang="en-US" sz="1600" dirty="0"/>
              <a:t>		// That is a procedure call</a:t>
            </a:r>
          </a:p>
          <a:p>
            <a:pPr marL="0" indent="0">
              <a:buNone/>
            </a:pPr>
            <a:r>
              <a:rPr lang="en-US" sz="1600" dirty="0"/>
              <a:t>	</a:t>
            </a:r>
            <a:r>
              <a:rPr lang="en-US" sz="1600" b="1" dirty="0" smtClean="0"/>
              <a:t>hidden</a:t>
            </a:r>
            <a:r>
              <a:rPr lang="en-US" sz="1600" dirty="0" smtClean="0"/>
              <a:t> apply </a:t>
            </a:r>
            <a:r>
              <a:rPr lang="en-US" sz="1600" dirty="0"/>
              <a:t>(</a:t>
            </a:r>
            <a:r>
              <a:rPr lang="en-US" sz="1600" dirty="0" err="1"/>
              <a:t>args</a:t>
            </a:r>
            <a:r>
              <a:rPr lang="en-US" sz="1600" dirty="0"/>
              <a:t>: Arguments): </a:t>
            </a:r>
            <a:r>
              <a:rPr lang="en-US" sz="1600" dirty="0" smtClean="0"/>
              <a:t>Result </a:t>
            </a:r>
            <a:endParaRPr lang="en-US" sz="1600" dirty="0"/>
          </a:p>
          <a:p>
            <a:pPr marL="0" indent="0">
              <a:buNone/>
            </a:pPr>
            <a:r>
              <a:rPr lang="en-US" sz="1600" dirty="0"/>
              <a:t>		// That is a function call</a:t>
            </a:r>
          </a:p>
          <a:p>
            <a:pPr marL="0" indent="0">
              <a:buNone/>
            </a:pPr>
            <a:r>
              <a:rPr lang="en-US" sz="1600" b="1" dirty="0" smtClean="0"/>
              <a:t>end</a:t>
            </a:r>
          </a:p>
          <a:p>
            <a:pPr marL="0" indent="0">
              <a:buNone/>
            </a:pPr>
            <a:r>
              <a:rPr lang="en-US" sz="1600" b="1" dirty="0"/>
              <a:t>unit</a:t>
            </a:r>
            <a:r>
              <a:rPr lang="en-US" sz="1600" dirty="0"/>
              <a:t> </a:t>
            </a:r>
            <a:r>
              <a:rPr lang="en-US" sz="1600" dirty="0" smtClean="0"/>
              <a:t>Function </a:t>
            </a:r>
            <a:r>
              <a:rPr lang="en-US" sz="1600" dirty="0"/>
              <a:t>[Arguments -&gt; </a:t>
            </a:r>
            <a:r>
              <a:rPr lang="en-US" sz="1600" dirty="0" smtClean="0"/>
              <a:t>(), Result]  </a:t>
            </a:r>
            <a:r>
              <a:rPr lang="en-US" sz="1600" b="1" dirty="0"/>
              <a:t>	extend</a:t>
            </a:r>
            <a:r>
              <a:rPr lang="en-US" sz="1600" dirty="0"/>
              <a:t> Routine [Arguments, </a:t>
            </a:r>
            <a:r>
              <a:rPr lang="en-US" sz="1600" dirty="0" smtClean="0"/>
              <a:t>Result]</a:t>
            </a:r>
            <a:endParaRPr lang="en-US" sz="1600" dirty="0"/>
          </a:p>
          <a:p>
            <a:pPr marL="0" indent="0">
              <a:buNone/>
            </a:pPr>
            <a:r>
              <a:rPr lang="en-US" sz="1600" dirty="0"/>
              <a:t>	</a:t>
            </a:r>
            <a:r>
              <a:rPr lang="en-US" sz="1600" b="1" dirty="0" smtClean="0"/>
              <a:t>hidden</a:t>
            </a:r>
            <a:r>
              <a:rPr lang="en-US" sz="1600" dirty="0" smtClean="0"/>
              <a:t> apply </a:t>
            </a:r>
            <a:r>
              <a:rPr lang="en-US" sz="1600" dirty="0"/>
              <a:t>(</a:t>
            </a:r>
            <a:r>
              <a:rPr lang="en-US" sz="1600" dirty="0" err="1"/>
              <a:t>args</a:t>
            </a:r>
            <a:r>
              <a:rPr lang="en-US" sz="1600" dirty="0"/>
              <a:t>: Arguments) </a:t>
            </a:r>
          </a:p>
          <a:p>
            <a:pPr marL="0" indent="0">
              <a:buNone/>
            </a:pPr>
            <a:r>
              <a:rPr lang="en-US" sz="1600" dirty="0"/>
              <a:t>		// That is a procedure call</a:t>
            </a:r>
          </a:p>
          <a:p>
            <a:pPr marL="0" indent="0">
              <a:buNone/>
            </a:pPr>
            <a:r>
              <a:rPr lang="en-US" sz="1600" dirty="0"/>
              <a:t>	</a:t>
            </a:r>
            <a:r>
              <a:rPr lang="en-US" sz="1600" dirty="0" smtClean="0"/>
              <a:t>apply </a:t>
            </a:r>
            <a:r>
              <a:rPr lang="en-US" sz="1600" dirty="0"/>
              <a:t>(</a:t>
            </a:r>
            <a:r>
              <a:rPr lang="en-US" sz="1600" dirty="0" err="1"/>
              <a:t>args</a:t>
            </a:r>
            <a:r>
              <a:rPr lang="en-US" sz="1600" dirty="0"/>
              <a:t>: Arguments): Result </a:t>
            </a:r>
          </a:p>
          <a:p>
            <a:pPr marL="0" indent="0">
              <a:buNone/>
            </a:pPr>
            <a:r>
              <a:rPr lang="en-US" sz="1600" dirty="0"/>
              <a:t>		// That is a function call</a:t>
            </a:r>
          </a:p>
          <a:p>
            <a:pPr marL="0" indent="0">
              <a:buNone/>
            </a:pPr>
            <a:r>
              <a:rPr lang="en-US" sz="1600" b="1" dirty="0" smtClean="0"/>
              <a:t>end</a:t>
            </a:r>
          </a:p>
        </p:txBody>
      </p:sp>
      <p:sp>
        <p:nvSpPr>
          <p:cNvPr id="3" name="Title 2"/>
          <p:cNvSpPr>
            <a:spLocks noGrp="1"/>
          </p:cNvSpPr>
          <p:nvPr>
            <p:ph type="title"/>
          </p:nvPr>
        </p:nvSpPr>
        <p:spPr/>
        <p:txBody>
          <a:bodyPr/>
          <a:lstStyle/>
          <a:p>
            <a:r>
              <a:rPr lang="en-US" dirty="0" smtClean="0">
                <a:solidFill>
                  <a:schemeClr val="tx1"/>
                </a:solidFill>
              </a:rPr>
              <a:t>Routine types</a:t>
            </a:r>
            <a:endParaRPr lang="en-US" dirty="0">
              <a:solidFill>
                <a:schemeClr val="tx1"/>
              </a:solidFill>
            </a:endParaRPr>
          </a:p>
        </p:txBody>
      </p:sp>
    </p:spTree>
    <p:extLst>
      <p:ext uri="{BB962C8B-B14F-4D97-AF65-F5344CB8AC3E}">
        <p14:creationId xmlns:p14="http://schemas.microsoft.com/office/powerpoint/2010/main" val="227387793"/>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229600" cy="1024467"/>
          </a:xfrm>
        </p:spPr>
        <p:txBody>
          <a:bodyPr/>
          <a:lstStyle/>
          <a:p>
            <a:r>
              <a:rPr lang="ru-RU" dirty="0" err="1"/>
              <a:t>Мультитипы</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428037945"/>
              </p:ext>
            </p:extLst>
          </p:nvPr>
        </p:nvGraphicFramePr>
        <p:xfrm>
          <a:off x="85725" y="914400"/>
          <a:ext cx="8934450" cy="574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621880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1225" y="-152400"/>
            <a:ext cx="4762500" cy="1024467"/>
          </a:xfrm>
        </p:spPr>
        <p:txBody>
          <a:bodyPr>
            <a:normAutofit fontScale="90000"/>
          </a:bodyPr>
          <a:lstStyle/>
          <a:p>
            <a:r>
              <a:rPr lang="ru-RU" dirty="0" err="1" smtClean="0"/>
              <a:t>Мультитипы</a:t>
            </a:r>
            <a:r>
              <a:rPr lang="ru-RU" dirty="0" smtClean="0"/>
              <a:t> (Пример)</a:t>
            </a:r>
            <a:endParaRPr lang="en-US" dirty="0"/>
          </a:p>
        </p:txBody>
      </p:sp>
      <p:sp>
        <p:nvSpPr>
          <p:cNvPr id="3" name="Content Placeholder 2"/>
          <p:cNvSpPr>
            <a:spLocks noGrp="1"/>
          </p:cNvSpPr>
          <p:nvPr>
            <p:ph sz="quarter" idx="1"/>
          </p:nvPr>
        </p:nvSpPr>
        <p:spPr>
          <a:xfrm>
            <a:off x="85725" y="711199"/>
            <a:ext cx="9058275" cy="6007101"/>
          </a:xfrm>
        </p:spPr>
        <p:txBody>
          <a:bodyPr>
            <a:normAutofit fontScale="92500" lnSpcReduction="10000"/>
          </a:bodyPr>
          <a:lstStyle/>
          <a:p>
            <a:pPr>
              <a:buFont typeface="Wingdings" panose="05000000000000000000" pitchFamily="2" charset="2"/>
              <a:buChar char="Ø"/>
            </a:pPr>
            <a:r>
              <a:rPr lang="en-US" dirty="0"/>
              <a:t>number</a:t>
            </a:r>
            <a:r>
              <a:rPr lang="ru-RU" dirty="0"/>
              <a:t>: </a:t>
            </a:r>
            <a:r>
              <a:rPr lang="en-US" dirty="0"/>
              <a:t>Integer</a:t>
            </a:r>
            <a:r>
              <a:rPr lang="ru-RU" dirty="0"/>
              <a:t> | </a:t>
            </a:r>
            <a:r>
              <a:rPr lang="en-US" dirty="0"/>
              <a:t>Real</a:t>
            </a:r>
            <a:r>
              <a:rPr lang="ru-RU" dirty="0"/>
              <a:t> | </a:t>
            </a:r>
            <a:r>
              <a:rPr lang="en-US" dirty="0"/>
              <a:t>Double</a:t>
            </a:r>
            <a:r>
              <a:rPr lang="ru-RU" dirty="0"/>
              <a:t> </a:t>
            </a:r>
            <a:r>
              <a:rPr lang="en-US" dirty="0"/>
              <a:t>/*</a:t>
            </a:r>
            <a:r>
              <a:rPr lang="ru-RU" dirty="0"/>
              <a:t>Таким образом, атрибуту </a:t>
            </a:r>
            <a:r>
              <a:rPr lang="en-US" dirty="0"/>
              <a:t>number</a:t>
            </a:r>
            <a:r>
              <a:rPr lang="ru-RU" dirty="0"/>
              <a:t> можно присваивать сущности типов </a:t>
            </a:r>
            <a:r>
              <a:rPr lang="en-US" dirty="0"/>
              <a:t>Integer</a:t>
            </a:r>
            <a:r>
              <a:rPr lang="ru-RU" dirty="0"/>
              <a:t>, </a:t>
            </a:r>
            <a:r>
              <a:rPr lang="en-US" dirty="0"/>
              <a:t>Real</a:t>
            </a:r>
            <a:r>
              <a:rPr lang="ru-RU" dirty="0"/>
              <a:t>, </a:t>
            </a:r>
            <a:r>
              <a:rPr lang="en-US" dirty="0"/>
              <a:t>Double</a:t>
            </a:r>
            <a:r>
              <a:rPr lang="ru-RU" dirty="0"/>
              <a:t> или их наследников. Соответственно, можно обращаться к тем свойствам </a:t>
            </a:r>
            <a:r>
              <a:rPr lang="ru-RU" dirty="0" err="1"/>
              <a:t>мультитипа</a:t>
            </a:r>
            <a:r>
              <a:rPr lang="ru-RU" dirty="0"/>
              <a:t>, которые присутствуют во всех трех типах.</a:t>
            </a:r>
            <a:r>
              <a:rPr lang="en-US" dirty="0"/>
              <a:t>*/</a:t>
            </a:r>
            <a:endParaRPr lang="ru-RU" dirty="0"/>
          </a:p>
          <a:p>
            <a:pPr>
              <a:buFont typeface="Wingdings" panose="05000000000000000000" pitchFamily="2" charset="2"/>
              <a:buChar char="Ø"/>
            </a:pPr>
            <a:r>
              <a:rPr lang="en-US" dirty="0"/>
              <a:t>number</a:t>
            </a:r>
            <a:r>
              <a:rPr lang="ru-RU" dirty="0"/>
              <a:t> := </a:t>
            </a:r>
            <a:r>
              <a:rPr lang="en-US" dirty="0"/>
              <a:t>number</a:t>
            </a:r>
            <a:r>
              <a:rPr lang="ru-RU" dirty="0"/>
              <a:t>1 + </a:t>
            </a:r>
            <a:r>
              <a:rPr lang="en-US" dirty="0"/>
              <a:t>number</a:t>
            </a:r>
            <a:r>
              <a:rPr lang="ru-RU" dirty="0"/>
              <a:t>2</a:t>
            </a:r>
            <a:endParaRPr lang="en-US" dirty="0"/>
          </a:p>
          <a:p>
            <a:pPr>
              <a:buFont typeface="Wingdings" panose="05000000000000000000" pitchFamily="2" charset="2"/>
              <a:buChar char="Ø"/>
            </a:pPr>
            <a:r>
              <a:rPr lang="en-US" dirty="0" smtClean="0"/>
              <a:t>/*</a:t>
            </a:r>
            <a:r>
              <a:rPr lang="ru-RU" dirty="0" smtClean="0"/>
              <a:t>Т.е. свойство </a:t>
            </a:r>
            <a:r>
              <a:rPr lang="ru-RU" dirty="0"/>
              <a:t>сложения, которое обозначается инфиксной операцией +, должно присутствовать в типах </a:t>
            </a:r>
            <a:r>
              <a:rPr lang="en-US" dirty="0"/>
              <a:t>Integer</a:t>
            </a:r>
            <a:r>
              <a:rPr lang="ru-RU" dirty="0"/>
              <a:t>, </a:t>
            </a:r>
            <a:r>
              <a:rPr lang="en-US" dirty="0"/>
              <a:t>Real</a:t>
            </a:r>
            <a:r>
              <a:rPr lang="ru-RU" dirty="0"/>
              <a:t> и </a:t>
            </a:r>
            <a:r>
              <a:rPr lang="en-US" dirty="0"/>
              <a:t>Double</a:t>
            </a:r>
            <a:r>
              <a:rPr lang="ru-RU" dirty="0"/>
              <a:t>. Кроме того, вызов вида </a:t>
            </a:r>
            <a:r>
              <a:rPr lang="en-US" dirty="0"/>
              <a:t>number</a:t>
            </a:r>
            <a:r>
              <a:rPr lang="ru-RU" dirty="0"/>
              <a:t>.+(</a:t>
            </a:r>
            <a:r>
              <a:rPr lang="en-US" dirty="0"/>
              <a:t>number</a:t>
            </a:r>
            <a:r>
              <a:rPr lang="ru-RU" dirty="0"/>
              <a:t>) должен быть правильным для всех видов сочетаний </a:t>
            </a:r>
            <a:r>
              <a:rPr lang="en-US" dirty="0"/>
              <a:t>Integer</a:t>
            </a:r>
            <a:r>
              <a:rPr lang="ru-RU" dirty="0"/>
              <a:t>.+(</a:t>
            </a:r>
            <a:r>
              <a:rPr lang="en-US" dirty="0"/>
              <a:t>Integer</a:t>
            </a:r>
            <a:r>
              <a:rPr lang="ru-RU" dirty="0"/>
              <a:t>), </a:t>
            </a:r>
            <a:r>
              <a:rPr lang="en-US" dirty="0"/>
              <a:t>Real</a:t>
            </a:r>
            <a:r>
              <a:rPr lang="ru-RU" dirty="0"/>
              <a:t>.+(</a:t>
            </a:r>
            <a:r>
              <a:rPr lang="en-US" dirty="0"/>
              <a:t>Real</a:t>
            </a:r>
            <a:r>
              <a:rPr lang="ru-RU" dirty="0"/>
              <a:t>) и </a:t>
            </a:r>
            <a:r>
              <a:rPr lang="en-US" dirty="0"/>
              <a:t>Double</a:t>
            </a:r>
            <a:r>
              <a:rPr lang="ru-RU" dirty="0"/>
              <a:t>.+(</a:t>
            </a:r>
            <a:r>
              <a:rPr lang="en-US" dirty="0"/>
              <a:t>Double</a:t>
            </a:r>
            <a:r>
              <a:rPr lang="ru-RU" dirty="0" smtClean="0"/>
              <a:t>).</a:t>
            </a:r>
            <a:r>
              <a:rPr lang="en-US" dirty="0" smtClean="0"/>
              <a:t>*/</a:t>
            </a:r>
            <a:endParaRPr lang="ru-RU" dirty="0"/>
          </a:p>
          <a:p>
            <a:pPr marL="0" indent="0">
              <a:buNone/>
            </a:pPr>
            <a:endParaRPr lang="en-US" dirty="0"/>
          </a:p>
        </p:txBody>
      </p:sp>
    </p:spTree>
    <p:extLst>
      <p:ext uri="{BB962C8B-B14F-4D97-AF65-F5344CB8AC3E}">
        <p14:creationId xmlns:p14="http://schemas.microsoft.com/office/powerpoint/2010/main" val="191615385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564" y="127000"/>
            <a:ext cx="8524875" cy="1244600"/>
          </a:xfrm>
        </p:spPr>
        <p:txBody>
          <a:bodyPr>
            <a:normAutofit fontScale="90000"/>
          </a:bodyPr>
          <a:lstStyle/>
          <a:p>
            <a:r>
              <a:rPr lang="ru-RU" dirty="0"/>
              <a:t>Неинициализированные переменные и нулевые указатели</a:t>
            </a:r>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774806455"/>
              </p:ext>
            </p:extLst>
          </p:nvPr>
        </p:nvGraphicFramePr>
        <p:xfrm>
          <a:off x="109538" y="1206500"/>
          <a:ext cx="8924924" cy="551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38632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7000"/>
            <a:ext cx="9144000" cy="1244600"/>
          </a:xfrm>
        </p:spPr>
        <p:txBody>
          <a:bodyPr>
            <a:normAutofit fontScale="90000"/>
          </a:bodyPr>
          <a:lstStyle/>
          <a:p>
            <a:r>
              <a:rPr lang="ru-RU" dirty="0"/>
              <a:t>Неинициализированные переменные и нулевые </a:t>
            </a:r>
            <a:r>
              <a:rPr lang="ru-RU" dirty="0" smtClean="0"/>
              <a:t>указатели</a:t>
            </a:r>
            <a:r>
              <a:rPr lang="en-US" dirty="0" smtClean="0"/>
              <a:t> (</a:t>
            </a:r>
            <a:r>
              <a:rPr lang="ru-RU" dirty="0" smtClean="0"/>
              <a:t>Пример</a:t>
            </a:r>
            <a:r>
              <a:rPr lang="en-US" dirty="0" smtClean="0"/>
              <a:t>)</a:t>
            </a:r>
            <a:endParaRPr lang="en-US" dirty="0"/>
          </a:p>
        </p:txBody>
      </p:sp>
      <p:sp>
        <p:nvSpPr>
          <p:cNvPr id="3" name="Content Placeholder 2"/>
          <p:cNvSpPr>
            <a:spLocks noGrp="1"/>
          </p:cNvSpPr>
          <p:nvPr>
            <p:ph sz="quarter" idx="1"/>
          </p:nvPr>
        </p:nvSpPr>
        <p:spPr>
          <a:xfrm>
            <a:off x="0" y="1206499"/>
            <a:ext cx="9010650" cy="5651500"/>
          </a:xfrm>
        </p:spPr>
        <p:txBody>
          <a:bodyPr/>
          <a:lstStyle/>
          <a:p>
            <a:pPr marL="0" indent="0">
              <a:buNone/>
            </a:pPr>
            <a:r>
              <a:rPr lang="en-US" sz="2400" dirty="0" err="1" smtClean="0"/>
              <a:t>attr</a:t>
            </a:r>
            <a:r>
              <a:rPr lang="ru-RU" sz="2400" dirty="0" smtClean="0"/>
              <a:t>1</a:t>
            </a:r>
            <a:r>
              <a:rPr lang="en-US" sz="2400" dirty="0" smtClean="0"/>
              <a:t> </a:t>
            </a:r>
            <a:r>
              <a:rPr lang="en-US" sz="2400" b="1" dirty="0"/>
              <a:t>is</a:t>
            </a:r>
            <a:r>
              <a:rPr lang="ru-RU" sz="2400" dirty="0"/>
              <a:t> </a:t>
            </a:r>
            <a:r>
              <a:rPr lang="ru-RU" sz="2400" dirty="0" smtClean="0"/>
              <a:t>5</a:t>
            </a:r>
            <a:r>
              <a:rPr lang="en-US" sz="2400" dirty="0" smtClean="0"/>
              <a:t> // </a:t>
            </a:r>
            <a:r>
              <a:rPr lang="ru-RU" sz="2400" dirty="0" smtClean="0"/>
              <a:t>Явная инициализация и неявная типизация</a:t>
            </a:r>
            <a:endParaRPr lang="en-US" sz="2400" dirty="0"/>
          </a:p>
          <a:p>
            <a:pPr marL="0" indent="0">
              <a:buNone/>
            </a:pPr>
            <a:r>
              <a:rPr lang="en-US" sz="2400" dirty="0" err="1" smtClean="0"/>
              <a:t>attr</a:t>
            </a:r>
            <a:r>
              <a:rPr lang="ru-RU" sz="2400" dirty="0"/>
              <a:t>2: </a:t>
            </a:r>
            <a:r>
              <a:rPr lang="en-US" sz="2400" dirty="0" smtClean="0"/>
              <a:t>Integer</a:t>
            </a:r>
            <a:r>
              <a:rPr lang="ru-RU" sz="2400" dirty="0" smtClean="0"/>
              <a:t> </a:t>
            </a:r>
            <a:r>
              <a:rPr lang="en-US" sz="2400" dirty="0" smtClean="0"/>
              <a:t>// </a:t>
            </a:r>
            <a:r>
              <a:rPr lang="ru-RU" sz="2400" dirty="0" smtClean="0"/>
              <a:t>Явная типизация и неявная инициализация</a:t>
            </a:r>
            <a:endParaRPr lang="en-US" sz="2400" dirty="0"/>
          </a:p>
          <a:p>
            <a:pPr marL="0" indent="0">
              <a:buNone/>
            </a:pPr>
            <a:r>
              <a:rPr lang="en-US" sz="2400" dirty="0" err="1" smtClean="0"/>
              <a:t>attr</a:t>
            </a:r>
            <a:r>
              <a:rPr lang="ru-RU" sz="2400" dirty="0"/>
              <a:t>3: </a:t>
            </a:r>
            <a:r>
              <a:rPr lang="ru-RU" sz="2400" b="1" dirty="0"/>
              <a:t>?</a:t>
            </a:r>
            <a:r>
              <a:rPr lang="en-US" sz="2400" dirty="0" smtClean="0"/>
              <a:t>Integer</a:t>
            </a:r>
            <a:r>
              <a:rPr lang="ru-RU" sz="2400" dirty="0" smtClean="0"/>
              <a:t> </a:t>
            </a:r>
            <a:r>
              <a:rPr lang="en-US" sz="2400" dirty="0" smtClean="0"/>
              <a:t>/</a:t>
            </a:r>
            <a:r>
              <a:rPr lang="ru-RU" sz="2400" dirty="0" smtClean="0"/>
              <a:t>* </a:t>
            </a:r>
            <a:r>
              <a:rPr lang="ru-RU" sz="2400" dirty="0"/>
              <a:t>Явная </a:t>
            </a:r>
            <a:r>
              <a:rPr lang="ru-RU" sz="2400" dirty="0" smtClean="0"/>
              <a:t>типизация и </a:t>
            </a:r>
            <a:r>
              <a:rPr lang="ru-RU" sz="2400" i="1" dirty="0" smtClean="0"/>
              <a:t>отсутствие значения</a:t>
            </a:r>
            <a:r>
              <a:rPr lang="ru-RU" sz="2400" dirty="0" smtClean="0"/>
              <a:t>.*</a:t>
            </a:r>
            <a:r>
              <a:rPr lang="en-US" sz="2400" dirty="0" smtClean="0"/>
              <a:t>/</a:t>
            </a:r>
            <a:endParaRPr lang="ru-RU" sz="2400" dirty="0" smtClean="0"/>
          </a:p>
          <a:p>
            <a:pPr marL="0" indent="0">
              <a:buNone/>
            </a:pPr>
            <a:r>
              <a:rPr lang="en-US" sz="2400" dirty="0" smtClean="0"/>
              <a:t>attr1 := attr2; attr2 := attr1; attr3 := attr2 // </a:t>
            </a:r>
            <a:r>
              <a:rPr lang="ru-RU" sz="2400" dirty="0" smtClean="0"/>
              <a:t>Все валидно!</a:t>
            </a:r>
          </a:p>
          <a:p>
            <a:pPr marL="0" indent="0">
              <a:buNone/>
            </a:pPr>
            <a:r>
              <a:rPr lang="en-US" sz="2400" dirty="0" smtClean="0"/>
              <a:t>attr1 := attr3; attr2 := attr3 // </a:t>
            </a:r>
            <a:r>
              <a:rPr lang="ru-RU" sz="2400" dirty="0" smtClean="0"/>
              <a:t>Ошибка компиляции</a:t>
            </a:r>
            <a:endParaRPr lang="en-US" sz="2400" dirty="0"/>
          </a:p>
          <a:p>
            <a:pPr marL="0" indent="0">
              <a:buNone/>
            </a:pPr>
            <a:r>
              <a:rPr lang="en-US" b="1" dirty="0" smtClean="0"/>
              <a:t>if</a:t>
            </a:r>
            <a:r>
              <a:rPr lang="en-US" dirty="0" smtClean="0"/>
              <a:t> </a:t>
            </a:r>
            <a:r>
              <a:rPr lang="en-US" dirty="0"/>
              <a:t>attr3 </a:t>
            </a:r>
            <a:r>
              <a:rPr lang="en-US" b="1" dirty="0" err="1" smtClean="0"/>
              <a:t>typeof</a:t>
            </a:r>
            <a:r>
              <a:rPr lang="en-US" dirty="0" smtClean="0"/>
              <a:t> </a:t>
            </a:r>
            <a:r>
              <a:rPr lang="en-US" dirty="0"/>
              <a:t>Integer </a:t>
            </a:r>
            <a:r>
              <a:rPr lang="en-US" b="1" dirty="0" smtClean="0"/>
              <a:t>then</a:t>
            </a:r>
            <a:r>
              <a:rPr lang="ru-RU" b="1" dirty="0" smtClean="0"/>
              <a:t> </a:t>
            </a:r>
            <a:r>
              <a:rPr lang="en-US" dirty="0" smtClean="0"/>
              <a:t>// </a:t>
            </a:r>
            <a:r>
              <a:rPr lang="ru-RU" dirty="0" smtClean="0"/>
              <a:t>Внутри </a:t>
            </a:r>
            <a:r>
              <a:rPr lang="en-US" dirty="0" smtClean="0"/>
              <a:t>- </a:t>
            </a:r>
            <a:r>
              <a:rPr lang="ru-RU" dirty="0" smtClean="0"/>
              <a:t>тип </a:t>
            </a:r>
            <a:r>
              <a:rPr lang="en-US" dirty="0" smtClean="0"/>
              <a:t>attr3 Integer!</a:t>
            </a:r>
            <a:r>
              <a:rPr lang="en-US" dirty="0"/>
              <a:t/>
            </a:r>
            <a:br>
              <a:rPr lang="en-US" dirty="0"/>
            </a:br>
            <a:r>
              <a:rPr lang="en-US" dirty="0"/>
              <a:t>    attr3 := attr3 + 5</a:t>
            </a:r>
            <a:br>
              <a:rPr lang="en-US" dirty="0"/>
            </a:br>
            <a:r>
              <a:rPr lang="en-US" dirty="0"/>
              <a:t>    attr1 := </a:t>
            </a:r>
            <a:r>
              <a:rPr lang="en-US" dirty="0" smtClean="0"/>
              <a:t>attr3</a:t>
            </a:r>
            <a:r>
              <a:rPr lang="en-US" dirty="0"/>
              <a:t/>
            </a:r>
            <a:br>
              <a:rPr lang="en-US" dirty="0"/>
            </a:br>
            <a:r>
              <a:rPr lang="en-US" b="1" dirty="0"/>
              <a:t>end</a:t>
            </a:r>
            <a:endParaRPr lang="en-US" dirty="0"/>
          </a:p>
          <a:p>
            <a:pPr marL="0" indent="0">
              <a:buNone/>
            </a:pPr>
            <a:r>
              <a:rPr lang="ru-RU" b="1" dirty="0" smtClean="0"/>
              <a:t>?</a:t>
            </a:r>
            <a:r>
              <a:rPr lang="en-US" dirty="0" err="1"/>
              <a:t>attr</a:t>
            </a:r>
            <a:r>
              <a:rPr lang="ru-RU" dirty="0" smtClean="0"/>
              <a:t>3</a:t>
            </a:r>
            <a:r>
              <a:rPr lang="en-US" dirty="0" smtClean="0"/>
              <a:t> // </a:t>
            </a:r>
            <a:r>
              <a:rPr lang="ru-RU" dirty="0" smtClean="0"/>
              <a:t>Потеря значения</a:t>
            </a:r>
            <a:r>
              <a:rPr lang="en-US" dirty="0" smtClean="0"/>
              <a:t> </a:t>
            </a:r>
            <a:r>
              <a:rPr lang="ru-RU" dirty="0" smtClean="0"/>
              <a:t>и смена типа!</a:t>
            </a:r>
            <a:endParaRPr lang="en-US" dirty="0"/>
          </a:p>
        </p:txBody>
      </p:sp>
    </p:spTree>
    <p:extLst>
      <p:ext uri="{BB962C8B-B14F-4D97-AF65-F5344CB8AC3E}">
        <p14:creationId xmlns:p14="http://schemas.microsoft.com/office/powerpoint/2010/main" val="4239787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Approach </a:t>
            </a:r>
            <a:r>
              <a:rPr lang="en-US" sz="3400" b="1" dirty="0">
                <a:solidFill>
                  <a:srgbClr val="CC6600"/>
                </a:solidFill>
                <a:latin typeface="Comic Sans MS" pitchFamily="66" charset="0"/>
              </a:rPr>
              <a:t>to inheritance, feature call </a:t>
            </a:r>
            <a:r>
              <a:rPr lang="en-US" sz="3400" b="1" dirty="0" smtClean="0">
                <a:solidFill>
                  <a:srgbClr val="CC6600"/>
                </a:solidFill>
                <a:latin typeface="Comic Sans MS" pitchFamily="66" charset="0"/>
              </a:rPr>
              <a:t>validity-2</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a:bodyPr>
          <a:lstStyle/>
          <a:p>
            <a:r>
              <a:rPr lang="en-US" sz="1600" dirty="0" smtClean="0">
                <a:latin typeface="Arial" pitchFamily="34" charset="0"/>
                <a:cs typeface="Arial" pitchFamily="34" charset="0"/>
              </a:rPr>
              <a:t>High-level approach:</a:t>
            </a:r>
            <a:r>
              <a:rPr lang="ru-RU" sz="1600" dirty="0" smtClean="0">
                <a:latin typeface="Arial" pitchFamily="34" charset="0"/>
                <a:cs typeface="Arial" pitchFamily="34" charset="0"/>
              </a:rPr>
              <a:t> </a:t>
            </a:r>
            <a:r>
              <a:rPr lang="en-US" sz="1600" dirty="0" smtClean="0">
                <a:latin typeface="Arial" pitchFamily="34" charset="0"/>
                <a:cs typeface="Arial" pitchFamily="34" charset="0"/>
              </a:rPr>
              <a:t>multiple</a:t>
            </a:r>
            <a:r>
              <a:rPr lang="en-US" sz="1600" dirty="0" smtClean="0">
                <a:latin typeface="Arial" pitchFamily="34" charset="0"/>
                <a:cs typeface="Arial" pitchFamily="34" charset="0"/>
              </a:rPr>
              <a:t> inheritance with overloading and conflicting feature versions while checking feature call validity per call.</a:t>
            </a:r>
          </a:p>
          <a:p>
            <a:r>
              <a:rPr lang="en-US" sz="1600" dirty="0" smtClean="0">
                <a:latin typeface="Arial" pitchFamily="34" charset="0"/>
                <a:cs typeface="Arial" pitchFamily="34" charset="0"/>
              </a:rPr>
              <a:t>Mandatory validity check for the inheritance graph</a:t>
            </a:r>
            <a:r>
              <a:rPr lang="ru-RU" sz="1600" dirty="0" smtClean="0">
                <a:latin typeface="Arial" pitchFamily="34" charset="0"/>
                <a:cs typeface="Arial" pitchFamily="34" charset="0"/>
              </a:rPr>
              <a:t> :</a:t>
            </a:r>
            <a:endParaRPr lang="ru-RU" sz="1600" dirty="0">
              <a:latin typeface="Arial" pitchFamily="34" charset="0"/>
              <a:cs typeface="Arial" pitchFamily="34" charset="0"/>
            </a:endParaRPr>
          </a:p>
          <a:p>
            <a:pPr lvl="1"/>
            <a:r>
              <a:rPr lang="en-US" sz="1600" dirty="0" smtClean="0">
                <a:latin typeface="Arial" pitchFamily="34" charset="0"/>
                <a:cs typeface="Arial" pitchFamily="34" charset="0"/>
              </a:rPr>
              <a:t>No </a:t>
            </a:r>
            <a:r>
              <a:rPr lang="en-US" sz="1600" dirty="0" smtClean="0">
                <a:latin typeface="Arial" pitchFamily="34" charset="0"/>
                <a:cs typeface="Arial" pitchFamily="34" charset="0"/>
              </a:rPr>
              <a:t>cycles</a:t>
            </a:r>
            <a:r>
              <a:rPr lang="en-US" sz="1600" dirty="0" smtClean="0">
                <a:latin typeface="Arial" pitchFamily="34" charset="0"/>
                <a:cs typeface="Arial" pitchFamily="34" charset="0"/>
              </a:rPr>
              <a:t> in inheritance graph</a:t>
            </a:r>
            <a:endParaRPr lang="ru-RU" sz="1600" dirty="0">
              <a:latin typeface="Arial" pitchFamily="34" charset="0"/>
              <a:cs typeface="Arial" pitchFamily="34" charset="0"/>
            </a:endParaRPr>
          </a:p>
          <a:p>
            <a:pPr lvl="1"/>
            <a:r>
              <a:rPr lang="en-US" sz="1600" dirty="0" smtClean="0">
                <a:latin typeface="Arial" pitchFamily="34" charset="0"/>
                <a:cs typeface="Arial" pitchFamily="34" charset="0"/>
              </a:rPr>
              <a:t>All polymorphic conflicts resolved</a:t>
            </a:r>
          </a:p>
        </p:txBody>
      </p:sp>
      <p:sp>
        <p:nvSpPr>
          <p:cNvPr id="4" name="Объект 3"/>
          <p:cNvSpPr>
            <a:spLocks noGrp="1"/>
          </p:cNvSpPr>
          <p:nvPr>
            <p:ph sz="quarter" idx="2"/>
          </p:nvPr>
        </p:nvSpPr>
        <p:spPr>
          <a:xfrm>
            <a:off x="3733800" y="609600"/>
            <a:ext cx="4953000" cy="5277757"/>
          </a:xfrm>
        </p:spPr>
        <p:txBody>
          <a:bodyPr>
            <a:normAutofit/>
          </a:bodyPr>
          <a:lstStyle/>
          <a:p>
            <a:pPr marL="0" indent="0">
              <a:buNone/>
            </a:pPr>
            <a:r>
              <a:rPr lang="en-US" sz="1600" dirty="0" smtClean="0">
                <a:solidFill>
                  <a:srgbClr val="0000FF"/>
                </a:solidFill>
                <a:latin typeface="Lucida Console" pitchFamily="49" charset="0"/>
              </a:rPr>
              <a:t>// Example ///</a:t>
            </a:r>
          </a:p>
          <a:p>
            <a:pPr marL="0" indent="0">
              <a:buNone/>
            </a:pPr>
            <a:r>
              <a:rPr lang="en-US" sz="1600" dirty="0" smtClean="0">
                <a:solidFill>
                  <a:srgbClr val="0000FF"/>
                </a:solidFill>
                <a:latin typeface="Lucida Console" pitchFamily="49" charset="0"/>
              </a:rPr>
              <a:t>unit A</a:t>
            </a:r>
          </a:p>
          <a:p>
            <a:pPr marL="0" indent="0">
              <a:buNone/>
            </a:pPr>
            <a:r>
              <a:rPr lang="en-US" sz="1600" dirty="0" smtClean="0">
                <a:solidFill>
                  <a:srgbClr val="0000FF"/>
                </a:solidFill>
                <a:latin typeface="Lucida Console" pitchFamily="49" charset="0"/>
              </a:rPr>
              <a:t>	foo is end</a:t>
            </a:r>
          </a:p>
          <a:p>
            <a:pPr marL="0" indent="0">
              <a:buNone/>
            </a:pPr>
            <a:r>
              <a:rPr lang="en-US" sz="1600" dirty="0" smtClean="0">
                <a:solidFill>
                  <a:srgbClr val="0000FF"/>
                </a:solidFill>
                <a:latin typeface="Lucida Console" pitchFamily="49" charset="0"/>
              </a:rPr>
              <a:t>end</a:t>
            </a:r>
            <a:endParaRPr lang="ru-RU"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unit B extend A</a:t>
            </a:r>
          </a:p>
          <a:p>
            <a:pPr marL="0" indent="0">
              <a:buNone/>
            </a:pPr>
            <a:r>
              <a:rPr lang="en-US" sz="1600" dirty="0" smtClean="0">
                <a:solidFill>
                  <a:srgbClr val="0000FF"/>
                </a:solidFill>
                <a:latin typeface="Lucida Console" pitchFamily="49" charset="0"/>
              </a:rPr>
              <a:t>end</a:t>
            </a:r>
          </a:p>
          <a:p>
            <a:pPr marL="0" indent="0">
              <a:buNone/>
            </a:pP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WIP!!!!</a:t>
            </a:r>
          </a:p>
        </p:txBody>
      </p:sp>
      <p:sp>
        <p:nvSpPr>
          <p:cNvPr id="18" name="TextBox 17"/>
          <p:cNvSpPr txBox="1">
            <a:spLocks noChangeArrowheads="1"/>
          </p:cNvSpPr>
          <p:nvPr/>
        </p:nvSpPr>
        <p:spPr bwMode="auto">
          <a:xfrm>
            <a:off x="7984842" y="5519057"/>
            <a:ext cx="1007666" cy="368300"/>
          </a:xfrm>
          <a:prstGeom prst="rect">
            <a:avLst/>
          </a:prstGeom>
          <a:noFill/>
          <a:ln w="9525">
            <a:noFill/>
            <a:miter lim="800000"/>
            <a:headEnd/>
            <a:tailEnd/>
          </a:ln>
        </p:spPr>
        <p:txBody>
          <a:bodyPr wrap="square">
            <a:spAutoFit/>
          </a:bodyPr>
          <a:lstStyle/>
          <a:p>
            <a:pPr algn="ctr"/>
            <a:r>
              <a:rPr lang="ru-RU" b="1" dirty="0">
                <a:solidFill>
                  <a:srgbClr val="FF9900"/>
                </a:solidFill>
                <a:latin typeface="Comic Sans MS" pitchFamily="66" charset="0"/>
              </a:rPr>
              <a:t>8</a:t>
            </a:r>
          </a:p>
        </p:txBody>
      </p:sp>
    </p:spTree>
    <p:extLst>
      <p:ext uri="{BB962C8B-B14F-4D97-AF65-F5344CB8AC3E}">
        <p14:creationId xmlns:p14="http://schemas.microsoft.com/office/powerpoint/2010/main" val="3617697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26563</TotalTime>
  <Words>6479</Words>
  <Application>Microsoft Office PowerPoint</Application>
  <PresentationFormat>Экран (4:3)</PresentationFormat>
  <Paragraphs>1044</Paragraphs>
  <Slides>87</Slides>
  <Notes>7</Notes>
  <HiddenSlides>0</HiddenSlides>
  <MMClips>0</MMClips>
  <ScaleCrop>false</ScaleCrop>
  <HeadingPairs>
    <vt:vector size="4" baseType="variant">
      <vt:variant>
        <vt:lpstr>Тема</vt:lpstr>
      </vt:variant>
      <vt:variant>
        <vt:i4>1</vt:i4>
      </vt:variant>
      <vt:variant>
        <vt:lpstr>Заголовки слайдов</vt:lpstr>
      </vt:variant>
      <vt:variant>
        <vt:i4>87</vt:i4>
      </vt:variant>
    </vt:vector>
  </HeadingPairs>
  <TitlesOfParts>
    <vt:vector size="88" baseType="lpstr">
      <vt:lpstr>Тема Office</vt:lpstr>
      <vt:lpstr>Презентация PowerPoint</vt:lpstr>
      <vt:lpstr>Agenda</vt:lpstr>
      <vt:lpstr>Introduction</vt:lpstr>
      <vt:lpstr>Презентация PowerPoint</vt:lpstr>
      <vt:lpstr>Презентация PowerPoint</vt:lpstr>
      <vt:lpstr>Презентация PowerPoint</vt:lpstr>
      <vt:lpstr>Презентация PowerPoint</vt:lpstr>
      <vt:lpstr>Approach to inheritance, feature call validity-1</vt:lpstr>
      <vt:lpstr>Approach to inheritance, feature call validity-2</vt:lpstr>
      <vt:lpstr>Презентация PowerPoint</vt:lpstr>
      <vt:lpstr>Мультитипы: пример</vt:lpstr>
      <vt:lpstr>Презентация PowerPoint</vt:lpstr>
      <vt:lpstr>Неинициализированные переменные и нулевые указатели</vt:lpstr>
      <vt:lpstr>Summary</vt:lpstr>
      <vt:lpstr>Conformance</vt:lpstr>
      <vt:lpstr>Презентация PowerPoint</vt:lpstr>
      <vt:lpstr>SLang: key concepts and advanced capabilities</vt:lpstr>
      <vt:lpstr>Program structure and components (II)</vt:lpstr>
      <vt:lpstr>Program structure and components (III)</vt:lpstr>
      <vt:lpstr>Program components (IV-1)</vt:lpstr>
      <vt:lpstr>Program components (IV-2): constructors</vt:lpstr>
      <vt:lpstr>Program components (IV-3): constructors</vt:lpstr>
      <vt:lpstr>Program components (VI): entry point</vt:lpstr>
      <vt:lpstr>Units: relations between them (II) </vt:lpstr>
      <vt:lpstr>Relations between units: name clashes and overloading (I)</vt:lpstr>
      <vt:lpstr>Relations between units: name clashes and overloading (II)</vt:lpstr>
      <vt:lpstr>Relations between units: name clashes and overloading (III)</vt:lpstr>
      <vt:lpstr>Relations between units: name clashes and overloading (IV-1): identical signatures</vt:lpstr>
      <vt:lpstr>Relations between units: name clashes and overloading (IV-2): identical signatures</vt:lpstr>
      <vt:lpstr>Relations between units: name clashes and overloading (V): general scheme</vt:lpstr>
      <vt:lpstr>Relations between units: name clashes and overloading (VI): cat calls</vt:lpstr>
      <vt:lpstr>Relations between units: name clashes and overloading (VII): select case</vt:lpstr>
      <vt:lpstr>Relations between units: name clashes and overloading: power of overriding (I)</vt:lpstr>
      <vt:lpstr>Relations between units: name clashes and overloading: power of overriding (II)</vt:lpstr>
      <vt:lpstr>Relations between units: name clashes and overloading: power of overriding (III)</vt:lpstr>
      <vt:lpstr>Relations between units: name clashes and overloading: power of overriding (IV)</vt:lpstr>
      <vt:lpstr>Abstract units</vt:lpstr>
      <vt:lpstr>Accessibility (III)</vt:lpstr>
      <vt:lpstr>Accessibility (IV)</vt:lpstr>
      <vt:lpstr>Accessibility (V)</vt:lpstr>
      <vt:lpstr>Generics</vt:lpstr>
      <vt:lpstr>Generics – factorial example</vt:lpstr>
      <vt:lpstr>Generics – factorial example</vt:lpstr>
      <vt:lpstr>Typification and multi-types</vt:lpstr>
      <vt:lpstr>Typification and multi-types</vt:lpstr>
      <vt:lpstr>Typification and multi-types</vt:lpstr>
      <vt:lpstr>Creation of objects</vt:lpstr>
      <vt:lpstr>Creation of objects: assignment</vt:lpstr>
      <vt:lpstr>Creation of objects, ‘constructors’</vt:lpstr>
      <vt:lpstr>‘?’ and ‘is’ instead of NULL and type casts</vt:lpstr>
      <vt:lpstr>‘?’ and ‘is’ instead of NULL and type casts</vt:lpstr>
      <vt:lpstr>? and typeof instead of NULL and type casts</vt:lpstr>
      <vt:lpstr>? and typeof check instead of NULL and type casts</vt:lpstr>
      <vt:lpstr>? and typeof instead of NULL and type casts</vt:lpstr>
      <vt:lpstr>‘?’ and ‘is’ instead of NULL and type casts</vt:lpstr>
      <vt:lpstr>2 kinds of unit attributes.</vt:lpstr>
      <vt:lpstr>2 kinds of unit attributes. Example.</vt:lpstr>
      <vt:lpstr>Assertions (I)</vt:lpstr>
      <vt:lpstr>Assertions (II)</vt:lpstr>
      <vt:lpstr>Assertions (III): inheritance</vt:lpstr>
      <vt:lpstr>Constant objects</vt:lpstr>
      <vt:lpstr>Range types</vt:lpstr>
      <vt:lpstr>Operators</vt:lpstr>
      <vt:lpstr>Tuples</vt:lpstr>
      <vt:lpstr>Tuples – WIP!</vt:lpstr>
      <vt:lpstr>Tuples</vt:lpstr>
      <vt:lpstr>Tuples</vt:lpstr>
      <vt:lpstr>Tuples - assertions</vt:lpstr>
      <vt:lpstr>Tuples: Arrays</vt:lpstr>
      <vt:lpstr>Tuples: Variable number of arguments</vt:lpstr>
      <vt:lpstr>Routine types</vt:lpstr>
      <vt:lpstr>Routine types</vt:lpstr>
      <vt:lpstr>Routine types - example</vt:lpstr>
      <vt:lpstr>Predefined and core units</vt:lpstr>
      <vt:lpstr>Predefined and core units</vt:lpstr>
      <vt:lpstr>Core classes</vt:lpstr>
      <vt:lpstr>Core classes</vt:lpstr>
      <vt:lpstr>Core classes</vt:lpstr>
      <vt:lpstr>Statements and expressions: if &amp; case expressions</vt:lpstr>
      <vt:lpstr>Презентация PowerPoint</vt:lpstr>
      <vt:lpstr>Unique topics</vt:lpstr>
      <vt:lpstr>Lambda (routines as 1st class citizens) WIP!!</vt:lpstr>
      <vt:lpstr>Routine types</vt:lpstr>
      <vt:lpstr>Мультитипы</vt:lpstr>
      <vt:lpstr>Мультитипы (Пример)</vt:lpstr>
      <vt:lpstr>Неинициализированные переменные и нулевые указатели</vt:lpstr>
      <vt:lpstr>Неинициализированные переменные и нулевые указатели (Пример)</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kanatov</dc:creator>
  <cp:lastModifiedBy>kanatov</cp:lastModifiedBy>
  <cp:revision>104</cp:revision>
  <dcterms:created xsi:type="dcterms:W3CDTF">2016-10-01T07:59:59Z</dcterms:created>
  <dcterms:modified xsi:type="dcterms:W3CDTF">2017-03-09T07:50:48Z</dcterms:modified>
</cp:coreProperties>
</file>