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927" r:id="rId1"/>
    <p:sldMasterId id="2147483970" r:id="rId2"/>
    <p:sldMasterId id="2147484015" r:id="rId3"/>
  </p:sldMasterIdLst>
  <p:notesMasterIdLst>
    <p:notesMasterId r:id="rId19"/>
  </p:notesMasterIdLst>
  <p:handoutMasterIdLst>
    <p:handoutMasterId r:id="rId20"/>
  </p:handoutMasterIdLst>
  <p:sldIdLst>
    <p:sldId id="1987" r:id="rId4"/>
    <p:sldId id="2234" r:id="rId5"/>
    <p:sldId id="2238" r:id="rId6"/>
    <p:sldId id="2341" r:id="rId7"/>
    <p:sldId id="2337" r:id="rId8"/>
    <p:sldId id="2342" r:id="rId9"/>
    <p:sldId id="2343" r:id="rId10"/>
    <p:sldId id="2344" r:id="rId11"/>
    <p:sldId id="2345" r:id="rId12"/>
    <p:sldId id="2346" r:id="rId13"/>
    <p:sldId id="2350" r:id="rId14"/>
    <p:sldId id="2349" r:id="rId15"/>
    <p:sldId id="2274" r:id="rId16"/>
    <p:sldId id="2280" r:id="rId17"/>
    <p:sldId id="2319" r:id="rId18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070">
          <p15:clr>
            <a:srgbClr val="A4A3A4"/>
          </p15:clr>
        </p15:guide>
        <p15:guide id="4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377B7"/>
    <a:srgbClr val="0000CC"/>
    <a:srgbClr val="CC0000"/>
    <a:srgbClr val="436EB3"/>
    <a:srgbClr val="4578B5"/>
    <a:srgbClr val="003399"/>
    <a:srgbClr val="3366FF"/>
    <a:srgbClr val="00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47" autoAdjust="0"/>
    <p:restoredTop sz="97238" autoAdjust="0"/>
  </p:normalViewPr>
  <p:slideViewPr>
    <p:cSldViewPr snapToGrid="0">
      <p:cViewPr>
        <p:scale>
          <a:sx n="130" d="100"/>
          <a:sy n="130" d="100"/>
        </p:scale>
        <p:origin x="-1086" y="-24"/>
      </p:cViewPr>
      <p:guideLst>
        <p:guide orient="horz" pos="2160"/>
        <p:guide pos="2880"/>
        <p:guide pos="2070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notesViewPr>
    <p:cSldViewPr snapToGrid="0">
      <p:cViewPr varScale="1">
        <p:scale>
          <a:sx n="82" d="100"/>
          <a:sy n="82" d="100"/>
        </p:scale>
        <p:origin x="-387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068DE-40C2-4B14-97C4-B737EBA9F1DA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DD9DE-B390-4D07-9EBD-71158F2F0224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Java – industrial usage 42%. ART – aims to get rid of  Java performance bottlenecks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ABBFD-2D15-42F3-B92B-7A5217167FD2}" type="parTrans" cxnId="{8D36C0AF-4B88-466C-BA6B-7685BD136205}">
      <dgm:prSet/>
      <dgm:spPr/>
      <dgm:t>
        <a:bodyPr/>
        <a:lstStyle/>
        <a:p>
          <a:endParaRPr lang="en-US" sz="1100"/>
        </a:p>
      </dgm:t>
    </dgm:pt>
    <dgm:pt modelId="{5D724A29-1B00-41BF-929E-B3ECD131AAE7}" type="sibTrans" cxnId="{8D36C0AF-4B88-466C-BA6B-7685BD136205}">
      <dgm:prSet/>
      <dgm:spPr/>
      <dgm:t>
        <a:bodyPr/>
        <a:lstStyle/>
        <a:p>
          <a:endParaRPr lang="en-US" sz="1100"/>
        </a:p>
      </dgm:t>
    </dgm:pt>
    <dgm:pt modelId="{0C3C9CEA-6BF6-48F6-867A-5F0D4CD85B88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Objective-C – industrial usage 32%, SWIFT replacement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C3831-1EF9-432C-BE17-E05DFDAF7C94}" type="parTrans" cxnId="{7C93C567-B72D-4A69-B318-7230E74D5C6B}">
      <dgm:prSet/>
      <dgm:spPr/>
      <dgm:t>
        <a:bodyPr/>
        <a:lstStyle/>
        <a:p>
          <a:endParaRPr lang="en-US" sz="1100"/>
        </a:p>
      </dgm:t>
    </dgm:pt>
    <dgm:pt modelId="{B6A15205-11D0-4B55-A456-6E32D5343A89}" type="sibTrans" cxnId="{7C93C567-B72D-4A69-B318-7230E74D5C6B}">
      <dgm:prSet/>
      <dgm:spPr/>
      <dgm:t>
        <a:bodyPr/>
        <a:lstStyle/>
        <a:p>
          <a:endParaRPr lang="en-US" sz="1100"/>
        </a:p>
      </dgm:t>
    </dgm:pt>
    <dgm:pt modelId="{6BCDF9E2-CD34-4FE9-951E-1D5DFEFF9C6C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C# - industrial usage 10%, SPEC# - research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4F9FC1-EB75-4E94-88FC-55CE531DD2DD}" type="parTrans" cxnId="{3FBB7DE7-AD55-4CA6-8C0B-3CA17F2989DD}">
      <dgm:prSet/>
      <dgm:spPr/>
      <dgm:t>
        <a:bodyPr/>
        <a:lstStyle/>
        <a:p>
          <a:endParaRPr lang="en-US" sz="1100"/>
        </a:p>
      </dgm:t>
    </dgm:pt>
    <dgm:pt modelId="{F8D527A5-2785-450D-A19D-B91236778A47}" type="sibTrans" cxnId="{3FBB7DE7-AD55-4CA6-8C0B-3CA17F2989DD}">
      <dgm:prSet/>
      <dgm:spPr/>
      <dgm:t>
        <a:bodyPr/>
        <a:lstStyle/>
        <a:p>
          <a:endParaRPr lang="en-US" sz="1100"/>
        </a:p>
      </dgm:t>
    </dgm:pt>
    <dgm:pt modelId="{38CFE7C5-AAC4-4C50-B450-9987ECD16350}" type="pres">
      <dgm:prSet presAssocID="{00A068DE-40C2-4B14-97C4-B737EBA9F1D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6A00B5-6DBF-4D9A-BCAD-51D1F748D985}" type="pres">
      <dgm:prSet presAssocID="{A7BDD9DE-B390-4D07-9EBD-71158F2F0224}" presName="composite" presStyleCnt="0"/>
      <dgm:spPr/>
    </dgm:pt>
    <dgm:pt modelId="{E354349F-F19F-4297-9226-C3E34D13FCB9}" type="pres">
      <dgm:prSet presAssocID="{A7BDD9DE-B390-4D07-9EBD-71158F2F0224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9D5E7BE-8F56-4B7E-8D6B-8F7E19953B45}" type="pres">
      <dgm:prSet presAssocID="{A7BDD9DE-B390-4D07-9EBD-71158F2F022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0FD84-D739-41FB-BD76-522B0052666B}" type="pres">
      <dgm:prSet presAssocID="{5D724A29-1B00-41BF-929E-B3ECD131AAE7}" presName="spacing" presStyleCnt="0"/>
      <dgm:spPr/>
    </dgm:pt>
    <dgm:pt modelId="{B61BB119-CF95-4BB7-AB93-B6D2E3EF8B5F}" type="pres">
      <dgm:prSet presAssocID="{0C3C9CEA-6BF6-48F6-867A-5F0D4CD85B88}" presName="composite" presStyleCnt="0"/>
      <dgm:spPr/>
    </dgm:pt>
    <dgm:pt modelId="{58B19D08-582C-4C9A-A3F4-19F91C4AD400}" type="pres">
      <dgm:prSet presAssocID="{0C3C9CEA-6BF6-48F6-867A-5F0D4CD85B88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5C985F-CA7D-4C12-AB4D-2B3C6FE597BF}" type="pres">
      <dgm:prSet presAssocID="{0C3C9CEA-6BF6-48F6-867A-5F0D4CD85B8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3D9A-E52D-490C-8A86-DFB54F0DCB43}" type="pres">
      <dgm:prSet presAssocID="{B6A15205-11D0-4B55-A456-6E32D5343A89}" presName="spacing" presStyleCnt="0"/>
      <dgm:spPr/>
    </dgm:pt>
    <dgm:pt modelId="{24BA1E51-1A47-442A-8F7C-D0D97FDE2B52}" type="pres">
      <dgm:prSet presAssocID="{6BCDF9E2-CD34-4FE9-951E-1D5DFEFF9C6C}" presName="composite" presStyleCnt="0"/>
      <dgm:spPr/>
    </dgm:pt>
    <dgm:pt modelId="{4FDE13CC-F813-498E-A73C-2984F1AEFC3A}" type="pres">
      <dgm:prSet presAssocID="{6BCDF9E2-CD34-4FE9-951E-1D5DFEFF9C6C}" presName="imgShp" presStyleLbl="fgImgPlace1" presStyleIdx="2" presStyleCnt="3" custLinFactNeighborX="10359" custLinFactNeighborY="857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60E249-1D7F-4D91-A3DA-4D02DE921292}" type="pres">
      <dgm:prSet presAssocID="{6BCDF9E2-CD34-4FE9-951E-1D5DFEFF9C6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7CEDCD-DB0E-4DFC-ADC5-2EA4438DB6BC}" type="presOf" srcId="{A7BDD9DE-B390-4D07-9EBD-71158F2F0224}" destId="{19D5E7BE-8F56-4B7E-8D6B-8F7E19953B45}" srcOrd="0" destOrd="0" presId="urn:microsoft.com/office/officeart/2005/8/layout/vList3#1"/>
    <dgm:cxn modelId="{3FDD4557-E9F9-43A5-BA48-70B04685E732}" type="presOf" srcId="{00A068DE-40C2-4B14-97C4-B737EBA9F1DA}" destId="{38CFE7C5-AAC4-4C50-B450-9987ECD16350}" srcOrd="0" destOrd="0" presId="urn:microsoft.com/office/officeart/2005/8/layout/vList3#1"/>
    <dgm:cxn modelId="{3FBB7DE7-AD55-4CA6-8C0B-3CA17F2989DD}" srcId="{00A068DE-40C2-4B14-97C4-B737EBA9F1DA}" destId="{6BCDF9E2-CD34-4FE9-951E-1D5DFEFF9C6C}" srcOrd="2" destOrd="0" parTransId="{8A4F9FC1-EB75-4E94-88FC-55CE531DD2DD}" sibTransId="{F8D527A5-2785-450D-A19D-B91236778A47}"/>
    <dgm:cxn modelId="{8D36C0AF-4B88-466C-BA6B-7685BD136205}" srcId="{00A068DE-40C2-4B14-97C4-B737EBA9F1DA}" destId="{A7BDD9DE-B390-4D07-9EBD-71158F2F0224}" srcOrd="0" destOrd="0" parTransId="{734ABBFD-2D15-42F3-B92B-7A5217167FD2}" sibTransId="{5D724A29-1B00-41BF-929E-B3ECD131AAE7}"/>
    <dgm:cxn modelId="{7C93C567-B72D-4A69-B318-7230E74D5C6B}" srcId="{00A068DE-40C2-4B14-97C4-B737EBA9F1DA}" destId="{0C3C9CEA-6BF6-48F6-867A-5F0D4CD85B88}" srcOrd="1" destOrd="0" parTransId="{8F3C3831-1EF9-432C-BE17-E05DFDAF7C94}" sibTransId="{B6A15205-11D0-4B55-A456-6E32D5343A89}"/>
    <dgm:cxn modelId="{5AA44E1B-1F66-48AF-92E0-DDE9A9679FD1}" type="presOf" srcId="{0C3C9CEA-6BF6-48F6-867A-5F0D4CD85B88}" destId="{4C5C985F-CA7D-4C12-AB4D-2B3C6FE597BF}" srcOrd="0" destOrd="0" presId="urn:microsoft.com/office/officeart/2005/8/layout/vList3#1"/>
    <dgm:cxn modelId="{6B954446-D99E-4950-8CC0-78160230F372}" type="presOf" srcId="{6BCDF9E2-CD34-4FE9-951E-1D5DFEFF9C6C}" destId="{BE60E249-1D7F-4D91-A3DA-4D02DE921292}" srcOrd="0" destOrd="0" presId="urn:microsoft.com/office/officeart/2005/8/layout/vList3#1"/>
    <dgm:cxn modelId="{6FA337B2-3138-44E3-89CD-2A9EDB72A4B4}" type="presParOf" srcId="{38CFE7C5-AAC4-4C50-B450-9987ECD16350}" destId="{296A00B5-6DBF-4D9A-BCAD-51D1F748D985}" srcOrd="0" destOrd="0" presId="urn:microsoft.com/office/officeart/2005/8/layout/vList3#1"/>
    <dgm:cxn modelId="{68D53A9A-E94D-4F03-9D1D-E596BA1C885D}" type="presParOf" srcId="{296A00B5-6DBF-4D9A-BCAD-51D1F748D985}" destId="{E354349F-F19F-4297-9226-C3E34D13FCB9}" srcOrd="0" destOrd="0" presId="urn:microsoft.com/office/officeart/2005/8/layout/vList3#1"/>
    <dgm:cxn modelId="{AB7F6550-D77D-4851-973B-EC4289263C97}" type="presParOf" srcId="{296A00B5-6DBF-4D9A-BCAD-51D1F748D985}" destId="{19D5E7BE-8F56-4B7E-8D6B-8F7E19953B45}" srcOrd="1" destOrd="0" presId="urn:microsoft.com/office/officeart/2005/8/layout/vList3#1"/>
    <dgm:cxn modelId="{4CAC5280-8E2E-42C6-A129-5B3F7143A1BF}" type="presParOf" srcId="{38CFE7C5-AAC4-4C50-B450-9987ECD16350}" destId="{A420FD84-D739-41FB-BD76-522B0052666B}" srcOrd="1" destOrd="0" presId="urn:microsoft.com/office/officeart/2005/8/layout/vList3#1"/>
    <dgm:cxn modelId="{889739FE-57FE-4A37-BAA5-2440682209F6}" type="presParOf" srcId="{38CFE7C5-AAC4-4C50-B450-9987ECD16350}" destId="{B61BB119-CF95-4BB7-AB93-B6D2E3EF8B5F}" srcOrd="2" destOrd="0" presId="urn:microsoft.com/office/officeart/2005/8/layout/vList3#1"/>
    <dgm:cxn modelId="{7D322533-26D0-4EAF-8F08-EDC41C007E50}" type="presParOf" srcId="{B61BB119-CF95-4BB7-AB93-B6D2E3EF8B5F}" destId="{58B19D08-582C-4C9A-A3F4-19F91C4AD400}" srcOrd="0" destOrd="0" presId="urn:microsoft.com/office/officeart/2005/8/layout/vList3#1"/>
    <dgm:cxn modelId="{152525CF-9480-4F88-B902-1E011D0E349A}" type="presParOf" srcId="{B61BB119-CF95-4BB7-AB93-B6D2E3EF8B5F}" destId="{4C5C985F-CA7D-4C12-AB4D-2B3C6FE597BF}" srcOrd="1" destOrd="0" presId="urn:microsoft.com/office/officeart/2005/8/layout/vList3#1"/>
    <dgm:cxn modelId="{711C5111-0ED2-43EC-8454-D78CBEB52206}" type="presParOf" srcId="{38CFE7C5-AAC4-4C50-B450-9987ECD16350}" destId="{5ED03D9A-E52D-490C-8A86-DFB54F0DCB43}" srcOrd="3" destOrd="0" presId="urn:microsoft.com/office/officeart/2005/8/layout/vList3#1"/>
    <dgm:cxn modelId="{A91277DF-7B89-42AE-B994-F0246D378B2E}" type="presParOf" srcId="{38CFE7C5-AAC4-4C50-B450-9987ECD16350}" destId="{24BA1E51-1A47-442A-8F7C-D0D97FDE2B52}" srcOrd="4" destOrd="0" presId="urn:microsoft.com/office/officeart/2005/8/layout/vList3#1"/>
    <dgm:cxn modelId="{49B850B5-1CD2-4BCD-A3A1-5F8A307DFEB0}" type="presParOf" srcId="{24BA1E51-1A47-442A-8F7C-D0D97FDE2B52}" destId="{4FDE13CC-F813-498E-A73C-2984F1AEFC3A}" srcOrd="0" destOrd="0" presId="urn:microsoft.com/office/officeart/2005/8/layout/vList3#1"/>
    <dgm:cxn modelId="{2362A25F-773C-448B-8A36-57AC519ABE33}" type="presParOf" srcId="{24BA1E51-1A47-442A-8F7C-D0D97FDE2B52}" destId="{BE60E249-1D7F-4D91-A3DA-4D02DE92129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5E7BE-8F56-4B7E-8D6B-8F7E19953B45}">
      <dsp:nvSpPr>
        <dsp:cNvPr id="0" name=""/>
        <dsp:cNvSpPr/>
      </dsp:nvSpPr>
      <dsp:spPr>
        <a:xfrm rot="10800000">
          <a:off x="1525246" y="959"/>
          <a:ext cx="4887319" cy="11769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89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Java – industrial usage 42%. ART – aims to get rid of  Java performance bottlenecks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19476" y="959"/>
        <a:ext cx="4593089" cy="1176919"/>
      </dsp:txXfrm>
    </dsp:sp>
    <dsp:sp modelId="{E354349F-F19F-4297-9226-C3E34D13FCB9}">
      <dsp:nvSpPr>
        <dsp:cNvPr id="0" name=""/>
        <dsp:cNvSpPr/>
      </dsp:nvSpPr>
      <dsp:spPr>
        <a:xfrm>
          <a:off x="936786" y="959"/>
          <a:ext cx="1176919" cy="117691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C985F-CA7D-4C12-AB4D-2B3C6FE597BF}">
      <dsp:nvSpPr>
        <dsp:cNvPr id="0" name=""/>
        <dsp:cNvSpPr/>
      </dsp:nvSpPr>
      <dsp:spPr>
        <a:xfrm rot="10800000">
          <a:off x="1525246" y="1529197"/>
          <a:ext cx="4887319" cy="11769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89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Objective-C – industrial usage 32%, SWIFT replacement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19476" y="1529197"/>
        <a:ext cx="4593089" cy="1176919"/>
      </dsp:txXfrm>
    </dsp:sp>
    <dsp:sp modelId="{58B19D08-582C-4C9A-A3F4-19F91C4AD400}">
      <dsp:nvSpPr>
        <dsp:cNvPr id="0" name=""/>
        <dsp:cNvSpPr/>
      </dsp:nvSpPr>
      <dsp:spPr>
        <a:xfrm>
          <a:off x="936786" y="1529197"/>
          <a:ext cx="1176919" cy="117691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0E249-1D7F-4D91-A3DA-4D02DE921292}">
      <dsp:nvSpPr>
        <dsp:cNvPr id="0" name=""/>
        <dsp:cNvSpPr/>
      </dsp:nvSpPr>
      <dsp:spPr>
        <a:xfrm rot="10800000">
          <a:off x="1525246" y="3057436"/>
          <a:ext cx="4887319" cy="11769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89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C# - industrial usage 10%, SPEC# - research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19476" y="3057436"/>
        <a:ext cx="4593089" cy="1176919"/>
      </dsp:txXfrm>
    </dsp:sp>
    <dsp:sp modelId="{4FDE13CC-F813-498E-A73C-2984F1AEFC3A}">
      <dsp:nvSpPr>
        <dsp:cNvPr id="0" name=""/>
        <dsp:cNvSpPr/>
      </dsp:nvSpPr>
      <dsp:spPr>
        <a:xfrm>
          <a:off x="1058703" y="3058395"/>
          <a:ext cx="1176919" cy="117691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117D-A925-4071-B343-A882B0612C9C}" type="datetimeFigureOut">
              <a:rPr lang="ko-KR" altLang="en-US" smtClean="0"/>
              <a:pPr/>
              <a:t>2016-10-01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7D7F-7CBF-4D85-9A27-A118AAD4D6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6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6400" cy="496888"/>
          </a:xfrm>
          <a:prstGeom prst="rect">
            <a:avLst/>
          </a:prstGeom>
        </p:spPr>
        <p:txBody>
          <a:bodyPr vert="horz" wrap="square" lIns="91312" tIns="45653" rIns="91312" bIns="45653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95" y="5"/>
            <a:ext cx="2946400" cy="496888"/>
          </a:xfrm>
          <a:prstGeom prst="rect">
            <a:avLst/>
          </a:prstGeom>
        </p:spPr>
        <p:txBody>
          <a:bodyPr vert="horz" wrap="square" lIns="91312" tIns="45653" rIns="91312" bIns="45653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525D877-96DE-4C2D-A3C9-41C6BFA0FA43}" type="datetimeFigureOut">
              <a:rPr lang="en-US" altLang="ko-KR"/>
              <a:pPr>
                <a:defRPr/>
              </a:pPr>
              <a:t>10/1/2016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3" rIns="91312" bIns="456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7" y="4714879"/>
            <a:ext cx="5438775" cy="4467226"/>
          </a:xfrm>
          <a:prstGeom prst="rect">
            <a:avLst/>
          </a:prstGeom>
        </p:spPr>
        <p:txBody>
          <a:bodyPr vert="horz" lIns="91312" tIns="45653" rIns="91312" bIns="45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167"/>
            <a:ext cx="2946400" cy="496887"/>
          </a:xfrm>
          <a:prstGeom prst="rect">
            <a:avLst/>
          </a:prstGeom>
        </p:spPr>
        <p:txBody>
          <a:bodyPr vert="horz" wrap="square" lIns="91312" tIns="45653" rIns="91312" bIns="45653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95" y="9428167"/>
            <a:ext cx="2946400" cy="496887"/>
          </a:xfrm>
          <a:prstGeom prst="rect">
            <a:avLst/>
          </a:prstGeom>
        </p:spPr>
        <p:txBody>
          <a:bodyPr vert="horz" wrap="square" lIns="91312" tIns="45653" rIns="91312" bIns="45653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18639E37-8FF0-491E-BB83-AC584B31C3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784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209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2898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3604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5194"/>
            <a:ext cx="4038600" cy="49609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5194"/>
            <a:ext cx="4038600" cy="49609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70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95454"/>
            <a:ext cx="4040188" cy="42307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170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95454"/>
            <a:ext cx="4041775" cy="42307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1288"/>
            <a:ext cx="5111750" cy="4964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78294"/>
            <a:ext cx="3008313" cy="49478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285" y="2808279"/>
            <a:ext cx="3327407" cy="8953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595" y="1128680"/>
            <a:ext cx="4710177" cy="51483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5285" y="3794130"/>
            <a:ext cx="3327407" cy="24828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>
              <a:defRPr kumimoji="1" lang="ko-KR" altLang="en-US" sz="3000" kern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>
              <a:defRPr kumimoji="1" lang="ko-KR" altLang="en-US" sz="30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5" r:id="rId2"/>
    <p:sldLayoutId id="2147483944" r:id="rId3"/>
    <p:sldLayoutId id="2147483943" r:id="rId4"/>
    <p:sldLayoutId id="2147483942" r:id="rId5"/>
    <p:sldLayoutId id="2147483941" r:id="rId6"/>
    <p:sldLayoutId id="2147483940" r:id="rId7"/>
    <p:sldLayoutId id="2147483939" r:id="rId8"/>
    <p:sldLayoutId id="2147483938" r:id="rId9"/>
    <p:sldLayoutId id="2147483937" r:id="rId10"/>
    <p:sldLayoutId id="2147483936" r:id="rId11"/>
    <p:sldLayoutId id="2147483981" r:id="rId12"/>
    <p:sldLayoutId id="2147483993" r:id="rId13"/>
    <p:sldLayoutId id="2147483996" r:id="rId14"/>
    <p:sldLayoutId id="2147483999" r:id="rId15"/>
    <p:sldLayoutId id="2147484002" r:id="rId16"/>
    <p:sldLayoutId id="2147484014" r:id="rId17"/>
    <p:sldLayoutId id="2147483956" r:id="rId18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P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hidden">
          <a:xfrm>
            <a:off x="0" y="838200"/>
            <a:ext cx="91440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</p:sldLayoutIdLst>
  <p:transition>
    <p:fad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000000"/>
          </a:solidFill>
          <a:effectLst>
            <a:glow rad="101600">
              <a:srgbClr val="FFFFFF">
                <a:alpha val="60000"/>
              </a:srgbClr>
            </a:glo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 2" pitchFamily="18" charset="2"/>
        <a:buChar char="¾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 2" pitchFamily="18" charset="2"/>
        <a:buChar char="¾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04838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280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64300"/>
            <a:ext cx="9144000" cy="3937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280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black">
          <a:xfrm>
            <a:off x="106363" y="6536531"/>
            <a:ext cx="2134971" cy="2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7355" tIns="33677" rIns="67355" bIns="33677">
            <a:spAutoFit/>
          </a:bodyPr>
          <a:lstStyle/>
          <a:p>
            <a:pPr defTabSz="673100" eaLnBrk="0" latinLnBrk="0" hangingPunct="0">
              <a:defRPr/>
            </a:pPr>
            <a:r>
              <a:rPr kumimoji="0" lang="en-US" altLang="en-US" sz="1200" b="1" dirty="0">
                <a:solidFill>
                  <a:srgbClr val="FFFFFF"/>
                </a:solidFill>
                <a:ea typeface="HY견고딕" pitchFamily="18" charset="-127"/>
                <a:cs typeface="Arial" charset="0"/>
              </a:rPr>
              <a:t>©</a:t>
            </a:r>
            <a:r>
              <a:rPr kumimoji="0" lang="en-US" altLang="en-US" sz="1200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 </a:t>
            </a:r>
            <a:r>
              <a:rPr kumimoji="0" lang="en-US" altLang="en-US" sz="12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20</a:t>
            </a:r>
            <a:r>
              <a:rPr kumimoji="0" lang="en-US" altLang="ko-KR" sz="12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14</a:t>
            </a:r>
            <a:r>
              <a:rPr kumimoji="0" lang="en-US" altLang="en-US" sz="12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 </a:t>
            </a:r>
            <a:r>
              <a:rPr kumimoji="0" lang="en-US" altLang="ko-KR" sz="1200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DMC R&amp;D Center</a:t>
            </a:r>
            <a:endParaRPr kumimoji="0" lang="en-US" altLang="en-US" sz="1200" dirty="0">
              <a:solidFill>
                <a:srgbClr val="FFFFFF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11602" y="6534811"/>
            <a:ext cx="575248" cy="2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355" tIns="33677" rIns="67355" bIns="33677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2E963571-07F4-403C-B728-654AA7503A0C}" type="slidenum">
              <a:rPr lang="ko-KR" altLang="en-US" sz="120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pPr algn="r" eaLnBrk="1" hangingPunct="1">
                <a:defRPr/>
              </a:pPr>
              <a:t>‹#›</a:t>
            </a:fld>
            <a:r>
              <a:rPr lang="en-US" altLang="ko-KR" sz="12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02491" y="3569514"/>
            <a:ext cx="21691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ctr" eaLnBrk="0" latinLnBrk="0" hangingPunct="0">
              <a:buFont typeface="Arial" charset="0"/>
              <a:buNone/>
            </a:pPr>
            <a:r>
              <a:rPr kumimoji="0" lang="en-US" altLang="ko-KR" sz="3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2014.10.28</a:t>
            </a:r>
            <a:endParaRPr kumimoji="0" lang="ko-KR" altLang="en-US" sz="3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494747" y="1009520"/>
            <a:ext cx="8550779" cy="21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ru-RU" altLang="ko-KR" sz="48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Современный подход к языку программировани</a:t>
            </a:r>
            <a:endParaRPr kumimoji="0" lang="en-US" altLang="ko-KR" sz="4800" b="1" dirty="0" smtClean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74924" y="4908538"/>
            <a:ext cx="34243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ctr" eaLnBrk="0" latinLnBrk="0" hangingPunct="0"/>
            <a:r>
              <a:rPr kumimoji="0" lang="ru-RU" altLang="ko-KR" sz="3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Алексей Канатов</a:t>
            </a:r>
          </a:p>
          <a:p>
            <a:pPr marL="342900" indent="-342900" algn="ctr" eaLnBrk="0" latinLnBrk="0" hangingPunct="0"/>
            <a:r>
              <a:rPr kumimoji="0" lang="ru-RU" altLang="ko-KR" sz="30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Евгений Зуев</a:t>
            </a:r>
          </a:p>
        </p:txBody>
      </p:sp>
    </p:spTree>
    <p:extLst>
      <p:ext uri="{BB962C8B-B14F-4D97-AF65-F5344CB8AC3E}">
        <p14:creationId xmlns:p14="http://schemas.microsoft.com/office/powerpoint/2010/main" val="4282273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Needs &amp; Approach: </a:t>
            </a:r>
            <a:r>
              <a:rPr lang="en-US" altLang="ko-KR" sz="3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152236"/>
            <a:ext cx="8928992" cy="40780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55600" indent="-3556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Parallel programming with classes protected with predicates is to become industry standard for the software  development to be set by Samsung</a:t>
            </a:r>
          </a:p>
          <a:p>
            <a:pPr marL="355600" indent="-3556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To strengthen </a:t>
            </a: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Samsung S/W promotion (e.g. </a:t>
            </a:r>
            <a:r>
              <a:rPr lang="en-US" sz="2800" dirty="0" err="1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Tizen</a:t>
            </a: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IoT</a:t>
            </a: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) </a:t>
            </a:r>
            <a:r>
              <a:rPr lang="en-US" sz="2800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– introducing the modern way of programming focusing on parallelism with classes and performance</a:t>
            </a:r>
          </a:p>
          <a:p>
            <a:pPr marL="355600" indent="-3556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SRR has expertise and drive to start such activity and produce programming environment with </a:t>
            </a: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rich set </a:t>
            </a:r>
            <a:r>
              <a:rPr lang="en-US" sz="2800" dirty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of </a:t>
            </a: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libraries</a:t>
            </a:r>
            <a:endParaRPr lang="en-US" sz="2800" dirty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605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Expected Benefits</a:t>
            </a:r>
            <a:endParaRPr lang="en-US" altLang="ko-KR" sz="3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764704"/>
            <a:ext cx="8856984" cy="576064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33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en-US" sz="33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of applications development </a:t>
            </a:r>
            <a:r>
              <a:rPr lang="en-US" sz="33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(3-5x higher)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Predicates (preconditions, </a:t>
            </a: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postconditions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class invariants)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Type safety (conformance, conversions)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NULL safety (no more NULL pointer dereferencing)</a:t>
            </a:r>
          </a:p>
          <a:p>
            <a:pPr lvl="1"/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Cost of ownership</a:t>
            </a:r>
            <a:r>
              <a:rPr lang="en-US" sz="33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(development and support) </a:t>
            </a:r>
            <a:r>
              <a:rPr lang="en-US" sz="33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(3-5x lower)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 with covariant conformance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Interoperability with existing SW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Object-oriented and functional programming</a:t>
            </a:r>
          </a:p>
          <a:p>
            <a:pPr lvl="1"/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(better than C++ code)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 language specific optimizations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LLVM-optimizing back-ends</a:t>
            </a:r>
          </a:p>
          <a:p>
            <a:pPr marL="457200" lvl="1" indent="0">
              <a:buFont typeface="Arial" charset="0"/>
              <a:buNone/>
            </a:pP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of parallel programming (3-5x lower)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programming with classes =&gt; only 1 additional keyword</a:t>
            </a:r>
          </a:p>
          <a:p>
            <a:pPr lvl="1"/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Auto-parallelization for routine bodies</a:t>
            </a:r>
          </a:p>
          <a:p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204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065" y="-2997"/>
            <a:ext cx="7885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r>
              <a:rPr lang="en-US" altLang="ko-KR" sz="3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Summary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504832"/>
              </p:ext>
            </p:extLst>
          </p:nvPr>
        </p:nvGraphicFramePr>
        <p:xfrm>
          <a:off x="232065" y="1292688"/>
          <a:ext cx="8642226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122"/>
                <a:gridCol w="952595"/>
                <a:gridCol w="1016102"/>
                <a:gridCol w="952595"/>
                <a:gridCol w="952595"/>
                <a:gridCol w="790432"/>
                <a:gridCol w="1368785"/>
              </a:tblGrid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Feature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C#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Objec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b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tive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SLang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indent="0"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General safety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indent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Efficiency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indent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Strong typing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indent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OOP Support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indent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Native/optimizing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compilers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indent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Garbage collection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Language/library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support for parallelism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Modularity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Separate compilation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ru-RU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2388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Overall language design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Bad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Bad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Bad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Best!</a:t>
                      </a:r>
                      <a:endParaRPr lang="ru-RU" sz="16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2064" y="783074"/>
            <a:ext cx="727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SLang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versus other industrial programming languages: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09448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49" y="55406"/>
            <a:ext cx="89471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Ⅲ</a:t>
            </a:r>
            <a:r>
              <a:rPr lang="en-US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. Research &amp; Development Details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16"/>
          <p:cNvGrpSpPr/>
          <p:nvPr/>
        </p:nvGrpSpPr>
        <p:grpSpPr>
          <a:xfrm>
            <a:off x="358085" y="683319"/>
            <a:ext cx="3754800" cy="630000"/>
            <a:chOff x="369888" y="790576"/>
            <a:chExt cx="3616302" cy="468000"/>
          </a:xfrm>
        </p:grpSpPr>
        <p:pic>
          <p:nvPicPr>
            <p:cNvPr id="4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5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utoShape 20"/>
          <p:cNvSpPr>
            <a:spLocks noChangeArrowheads="1"/>
          </p:cNvSpPr>
          <p:nvPr/>
        </p:nvSpPr>
        <p:spPr bwMode="gray">
          <a:xfrm>
            <a:off x="1584915" y="1038925"/>
            <a:ext cx="7129638" cy="1120076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Develop the Language Definition Report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0.1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Develop the design of the overall compilation system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Design the implementation strategy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Develop the Standard Library Report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0.1</a:t>
            </a:r>
            <a:endParaRPr kumimoji="0" lang="ko-KR" altLang="en-US" sz="1400" b="1" kern="0" dirty="0" smtClean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gray">
          <a:xfrm>
            <a:off x="487054" y="688086"/>
            <a:ext cx="1495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Design Phase</a:t>
            </a:r>
            <a:endParaRPr lang="en-US" altLang="ko-KR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gray">
          <a:xfrm>
            <a:off x="358085" y="1038924"/>
            <a:ext cx="1226830" cy="1120077"/>
          </a:xfrm>
          <a:prstGeom prst="roundRect">
            <a:avLst>
              <a:gd name="adj" fmla="val 1502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Achievement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Strategy</a:t>
            </a:r>
          </a:p>
        </p:txBody>
      </p:sp>
      <p:grpSp>
        <p:nvGrpSpPr>
          <p:cNvPr id="22" name="그룹 116"/>
          <p:cNvGrpSpPr/>
          <p:nvPr/>
        </p:nvGrpSpPr>
        <p:grpSpPr>
          <a:xfrm>
            <a:off x="358085" y="2212399"/>
            <a:ext cx="3754800" cy="630000"/>
            <a:chOff x="369888" y="790576"/>
            <a:chExt cx="3616302" cy="468000"/>
          </a:xfrm>
        </p:grpSpPr>
        <p:pic>
          <p:nvPicPr>
            <p:cNvPr id="2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2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1584915" y="2568005"/>
            <a:ext cx="7129638" cy="886395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Prototype Compiler implementation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Prototype Standard Library implementation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Test Suite implementation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0.1</a:t>
            </a:r>
            <a:endParaRPr kumimoji="0" lang="ko-KR" altLang="en-US" sz="1400" b="1" kern="0" dirty="0" smtClean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gray">
          <a:xfrm>
            <a:off x="487054" y="2217166"/>
            <a:ext cx="2776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Prototype Implementation</a:t>
            </a:r>
            <a:endParaRPr lang="en-US" altLang="ko-KR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gray">
          <a:xfrm>
            <a:off x="358085" y="2568005"/>
            <a:ext cx="1226830" cy="886395"/>
          </a:xfrm>
          <a:prstGeom prst="roundRect">
            <a:avLst>
              <a:gd name="adj" fmla="val 1502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Achievement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Strategy</a:t>
            </a:r>
          </a:p>
        </p:txBody>
      </p:sp>
      <p:grpSp>
        <p:nvGrpSpPr>
          <p:cNvPr id="30" name="그룹 116"/>
          <p:cNvGrpSpPr/>
          <p:nvPr/>
        </p:nvGrpSpPr>
        <p:grpSpPr>
          <a:xfrm>
            <a:off x="370785" y="3490019"/>
            <a:ext cx="3754800" cy="630000"/>
            <a:chOff x="369888" y="790576"/>
            <a:chExt cx="3616302" cy="468000"/>
          </a:xfrm>
        </p:grpSpPr>
        <p:pic>
          <p:nvPicPr>
            <p:cNvPr id="31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2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AutoShape 20"/>
          <p:cNvSpPr>
            <a:spLocks noChangeArrowheads="1"/>
          </p:cNvSpPr>
          <p:nvPr/>
        </p:nvSpPr>
        <p:spPr bwMode="gray">
          <a:xfrm>
            <a:off x="1597615" y="3845625"/>
            <a:ext cx="7129638" cy="1081976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Final implementation of the Language and the Standard Library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1.0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Implementation of the Toolset (including Linker prototype)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Prototype implementation of the IDE</a:t>
            </a:r>
          </a:p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Final implementation of the Test Suite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1.0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gray">
          <a:xfrm>
            <a:off x="499754" y="3494786"/>
            <a:ext cx="173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Implementation</a:t>
            </a:r>
            <a:endParaRPr lang="en-US" altLang="ko-KR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gray">
          <a:xfrm>
            <a:off x="370785" y="3845625"/>
            <a:ext cx="1226830" cy="1081976"/>
          </a:xfrm>
          <a:prstGeom prst="roundRect">
            <a:avLst>
              <a:gd name="adj" fmla="val 1502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Achievement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Strategy</a:t>
            </a:r>
          </a:p>
        </p:txBody>
      </p:sp>
      <p:grpSp>
        <p:nvGrpSpPr>
          <p:cNvPr id="36" name="그룹 116"/>
          <p:cNvGrpSpPr/>
          <p:nvPr/>
        </p:nvGrpSpPr>
        <p:grpSpPr>
          <a:xfrm>
            <a:off x="358085" y="4963219"/>
            <a:ext cx="3754800" cy="630000"/>
            <a:chOff x="369888" y="790576"/>
            <a:chExt cx="3616302" cy="468000"/>
          </a:xfrm>
        </p:grpSpPr>
        <p:pic>
          <p:nvPicPr>
            <p:cNvPr id="37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AutoShape 20"/>
          <p:cNvSpPr>
            <a:spLocks noChangeArrowheads="1"/>
          </p:cNvSpPr>
          <p:nvPr/>
        </p:nvSpPr>
        <p:spPr bwMode="gray">
          <a:xfrm>
            <a:off x="1584915" y="5318824"/>
            <a:ext cx="7129638" cy="1094676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Language Definition Report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1.0 (including Standard Library Report)</a:t>
            </a:r>
          </a:p>
          <a:p>
            <a:pPr lvl="0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Final implementation of the Toolset, Linker &amp; Standard Library</a:t>
            </a:r>
          </a:p>
          <a:p>
            <a:pPr lvl="0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Final implementation of the IDE </a:t>
            </a:r>
            <a:r>
              <a:rPr kumimoji="0" lang="en-US" altLang="ko-KR" sz="1400" b="1" kern="0" dirty="0" err="1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ver</a:t>
            </a: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1.0</a:t>
            </a:r>
          </a:p>
          <a:p>
            <a:pPr lvl="0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Integration testing</a:t>
            </a:r>
          </a:p>
          <a:p>
            <a:pPr lvl="0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b="1" kern="0" dirty="0" smtClean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 Writing a bunch of User’s Guides</a:t>
            </a: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gray">
          <a:xfrm>
            <a:off x="487054" y="4967986"/>
            <a:ext cx="28383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Final implementation steps</a:t>
            </a:r>
            <a:endParaRPr lang="en-US" altLang="ko-KR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AutoShape 20"/>
          <p:cNvSpPr>
            <a:spLocks noChangeArrowheads="1"/>
          </p:cNvSpPr>
          <p:nvPr/>
        </p:nvSpPr>
        <p:spPr bwMode="gray">
          <a:xfrm>
            <a:off x="358085" y="5318824"/>
            <a:ext cx="1226830" cy="1094676"/>
          </a:xfrm>
          <a:prstGeom prst="roundRect">
            <a:avLst>
              <a:gd name="adj" fmla="val 1502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Achievement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kern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4823662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>
            <a:off x="1492286" y="1316736"/>
            <a:ext cx="41148" cy="50764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38984" y="6025714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Feb’2015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Language definition report </a:t>
            </a:r>
            <a:r>
              <a:rPr lang="en-US" sz="1200" dirty="0" err="1" smtClean="0"/>
              <a:t>ver</a:t>
            </a:r>
            <a:r>
              <a:rPr lang="en-US" sz="1200" dirty="0" smtClean="0"/>
              <a:t> 0.1</a:t>
            </a:r>
            <a:endParaRPr lang="ru-RU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170938" y="1316736"/>
            <a:ext cx="36576" cy="45735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93630" y="4372356"/>
            <a:ext cx="314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Aug’2015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Prototype compiler implementation</a:t>
            </a:r>
            <a:br>
              <a:rPr lang="en-US" sz="1200" dirty="0" smtClean="0"/>
            </a:br>
            <a:r>
              <a:rPr lang="en-US" sz="1200" dirty="0" smtClean="0"/>
              <a:t>Prototype Standard Library implementation</a:t>
            </a:r>
            <a:br>
              <a:rPr lang="en-US" sz="1200" dirty="0" smtClean="0"/>
            </a:br>
            <a:r>
              <a:rPr lang="en-US" sz="1200" dirty="0" smtClean="0"/>
              <a:t>Test Suite </a:t>
            </a:r>
            <a:r>
              <a:rPr lang="en-US" sz="1200" dirty="0" err="1" smtClean="0"/>
              <a:t>ver</a:t>
            </a:r>
            <a:r>
              <a:rPr lang="en-US" sz="1200" dirty="0" smtClean="0"/>
              <a:t> 0.1</a:t>
            </a:r>
            <a:endParaRPr lang="ru-RU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66198" y="1299254"/>
            <a:ext cx="27432" cy="3775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16834" y="5194717"/>
            <a:ext cx="314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Apr’2015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Compilation system project</a:t>
            </a:r>
            <a:br>
              <a:rPr lang="en-US" sz="1200" dirty="0" smtClean="0"/>
            </a:br>
            <a:r>
              <a:rPr lang="en-US" sz="1200" dirty="0" smtClean="0"/>
              <a:t>Implementation strategy</a:t>
            </a:r>
            <a:br>
              <a:rPr lang="en-US" sz="1200" dirty="0" smtClean="0"/>
            </a:br>
            <a:r>
              <a:rPr lang="en-US" sz="1200" dirty="0" smtClean="0"/>
              <a:t>Standard Library Definition Report </a:t>
            </a:r>
            <a:r>
              <a:rPr lang="en-US" sz="1200" dirty="0" err="1" smtClean="0"/>
              <a:t>ver</a:t>
            </a:r>
            <a:r>
              <a:rPr lang="en-US" sz="1200" dirty="0" smtClean="0"/>
              <a:t> 0.1</a:t>
            </a:r>
            <a:endParaRPr lang="ru-RU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928616" y="1289304"/>
            <a:ext cx="18288" cy="30175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67320" y="3541359"/>
            <a:ext cx="3145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Dec’2015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Linker prototype implementation</a:t>
            </a:r>
            <a:br>
              <a:rPr lang="en-US" sz="1200" dirty="0" smtClean="0"/>
            </a:br>
            <a:r>
              <a:rPr lang="en-US" sz="1200" dirty="0" smtClean="0"/>
              <a:t>IDE prototype implementation</a:t>
            </a:r>
            <a:br>
              <a:rPr lang="en-US" sz="1200" dirty="0" smtClean="0"/>
            </a:br>
            <a:r>
              <a:rPr lang="en-US" sz="1200" dirty="0" smtClean="0"/>
              <a:t>Compiler implementation </a:t>
            </a:r>
            <a:r>
              <a:rPr lang="en-US" sz="1200" dirty="0" err="1" smtClean="0"/>
              <a:t>ver</a:t>
            </a:r>
            <a:r>
              <a:rPr lang="en-US" sz="1200" dirty="0" smtClean="0"/>
              <a:t> 0.1</a:t>
            </a:r>
            <a:endParaRPr lang="ru-RU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976872" y="1327150"/>
            <a:ext cx="13716" cy="19289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24534" y="2619993"/>
            <a:ext cx="132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Jun’2016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Milestone:</a:t>
            </a:r>
            <a:br>
              <a:rPr lang="en-US" sz="1200" dirty="0" smtClean="0"/>
            </a:br>
            <a:r>
              <a:rPr lang="en-US" sz="1200" dirty="0" smtClean="0"/>
              <a:t>80% compiler</a:t>
            </a:r>
            <a:br>
              <a:rPr lang="en-US" sz="1200" dirty="0" smtClean="0"/>
            </a:br>
            <a:r>
              <a:rPr lang="en-US" sz="1200" dirty="0" smtClean="0"/>
              <a:t>tests passed</a:t>
            </a:r>
            <a:endParaRPr lang="ru-RU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036496" y="1268760"/>
            <a:ext cx="18288" cy="13715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1152" y="1901952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Dec’2016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err="1" smtClean="0"/>
              <a:t>Lang.Def.Report</a:t>
            </a:r>
            <a:r>
              <a:rPr lang="en-US" sz="1200" dirty="0" smtClean="0"/>
              <a:t> </a:t>
            </a:r>
            <a:r>
              <a:rPr lang="en-US" sz="1200" dirty="0" err="1" smtClean="0"/>
              <a:t>ver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en-US" sz="1200" dirty="0" smtClean="0"/>
              <a:t>Compiler </a:t>
            </a:r>
            <a:r>
              <a:rPr lang="en-US" sz="1200" dirty="0" err="1" smtClean="0"/>
              <a:t>impl</a:t>
            </a:r>
            <a:r>
              <a:rPr lang="en-US" sz="1200" dirty="0" smtClean="0"/>
              <a:t>. </a:t>
            </a:r>
            <a:r>
              <a:rPr lang="en-US" sz="1200" dirty="0" err="1" smtClean="0"/>
              <a:t>ver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en-US" sz="1200" dirty="0" smtClean="0"/>
              <a:t>Toolset </a:t>
            </a:r>
            <a:r>
              <a:rPr lang="en-US" sz="1200" dirty="0" err="1" smtClean="0"/>
              <a:t>impl</a:t>
            </a:r>
            <a:r>
              <a:rPr lang="en-US" sz="1200" dirty="0" smtClean="0"/>
              <a:t>. </a:t>
            </a:r>
            <a:r>
              <a:rPr lang="en-US" sz="1200" dirty="0" err="1" smtClean="0"/>
              <a:t>Ver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en-US" sz="1200" dirty="0" smtClean="0"/>
              <a:t>Std Library </a:t>
            </a:r>
            <a:r>
              <a:rPr lang="en-US" sz="1200" dirty="0" err="1" smtClean="0"/>
              <a:t>impl</a:t>
            </a:r>
            <a:r>
              <a:rPr lang="en-US" sz="1200" dirty="0" smtClean="0"/>
              <a:t>. </a:t>
            </a:r>
            <a:r>
              <a:rPr lang="en-US" sz="1200" dirty="0" err="1" smtClean="0"/>
              <a:t>ver</a:t>
            </a:r>
            <a:r>
              <a:rPr lang="en-US" sz="1200" dirty="0" smtClean="0"/>
              <a:t> 1.0</a:t>
            </a:r>
            <a:br>
              <a:rPr lang="en-US" sz="1200" dirty="0" smtClean="0"/>
            </a:br>
            <a:r>
              <a:rPr lang="en-US" sz="1200" dirty="0" smtClean="0"/>
              <a:t>IDE implementation</a:t>
            </a:r>
            <a:endParaRPr lang="ru-RU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61216" y="1290828"/>
            <a:ext cx="1080" cy="15293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2296" y="2989325"/>
            <a:ext cx="107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Nov’2014: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Project start</a:t>
            </a:r>
            <a:endParaRPr lang="ru-RU" sz="12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" y="2386758"/>
            <a:ext cx="1398134" cy="384048"/>
            <a:chOff x="146304" y="2039112"/>
            <a:chExt cx="1185336" cy="384048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146304" y="2420888"/>
              <a:ext cx="1185336" cy="2272"/>
            </a:xfrm>
            <a:prstGeom prst="straightConnector1">
              <a:avLst/>
            </a:prstGeom>
            <a:ln w="63500" cmpd="dbl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3464" y="2039112"/>
              <a:ext cx="8503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 persons</a:t>
              </a:r>
              <a:endParaRPr lang="ru-RU" sz="1000" b="1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2216834" y="2145284"/>
            <a:ext cx="1349364" cy="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73178" y="1827059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 persons</a:t>
            </a:r>
            <a:endParaRPr lang="ru-RU" sz="10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535294" y="2444896"/>
            <a:ext cx="654984" cy="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434" y="2055480"/>
            <a:ext cx="75216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4 </a:t>
            </a:r>
            <a:r>
              <a:rPr lang="en-US" sz="1000" b="1" dirty="0" err="1" smtClean="0"/>
              <a:t>pers</a:t>
            </a:r>
            <a:endParaRPr lang="ru-RU" sz="10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946904" y="1769364"/>
            <a:ext cx="2029968" cy="9144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24712" y="1348760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10 persons</a:t>
            </a:r>
            <a:endParaRPr lang="ru-RU" sz="10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593630" y="1764792"/>
            <a:ext cx="1373690" cy="4572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36258" y="1357903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10 persons</a:t>
            </a:r>
            <a:endParaRPr lang="ru-RU" sz="1000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004304" y="1778508"/>
            <a:ext cx="2020824" cy="0"/>
          </a:xfrm>
          <a:prstGeom prst="straightConnector1">
            <a:avLst/>
          </a:prstGeom>
          <a:ln w="635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63824" y="1357904"/>
            <a:ext cx="85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10 persons</a:t>
            </a:r>
            <a:endParaRPr lang="ru-RU" sz="1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2296" y="628499"/>
            <a:ext cx="8870284" cy="613597"/>
            <a:chOff x="162296" y="628499"/>
            <a:chExt cx="8870284" cy="613597"/>
          </a:xfrm>
        </p:grpSpPr>
        <p:sp>
          <p:nvSpPr>
            <p:cNvPr id="2" name="TextBox 1"/>
            <p:cNvSpPr txBox="1"/>
            <p:nvPr/>
          </p:nvSpPr>
          <p:spPr>
            <a:xfrm>
              <a:off x="162296" y="864906"/>
              <a:ext cx="8870284" cy="3749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942994" y="628499"/>
              <a:ext cx="0" cy="613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9837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98761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2068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530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0992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7606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9452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3529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1683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760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3914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7991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6145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222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8376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2453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0607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64684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2838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915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9146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350694" y="867192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53754" y="628499"/>
              <a:ext cx="0" cy="6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2984" y="859536"/>
              <a:ext cx="0" cy="374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228600" y="55878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7B7"/>
                </a:solidFill>
              </a:rPr>
              <a:t>2014</a:t>
            </a:r>
            <a:endParaRPr lang="en-US" sz="1400" dirty="0">
              <a:solidFill>
                <a:srgbClr val="4377B7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63725" y="57191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7B7"/>
                </a:solidFill>
              </a:rPr>
              <a:t>2015</a:t>
            </a:r>
            <a:endParaRPr lang="en-US" sz="1400" dirty="0">
              <a:solidFill>
                <a:srgbClr val="4377B7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19498" y="57191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7B7"/>
                </a:solidFill>
              </a:rPr>
              <a:t>2016</a:t>
            </a:r>
            <a:endParaRPr lang="en-US" sz="1400" dirty="0">
              <a:solidFill>
                <a:srgbClr val="4377B7"/>
              </a:solidFill>
            </a:endParaRPr>
          </a:p>
        </p:txBody>
      </p:sp>
      <p:sp>
        <p:nvSpPr>
          <p:cNvPr id="88" name="제목 21"/>
          <p:cNvSpPr>
            <a:spLocks/>
          </p:cNvSpPr>
          <p:nvPr/>
        </p:nvSpPr>
        <p:spPr bwMode="auto">
          <a:xfrm>
            <a:off x="196849" y="55406"/>
            <a:ext cx="89471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Ⅳ</a:t>
            </a:r>
            <a:r>
              <a:rPr lang="en-US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. Deliverables Summary</a:t>
            </a:r>
            <a:r>
              <a:rPr lang="ru-RU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&amp; Schedule</a:t>
            </a:r>
            <a:endParaRPr lang="ko-KR" altLang="en-US" sz="1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2132856"/>
            <a:ext cx="7128792" cy="140038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We </a:t>
            </a:r>
            <a:r>
              <a:rPr lang="en-US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can</a:t>
            </a:r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[do that] </a:t>
            </a:r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–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therefore we </a:t>
            </a:r>
            <a:r>
              <a:rPr lang="en-US" sz="4400" b="1" i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must</a:t>
            </a:r>
            <a:endParaRPr lang="en-US" sz="4400" i="1" dirty="0" smtClean="0">
              <a:solidFill>
                <a:srgbClr val="FF0000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3645024"/>
            <a:ext cx="5904656" cy="41549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2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© Prof </a:t>
            </a:r>
            <a:r>
              <a:rPr lang="en-US" sz="2400" dirty="0" err="1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Jürg</a:t>
            </a:r>
            <a:r>
              <a:rPr lang="en-US" sz="24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Gutknecht, ETH Zürich</a:t>
            </a:r>
            <a:endParaRPr lang="en-US" sz="2400" i="1" dirty="0" smtClean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46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50" y="55405"/>
            <a:ext cx="3502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【 Project</a:t>
            </a:r>
            <a:r>
              <a:rPr lang="ko-KR" altLang="en-US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Summary 】</a:t>
            </a:r>
            <a:endParaRPr lang="ko-KR" altLang="en-US" sz="2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0361"/>
              </p:ext>
            </p:extLst>
          </p:nvPr>
        </p:nvGraphicFramePr>
        <p:xfrm>
          <a:off x="88230" y="616105"/>
          <a:ext cx="8935453" cy="5700839"/>
        </p:xfrm>
        <a:graphic>
          <a:graphicData uri="http://schemas.openxmlformats.org/drawingml/2006/table">
            <a:tbl>
              <a:tblPr/>
              <a:tblGrid>
                <a:gridCol w="1106787"/>
                <a:gridCol w="1232553"/>
                <a:gridCol w="676577"/>
                <a:gridCol w="280513"/>
                <a:gridCol w="856950"/>
                <a:gridCol w="100140"/>
                <a:gridCol w="1612035"/>
                <a:gridCol w="385041"/>
                <a:gridCol w="874194"/>
                <a:gridCol w="478545"/>
                <a:gridCol w="104676"/>
                <a:gridCol w="1227442"/>
              </a:tblGrid>
              <a:tr h="346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Prj</a:t>
                      </a: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. Name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The new programming language for Samsung devices (codename </a:t>
                      </a:r>
                      <a:r>
                        <a:rPr kumimoji="0" lang="en-US" altLang="ko-KR" sz="1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SLang</a:t>
                      </a: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Prj</a:t>
                      </a: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. Code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kern="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Period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10/2014~12/2016</a:t>
                      </a: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Headcount</a:t>
                      </a:r>
                      <a:endParaRPr kumimoji="0" lang="ko-KR" alt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200MM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Budget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0" spc="0" baseline="0" dirty="0" smtClean="0"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K$</a:t>
                      </a:r>
                      <a:endParaRPr lang="ko-KR" altLang="en-US" sz="1000" b="0" kern="0" spc="0" baseline="0" dirty="0"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28502" marB="28502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Prj</a:t>
                      </a: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. Type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PR/General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6350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06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8502" marR="28502" marT="28502" marB="28502" anchor="ctr" horzOverflow="overflow">
                    <a:lnL w="6350" cap="flat" cmpd="sng" algn="ctr">
                      <a:solidFill>
                        <a:srgbClr val="4A9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9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9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9B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PM</a:t>
                      </a:r>
                      <a:endParaRPr kumimoji="0" lang="ko-KR" alt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Alexey Kanatov, Group Leader,</a:t>
                      </a:r>
                      <a:b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IM Compiler Group</a:t>
                      </a:r>
                      <a:endParaRPr kumimoji="0" lang="ko-KR" altLang="ko-KR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PL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Evgueni Zouev, Principal Engineer, CE Compiler Group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R&amp;D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Description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New programming language with primary focus on reliability, concurrency and performance for application and system programming for Samsung: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Design of the language specification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Design of the Compiler design and implementation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Compilation system design and development</a:t>
                      </a:r>
                      <a:endParaRPr kumimoji="0" lang="en-US" altLang="ko-KR" sz="11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Standard libraries design and implementation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IDE design and implementation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Components i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ntegration and QA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Documentation development</a:t>
                      </a: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04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Prj</a:t>
                      </a: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. Goal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Deliverables</a:t>
                      </a: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Goal (Function / Performance)</a:t>
                      </a: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Period</a:t>
                      </a:r>
                      <a:endParaRPr kumimoji="0" lang="ko-KR" altLang="en-US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6EB3">
                        <a:alpha val="70000"/>
                      </a:srgbClr>
                    </a:solidFill>
                  </a:tcPr>
                </a:tc>
              </a:tr>
              <a:tr h="20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Design Phase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Language Definition &amp; Standard Libraries Report v0.1; Compilation System Project 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’14.11~’15.04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Prototype Implementation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Compiler Prototype Implementation; Test Suite v.1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’15.05~’15.12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Implementation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Compiler, Toolset, Libs &amp; IDE implementation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‘16.01~’16.09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Final implementation phase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Language Definition Report v1.0; User’s Guides on Toolset &amp; IDE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’16.10~’16.12</a:t>
                      </a:r>
                      <a:endParaRPr kumimoji="0" lang="ko-KR" altLang="en-US" sz="10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Resource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Plan</a:t>
                      </a:r>
                      <a:endParaRPr kumimoji="0" 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구 분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2014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2015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2016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Total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2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H/C (ORDC)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4MM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76MM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120MM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200MM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800" marR="288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2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H/C (O/S)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0MM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0MM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0MM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0MM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800" marR="288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Budget</a:t>
                      </a:r>
                      <a:endParaRPr kumimoji="0" lang="ko-KR" altLang="ko-KR" sz="10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K$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K$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K$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K$</a:t>
                      </a:r>
                      <a:endParaRPr lang="ko-KR" altLang="en-US" sz="1000" kern="0" spc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맑은 고딕" pitchFamily="50" charset="-127"/>
                        <a:cs typeface="Arial" panose="020B0604020202020204" pitchFamily="34" charset="0"/>
                      </a:endParaRPr>
                    </a:p>
                  </a:txBody>
                  <a:tcPr marL="28800" marR="288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5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Expected Impact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Utilization Plan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6EB3">
                        <a:alpha val="70000"/>
                      </a:srgbClr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1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Samsung’s Ownership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: full control over the language and the </a:t>
                      </a:r>
                      <a:r>
                        <a:rPr kumimoji="0" lang="en-US" sz="11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toolchain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, lock-in for developers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1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Brand Image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: Confirm Samsung as global S/W company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1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Platform Basis 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for future S/W innovations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1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SW quality increase 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(product quality increase)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1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Ease of parallel programming 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is aligned with multi-core trend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itchFamily="50" charset="-127"/>
                          <a:cs typeface="Arial" panose="020B0604020202020204" pitchFamily="34" charset="0"/>
                        </a:rPr>
                        <a:t> Short SW product development cycle, lower cost of ownership</a:t>
                      </a:r>
                    </a:p>
                  </a:txBody>
                  <a:tcPr marL="28502" marR="28502" marT="28502" marB="285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7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50" y="55405"/>
            <a:ext cx="35879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Ⅰ</a:t>
            </a:r>
            <a:r>
              <a:rPr lang="en-US" altLang="ko-KR" sz="2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. </a:t>
            </a:r>
            <a:r>
              <a:rPr lang="ru-RU" altLang="ko-KR" sz="2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Обзор тенденций</a:t>
            </a:r>
            <a:endParaRPr lang="ko-KR" altLang="en-US" sz="20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116"/>
          <p:cNvGrpSpPr/>
          <p:nvPr/>
        </p:nvGrpSpPr>
        <p:grpSpPr>
          <a:xfrm>
            <a:off x="399669" y="922654"/>
            <a:ext cx="3754800" cy="630000"/>
            <a:chOff x="369888" y="790576"/>
            <a:chExt cx="3616302" cy="468000"/>
          </a:xfrm>
        </p:grpSpPr>
        <p:pic>
          <p:nvPicPr>
            <p:cNvPr id="3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utoShape 20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323528" y="1265975"/>
            <a:ext cx="8358572" cy="4938058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kumimoji="0" lang="ko-KR" altLang="en-US" sz="1400" b="1" kern="0" dirty="0" smtClean="0">
              <a:solidFill>
                <a:srgbClr val="003399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528638" y="927421"/>
            <a:ext cx="1378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Background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957769"/>
              </p:ext>
            </p:extLst>
          </p:nvPr>
        </p:nvGraphicFramePr>
        <p:xfrm>
          <a:off x="1128900" y="1868706"/>
          <a:ext cx="7349353" cy="423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2458" y="1451957"/>
            <a:ext cx="8090556" cy="369332"/>
          </a:xfrm>
          <a:prstGeom prst="rect">
            <a:avLst/>
          </a:prstGeom>
          <a:solidFill>
            <a:srgbClr val="FFFFFF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mobile market players innovate through programming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492262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50" y="55405"/>
            <a:ext cx="22023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Ⅰ</a:t>
            </a:r>
            <a:r>
              <a:rPr lang="en-US" altLang="ko-KR" sz="2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. Overview</a:t>
            </a:r>
            <a:endParaRPr lang="ko-KR" altLang="en-US" sz="20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116"/>
          <p:cNvGrpSpPr/>
          <p:nvPr/>
        </p:nvGrpSpPr>
        <p:grpSpPr>
          <a:xfrm>
            <a:off x="323527" y="701494"/>
            <a:ext cx="3754800" cy="630000"/>
            <a:chOff x="369888" y="790576"/>
            <a:chExt cx="3616302" cy="468000"/>
          </a:xfrm>
        </p:grpSpPr>
        <p:pic>
          <p:nvPicPr>
            <p:cNvPr id="35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utoShape 20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323527" y="1096698"/>
            <a:ext cx="8668073" cy="5199828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endParaRPr lang="ru-RU" sz="1600" dirty="0"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gray">
          <a:xfrm>
            <a:off x="414170" y="758144"/>
            <a:ext cx="1378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Background</a:t>
            </a:r>
            <a:endParaRPr lang="en-US" altLang="ko-KR" sz="1600" b="1" dirty="0">
              <a:solidFill>
                <a:srgbClr val="FFFFFF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668" y="1331494"/>
            <a:ext cx="843953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Google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2009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Go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implementation language for web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apps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General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purpose; lightweight concurrency; safety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performance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Dart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a replacement for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JavaScript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Faster and safer than JavaScript</a:t>
            </a: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Mozilla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2010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Rust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– implementation language for multicore </a:t>
            </a:r>
            <a:r>
              <a:rPr lang="en-US" sz="1600" dirty="0" err="1" smtClean="0">
                <a:ea typeface="Malgun Gothic" pitchFamily="34" charset="-127"/>
                <a:cs typeface="Arial" pitchFamily="34" charset="0"/>
              </a:rPr>
              <a:t>envs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Concurrency; high performance</a:t>
            </a: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Apple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2014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Swift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language as a replacement for Objective C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A replacement for an archaic language </a:t>
            </a:r>
            <a:endParaRPr lang="en-US" sz="1600" b="1" dirty="0">
              <a:solidFill>
                <a:srgbClr val="0000CC"/>
              </a:solidFill>
              <a:ea typeface="Malgun Gothic" pitchFamily="34" charset="-127"/>
              <a:cs typeface="Arial" pitchFamily="34" charset="0"/>
            </a:endParaRP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Facebook:</a:t>
            </a:r>
            <a:b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2014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Hack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language as a replacement for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PHP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A safer replacement for a bad designed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lang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(PHP)</a:t>
            </a:r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1600" dirty="0" err="1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RedHat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b="1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>
                <a:ea typeface="Malgun Gothic" pitchFamily="34" charset="-127"/>
                <a:cs typeface="Arial" pitchFamily="34" charset="0"/>
              </a:rPr>
              <a:t>Ceylon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“simplified Java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” -&gt;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A faster replacement for a complicated </a:t>
            </a:r>
            <a:r>
              <a:rPr lang="en-US" sz="1600" dirty="0" err="1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lang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 (Java)</a:t>
            </a:r>
          </a:p>
          <a:p>
            <a:pPr eaLnBrk="0" latinLnBrk="0" hangingPunct="0"/>
            <a:r>
              <a:rPr lang="en-US" sz="16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Microsoft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2012 </a:t>
            </a:r>
            <a:r>
              <a:rPr lang="en-US" sz="1600" b="1" dirty="0" err="1">
                <a:ea typeface="Malgun Gothic" pitchFamily="34" charset="-127"/>
                <a:cs typeface="Arial" pitchFamily="34" charset="0"/>
              </a:rPr>
              <a:t>TypeScript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“a better JavaScript” (strong types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…) </a:t>
            </a:r>
            <a:r>
              <a:rPr lang="en-US" sz="1600" dirty="0" smtClean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-&gt; </a:t>
            </a:r>
            <a:r>
              <a:rPr lang="en-US" sz="1600" dirty="0">
                <a:solidFill>
                  <a:srgbClr val="0000CC"/>
                </a:solidFill>
                <a:ea typeface="Malgun Gothic" pitchFamily="34" charset="-127"/>
                <a:cs typeface="Arial" pitchFamily="34" charset="0"/>
              </a:rPr>
              <a:t>Faster &amp; safer than JavaScript </a:t>
            </a:r>
          </a:p>
          <a:p>
            <a:pPr eaLnBrk="0" latinLnBrk="0" hangingPunct="0"/>
            <a:r>
              <a:rPr lang="en-US" sz="1600" dirty="0" err="1" smtClean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JetBrains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1600" dirty="0">
                <a:ea typeface="Malgun Gothic" pitchFamily="34" charset="-127"/>
                <a:cs typeface="Arial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ea typeface="Malgun Gothic" pitchFamily="34" charset="-127"/>
                <a:cs typeface="Arial" pitchFamily="34" charset="0"/>
              </a:rPr>
              <a:t>2011 </a:t>
            </a:r>
            <a:r>
              <a:rPr lang="en-US" sz="1600" b="1" dirty="0" err="1">
                <a:ea typeface="Malgun Gothic" pitchFamily="34" charset="-127"/>
                <a:cs typeface="Arial" pitchFamily="34" charset="0"/>
              </a:rPr>
              <a:t>Kotlin</a:t>
            </a:r>
            <a:r>
              <a:rPr lang="en-US" sz="1600" dirty="0">
                <a:ea typeface="Malgun Gothic" pitchFamily="34" charset="-127"/>
                <a:cs typeface="Arial" pitchFamily="34" charset="0"/>
              </a:rPr>
              <a:t> - a simpler and faster replacement for </a:t>
            </a:r>
            <a:r>
              <a:rPr lang="en-US" sz="1600" dirty="0" smtClean="0">
                <a:ea typeface="Malgun Gothic" pitchFamily="34" charset="-127"/>
                <a:cs typeface="Arial" pitchFamily="34" charset="0"/>
              </a:rPr>
              <a:t>Java </a:t>
            </a:r>
            <a:endParaRPr lang="ru-RU" dirty="0"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11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196850" y="55405"/>
            <a:ext cx="22023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Ⅰ</a:t>
            </a:r>
            <a:r>
              <a:rPr lang="en-US" altLang="ko-KR" sz="2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. Overview</a:t>
            </a:r>
            <a:endParaRPr lang="ko-KR" altLang="en-US" sz="20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116"/>
          <p:cNvGrpSpPr/>
          <p:nvPr/>
        </p:nvGrpSpPr>
        <p:grpSpPr>
          <a:xfrm>
            <a:off x="382743" y="948556"/>
            <a:ext cx="3754800" cy="630000"/>
            <a:chOff x="369888" y="790576"/>
            <a:chExt cx="3616302" cy="468000"/>
          </a:xfrm>
        </p:grpSpPr>
        <p:pic>
          <p:nvPicPr>
            <p:cNvPr id="28" name="Picture 12" descr="Picture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457188" y="811278"/>
              <a:ext cx="3529002" cy="181375"/>
            </a:xfrm>
            <a:prstGeom prst="rect">
              <a:avLst/>
            </a:prstGeom>
            <a:noFill/>
          </p:spPr>
        </p:pic>
        <p:sp>
          <p:nvSpPr>
            <p:cNvPr id="29" name="AutoShape 11"/>
            <p:cNvSpPr>
              <a:spLocks noChangeArrowheads="1"/>
            </p:cNvSpPr>
            <p:nvPr/>
          </p:nvSpPr>
          <p:spPr bwMode="gray">
            <a:xfrm>
              <a:off x="369888" y="790576"/>
              <a:ext cx="3600000" cy="468000"/>
            </a:xfrm>
            <a:prstGeom prst="roundRect">
              <a:avLst>
                <a:gd name="adj" fmla="val 13113"/>
              </a:avLst>
            </a:prstGeom>
            <a:solidFill>
              <a:srgbClr val="4579B5"/>
            </a:solidFill>
            <a:ln w="19050" algn="ctr">
              <a:solidFill>
                <a:srgbClr val="4579B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AutoShape 20"/>
          <p:cNvSpPr>
            <a:spLocks noChangeArrowheads="1"/>
          </p:cNvSpPr>
          <p:nvPr/>
        </p:nvSpPr>
        <p:spPr bwMode="gray">
          <a:xfrm>
            <a:off x="389614" y="1331495"/>
            <a:ext cx="8366523" cy="4588092"/>
          </a:xfrm>
          <a:prstGeom prst="roundRect">
            <a:avLst>
              <a:gd name="adj" fmla="val 2399"/>
            </a:avLst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 marL="342900" indent="-3429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kern="0" dirty="0" smtClean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To </a:t>
            </a:r>
            <a:r>
              <a:rPr kumimoji="0" lang="en-US" altLang="ko-KR" sz="2000" kern="0" dirty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have the programming language that is exactly suitable for creating software for </a:t>
            </a:r>
            <a:r>
              <a:rPr kumimoji="0" lang="ru-RU" altLang="ko-KR" sz="2000" kern="0" dirty="0" smtClean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разного рода современных вычислительный устройств</a:t>
            </a:r>
            <a:r>
              <a:rPr kumimoji="0" lang="en-US" altLang="ko-KR" sz="2000" kern="0" dirty="0" smtClean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kumimoji="0" lang="en-US" altLang="ko-KR" sz="2000" kern="0" dirty="0">
              <a:solidFill>
                <a:srgbClr val="003399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 marL="342900" lvl="0" indent="-3429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kern="0" dirty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To become independent from any third party software manufacturers (either proprietary or open source).</a:t>
            </a:r>
          </a:p>
          <a:p>
            <a:pPr marL="342900" lvl="0" indent="-3429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kern="0" dirty="0" smtClean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To provide chances </a:t>
            </a:r>
            <a:r>
              <a:rPr kumimoji="0" lang="en-US" altLang="ko-KR" sz="2000" kern="0" dirty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for creating really innovative solutions – which cannot be stolen or reproduced by competitors.</a:t>
            </a:r>
          </a:p>
          <a:p>
            <a:pPr marL="342900" lvl="0" indent="-3429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kern="0" dirty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To significantly reduce costs for (re)writing and improving software which doesn‘t belong to the company.</a:t>
            </a:r>
          </a:p>
          <a:p>
            <a:pPr marL="342900" lvl="0" indent="-342900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kern="0" dirty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To give good chances for independent developers to create fine and useful software apps for Samsung devices</a:t>
            </a:r>
            <a:r>
              <a:rPr kumimoji="0" lang="en-US" altLang="ko-KR" sz="2000" kern="0" dirty="0" smtClean="0">
                <a:solidFill>
                  <a:srgbClr val="00339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kumimoji="0" lang="en-US" altLang="ko-KR" sz="2000" kern="0" dirty="0">
              <a:solidFill>
                <a:srgbClr val="003399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gray">
          <a:xfrm>
            <a:off x="592805" y="928773"/>
            <a:ext cx="1364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ko-KR" sz="20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Цели</a:t>
            </a:r>
            <a:endParaRPr lang="en-US" altLang="ko-KR" sz="20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79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90" y="24711"/>
            <a:ext cx="8890106" cy="53860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Потребности и решения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свойства языка</a:t>
            </a:r>
            <a:endParaRPr lang="en-US" sz="3200" b="1" dirty="0" smtClean="0">
              <a:solidFill>
                <a:schemeClr val="accent3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47" y="1216380"/>
            <a:ext cx="8928992" cy="373948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Strong typing; multi-paradigm support.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Unambiguous semantics, simple </a:t>
            </a: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syntax.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Automatic memory utilization.</a:t>
            </a:r>
            <a:endParaRPr lang="en-US" sz="3000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Advanced &amp; safe concurrency.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Single language &amp; multiple hardware targets.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High performance; deep optimizations.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Support for automatic program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217599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4711"/>
            <a:ext cx="9307773" cy="53860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Потребности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&amp;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решения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</a:t>
            </a:r>
            <a:r>
              <a:rPr lang="ru-RU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основные принциы</a:t>
            </a:r>
            <a:endParaRPr lang="en-US" sz="3200" b="1" dirty="0" smtClean="0">
              <a:solidFill>
                <a:schemeClr val="accent3"/>
              </a:solidFill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10700"/>
            <a:ext cx="8352928" cy="250837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Conventional imperative programming.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Strong modularity &amp; separate compilation.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Object-oriented approach.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Basic functional programming features.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Key features of generic programming approach.</a:t>
            </a:r>
          </a:p>
        </p:txBody>
      </p:sp>
    </p:spTree>
    <p:extLst>
      <p:ext uri="{BB962C8B-B14F-4D97-AF65-F5344CB8AC3E}">
        <p14:creationId xmlns:p14="http://schemas.microsoft.com/office/powerpoint/2010/main" val="281953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90" y="24711"/>
            <a:ext cx="6165202" cy="53860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Needs &amp; Approach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9808"/>
            <a:ext cx="8640960" cy="404726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Complete set of development tools: compiler, code editor, debugger, linker, build &amp; versioning tool, project manager, profiler etc.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Command-line &amp; programming interfaces to all development tools.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Common basis for all dev tools: an internal program semantic representation.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Integrated development environment comprising all dev tools under convenient GUI.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Malgun Gothic" pitchFamily="34" charset="-127"/>
                <a:cs typeface="Arial" panose="020B0604020202020204" pitchFamily="34" charset="0"/>
              </a:rPr>
              <a:t>IDE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1933035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90" y="24711"/>
            <a:ext cx="8447536" cy="53860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Needs &amp; Approach</a:t>
            </a:r>
            <a:r>
              <a:rPr lang="en-US" sz="3200" b="1" dirty="0" smtClean="0">
                <a:solidFill>
                  <a:schemeClr val="accent3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: Ecosystem </a:t>
            </a:r>
          </a:p>
        </p:txBody>
      </p:sp>
      <p:sp>
        <p:nvSpPr>
          <p:cNvPr id="4" name="Oval 3"/>
          <p:cNvSpPr/>
          <p:nvPr/>
        </p:nvSpPr>
        <p:spPr>
          <a:xfrm>
            <a:off x="2051720" y="1025452"/>
            <a:ext cx="5112568" cy="4968552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180975" indent="-180975" algn="ctr" eaLnBrk="0" latin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1" lang="ru-RU" sz="2000" dirty="0" smtClean="0"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35896" y="2609628"/>
            <a:ext cx="1944216" cy="1872208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spcAft>
                <a:spcPts val="0"/>
              </a:spcAft>
            </a:pPr>
            <a:r>
              <a:rPr kumimoji="1" lang="en-US" sz="2000" b="1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Program</a:t>
            </a:r>
            <a:br>
              <a:rPr kumimoji="1" lang="en-US" sz="2000" b="1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</a:br>
            <a:r>
              <a:rPr kumimoji="1" lang="en-US" sz="2000" b="1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Semantic</a:t>
            </a:r>
            <a:br>
              <a:rPr kumimoji="1" lang="en-US" sz="2000" b="1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</a:br>
            <a:r>
              <a:rPr kumimoji="1" lang="en-US" sz="2000" b="1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Represen-tation</a:t>
            </a:r>
            <a:endParaRPr kumimoji="1" lang="ru-RU" sz="2000" b="1" dirty="0" smtClean="0">
              <a:solidFill>
                <a:srgbClr val="FF0000"/>
              </a:solidFill>
              <a:cs typeface="Arial" pitchFamily="34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19872" y="1313484"/>
            <a:ext cx="72008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5736" y="2825652"/>
            <a:ext cx="1512168" cy="396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41061" y="1313234"/>
            <a:ext cx="776079" cy="139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80112" y="3112851"/>
            <a:ext cx="156971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386386" y="4165434"/>
            <a:ext cx="1082508" cy="106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77830" y="4017524"/>
            <a:ext cx="1215957" cy="96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55776" y="224958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Compiler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9851" y="151005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Code</a:t>
            </a:r>
            <a:br>
              <a:rPr lang="en-US" sz="2000" b="1" dirty="0" smtClean="0">
                <a:ea typeface="HY견고딕" pitchFamily="18" charset="-127"/>
                <a:cs typeface="Arial" pitchFamily="34" charset="0"/>
              </a:rPr>
            </a:br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Editor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827" y="2308070"/>
            <a:ext cx="1440160" cy="400110"/>
          </a:xfrm>
          <a:prstGeom prst="rect">
            <a:avLst/>
          </a:prstGeom>
          <a:noFill/>
          <a:ln>
            <a:noFill/>
            <a:headEnd type="triangle"/>
            <a:tailEnd type="none"/>
          </a:ln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Debugger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1030" y="370149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Linker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48514" y="3397802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Build &amp; versioning</a:t>
            </a:r>
            <a:br>
              <a:rPr lang="en-US" sz="2000" b="1" dirty="0" smtClean="0">
                <a:ea typeface="HY견고딕" pitchFamily="18" charset="-127"/>
                <a:cs typeface="Arial" pitchFamily="34" charset="0"/>
              </a:rPr>
            </a:br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tool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1840" y="4553844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Project</a:t>
            </a:r>
            <a:br>
              <a:rPr lang="en-US" sz="2000" b="1" dirty="0" smtClean="0">
                <a:ea typeface="HY견고딕" pitchFamily="18" charset="-127"/>
                <a:cs typeface="Arial" pitchFamily="34" charset="0"/>
              </a:rPr>
            </a:br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Manager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513634" y="4474723"/>
            <a:ext cx="68094" cy="150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29774" y="4814593"/>
            <a:ext cx="87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…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43475" y="1717881"/>
            <a:ext cx="576064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671192" y="2630266"/>
            <a:ext cx="14401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41193" y="1698426"/>
            <a:ext cx="537037" cy="2957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16216" y="2825652"/>
            <a:ext cx="108320" cy="6471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868144" y="4553844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4212077" y="5505855"/>
            <a:ext cx="647955" cy="74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771800" y="4481836"/>
            <a:ext cx="360039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63888" y="2825652"/>
            <a:ext cx="432048" cy="360040"/>
          </a:xfrm>
          <a:prstGeom prst="straightConnector1">
            <a:avLst/>
          </a:prstGeom>
          <a:ln w="381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44008" y="2321596"/>
            <a:ext cx="0" cy="576064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148064" y="2753644"/>
            <a:ext cx="432048" cy="432048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308937" y="3654519"/>
            <a:ext cx="566569" cy="168451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941601" y="4171151"/>
            <a:ext cx="288032" cy="432048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332556" y="3561273"/>
            <a:ext cx="568468" cy="158607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691680" y="665412"/>
            <a:ext cx="5832648" cy="5688632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180975" indent="-180975" algn="ctr" eaLnBrk="0" latin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1" lang="ru-RU" sz="2000" dirty="0" smtClean="0">
              <a:cs typeface="Arial" pitchFamily="34" charset="0"/>
              <a:sym typeface="Wingdings" pitchFamily="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512" y="908720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 smtClean="0">
                <a:ea typeface="HY견고딕" pitchFamily="18" charset="-127"/>
                <a:cs typeface="Arial" pitchFamily="34" charset="0"/>
              </a:rPr>
              <a:t>GUI/IDE, Online Help, Tutorials, Guides</a:t>
            </a:r>
            <a:endParaRPr lang="ru-RU" sz="2000" b="1" dirty="0" smtClean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35696" y="1700808"/>
            <a:ext cx="576064" cy="28803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37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테마">
  <a:themeElements>
    <a:clrScheme name="2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004TGpx_rising">
  <a:themeElements>
    <a:clrScheme name="1004TGpx">
      <a:dk1>
        <a:sysClr val="windowText" lastClr="000000"/>
      </a:dk1>
      <a:lt1>
        <a:sysClr val="window" lastClr="FFFFFF"/>
      </a:lt1>
      <a:dk2>
        <a:srgbClr val="2D5E77"/>
      </a:dk2>
      <a:lt2>
        <a:srgbClr val="D7E3E9"/>
      </a:lt2>
      <a:accent1>
        <a:srgbClr val="7782ED"/>
      </a:accent1>
      <a:accent2>
        <a:srgbClr val="35AEEB"/>
      </a:accent2>
      <a:accent3>
        <a:srgbClr val="3EA0A0"/>
      </a:accent3>
      <a:accent4>
        <a:srgbClr val="82B01C"/>
      </a:accent4>
      <a:accent5>
        <a:srgbClr val="E29642"/>
      </a:accent5>
      <a:accent6>
        <a:srgbClr val="E8BF6E"/>
      </a:accent6>
      <a:hlink>
        <a:srgbClr val="6AD474"/>
      </a:hlink>
      <a:folHlink>
        <a:srgbClr val="FF79C2"/>
      </a:folHlink>
    </a:clrScheme>
    <a:fontScheme name="193TGp_best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193TGp_bes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50000"/>
                <a:lumMod val="110000"/>
              </a:schemeClr>
            </a:gs>
            <a:gs pos="100000">
              <a:schemeClr val="phClr">
                <a:shade val="97000"/>
                <a:satMod val="100000"/>
                <a:lumMod val="80000"/>
              </a:schemeClr>
            </a:gs>
          </a:gsLst>
          <a:path path="circle">
            <a:fillToRect l="40000" t="50000" r="40000" b="5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P004TGpx_rising</Template>
  <TotalTime>122640</TotalTime>
  <Words>1058</Words>
  <Application>Microsoft Office PowerPoint</Application>
  <PresentationFormat>Экран (4:3)</PresentationFormat>
  <Paragraphs>277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2_Office 테마</vt:lpstr>
      <vt:lpstr>P004TGpx_rising</vt:lpstr>
      <vt:lpstr>3_Office 테마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’11年 DMC硏 혁신 방향(案)</dc:title>
  <dc:creator>이상우</dc:creator>
  <cp:lastModifiedBy>kanatov</cp:lastModifiedBy>
  <cp:revision>3182</cp:revision>
  <cp:lastPrinted>2014-10-28T12:03:26Z</cp:lastPrinted>
  <dcterms:created xsi:type="dcterms:W3CDTF">2011-04-07T04:52:51Z</dcterms:created>
  <dcterms:modified xsi:type="dcterms:W3CDTF">2016-10-01T09:48:18Z</dcterms:modified>
</cp:coreProperties>
</file>