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sldIdLst>
    <p:sldId id="256" r:id="rId4"/>
    <p:sldId id="257" r:id="rId5"/>
    <p:sldId id="27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3" r:id="rId20"/>
    <p:sldId id="274" r:id="rId21"/>
    <p:sldId id="275" r:id="rId22"/>
    <p:sldId id="277" r:id="rId23"/>
    <p:sldId id="278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FD81F4-9FA1-42D3-AE75-B77B6F8C8CCE}" v="11" dt="2022-10-11T00:50:29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7A4BC-95A2-AB2C-5C4F-9B590B250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C43CED-5BE6-E5D6-0C94-B4ECF304A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32918-A9AC-2901-C30D-5E5FDA1C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5E1F9-CBF2-6464-6744-1F42A175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4F071-22DD-3895-1910-BEF5F6EF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6546D-7B30-4868-D3EB-1CFE938E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FCF54C-AF79-C10F-E728-4D7236392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FA458-203F-B0B4-DE9E-8AD967AE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09DA03-AC85-8FEA-BC72-165A9AD4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64190-E24C-4C64-50F7-A5E67D99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77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FE33C6-CEDF-16AC-21D8-830BD9F55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8AC03-8F48-241F-67E6-2E41384DA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B99D7-E536-EE44-D93A-5E1B64F1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597E50-6ACC-3E18-4237-70D27518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F7BC6-BF6E-9B42-FE2D-477D4ADC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148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104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0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33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315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60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714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6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29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D260D-D330-2C1E-D1B9-0076E162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52E86-DEC8-D19B-66C1-39152C6EC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D32EE-6F27-7E0F-6C77-E280E7C7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D22F4-6421-46BE-242E-C26852D7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B045D-9538-166B-CE17-E0FCCFDD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636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3971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49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1803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9922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631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06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794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08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0712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86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5498C-A9E1-C1C5-53AC-CC50E4B70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B95D39-66F8-30EB-3277-4B0D5CF09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49D7E-FC3A-DCC7-7E32-0735D8AA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2C144-F124-D985-F50E-10B8C89E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EBC41-581C-686F-A934-D7008A86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2738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1933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228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7384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80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771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247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1077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1202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9772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18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7B892-6F7E-EF1D-47FC-B4FB05C3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0F791-6B72-9554-7C13-49F99AF6C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D4CC1-CE02-0D2A-3E85-FB7C2F400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01121F-F756-82AB-1422-0F184D5A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37D42B-3135-28E8-1127-8794DF05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B65D0-42EE-29CF-46C4-E177FCA1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90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DA3F-124A-8A89-BA91-79B24A3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CA233D-5730-BB4A-3F41-369F837B2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2EBDF9-11C2-3A79-CA85-24D319BB2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35CAD8-5FDB-88A7-7D9D-73AEE1A62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4363B9-A59C-E049-52D5-90F9B720C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A8DF59-E19F-B877-1180-678AAFCD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CC0D65-C1EF-00E5-DAA0-5C285F49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BF1728-6851-FB38-FA19-1F1F5A91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49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C5A18-81F2-7E1A-B62C-69B7E42C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D5FC73-8765-F943-8C02-CD06EA59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640F0D-C712-2AD6-52D8-CE653DED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C69E7-6FDA-0E12-E9D5-26C13A9F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49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AD5BEB-8DE0-9540-1C31-93D67237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3622E5-483E-0040-0A4D-CF266042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B4EA7B-068B-C6D6-FFB7-4CE1C9CD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9F276-1B2D-7DE0-B575-74D54B7D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41213-3FE0-0527-AF7C-ECEB328DE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FCC9D6-0D00-AF6E-EE1F-A1B738028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5FC9A1-6D0C-0ECF-65BB-D03EDACD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CE9865-2BFA-ED45-8061-71FC387C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E2B85-4037-FBAE-1708-927D45FD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12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B03E4-D69C-3F8F-8F33-35DDFF5E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C02816-5DB6-6EFB-8015-B5326C4E1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0554C3-C6D7-8006-728C-C49A93378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C5DCD3-3146-26B8-1FFF-72A4FC3E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52781D-4C69-9FEF-7CB3-EBA50076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02622-7FE0-83D7-D8E9-6C2E9BA6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B12007-9C3E-528E-C40A-4C91F7ED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CB727-F60E-EC03-5215-E13F1F49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F4AFB-3C1D-171D-BE6F-1C9935E49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F5B6C-0329-F771-9569-9E442D8C9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760C5-42E4-E8C3-D03B-1C1FB7EBB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8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3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010CE9-1C48-4E4A-BD40-3701B2776A2B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0C35E88-19BB-4935-931A-B65B79C36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77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stock icons in closeup">
            <a:extLst>
              <a:ext uri="{FF2B5EF4-FFF2-40B4-BE49-F238E27FC236}">
                <a16:creationId xmlns:a16="http://schemas.microsoft.com/office/drawing/2014/main" id="{C36FB025-0BB4-F36F-0A2E-8C98AE08D3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BAE3780-A1C6-10AF-9D61-F083517B4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200" b="1" i="0" dirty="0">
                <a:effectLst/>
                <a:latin typeface="-apple-system"/>
              </a:rPr>
              <a:t>Litecoin and </a:t>
            </a:r>
            <a:r>
              <a:rPr lang="en-US" altLang="ko-KR" sz="4200" b="1" i="0" dirty="0" err="1">
                <a:effectLst/>
                <a:latin typeface="-apple-system"/>
              </a:rPr>
              <a:t>Chainlink</a:t>
            </a:r>
            <a:r>
              <a:rPr lang="en-US" altLang="ko-KR" sz="4200" b="1" i="0" dirty="0">
                <a:effectLst/>
                <a:latin typeface="-apple-system"/>
              </a:rPr>
              <a:t> Cryptocurrency vs APPL and TSLA Stock </a:t>
            </a:r>
            <a:br>
              <a:rPr lang="en-US" altLang="ko-KR" sz="4200" b="1" i="0" dirty="0">
                <a:effectLst/>
                <a:latin typeface="-apple-system"/>
              </a:rPr>
            </a:br>
            <a:br>
              <a:rPr lang="en-US" altLang="ko-KR" sz="4200" dirty="0"/>
            </a:br>
            <a:endParaRPr lang="ko-KR" altLang="en-US" sz="42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3EF779-83DD-4EB0-9F4C-7304381A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772C8C0C-10E0-4305-95B6-F0A11F0AD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ED6F480D-2F2A-4E97-B196-39B35C4BF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65ACA5CB-4926-4AA1-8B0D-0A8C294D3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1FC1EC6E-AED1-4539-B157-05226499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30ACEC">
                <a:lumMod val="50000"/>
              </a:srgb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F5C22045-92BD-4CA1-A655-5ADD00283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ACEC">
                <a:lumMod val="75000"/>
              </a:srgbClr>
            </a:solidFill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F130A56D-449A-4985-94CD-B749D51FF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369981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45FC0-EC69-8E0C-D7A8-CD83D157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218" y="46529"/>
            <a:ext cx="10430164" cy="127357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 Part 2 - Apple and Tesla Stock Analysis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0F72EEF-8F8B-04F3-1186-3A423F124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5146"/>
            <a:ext cx="5134253" cy="480218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1C087E-E8C9-2C02-248E-833487780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628" y="1608034"/>
            <a:ext cx="5240576" cy="48848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802477-5E2A-EDE7-89E4-7DEAF2931D66}"/>
              </a:ext>
            </a:extLst>
          </p:cNvPr>
          <p:cNvSpPr txBox="1"/>
          <p:nvPr/>
        </p:nvSpPr>
        <p:spPr>
          <a:xfrm>
            <a:off x="2583906" y="1269476"/>
            <a:ext cx="98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APPLE </a:t>
            </a:r>
            <a:r>
              <a:rPr lang="en-US" altLang="ko-KR" b="1" dirty="0"/>
              <a:t>                                                               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40883-C3D3-A90F-91CD-375ECEF987B3}"/>
              </a:ext>
            </a:extLst>
          </p:cNvPr>
          <p:cNvSpPr txBox="1"/>
          <p:nvPr/>
        </p:nvSpPr>
        <p:spPr>
          <a:xfrm>
            <a:off x="8627354" y="1238702"/>
            <a:ext cx="98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TESLA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16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CF927-184E-5284-878D-4AED048E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636" y="272762"/>
            <a:ext cx="10938164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Five Year Stock </a:t>
            </a:r>
            <a:r>
              <a:rPr lang="en-US" altLang="ko-KR" sz="4000" dirty="0" err="1"/>
              <a:t>Permance</a:t>
            </a:r>
            <a:r>
              <a:rPr lang="en-US" altLang="ko-KR" sz="4000" dirty="0"/>
              <a:t> – Apple vs Tesla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18FEC23-A4E0-C4E3-4042-9D5969602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303" y="2015324"/>
            <a:ext cx="10646497" cy="4246580"/>
          </a:xfrm>
        </p:spPr>
      </p:pic>
    </p:spTree>
    <p:extLst>
      <p:ext uri="{BB962C8B-B14F-4D97-AF65-F5344CB8AC3E}">
        <p14:creationId xmlns:p14="http://schemas.microsoft.com/office/powerpoint/2010/main" val="356273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3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15">
            <a:extLst>
              <a:ext uri="{FF2B5EF4-FFF2-40B4-BE49-F238E27FC236}">
                <a16:creationId xmlns:a16="http://schemas.microsoft.com/office/drawing/2014/main" id="{912C5E87-CB8A-4EB6-9DF9-90164F54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83755" y="404258"/>
            <a:ext cx="7775429" cy="6051730"/>
          </a:xfrm>
          <a:custGeom>
            <a:avLst/>
            <a:gdLst>
              <a:gd name="connsiteX0" fmla="*/ 6757888 w 7775429"/>
              <a:gd name="connsiteY0" fmla="*/ 3123835 h 6051730"/>
              <a:gd name="connsiteX1" fmla="*/ 5223007 w 7775429"/>
              <a:gd name="connsiteY1" fmla="*/ 3123835 h 6051730"/>
              <a:gd name="connsiteX2" fmla="*/ 5003739 w 7775429"/>
              <a:gd name="connsiteY2" fmla="*/ 3001951 h 6051730"/>
              <a:gd name="connsiteX3" fmla="*/ 4236300 w 7775429"/>
              <a:gd name="connsiteY3" fmla="*/ 1688315 h 6051730"/>
              <a:gd name="connsiteX4" fmla="*/ 4236300 w 7775429"/>
              <a:gd name="connsiteY4" fmla="*/ 1435519 h 6051730"/>
              <a:gd name="connsiteX5" fmla="*/ 5003739 w 7775429"/>
              <a:gd name="connsiteY5" fmla="*/ 121884 h 6051730"/>
              <a:gd name="connsiteX6" fmla="*/ 5223007 w 7775429"/>
              <a:gd name="connsiteY6" fmla="*/ 0 h 6051730"/>
              <a:gd name="connsiteX7" fmla="*/ 6757888 w 7775429"/>
              <a:gd name="connsiteY7" fmla="*/ 0 h 6051730"/>
              <a:gd name="connsiteX8" fmla="*/ 6977155 w 7775429"/>
              <a:gd name="connsiteY8" fmla="*/ 121884 h 6051730"/>
              <a:gd name="connsiteX9" fmla="*/ 7744595 w 7775429"/>
              <a:gd name="connsiteY9" fmla="*/ 1435519 h 6051730"/>
              <a:gd name="connsiteX10" fmla="*/ 7744595 w 7775429"/>
              <a:gd name="connsiteY10" fmla="*/ 1688315 h 6051730"/>
              <a:gd name="connsiteX11" fmla="*/ 6977155 w 7775429"/>
              <a:gd name="connsiteY11" fmla="*/ 3001951 h 6051730"/>
              <a:gd name="connsiteX12" fmla="*/ 6757888 w 7775429"/>
              <a:gd name="connsiteY12" fmla="*/ 3123835 h 6051730"/>
              <a:gd name="connsiteX13" fmla="*/ 3556238 w 7775429"/>
              <a:gd name="connsiteY13" fmla="*/ 5503115 h 6051730"/>
              <a:gd name="connsiteX14" fmla="*/ 3291436 w 7775429"/>
              <a:gd name="connsiteY14" fmla="*/ 5503115 h 6051730"/>
              <a:gd name="connsiteX15" fmla="*/ 3260544 w 7775429"/>
              <a:gd name="connsiteY15" fmla="*/ 5503115 h 6051730"/>
              <a:gd name="connsiteX16" fmla="*/ 3231067 w 7775429"/>
              <a:gd name="connsiteY16" fmla="*/ 5452355 h 6051730"/>
              <a:gd name="connsiteX17" fmla="*/ 3086688 w 7775429"/>
              <a:gd name="connsiteY17" fmla="*/ 5203722 h 6051730"/>
              <a:gd name="connsiteX18" fmla="*/ 3086688 w 7775429"/>
              <a:gd name="connsiteY18" fmla="*/ 5064553 h 6051730"/>
              <a:gd name="connsiteX19" fmla="*/ 3481893 w 7775429"/>
              <a:gd name="connsiteY19" fmla="*/ 4383983 h 6051730"/>
              <a:gd name="connsiteX20" fmla="*/ 3602840 w 7775429"/>
              <a:gd name="connsiteY20" fmla="*/ 4312701 h 6051730"/>
              <a:gd name="connsiteX21" fmla="*/ 4391548 w 7775429"/>
              <a:gd name="connsiteY21" fmla="*/ 4312701 h 6051730"/>
              <a:gd name="connsiteX22" fmla="*/ 4428679 w 7775429"/>
              <a:gd name="connsiteY22" fmla="*/ 4317633 h 6051730"/>
              <a:gd name="connsiteX23" fmla="*/ 4454216 w 7775429"/>
              <a:gd name="connsiteY23" fmla="*/ 4328340 h 6051730"/>
              <a:gd name="connsiteX24" fmla="*/ 4438609 w 7775429"/>
              <a:gd name="connsiteY24" fmla="*/ 4355333 h 6051730"/>
              <a:gd name="connsiteX25" fmla="*/ 3885668 w 7775429"/>
              <a:gd name="connsiteY25" fmla="*/ 5311656 h 6051730"/>
              <a:gd name="connsiteX26" fmla="*/ 3556238 w 7775429"/>
              <a:gd name="connsiteY26" fmla="*/ 5503115 h 6051730"/>
              <a:gd name="connsiteX27" fmla="*/ 4438254 w 7775429"/>
              <a:gd name="connsiteY27" fmla="*/ 6051730 h 6051730"/>
              <a:gd name="connsiteX28" fmla="*/ 3548595 w 7775429"/>
              <a:gd name="connsiteY28" fmla="*/ 6051730 h 6051730"/>
              <a:gd name="connsiteX29" fmla="*/ 3412169 w 7775429"/>
              <a:gd name="connsiteY29" fmla="*/ 5971324 h 6051730"/>
              <a:gd name="connsiteX30" fmla="*/ 3173058 w 7775429"/>
              <a:gd name="connsiteY30" fmla="*/ 5559560 h 6051730"/>
              <a:gd name="connsiteX31" fmla="*/ 3146046 w 7775429"/>
              <a:gd name="connsiteY31" fmla="*/ 5513043 h 6051730"/>
              <a:gd name="connsiteX32" fmla="*/ 3167300 w 7775429"/>
              <a:gd name="connsiteY32" fmla="*/ 5513043 h 6051730"/>
              <a:gd name="connsiteX33" fmla="*/ 3267756 w 7775429"/>
              <a:gd name="connsiteY33" fmla="*/ 5513043 h 6051730"/>
              <a:gd name="connsiteX34" fmla="*/ 3311396 w 7775429"/>
              <a:gd name="connsiteY34" fmla="*/ 5588194 h 6051730"/>
              <a:gd name="connsiteX35" fmla="*/ 3478124 w 7775429"/>
              <a:gd name="connsiteY35" fmla="*/ 5875309 h 6051730"/>
              <a:gd name="connsiteX36" fmla="*/ 3599071 w 7775429"/>
              <a:gd name="connsiteY36" fmla="*/ 5946592 h 6051730"/>
              <a:gd name="connsiteX37" fmla="*/ 4387779 w 7775429"/>
              <a:gd name="connsiteY37" fmla="*/ 5946592 h 6051730"/>
              <a:gd name="connsiteX38" fmla="*/ 4510428 w 7775429"/>
              <a:gd name="connsiteY38" fmla="*/ 5875309 h 6051730"/>
              <a:gd name="connsiteX39" fmla="*/ 4903930 w 7775429"/>
              <a:gd name="connsiteY39" fmla="*/ 5194740 h 6051730"/>
              <a:gd name="connsiteX40" fmla="*/ 4903930 w 7775429"/>
              <a:gd name="connsiteY40" fmla="*/ 5055570 h 6051730"/>
              <a:gd name="connsiteX41" fmla="*/ 4510428 w 7775429"/>
              <a:gd name="connsiteY41" fmla="*/ 4375000 h 6051730"/>
              <a:gd name="connsiteX42" fmla="*/ 4458686 w 7775429"/>
              <a:gd name="connsiteY42" fmla="*/ 4322811 h 6051730"/>
              <a:gd name="connsiteX43" fmla="*/ 4452698 w 7775429"/>
              <a:gd name="connsiteY43" fmla="*/ 4320302 h 6051730"/>
              <a:gd name="connsiteX44" fmla="*/ 4484794 w 7775429"/>
              <a:gd name="connsiteY44" fmla="*/ 4264792 h 6051730"/>
              <a:gd name="connsiteX45" fmla="*/ 4508664 w 7775429"/>
              <a:gd name="connsiteY45" fmla="*/ 4223507 h 6051730"/>
              <a:gd name="connsiteX46" fmla="*/ 4483907 w 7775429"/>
              <a:gd name="connsiteY46" fmla="*/ 4213126 h 6051730"/>
              <a:gd name="connsiteX47" fmla="*/ 4442024 w 7775429"/>
              <a:gd name="connsiteY47" fmla="*/ 4207562 h 6051730"/>
              <a:gd name="connsiteX48" fmla="*/ 3552365 w 7775429"/>
              <a:gd name="connsiteY48" fmla="*/ 4207562 h 6051730"/>
              <a:gd name="connsiteX49" fmla="*/ 3415938 w 7775429"/>
              <a:gd name="connsiteY49" fmla="*/ 4287967 h 6051730"/>
              <a:gd name="connsiteX50" fmla="*/ 2970149 w 7775429"/>
              <a:gd name="connsiteY50" fmla="*/ 5055647 h 6051730"/>
              <a:gd name="connsiteX51" fmla="*/ 2970149 w 7775429"/>
              <a:gd name="connsiteY51" fmla="*/ 5212628 h 6051730"/>
              <a:gd name="connsiteX52" fmla="*/ 3117294 w 7775429"/>
              <a:gd name="connsiteY52" fmla="*/ 5466022 h 6051730"/>
              <a:gd name="connsiteX53" fmla="*/ 3138834 w 7775429"/>
              <a:gd name="connsiteY53" fmla="*/ 5503115 h 6051730"/>
              <a:gd name="connsiteX54" fmla="*/ 3039048 w 7775429"/>
              <a:gd name="connsiteY54" fmla="*/ 5503115 h 6051730"/>
              <a:gd name="connsiteX55" fmla="*/ 1437823 w 7775429"/>
              <a:gd name="connsiteY55" fmla="*/ 5503115 h 6051730"/>
              <a:gd name="connsiteX56" fmla="*/ 1112968 w 7775429"/>
              <a:gd name="connsiteY56" fmla="*/ 5311656 h 6051730"/>
              <a:gd name="connsiteX57" fmla="*/ 51474 w 7775429"/>
              <a:gd name="connsiteY57" fmla="*/ 3483691 h 6051730"/>
              <a:gd name="connsiteX58" fmla="*/ 51474 w 7775429"/>
              <a:gd name="connsiteY58" fmla="*/ 3109892 h 6051730"/>
              <a:gd name="connsiteX59" fmla="*/ 1112968 w 7775429"/>
              <a:gd name="connsiteY59" fmla="*/ 1281925 h 6051730"/>
              <a:gd name="connsiteX60" fmla="*/ 1437823 w 7775429"/>
              <a:gd name="connsiteY60" fmla="*/ 1090467 h 6051730"/>
              <a:gd name="connsiteX61" fmla="*/ 3556238 w 7775429"/>
              <a:gd name="connsiteY61" fmla="*/ 1090467 h 6051730"/>
              <a:gd name="connsiteX62" fmla="*/ 3885668 w 7775429"/>
              <a:gd name="connsiteY62" fmla="*/ 1281925 h 6051730"/>
              <a:gd name="connsiteX63" fmla="*/ 4942588 w 7775429"/>
              <a:gd name="connsiteY63" fmla="*/ 3109892 h 6051730"/>
              <a:gd name="connsiteX64" fmla="*/ 4942588 w 7775429"/>
              <a:gd name="connsiteY64" fmla="*/ 3483691 h 6051730"/>
              <a:gd name="connsiteX65" fmla="*/ 4550147 w 7775429"/>
              <a:gd name="connsiteY65" fmla="*/ 4162428 h 6051730"/>
              <a:gd name="connsiteX66" fmla="*/ 4517072 w 7775429"/>
              <a:gd name="connsiteY66" fmla="*/ 4219628 h 6051730"/>
              <a:gd name="connsiteX67" fmla="*/ 4518236 w 7775429"/>
              <a:gd name="connsiteY67" fmla="*/ 4220116 h 6051730"/>
              <a:gd name="connsiteX68" fmla="*/ 4576603 w 7775429"/>
              <a:gd name="connsiteY68" fmla="*/ 4278984 h 6051730"/>
              <a:gd name="connsiteX69" fmla="*/ 5020470 w 7775429"/>
              <a:gd name="connsiteY69" fmla="*/ 5046664 h 6051730"/>
              <a:gd name="connsiteX70" fmla="*/ 5020470 w 7775429"/>
              <a:gd name="connsiteY70" fmla="*/ 5203646 h 6051730"/>
              <a:gd name="connsiteX71" fmla="*/ 4576603 w 7775429"/>
              <a:gd name="connsiteY71" fmla="*/ 5971324 h 6051730"/>
              <a:gd name="connsiteX72" fmla="*/ 4438254 w 7775429"/>
              <a:gd name="connsiteY72" fmla="*/ 6051730 h 605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7775429" h="6051730">
                <a:moveTo>
                  <a:pt x="6757888" y="3123835"/>
                </a:moveTo>
                <a:cubicBezTo>
                  <a:pt x="5223007" y="3123835"/>
                  <a:pt x="5223007" y="3123835"/>
                  <a:pt x="5223007" y="3123835"/>
                </a:cubicBezTo>
                <a:cubicBezTo>
                  <a:pt x="5145351" y="3123835"/>
                  <a:pt x="5044851" y="3069664"/>
                  <a:pt x="5003739" y="3001951"/>
                </a:cubicBezTo>
                <a:cubicBezTo>
                  <a:pt x="4236300" y="1688315"/>
                  <a:pt x="4236300" y="1688315"/>
                  <a:pt x="4236300" y="1688315"/>
                </a:cubicBezTo>
                <a:cubicBezTo>
                  <a:pt x="4199755" y="1616088"/>
                  <a:pt x="4199755" y="1507747"/>
                  <a:pt x="4236300" y="1435519"/>
                </a:cubicBezTo>
                <a:cubicBezTo>
                  <a:pt x="5003739" y="121884"/>
                  <a:pt x="5003739" y="121884"/>
                  <a:pt x="5003739" y="121884"/>
                </a:cubicBezTo>
                <a:cubicBezTo>
                  <a:pt x="5044851" y="54170"/>
                  <a:pt x="5145351" y="0"/>
                  <a:pt x="5223007" y="0"/>
                </a:cubicBezTo>
                <a:lnTo>
                  <a:pt x="6757888" y="0"/>
                </a:lnTo>
                <a:cubicBezTo>
                  <a:pt x="6840113" y="0"/>
                  <a:pt x="6940611" y="54170"/>
                  <a:pt x="6977155" y="121884"/>
                </a:cubicBezTo>
                <a:cubicBezTo>
                  <a:pt x="7744595" y="1435519"/>
                  <a:pt x="7744595" y="1435519"/>
                  <a:pt x="7744595" y="1435519"/>
                </a:cubicBezTo>
                <a:cubicBezTo>
                  <a:pt x="7785708" y="1507747"/>
                  <a:pt x="7785708" y="1616088"/>
                  <a:pt x="7744595" y="1688315"/>
                </a:cubicBezTo>
                <a:cubicBezTo>
                  <a:pt x="6977155" y="3001951"/>
                  <a:pt x="6977155" y="3001951"/>
                  <a:pt x="6977155" y="3001951"/>
                </a:cubicBezTo>
                <a:cubicBezTo>
                  <a:pt x="6940611" y="3069664"/>
                  <a:pt x="6840113" y="3123835"/>
                  <a:pt x="6757888" y="3123835"/>
                </a:cubicBezTo>
                <a:close/>
                <a:moveTo>
                  <a:pt x="3556238" y="5503115"/>
                </a:moveTo>
                <a:cubicBezTo>
                  <a:pt x="3556238" y="5503115"/>
                  <a:pt x="3556238" y="5503115"/>
                  <a:pt x="3291436" y="5503115"/>
                </a:cubicBezTo>
                <a:lnTo>
                  <a:pt x="3260544" y="5503115"/>
                </a:lnTo>
                <a:lnTo>
                  <a:pt x="3231067" y="5452355"/>
                </a:lnTo>
                <a:cubicBezTo>
                  <a:pt x="3190023" y="5381674"/>
                  <a:pt x="3142263" y="5299428"/>
                  <a:pt x="3086688" y="5203722"/>
                </a:cubicBezTo>
                <a:cubicBezTo>
                  <a:pt x="3061136" y="5161292"/>
                  <a:pt x="3061136" y="5106983"/>
                  <a:pt x="3086688" y="5064553"/>
                </a:cubicBezTo>
                <a:cubicBezTo>
                  <a:pt x="3086688" y="5064553"/>
                  <a:pt x="3086688" y="5064553"/>
                  <a:pt x="3481893" y="4383983"/>
                </a:cubicBezTo>
                <a:cubicBezTo>
                  <a:pt x="3505743" y="4339856"/>
                  <a:pt x="3553439" y="4312701"/>
                  <a:pt x="3602840" y="4312701"/>
                </a:cubicBezTo>
                <a:cubicBezTo>
                  <a:pt x="3602840" y="4312701"/>
                  <a:pt x="3602840" y="4312701"/>
                  <a:pt x="4391548" y="4312701"/>
                </a:cubicBezTo>
                <a:cubicBezTo>
                  <a:pt x="4404323" y="4312701"/>
                  <a:pt x="4416781" y="4314398"/>
                  <a:pt x="4428679" y="4317633"/>
                </a:cubicBezTo>
                <a:lnTo>
                  <a:pt x="4454216" y="4328340"/>
                </a:lnTo>
                <a:lnTo>
                  <a:pt x="4438609" y="4355333"/>
                </a:lnTo>
                <a:cubicBezTo>
                  <a:pt x="4297495" y="4599392"/>
                  <a:pt x="4116869" y="4911789"/>
                  <a:pt x="3885668" y="5311656"/>
                </a:cubicBezTo>
                <a:cubicBezTo>
                  <a:pt x="3817038" y="5430178"/>
                  <a:pt x="3693500" y="5503115"/>
                  <a:pt x="3556238" y="5503115"/>
                </a:cubicBezTo>
                <a:close/>
                <a:moveTo>
                  <a:pt x="4438254" y="6051730"/>
                </a:moveTo>
                <a:cubicBezTo>
                  <a:pt x="4438254" y="6051730"/>
                  <a:pt x="4438254" y="6051730"/>
                  <a:pt x="3548595" y="6051730"/>
                </a:cubicBezTo>
                <a:cubicBezTo>
                  <a:pt x="3492871" y="6051730"/>
                  <a:pt x="3439071" y="6021098"/>
                  <a:pt x="3412169" y="5971324"/>
                </a:cubicBezTo>
                <a:cubicBezTo>
                  <a:pt x="3412169" y="5971324"/>
                  <a:pt x="3412169" y="5971324"/>
                  <a:pt x="3173058" y="5559560"/>
                </a:cubicBezTo>
                <a:lnTo>
                  <a:pt x="3146046" y="5513043"/>
                </a:lnTo>
                <a:lnTo>
                  <a:pt x="3167300" y="5513043"/>
                </a:lnTo>
                <a:lnTo>
                  <a:pt x="3267756" y="5513043"/>
                </a:lnTo>
                <a:lnTo>
                  <a:pt x="3311396" y="5588194"/>
                </a:lnTo>
                <a:cubicBezTo>
                  <a:pt x="3478124" y="5875309"/>
                  <a:pt x="3478124" y="5875309"/>
                  <a:pt x="3478124" y="5875309"/>
                </a:cubicBezTo>
                <a:cubicBezTo>
                  <a:pt x="3501973" y="5919436"/>
                  <a:pt x="3549670" y="5946592"/>
                  <a:pt x="3599071" y="5946592"/>
                </a:cubicBezTo>
                <a:cubicBezTo>
                  <a:pt x="4387779" y="5946592"/>
                  <a:pt x="4387779" y="5946592"/>
                  <a:pt x="4387779" y="5946592"/>
                </a:cubicBezTo>
                <a:cubicBezTo>
                  <a:pt x="4438882" y="5946592"/>
                  <a:pt x="4484876" y="5919436"/>
                  <a:pt x="4510428" y="5875309"/>
                </a:cubicBezTo>
                <a:cubicBezTo>
                  <a:pt x="4903930" y="5194740"/>
                  <a:pt x="4903930" y="5194740"/>
                  <a:pt x="4903930" y="5194740"/>
                </a:cubicBezTo>
                <a:cubicBezTo>
                  <a:pt x="4929483" y="5152309"/>
                  <a:pt x="4929483" y="5098000"/>
                  <a:pt x="4903930" y="5055570"/>
                </a:cubicBezTo>
                <a:cubicBezTo>
                  <a:pt x="4510428" y="4375000"/>
                  <a:pt x="4510428" y="4375000"/>
                  <a:pt x="4510428" y="4375000"/>
                </a:cubicBezTo>
                <a:cubicBezTo>
                  <a:pt x="4497651" y="4352936"/>
                  <a:pt x="4479766" y="4335115"/>
                  <a:pt x="4458686" y="4322811"/>
                </a:cubicBezTo>
                <a:lnTo>
                  <a:pt x="4452698" y="4320302"/>
                </a:lnTo>
                <a:lnTo>
                  <a:pt x="4484794" y="4264792"/>
                </a:lnTo>
                <a:lnTo>
                  <a:pt x="4508664" y="4223507"/>
                </a:lnTo>
                <a:lnTo>
                  <a:pt x="4483907" y="4213126"/>
                </a:lnTo>
                <a:cubicBezTo>
                  <a:pt x="4470485" y="4209476"/>
                  <a:pt x="4456434" y="4207562"/>
                  <a:pt x="4442024" y="4207562"/>
                </a:cubicBezTo>
                <a:cubicBezTo>
                  <a:pt x="3552365" y="4207562"/>
                  <a:pt x="3552365" y="4207562"/>
                  <a:pt x="3552365" y="4207562"/>
                </a:cubicBezTo>
                <a:cubicBezTo>
                  <a:pt x="3496641" y="4207562"/>
                  <a:pt x="3442841" y="4238192"/>
                  <a:pt x="3415938" y="4287967"/>
                </a:cubicBezTo>
                <a:cubicBezTo>
                  <a:pt x="2970149" y="5055647"/>
                  <a:pt x="2970149" y="5055647"/>
                  <a:pt x="2970149" y="5055647"/>
                </a:cubicBezTo>
                <a:cubicBezTo>
                  <a:pt x="2941326" y="5103506"/>
                  <a:pt x="2941326" y="5164767"/>
                  <a:pt x="2970149" y="5212628"/>
                </a:cubicBezTo>
                <a:cubicBezTo>
                  <a:pt x="3025872" y="5308588"/>
                  <a:pt x="3074630" y="5392553"/>
                  <a:pt x="3117294" y="5466022"/>
                </a:cubicBezTo>
                <a:lnTo>
                  <a:pt x="3138834" y="5503115"/>
                </a:lnTo>
                <a:lnTo>
                  <a:pt x="3039048" y="5503115"/>
                </a:lnTo>
                <a:cubicBezTo>
                  <a:pt x="2728732" y="5503115"/>
                  <a:pt x="2232229" y="5503115"/>
                  <a:pt x="1437823" y="5503115"/>
                </a:cubicBezTo>
                <a:cubicBezTo>
                  <a:pt x="1305136" y="5503115"/>
                  <a:pt x="1177024" y="5430178"/>
                  <a:pt x="1112968" y="5311656"/>
                </a:cubicBezTo>
                <a:cubicBezTo>
                  <a:pt x="1112968" y="5311656"/>
                  <a:pt x="1112968" y="5311656"/>
                  <a:pt x="51474" y="3483691"/>
                </a:cubicBezTo>
                <a:cubicBezTo>
                  <a:pt x="-17158" y="3369728"/>
                  <a:pt x="-17158" y="3223855"/>
                  <a:pt x="51474" y="3109892"/>
                </a:cubicBezTo>
                <a:cubicBezTo>
                  <a:pt x="51474" y="3109892"/>
                  <a:pt x="51474" y="3109892"/>
                  <a:pt x="1112968" y="1281925"/>
                </a:cubicBezTo>
                <a:cubicBezTo>
                  <a:pt x="1177024" y="1163403"/>
                  <a:pt x="1305136" y="1090467"/>
                  <a:pt x="1437823" y="1090467"/>
                </a:cubicBezTo>
                <a:cubicBezTo>
                  <a:pt x="1437823" y="1090467"/>
                  <a:pt x="1437823" y="1090467"/>
                  <a:pt x="3556238" y="1090467"/>
                </a:cubicBezTo>
                <a:cubicBezTo>
                  <a:pt x="3693500" y="1090467"/>
                  <a:pt x="3817038" y="1163403"/>
                  <a:pt x="3885668" y="1281925"/>
                </a:cubicBezTo>
                <a:cubicBezTo>
                  <a:pt x="3885668" y="1281925"/>
                  <a:pt x="3885668" y="1281925"/>
                  <a:pt x="4942588" y="3109892"/>
                </a:cubicBezTo>
                <a:cubicBezTo>
                  <a:pt x="5011220" y="3223855"/>
                  <a:pt x="5011220" y="3369728"/>
                  <a:pt x="4942588" y="3483691"/>
                </a:cubicBezTo>
                <a:cubicBezTo>
                  <a:pt x="4942588" y="3483691"/>
                  <a:pt x="4942588" y="3483691"/>
                  <a:pt x="4550147" y="4162428"/>
                </a:cubicBezTo>
                <a:lnTo>
                  <a:pt x="4517072" y="4219628"/>
                </a:lnTo>
                <a:lnTo>
                  <a:pt x="4518236" y="4220116"/>
                </a:lnTo>
                <a:cubicBezTo>
                  <a:pt x="4542015" y="4233996"/>
                  <a:pt x="4562190" y="4254096"/>
                  <a:pt x="4576603" y="4278984"/>
                </a:cubicBezTo>
                <a:cubicBezTo>
                  <a:pt x="4576603" y="4278984"/>
                  <a:pt x="4576603" y="4278984"/>
                  <a:pt x="5020470" y="5046664"/>
                </a:cubicBezTo>
                <a:cubicBezTo>
                  <a:pt x="5049294" y="5094524"/>
                  <a:pt x="5049294" y="5155785"/>
                  <a:pt x="5020470" y="5203646"/>
                </a:cubicBezTo>
                <a:cubicBezTo>
                  <a:pt x="5020470" y="5203646"/>
                  <a:pt x="5020470" y="5203646"/>
                  <a:pt x="4576603" y="5971324"/>
                </a:cubicBezTo>
                <a:cubicBezTo>
                  <a:pt x="4547780" y="6021098"/>
                  <a:pt x="4495898" y="6051730"/>
                  <a:pt x="4438254" y="605173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B42A74-BE12-4E6C-8760-62A4B78D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96" y="1064302"/>
            <a:ext cx="5451504" cy="1586350"/>
          </a:xfrm>
        </p:spPr>
        <p:txBody>
          <a:bodyPr anchor="b">
            <a:normAutofit fontScale="90000"/>
          </a:bodyPr>
          <a:lstStyle/>
          <a:p>
            <a:br>
              <a:rPr lang="en-US" altLang="ko-KR" sz="2200" dirty="0"/>
            </a:br>
            <a:br>
              <a:rPr lang="en-US" altLang="ko-KR" sz="3100" dirty="0"/>
            </a:br>
            <a:br>
              <a:rPr lang="en-US" altLang="ko-KR" sz="3100" dirty="0"/>
            </a:br>
            <a:r>
              <a:rPr lang="en-US" altLang="ko-KR" sz="3100" dirty="0"/>
              <a:t>Daily return for Apple and Tesla</a:t>
            </a:r>
            <a:br>
              <a:rPr lang="en-US" altLang="ko-KR" sz="3100" dirty="0"/>
            </a:br>
            <a:r>
              <a:rPr lang="en-US" altLang="ko-KR" sz="3100" dirty="0"/>
              <a:t>Standard deviation of daily return for Apple and Tesla</a:t>
            </a:r>
            <a:br>
              <a:rPr lang="en-US" altLang="ko-KR" sz="2200" dirty="0"/>
            </a:br>
            <a:br>
              <a:rPr lang="en-US" altLang="ko-KR" sz="2200" dirty="0"/>
            </a:br>
            <a:endParaRPr lang="ko-KR" altLang="en-US" sz="2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67C419-D326-9E46-C273-93DF7866A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143" y="4540140"/>
            <a:ext cx="2229761" cy="830694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3F45F5-FF57-2BA6-A5AC-5EEE61A23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000" y="2127840"/>
            <a:ext cx="3030272" cy="24102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5A45A2-C59A-0EC5-357A-C26A2E16F633}"/>
              </a:ext>
            </a:extLst>
          </p:cNvPr>
          <p:cNvSpPr txBox="1"/>
          <p:nvPr/>
        </p:nvSpPr>
        <p:spPr>
          <a:xfrm>
            <a:off x="7830212" y="1672811"/>
            <a:ext cx="154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Daily Return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FF520-F566-77F4-D4DE-45D58D9E3D9F}"/>
              </a:ext>
            </a:extLst>
          </p:cNvPr>
          <p:cNvSpPr txBox="1"/>
          <p:nvPr/>
        </p:nvSpPr>
        <p:spPr>
          <a:xfrm>
            <a:off x="4652143" y="3999322"/>
            <a:ext cx="229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36882768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C57274-2AEF-B414-BC6C-A4171DEEA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38881" y="457200"/>
            <a:ext cx="10909640" cy="136861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 latinLnBrk="0">
              <a:spcAft>
                <a:spcPct val="0"/>
              </a:spcAft>
              <a:buClrTx/>
              <a:buSzTx/>
              <a:tabLst/>
            </a:pPr>
            <a:r>
              <a:rPr kumimoji="0" lang="en-US" altLang="ko-KR" sz="4600" b="1" i="0" u="none" strike="noStrike" cap="none" normalizeH="0" baseline="0">
                <a:ln>
                  <a:noFill/>
                </a:ln>
                <a:effectLst/>
              </a:rPr>
              <a:t>2.5 Monte Carlo simulation on Apple</a:t>
            </a:r>
            <a:endParaRPr kumimoji="0" lang="en-US" altLang="ko-KR" sz="46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4A2391-2463-A2C0-EF48-8AF766935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07" y="2642616"/>
            <a:ext cx="5590481" cy="3605784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92E7C63-CD21-D251-C895-15F205FD1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4496" y="3147174"/>
            <a:ext cx="5614416" cy="259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8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507D67-C9AC-A0F6-3021-FE21A988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a line graph to forcast Profit performance for Apple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03225-F929-AE7F-55C9-8BFBB737D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035" y="1812143"/>
            <a:ext cx="7064659" cy="302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0923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2E43B9-C205-8D92-EDE1-8AB3F0784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>
                <a:solidFill>
                  <a:srgbClr val="FFFFFF"/>
                </a:solidFill>
              </a:rPr>
              <a:t>TESLA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FE549D3-26DE-4B53-287C-2E475918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704177"/>
            <a:ext cx="5455917" cy="344291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9EAC600-C70D-3B3B-F284-4FF7E79B1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3191235"/>
            <a:ext cx="5455917" cy="246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98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7E2B97-1F8B-3C27-066C-3E6355C1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Create line graph for Tesla 3 years daily return simulation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23D2312-3393-54B4-608A-FBFBB2469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66" y="2524247"/>
            <a:ext cx="8970066" cy="384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6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06A954-D88C-181D-CA1D-14E6149C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000" dirty="0">
                <a:solidFill>
                  <a:srgbClr val="FFFFFF"/>
                </a:solidFill>
              </a:rPr>
              <a:t>Compare Tesla and Apple 3 years outcomes </a:t>
            </a:r>
            <a:r>
              <a:rPr lang="en-US" altLang="ko-KR" sz="3000" dirty="0" err="1">
                <a:solidFill>
                  <a:srgbClr val="FFFFFF"/>
                </a:solidFill>
              </a:rPr>
              <a:t>performace</a:t>
            </a:r>
            <a:endParaRPr lang="en-US" altLang="ko-KR" sz="30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1ECA997-4A00-0793-8B24-60F21C4CC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3177595"/>
            <a:ext cx="5455917" cy="249608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8778DDB-53BC-8EBC-1BFE-8E4FA534A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79" y="3217806"/>
            <a:ext cx="5730367" cy="245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0155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1BF194-5975-34BA-5ABC-C76A79D4F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6250" y="1179337"/>
            <a:ext cx="3877056" cy="224942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 latinLnBrk="0">
              <a:spcAft>
                <a:spcPct val="0"/>
              </a:spcAft>
              <a:buClrTx/>
              <a:buSzTx/>
              <a:tabLst/>
            </a:pPr>
            <a:r>
              <a:rPr kumimoji="0" lang="en-US" altLang="ko-KR" sz="3000" b="1" i="0" u="none" strike="noStrike" cap="none" normalizeH="0" baseline="0" dirty="0">
                <a:ln>
                  <a:noFill/>
                </a:ln>
                <a:effectLst/>
              </a:rPr>
              <a:t>Combined Portfolio for cryptocurrency and stock</a:t>
            </a:r>
            <a:endParaRPr kumimoji="0" lang="en-US" altLang="ko-KR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fontAlgn="base" latinLnBrk="0">
              <a:spcAft>
                <a:spcPct val="0"/>
              </a:spcAft>
              <a:buClrTx/>
              <a:buSzTx/>
              <a:tabLst/>
            </a:pPr>
            <a:br>
              <a:rPr kumimoji="0" lang="en-US" altLang="ko-KR" sz="30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ko-KR" sz="3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E28C154-A746-720D-C45D-240606B03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1" y="349416"/>
            <a:ext cx="4416894" cy="25721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3FB64D-B1DC-EDBD-B230-0AA20E296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480" y="3345634"/>
            <a:ext cx="6417521" cy="27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3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30C17A-D502-E949-16F3-8BA4B166C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654050"/>
            <a:ext cx="6089650" cy="280352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1FBF1D-1AA5-2132-A90B-BC4AD7F1B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413" y="3849111"/>
            <a:ext cx="6089650" cy="268128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70450BA-3504-8A75-7D92-387E21E6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Daily returns of portfolio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85302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9C8D586-1ECD-4981-BED2-97336112C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s and plots layered on a blue digital screen">
            <a:extLst>
              <a:ext uri="{FF2B5EF4-FFF2-40B4-BE49-F238E27FC236}">
                <a16:creationId xmlns:a16="http://schemas.microsoft.com/office/drawing/2014/main" id="{0B44792C-3421-868D-3131-8AC09BDD38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96" r="18460"/>
          <a:stretch/>
        </p:blipFill>
        <p:spPr>
          <a:xfrm>
            <a:off x="1" y="10"/>
            <a:ext cx="6066502" cy="685798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C205D86-F175-9691-33F0-53D79320C8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799" y="674557"/>
            <a:ext cx="5299585" cy="549764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A" altLang="ko-KR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CA" altLang="ko-KR" sz="1800" b="1" dirty="0">
              <a:ea typeface="-apple-system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A" altLang="ko-KR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CA" altLang="ko-KR" sz="1800" b="1" dirty="0">
              <a:ea typeface="-apple-system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We are going to analyze cryptocurrency and stock by seperating into 3 sections.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CA" altLang="ko-K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    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1. Litecoin and Chainlink Portfolio - data from API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CA" altLang="ko-K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    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2. Apple and Tesla Portfolio - data from </a:t>
            </a:r>
            <a:r>
              <a:rPr kumimoji="0" lang="en-CA" altLang="ko-K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new library Yahoo Finance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CA" altLang="ko-K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    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3. Cryptocurrency and stock combined portfolio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001A23-2767-4A31-BD30-56112DE9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6769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0450BA-3504-8A75-7D92-387E21E6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Summarize statistics from the Monte Carlo Simulation results</a:t>
            </a:r>
            <a:endParaRPr lang="ko-KR" altLang="en-US" dirty="0">
              <a:solidFill>
                <a:srgbClr val="FFFFFF"/>
              </a:solidFill>
            </a:endParaRP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66D38A7B-6E01-B120-5EE1-8A1F151B8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037" y="301078"/>
            <a:ext cx="2384086" cy="208755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831B76-1F2A-4FE9-1B1B-871C58D01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92" y="2617551"/>
            <a:ext cx="6699445" cy="272953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B9DC9BA-D97D-C24F-868F-ED6EC630D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92" y="3005722"/>
            <a:ext cx="4251653" cy="1923549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F7A115AA-4C88-F34B-FAF6-C20F23E7F6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96" y="4868309"/>
            <a:ext cx="4532167" cy="198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3305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1E1DA982-AAEE-2DA1-AE53-E74F76B55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74" y="3882061"/>
            <a:ext cx="5695725" cy="2490604"/>
          </a:xfrm>
          <a:prstGeom prst="rect">
            <a:avLst/>
          </a:prstGeom>
        </p:spPr>
      </p:pic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7D39134-635E-D5D3-8FEB-6C1B92660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95783"/>
            <a:ext cx="5695725" cy="2576882"/>
          </a:xfrm>
          <a:prstGeom prst="rect">
            <a:avLst/>
          </a:prstGeom>
        </p:spPr>
      </p:pic>
      <p:pic>
        <p:nvPicPr>
          <p:cNvPr id="4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99A9F682-E386-0018-F421-8D0D684482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96" y="1495420"/>
            <a:ext cx="2405044" cy="21059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299EC7-47DD-E932-E65C-C9B1F7C9D314}"/>
              </a:ext>
            </a:extLst>
          </p:cNvPr>
          <p:cNvSpPr txBox="1"/>
          <p:nvPr/>
        </p:nvSpPr>
        <p:spPr>
          <a:xfrm>
            <a:off x="3488789" y="2455088"/>
            <a:ext cx="8302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is a 95% chance that an initial investment of $10,000 in APPLE stock over the next year will end within in the range of $4919.73 and $476780.59.</a:t>
            </a:r>
            <a:endParaRPr lang="en-S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BC95D-B48B-6D78-A0A0-600758249E74}"/>
              </a:ext>
            </a:extLst>
          </p:cNvPr>
          <p:cNvSpPr txBox="1"/>
          <p:nvPr/>
        </p:nvSpPr>
        <p:spPr>
          <a:xfrm>
            <a:off x="574695" y="255572"/>
            <a:ext cx="110426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/>
              <a:t>Summarize statistics from the Monte Carlo Simulation results</a:t>
            </a:r>
            <a:endParaRPr lang="en-SN" sz="3600" b="1" dirty="0"/>
          </a:p>
        </p:txBody>
      </p:sp>
    </p:spTree>
    <p:extLst>
      <p:ext uri="{BB962C8B-B14F-4D97-AF65-F5344CB8AC3E}">
        <p14:creationId xmlns:p14="http://schemas.microsoft.com/office/powerpoint/2010/main" val="2826569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7E2B97-1F8B-3C27-066C-3E6355C1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-apple-system"/>
              </a:rPr>
              <a:t>Combined Portfolio for cryptocurrency and stock</a:t>
            </a:r>
            <a:endParaRPr lang="en-US" altLang="ko-KR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FB0BDD9-699F-D889-84F6-5E9141BAB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55" y="2569503"/>
            <a:ext cx="3759779" cy="168952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BB1D6B0-AC5B-FFF4-08B6-71F43242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643" y="3052695"/>
            <a:ext cx="7367050" cy="331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8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7E2B97-1F8B-3C27-066C-3E6355C1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-apple-system"/>
              </a:rPr>
              <a:t>nvestment outcomes for our portfolio</a:t>
            </a:r>
            <a:endParaRPr lang="en-US" altLang="ko-KR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E382091-2850-C198-96DA-F557CDCDF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" t="2021" r="683"/>
          <a:stretch/>
        </p:blipFill>
        <p:spPr>
          <a:xfrm>
            <a:off x="1772529" y="2480778"/>
            <a:ext cx="8145194" cy="34868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59E8B9-00F3-954B-E4D9-1327C56C78FC}"/>
              </a:ext>
            </a:extLst>
          </p:cNvPr>
          <p:cNvSpPr txBox="1"/>
          <p:nvPr/>
        </p:nvSpPr>
        <p:spPr>
          <a:xfrm>
            <a:off x="1550547" y="6045395"/>
            <a:ext cx="9087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In general, our portfolio is making profit. However, cumulative returns after 2021 has significant fluctuation.</a:t>
            </a:r>
            <a:endParaRPr lang="en-SN" dirty="0"/>
          </a:p>
        </p:txBody>
      </p:sp>
    </p:spTree>
    <p:extLst>
      <p:ext uri="{BB962C8B-B14F-4D97-AF65-F5344CB8AC3E}">
        <p14:creationId xmlns:p14="http://schemas.microsoft.com/office/powerpoint/2010/main" val="2142787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7E2B97-1F8B-3C27-066C-3E6355C1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0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Lessons Learned</a:t>
            </a:r>
            <a:endParaRPr lang="en-US" altLang="ko-KR" sz="3600" b="1" kern="1200" dirty="0"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31A79C1-4EC5-F8EB-F6D4-33C3DBE6E4AD}"/>
              </a:ext>
            </a:extLst>
          </p:cNvPr>
          <p:cNvSpPr txBox="1"/>
          <p:nvPr/>
        </p:nvSpPr>
        <p:spPr>
          <a:xfrm>
            <a:off x="913251" y="2717606"/>
            <a:ext cx="103623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N" sz="2400" dirty="0"/>
              <a:t>Cummulative performance of an investment is total movement of total percentage of movement in the prices over a specified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N" sz="2400" dirty="0"/>
              <a:t>Litecoin and chainlink have not moved much from 2017 overs the next 5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N" sz="2400" dirty="0"/>
              <a:t>Tesla increased over 200% from 2017</a:t>
            </a:r>
          </a:p>
        </p:txBody>
      </p:sp>
    </p:spTree>
    <p:extLst>
      <p:ext uri="{BB962C8B-B14F-4D97-AF65-F5344CB8AC3E}">
        <p14:creationId xmlns:p14="http://schemas.microsoft.com/office/powerpoint/2010/main" val="3413659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CCEE5-ACCE-733B-68C0-071D0FB28A1C}"/>
              </a:ext>
            </a:extLst>
          </p:cNvPr>
          <p:cNvSpPr txBox="1"/>
          <p:nvPr/>
        </p:nvSpPr>
        <p:spPr>
          <a:xfrm>
            <a:off x="327349" y="691012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fontAlgn="base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</a:rPr>
              <a:t>We add new library Yahoo Finance import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</a:rPr>
              <a:t>yfinance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</a:rPr>
              <a:t> as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</a:rPr>
              <a:t>yf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fontAlgn="base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</a:rPr>
              <a:t>For section 1 cryptocurrency, we analyzed Litecoin and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</a:rPr>
              <a:t>Chainlink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</a:rPr>
              <a:t> daily closed price for 5 years from 2017 to 2022 with below concept. From the output we get, we can summarize the general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</a:rPr>
              <a:t>performace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</a:rPr>
              <a:t> for each cryptocurrency and make a comparison.</a:t>
            </a:r>
          </a:p>
          <a:p>
            <a:pPr marR="0" lvl="0" fontAlgn="base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</a:rPr>
              <a:t>For section 2 stock, we analyzed Apple and Tesla stock performance by using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</a:rPr>
              <a:t>Morte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</a:rPr>
              <a:t> Carlo Stimulation to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</a:rPr>
              <a:t>forcast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</a:rPr>
              <a:t> 3 years performance.</a:t>
            </a:r>
          </a:p>
          <a:p>
            <a:pPr marR="0" lvl="0" fontAlgn="base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</a:rPr>
              <a:t>For section 3, we combined cryptocurrency and stock to one portfolio. From there, we can see the investment outcomes according to </a:t>
            </a:r>
            <a:r>
              <a:rPr lang="en-US" altLang="ko-KR" sz="1600" dirty="0"/>
              <a:t>our weights.</a:t>
            </a:r>
          </a:p>
          <a:p>
            <a:pPr marR="0" lvl="0" fontAlgn="base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3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A214BD-B41F-9FE5-F5BE-C28C49B8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64" y="-139408"/>
            <a:ext cx="3874805" cy="5613236"/>
          </a:xfrm>
        </p:spPr>
        <p:txBody>
          <a:bodyPr anchor="ctr">
            <a:normAutofit/>
          </a:bodyPr>
          <a:lstStyle/>
          <a:p>
            <a:r>
              <a:rPr lang="en-US" altLang="ko-KR" sz="3100" dirty="0">
                <a:solidFill>
                  <a:srgbClr val="FFFFFF"/>
                </a:solidFill>
              </a:rPr>
              <a:t>Part 1 - Litecoin and </a:t>
            </a:r>
            <a:r>
              <a:rPr lang="en-US" altLang="ko-KR" sz="3100" dirty="0" err="1">
                <a:solidFill>
                  <a:srgbClr val="FFFFFF"/>
                </a:solidFill>
              </a:rPr>
              <a:t>Chainlink</a:t>
            </a:r>
            <a:r>
              <a:rPr lang="en-US" altLang="ko-KR" sz="3100" dirty="0">
                <a:solidFill>
                  <a:srgbClr val="FFFFFF"/>
                </a:solidFill>
              </a:rPr>
              <a:t> Cryptocurrency Analysis</a:t>
            </a:r>
            <a:endParaRPr lang="ko-KR" altLang="en-US" sz="3100" dirty="0">
              <a:solidFill>
                <a:srgbClr val="FFFFFF"/>
              </a:solidFill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505CF4B-9AD9-4D2F-56BE-757885BE9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Data frame for Litecoin and </a:t>
            </a:r>
            <a:r>
              <a:rPr lang="en-US" altLang="ko-KR" sz="2000" dirty="0" err="1"/>
              <a:t>Chainlink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D59B72-2C39-EB66-CD79-EB841359F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536081"/>
            <a:ext cx="6894236" cy="23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930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EB8953-3DF6-B693-2F29-33E82A8D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Combine Litecoin and </a:t>
            </a:r>
            <a:r>
              <a:rPr lang="en-US" altLang="ko-KR" sz="3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Chainlink</a:t>
            </a:r>
            <a:endParaRPr lang="en-US" altLang="ko-KR" sz="3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5B7E73-F2AE-BBE6-1B19-75CEBAC90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34" y="2427541"/>
            <a:ext cx="1095243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8863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ED5E81-BF7C-FEEB-B464-58AB7295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81" y="660790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Create line graph to show Litecoin and </a:t>
            </a:r>
            <a:r>
              <a:rPr lang="en-US" altLang="ko-KR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Chainlink</a:t>
            </a:r>
            <a:r>
              <a:rPr lang="en-US" altLang="ko-KR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closed price performance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AE9F19-8D05-8440-5012-4C5B1C75F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852" y="2427541"/>
            <a:ext cx="935119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0848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5C5AAE-F5DC-B883-4620-BB1D5CC0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665" y="513582"/>
            <a:ext cx="6499109" cy="11034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2600" dirty="0"/>
              <a:t>The daily return, covariance/variance, standard deviation and correlation. </a:t>
            </a:r>
          </a:p>
        </p:txBody>
      </p:sp>
      <p:sp>
        <p:nvSpPr>
          <p:cNvPr id="41" name="Rectangle 1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19">
            <a:extLst>
              <a:ext uri="{FF2B5EF4-FFF2-40B4-BE49-F238E27FC236}">
                <a16:creationId xmlns:a16="http://schemas.microsoft.com/office/drawing/2014/main" id="{4CB581D0-0B25-4552-8130-B8C8B8D8E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310171" y="73152"/>
            <a:chExt cx="1178966" cy="232963"/>
          </a:xfrm>
        </p:grpSpPr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13A0E0E-B9DC-4FB1-B7BD-98AE60B3D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AF323F97-88B1-4FC6-9E17-4EAB6D340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CD7E1221-66F7-401A-9FA4-7A5999BE5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F7959185-BC34-4EC8-84E2-E6907F5FC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8160D755-724C-4DE4-B2B2-BDF7FE1A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678AF90C-8523-449B-9B2A-EC68A7775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59FC2840-E043-4862-B5F4-5C617EEBF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C528239A-AE83-4C6A-BB97-4AAEC3F35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50543DCB-A7DD-4BD3-9A73-4DD248872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F083CBC3-1B65-4EBA-90C5-560382947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8CA682D2-789E-45AF-9F8B-52B6A5F60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67035C5F-EEA8-48EA-B087-CE43E4B3F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F294001B-67C1-4A0B-8695-0B880FCE9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B9DDAD3D-52B9-41E2-BDDB-6527D454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B19C0FEA-7121-4182-8CBC-25D82EFF8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7471B4BB-2CDC-43CA-971C-745124043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EC5D7881-2E4B-45D2-BD04-14384232A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6F8FA449-4BDF-4F3A-8F3E-FCD14C8A9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A57516C0-1EB5-4D16-B4F6-F342958E8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0D12C7D4-2304-4CD8-83B2-B5B11DF63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4C35681-554E-5629-7EE7-B06F46CA1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691" y="1704300"/>
            <a:ext cx="3693735" cy="17247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F42BF16-FAAD-E698-04D9-CD6DA0179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0732" y="3604970"/>
            <a:ext cx="3658388" cy="30486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25380D-F93E-11C7-77BE-ED7ACBA43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881" y="4098231"/>
            <a:ext cx="3693735" cy="25025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159C43-B9D9-D069-18CA-A19349DDE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3746" y="4365868"/>
            <a:ext cx="3696680" cy="19656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0D35B1-DF12-DBE8-A018-B2C851EB62EA}"/>
              </a:ext>
            </a:extLst>
          </p:cNvPr>
          <p:cNvSpPr txBox="1"/>
          <p:nvPr/>
        </p:nvSpPr>
        <p:spPr>
          <a:xfrm>
            <a:off x="8548382" y="1140903"/>
            <a:ext cx="138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Covariance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6DA4E-E3DF-5234-44B2-8865B549E9A9}"/>
              </a:ext>
            </a:extLst>
          </p:cNvPr>
          <p:cNvSpPr txBox="1"/>
          <p:nvPr/>
        </p:nvSpPr>
        <p:spPr>
          <a:xfrm>
            <a:off x="8616550" y="3839430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Variance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51EAC-C991-1236-43C5-10B92CBE9CF6}"/>
              </a:ext>
            </a:extLst>
          </p:cNvPr>
          <p:cNvSpPr txBox="1"/>
          <p:nvPr/>
        </p:nvSpPr>
        <p:spPr>
          <a:xfrm>
            <a:off x="1023457" y="3020037"/>
            <a:ext cx="154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Daily Return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6D9BD-7A6A-8689-3531-EF1A9771611F}"/>
              </a:ext>
            </a:extLst>
          </p:cNvPr>
          <p:cNvSpPr txBox="1"/>
          <p:nvPr/>
        </p:nvSpPr>
        <p:spPr>
          <a:xfrm>
            <a:off x="4715701" y="3020037"/>
            <a:ext cx="140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352913835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5057AC-5331-57CB-7EA4-729CDF747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>
                <a:solidFill>
                  <a:srgbClr val="FFFFFF"/>
                </a:solidFill>
              </a:rPr>
              <a:t>Cumulative Returns	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C41AC47-E7E5-0FAB-DEAB-792179CD6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317" y="2426818"/>
            <a:ext cx="5374417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F87AC39-303B-D324-7C7E-2941D0E7B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540" y="3245000"/>
            <a:ext cx="5895460" cy="252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83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E65A96-F099-A1B4-00BD-5ABAF8803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Investment performance on cryptocurrency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BC254A7-6746-7C18-49FB-A38DA6E75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376" y="2427541"/>
            <a:ext cx="9810148" cy="39976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342C44-96CB-CCDA-6926-82190D4F2995}"/>
              </a:ext>
            </a:extLst>
          </p:cNvPr>
          <p:cNvSpPr txBox="1"/>
          <p:nvPr/>
        </p:nvSpPr>
        <p:spPr>
          <a:xfrm>
            <a:off x="9152389" y="6368561"/>
            <a:ext cx="287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Initial Investment $20,000</a:t>
            </a:r>
          </a:p>
        </p:txBody>
      </p:sp>
    </p:spTree>
    <p:extLst>
      <p:ext uri="{BB962C8B-B14F-4D97-AF65-F5344CB8AC3E}">
        <p14:creationId xmlns:p14="http://schemas.microsoft.com/office/powerpoint/2010/main" val="3224295278"/>
      </p:ext>
    </p:extLst>
  </p:cSld>
  <p:clrMapOvr>
    <a:masterClrMapping/>
  </p:clrMapOvr>
  <p:transition spd="slow">
    <p:wip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436</Words>
  <Application>Microsoft Macintosh PowerPoint</Application>
  <PresentationFormat>Widescreen</PresentationFormat>
  <Paragraphs>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맑은 고딕</vt:lpstr>
      <vt:lpstr>-apple-system</vt:lpstr>
      <vt:lpstr>Arial</vt:lpstr>
      <vt:lpstr>Calibri</vt:lpstr>
      <vt:lpstr>Corbel</vt:lpstr>
      <vt:lpstr>Rockwell</vt:lpstr>
      <vt:lpstr>Rockwell Condensed</vt:lpstr>
      <vt:lpstr>Rockwell Extra Bold</vt:lpstr>
      <vt:lpstr>Wingdings</vt:lpstr>
      <vt:lpstr>Office 테마</vt:lpstr>
      <vt:lpstr>Parallax</vt:lpstr>
      <vt:lpstr>Wood Type</vt:lpstr>
      <vt:lpstr>Litecoin and Chainlink Cryptocurrency vs APPL and TSLA Stock   </vt:lpstr>
      <vt:lpstr>PowerPoint Presentation</vt:lpstr>
      <vt:lpstr>PowerPoint Presentation</vt:lpstr>
      <vt:lpstr>Part 1 - Litecoin and Chainlink Cryptocurrency Analysis</vt:lpstr>
      <vt:lpstr>Combine Litecoin and Chainlink</vt:lpstr>
      <vt:lpstr>Create line graph to show Litecoin and Chainlink closed price performance</vt:lpstr>
      <vt:lpstr>The daily return, covariance/variance, standard deviation and correlation. </vt:lpstr>
      <vt:lpstr>Cumulative Returns </vt:lpstr>
      <vt:lpstr> Investment performance on cryptocurrency</vt:lpstr>
      <vt:lpstr> Part 2 - Apple and Tesla Stock Analysis</vt:lpstr>
      <vt:lpstr>Five Year Stock Permance – Apple vs Tesla</vt:lpstr>
      <vt:lpstr>   Daily return for Apple and Tesla Standard deviation of daily return for Apple and Tesla  </vt:lpstr>
      <vt:lpstr>2.5 Monte Carlo simulation on Apple</vt:lpstr>
      <vt:lpstr>Create a line graph to forcast Profit performance for Apple</vt:lpstr>
      <vt:lpstr>TESLA</vt:lpstr>
      <vt:lpstr> Create line graph for Tesla 3 years daily return simulation</vt:lpstr>
      <vt:lpstr>Compare Tesla and Apple 3 years outcomes performace</vt:lpstr>
      <vt:lpstr>Combined Portfolio for cryptocurrency and stock  </vt:lpstr>
      <vt:lpstr>Daily returns of portfolio</vt:lpstr>
      <vt:lpstr>Summarize statistics from the Monte Carlo Simulation results</vt:lpstr>
      <vt:lpstr>PowerPoint Presentation</vt:lpstr>
      <vt:lpstr> Combined Portfolio for cryptocurrency and stock</vt:lpstr>
      <vt:lpstr> Investment outcomes for our portfolio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Litecoin and Chainlink Cryptocurrency vs APPL and TSLA Stock Proposal</dc:title>
  <dc:creator>jisoo shin</dc:creator>
  <cp:lastModifiedBy>4942</cp:lastModifiedBy>
  <cp:revision>6</cp:revision>
  <dcterms:created xsi:type="dcterms:W3CDTF">2022-10-10T23:48:08Z</dcterms:created>
  <dcterms:modified xsi:type="dcterms:W3CDTF">2022-10-14T14:28:37Z</dcterms:modified>
</cp:coreProperties>
</file>